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48" r:id="rId1"/>
  </p:sldMasterIdLst>
  <p:sldIdLst>
    <p:sldId id="256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299" r:id="rId43"/>
    <p:sldId id="300" r:id="rId44"/>
    <p:sldId id="301" r:id="rId45"/>
    <p:sldId id="302" r:id="rId46"/>
    <p:sldId id="303" r:id="rId47"/>
    <p:sldId id="304" r:id="rId48"/>
    <p:sldId id="305" r:id="rId49"/>
    <p:sldId id="306" r:id="rId50"/>
    <p:sldId id="307" r:id="rId51"/>
    <p:sldId id="308" r:id="rId52"/>
    <p:sldId id="309" r:id="rId53"/>
    <p:sldId id="310" r:id="rId54"/>
    <p:sldId id="311" r:id="rId55"/>
    <p:sldId id="312" r:id="rId56"/>
    <p:sldId id="313" r:id="rId57"/>
    <p:sldId id="314" r:id="rId58"/>
    <p:sldId id="315" r:id="rId59"/>
    <p:sldId id="316" r:id="rId60"/>
    <p:sldId id="317" r:id="rId61"/>
    <p:sldId id="318" r:id="rId62"/>
    <p:sldId id="319" r:id="rId63"/>
    <p:sldId id="320" r:id="rId64"/>
    <p:sldId id="321" r:id="rId65"/>
    <p:sldId id="322" r:id="rId66"/>
    <p:sldId id="323" r:id="rId67"/>
    <p:sldId id="324" r:id="rId68"/>
    <p:sldId id="325" r:id="rId69"/>
    <p:sldId id="326" r:id="rId70"/>
    <p:sldId id="327" r:id="rId71"/>
    <p:sldId id="336" r:id="rId72"/>
    <p:sldId id="328" r:id="rId73"/>
    <p:sldId id="329" r:id="rId74"/>
    <p:sldId id="330" r:id="rId75"/>
    <p:sldId id="331" r:id="rId76"/>
    <p:sldId id="332" r:id="rId77"/>
    <p:sldId id="333" r:id="rId78"/>
    <p:sldId id="334" r:id="rId79"/>
    <p:sldId id="335" r:id="rId80"/>
    <p:sldId id="337" r:id="rId81"/>
    <p:sldId id="338" r:id="rId82"/>
    <p:sldId id="339" r:id="rId83"/>
    <p:sldId id="340" r:id="rId84"/>
    <p:sldId id="341" r:id="rId85"/>
    <p:sldId id="342" r:id="rId86"/>
    <p:sldId id="343" r:id="rId87"/>
    <p:sldId id="344" r:id="rId88"/>
    <p:sldId id="345" r:id="rId89"/>
    <p:sldId id="257" r:id="rId90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ED7EA"/>
    <a:srgbClr val="FFFFFF"/>
    <a:srgbClr val="6699FF"/>
    <a:srgbClr val="FEFC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97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61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635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viewProps" Target="viewProps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5.png"/><Relationship Id="rId2" Type="http://schemas.openxmlformats.org/officeDocument/2006/relationships/image" Target="../media/image194.png"/><Relationship Id="rId1" Type="http://schemas.openxmlformats.org/officeDocument/2006/relationships/image" Target="../media/image193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DEE564-F948-FCCD-82F5-59A7EE5C88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61BE117-4852-D6B9-E0F3-4DF658DE07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F7E34DD-F0F2-365E-1E16-3D33F488B2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7BEFE-4B67-4275-9DBE-B718A7576177}" type="datetimeFigureOut">
              <a:rPr lang="pt-BR" smtClean="0"/>
              <a:t>28/07/2026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5637472-FA25-2219-F195-2EBD1DF0A7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B2769A0-1F51-C479-7497-0BC0057B89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F061E-E1AA-4D40-8FBD-1E02D6D975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961487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D1438E6-F580-6E99-5EE5-F9A6D12D5E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5FB6C6A-4076-2E48-9A29-0FD2EE9DA0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BAED79F-BF57-DACA-3CD6-E2E72832B1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7BEFE-4B67-4275-9DBE-B718A7576177}" type="datetimeFigureOut">
              <a:rPr lang="pt-BR" smtClean="0"/>
              <a:t>28/07/2026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1AB6B35-0FA8-5C52-990D-C6711DE6DB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8A719BB-E607-49C2-FC93-14D52B2D22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F061E-E1AA-4D40-8FBD-1E02D6D975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533628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2F7C64-5C47-EE82-1F25-6B39076CBA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83B70E0-A6E5-5A20-32FD-DB96B266F3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79D9121-7BA5-34C8-50A3-24CFA79E96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7BEFE-4B67-4275-9DBE-B718A7576177}" type="datetimeFigureOut">
              <a:rPr lang="pt-BR" smtClean="0"/>
              <a:t>28/07/2026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29F9526-2DEE-9747-2450-7AA4B1BA31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466F5FC-0F89-73BD-2D56-36FC11CD7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F061E-E1AA-4D40-8FBD-1E02D6D975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205457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B16F40F-1B2F-EE42-4E29-49A4571186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A676A13-2FCA-6941-E9E2-8FE9B2B6ACC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F05B8CE1-3CD4-ADDF-28EF-1DE0D8F37A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2DF3B3D-12A0-1027-FF8A-472E7CDAA2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7BEFE-4B67-4275-9DBE-B718A7576177}" type="datetimeFigureOut">
              <a:rPr lang="pt-BR" smtClean="0"/>
              <a:t>28/07/2026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507EE66-B208-E86A-1F79-DF9C50A027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23068E3-4ACB-84AC-75F5-73AD78F133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F061E-E1AA-4D40-8FBD-1E02D6D975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807040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0E2D933-483A-5663-AC81-784F88908B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EE3BC44-E884-62E9-68E7-5EC21F3100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9341D85-5EC2-6BFF-A64A-D57868A3A3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25A5B424-5B1F-5894-C6E0-DA7C729CD6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06A08EEA-4EE7-54CB-C3A2-BD13C5CD58C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838FB9D7-D259-9988-2770-C7A720C986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7BEFE-4B67-4275-9DBE-B718A7576177}" type="datetimeFigureOut">
              <a:rPr lang="pt-BR" smtClean="0"/>
              <a:t>28/07/2026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14588836-8E49-21EA-B780-CBC7A726AD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D2D3FB74-BCE8-9BA8-21A2-7A68C09FBF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F061E-E1AA-4D40-8FBD-1E02D6D975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865311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79E527-B9DD-B88C-AC03-11D5C447E4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3EBFAAC1-28B1-6DA2-DE07-D02F6D9F19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7BEFE-4B67-4275-9DBE-B718A7576177}" type="datetimeFigureOut">
              <a:rPr lang="pt-BR" smtClean="0"/>
              <a:t>28/07/2026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B90904FD-2CB3-ED0D-9CDC-BD7D7FC1CD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66790736-E826-E6BA-F28F-7F863D9B88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F061E-E1AA-4D40-8FBD-1E02D6D975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945721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B5E40209-D6BE-11BE-4AFA-1E1DA917E678}"/>
              </a:ext>
            </a:extLst>
          </p:cNvPr>
          <p:cNvSpPr/>
          <p:nvPr userDrawn="1"/>
        </p:nvSpPr>
        <p:spPr>
          <a:xfrm>
            <a:off x="0" y="0"/>
            <a:ext cx="12192000" cy="56444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6" name="Imagem 5" descr="Diagrama&#10;&#10;O conteúdo gerado por IA pode estar incorreto.">
            <a:extLst>
              <a:ext uri="{FF2B5EF4-FFF2-40B4-BE49-F238E27FC236}">
                <a16:creationId xmlns:a16="http://schemas.microsoft.com/office/drawing/2014/main" id="{5C0986B7-F707-0695-21C7-B30A0708163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304"/>
          <a:stretch/>
        </p:blipFill>
        <p:spPr>
          <a:xfrm>
            <a:off x="5000772" y="4199"/>
            <a:ext cx="896139" cy="560245"/>
          </a:xfrm>
          <a:prstGeom prst="rect">
            <a:avLst/>
          </a:prstGeom>
        </p:spPr>
      </p:pic>
      <p:cxnSp>
        <p:nvCxnSpPr>
          <p:cNvPr id="7" name="Conector reto 6">
            <a:extLst>
              <a:ext uri="{FF2B5EF4-FFF2-40B4-BE49-F238E27FC236}">
                <a16:creationId xmlns:a16="http://schemas.microsoft.com/office/drawing/2014/main" id="{EAB01FFC-84F2-421C-27E1-E9AE5AFB9D5A}"/>
              </a:ext>
            </a:extLst>
          </p:cNvPr>
          <p:cNvCxnSpPr/>
          <p:nvPr userDrawn="1"/>
        </p:nvCxnSpPr>
        <p:spPr>
          <a:xfrm>
            <a:off x="6095999" y="869245"/>
            <a:ext cx="0" cy="5700889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3" name="Imagem 2">
            <a:extLst>
              <a:ext uri="{FF2B5EF4-FFF2-40B4-BE49-F238E27FC236}">
                <a16:creationId xmlns:a16="http://schemas.microsoft.com/office/drawing/2014/main" id="{F3502779-AB24-C81D-BD7B-C2989288C82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5256" y="0"/>
            <a:ext cx="1737400" cy="577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19581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B279136-8201-AECE-8F6D-51837606E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ADFB027-2819-B93F-1E1B-DFC2DC9FA0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AD791D9-F07F-E5B1-4658-37DF588FF1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82F2B60-8920-AD23-4B28-7A41968DC2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7BEFE-4B67-4275-9DBE-B718A7576177}" type="datetimeFigureOut">
              <a:rPr lang="pt-BR" smtClean="0"/>
              <a:t>28/07/2026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6EB25CE-2B02-AD4D-999A-962A64D153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A0041A3-782E-9077-768B-D9FE99B4D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F061E-E1AA-4D40-8FBD-1E02D6D975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141400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0636344-AE6C-AD8A-6073-7C74789BA6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F534EF67-D029-00DD-0D7D-093CDF6844F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EFA9D8C2-2E50-5BFB-2F48-525DA572C5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E2582A9-1FCA-8E26-9A6C-75D243AD5A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7BEFE-4B67-4275-9DBE-B718A7576177}" type="datetimeFigureOut">
              <a:rPr lang="pt-BR" smtClean="0"/>
              <a:t>28/07/2026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108BA5E-A6DB-CE8F-8AC5-4A6605E946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6982E48-07C0-789D-62B4-6E5C9ED56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F061E-E1AA-4D40-8FBD-1E02D6D975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167769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78B59F4-E6F0-E6CD-C6EF-F69E33A233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4C772AF2-F057-579A-3B7C-092BA4A2DD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CE94A10-A237-0F1A-FCD8-9ADFC9EA35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7BEFE-4B67-4275-9DBE-B718A7576177}" type="datetimeFigureOut">
              <a:rPr lang="pt-BR" smtClean="0"/>
              <a:t>28/07/2026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5D5F94A-E23C-E7D7-63B2-690A45693A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9A6253C-67AB-22D7-4239-CBE3DB185D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F061E-E1AA-4D40-8FBD-1E02D6D975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014436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2D85FEA-A880-6656-00B8-68E2C96A2F1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AB867634-7EF3-4BED-E640-5AA05D1A0F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55D0EF6-2017-9073-BC0E-07AC328633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7BEFE-4B67-4275-9DBE-B718A7576177}" type="datetimeFigureOut">
              <a:rPr lang="pt-BR" smtClean="0"/>
              <a:t>28/07/2026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ECCEA66-BA1F-B765-A8FC-860C66145B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0097608-A93A-B43C-74E4-0D7EB46DC6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F061E-E1AA-4D40-8FBD-1E02D6D975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655600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82A9A388-A9ED-BF8C-8EA6-547124D776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7E1590F-9A3B-C9D4-155F-940EF1F38A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7FC48DE-05BA-22E6-388C-AFB7C60482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C7BEFE-4B67-4275-9DBE-B718A7576177}" type="datetimeFigureOut">
              <a:rPr lang="pt-BR" smtClean="0"/>
              <a:t>28/07/2026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C35F1C1-3ED6-49FE-3DA0-0DD1CBB190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E64E440-424A-C68C-EDD8-150242EC55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3F061E-E1AA-4D40-8FBD-1E02D6D975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860883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microsoft.com/office/2007/relationships/hdphoto" Target="../media/hdphoto3.wdp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microsoft.com/office/2007/relationships/hdphoto" Target="../media/hdphoto7.wdp"/><Relationship Id="rId3" Type="http://schemas.openxmlformats.org/officeDocument/2006/relationships/image" Target="../media/image18.png"/><Relationship Id="rId7" Type="http://schemas.microsoft.com/office/2007/relationships/hdphoto" Target="../media/hdphoto5.wdp"/><Relationship Id="rId12" Type="http://schemas.openxmlformats.org/officeDocument/2006/relationships/image" Target="../media/image24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11" Type="http://schemas.openxmlformats.org/officeDocument/2006/relationships/image" Target="../media/image23.png"/><Relationship Id="rId5" Type="http://schemas.openxmlformats.org/officeDocument/2006/relationships/image" Target="../media/image19.png"/><Relationship Id="rId10" Type="http://schemas.microsoft.com/office/2007/relationships/hdphoto" Target="../media/hdphoto6.wdp"/><Relationship Id="rId4" Type="http://schemas.microsoft.com/office/2007/relationships/hdphoto" Target="../media/hdphoto4.wdp"/><Relationship Id="rId9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29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microsoft.com/office/2007/relationships/hdphoto" Target="../media/hdphoto8.wdp"/><Relationship Id="rId4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38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6" Type="http://schemas.microsoft.com/office/2007/relationships/hdphoto" Target="../media/hdphoto9.wdp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12" Type="http://schemas.openxmlformats.org/officeDocument/2006/relationships/image" Target="../media/image50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png"/><Relationship Id="rId11" Type="http://schemas.openxmlformats.org/officeDocument/2006/relationships/image" Target="../media/image49.png"/><Relationship Id="rId5" Type="http://schemas.openxmlformats.org/officeDocument/2006/relationships/image" Target="../media/image43.png"/><Relationship Id="rId10" Type="http://schemas.openxmlformats.org/officeDocument/2006/relationships/image" Target="../media/image48.png"/><Relationship Id="rId4" Type="http://schemas.openxmlformats.org/officeDocument/2006/relationships/image" Target="../media/image42.png"/><Relationship Id="rId9" Type="http://schemas.openxmlformats.org/officeDocument/2006/relationships/image" Target="../media/image4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png"/><Relationship Id="rId5" Type="http://schemas.openxmlformats.org/officeDocument/2006/relationships/image" Target="../media/image54.emf"/><Relationship Id="rId4" Type="http://schemas.openxmlformats.org/officeDocument/2006/relationships/image" Target="../media/image5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emf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6.png"/><Relationship Id="rId5" Type="http://schemas.microsoft.com/office/2007/relationships/hdphoto" Target="../media/hdphoto10.wdp"/><Relationship Id="rId4" Type="http://schemas.openxmlformats.org/officeDocument/2006/relationships/image" Target="../media/image65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68.png"/><Relationship Id="rId7" Type="http://schemas.openxmlformats.org/officeDocument/2006/relationships/image" Target="../media/image70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Relationship Id="rId6" Type="http://schemas.microsoft.com/office/2007/relationships/hdphoto" Target="../media/hdphoto8.wdp"/><Relationship Id="rId5" Type="http://schemas.openxmlformats.org/officeDocument/2006/relationships/image" Target="../media/image27.png"/><Relationship Id="rId4" Type="http://schemas.openxmlformats.org/officeDocument/2006/relationships/image" Target="../media/image6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0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6.png"/><Relationship Id="rId5" Type="http://schemas.microsoft.com/office/2007/relationships/hdphoto" Target="../media/hdphoto8.wdp"/><Relationship Id="rId4" Type="http://schemas.openxmlformats.org/officeDocument/2006/relationships/image" Target="../media/image2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7.xml"/><Relationship Id="rId4" Type="http://schemas.microsoft.com/office/2007/relationships/hdphoto" Target="../media/hdphoto11.wdp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emf"/><Relationship Id="rId3" Type="http://schemas.openxmlformats.org/officeDocument/2006/relationships/image" Target="../media/image90.png"/><Relationship Id="rId7" Type="http://schemas.openxmlformats.org/officeDocument/2006/relationships/image" Target="../media/image93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2.emf"/><Relationship Id="rId5" Type="http://schemas.openxmlformats.org/officeDocument/2006/relationships/image" Target="../media/image91.png"/><Relationship Id="rId4" Type="http://schemas.microsoft.com/office/2007/relationships/hdphoto" Target="../media/hdphoto12.wdp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0.png"/><Relationship Id="rId5" Type="http://schemas.openxmlformats.org/officeDocument/2006/relationships/image" Target="../media/image99.emf"/><Relationship Id="rId4" Type="http://schemas.openxmlformats.org/officeDocument/2006/relationships/image" Target="../media/image9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7" Type="http://schemas.openxmlformats.org/officeDocument/2006/relationships/image" Target="../media/image110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9.png"/><Relationship Id="rId5" Type="http://schemas.openxmlformats.org/officeDocument/2006/relationships/image" Target="../media/image108.png"/><Relationship Id="rId4" Type="http://schemas.openxmlformats.org/officeDocument/2006/relationships/image" Target="../media/image107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image" Target="../media/image114.emf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emf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9.png"/><Relationship Id="rId5" Type="http://schemas.openxmlformats.org/officeDocument/2006/relationships/image" Target="../media/image118.png"/><Relationship Id="rId4" Type="http://schemas.openxmlformats.org/officeDocument/2006/relationships/image" Target="../media/image117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emf"/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png"/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6.png"/><Relationship Id="rId4" Type="http://schemas.microsoft.com/office/2007/relationships/hdphoto" Target="../media/hdphoto2.wdp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0.png"/><Relationship Id="rId5" Type="http://schemas.openxmlformats.org/officeDocument/2006/relationships/image" Target="../media/image129.png"/><Relationship Id="rId4" Type="http://schemas.openxmlformats.org/officeDocument/2006/relationships/image" Target="../media/image128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png"/><Relationship Id="rId2" Type="http://schemas.openxmlformats.org/officeDocument/2006/relationships/image" Target="../media/image131.emf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png"/><Relationship Id="rId2" Type="http://schemas.openxmlformats.org/officeDocument/2006/relationships/image" Target="../media/image13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5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png"/><Relationship Id="rId2" Type="http://schemas.openxmlformats.org/officeDocument/2006/relationships/image" Target="../media/image136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4.png"/><Relationship Id="rId3" Type="http://schemas.openxmlformats.org/officeDocument/2006/relationships/image" Target="../media/image139.png"/><Relationship Id="rId7" Type="http://schemas.openxmlformats.org/officeDocument/2006/relationships/image" Target="../media/image143.png"/><Relationship Id="rId2" Type="http://schemas.openxmlformats.org/officeDocument/2006/relationships/image" Target="../media/image13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2.emf"/><Relationship Id="rId5" Type="http://schemas.openxmlformats.org/officeDocument/2006/relationships/image" Target="../media/image141.emf"/><Relationship Id="rId4" Type="http://schemas.openxmlformats.org/officeDocument/2006/relationships/image" Target="../media/image140.png"/><Relationship Id="rId9" Type="http://schemas.openxmlformats.org/officeDocument/2006/relationships/image" Target="../media/image145.png"/></Relationships>
</file>

<file path=ppt/slides/_rels/slide43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6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3.png"/><Relationship Id="rId3" Type="http://schemas.openxmlformats.org/officeDocument/2006/relationships/image" Target="../media/image148.png"/><Relationship Id="rId7" Type="http://schemas.openxmlformats.org/officeDocument/2006/relationships/image" Target="../media/image152.png"/><Relationship Id="rId2" Type="http://schemas.openxmlformats.org/officeDocument/2006/relationships/image" Target="../media/image14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1.png"/><Relationship Id="rId5" Type="http://schemas.openxmlformats.org/officeDocument/2006/relationships/image" Target="../media/image150.png"/><Relationship Id="rId10" Type="http://schemas.openxmlformats.org/officeDocument/2006/relationships/image" Target="../media/image155.png"/><Relationship Id="rId4" Type="http://schemas.openxmlformats.org/officeDocument/2006/relationships/image" Target="../media/image149.png"/><Relationship Id="rId9" Type="http://schemas.openxmlformats.org/officeDocument/2006/relationships/image" Target="../media/image154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7.png"/><Relationship Id="rId2" Type="http://schemas.openxmlformats.org/officeDocument/2006/relationships/image" Target="../media/image156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9.png"/><Relationship Id="rId2" Type="http://schemas.openxmlformats.org/officeDocument/2006/relationships/image" Target="../media/image15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1.emf"/><Relationship Id="rId4" Type="http://schemas.openxmlformats.org/officeDocument/2006/relationships/image" Target="../media/image160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8.png"/><Relationship Id="rId3" Type="http://schemas.openxmlformats.org/officeDocument/2006/relationships/image" Target="../media/image163.png"/><Relationship Id="rId7" Type="http://schemas.openxmlformats.org/officeDocument/2006/relationships/image" Target="../media/image167.png"/><Relationship Id="rId2" Type="http://schemas.openxmlformats.org/officeDocument/2006/relationships/image" Target="../media/image162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6.png"/><Relationship Id="rId5" Type="http://schemas.openxmlformats.org/officeDocument/2006/relationships/image" Target="../media/image165.png"/><Relationship Id="rId4" Type="http://schemas.openxmlformats.org/officeDocument/2006/relationships/image" Target="../media/image164.png"/><Relationship Id="rId9" Type="http://schemas.openxmlformats.org/officeDocument/2006/relationships/image" Target="../media/image169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4.png"/><Relationship Id="rId3" Type="http://schemas.microsoft.com/office/2007/relationships/hdphoto" Target="../media/hdphoto13.wdp"/><Relationship Id="rId7" Type="http://schemas.openxmlformats.org/officeDocument/2006/relationships/image" Target="../media/image173.png"/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2.png"/><Relationship Id="rId5" Type="http://schemas.openxmlformats.org/officeDocument/2006/relationships/image" Target="../media/image171.png"/><Relationship Id="rId4" Type="http://schemas.openxmlformats.org/officeDocument/2006/relationships/image" Target="../media/image95.png"/><Relationship Id="rId9" Type="http://schemas.openxmlformats.org/officeDocument/2006/relationships/image" Target="../media/image175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7.png"/><Relationship Id="rId2" Type="http://schemas.openxmlformats.org/officeDocument/2006/relationships/image" Target="../media/image176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9.png"/><Relationship Id="rId2" Type="http://schemas.openxmlformats.org/officeDocument/2006/relationships/image" Target="../media/image17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1.png"/><Relationship Id="rId4" Type="http://schemas.openxmlformats.org/officeDocument/2006/relationships/image" Target="../media/image180.emf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3.png"/><Relationship Id="rId2" Type="http://schemas.openxmlformats.org/officeDocument/2006/relationships/image" Target="../media/image182.png"/><Relationship Id="rId1" Type="http://schemas.openxmlformats.org/officeDocument/2006/relationships/slideLayout" Target="../slideLayouts/slideLayout7.xml"/><Relationship Id="rId6" Type="http://schemas.microsoft.com/office/2007/relationships/hdphoto" Target="../media/hdphoto15.wdp"/><Relationship Id="rId5" Type="http://schemas.openxmlformats.org/officeDocument/2006/relationships/image" Target="../media/image184.png"/><Relationship Id="rId4" Type="http://schemas.microsoft.com/office/2007/relationships/hdphoto" Target="../media/hdphoto14.wdp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6.emf"/><Relationship Id="rId2" Type="http://schemas.openxmlformats.org/officeDocument/2006/relationships/image" Target="../media/image185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8.png"/><Relationship Id="rId2" Type="http://schemas.openxmlformats.org/officeDocument/2006/relationships/image" Target="../media/image18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9.emf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1.png"/><Relationship Id="rId2" Type="http://schemas.openxmlformats.org/officeDocument/2006/relationships/image" Target="../media/image190.png"/><Relationship Id="rId1" Type="http://schemas.openxmlformats.org/officeDocument/2006/relationships/slideLayout" Target="../slideLayouts/slideLayout7.xml"/><Relationship Id="rId6" Type="http://schemas.microsoft.com/office/2007/relationships/hdphoto" Target="../media/hdphoto16.wdp"/><Relationship Id="rId5" Type="http://schemas.openxmlformats.org/officeDocument/2006/relationships/image" Target="../media/image192.png"/><Relationship Id="rId4" Type="http://schemas.openxmlformats.org/officeDocument/2006/relationships/image" Target="../media/image40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6.emf"/><Relationship Id="rId7" Type="http://schemas.openxmlformats.org/officeDocument/2006/relationships/image" Target="../media/image200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99.png"/><Relationship Id="rId5" Type="http://schemas.openxmlformats.org/officeDocument/2006/relationships/image" Target="../media/image198.png"/><Relationship Id="rId4" Type="http://schemas.openxmlformats.org/officeDocument/2006/relationships/image" Target="../media/image197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2.emf"/><Relationship Id="rId2" Type="http://schemas.openxmlformats.org/officeDocument/2006/relationships/image" Target="../media/image201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4.emf"/><Relationship Id="rId2" Type="http://schemas.openxmlformats.org/officeDocument/2006/relationships/image" Target="../media/image20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5.emf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7.png"/><Relationship Id="rId2" Type="http://schemas.openxmlformats.org/officeDocument/2006/relationships/image" Target="../media/image20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8.png"/><Relationship Id="rId4" Type="http://schemas.microsoft.com/office/2007/relationships/hdphoto" Target="../media/hdphoto17.wdp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0.png"/><Relationship Id="rId2" Type="http://schemas.openxmlformats.org/officeDocument/2006/relationships/image" Target="../media/image209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1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2.png"/><Relationship Id="rId2" Type="http://schemas.openxmlformats.org/officeDocument/2006/relationships/image" Target="../media/image13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5.png"/><Relationship Id="rId5" Type="http://schemas.openxmlformats.org/officeDocument/2006/relationships/image" Target="../media/image214.png"/><Relationship Id="rId4" Type="http://schemas.openxmlformats.org/officeDocument/2006/relationships/image" Target="../media/image213.emf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7.emf"/><Relationship Id="rId2" Type="http://schemas.openxmlformats.org/officeDocument/2006/relationships/image" Target="../media/image216.png"/><Relationship Id="rId1" Type="http://schemas.openxmlformats.org/officeDocument/2006/relationships/slideLayout" Target="../slideLayouts/slideLayout7.xml"/><Relationship Id="rId6" Type="http://schemas.microsoft.com/office/2007/relationships/hdphoto" Target="../media/hdphoto18.wdp"/><Relationship Id="rId5" Type="http://schemas.openxmlformats.org/officeDocument/2006/relationships/image" Target="../media/image219.png"/><Relationship Id="rId4" Type="http://schemas.openxmlformats.org/officeDocument/2006/relationships/image" Target="../media/image218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1.emf"/><Relationship Id="rId2" Type="http://schemas.openxmlformats.org/officeDocument/2006/relationships/image" Target="../media/image220.png"/><Relationship Id="rId1" Type="http://schemas.openxmlformats.org/officeDocument/2006/relationships/slideLayout" Target="../slideLayouts/slideLayout7.xml"/><Relationship Id="rId6" Type="http://schemas.microsoft.com/office/2007/relationships/hdphoto" Target="../media/hdphoto19.wdp"/><Relationship Id="rId5" Type="http://schemas.openxmlformats.org/officeDocument/2006/relationships/image" Target="../media/image223.png"/><Relationship Id="rId4" Type="http://schemas.openxmlformats.org/officeDocument/2006/relationships/image" Target="../media/image222.png"/></Relationships>
</file>

<file path=ppt/slides/_rels/slide6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6.emf"/><Relationship Id="rId5" Type="http://schemas.openxmlformats.org/officeDocument/2006/relationships/image" Target="../media/image225.png"/><Relationship Id="rId4" Type="http://schemas.openxmlformats.org/officeDocument/2006/relationships/image" Target="../media/image224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7.png"/><Relationship Id="rId7" Type="http://schemas.microsoft.com/office/2007/relationships/hdphoto" Target="../media/hdphoto20.wdp"/><Relationship Id="rId2" Type="http://schemas.openxmlformats.org/officeDocument/2006/relationships/image" Target="../media/image14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0.png"/><Relationship Id="rId5" Type="http://schemas.openxmlformats.org/officeDocument/2006/relationships/image" Target="../media/image229.png"/><Relationship Id="rId4" Type="http://schemas.openxmlformats.org/officeDocument/2006/relationships/image" Target="../media/image228.emf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2.emf"/><Relationship Id="rId7" Type="http://schemas.openxmlformats.org/officeDocument/2006/relationships/image" Target="../media/image235.png"/><Relationship Id="rId2" Type="http://schemas.openxmlformats.org/officeDocument/2006/relationships/image" Target="../media/image231.emf"/><Relationship Id="rId1" Type="http://schemas.openxmlformats.org/officeDocument/2006/relationships/slideLayout" Target="../slideLayouts/slideLayout7.xml"/><Relationship Id="rId6" Type="http://schemas.microsoft.com/office/2007/relationships/hdphoto" Target="../media/hdphoto21.wdp"/><Relationship Id="rId5" Type="http://schemas.openxmlformats.org/officeDocument/2006/relationships/image" Target="../media/image234.png"/><Relationship Id="rId4" Type="http://schemas.openxmlformats.org/officeDocument/2006/relationships/image" Target="../media/image233.png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6.pn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7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9.png"/><Relationship Id="rId5" Type="http://schemas.microsoft.com/office/2007/relationships/hdphoto" Target="../media/hdphoto22.wdp"/><Relationship Id="rId4" Type="http://schemas.openxmlformats.org/officeDocument/2006/relationships/image" Target="../media/image238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1.png"/><Relationship Id="rId2" Type="http://schemas.openxmlformats.org/officeDocument/2006/relationships/image" Target="../media/image24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3.png"/><Relationship Id="rId5" Type="http://schemas.microsoft.com/office/2007/relationships/hdphoto" Target="../media/hdphoto23.wdp"/><Relationship Id="rId4" Type="http://schemas.openxmlformats.org/officeDocument/2006/relationships/image" Target="../media/image242.png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8.png"/><Relationship Id="rId3" Type="http://schemas.openxmlformats.org/officeDocument/2006/relationships/image" Target="../media/image244.png"/><Relationship Id="rId7" Type="http://schemas.microsoft.com/office/2007/relationships/hdphoto" Target="../media/hdphoto24.wdp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7.png"/><Relationship Id="rId5" Type="http://schemas.openxmlformats.org/officeDocument/2006/relationships/image" Target="../media/image246.png"/><Relationship Id="rId4" Type="http://schemas.openxmlformats.org/officeDocument/2006/relationships/image" Target="../media/image245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0.png"/><Relationship Id="rId2" Type="http://schemas.openxmlformats.org/officeDocument/2006/relationships/image" Target="../media/image24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1.png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2.pn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png"/><Relationship Id="rId2" Type="http://schemas.openxmlformats.org/officeDocument/2006/relationships/image" Target="../media/image253.png"/><Relationship Id="rId1" Type="http://schemas.openxmlformats.org/officeDocument/2006/relationships/slideLayout" Target="../slideLayouts/slideLayout7.xml"/><Relationship Id="rId4" Type="http://schemas.microsoft.com/office/2007/relationships/hdphoto" Target="../media/hdphoto13.wdp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5.png"/><Relationship Id="rId2" Type="http://schemas.openxmlformats.org/officeDocument/2006/relationships/image" Target="../media/image254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3.wdp"/><Relationship Id="rId4" Type="http://schemas.openxmlformats.org/officeDocument/2006/relationships/image" Target="../media/image170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7.png"/><Relationship Id="rId2" Type="http://schemas.openxmlformats.org/officeDocument/2006/relationships/image" Target="../media/image256.pn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9.emf"/><Relationship Id="rId2" Type="http://schemas.openxmlformats.org/officeDocument/2006/relationships/image" Target="../media/image25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1.png"/><Relationship Id="rId4" Type="http://schemas.openxmlformats.org/officeDocument/2006/relationships/image" Target="../media/image260.emf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3.png"/><Relationship Id="rId2" Type="http://schemas.openxmlformats.org/officeDocument/2006/relationships/image" Target="../media/image262.pn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5.png"/><Relationship Id="rId2" Type="http://schemas.openxmlformats.org/officeDocument/2006/relationships/image" Target="../media/image26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7.emf"/><Relationship Id="rId4" Type="http://schemas.openxmlformats.org/officeDocument/2006/relationships/image" Target="../media/image266.emf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8.pn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microsoft.com/office/2007/relationships/hdphoto" Target="../media/hdphoto13.wdp"/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microsoft.com/office/2007/relationships/hdphoto" Target="../media/hdphoto13.wdp"/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9.png"/></Relationships>
</file>

<file path=ppt/slides/_rels/slide82.xml.rels><?xml version="1.0" encoding="UTF-8" standalone="yes"?>
<Relationships xmlns="http://schemas.openxmlformats.org/package/2006/relationships"><Relationship Id="rId3" Type="http://schemas.microsoft.com/office/2007/relationships/hdphoto" Target="../media/hdphoto13.wdp"/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png"/><Relationship Id="rId2" Type="http://schemas.openxmlformats.org/officeDocument/2006/relationships/image" Target="../media/image27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1.png"/><Relationship Id="rId4" Type="http://schemas.microsoft.com/office/2007/relationships/hdphoto" Target="../media/hdphoto13.wdp"/></Relationships>
</file>

<file path=ppt/slides/_rels/slide84.xml.rels><?xml version="1.0" encoding="UTF-8" standalone="yes"?>
<Relationships xmlns="http://schemas.openxmlformats.org/package/2006/relationships"><Relationship Id="rId3" Type="http://schemas.microsoft.com/office/2007/relationships/hdphoto" Target="../media/hdphoto25.wdp"/><Relationship Id="rId2" Type="http://schemas.openxmlformats.org/officeDocument/2006/relationships/image" Target="../media/image272.pn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microsoft.com/office/2007/relationships/hdphoto" Target="../media/hdphoto13.wdp"/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png"/><Relationship Id="rId2" Type="http://schemas.openxmlformats.org/officeDocument/2006/relationships/image" Target="../media/image273.png"/><Relationship Id="rId1" Type="http://schemas.openxmlformats.org/officeDocument/2006/relationships/slideLayout" Target="../slideLayouts/slideLayout7.xml"/><Relationship Id="rId4" Type="http://schemas.microsoft.com/office/2007/relationships/hdphoto" Target="../media/hdphoto13.wdp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png"/><Relationship Id="rId2" Type="http://schemas.openxmlformats.org/officeDocument/2006/relationships/image" Target="../media/image274.png"/><Relationship Id="rId1" Type="http://schemas.openxmlformats.org/officeDocument/2006/relationships/slideLayout" Target="../slideLayouts/slideLayout7.xml"/><Relationship Id="rId4" Type="http://schemas.microsoft.com/office/2007/relationships/hdphoto" Target="../media/hdphoto13.wdp"/></Relationships>
</file>

<file path=ppt/slides/_rels/slide88.xml.rels><?xml version="1.0" encoding="UTF-8" standalone="yes"?>
<Relationships xmlns="http://schemas.openxmlformats.org/package/2006/relationships"><Relationship Id="rId3" Type="http://schemas.microsoft.com/office/2007/relationships/hdphoto" Target="../media/hdphoto13.wdp"/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FCEA167A-F2C7-09A5-3175-79E3359EC3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7" name="CaixaDeTexto 16">
            <a:extLst>
              <a:ext uri="{FF2B5EF4-FFF2-40B4-BE49-F238E27FC236}">
                <a16:creationId xmlns:a16="http://schemas.microsoft.com/office/drawing/2014/main" id="{0C2940D2-74E0-9E09-E895-27BF153E88CC}"/>
              </a:ext>
            </a:extLst>
          </p:cNvPr>
          <p:cNvSpPr txBox="1"/>
          <p:nvPr/>
        </p:nvSpPr>
        <p:spPr>
          <a:xfrm>
            <a:off x="5070870" y="4072723"/>
            <a:ext cx="36737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solidFill>
                  <a:schemeClr val="bg1"/>
                </a:solidFill>
                <a:ea typeface="Verdana" panose="020B0604030504040204" pitchFamily="34" charset="0"/>
                <a:cs typeface="ADLaM Display" panose="02010000000000000000" pitchFamily="2" charset="0"/>
              </a:rPr>
              <a:t>1ª SÉRIE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DD1B72A1-903F-5D7B-B52C-806C212F5183}"/>
              </a:ext>
            </a:extLst>
          </p:cNvPr>
          <p:cNvSpPr txBox="1"/>
          <p:nvPr/>
        </p:nvSpPr>
        <p:spPr>
          <a:xfrm>
            <a:off x="5070870" y="5055031"/>
            <a:ext cx="42064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>
                <a:solidFill>
                  <a:schemeClr val="bg1"/>
                </a:solidFill>
                <a:ea typeface="Verdana" panose="020B0604030504040204" pitchFamily="34" charset="0"/>
                <a:cs typeface="ADLaM Display" panose="02010000000000000000" pitchFamily="2" charset="0"/>
              </a:rPr>
              <a:t>MATEMÁTICA</a:t>
            </a:r>
            <a:endParaRPr lang="pt-BR" sz="2800" b="1" dirty="0">
              <a:solidFill>
                <a:schemeClr val="bg1"/>
              </a:solidFill>
              <a:ea typeface="Verdana" panose="020B0604030504040204" pitchFamily="34" charset="0"/>
              <a:cs typeface="ADLaM Display" panose="0201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9689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6BBDC596-3572-5768-1FC0-91491F99E0F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" b="1778"/>
          <a:stretch/>
        </p:blipFill>
        <p:spPr>
          <a:xfrm>
            <a:off x="1128260" y="577120"/>
            <a:ext cx="3827104" cy="1363072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2FFEC979-DCC4-FEFD-232A-A01B06BFEAF5}"/>
              </a:ext>
            </a:extLst>
          </p:cNvPr>
          <p:cNvSpPr txBox="1"/>
          <p:nvPr/>
        </p:nvSpPr>
        <p:spPr>
          <a:xfrm>
            <a:off x="0" y="1931227"/>
            <a:ext cx="6069931" cy="15999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800"/>
              </a:spcAft>
            </a:pPr>
            <a:r>
              <a:rPr lang="pt-BR" sz="22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POTENCIAÇÃO</a:t>
            </a:r>
            <a:endParaRPr lang="pt-BR" sz="2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pt-BR" sz="22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Entende-se por potenciação como uma operação matemática que representa, inicialmente, multiplicações sucessivas de fatores iguais. Observe:</a:t>
            </a:r>
            <a:endParaRPr lang="pt-BR" sz="2200" dirty="0">
              <a:latin typeface="Arial Narrow" panose="020B0606020202030204" pitchFamily="34" charset="0"/>
            </a:endParaRP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157609E3-48F4-B42E-66BA-4B19BC110D8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7105" r="26898" b="27867"/>
          <a:stretch/>
        </p:blipFill>
        <p:spPr>
          <a:xfrm>
            <a:off x="0" y="3477364"/>
            <a:ext cx="6083624" cy="1327715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2" name="CaixaDeTexto 11">
                <a:extLst>
                  <a:ext uri="{FF2B5EF4-FFF2-40B4-BE49-F238E27FC236}">
                    <a16:creationId xmlns:a16="http://schemas.microsoft.com/office/drawing/2014/main" id="{1AF4F50E-52EA-BE16-F554-4D02A5C46EDC}"/>
                  </a:ext>
                </a:extLst>
              </p:cNvPr>
              <p:cNvSpPr txBox="1"/>
              <p:nvPr/>
            </p:nvSpPr>
            <p:spPr>
              <a:xfrm>
                <a:off x="6122071" y="843164"/>
                <a:ext cx="6069929" cy="564738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Bef>
                    <a:spcPts val="300"/>
                  </a:spcBef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multiplicada por ela mesma.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Bef>
                    <a:spcPts val="300"/>
                  </a:spcBef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É importante destacar que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𝑎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e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𝑛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não podem ser mutualmente iguais a 0, isso porque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0</m:t>
                        </m:r>
                      </m:e>
                      <m:sup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0</m:t>
                        </m:r>
                      </m:sup>
                    </m:sSup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gera uma indeterminação. </a:t>
                </a:r>
              </a:p>
              <a:p>
                <a:pPr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Exemplos para </a:t>
                </a:r>
                <a14:m>
                  <m:oMath xmlns:m="http://schemas.openxmlformats.org/officeDocument/2006/math">
                    <m:r>
                      <a:rPr lang="pt-BR" sz="2200" b="1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𝒏</m:t>
                    </m:r>
                    <m:r>
                      <a:rPr lang="pt-BR" sz="2200" b="1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∈</m:t>
                    </m:r>
                    <m:r>
                      <a:rPr lang="pt-BR" sz="2200" b="1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ℕ</m:t>
                    </m:r>
                  </m:oMath>
                </a14:m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: </a:t>
                </a:r>
                <a:endParaRPr lang="pt-BR" sz="2200" b="1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342900" lvl="0" indent="-342900">
                  <a:buClr>
                    <a:srgbClr val="000000"/>
                  </a:buClr>
                  <a:buFont typeface="Arial" panose="020B0604020202020204" pitchFamily="34" charset="0"/>
                  <a:buChar char="•"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O </a:t>
                </a:r>
                <a:r>
                  <a:rPr lang="pt-BR" sz="2200" kern="100" dirty="0">
                    <a:solidFill>
                      <a:srgbClr val="A02B93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quadrado</a:t>
                </a:r>
                <a:r>
                  <a:rPr lang="pt-BR" sz="2200" kern="100" dirty="0">
                    <a:solidFill>
                      <a:srgbClr val="00B05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de treze:</a:t>
                </a: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sz="2200" b="1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13</m:t>
                        </m:r>
                      </m:e>
                      <m:sup>
                        <m:r>
                          <a:rPr lang="pt-BR" sz="2200" b="1" i="1" kern="100">
                            <a:solidFill>
                              <a:srgbClr val="A02B93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342900" lvl="0" indent="-342900">
                  <a:spcAft>
                    <a:spcPts val="800"/>
                  </a:spcAft>
                  <a:buClr>
                    <a:srgbClr val="000000"/>
                  </a:buClr>
                  <a:buFont typeface="Arial" panose="020B0604020202020204" pitchFamily="34" charset="0"/>
                  <a:buChar char="•"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A </a:t>
                </a:r>
                <a:r>
                  <a:rPr lang="pt-BR" sz="2200" kern="100" dirty="0">
                    <a:solidFill>
                      <a:srgbClr val="A02B93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quinta</a:t>
                </a:r>
                <a:r>
                  <a:rPr lang="pt-BR" sz="2200" kern="100" dirty="0">
                    <a:solidFill>
                      <a:srgbClr val="00B05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potência de dezesseis: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sz="2200" b="1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16</m:t>
                        </m:r>
                      </m:e>
                      <m:sup>
                        <m:r>
                          <a:rPr lang="pt-BR" sz="2200" b="1" i="1" kern="100">
                            <a:solidFill>
                              <a:srgbClr val="A02B93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𝟓</m:t>
                        </m:r>
                      </m:sup>
                    </m:sSup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342900" lvl="0" indent="-342900">
                  <a:spcAft>
                    <a:spcPts val="800"/>
                  </a:spcAft>
                  <a:buClr>
                    <a:srgbClr val="000000"/>
                  </a:buClr>
                  <a:buFont typeface="Arial" panose="020B0604020202020204" pitchFamily="34" charset="0"/>
                  <a:buChar char="•"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Dois quintos elevado à </a:t>
                </a:r>
                <a:r>
                  <a:rPr lang="pt-BR" sz="2200" kern="100" dirty="0">
                    <a:solidFill>
                      <a:srgbClr val="A02B93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sexta</a:t>
                </a:r>
                <a:r>
                  <a:rPr lang="pt-BR" sz="2200" kern="100" dirty="0">
                    <a:solidFill>
                      <a:srgbClr val="00B05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potência: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pt-BR" sz="2200" i="1" kern="100">
                                    <a:effectLst/>
                                    <a:latin typeface="Cambria Math" panose="02040503050406030204" pitchFamily="18" charset="0"/>
                                    <a:ea typeface="Aptos" panose="020B0004020202020204" pitchFamily="34" charset="0"/>
                                    <a:cs typeface="Times New Roman" panose="020206030504050203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pt-BR" sz="2200" i="1" kern="100">
                                    <a:effectLst/>
                                    <a:latin typeface="Cambria Math" panose="02040503050406030204" pitchFamily="18" charset="0"/>
                                    <a:ea typeface="Aptos" panose="020B0004020202020204" pitchFamily="34" charset="0"/>
                                    <a:cs typeface="Times New Roman" panose="02020603050405020304" pitchFamily="18" charset="0"/>
                                  </a:rPr>
                                  <m:t>2</m:t>
                                </m:r>
                              </m:num>
                              <m:den>
                                <m:r>
                                  <a:rPr lang="pt-BR" sz="2200" i="1" kern="100">
                                    <a:effectLst/>
                                    <a:latin typeface="Cambria Math" panose="02040503050406030204" pitchFamily="18" charset="0"/>
                                    <a:ea typeface="Aptos" panose="020B0004020202020204" pitchFamily="34" charset="0"/>
                                    <a:cs typeface="Times New Roman" panose="02020603050405020304" pitchFamily="18" charset="0"/>
                                  </a:rPr>
                                  <m:t> 5 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pt-BR" sz="2200" b="1" i="1" kern="100">
                            <a:solidFill>
                              <a:srgbClr val="A02B93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𝟔</m:t>
                        </m:r>
                      </m:sup>
                    </m:sSup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∙</m:t>
                    </m:r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342900" lvl="0" indent="-342900">
                  <a:spcAft>
                    <a:spcPts val="800"/>
                  </a:spcAft>
                  <a:buClr>
                    <a:srgbClr val="000000"/>
                  </a:buClr>
                  <a:buFont typeface="Arial" panose="020B0604020202020204" pitchFamily="34" charset="0"/>
                  <a:buChar char="•"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Um número elevado a </a:t>
                </a:r>
                <a:r>
                  <a:rPr lang="pt-BR" sz="2200" kern="100" dirty="0">
                    <a:solidFill>
                      <a:srgbClr val="A02B93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nove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sz="2200" b="1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p>
                        <m:r>
                          <a:rPr lang="pt-BR" sz="2200" b="1" i="1" kern="100">
                            <a:solidFill>
                              <a:srgbClr val="A02B93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𝟗</m:t>
                        </m:r>
                      </m:sup>
                    </m:sSup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Bef>
                    <a:spcPts val="300"/>
                  </a:spcBef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Como se trata de multiplicações sucessivas, podemos efetuá-las e encontrar as potenciações (resultados).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Bef>
                    <a:spcPts val="300"/>
                  </a:spcBef>
                  <a:spcAft>
                    <a:spcPts val="800"/>
                  </a:spcAft>
                </a:pP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12" name="CaixaDeTexto 11">
                <a:extLst>
                  <a:ext uri="{FF2B5EF4-FFF2-40B4-BE49-F238E27FC236}">
                    <a16:creationId xmlns:a16="http://schemas.microsoft.com/office/drawing/2014/main" id="{1AF4F50E-52EA-BE16-F554-4D02A5C46E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2071" y="843164"/>
                <a:ext cx="6069929" cy="5647380"/>
              </a:xfrm>
              <a:prstGeom prst="rect">
                <a:avLst/>
              </a:prstGeom>
              <a:blipFill>
                <a:blip r:embed="rId4"/>
                <a:stretch>
                  <a:fillRect l="-1305" t="-324" r="-1305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CaixaDeTexto 13">
                <a:extLst>
                  <a:ext uri="{FF2B5EF4-FFF2-40B4-BE49-F238E27FC236}">
                    <a16:creationId xmlns:a16="http://schemas.microsoft.com/office/drawing/2014/main" id="{1FE75BE5-A5FC-82B4-1CFD-A27CC08FA0B6}"/>
                  </a:ext>
                </a:extLst>
              </p:cNvPr>
              <p:cNvSpPr txBox="1"/>
              <p:nvPr/>
            </p:nvSpPr>
            <p:spPr>
              <a:xfrm>
                <a:off x="0" y="4754561"/>
                <a:ext cx="6083624" cy="201644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Bef>
                    <a:spcPts val="300"/>
                  </a:spcBef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Denotamos a potência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sz="2200" b="1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b="1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𝒂</m:t>
                        </m:r>
                      </m:e>
                      <m:sup>
                        <m:r>
                          <a:rPr lang="pt-BR" sz="2200" b="1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𝒏</m:t>
                        </m:r>
                      </m:sup>
                    </m:sSup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, com </a:t>
                </a:r>
                <a14:m>
                  <m:oMath xmlns:m="http://schemas.openxmlformats.org/officeDocument/2006/math">
                    <m:r>
                      <a:rPr lang="pt-BR" sz="2200" b="1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𝒂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pt-BR" sz="2200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e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pt-BR" sz="2200" b="1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𝒏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∈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ℝ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, 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como a “</a:t>
                </a:r>
                <a:r>
                  <a:rPr lang="pt-BR" sz="2200" i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enésima potência de um número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” ou “</a:t>
                </a:r>
                <a14:m>
                  <m:oMath xmlns:m="http://schemas.openxmlformats.org/officeDocument/2006/math">
                    <m:r>
                      <a:rPr lang="pt-BR" sz="2200" b="1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𝒂</m:t>
                    </m:r>
                  </m:oMath>
                </a14:m>
                <a:r>
                  <a:rPr lang="pt-BR" sz="2200" i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elevado a </a:t>
                </a:r>
                <a14:m>
                  <m:oMath xmlns:m="http://schemas.openxmlformats.org/officeDocument/2006/math">
                    <m:r>
                      <a:rPr lang="pt-BR" sz="2200" b="1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𝒏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”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 </a:t>
                </a:r>
                <a:r>
                  <a:rPr lang="pt-BR" sz="2200" kern="100" dirty="0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Quando </a:t>
                </a:r>
                <a14:m>
                  <m:oMath xmlns:m="http://schemas.openxmlformats.org/officeDocument/2006/math">
                    <m:r>
                      <a:rPr lang="pt-BR" sz="2200" i="1" kern="10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𝑛</m:t>
                    </m:r>
                  </m:oMath>
                </a14:m>
                <a:r>
                  <a:rPr lang="pt-BR" sz="2200" kern="100" dirty="0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é um número </a:t>
                </a:r>
                <a:r>
                  <a:rPr lang="pt-BR" sz="2200" u="sng" kern="100" dirty="0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natural</a:t>
                </a:r>
                <a:r>
                  <a:rPr lang="pt-BR" sz="2200" kern="100" dirty="0"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, a potência pode ser interpretada como uma multiplicação sucessiva de fatores iguais, em que o expoente indica quantas vezes a base é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14" name="CaixaDeTexto 13">
                <a:extLst>
                  <a:ext uri="{FF2B5EF4-FFF2-40B4-BE49-F238E27FC236}">
                    <a16:creationId xmlns:a16="http://schemas.microsoft.com/office/drawing/2014/main" id="{1FE75BE5-A5FC-82B4-1CFD-A27CC08FA0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754561"/>
                <a:ext cx="6083624" cy="2016449"/>
              </a:xfrm>
              <a:prstGeom prst="rect">
                <a:avLst/>
              </a:prstGeom>
              <a:blipFill>
                <a:blip r:embed="rId5"/>
                <a:stretch>
                  <a:fillRect l="-1303" t="-1208" r="-1303" b="-4532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162475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084073AE-F539-D81A-1ACB-E944BBABEA72}"/>
              </a:ext>
            </a:extLst>
          </p:cNvPr>
          <p:cNvSpPr/>
          <p:nvPr/>
        </p:nvSpPr>
        <p:spPr>
          <a:xfrm>
            <a:off x="277906" y="977153"/>
            <a:ext cx="5638800" cy="5621154"/>
          </a:xfrm>
          <a:prstGeom prst="roundRect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" name="Imagem 2" descr="Uma imagem contendo Interface gráfica do usuário&#10;&#10;O conteúdo gerado por IA pode estar incorreto.">
            <a:extLst>
              <a:ext uri="{FF2B5EF4-FFF2-40B4-BE49-F238E27FC236}">
                <a16:creationId xmlns:a16="http://schemas.microsoft.com/office/drawing/2014/main" id="{D3E82EE1-CD6E-0F2C-A7DA-E2D2BE3F4ED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84" t="8463" r="1473" b="10508"/>
          <a:stretch>
            <a:fillRect/>
          </a:stretch>
        </p:blipFill>
        <p:spPr bwMode="auto">
          <a:xfrm>
            <a:off x="21943" y="664256"/>
            <a:ext cx="2734633" cy="104800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657865EB-A048-A4D4-8738-44809019CE6A}"/>
                  </a:ext>
                </a:extLst>
              </p:cNvPr>
              <p:cNvSpPr txBox="1"/>
              <p:nvPr/>
            </p:nvSpPr>
            <p:spPr>
              <a:xfrm>
                <a:off x="968188" y="2022355"/>
                <a:ext cx="4258236" cy="463659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Arabic Typesetting" panose="03020402040406030203" pitchFamily="66" charset="-78"/>
                  </a:rPr>
                  <a:t>1º)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Arabic Typesetting" panose="03020402040406030203" pitchFamily="66" charset="-78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abic Typesetting" panose="03020402040406030203" pitchFamily="66" charset="-78"/>
                          </a:rPr>
                        </m:ctrlPr>
                      </m:sSupPr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abic Typesetting" panose="03020402040406030203" pitchFamily="66" charset="-78"/>
                          </a:rPr>
                          <m:t>𝑛</m:t>
                        </m:r>
                      </m:e>
                      <m:sup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abic Typesetting" panose="03020402040406030203" pitchFamily="66" charset="-78"/>
                          </a:rPr>
                          <m:t>1</m:t>
                        </m:r>
                      </m:sup>
                    </m:sSup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abic Typesetting" panose="03020402040406030203" pitchFamily="66" charset="-78"/>
                      </a:rPr>
                      <m:t>=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abic Typesetting" panose="03020402040406030203" pitchFamily="66" charset="-78"/>
                      </a:rPr>
                      <m:t>𝑛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Arabic Typesetting" panose="03020402040406030203" pitchFamily="66" charset="-78"/>
                  </a:rPr>
                  <a:t>;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Arabic Typesetting" panose="03020402040406030203" pitchFamily="66" charset="-78"/>
                  </a:rPr>
                  <a:t>2º)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abic Typesetting" panose="03020402040406030203" pitchFamily="66" charset="-78"/>
                          </a:rPr>
                        </m:ctrlPr>
                      </m:sSupPr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abic Typesetting" panose="03020402040406030203" pitchFamily="66" charset="-78"/>
                          </a:rPr>
                          <m:t>0</m:t>
                        </m:r>
                      </m:e>
                      <m:sup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abic Typesetting" panose="03020402040406030203" pitchFamily="66" charset="-78"/>
                          </a:rPr>
                          <m:t>𝑛</m:t>
                        </m:r>
                      </m:sup>
                    </m:sSup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Arabic Typesetting" panose="03020402040406030203" pitchFamily="66" charset="-78"/>
                      </a:rPr>
                      <m:t>=0,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Arabic Typesetting" panose="03020402040406030203" pitchFamily="66" charset="-78"/>
                  </a:rPr>
                  <a:t> com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abic Typesetting" panose="03020402040406030203" pitchFamily="66" charset="-78"/>
                      </a:rPr>
                      <m:t>𝑛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abic Typesetting" panose="03020402040406030203" pitchFamily="66" charset="-78"/>
                      </a:rPr>
                      <m:t>≠0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Arabic Typesetting" panose="03020402040406030203" pitchFamily="66" charset="-78"/>
                  </a:rPr>
                  <a:t>;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Arabic Typesetting" panose="03020402040406030203" pitchFamily="66" charset="-78"/>
                  </a:rPr>
                  <a:t>3º)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abic Typesetting" panose="03020402040406030203" pitchFamily="66" charset="-78"/>
                          </a:rPr>
                        </m:ctrlPr>
                      </m:sSupPr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abic Typesetting" panose="03020402040406030203" pitchFamily="66" charset="-78"/>
                          </a:rPr>
                          <m:t>𝑛</m:t>
                        </m:r>
                      </m:e>
                      <m:sup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abic Typesetting" panose="03020402040406030203" pitchFamily="66" charset="-78"/>
                          </a:rPr>
                          <m:t>0</m:t>
                        </m:r>
                      </m:sup>
                    </m:sSup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abic Typesetting" panose="03020402040406030203" pitchFamily="66" charset="-78"/>
                      </a:rPr>
                      <m:t>=1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Arabic Typesetting" panose="03020402040406030203" pitchFamily="66" charset="-78"/>
                  </a:rPr>
                  <a:t>, para qualquer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abic Typesetting" panose="03020402040406030203" pitchFamily="66" charset="-78"/>
                      </a:rPr>
                      <m:t>𝑛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abic Typesetting" panose="03020402040406030203" pitchFamily="66" charset="-78"/>
                      </a:rPr>
                      <m:t>≠0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Arabic Typesetting" panose="03020402040406030203" pitchFamily="66" charset="-78"/>
                  </a:rPr>
                  <a:t>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Arabic Typesetting" panose="03020402040406030203" pitchFamily="66" charset="-78"/>
                  </a:rPr>
                  <a:t>Exemplos: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285750" lvl="0" indent="-285750">
                  <a:lnSpc>
                    <a:spcPct val="115000"/>
                  </a:lnSpc>
                  <a:spcAft>
                    <a:spcPts val="800"/>
                  </a:spcAft>
                  <a:buClr>
                    <a:srgbClr val="000000"/>
                  </a:buCl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0</m:t>
                        </m:r>
                      </m:e>
                      <m:sup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8</m:t>
                        </m:r>
                      </m:sup>
                    </m:sSup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=0</m:t>
                    </m:r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285750" lvl="0" indent="-285750">
                  <a:lnSpc>
                    <a:spcPct val="115000"/>
                  </a:lnSpc>
                  <a:spcAft>
                    <a:spcPts val="800"/>
                  </a:spcAft>
                  <a:buClr>
                    <a:srgbClr val="000000"/>
                  </a:buCl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𝜋</m:t>
                        </m:r>
                      </m:e>
                      <m:sup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sup>
                    </m:sSup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𝜋</m:t>
                    </m:r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285750" lvl="0" indent="-285750">
                  <a:lnSpc>
                    <a:spcPct val="115000"/>
                  </a:lnSpc>
                  <a:spcAft>
                    <a:spcPts val="800"/>
                  </a:spcAft>
                  <a:buClr>
                    <a:srgbClr val="000000"/>
                  </a:buCl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BR" sz="2200" i="1" kern="100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pt-BR" sz="2200" i="1" kern="10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pt-BR" sz="2200" i="1" kern="10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 5 </m:t>
                                </m:r>
                              </m:num>
                              <m:den>
                                <m:r>
                                  <a:rPr lang="pt-BR" sz="2200" i="1" kern="10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7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0</m:t>
                        </m:r>
                      </m:sup>
                    </m:sSup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=1</m:t>
                    </m:r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285750" lvl="0" indent="-285750">
                  <a:lnSpc>
                    <a:spcPct val="115000"/>
                  </a:lnSpc>
                  <a:spcAft>
                    <a:spcPts val="800"/>
                  </a:spcAft>
                  <a:buClr>
                    <a:srgbClr val="000000"/>
                  </a:buCl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𝜋</m:t>
                        </m:r>
                      </m:e>
                      <m:sup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0</m:t>
                        </m:r>
                      </m:sup>
                    </m:sSup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=1</m:t>
                    </m:r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pt-BR" sz="22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−9</m:t>
                        </m:r>
                      </m:e>
                      <m:sup>
                        <m:r>
                          <a:rPr lang="pt-BR" sz="22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sup>
                    </m:sSup>
                    <m:r>
                      <a:rPr lang="pt-BR" sz="22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=−9</m:t>
                    </m:r>
                  </m:oMath>
                </a14:m>
                <a:endParaRPr lang="pt-BR" sz="2200" dirty="0"/>
              </a:p>
            </p:txBody>
          </p:sp>
        </mc:Choice>
        <mc:Fallback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657865EB-A048-A4D4-8738-44809019CE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8188" y="2022355"/>
                <a:ext cx="4258236" cy="4636590"/>
              </a:xfrm>
              <a:prstGeom prst="rect">
                <a:avLst/>
              </a:prstGeom>
              <a:blipFill>
                <a:blip r:embed="rId4"/>
                <a:stretch>
                  <a:fillRect l="-1862" t="-658" b="-1316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CaixaDeTexto 6">
            <a:extLst>
              <a:ext uri="{FF2B5EF4-FFF2-40B4-BE49-F238E27FC236}">
                <a16:creationId xmlns:a16="http://schemas.microsoft.com/office/drawing/2014/main" id="{833E197F-AA28-5F1B-E6B0-849945127F87}"/>
              </a:ext>
            </a:extLst>
          </p:cNvPr>
          <p:cNvSpPr txBox="1"/>
          <p:nvPr/>
        </p:nvSpPr>
        <p:spPr>
          <a:xfrm>
            <a:off x="1936305" y="1560690"/>
            <a:ext cx="233082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400" b="1" u="sng" dirty="0">
                <a:solidFill>
                  <a:srgbClr val="A02B93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PROPRIEDADES:</a:t>
            </a:r>
            <a:endParaRPr lang="pt-BR" sz="24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B47D238D-45B5-3491-A409-F3D0B0AE6EC9}"/>
                  </a:ext>
                </a:extLst>
              </p:cNvPr>
              <p:cNvSpPr txBox="1"/>
              <p:nvPr/>
            </p:nvSpPr>
            <p:spPr>
              <a:xfrm>
                <a:off x="6096000" y="815505"/>
                <a:ext cx="6096000" cy="578280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Uma vez que os expoentes podem pertencer aos conjuntos dos números naturais, inteiros, racionais ou reais, verificaremos as propriedades para cada caso.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342900" lvl="0" indent="-342900">
                  <a:spcAft>
                    <a:spcPts val="800"/>
                  </a:spcAft>
                  <a:buFont typeface="Wingdings" panose="05000000000000000000" pitchFamily="2" charset="2"/>
                  <a:buChar char=""/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Potência com expoente Natural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pt-BR" sz="2200" b="1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pt-BR" sz="2200" b="1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ℕ</m:t>
                        </m:r>
                      </m:e>
                    </m:d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Uma potência de base real e expoente natural é uma multiplicação sucessiva de fatores iguais. 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800"/>
                  </a:spcAft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Exemplos: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342900" lvl="0" indent="-342900" algn="just">
                  <a:spcAft>
                    <a:spcPts val="800"/>
                  </a:spcAft>
                  <a:buClr>
                    <a:srgbClr val="000000"/>
                  </a:buClr>
                  <a:buFont typeface="Wingdings" panose="05000000000000000000" pitchFamily="2" charset="2"/>
                  <a:buChar char="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4</m:t>
                        </m:r>
                      </m:e>
                      <m:sup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5</m:t>
                        </m:r>
                      </m:sup>
                    </m:sSup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=4∙4∙4∙4∙4=1024</m:t>
                    </m:r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342900" lvl="0" indent="-342900" algn="just">
                  <a:spcAft>
                    <a:spcPts val="800"/>
                  </a:spcAft>
                  <a:buClr>
                    <a:srgbClr val="000000"/>
                  </a:buClr>
                  <a:buFont typeface="Wingdings" panose="05000000000000000000" pitchFamily="2" charset="2"/>
                  <a:buChar char="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pt-BR" sz="2200" i="1" kern="100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pt-BR" sz="2200" i="1" kern="100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3</m:t>
                                </m:r>
                              </m:num>
                              <m:den>
                                <m:r>
                                  <a:rPr lang="pt-BR" sz="2200" i="1" kern="100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4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</m:sup>
                    </m:sSup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</m:num>
                      <m:den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4</m:t>
                        </m:r>
                      </m:den>
                    </m:f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∙</m:t>
                    </m:r>
                    <m:f>
                      <m:f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</m:num>
                      <m:den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4</m:t>
                        </m:r>
                      </m:den>
                    </m:f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∙</m:t>
                    </m:r>
                    <m:f>
                      <m:f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</m:num>
                      <m:den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4</m:t>
                        </m:r>
                      </m:den>
                    </m:f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3 ∙ 3 ∙ 3</m:t>
                        </m:r>
                      </m:num>
                      <m:den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4 ∙ 4 ∙ 4</m:t>
                        </m:r>
                      </m:den>
                    </m:f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27</m:t>
                        </m:r>
                      </m:num>
                      <m:den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 64 </m:t>
                        </m:r>
                      </m:den>
                    </m:f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342900" lvl="0" indent="-342900" algn="just">
                  <a:spcAft>
                    <a:spcPts val="800"/>
                  </a:spcAft>
                  <a:buClr>
                    <a:srgbClr val="000000"/>
                  </a:buClr>
                  <a:buFont typeface="Wingdings" panose="05000000000000000000" pitchFamily="2" charset="2"/>
                  <a:buChar char=""/>
                </a:pP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−</m:t>
                    </m:r>
                    <m:sSup>
                      <m:sSup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6</m:t>
                            </m:r>
                          </m:e>
                        </m:d>
                      </m:e>
                      <m:sup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4</m:t>
                        </m:r>
                      </m:sup>
                    </m:sSup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=−</m:t>
                    </m:r>
                    <m:d>
                      <m:d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6∙6∙6∙6</m:t>
                        </m:r>
                      </m:e>
                    </m:d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=−1296</m:t>
                    </m:r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342900" lvl="0" indent="-342900" algn="just">
                  <a:spcAft>
                    <a:spcPts val="800"/>
                  </a:spcAft>
                  <a:buClr>
                    <a:srgbClr val="000000"/>
                  </a:buClr>
                  <a:buFont typeface="Wingdings" panose="05000000000000000000" pitchFamily="2" charset="2"/>
                  <a:buChar char="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−6</m:t>
                            </m:r>
                          </m:e>
                        </m:d>
                      </m:e>
                      <m:sup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4</m:t>
                        </m:r>
                      </m:sup>
                    </m:sSup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d>
                      <m:d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−6</m:t>
                        </m:r>
                      </m:e>
                    </m:d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∙</m:t>
                    </m:r>
                    <m:d>
                      <m:d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−6</m:t>
                        </m:r>
                      </m:e>
                    </m:d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∙</m:t>
                    </m:r>
                    <m:d>
                      <m:d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−6</m:t>
                        </m:r>
                      </m:e>
                    </m:d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∙</m:t>
                    </m:r>
                    <m:d>
                      <m:d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−6</m:t>
                        </m:r>
                      </m:e>
                    </m:d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=1296</m:t>
                    </m:r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342900" lvl="0" indent="-342900" algn="just">
                  <a:spcAft>
                    <a:spcPts val="800"/>
                  </a:spcAft>
                  <a:buClr>
                    <a:srgbClr val="000000"/>
                  </a:buClr>
                  <a:buFont typeface="Wingdings" panose="05000000000000000000" pitchFamily="2" charset="2"/>
                  <a:buChar char="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0,5</m:t>
                        </m:r>
                      </m:e>
                      <m:sup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</m:sup>
                    </m:sSup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=0,5∙0,5∙0,5=0,125</m:t>
                    </m:r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342900" lvl="0" indent="-342900" algn="just">
                  <a:spcAft>
                    <a:spcPts val="800"/>
                  </a:spcAft>
                  <a:buClr>
                    <a:srgbClr val="000000"/>
                  </a:buClr>
                  <a:buFont typeface="Wingdings" panose="05000000000000000000" pitchFamily="2" charset="2"/>
                  <a:buChar char="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rad>
                              <m:radPr>
                                <m:degHide m:val="on"/>
                                <m:ctrlPr>
                                  <a:rPr lang="pt-BR" sz="2200" i="1" kern="100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pt-BR" sz="2200" i="1" kern="100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2</m:t>
                                </m:r>
                              </m:e>
                            </m:rad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 </m:t>
                            </m:r>
                          </m:e>
                        </m:d>
                      </m:e>
                      <m:sup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e>
                    </m:rad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∙</m:t>
                    </m:r>
                    <m:rad>
                      <m:radPr>
                        <m:degHide m:val="on"/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e>
                    </m:rad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4</m:t>
                        </m:r>
                      </m:e>
                    </m:rad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=2</m:t>
                    </m:r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B47D238D-45B5-3491-A409-F3D0B0AE6E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815505"/>
                <a:ext cx="6096000" cy="5782802"/>
              </a:xfrm>
              <a:prstGeom prst="rect">
                <a:avLst/>
              </a:prstGeom>
              <a:blipFill>
                <a:blip r:embed="rId5"/>
                <a:stretch>
                  <a:fillRect l="-1300" t="-633" r="-130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868667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241F1962-B93E-9F48-40A8-A768E6F5E725}"/>
              </a:ext>
            </a:extLst>
          </p:cNvPr>
          <p:cNvSpPr/>
          <p:nvPr/>
        </p:nvSpPr>
        <p:spPr>
          <a:xfrm>
            <a:off x="251012" y="941294"/>
            <a:ext cx="5576047" cy="5692588"/>
          </a:xfrm>
          <a:prstGeom prst="roundRect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" name="Imagem 2" descr="Interface gráfica do usuário, Texto&#10;&#10;O conteúdo gerado por IA pode estar incorreto.">
            <a:extLst>
              <a:ext uri="{FF2B5EF4-FFF2-40B4-BE49-F238E27FC236}">
                <a16:creationId xmlns:a16="http://schemas.microsoft.com/office/drawing/2014/main" id="{0B11F89D-FE02-5067-9759-3C5FB9618F8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29" t="9235" r="13987" b="9623"/>
          <a:stretch>
            <a:fillRect/>
          </a:stretch>
        </p:blipFill>
        <p:spPr bwMode="auto">
          <a:xfrm>
            <a:off x="89647" y="599950"/>
            <a:ext cx="1927412" cy="109612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35C44345-D752-2C34-58CB-94586A77C33E}"/>
                  </a:ext>
                </a:extLst>
              </p:cNvPr>
              <p:cNvSpPr txBox="1"/>
              <p:nvPr/>
            </p:nvSpPr>
            <p:spPr>
              <a:xfrm>
                <a:off x="268943" y="1696073"/>
                <a:ext cx="5558116" cy="463896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Quando a </a:t>
                </a:r>
                <a:r>
                  <a:rPr lang="pt-BR" sz="2200" b="1" kern="100" dirty="0">
                    <a:solidFill>
                      <a:srgbClr val="A02B93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base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é um número negativo, ela deve ser escrita entre parênteses.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4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BR" sz="22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pt-BR" sz="22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e>
                          </m:d>
                        </m:e>
                        <m:sup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4</m:t>
                          </m:r>
                        </m:sup>
                      </m:sSup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≠</m:t>
                      </m:r>
                      <m:sSup>
                        <m:sSup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BR" sz="22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pt-BR" sz="22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−2</m:t>
                              </m:r>
                            </m:e>
                          </m:d>
                        </m:e>
                        <m:sup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400"/>
                  </a:spcAft>
                </a:pPr>
                <a:endParaRPr lang="pt-BR" sz="8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O primeiro é </a:t>
                </a: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“</a:t>
                </a:r>
                <a:r>
                  <a:rPr lang="pt-BR" sz="2200" b="1" i="1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a quarta potência, negativa, de dois</a:t>
                </a: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”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e o segundo é </a:t>
                </a: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“</a:t>
                </a:r>
                <a:r>
                  <a:rPr lang="pt-BR" sz="2200" b="1" i="1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a quarta potência de dois negativo</a:t>
                </a: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”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 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Além disso, vale lembrar que todo número elevado ao expoente </a:t>
                </a: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1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tem como resultado ele mesmo: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BR" sz="2200" i="1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pt-BR" sz="2200" i="1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9</m:t>
                          </m:r>
                        </m:e>
                        <m:sup>
                          <m:r>
                            <a:rPr lang="pt-BR" sz="2200" i="1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1</m:t>
                          </m:r>
                        </m:sup>
                      </m:sSup>
                      <m:r>
                        <a:rPr lang="pt-BR" sz="2200" i="1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=9  ;    </m:t>
                      </m:r>
                      <m:sSup>
                        <m:sSupPr>
                          <m:ctrlPr>
                            <a:rPr lang="pt-BR" sz="2200" i="1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BR" sz="2200" i="1">
                                  <a:effectLst/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pt-BR" sz="2200" i="1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−7</m:t>
                              </m:r>
                            </m:e>
                          </m:d>
                        </m:e>
                        <m:sup>
                          <m:r>
                            <a:rPr lang="pt-BR" sz="2200" i="1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1</m:t>
                          </m:r>
                        </m:sup>
                      </m:sSup>
                      <m:r>
                        <a:rPr lang="pt-BR" sz="2200" i="1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=−7  ;   </m:t>
                      </m:r>
                      <m:sSup>
                        <m:sSupPr>
                          <m:ctrlPr>
                            <a:rPr lang="pt-BR" sz="2200" i="1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BR" sz="2200" i="1">
                                  <a:effectLst/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BR" sz="2200" i="1">
                                      <a:effectLst/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BR" sz="2200" i="1"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  <m:t>5</m:t>
                                  </m:r>
                                </m:num>
                                <m:den>
                                  <m:r>
                                    <a:rPr lang="pt-BR" sz="2200" i="1"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  <m:t> 8 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BR" sz="2200" i="1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1</m:t>
                          </m:r>
                        </m:sup>
                      </m:sSup>
                      <m:r>
                        <a:rPr lang="pt-BR" sz="2200" i="1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 </m:t>
                      </m:r>
                      <m:f>
                        <m:fPr>
                          <m:ctrlPr>
                            <a:rPr lang="pt-BR" sz="2200" i="1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200" i="1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pt-BR" sz="2200" i="1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 8 </m:t>
                          </m:r>
                        </m:den>
                      </m:f>
                    </m:oMath>
                  </m:oMathPara>
                </a14:m>
                <a:endParaRPr lang="pt-BR" sz="2200" dirty="0"/>
              </a:p>
            </p:txBody>
          </p:sp>
        </mc:Choice>
        <mc:Fallback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35C44345-D752-2C34-58CB-94586A77C3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8943" y="1696073"/>
                <a:ext cx="5558116" cy="4638962"/>
              </a:xfrm>
              <a:prstGeom prst="rect">
                <a:avLst/>
              </a:prstGeom>
              <a:blipFill>
                <a:blip r:embed="rId4"/>
                <a:stretch>
                  <a:fillRect l="-1425" t="-657" r="-1425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B25E2AF6-8D26-1D80-FEA0-11CB6A092757}"/>
                  </a:ext>
                </a:extLst>
              </p:cNvPr>
              <p:cNvSpPr txBox="1"/>
              <p:nvPr/>
            </p:nvSpPr>
            <p:spPr>
              <a:xfrm>
                <a:off x="6096000" y="873857"/>
                <a:ext cx="6006353" cy="540699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342900" lvl="0" indent="-342900">
                  <a:lnSpc>
                    <a:spcPct val="115000"/>
                  </a:lnSpc>
                  <a:spcAft>
                    <a:spcPts val="800"/>
                  </a:spcAft>
                  <a:buFont typeface="Wingdings" panose="05000000000000000000" pitchFamily="2" charset="2"/>
                  <a:buChar char=""/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Potência com expoente Inteiro negativo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pt-BR" sz="2200" b="1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pt-BR" sz="2200" b="1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pt-BR" sz="2200" b="1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ℤ</m:t>
                            </m:r>
                          </m:e>
                          <m:sup>
                            <m:r>
                              <a:rPr lang="pt-BR" sz="2200" b="1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−</m:t>
                            </m:r>
                          </m:sup>
                        </m:sSup>
                      </m:e>
                    </m:d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O resultado de uma potência de base real e expoente inteiro </a:t>
                </a: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negativo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, é igual ao inverso da base elevado ao oposto do expoente. Sendo assim, devemos lembrar que: 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I. O oposto de um número</a:t>
                </a:r>
                <a:r>
                  <a:rPr lang="pt-BR" sz="2200" kern="100" dirty="0">
                    <a:solidFill>
                      <a:srgbClr val="0070C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pt-BR" sz="2200" b="1" i="1" kern="100">
                        <a:solidFill>
                          <a:srgbClr val="0070C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𝒏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qualquer é </a:t>
                </a:r>
                <a14:m>
                  <m:oMath xmlns:m="http://schemas.openxmlformats.org/officeDocument/2006/math">
                    <m:r>
                      <a:rPr lang="pt-BR" sz="2200" b="1" i="1" kern="100">
                        <a:solidFill>
                          <a:srgbClr val="0070C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−</m:t>
                    </m:r>
                    <m:r>
                      <a:rPr lang="pt-BR" sz="2200" b="1" i="1" kern="100">
                        <a:solidFill>
                          <a:srgbClr val="0070C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𝒏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;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II. O inverso de um número </a:t>
                </a:r>
                <a14:m>
                  <m:oMath xmlns:m="http://schemas.openxmlformats.org/officeDocument/2006/math">
                    <m:r>
                      <a:rPr lang="pt-BR" sz="2200" b="1" i="1" kern="100">
                        <a:solidFill>
                          <a:srgbClr val="FF00FF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𝒂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é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200" b="1" i="1" kern="100">
                            <a:solidFill>
                              <a:srgbClr val="FF00FF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200" b="1" i="1" kern="100">
                            <a:solidFill>
                              <a:srgbClr val="FF00FF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𝟏</m:t>
                        </m:r>
                        <m:r>
                          <a:rPr lang="pt-BR" sz="2200" b="1" i="1" kern="100">
                            <a:solidFill>
                              <a:srgbClr val="FF00FF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</m:num>
                      <m:den>
                        <m:r>
                          <a:rPr lang="pt-BR" sz="2200" b="1" i="1" kern="100">
                            <a:solidFill>
                              <a:srgbClr val="FF00FF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𝒂</m:t>
                        </m:r>
                      </m:den>
                    </m:f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∙</m:t>
                    </m:r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180340"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Assim, temos: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sz="2200" b="1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BR" sz="2200" b="1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r>
                              <a:rPr lang="pt-BR" sz="2200" b="1" i="1" kern="100">
                                <a:solidFill>
                                  <a:srgbClr val="FF00FF"/>
                                </a:solidFill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𝒂</m:t>
                            </m:r>
                          </m:e>
                        </m:d>
                      </m:e>
                      <m:sup>
                        <m:r>
                          <a:rPr lang="pt-BR" sz="2200" b="1" i="1" kern="100">
                            <a:solidFill>
                              <a:srgbClr val="0070C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pt-BR" sz="2200" b="1" i="1" kern="100">
                            <a:solidFill>
                              <a:srgbClr val="0070C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𝒏</m:t>
                        </m:r>
                      </m:sup>
                    </m:sSup>
                    <m:r>
                      <a:rPr lang="pt-BR" sz="2200" b="1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 </m:t>
                    </m:r>
                    <m:sSup>
                      <m:sSupPr>
                        <m:ctrlPr>
                          <a:rPr lang="pt-BR" sz="2200" b="1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BR" sz="2200" b="1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pt-BR" sz="2200" b="1" i="1" kern="100">
                                    <a:effectLst/>
                                    <a:latin typeface="Cambria Math" panose="02040503050406030204" pitchFamily="18" charset="0"/>
                                    <a:ea typeface="Aptos" panose="020B0004020202020204" pitchFamily="34" charset="0"/>
                                    <a:cs typeface="Times New Roman" panose="020206030504050203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pt-BR" sz="2200" b="1" i="1" kern="100">
                                    <a:solidFill>
                                      <a:srgbClr val="FF00FF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Aptos" panose="020B0004020202020204" pitchFamily="34" charset="0"/>
                                    <a:cs typeface="Times New Roman" panose="02020603050405020304" pitchFamily="18" charset="0"/>
                                  </a:rPr>
                                  <m:t>𝟏</m:t>
                                </m:r>
                                <m:r>
                                  <a:rPr lang="pt-BR" sz="2200" b="1" i="1" kern="100">
                                    <a:effectLst/>
                                    <a:latin typeface="Cambria Math" panose="02040503050406030204" pitchFamily="18" charset="0"/>
                                    <a:ea typeface="Aptos" panose="020B0004020202020204" pitchFamily="34" charset="0"/>
                                    <a:cs typeface="Times New Roman" panose="02020603050405020304" pitchFamily="18" charset="0"/>
                                  </a:rPr>
                                  <m:t> </m:t>
                                </m:r>
                              </m:num>
                              <m:den>
                                <m:r>
                                  <a:rPr lang="pt-BR" sz="2200" b="1" i="1" kern="100">
                                    <a:solidFill>
                                      <a:srgbClr val="FF00FF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Aptos" panose="020B0004020202020204" pitchFamily="34" charset="0"/>
                                    <a:cs typeface="Times New Roman" panose="02020603050405020304" pitchFamily="18" charset="0"/>
                                  </a:rPr>
                                  <m:t>𝒂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pt-BR" sz="2200" b="1" i="1" kern="100">
                            <a:solidFill>
                              <a:srgbClr val="0070C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𝒏</m:t>
                        </m:r>
                      </m:sup>
                    </m:sSup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pt-BR" sz="2200" b="1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200" b="1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𝟏</m:t>
                        </m:r>
                      </m:num>
                      <m:den>
                        <m:r>
                          <a:rPr lang="pt-BR" sz="2200" b="1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  <m:sSup>
                          <m:sSupPr>
                            <m:ctrlPr>
                              <a:rPr lang="pt-BR" sz="2200" b="1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pt-BR" sz="2200" b="1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𝒂</m:t>
                            </m:r>
                          </m:e>
                          <m:sup>
                            <m:r>
                              <a:rPr lang="pt-BR" sz="2200" b="1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𝒏</m:t>
                            </m:r>
                          </m:sup>
                        </m:sSup>
                        <m:r>
                          <a:rPr lang="pt-BR" sz="2200" b="1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</m:den>
                    </m:f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∙</m:t>
                    </m:r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III. O inverso de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200" b="1" i="1" kern="100">
                            <a:solidFill>
                              <a:srgbClr val="FF00FF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𝒂</m:t>
                        </m:r>
                      </m:num>
                      <m:den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pt-BR" sz="2200" b="1" i="1" kern="100">
                            <a:solidFill>
                              <a:srgbClr val="00B05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𝒃</m:t>
                        </m:r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</m:den>
                    </m:f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 é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200" b="1" i="1" kern="100">
                            <a:solidFill>
                              <a:srgbClr val="00B05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𝒃</m:t>
                        </m:r>
                      </m:num>
                      <m:den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pt-BR" sz="2200" b="1" i="1" kern="100">
                            <a:solidFill>
                              <a:srgbClr val="FF00FF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𝒂</m:t>
                        </m:r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</m:den>
                    </m:f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∙</m:t>
                    </m:r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180340"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Assim, temos: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pt-BR" sz="2200" i="1" kern="100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pt-BR" sz="2200" b="1" i="1" kern="100">
                                    <a:solidFill>
                                      <a:srgbClr val="FF00FF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𝒂</m:t>
                                </m:r>
                              </m:num>
                              <m:den>
                                <m:r>
                                  <a:rPr lang="pt-BR" sz="2200" i="1" kern="100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 </m:t>
                                </m:r>
                                <m:r>
                                  <a:rPr lang="pt-BR" sz="2200" b="1" i="1" kern="100">
                                    <a:solidFill>
                                      <a:srgbClr val="00B05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𝒃</m:t>
                                </m:r>
                                <m:r>
                                  <a:rPr lang="pt-BR" sz="2200" i="1" kern="100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 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pt-BR" sz="2200" b="1" i="1" kern="100">
                            <a:solidFill>
                              <a:srgbClr val="0070C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pt-BR" sz="2200" b="1" i="1" kern="100">
                            <a:solidFill>
                              <a:srgbClr val="0070C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𝒏</m:t>
                        </m:r>
                      </m:sup>
                    </m:sSup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sSup>
                      <m:sSup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pt-BR" sz="2200" i="1" kern="100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pt-BR" sz="2200" b="1" i="1" kern="100">
                                    <a:solidFill>
                                      <a:srgbClr val="00B05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𝒃</m:t>
                                </m:r>
                              </m:num>
                              <m:den>
                                <m:r>
                                  <a:rPr lang="pt-BR" sz="2200" i="1" kern="100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 </m:t>
                                </m:r>
                                <m:r>
                                  <a:rPr lang="pt-BR" sz="2200" b="1" i="1" kern="100">
                                    <a:solidFill>
                                      <a:srgbClr val="FF00FF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𝒂</m:t>
                                </m:r>
                                <m:r>
                                  <a:rPr lang="pt-BR" sz="2200" i="1" kern="100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 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pt-BR" sz="2200" b="1" i="1" kern="100">
                            <a:solidFill>
                              <a:srgbClr val="0070C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𝒏</m:t>
                        </m:r>
                      </m:sup>
                    </m:sSup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pt-BR" sz="2200" b="1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pt-BR" sz="2200" b="1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pt-BR" sz="2200" b="1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𝒃</m:t>
                            </m:r>
                          </m:e>
                          <m:sup>
                            <m:r>
                              <a:rPr lang="pt-BR" sz="2200" b="1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𝒏</m:t>
                            </m:r>
                          </m:sup>
                        </m:sSup>
                      </m:num>
                      <m:den>
                        <m:r>
                          <a:rPr lang="pt-BR" sz="2200" b="1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  <m:sSup>
                          <m:sSupPr>
                            <m:ctrlPr>
                              <a:rPr lang="pt-BR" sz="2200" b="1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pt-BR" sz="2200" b="1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𝒂</m:t>
                            </m:r>
                          </m:e>
                          <m:sup>
                            <m:r>
                              <a:rPr lang="pt-BR" sz="2200" b="1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𝒏</m:t>
                            </m:r>
                          </m:sup>
                        </m:sSup>
                        <m:r>
                          <a:rPr lang="pt-BR" sz="2200" b="1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</m:den>
                    </m:f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∙</m:t>
                    </m:r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B25E2AF6-8D26-1D80-FEA0-11CB6A0927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873857"/>
                <a:ext cx="6006353" cy="5406993"/>
              </a:xfrm>
              <a:prstGeom prst="rect">
                <a:avLst/>
              </a:prstGeom>
              <a:blipFill>
                <a:blip r:embed="rId5"/>
                <a:stretch>
                  <a:fillRect l="-1320" t="-451" r="-132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624197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148F2A86-F408-ED14-B0F8-AD1D1BB139A8}"/>
                  </a:ext>
                </a:extLst>
              </p:cNvPr>
              <p:cNvSpPr txBox="1"/>
              <p:nvPr/>
            </p:nvSpPr>
            <p:spPr>
              <a:xfrm>
                <a:off x="0" y="650989"/>
                <a:ext cx="6266329" cy="555094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Exemplos:</a:t>
                </a:r>
              </a:p>
              <a:p>
                <a:pPr marL="88900" lvl="0" indent="-88900" algn="just">
                  <a:lnSpc>
                    <a:spcPct val="150000"/>
                  </a:lnSpc>
                  <a:spcAft>
                    <a:spcPts val="800"/>
                  </a:spcAft>
                  <a:buClr>
                    <a:srgbClr val="000000"/>
                  </a:buCl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pt-BR" sz="2200" i="1" kern="100" smtClea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−3</m:t>
                            </m:r>
                          </m:e>
                        </m:d>
                      </m:e>
                      <m:sup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</m:sup>
                    </m:sSup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d>
                      <m:d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−3</m:t>
                        </m:r>
                      </m:e>
                    </m:d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∙</m:t>
                    </m:r>
                    <m:d>
                      <m:d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−3</m:t>
                        </m:r>
                      </m:e>
                    </m:d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∙</m:t>
                    </m:r>
                    <m:d>
                      <m:d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−3</m:t>
                        </m:r>
                      </m:e>
                    </m:d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=−27</m:t>
                    </m:r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88900" lvl="0" indent="-88900" algn="just">
                  <a:lnSpc>
                    <a:spcPct val="150000"/>
                  </a:lnSpc>
                  <a:spcAft>
                    <a:spcPts val="800"/>
                  </a:spcAft>
                  <a:buClr>
                    <a:srgbClr val="000000"/>
                  </a:buCl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−3</m:t>
                            </m:r>
                          </m:e>
                        </m:d>
                      </m:e>
                      <m:sup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−3</m:t>
                        </m:r>
                      </m:sup>
                    </m:sSup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sSup>
                      <m:sSup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pt-BR" sz="2200" i="1" kern="100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pt-BR" sz="2200" i="1" kern="100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pt-BR" sz="2200" i="1" kern="100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3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</m:sup>
                    </m:sSup>
                    <m:r>
                      <a:rPr lang="pt-BR" sz="2200" b="0" i="1" kern="100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d>
                      <m:d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 1 </m:t>
                            </m:r>
                          </m:num>
                          <m:den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3</m:t>
                            </m:r>
                          </m:den>
                        </m:f>
                      </m:e>
                    </m:d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∙</m:t>
                    </m:r>
                    <m:d>
                      <m:d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 1 </m:t>
                            </m:r>
                          </m:num>
                          <m:den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3</m:t>
                            </m:r>
                          </m:den>
                        </m:f>
                      </m:e>
                    </m:d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∙</m:t>
                    </m:r>
                    <m:d>
                      <m:d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 1 </m:t>
                            </m:r>
                          </m:num>
                          <m:den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3</m:t>
                            </m:r>
                          </m:den>
                        </m:f>
                      </m:e>
                    </m:d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=−</m:t>
                    </m:r>
                    <m:f>
                      <m:f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27</m:t>
                        </m:r>
                      </m:den>
                    </m:f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88900" lvl="0" indent="-88900" algn="just">
                  <a:lnSpc>
                    <a:spcPct val="150000"/>
                  </a:lnSpc>
                  <a:spcAft>
                    <a:spcPts val="800"/>
                  </a:spcAft>
                  <a:buClr>
                    <a:srgbClr val="000000"/>
                  </a:buCl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−5</m:t>
                            </m:r>
                          </m:e>
                        </m:d>
                      </m:e>
                      <m:sup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4</m:t>
                        </m:r>
                      </m:sup>
                    </m:sSup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d>
                      <m:d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−5</m:t>
                        </m:r>
                      </m:e>
                    </m:d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∙</m:t>
                    </m:r>
                    <m:d>
                      <m:d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−5</m:t>
                        </m:r>
                      </m:e>
                    </m:d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∙</m:t>
                    </m:r>
                    <m:d>
                      <m:d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−5</m:t>
                        </m:r>
                      </m:e>
                    </m:d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∙</m:t>
                    </m:r>
                    <m:d>
                      <m:d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−5</m:t>
                        </m:r>
                      </m:e>
                    </m:d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=625</m:t>
                    </m:r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88900" lvl="0" indent="-88900" algn="just">
                  <a:lnSpc>
                    <a:spcPct val="150000"/>
                  </a:lnSpc>
                  <a:spcAft>
                    <a:spcPts val="800"/>
                  </a:spcAft>
                  <a:buClr>
                    <a:srgbClr val="000000"/>
                  </a:buCl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−5</m:t>
                            </m:r>
                          </m:e>
                        </m:d>
                      </m:e>
                      <m:sup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−4</m:t>
                        </m:r>
                      </m:sup>
                    </m:sSup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sSup>
                      <m:sSup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pt-BR" sz="2200" i="1" kern="100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pt-BR" sz="2200" i="1" kern="100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pt-BR" sz="2200" i="1" kern="100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5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4</m:t>
                        </m:r>
                      </m:sup>
                    </m:sSup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</m:oMath>
                </a14:m>
                <a:endParaRPr lang="pt-BR" sz="2200" i="1" kern="100" dirty="0">
                  <a:effectLst/>
                  <a:latin typeface="Cambria Math" panose="02040503050406030204" pitchFamily="18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lvl="0" algn="just">
                  <a:lnSpc>
                    <a:spcPct val="150000"/>
                  </a:lnSpc>
                  <a:spcAft>
                    <a:spcPts val="800"/>
                  </a:spcAft>
                  <a:buClr>
                    <a:srgbClr val="000000"/>
                  </a:buClr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sz="2200" b="0" i="1" kern="100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d>
                        <m:d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pt-BR" sz="2200" i="1" kern="1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r>
                                <a:rPr lang="pt-BR" sz="2200" i="1" kern="1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 1 </m:t>
                              </m:r>
                            </m:num>
                            <m:den>
                              <m:r>
                                <a:rPr lang="pt-BR" sz="2200" i="1" kern="1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5</m:t>
                              </m:r>
                            </m:den>
                          </m:f>
                        </m:e>
                      </m:d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∙</m:t>
                      </m:r>
                      <m:d>
                        <m:d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pt-BR" sz="2200" i="1" kern="1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r>
                                <a:rPr lang="pt-BR" sz="2200" i="1" kern="1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 1 </m:t>
                              </m:r>
                            </m:num>
                            <m:den>
                              <m:r>
                                <a:rPr lang="pt-BR" sz="2200" i="1" kern="1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5</m:t>
                              </m:r>
                            </m:den>
                          </m:f>
                        </m:e>
                      </m:d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∙</m:t>
                      </m:r>
                      <m:d>
                        <m:d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pt-BR" sz="2200" i="1" kern="1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r>
                                <a:rPr lang="pt-BR" sz="2200" i="1" kern="1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 1 </m:t>
                              </m:r>
                            </m:num>
                            <m:den>
                              <m:r>
                                <a:rPr lang="pt-BR" sz="2200" i="1" kern="1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5</m:t>
                              </m:r>
                            </m:den>
                          </m:f>
                        </m:e>
                      </m:d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∙</m:t>
                      </m:r>
                      <m:d>
                        <m:d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pt-BR" sz="2200" i="1" kern="1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r>
                                <a:rPr lang="pt-BR" sz="2200" i="1" kern="1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 1 </m:t>
                              </m:r>
                            </m:num>
                            <m:den>
                              <m:r>
                                <a:rPr lang="pt-BR" sz="2200" i="1" kern="1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5</m:t>
                              </m:r>
                            </m:den>
                          </m:f>
                        </m:e>
                      </m:d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625</m:t>
                          </m:r>
                        </m:den>
                      </m:f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88900" indent="-88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BR" sz="22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pt-BR" sz="22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pt-BR" sz="22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3</m:t>
                                </m:r>
                              </m:num>
                              <m:den>
                                <m:r>
                                  <a:rPr lang="pt-BR" sz="22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4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−5</m:t>
                        </m:r>
                      </m:sup>
                    </m:sSup>
                    <m:r>
                      <a:rPr lang="pt-BR" sz="2200" b="0" i="1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sSup>
                      <m:sSupPr>
                        <m:ctrlP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BR" sz="22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pt-BR" sz="22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pt-BR" sz="22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4</m:t>
                                </m:r>
                              </m:num>
                              <m:den>
                                <m:r>
                                  <a:rPr lang="pt-BR" sz="22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3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5</m:t>
                        </m:r>
                      </m:sup>
                    </m:sSup>
                    <m:r>
                      <a:rPr lang="pt-BR" sz="2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 4 </m:t>
                        </m:r>
                      </m:num>
                      <m:den>
                        <m: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</m:den>
                    </m:f>
                    <m:r>
                      <a:rPr lang="pt-BR" sz="2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∙</m:t>
                    </m:r>
                    <m:f>
                      <m:fPr>
                        <m:ctrlP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 4 </m:t>
                        </m:r>
                      </m:num>
                      <m:den>
                        <m: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</m:den>
                    </m:f>
                    <m:r>
                      <a:rPr lang="pt-BR" sz="2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∙</m:t>
                    </m:r>
                    <m:f>
                      <m:fPr>
                        <m:ctrlP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 4 </m:t>
                        </m:r>
                      </m:num>
                      <m:den>
                        <m: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</m:den>
                    </m:f>
                    <m:r>
                      <a:rPr lang="pt-BR" sz="2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∙</m:t>
                    </m:r>
                    <m:f>
                      <m:fPr>
                        <m:ctrlP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 4 </m:t>
                        </m:r>
                      </m:num>
                      <m:den>
                        <m: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</m:den>
                    </m:f>
                    <m:r>
                      <a:rPr lang="pt-BR" sz="2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∙</m:t>
                    </m:r>
                    <m:f>
                      <m:fPr>
                        <m:ctrlP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 4 </m:t>
                        </m:r>
                      </m:num>
                      <m:den>
                        <m: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</m:den>
                    </m:f>
                    <m:r>
                      <a:rPr lang="pt-BR" sz="2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1024</m:t>
                        </m:r>
                      </m:num>
                      <m:den>
                        <m: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243</m:t>
                        </m:r>
                      </m:den>
                    </m:f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148F2A86-F408-ED14-B0F8-AD1D1BB139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650989"/>
                <a:ext cx="6266329" cy="5550943"/>
              </a:xfrm>
              <a:prstGeom prst="rect">
                <a:avLst/>
              </a:prstGeom>
              <a:blipFill>
                <a:blip r:embed="rId2"/>
                <a:stretch>
                  <a:fillRect l="-1265" t="-549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DD3A9C39-5DF7-60A4-2172-7E3DBEDFF7E2}"/>
                  </a:ext>
                </a:extLst>
              </p:cNvPr>
              <p:cNvSpPr txBox="1"/>
              <p:nvPr/>
            </p:nvSpPr>
            <p:spPr>
              <a:xfrm>
                <a:off x="6055660" y="825900"/>
                <a:ext cx="6010834" cy="359476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A partir deste ponto, será necessário consolidar as propriedades das potências para compreendermos as potencias cujo expoente é fracionário.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Sejam</a:t>
                </a:r>
                <a14:m>
                  <m:oMath xmlns:m="http://schemas.openxmlformats.org/officeDocument/2006/math">
                    <m:r>
                      <a:rPr lang="pt-BR" sz="2200" b="1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pt-BR" sz="2200" b="1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𝒂</m:t>
                    </m:r>
                    <m:r>
                      <a:rPr lang="pt-BR" sz="2200" b="1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, </m:t>
                    </m:r>
                    <m:r>
                      <a:rPr lang="pt-BR" sz="2200" b="1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𝒃</m:t>
                    </m:r>
                    <m:r>
                      <a:rPr lang="pt-BR" sz="2200" b="1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∈</m:t>
                    </m:r>
                    <m:sSup>
                      <m:sSup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ℝ</m:t>
                        </m:r>
                      </m:e>
                      <m:sup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∗</m:t>
                        </m:r>
                      </m:sup>
                    </m:sSup>
                    <m:r>
                      <a:rPr lang="pt-BR" sz="2200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pt-BR" sz="2200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e</m:t>
                    </m:r>
                    <m:r>
                      <a:rPr lang="pt-BR" sz="2200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pt-BR" sz="2200" b="1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𝒎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, </m:t>
                    </m:r>
                    <m:r>
                      <a:rPr lang="pt-BR" sz="2200" b="1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𝒏</m:t>
                    </m:r>
                    <m:r>
                      <a:rPr lang="pt-BR" sz="2200" b="1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∈</m:t>
                    </m:r>
                    <m:sSup>
                      <m:sSupPr>
                        <m:ctrlPr>
                          <a:rPr lang="pt-BR" sz="2200" b="1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b="1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ℤ</m:t>
                        </m:r>
                      </m:e>
                      <m:sup>
                        <m:r>
                          <a:rPr lang="pt-BR" sz="2200" b="1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as propriedades, a seguir, são válidas: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I. 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Produto de potências de mesma base.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15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pt-BR" sz="2200" b="1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𝒎</m:t>
                          </m:r>
                        </m:sup>
                      </m:sSup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∙</m:t>
                      </m:r>
                      <m:sSup>
                        <m:sSup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pt-BR" sz="2200" b="1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𝒏</m:t>
                          </m:r>
                        </m:sup>
                      </m:sSup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sSup>
                        <m:sSup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pt-BR" sz="2200" b="1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𝒎</m:t>
                          </m:r>
                          <m:r>
                            <a:rPr lang="pt-BR" sz="2200" b="1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+</m:t>
                          </m:r>
                          <m:r>
                            <a:rPr lang="pt-BR" sz="2200" b="1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𝒏</m:t>
                          </m:r>
                        </m:sup>
                      </m:sSup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Exemplo: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DD3A9C39-5DF7-60A4-2172-7E3DBEDFF7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55660" y="825900"/>
                <a:ext cx="6010834" cy="3594767"/>
              </a:xfrm>
              <a:prstGeom prst="rect">
                <a:avLst/>
              </a:prstGeom>
              <a:blipFill>
                <a:blip r:embed="rId3"/>
                <a:stretch>
                  <a:fillRect l="-1318" t="-508" r="-1318" b="-2203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Imagem 7">
            <a:extLst>
              <a:ext uri="{FF2B5EF4-FFF2-40B4-BE49-F238E27FC236}">
                <a16:creationId xmlns:a16="http://schemas.microsoft.com/office/drawing/2014/main" id="{66AABBF8-4BF5-BF88-3D7F-869D04EDAE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  <a14:imgEffect>
                      <a14:saturation sat="40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102626" y="4527175"/>
            <a:ext cx="5963868" cy="1166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43515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id="{208DC78E-6ADB-03FD-4F2B-BD339D494BDF}"/>
                  </a:ext>
                </a:extLst>
              </p:cNvPr>
              <p:cNvSpPr txBox="1"/>
              <p:nvPr/>
            </p:nvSpPr>
            <p:spPr>
              <a:xfrm>
                <a:off x="35860" y="680720"/>
                <a:ext cx="6060140" cy="229703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II. 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Quociente de potência de mesma base.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15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pt-BR" sz="2200" b="1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𝒎</m:t>
                          </m:r>
                        </m:sup>
                      </m:sSup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 :</m:t>
                      </m:r>
                      <m:sSup>
                        <m:sSup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pt-BR" sz="2200" b="1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𝒏</m:t>
                          </m:r>
                        </m:sup>
                      </m:sSup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sSup>
                        <m:sSup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pt-BR" sz="2200" b="1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𝒎</m:t>
                          </m:r>
                          <m:r>
                            <a:rPr lang="pt-BR" sz="2200" b="1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−</m:t>
                          </m:r>
                          <m:r>
                            <a:rPr lang="pt-BR" sz="2200" b="1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𝒏</m:t>
                          </m:r>
                        </m:sup>
                      </m:sSup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pt-BR" sz="2200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ou</m:t>
                      </m:r>
                      <m:r>
                        <a:rPr lang="pt-BR" sz="2200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 </m:t>
                      </m:r>
                      <m:f>
                        <m:f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pt-BR" sz="22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pt-BR" sz="22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pt-BR" sz="2200" b="1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𝒎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pt-BR" sz="22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pt-BR" sz="22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pt-BR" sz="2200" b="1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𝒏</m:t>
                              </m:r>
                            </m:sup>
                          </m:sSup>
                        </m:den>
                      </m:f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sSup>
                        <m:sSup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pt-BR" sz="2200" b="1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𝒎</m:t>
                          </m:r>
                          <m:r>
                            <a:rPr lang="pt-BR" sz="2200" b="1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−</m:t>
                          </m:r>
                          <m:r>
                            <a:rPr lang="pt-BR" sz="2200" b="1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𝒏</m:t>
                          </m:r>
                        </m:sup>
                      </m:sSup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Exemplo: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15000"/>
                  </a:lnSpc>
                  <a:spcAft>
                    <a:spcPts val="800"/>
                  </a:spcAft>
                </a:pP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id="{208DC78E-6ADB-03FD-4F2B-BD339D494B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60" y="680720"/>
                <a:ext cx="6060140" cy="2297039"/>
              </a:xfrm>
              <a:prstGeom prst="rect">
                <a:avLst/>
              </a:prstGeom>
              <a:blipFill>
                <a:blip r:embed="rId2"/>
                <a:stretch>
                  <a:fillRect l="-1308" t="-133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Imagem 1">
            <a:extLst>
              <a:ext uri="{FF2B5EF4-FFF2-40B4-BE49-F238E27FC236}">
                <a16:creationId xmlns:a16="http://schemas.microsoft.com/office/drawing/2014/main" id="{34B47AA1-9350-669E-CB12-2B53BD5FFAC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saturation sat="300000"/>
                    </a14:imgEffect>
                  </a14:imgLayer>
                </a14:imgProps>
              </a:ext>
            </a:extLst>
          </a:blip>
          <a:srcRect l="796" t="1804" b="-1"/>
          <a:stretch/>
        </p:blipFill>
        <p:spPr bwMode="auto">
          <a:xfrm>
            <a:off x="35859" y="2411819"/>
            <a:ext cx="5970493" cy="156220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124F16FD-1BB7-F0C1-2E2C-9737BEAC288F}"/>
                  </a:ext>
                </a:extLst>
              </p:cNvPr>
              <p:cNvSpPr txBox="1"/>
              <p:nvPr/>
            </p:nvSpPr>
            <p:spPr>
              <a:xfrm>
                <a:off x="35859" y="4262230"/>
                <a:ext cx="6060140" cy="14428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III. 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Potência de uma potência.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15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BR" sz="22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pt-BR" sz="2200" i="1" kern="100"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pt-BR" sz="2200" i="1" kern="100"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pt-BR" sz="2200" b="1" i="1" kern="100"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  <m:t>𝒎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pt-BR" sz="2200" b="1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𝒏</m:t>
                          </m:r>
                        </m:sup>
                      </m:sSup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sSup>
                        <m:sSup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pt-BR" sz="2200" b="1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𝒎</m:t>
                          </m:r>
                          <m:r>
                            <a:rPr lang="pt-BR" sz="2200" b="1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 ∙ </m:t>
                          </m:r>
                          <m:r>
                            <a:rPr lang="pt-BR" sz="2200" b="1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𝒏</m:t>
                          </m:r>
                        </m:sup>
                      </m:sSup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Exemplo: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124F16FD-1BB7-F0C1-2E2C-9737BEAC28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59" y="4262230"/>
                <a:ext cx="6060140" cy="1442896"/>
              </a:xfrm>
              <a:prstGeom prst="rect">
                <a:avLst/>
              </a:prstGeom>
              <a:blipFill>
                <a:blip r:embed="rId5"/>
                <a:stretch>
                  <a:fillRect l="-1308" t="-2110" b="-6751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Imagem 4">
            <a:extLst>
              <a:ext uri="{FF2B5EF4-FFF2-40B4-BE49-F238E27FC236}">
                <a16:creationId xmlns:a16="http://schemas.microsoft.com/office/drawing/2014/main" id="{A5C900F7-997E-A07E-8B1E-055A831B120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  <a14:imgEffect>
                      <a14:saturation sat="3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64365" y="5705126"/>
            <a:ext cx="5548308" cy="1129235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26BEFC51-07B4-FF56-9213-4F54EFE1DE1E}"/>
                  </a:ext>
                </a:extLst>
              </p:cNvPr>
              <p:cNvSpPr txBox="1"/>
              <p:nvPr/>
            </p:nvSpPr>
            <p:spPr>
              <a:xfrm>
                <a:off x="6131860" y="680720"/>
                <a:ext cx="6066866" cy="14428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IV. 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Potência de um produto.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15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(</m:t>
                          </m:r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𝑎</m:t>
                          </m:r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∙</m:t>
                          </m:r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𝑏</m:t>
                          </m:r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pt-BR" sz="2200" b="1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𝒏</m:t>
                          </m:r>
                        </m:sup>
                      </m:sSup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sSup>
                        <m:sSup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pt-BR" sz="2200" b="1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𝒏</m:t>
                          </m:r>
                        </m:sup>
                      </m:sSup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∙</m:t>
                      </m:r>
                      <m:sSup>
                        <m:sSup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𝑏</m:t>
                          </m:r>
                        </m:e>
                        <m:sup>
                          <m:r>
                            <a:rPr lang="pt-BR" sz="2200" b="1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𝒏</m:t>
                          </m:r>
                        </m:sup>
                      </m:sSup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Exemplo: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26BEFC51-07B4-FF56-9213-4F54EFE1DE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31860" y="680720"/>
                <a:ext cx="6066866" cy="1442896"/>
              </a:xfrm>
              <a:prstGeom prst="rect">
                <a:avLst/>
              </a:prstGeom>
              <a:blipFill>
                <a:blip r:embed="rId8"/>
                <a:stretch>
                  <a:fillRect l="-1307" t="-2119" b="-678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Imagem 7" descr="Texto&#10;&#10;O conteúdo gerado por IA pode estar incorreto.">
            <a:extLst>
              <a:ext uri="{FF2B5EF4-FFF2-40B4-BE49-F238E27FC236}">
                <a16:creationId xmlns:a16="http://schemas.microsoft.com/office/drawing/2014/main" id="{9EC8A2CE-DA52-05A6-A156-BD85BFF753D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25000"/>
                    </a14:imgEffect>
                    <a14:imgEffect>
                      <a14:saturation sat="3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117175" y="2104175"/>
            <a:ext cx="6054319" cy="927374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1" name="CaixaDeTexto 10">
                <a:extLst>
                  <a:ext uri="{FF2B5EF4-FFF2-40B4-BE49-F238E27FC236}">
                    <a16:creationId xmlns:a16="http://schemas.microsoft.com/office/drawing/2014/main" id="{704A39E2-5CBC-90B0-2009-D6E2CF39708F}"/>
                  </a:ext>
                </a:extLst>
              </p:cNvPr>
              <p:cNvSpPr txBox="1"/>
              <p:nvPr/>
            </p:nvSpPr>
            <p:spPr>
              <a:xfrm>
                <a:off x="6131860" y="3349474"/>
                <a:ext cx="6060809" cy="180164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V. 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Potência de um quociente.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15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BR" sz="22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BR" sz="2200" i="1" kern="100"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BR" sz="2200" i="1" kern="100"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  <m:t>𝑎</m:t>
                                  </m:r>
                                </m:num>
                                <m:den>
                                  <m:r>
                                    <a:rPr lang="pt-BR" sz="2200" i="1" kern="100"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  <m:t>𝑏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𝑛</m:t>
                          </m:r>
                        </m:sup>
                      </m:sSup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pt-BR" sz="22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pt-BR" sz="22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pt-BR" sz="2200" b="1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𝒏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pt-BR" sz="22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pt-BR" sz="22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𝑏</m:t>
                              </m:r>
                            </m:e>
                            <m:sup>
                              <m:r>
                                <a:rPr lang="pt-BR" sz="2200" b="1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𝒏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Exemplo: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11" name="CaixaDeTexto 10">
                <a:extLst>
                  <a:ext uri="{FF2B5EF4-FFF2-40B4-BE49-F238E27FC236}">
                    <a16:creationId xmlns:a16="http://schemas.microsoft.com/office/drawing/2014/main" id="{704A39E2-5CBC-90B0-2009-D6E2CF3970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31860" y="3349474"/>
                <a:ext cx="6060809" cy="1801647"/>
              </a:xfrm>
              <a:prstGeom prst="rect">
                <a:avLst/>
              </a:prstGeom>
              <a:blipFill>
                <a:blip r:embed="rId11"/>
                <a:stretch>
                  <a:fillRect l="-1308" t="-1351" b="-5405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Imagem 11">
            <a:extLst>
              <a:ext uri="{FF2B5EF4-FFF2-40B4-BE49-F238E27FC236}">
                <a16:creationId xmlns:a16="http://schemas.microsoft.com/office/drawing/2014/main" id="{27AE4301-EBDC-E4B6-7E83-F7247CC857B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harpenSoften amount="25000"/>
                    </a14:imgEffect>
                    <a14:imgEffect>
                      <a14:saturation sat="3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131860" y="5195945"/>
            <a:ext cx="6024281" cy="1257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5512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6AA1483E-AF3A-15CB-8C4E-030A6B63D856}"/>
              </a:ext>
            </a:extLst>
          </p:cNvPr>
          <p:cNvSpPr/>
          <p:nvPr/>
        </p:nvSpPr>
        <p:spPr>
          <a:xfrm>
            <a:off x="143435" y="869576"/>
            <a:ext cx="5827059" cy="2559424"/>
          </a:xfrm>
          <a:prstGeom prst="round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" name="Imagem 2" descr="Interface gráfica do usuário, Texto, Aplicativo&#10;&#10;O conteúdo gerado por IA pode estar incorreto.">
            <a:extLst>
              <a:ext uri="{FF2B5EF4-FFF2-40B4-BE49-F238E27FC236}">
                <a16:creationId xmlns:a16="http://schemas.microsoft.com/office/drawing/2014/main" id="{FA5121AF-3768-DB1C-A98D-35E5F8D77F7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40" t="10039" r="1768" b="10039"/>
          <a:stretch>
            <a:fillRect/>
          </a:stretch>
        </p:blipFill>
        <p:spPr bwMode="auto">
          <a:xfrm>
            <a:off x="62753" y="588270"/>
            <a:ext cx="2032636" cy="106123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8AC29E38-969B-8FA8-2F70-98C7A8309B9C}"/>
              </a:ext>
            </a:extLst>
          </p:cNvPr>
          <p:cNvSpPr txBox="1"/>
          <p:nvPr/>
        </p:nvSpPr>
        <p:spPr>
          <a:xfrm>
            <a:off x="2176070" y="869576"/>
            <a:ext cx="3695811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Porque todo número não nulo, elevado ao expoente 0, tem como resultado 1?</a:t>
            </a:r>
            <a:endParaRPr lang="pt-BR" sz="22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A8A70B42-A6D5-A8B4-A55B-A3C60529E56D}"/>
                  </a:ext>
                </a:extLst>
              </p:cNvPr>
              <p:cNvSpPr txBox="1"/>
              <p:nvPr/>
            </p:nvSpPr>
            <p:spPr>
              <a:xfrm>
                <a:off x="143437" y="1875561"/>
                <a:ext cx="5827057" cy="155343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Considere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𝑎</m:t>
                    </m:r>
                    <m:r>
                      <a:rPr lang="pt-BR" sz="2200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∈</m:t>
                    </m:r>
                    <m:sSup>
                      <m:sSup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ℝ</m:t>
                        </m:r>
                      </m:e>
                      <m:sup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e, ao utilizar a propriedade </a:t>
                </a: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II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, observa-se: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sz="2200" i="1"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200" i="1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𝑎</m:t>
                          </m:r>
                          <m:r>
                            <a:rPr lang="pt-BR" sz="2200" i="1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 </m:t>
                          </m:r>
                        </m:num>
                        <m:den>
                          <m:r>
                            <a:rPr lang="pt-BR" sz="2200" i="1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𝑎</m:t>
                          </m:r>
                        </m:den>
                      </m:f>
                      <m:r>
                        <a:rPr lang="pt-BR" sz="2200" i="1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=1 </m:t>
                      </m:r>
                      <m:r>
                        <a:rPr lang="pt-BR" sz="22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→ </m:t>
                      </m:r>
                      <m:sSup>
                        <m:sSupPr>
                          <m:ctrlPr>
                            <a:rPr lang="pt-BR" sz="2200" i="1">
                              <a:effectLst/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BR" sz="2200" i="1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pt-BR" sz="2200" i="1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1−1</m:t>
                          </m:r>
                        </m:sup>
                      </m:sSup>
                      <m:r>
                        <a:rPr lang="pt-BR" sz="22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=1 → </m:t>
                      </m:r>
                      <m:sSup>
                        <m:sSupPr>
                          <m:ctrlPr>
                            <a:rPr lang="pt-BR" sz="2200" i="1">
                              <a:effectLst/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BR" sz="2200" i="1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pt-BR" sz="2200" i="1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0</m:t>
                          </m:r>
                        </m:sup>
                      </m:sSup>
                      <m:r>
                        <a:rPr lang="pt-BR" sz="22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=1</m:t>
                      </m:r>
                    </m:oMath>
                  </m:oMathPara>
                </a14:m>
                <a:endParaRPr lang="pt-BR" sz="2200" dirty="0"/>
              </a:p>
            </p:txBody>
          </p:sp>
        </mc:Choice>
        <mc:Fallback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A8A70B42-A6D5-A8B4-A55B-A3C60529E5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437" y="1875561"/>
                <a:ext cx="5827057" cy="1553439"/>
              </a:xfrm>
              <a:prstGeom prst="rect">
                <a:avLst/>
              </a:prstGeom>
              <a:blipFill>
                <a:blip r:embed="rId3"/>
                <a:stretch>
                  <a:fillRect l="-1361" t="-1961" r="-1466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1FCE47E0-8C4C-6BEF-E21A-932FB1F8BF20}"/>
              </a:ext>
            </a:extLst>
          </p:cNvPr>
          <p:cNvSpPr/>
          <p:nvPr/>
        </p:nvSpPr>
        <p:spPr>
          <a:xfrm>
            <a:off x="143435" y="3810000"/>
            <a:ext cx="5827057" cy="2832847"/>
          </a:xfrm>
          <a:prstGeom prst="round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9" name="Imagem 8" descr="Interface gráfica do usuário, Texto, Aplicativo&#10;&#10;O conteúdo gerado por IA pode estar incorreto.">
            <a:extLst>
              <a:ext uri="{FF2B5EF4-FFF2-40B4-BE49-F238E27FC236}">
                <a16:creationId xmlns:a16="http://schemas.microsoft.com/office/drawing/2014/main" id="{929E07E2-256E-A648-187C-4EA8C339E01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12" t="9425" r="1490" b="9909"/>
          <a:stretch>
            <a:fillRect/>
          </a:stretch>
        </p:blipFill>
        <p:spPr bwMode="auto">
          <a:xfrm>
            <a:off x="62753" y="3509682"/>
            <a:ext cx="2628421" cy="105335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5" name="CaixaDeTexto 14">
            <a:extLst>
              <a:ext uri="{FF2B5EF4-FFF2-40B4-BE49-F238E27FC236}">
                <a16:creationId xmlns:a16="http://schemas.microsoft.com/office/drawing/2014/main" id="{367C5D49-E9DC-9E72-A894-50B1C3584227}"/>
              </a:ext>
            </a:extLst>
          </p:cNvPr>
          <p:cNvSpPr txBox="1"/>
          <p:nvPr/>
        </p:nvSpPr>
        <p:spPr>
          <a:xfrm>
            <a:off x="167975" y="4657799"/>
            <a:ext cx="3686849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dirty="0"/>
              <a:t>Acesse o QR </a:t>
            </a:r>
            <a:r>
              <a:rPr lang="pt-BR" sz="2200" dirty="0" err="1"/>
              <a:t>Code</a:t>
            </a:r>
            <a:r>
              <a:rPr lang="pt-BR" sz="2200" dirty="0"/>
              <a:t> e assista ao vídeo no Youtube: Matemática | Potenciação | SE DUC em ação – Ensino Fundamental.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BB7FFB78-F10E-8ACF-7555-D49BAA4A1CCC}"/>
              </a:ext>
            </a:extLst>
          </p:cNvPr>
          <p:cNvSpPr txBox="1"/>
          <p:nvPr/>
        </p:nvSpPr>
        <p:spPr>
          <a:xfrm>
            <a:off x="2545977" y="3849179"/>
            <a:ext cx="297628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dirty="0">
                <a:solidFill>
                  <a:schemeClr val="accent4">
                    <a:lumMod val="75000"/>
                  </a:schemeClr>
                </a:solidFill>
              </a:rPr>
              <a:t>Quer mais exemplos de potenciação? </a:t>
            </a:r>
          </a:p>
        </p:txBody>
      </p:sp>
      <p:pic>
        <p:nvPicPr>
          <p:cNvPr id="18" name="Imagem 17" descr="Código QR&#10;&#10;Descrição gerada automaticamente">
            <a:extLst>
              <a:ext uri="{FF2B5EF4-FFF2-40B4-BE49-F238E27FC236}">
                <a16:creationId xmlns:a16="http://schemas.microsoft.com/office/drawing/2014/main" id="{C2FE6B19-547D-B5BB-6064-F3CF92382B9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09999" y="4563035"/>
            <a:ext cx="1990165" cy="1956457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0" name="CaixaDeTexto 19">
                <a:extLst>
                  <a:ext uri="{FF2B5EF4-FFF2-40B4-BE49-F238E27FC236}">
                    <a16:creationId xmlns:a16="http://schemas.microsoft.com/office/drawing/2014/main" id="{5A221D87-2D46-E709-8932-A3D7B2227CC1}"/>
                  </a:ext>
                </a:extLst>
              </p:cNvPr>
              <p:cNvSpPr txBox="1"/>
              <p:nvPr/>
            </p:nvSpPr>
            <p:spPr>
              <a:xfrm>
                <a:off x="6096000" y="789823"/>
                <a:ext cx="6096000" cy="610256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342900" lvl="0" indent="-342900">
                  <a:lnSpc>
                    <a:spcPct val="115000"/>
                  </a:lnSpc>
                  <a:spcAft>
                    <a:spcPts val="800"/>
                  </a:spcAft>
                  <a:buFont typeface="Wingdings" panose="05000000000000000000" pitchFamily="2" charset="2"/>
                  <a:buChar char=""/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Potência com expoente Racional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pt-BR" sz="2200" b="1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pt-BR" sz="2200" b="1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ℚ</m:t>
                        </m:r>
                      </m:e>
                    </m:d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Considerando as propriedades das potências, </a:t>
                </a:r>
                <a:r>
                  <a:rPr lang="pt-BR" sz="2200" u="sng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define-se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a potência com expoente racional como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ctr">
                  <a:lnSpc>
                    <a:spcPct val="115000"/>
                  </a:lnSpc>
                  <a:spcAft>
                    <a:spcPts val="800"/>
                  </a:spcAft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pt-BR" sz="2200" b="1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b="1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𝒂</m:t>
                        </m:r>
                      </m:e>
                      <m:sup>
                        <m:r>
                          <a:rPr lang="pt-BR" sz="2200" b="1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𝒓</m:t>
                        </m:r>
                      </m:sup>
                    </m:sSup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, onde </a:t>
                </a:r>
                <a14:m>
                  <m:oMath xmlns:m="http://schemas.openxmlformats.org/officeDocument/2006/math">
                    <m:r>
                      <a:rPr lang="pt-BR" sz="2200" b="1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𝒂</m:t>
                    </m:r>
                    <m:r>
                      <a:rPr lang="pt-BR" sz="2200" b="1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∈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ℝ</m:t>
                    </m:r>
                  </m:oMath>
                </a14:m>
                <a:endParaRPr lang="pt-BR" sz="2200" i="1" kern="100" dirty="0">
                  <a:effectLst/>
                  <a:latin typeface="Cambria Math" panose="02040503050406030204" pitchFamily="18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>
                  <a:lnSpc>
                    <a:spcPct val="115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𝑟</m:t>
                          </m:r>
                          <m:r>
                            <a:rPr lang="pt-BR" sz="2200" b="1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∈</m:t>
                          </m:r>
                          <m:r>
                            <a:rPr lang="pt-BR" sz="2200" b="1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ℚ</m:t>
                          </m:r>
                          <m:r>
                            <a:rPr lang="pt-BR" sz="2200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  </m:t>
                          </m:r>
                          <m:r>
                            <m:rPr>
                              <m:sty m:val="p"/>
                            </m:rPr>
                            <a:rPr lang="pt-BR" sz="2200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e</m:t>
                          </m:r>
                          <m:r>
                            <a:rPr lang="pt-BR" sz="2200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  </m:t>
                          </m:r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𝑟</m:t>
                          </m:r>
                          <m:r>
                            <a:rPr lang="pt-BR" sz="2200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=</m:t>
                          </m:r>
                          <m:f>
                            <m:fPr>
                              <m:ctrlPr>
                                <a:rPr lang="pt-BR" sz="2200" i="1" kern="1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r>
                                <a:rPr lang="pt-BR" sz="2200" i="1" kern="1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 </m:t>
                              </m:r>
                              <m:r>
                                <a:rPr lang="pt-BR" sz="2200" i="1" kern="1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𝑚</m:t>
                              </m:r>
                              <m:r>
                                <a:rPr lang="pt-BR" sz="2200" i="1" kern="1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 </m:t>
                              </m:r>
                            </m:num>
                            <m:den>
                              <m:r>
                                <a:rPr lang="pt-BR" sz="2200" i="1" kern="1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𝑛</m:t>
                              </m:r>
                            </m:den>
                          </m:f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, </m:t>
                          </m:r>
                          <m:r>
                            <m:rPr>
                              <m:sty m:val="p"/>
                            </m:rPr>
                            <a:rPr lang="pt-BR" sz="2200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com</m:t>
                          </m:r>
                          <m:r>
                            <a:rPr lang="pt-BR" sz="2200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 </m:t>
                          </m:r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𝑚</m:t>
                          </m:r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,</m:t>
                          </m:r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𝑛</m:t>
                          </m:r>
                          <m:r>
                            <a:rPr lang="pt-BR" sz="2200" b="1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∈</m:t>
                          </m:r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ℤ</m:t>
                          </m:r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pt-BR" sz="2200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e</m:t>
                          </m:r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 </m:t>
                          </m:r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𝑛</m:t>
                          </m:r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≠0</m:t>
                          </m:r>
                        </m:e>
                      </m:d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sendo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𝑟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uma fração irredutível.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Assim, observe a enésima potência de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𝑎</m:t>
                        </m:r>
                      </m:e>
                      <m:sup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𝑟</m:t>
                        </m:r>
                      </m:sup>
                    </m:sSup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: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BR" sz="22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pt-BR" sz="2200" i="1" kern="100"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pt-BR" sz="2200" i="1" kern="100"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pt-BR" sz="2200" i="1" kern="100"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  <m:t>𝑟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𝑛</m:t>
                          </m:r>
                        </m:sup>
                      </m:sSup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sSup>
                        <m:sSup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𝑟</m:t>
                          </m:r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 ∙ </m:t>
                          </m:r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𝑛</m:t>
                          </m:r>
                        </m:sup>
                      </m:sSup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 →</m:t>
                      </m:r>
                      <m:sSup>
                        <m:sSup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 </m:t>
                          </m:r>
                          <m:f>
                            <m:fPr>
                              <m:ctrlPr>
                                <a:rPr lang="pt-BR" sz="2200" i="1" kern="1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r>
                                <a:rPr lang="pt-BR" sz="2200" i="1" kern="1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 </m:t>
                              </m:r>
                              <m:r>
                                <a:rPr lang="pt-BR" sz="2200" i="1" kern="1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𝑚</m:t>
                              </m:r>
                              <m:r>
                                <a:rPr lang="pt-BR" sz="2200" i="1" kern="1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 </m:t>
                              </m:r>
                            </m:num>
                            <m:den>
                              <m:r>
                                <a:rPr lang="pt-BR" sz="2200" i="1" strike="sngStrike" kern="1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𝑛</m:t>
                              </m:r>
                            </m:den>
                          </m:f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 ∙ </m:t>
                          </m:r>
                          <m:r>
                            <a:rPr lang="pt-BR" sz="2200" i="1" strike="sngStrike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𝑛</m:t>
                          </m:r>
                        </m:sup>
                      </m:sSup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sSup>
                        <m:sSup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𝑚</m:t>
                          </m:r>
                        </m:sup>
                      </m:sSup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Logo,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𝑎</m:t>
                        </m:r>
                      </m:e>
                      <m:sup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𝑟</m:t>
                        </m:r>
                      </m:sup>
                    </m:sSup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elevado a enésima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𝑛</m:t>
                        </m:r>
                      </m:e>
                    </m:d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potência resulta em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𝑎</m:t>
                        </m:r>
                      </m:e>
                      <m:sup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𝑚</m:t>
                        </m:r>
                      </m:sup>
                    </m:sSup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 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Relembre: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Bef>
                    <a:spcPts val="200"/>
                  </a:spcBef>
                  <a:spcAft>
                    <a:spcPts val="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𝑛</m:t>
                          </m:r>
                        </m:deg>
                        <m:e>
                          <m:sSup>
                            <m:sSupPr>
                              <m:ctrlPr>
                                <a:rPr lang="pt-BR" sz="2200" i="1" kern="1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pt-BR" sz="2200" i="1" kern="1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pt-BR" sz="2200" i="1" kern="1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𝑚</m:t>
                              </m:r>
                            </m:sup>
                          </m:sSup>
                        </m:e>
                      </m:rad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↔</m:t>
                      </m:r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sSup>
                        <m:sSup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𝑛</m:t>
                          </m:r>
                        </m:sup>
                      </m:sSup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sSup>
                        <m:sSup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𝑚</m:t>
                          </m:r>
                        </m:sup>
                      </m:sSup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20" name="CaixaDeTexto 19">
                <a:extLst>
                  <a:ext uri="{FF2B5EF4-FFF2-40B4-BE49-F238E27FC236}">
                    <a16:creationId xmlns:a16="http://schemas.microsoft.com/office/drawing/2014/main" id="{5A221D87-2D46-E709-8932-A3D7B2227C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789823"/>
                <a:ext cx="6096000" cy="6102568"/>
              </a:xfrm>
              <a:prstGeom prst="rect">
                <a:avLst/>
              </a:prstGeom>
              <a:blipFill>
                <a:blip r:embed="rId7"/>
                <a:stretch>
                  <a:fillRect l="-1300" t="-500" r="-130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805387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6DE55312-A1F9-4A0E-191D-4527609C6BD0}"/>
                  </a:ext>
                </a:extLst>
              </p:cNvPr>
              <p:cNvSpPr txBox="1"/>
              <p:nvPr/>
            </p:nvSpPr>
            <p:spPr>
              <a:xfrm>
                <a:off x="0" y="726337"/>
                <a:ext cx="6096000" cy="258590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Portanto,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𝑛</m:t>
                          </m:r>
                        </m:deg>
                        <m:e>
                          <m:sSup>
                            <m:sSupPr>
                              <m:ctrlPr>
                                <a:rPr lang="pt-BR" sz="2200" i="1" kern="1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pt-BR" sz="2200" i="1" kern="1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pt-BR" sz="2200" i="1" kern="1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𝑚</m:t>
                              </m:r>
                            </m:sup>
                          </m:sSup>
                        </m:e>
                      </m:rad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sSup>
                        <m:sSup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𝑟</m:t>
                          </m:r>
                        </m:sup>
                      </m:sSup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 → </m:t>
                      </m:r>
                      <m:rad>
                        <m:rad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𝑛</m:t>
                          </m:r>
                        </m:deg>
                        <m:e>
                          <m:sSup>
                            <m:sSupPr>
                              <m:ctrlPr>
                                <a:rPr lang="pt-BR" sz="2200" i="1" kern="1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pt-BR" sz="2200" i="1" kern="1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pt-BR" sz="2200" i="1" kern="1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𝑚</m:t>
                              </m:r>
                            </m:sup>
                          </m:sSup>
                        </m:e>
                      </m:rad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sSup>
                        <m:sSup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𝑎</m:t>
                          </m:r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 </m:t>
                          </m:r>
                        </m:e>
                        <m:sup>
                          <m:f>
                            <m:fPr>
                              <m:ctrlPr>
                                <a:rPr lang="pt-BR" sz="2200" i="1" kern="1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r>
                                <a:rPr lang="pt-BR" sz="2200" i="1" kern="1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 </m:t>
                              </m:r>
                              <m:r>
                                <a:rPr lang="pt-BR" sz="2200" i="1" kern="1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𝑚</m:t>
                              </m:r>
                              <m:r>
                                <a:rPr lang="pt-BR" sz="2200" i="1" kern="1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 </m:t>
                              </m:r>
                            </m:num>
                            <m:den>
                              <m:r>
                                <a:rPr lang="pt-BR" sz="2200" i="1" kern="1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𝑛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Dessa forma, podemos reescrever as potências, com expoentes racionais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, como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ctr">
                  <a:lnSpc>
                    <a:spcPct val="115000"/>
                  </a:lnSpc>
                  <a:spcAft>
                    <a:spcPts val="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𝑎</m:t>
                          </m:r>
                        </m:e>
                        <m:sup>
                          <m:f>
                            <m:fPr>
                              <m:ctrlPr>
                                <a:rPr lang="pt-BR" sz="2200" i="1" kern="1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r>
                                <a:rPr lang="pt-BR" sz="2200" b="1" i="1" kern="100">
                                  <a:solidFill>
                                    <a:srgbClr val="FF00FF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 </m:t>
                              </m:r>
                              <m:r>
                                <a:rPr lang="pt-BR" sz="2200" b="1" i="1" kern="100">
                                  <a:solidFill>
                                    <a:srgbClr val="FF00FF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𝒎</m:t>
                              </m:r>
                              <m:r>
                                <a:rPr lang="pt-BR" sz="2200" b="1" i="1" kern="100">
                                  <a:solidFill>
                                    <a:srgbClr val="FF00FF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 </m:t>
                              </m:r>
                            </m:num>
                            <m:den>
                              <m:r>
                                <a:rPr lang="pt-BR" sz="2200" b="1" i="1" kern="100">
                                  <a:solidFill>
                                    <a:srgbClr val="0070C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𝒏</m:t>
                              </m:r>
                            </m:den>
                          </m:f>
                        </m:sup>
                      </m:sSup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ad>
                        <m:rad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>
                          <m:r>
                            <a:rPr lang="pt-BR" sz="2200" b="1" i="1" kern="100">
                              <a:solidFill>
                                <a:srgbClr val="0070C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𝒏</m:t>
                          </m:r>
                        </m:deg>
                        <m:e>
                          <m:sSup>
                            <m:sSupPr>
                              <m:ctrlPr>
                                <a:rPr lang="pt-BR" sz="2200" i="1" kern="1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pt-BR" sz="2200" i="1" kern="1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pt-BR" sz="2200" b="1" i="1" kern="100">
                                  <a:solidFill>
                                    <a:srgbClr val="FF00FF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𝒎</m:t>
                              </m:r>
                            </m:sup>
                          </m:sSup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 </m:t>
                          </m:r>
                        </m:e>
                      </m:rad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6DE55312-A1F9-4A0E-191D-4527609C6B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726337"/>
                <a:ext cx="6096000" cy="2585901"/>
              </a:xfrm>
              <a:prstGeom prst="rect">
                <a:avLst/>
              </a:prstGeom>
              <a:blipFill>
                <a:blip r:embed="rId2"/>
                <a:stretch>
                  <a:fillRect l="-1300" t="-943" r="-130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A0A52520-C05E-C0F4-2265-1BCE7339AFAA}"/>
                  </a:ext>
                </a:extLst>
              </p:cNvPr>
              <p:cNvSpPr txBox="1"/>
              <p:nvPr/>
            </p:nvSpPr>
            <p:spPr>
              <a:xfrm>
                <a:off x="0" y="3249485"/>
                <a:ext cx="6096000" cy="25767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Exemplos: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285750" lvl="0" indent="-285750" algn="just">
                  <a:lnSpc>
                    <a:spcPct val="150000"/>
                  </a:lnSpc>
                  <a:buClr>
                    <a:srgbClr val="000000"/>
                  </a:buCl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ad>
                      <m:rad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</m:deg>
                      <m:e>
                        <m:sSup>
                          <m:sSupPr>
                            <m:ctrlP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6</m:t>
                            </m:r>
                          </m:e>
                          <m:sup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</m:e>
                    </m:rad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sSup>
                      <m:sSup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6</m:t>
                        </m:r>
                      </m:e>
                      <m:sup>
                        <m:f>
                          <m:fPr>
                            <m:ctrlP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 2 </m:t>
                            </m:r>
                          </m:num>
                          <m:den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3</m:t>
                            </m:r>
                          </m:den>
                        </m:f>
                      </m:sup>
                    </m:sSup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285750" lvl="0" indent="-285750" algn="just">
                  <a:lnSpc>
                    <a:spcPct val="150000"/>
                  </a:lnSpc>
                  <a:buClr>
                    <a:srgbClr val="000000"/>
                  </a:buCl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7</m:t>
                        </m:r>
                      </m:e>
                      <m:sup>
                        <m:f>
                          <m:fPr>
                            <m:ctrlP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 8 </m:t>
                            </m:r>
                          </m:num>
                          <m:den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5</m:t>
                            </m:r>
                          </m:den>
                        </m:f>
                      </m:sup>
                    </m:sSup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rad>
                      <m:rad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5</m:t>
                        </m:r>
                      </m:deg>
                      <m:e>
                        <m:sSup>
                          <m:sSupPr>
                            <m:ctrlP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7</m:t>
                            </m:r>
                          </m:e>
                          <m:sup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8</m:t>
                            </m:r>
                          </m:sup>
                        </m:sSup>
                      </m:e>
                    </m:rad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285750" lvl="0" indent="-285750" algn="just">
                  <a:lnSpc>
                    <a:spcPct val="150000"/>
                  </a:lnSpc>
                  <a:spcAft>
                    <a:spcPts val="800"/>
                  </a:spcAft>
                  <a:buClr>
                    <a:srgbClr val="000000"/>
                  </a:buCl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11</m:t>
                        </m:r>
                      </m:e>
                      <m:sup>
                        <m:f>
                          <m:fPr>
                            <m:ctrlP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 3 </m:t>
                            </m:r>
                          </m:num>
                          <m:den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4</m:t>
                            </m:r>
                          </m:den>
                        </m:f>
                      </m:sup>
                    </m:sSup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rad>
                      <m:rad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4</m:t>
                        </m:r>
                      </m:deg>
                      <m:e>
                        <m:sSup>
                          <m:sSupPr>
                            <m:ctrlP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11</m:t>
                            </m:r>
                          </m:e>
                          <m:sup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3</m:t>
                            </m:r>
                          </m:sup>
                        </m:sSup>
                      </m:e>
                    </m:rad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A0A52520-C05E-C0F4-2265-1BCE7339AF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3249485"/>
                <a:ext cx="6096000" cy="2576731"/>
              </a:xfrm>
              <a:prstGeom prst="rect">
                <a:avLst/>
              </a:prstGeom>
              <a:blipFill>
                <a:blip r:embed="rId3"/>
                <a:stretch>
                  <a:fillRect l="-1300" t="-1182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1F32F510-7C1C-F535-5473-115E425D655A}"/>
              </a:ext>
            </a:extLst>
          </p:cNvPr>
          <p:cNvSpPr/>
          <p:nvPr/>
        </p:nvSpPr>
        <p:spPr>
          <a:xfrm>
            <a:off x="6266329" y="950259"/>
            <a:ext cx="5800165" cy="5172635"/>
          </a:xfrm>
          <a:prstGeom prst="round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7" name="Imagem 6" descr="Interface gráfica do usuário, Texto, Aplicativo&#10;&#10;O conteúdo gerado por IA pode estar incorreto.">
            <a:extLst>
              <a:ext uri="{FF2B5EF4-FFF2-40B4-BE49-F238E27FC236}">
                <a16:creationId xmlns:a16="http://schemas.microsoft.com/office/drawing/2014/main" id="{7901C242-78E7-049B-2541-CE4B945CC50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7" t="8032" b="8032"/>
          <a:stretch>
            <a:fillRect/>
          </a:stretch>
        </p:blipFill>
        <p:spPr bwMode="auto">
          <a:xfrm>
            <a:off x="6266329" y="636494"/>
            <a:ext cx="2243271" cy="112955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7C051CC8-5AB1-F25E-4EE5-608EED42EA66}"/>
                  </a:ext>
                </a:extLst>
              </p:cNvPr>
              <p:cNvSpPr txBox="1"/>
              <p:nvPr/>
            </p:nvSpPr>
            <p:spPr>
              <a:xfrm>
                <a:off x="6400800" y="1740814"/>
                <a:ext cx="5593976" cy="409740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indent="358775"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Quando o expoente racional está na forma irredutível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𝑚</m:t>
                        </m:r>
                      </m:num>
                      <m:den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𝑛</m:t>
                        </m:r>
                      </m:den>
                    </m:f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: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342900" lvl="0" indent="-342900" algn="just">
                  <a:lnSpc>
                    <a:spcPct val="115000"/>
                  </a:lnSpc>
                  <a:spcAft>
                    <a:spcPts val="800"/>
                  </a:spcAft>
                  <a:buSzPct val="100000"/>
                  <a:buFont typeface="Arial" panose="020B0604020202020204" pitchFamily="34" charset="0"/>
                  <a:buChar char="•"/>
                  <a:tabLst>
                    <a:tab pos="174625" algn="l"/>
                  </a:tabLs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se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𝑛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for </a:t>
                </a:r>
                <a:r>
                  <a:rPr lang="pt-BR" sz="2200" b="1" kern="100" dirty="0">
                    <a:solidFill>
                      <a:srgbClr val="A02B93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par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, a potência só estará definida nos números reais quando a base não for negativa; 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342900" lvl="0" indent="-342900" algn="just">
                  <a:lnSpc>
                    <a:spcPct val="115000"/>
                  </a:lnSpc>
                  <a:spcAft>
                    <a:spcPts val="800"/>
                  </a:spcAft>
                  <a:buSzPct val="100000"/>
                  <a:buFont typeface="Arial" panose="020B0604020202020204" pitchFamily="34" charset="0"/>
                  <a:buChar char="•"/>
                  <a:tabLst>
                    <a:tab pos="174625" algn="l"/>
                  </a:tabLs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se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𝑛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for </a:t>
                </a:r>
                <a:r>
                  <a:rPr lang="pt-BR" sz="2200" b="1" kern="100" dirty="0">
                    <a:solidFill>
                      <a:srgbClr val="A02B93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ímpar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, a base pode ser negativa. 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Exemplos: 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342900" lvl="0" indent="-342900" algn="just">
                  <a:lnSpc>
                    <a:spcPct val="115000"/>
                  </a:lnSpc>
                  <a:spcAft>
                    <a:spcPts val="800"/>
                  </a:spcAft>
                  <a:buFont typeface="Wingdings" panose="05000000000000000000" pitchFamily="2" charset="2"/>
                  <a:buChar char="Ø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−8</m:t>
                            </m:r>
                          </m:e>
                        </m:d>
                      </m:e>
                      <m:sup>
                        <m:f>
                          <m:fPr>
                            <m:ctrlP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3</m:t>
                            </m:r>
                          </m:den>
                        </m:f>
                      </m:sup>
                    </m:sSup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rad>
                      <m:rad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</m:deg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−8</m:t>
                        </m:r>
                      </m:e>
                    </m:rad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=−2</m:t>
                    </m:r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342900" indent="-342900">
                  <a:buFont typeface="Wingdings" panose="05000000000000000000" pitchFamily="2" charset="2"/>
                  <a:buChar char="Ø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BR" sz="22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dPr>
                          <m:e>
                            <m:r>
                              <a:rPr lang="pt-BR" sz="22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−8</m:t>
                            </m:r>
                          </m:e>
                        </m:d>
                      </m:e>
                      <m:sup>
                        <m:f>
                          <m:fPr>
                            <m:ctrlPr>
                              <a:rPr lang="pt-BR" sz="22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pt-BR" sz="22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pt-BR" sz="22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den>
                        </m:f>
                      </m:sup>
                    </m:sSup>
                    <m:r>
                      <a:rPr lang="pt-BR" sz="2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rad>
                      <m:radPr>
                        <m:ctrlP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radPr>
                      <m:deg>
                        <m: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deg>
                      <m:e>
                        <m: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−8</m:t>
                        </m:r>
                      </m:e>
                    </m:rad>
                    <m:r>
                      <a:rPr lang="pt-BR" sz="2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∉</m:t>
                    </m:r>
                    <m:r>
                      <a:rPr lang="pt-BR" sz="2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ℝ</m:t>
                    </m:r>
                  </m:oMath>
                </a14:m>
                <a:endParaRPr lang="pt-BR" sz="2200" dirty="0"/>
              </a:p>
            </p:txBody>
          </p:sp>
        </mc:Choice>
        <mc:Fallback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7C051CC8-5AB1-F25E-4EE5-608EED42EA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00800" y="1740814"/>
                <a:ext cx="5593976" cy="4097404"/>
              </a:xfrm>
              <a:prstGeom prst="rect">
                <a:avLst/>
              </a:prstGeom>
              <a:blipFill>
                <a:blip r:embed="rId5"/>
                <a:stretch>
                  <a:fillRect l="-1416" t="-595" r="-1416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460987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17959C1C-BBDA-3C86-2A82-982E61EFFACC}"/>
                  </a:ext>
                </a:extLst>
              </p:cNvPr>
              <p:cNvSpPr txBox="1"/>
              <p:nvPr/>
            </p:nvSpPr>
            <p:spPr>
              <a:xfrm>
                <a:off x="89647" y="632578"/>
                <a:ext cx="6006353" cy="434003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342900" lvl="0" indent="-342900" algn="just">
                  <a:lnSpc>
                    <a:spcPct val="115000"/>
                  </a:lnSpc>
                  <a:spcAft>
                    <a:spcPts val="800"/>
                  </a:spcAft>
                  <a:buFont typeface="Wingdings" panose="05000000000000000000" pitchFamily="2" charset="2"/>
                  <a:buChar char=""/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Potência com expoente Real (Irracional)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Uma vez definido as potências com expoentes naturais, inteiros e racionais, iremos observar como as potências se comportam ao utilizar expoentes irracionais (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𝕀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). 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Uma potência com expoente irracional é definida como: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𝛽</m:t>
                          </m:r>
                        </m:sup>
                      </m:sSup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, </m:t>
                      </m:r>
                      <m:r>
                        <m:rPr>
                          <m:sty m:val="p"/>
                        </m:rPr>
                        <a:rPr lang="pt-BR" sz="2200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com</m:t>
                      </m:r>
                      <m:r>
                        <a:rPr lang="pt-BR" sz="2200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𝑎</m:t>
                      </m:r>
                      <m:r>
                        <a:rPr lang="pt-BR" sz="2200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∈</m:t>
                      </m:r>
                      <m:sSubSup>
                        <m:sSubSupPr>
                          <m:ctrlP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bSupPr>
                        <m:e>
                          <m: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ℝ</m:t>
                          </m:r>
                        </m:e>
                        <m:sub>
                          <m:r>
                            <a:rPr lang="pt-BR" sz="2200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+</m:t>
                          </m:r>
                        </m:sub>
                        <m:sup>
                          <m: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∗</m:t>
                          </m:r>
                        </m:sup>
                      </m:sSubSup>
                      <m:r>
                        <a:rPr lang="pt-BR" sz="2200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pt-BR" sz="2200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e</m:t>
                      </m:r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𝛽</m:t>
                      </m:r>
                      <m:r>
                        <a:rPr lang="pt-BR" sz="2200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∈</m:t>
                      </m:r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𝕀</m:t>
                      </m:r>
                      <m:r>
                        <a:rPr lang="pt-BR" sz="2200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, </m:t>
                      </m:r>
                      <m:r>
                        <m:rPr>
                          <m:sty m:val="p"/>
                        </m:rPr>
                        <a:rPr lang="pt-BR" sz="2200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sendo</m:t>
                      </m:r>
                      <m:r>
                        <a:rPr lang="pt-BR" sz="2200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𝕀</m:t>
                      </m:r>
                      <m:r>
                        <a:rPr lang="pt-BR" sz="2200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ℝ</m:t>
                      </m:r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−</m:t>
                      </m:r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ℚ</m:t>
                      </m:r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Exemplo: 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Qual é o resultado de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4</m:t>
                        </m:r>
                      </m:e>
                      <m:sup>
                        <m:rad>
                          <m:radPr>
                            <m:degHide m:val="on"/>
                            <m:ctrlP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3</m:t>
                            </m:r>
                          </m:e>
                        </m:rad>
                      </m:sup>
                    </m:sSup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?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Note que: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1&lt;</m:t>
                    </m:r>
                    <m:rad>
                      <m:radPr>
                        <m:degHide m:val="on"/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3</m:t>
                        </m:r>
                      </m:e>
                    </m:rad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&lt;2</m:t>
                    </m:r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Vamos observar os valores, aproximados, da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3</m:t>
                        </m:r>
                      </m:e>
                    </m:rad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: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17959C1C-BBDA-3C86-2A82-982E61EFFA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647" y="632578"/>
                <a:ext cx="6006353" cy="4340034"/>
              </a:xfrm>
              <a:prstGeom prst="rect">
                <a:avLst/>
              </a:prstGeom>
              <a:blipFill>
                <a:blip r:embed="rId2"/>
                <a:stretch>
                  <a:fillRect l="-1320" t="-702" r="-1320" b="-1685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F27E218B-D559-0B69-C1DC-6D963C7C1754}"/>
                  </a:ext>
                </a:extLst>
              </p:cNvPr>
              <p:cNvSpPr txBox="1"/>
              <p:nvPr/>
            </p:nvSpPr>
            <p:spPr>
              <a:xfrm>
                <a:off x="0" y="4866673"/>
                <a:ext cx="6096000" cy="207261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15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i="1" kern="100" smtClean="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1,7&lt;</m:t>
                      </m:r>
                      <m:rad>
                        <m:radPr>
                          <m:degHide m:val="on"/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3</m:t>
                          </m:r>
                        </m:e>
                      </m:rad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&lt;1,8</m:t>
                      </m:r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15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1,73&lt;</m:t>
                      </m:r>
                      <m:rad>
                        <m:radPr>
                          <m:degHide m:val="on"/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3</m:t>
                          </m:r>
                        </m:e>
                      </m:rad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&lt;1,74</m:t>
                      </m:r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15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1,732&lt;</m:t>
                      </m:r>
                      <m:rad>
                        <m:radPr>
                          <m:degHide m:val="on"/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3</m:t>
                          </m:r>
                        </m:e>
                      </m:rad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&lt;1,7</m:t>
                      </m:r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33</m:t>
                      </m:r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ctr">
                  <a:lnSpc>
                    <a:spcPct val="115000"/>
                  </a:lnSpc>
                  <a:spcAft>
                    <a:spcPts val="800"/>
                  </a:spcAft>
                </a:pP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⋮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		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⋮</m:t>
                    </m:r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F27E218B-D559-0B69-C1DC-6D963C7C17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866673"/>
                <a:ext cx="6096000" cy="207261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ED2EA901-16FE-76BB-6809-6AF114BE9C0C}"/>
                  </a:ext>
                </a:extLst>
              </p:cNvPr>
              <p:cNvSpPr txBox="1"/>
              <p:nvPr/>
            </p:nvSpPr>
            <p:spPr>
              <a:xfrm>
                <a:off x="6096000" y="632578"/>
                <a:ext cx="6096000" cy="215584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Como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4&gt;1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, a potência de base 4 é crescente, ao elevarmos os valores aproximados de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</m:e>
                    </m:rad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, a desigualdade é preservada. 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Portanto, podemos calcular as potências utilizando essas aproximações: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ED2EA901-16FE-76BB-6809-6AF114BE9C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632578"/>
                <a:ext cx="6096000" cy="2155847"/>
              </a:xfrm>
              <a:prstGeom prst="rect">
                <a:avLst/>
              </a:prstGeom>
              <a:blipFill>
                <a:blip r:embed="rId4"/>
                <a:stretch>
                  <a:fillRect l="-1300" t="-1133" r="-1300" b="-4533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Imagem 7">
            <a:extLst>
              <a:ext uri="{FF2B5EF4-FFF2-40B4-BE49-F238E27FC236}">
                <a16:creationId xmlns:a16="http://schemas.microsoft.com/office/drawing/2014/main" id="{3D11C52A-52AA-D916-095C-939A3009B96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  <a14:imgEffect>
                      <a14:saturation sat="3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623409" y="2713733"/>
            <a:ext cx="5048639" cy="214002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id="{14979880-3BA6-4635-F7A7-AF17977FF0CD}"/>
                  </a:ext>
                </a:extLst>
              </p:cNvPr>
              <p:cNvSpPr txBox="1"/>
              <p:nvPr/>
            </p:nvSpPr>
            <p:spPr>
              <a:xfrm>
                <a:off x="6095999" y="4775814"/>
                <a:ext cx="6096000" cy="200529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Desse modo, encontramos o valor de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4</m:t>
                        </m:r>
                      </m:e>
                      <m:sup>
                        <m:rad>
                          <m:radPr>
                            <m:degHide m:val="on"/>
                            <m:ctrlP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3</m:t>
                            </m:r>
                          </m:e>
                        </m:rad>
                      </m:sup>
                    </m:sSup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por aproximação, seja pela esquerda (por falta) ou pela direita (por excesso).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Assim, o resultado da potência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4</m:t>
                        </m:r>
                      </m:e>
                      <m:sup>
                        <m:rad>
                          <m:radPr>
                            <m:degHide m:val="on"/>
                            <m:ctrlP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3</m:t>
                            </m:r>
                          </m:e>
                        </m:rad>
                      </m:sup>
                    </m:sSup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está no intervalo entre 11,035 e 11,05.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id="{14979880-3BA6-4635-F7A7-AF17977FF0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5999" y="4775814"/>
                <a:ext cx="6096000" cy="2005293"/>
              </a:xfrm>
              <a:prstGeom prst="rect">
                <a:avLst/>
              </a:prstGeom>
              <a:blipFill>
                <a:blip r:embed="rId7"/>
                <a:stretch>
                  <a:fillRect l="-1300" r="-1300" b="-5167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41770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FCE5673E-1813-E5E7-3C54-1EF989341BE4}"/>
              </a:ext>
            </a:extLst>
          </p:cNvPr>
          <p:cNvSpPr/>
          <p:nvPr/>
        </p:nvSpPr>
        <p:spPr>
          <a:xfrm>
            <a:off x="107577" y="779929"/>
            <a:ext cx="5880848" cy="5907742"/>
          </a:xfrm>
          <a:prstGeom prst="round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" name="Imagem 2" descr="Interface gráfica do usuário, Texto, Aplicativo&#10;&#10;O conteúdo gerado por IA pode estar incorreto.">
            <a:extLst>
              <a:ext uri="{FF2B5EF4-FFF2-40B4-BE49-F238E27FC236}">
                <a16:creationId xmlns:a16="http://schemas.microsoft.com/office/drawing/2014/main" id="{06B13005-0C8C-EB86-DEBC-C232B176325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7" t="8032" b="8032"/>
          <a:stretch>
            <a:fillRect/>
          </a:stretch>
        </p:blipFill>
        <p:spPr bwMode="auto">
          <a:xfrm>
            <a:off x="107577" y="555812"/>
            <a:ext cx="2243271" cy="112955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57A09BCC-7648-E293-6CD9-B0180818627C}"/>
              </a:ext>
            </a:extLst>
          </p:cNvPr>
          <p:cNvSpPr txBox="1"/>
          <p:nvPr/>
        </p:nvSpPr>
        <p:spPr>
          <a:xfrm>
            <a:off x="215153" y="1685365"/>
            <a:ext cx="5710518" cy="47705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dirty="0">
                <a:solidFill>
                  <a:srgbClr val="0070C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Unidades de medida computacional: </a:t>
            </a:r>
            <a:r>
              <a:rPr lang="pt-BR" sz="22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Em geral, os microprocessadores  utilizam o sistema binário para o tratamento de dados, ou seja, traduzem impulsos elétricos on/off em 0 ou 1, chamados </a:t>
            </a:r>
            <a:r>
              <a:rPr lang="pt-BR" sz="2200" i="1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bit.</a:t>
            </a:r>
          </a:p>
          <a:p>
            <a:pPr algn="just"/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 </a:t>
            </a:r>
            <a:r>
              <a:rPr lang="pt-BR" sz="2200" i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bit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(</a:t>
            </a:r>
            <a:r>
              <a:rPr lang="pt-BR" sz="2200" kern="100" dirty="0" err="1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bite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) é a menor parcela de informação ocupando 2 espaços. Já o </a:t>
            </a:r>
            <a:r>
              <a:rPr lang="pt-BR" sz="2200" i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byte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(</a:t>
            </a:r>
            <a:r>
              <a:rPr lang="pt-BR" sz="2200" kern="100" dirty="0" err="1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baite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), representa uma combinação de 8 bits.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Ao reunir 8 bits, são possíveis 256 combinações diferentes de 0 e/ou 1. 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Para representar a letra “</a:t>
            </a:r>
            <a:r>
              <a:rPr lang="pt-BR" sz="22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” ou o símbolo “</a:t>
            </a:r>
            <a:r>
              <a:rPr lang="pt-BR" sz="22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+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”, por exemplo, o computador utiliza os códigos 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01100001 e 00101011, respectivamente. A partir de então, surgem as novas unidades de medida. Observe o quadro com algumas medidas: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DD3C81C5-9EB4-5AB9-0200-AB29A40CE93D}"/>
              </a:ext>
            </a:extLst>
          </p:cNvPr>
          <p:cNvSpPr/>
          <p:nvPr/>
        </p:nvSpPr>
        <p:spPr>
          <a:xfrm>
            <a:off x="6203577" y="779929"/>
            <a:ext cx="5880848" cy="5907742"/>
          </a:xfrm>
          <a:prstGeom prst="round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6BE737FC-CC8E-C839-789B-FCECD57A86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5248" y="900319"/>
            <a:ext cx="4697506" cy="3572893"/>
          </a:xfrm>
          <a:prstGeom prst="rect">
            <a:avLst/>
          </a:prstGeom>
        </p:spPr>
      </p:pic>
      <p:sp>
        <p:nvSpPr>
          <p:cNvPr id="14" name="CaixaDeTexto 13">
            <a:extLst>
              <a:ext uri="{FF2B5EF4-FFF2-40B4-BE49-F238E27FC236}">
                <a16:creationId xmlns:a16="http://schemas.microsoft.com/office/drawing/2014/main" id="{7CA4B140-DBB8-3BC4-5DE0-16C90C0C2FA7}"/>
              </a:ext>
            </a:extLst>
          </p:cNvPr>
          <p:cNvSpPr txBox="1"/>
          <p:nvPr/>
        </p:nvSpPr>
        <p:spPr>
          <a:xfrm>
            <a:off x="6378333" y="5273527"/>
            <a:ext cx="5706090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cada denominação, os valores passam a ficar extremamente complexos, com muito mais informação em armazenamento</a:t>
            </a:r>
            <a:endParaRPr lang="pt-BR" sz="2200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10F2C7B6-99C1-4267-2518-04E5722FB82E}"/>
              </a:ext>
            </a:extLst>
          </p:cNvPr>
          <p:cNvSpPr txBox="1"/>
          <p:nvPr/>
        </p:nvSpPr>
        <p:spPr>
          <a:xfrm>
            <a:off x="6203575" y="4459971"/>
            <a:ext cx="5880848" cy="744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pt-BR" sz="16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Disponível em: https://www.significados.com.br/kb-mb-e-gb/</a:t>
            </a:r>
            <a:endParaRPr lang="pt-BR" sz="1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pt-BR" sz="16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Acesso em 18 de maio 2026.</a:t>
            </a:r>
            <a:endParaRPr lang="pt-BR" sz="1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34630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CC5EFCD3-8165-C056-B3E4-25BDE1FDB70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5" t="7077" r="63512"/>
          <a:stretch>
            <a:fillRect/>
          </a:stretch>
        </p:blipFill>
        <p:spPr bwMode="auto">
          <a:xfrm>
            <a:off x="113217" y="572319"/>
            <a:ext cx="2820462" cy="66480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06C986FE-7CDA-227F-2C3A-49DFAD25CAEA}"/>
              </a:ext>
            </a:extLst>
          </p:cNvPr>
          <p:cNvSpPr txBox="1"/>
          <p:nvPr/>
        </p:nvSpPr>
        <p:spPr>
          <a:xfrm>
            <a:off x="0" y="1237128"/>
            <a:ext cx="6096000" cy="4590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1.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Calcule o valor das potências, a seguir: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9CF4AC93-16A5-3F31-B884-D1BF548571B0}"/>
                  </a:ext>
                </a:extLst>
              </p:cNvPr>
              <p:cNvSpPr txBox="1"/>
              <p:nvPr/>
            </p:nvSpPr>
            <p:spPr>
              <a:xfrm>
                <a:off x="113217" y="1696164"/>
                <a:ext cx="1545254" cy="126085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200"/>
                  </a:spcAft>
                </a:pP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a)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5</m:t>
                        </m:r>
                      </m:e>
                      <m:sup>
                        <m:r>
                          <a:rPr lang="pt-BR" sz="2200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3</m:t>
                        </m:r>
                      </m:sup>
                    </m:sSup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200"/>
                  </a:spcAft>
                </a:pP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b) </a:t>
                </a:r>
                <a14:m>
                  <m:oMath xmlns:m="http://schemas.openxmlformats.org/officeDocument/2006/math"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−</m:t>
                    </m:r>
                    <m:sSup>
                      <m:sSupPr>
                        <m:ctrlP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2</m:t>
                        </m:r>
                      </m:e>
                      <m:sup>
                        <m:r>
                          <a:rPr lang="pt-BR" sz="2200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6</m:t>
                        </m:r>
                      </m:sup>
                    </m:sSup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r>
                  <a:rPr lang="pt-BR" sz="22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c)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sz="22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BR" sz="22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1,5</m:t>
                        </m:r>
                      </m:e>
                      <m:sup>
                        <m:r>
                          <a:rPr lang="pt-BR" sz="22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pt-BR" sz="2200" dirty="0"/>
              </a:p>
            </p:txBody>
          </p:sp>
        </mc:Choice>
        <mc:Fallback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9CF4AC93-16A5-3F31-B884-D1BF548571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217" y="1696164"/>
                <a:ext cx="1545254" cy="1260858"/>
              </a:xfrm>
              <a:prstGeom prst="rect">
                <a:avLst/>
              </a:prstGeom>
              <a:blipFill>
                <a:blip r:embed="rId3"/>
                <a:stretch>
                  <a:fillRect l="-5138" t="-1932" b="-8696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id="{7B28C98C-6F85-E87F-2E85-CCED048974CD}"/>
                  </a:ext>
                </a:extLst>
              </p:cNvPr>
              <p:cNvSpPr txBox="1"/>
              <p:nvPr/>
            </p:nvSpPr>
            <p:spPr>
              <a:xfrm>
                <a:off x="3048000" y="1696164"/>
                <a:ext cx="2212040" cy="107946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200"/>
                  </a:spcAft>
                </a:pP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d)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BR" sz="2200" i="1" kern="100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r>
                              <a:rPr lang="pt-BR" sz="2200" kern="100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7,9</m:t>
                            </m:r>
                          </m:e>
                        </m:d>
                      </m:e>
                      <m:sup>
                        <m:r>
                          <a:rPr lang="pt-BR" sz="2200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0</m:t>
                        </m:r>
                      </m:sup>
                    </m:sSup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r>
                  <a:rPr lang="pt-BR" sz="22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e)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sz="22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BR" sz="2200" i="1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pt-BR" sz="2200" i="1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pt-BR" sz="2200" i="1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Aptos" panose="020B0004020202020204" pitchFamily="34" charset="0"/>
                                    <a:cs typeface="Times New Roman" panose="02020603050405020304" pitchFamily="18" charset="0"/>
                                  </a:rPr>
                                  <m:t> 3 </m:t>
                                </m:r>
                              </m:num>
                              <m:den>
                                <m:r>
                                  <a:rPr lang="pt-BR" sz="2200" i="1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Aptos" panose="020B0004020202020204" pitchFamily="34" charset="0"/>
                                    <a:cs typeface="Times New Roman" panose="02020603050405020304" pitchFamily="18" charset="0"/>
                                  </a:rPr>
                                  <m:t>4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pt-BR" sz="22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pt-BR" sz="22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4</m:t>
                        </m:r>
                      </m:sup>
                    </m:sSup>
                  </m:oMath>
                </a14:m>
                <a:endParaRPr lang="pt-BR" sz="2200" dirty="0"/>
              </a:p>
            </p:txBody>
          </p:sp>
        </mc:Choice>
        <mc:Fallback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id="{7B28C98C-6F85-E87F-2E85-CCED048974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000" y="1696164"/>
                <a:ext cx="2212040" cy="1079463"/>
              </a:xfrm>
              <a:prstGeom prst="rect">
                <a:avLst/>
              </a:prstGeom>
              <a:blipFill>
                <a:blip r:embed="rId4"/>
                <a:stretch>
                  <a:fillRect l="-3581" t="-2260" b="-339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CaixaDeTexto 11">
            <a:extLst>
              <a:ext uri="{FF2B5EF4-FFF2-40B4-BE49-F238E27FC236}">
                <a16:creationId xmlns:a16="http://schemas.microsoft.com/office/drawing/2014/main" id="{7DEAEA14-090F-3143-327C-D83365CD2A25}"/>
              </a:ext>
            </a:extLst>
          </p:cNvPr>
          <p:cNvSpPr txBox="1"/>
          <p:nvPr/>
        </p:nvSpPr>
        <p:spPr>
          <a:xfrm>
            <a:off x="0" y="3080424"/>
            <a:ext cx="6096000" cy="4590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t-BR" sz="2200" b="1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Relacione as colunas: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4" name="CaixaDeTexto 13">
                <a:extLst>
                  <a:ext uri="{FF2B5EF4-FFF2-40B4-BE49-F238E27FC236}">
                    <a16:creationId xmlns:a16="http://schemas.microsoft.com/office/drawing/2014/main" id="{E0E32A1B-710B-9467-0C58-8AB127B2C5F8}"/>
                  </a:ext>
                </a:extLst>
              </p:cNvPr>
              <p:cNvSpPr txBox="1"/>
              <p:nvPr/>
            </p:nvSpPr>
            <p:spPr>
              <a:xfrm>
                <a:off x="0" y="3566976"/>
                <a:ext cx="3048000" cy="239860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(a)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10</m:t>
                        </m:r>
                      </m:e>
                      <m:sup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(b)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10</m:t>
                        </m:r>
                      </m:e>
                      <m:sup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</m:sup>
                    </m:sSup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(c)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10</m:t>
                        </m:r>
                      </m:e>
                      <m:sup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4</m:t>
                        </m:r>
                      </m:sup>
                    </m:sSup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(d)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10</m:t>
                        </m:r>
                      </m:e>
                      <m:sup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6</m:t>
                        </m:r>
                      </m:sup>
                    </m:sSup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r>
                  <a:rPr lang="pt-BR" sz="22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(e)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10</m:t>
                        </m:r>
                      </m:e>
                      <m:sup>
                        <m: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8</m:t>
                        </m:r>
                      </m:sup>
                    </m:sSup>
                  </m:oMath>
                </a14:m>
                <a:endParaRPr lang="pt-BR" sz="2200" dirty="0"/>
              </a:p>
            </p:txBody>
          </p:sp>
        </mc:Choice>
        <mc:Fallback>
          <p:sp>
            <p:nvSpPr>
              <p:cNvPr id="14" name="CaixaDeTexto 13">
                <a:extLst>
                  <a:ext uri="{FF2B5EF4-FFF2-40B4-BE49-F238E27FC236}">
                    <a16:creationId xmlns:a16="http://schemas.microsoft.com/office/drawing/2014/main" id="{E0E32A1B-710B-9467-0C58-8AB127B2C5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3566976"/>
                <a:ext cx="3048000" cy="2398605"/>
              </a:xfrm>
              <a:prstGeom prst="rect">
                <a:avLst/>
              </a:prstGeom>
              <a:blipFill>
                <a:blip r:embed="rId5"/>
                <a:stretch>
                  <a:fillRect l="-2600" t="-1015" b="-4061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CaixaDeTexto 15">
                <a:extLst>
                  <a:ext uri="{FF2B5EF4-FFF2-40B4-BE49-F238E27FC236}">
                    <a16:creationId xmlns:a16="http://schemas.microsoft.com/office/drawing/2014/main" id="{4214EA7A-F0EE-2937-7FED-2B872F097A13}"/>
                  </a:ext>
                </a:extLst>
              </p:cNvPr>
              <p:cNvSpPr txBox="1"/>
              <p:nvPr/>
            </p:nvSpPr>
            <p:spPr>
              <a:xfrm>
                <a:off x="2922494" y="3566976"/>
                <a:ext cx="2463052" cy="252421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(   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pt-BR" sz="2200" i="1" kern="100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pt-BR" sz="2200" i="1" kern="100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10</m:t>
                                </m:r>
                              </m:e>
                              <m:sup>
                                <m:r>
                                  <a:rPr lang="pt-BR" sz="2200" i="1" kern="100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4</m:t>
                                </m:r>
                              </m:sup>
                            </m:sSup>
                          </m:e>
                        </m:d>
                      </m:e>
                      <m:sup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(   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10</m:t>
                        </m:r>
                      </m:e>
                      <m:sup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6</m:t>
                        </m:r>
                      </m:sup>
                    </m:sSup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∙</m:t>
                    </m:r>
                    <m:sSup>
                      <m:sSup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10</m:t>
                        </m:r>
                      </m:e>
                      <m:sup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−3</m:t>
                        </m:r>
                      </m:sup>
                    </m:sSup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(   )</a:t>
                </a:r>
                <a:r>
                  <a:rPr lang="pt-BR" sz="2200" i="1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pt-BR" sz="2200" i="1" kern="100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pt-BR" sz="2200" i="1" kern="100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10</m:t>
                                </m:r>
                              </m:e>
                              <m:sup>
                                <m:r>
                                  <a:rPr lang="pt-BR" sz="2200" i="1" kern="100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∙10</m:t>
                            </m:r>
                          </m:e>
                        </m:d>
                      </m:e>
                      <m:sup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(   )</a:t>
                </a:r>
                <a:r>
                  <a:rPr lang="pt-BR" sz="2200" i="1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10</m:t>
                        </m:r>
                      </m:e>
                      <m:sup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9</m:t>
                        </m:r>
                      </m:sup>
                    </m:sSup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: </m:t>
                    </m:r>
                    <m:sSup>
                      <m:sSup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10</m:t>
                        </m:r>
                      </m:e>
                      <m:sup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7</m:t>
                        </m:r>
                      </m:sup>
                    </m:sSup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r>
                  <a:rPr lang="pt-BR" sz="22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(   )</a:t>
                </a:r>
                <a:r>
                  <a:rPr lang="pt-BR" sz="2200" i="1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BR" sz="22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pt-BR" sz="22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pt-BR" sz="22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10</m:t>
                                </m:r>
                              </m:e>
                              <m:sup>
                                <m:r>
                                  <a:rPr lang="pt-BR" sz="22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12</m:t>
                                </m:r>
                              </m:sup>
                            </m:sSup>
                          </m:e>
                        </m:d>
                      </m:e>
                      <m:sup>
                        <m:f>
                          <m:fPr>
                            <m:ctrlPr>
                              <a:rPr lang="pt-BR" sz="22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pt-BR" sz="22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pt-BR" sz="22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 3 </m:t>
                            </m:r>
                          </m:den>
                        </m:f>
                      </m:sup>
                    </m:sSup>
                  </m:oMath>
                </a14:m>
                <a:endParaRPr lang="pt-BR" sz="2200" dirty="0"/>
              </a:p>
            </p:txBody>
          </p:sp>
        </mc:Choice>
        <mc:Fallback>
          <p:sp>
            <p:nvSpPr>
              <p:cNvPr id="16" name="CaixaDeTexto 15">
                <a:extLst>
                  <a:ext uri="{FF2B5EF4-FFF2-40B4-BE49-F238E27FC236}">
                    <a16:creationId xmlns:a16="http://schemas.microsoft.com/office/drawing/2014/main" id="{4214EA7A-F0EE-2937-7FED-2B872F097A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22494" y="3566976"/>
                <a:ext cx="2463052" cy="2524217"/>
              </a:xfrm>
              <a:prstGeom prst="rect">
                <a:avLst/>
              </a:prstGeom>
              <a:blipFill>
                <a:blip r:embed="rId6"/>
                <a:stretch>
                  <a:fillRect l="-3218" t="-966" b="-3865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CaixaDeTexto 17">
            <a:extLst>
              <a:ext uri="{FF2B5EF4-FFF2-40B4-BE49-F238E27FC236}">
                <a16:creationId xmlns:a16="http://schemas.microsoft.com/office/drawing/2014/main" id="{1669A440-4255-1464-B54E-1317EA1613D4}"/>
              </a:ext>
            </a:extLst>
          </p:cNvPr>
          <p:cNvSpPr txBox="1"/>
          <p:nvPr/>
        </p:nvSpPr>
        <p:spPr>
          <a:xfrm>
            <a:off x="6101637" y="806241"/>
            <a:ext cx="609036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200" b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</a:t>
            </a:r>
            <a:r>
              <a:rPr lang="pt-BR" sz="22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</a:t>
            </a:r>
            <a:r>
              <a:rPr lang="pt-BR" sz="22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implifique as expressões a uma única potência:</a:t>
            </a:r>
            <a:endParaRPr lang="pt-BR" sz="22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0" name="CaixaDeTexto 19">
                <a:extLst>
                  <a:ext uri="{FF2B5EF4-FFF2-40B4-BE49-F238E27FC236}">
                    <a16:creationId xmlns:a16="http://schemas.microsoft.com/office/drawing/2014/main" id="{09AD548A-0809-398E-1CD5-858CC0144C1D}"/>
                  </a:ext>
                </a:extLst>
              </p:cNvPr>
              <p:cNvSpPr txBox="1"/>
              <p:nvPr/>
            </p:nvSpPr>
            <p:spPr>
              <a:xfrm>
                <a:off x="6101637" y="1237128"/>
                <a:ext cx="1474694" cy="210410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15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pt-BR" sz="2200" kern="100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a</m:t>
                      </m:r>
                      <m:r>
                        <a:rPr lang="pt-BR" sz="2200" kern="100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) </m:t>
                      </m:r>
                      <m:r>
                        <a:rPr lang="pt-BR" sz="2200" i="1" kern="10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sSup>
                        <m:sSupPr>
                          <m:ctrlPr>
                            <a:rPr lang="pt-BR" sz="2200" i="1" kern="10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pt-BR" sz="2200" i="1" kern="10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3</m:t>
                          </m:r>
                        </m:e>
                        <m:sup>
                          <m:r>
                            <a:rPr lang="pt-BR" sz="2200" i="1" kern="10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7</m:t>
                          </m:r>
                        </m:sup>
                      </m:sSup>
                      <m:r>
                        <a:rPr lang="pt-BR" sz="2200" i="1" kern="10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 :</m:t>
                      </m:r>
                      <m:sSup>
                        <m:sSupPr>
                          <m:ctrlPr>
                            <a:rPr lang="pt-BR" sz="2200" i="1" kern="10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pt-BR" sz="2200" i="1" kern="10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9</m:t>
                          </m:r>
                        </m:e>
                        <m:sup>
                          <m:r>
                            <a:rPr lang="pt-BR" sz="2200" i="1" kern="10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pt-BR" sz="2200" kern="100" dirty="0">
                  <a:solidFill>
                    <a:schemeClr val="tx1"/>
                  </a:solidFill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15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pt-BR" sz="2200" kern="10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b</m:t>
                      </m:r>
                      <m:r>
                        <a:rPr lang="pt-BR" sz="2200" kern="10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) </m:t>
                      </m:r>
                      <m:f>
                        <m:fPr>
                          <m:ctrlPr>
                            <a:rPr lang="pt-BR" sz="2200" i="1" kern="10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pt-BR" sz="2200" i="1" kern="10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pt-BR" sz="2200" i="1" kern="10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pt-BR" sz="2200" i="1" kern="10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6</m:t>
                              </m:r>
                            </m:sup>
                          </m:sSup>
                        </m:num>
                        <m:den>
                          <m:r>
                            <a:rPr lang="pt-BR" sz="2200" i="1" kern="10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 </m:t>
                          </m:r>
                          <m:sSup>
                            <m:sSupPr>
                              <m:ctrlPr>
                                <a:rPr lang="pt-BR" sz="2200" i="1" kern="10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pt-BR" sz="2200" i="1" kern="10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5</m:t>
                              </m:r>
                            </m:e>
                            <m:sup>
                              <m:r>
                                <a:rPr lang="pt-BR" sz="2200" i="1" kern="10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4</m:t>
                              </m:r>
                            </m:sup>
                          </m:sSup>
                          <m:r>
                            <a:rPr lang="pt-BR" sz="2200" i="1" kern="10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∙</m:t>
                          </m:r>
                          <m:sSup>
                            <m:sSupPr>
                              <m:ctrlPr>
                                <a:rPr lang="pt-BR" sz="2200" i="1" kern="10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pt-BR" sz="2200" i="1" kern="10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pt-BR" sz="2200" i="1" kern="10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4</m:t>
                              </m:r>
                            </m:sup>
                          </m:sSup>
                          <m:r>
                            <a:rPr lang="pt-BR" sz="2200" i="1" kern="10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 </m:t>
                          </m:r>
                        </m:den>
                      </m:f>
                    </m:oMath>
                  </m:oMathPara>
                </a14:m>
                <a:endParaRPr lang="pt-BR" sz="2200" kern="100" dirty="0">
                  <a:solidFill>
                    <a:schemeClr val="tx1"/>
                  </a:solidFill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pt-BR" sz="220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c</m:t>
                      </m:r>
                      <m:r>
                        <a:rPr lang="pt-BR" sz="220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)  </m:t>
                      </m:r>
                      <m:sSup>
                        <m:sSupPr>
                          <m:ctrlPr>
                            <a:rPr lang="pt-BR" sz="22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pt-BR" sz="220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5</m:t>
                          </m:r>
                        </m:e>
                        <m:sup>
                          <m:r>
                            <a:rPr lang="pt-BR" sz="220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4</m:t>
                          </m:r>
                        </m:sup>
                      </m:sSup>
                      <m:r>
                        <a:rPr lang="pt-BR" sz="2200" i="1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∙</m:t>
                      </m:r>
                      <m:f>
                        <m:fPr>
                          <m:ctrlPr>
                            <a:rPr lang="pt-BR" sz="22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2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pt-BR" sz="22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 16 </m:t>
                          </m:r>
                        </m:den>
                      </m:f>
                    </m:oMath>
                  </m:oMathPara>
                </a14:m>
                <a:endParaRPr lang="pt-BR" sz="22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20" name="CaixaDeTexto 19">
                <a:extLst>
                  <a:ext uri="{FF2B5EF4-FFF2-40B4-BE49-F238E27FC236}">
                    <a16:creationId xmlns:a16="http://schemas.microsoft.com/office/drawing/2014/main" id="{09AD548A-0809-398E-1CD5-858CC0144C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01637" y="1237128"/>
                <a:ext cx="1474694" cy="210410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2" name="CaixaDeTexto 21">
                <a:extLst>
                  <a:ext uri="{FF2B5EF4-FFF2-40B4-BE49-F238E27FC236}">
                    <a16:creationId xmlns:a16="http://schemas.microsoft.com/office/drawing/2014/main" id="{2B8074DC-7416-B1F2-3F57-861B0B5DD8E6}"/>
                  </a:ext>
                </a:extLst>
              </p:cNvPr>
              <p:cNvSpPr txBox="1"/>
              <p:nvPr/>
            </p:nvSpPr>
            <p:spPr>
              <a:xfrm>
                <a:off x="9146818" y="1237128"/>
                <a:ext cx="1736911" cy="178471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pt-BR" sz="2200" kern="100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d</m:t>
                      </m:r>
                      <m:r>
                        <a:rPr lang="pt-BR" sz="2200" kern="100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)</m:t>
                      </m:r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f>
                        <m:f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 </m:t>
                          </m:r>
                          <m:sSup>
                            <m:sSupPr>
                              <m:ctrlPr>
                                <a:rPr lang="pt-BR" sz="2200" i="1" kern="1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pt-BR" sz="2200" i="1" kern="1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pt-BR" sz="2200" i="1" kern="1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4</m:t>
                              </m:r>
                            </m:sup>
                          </m:sSup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∙</m:t>
                          </m:r>
                          <m:sSup>
                            <m:sSupPr>
                              <m:ctrlPr>
                                <a:rPr lang="pt-BR" sz="2200" i="1" kern="1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pt-BR" sz="2200" i="1" kern="1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pt-BR" sz="2200" i="1" kern="1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−3</m:t>
                              </m:r>
                            </m:sup>
                          </m:sSup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 </m:t>
                          </m:r>
                        </m:num>
                        <m:den>
                          <m:sSup>
                            <m:sSupPr>
                              <m:ctrlPr>
                                <a:rPr lang="pt-BR" sz="2200" i="1" kern="1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pt-BR" sz="2200" i="1" kern="1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pt-BR" sz="2200" i="1" kern="1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5</m:t>
                              </m:r>
                            </m:sup>
                          </m:sSup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∙</m:t>
                          </m:r>
                          <m:sSup>
                            <m:sSupPr>
                              <m:ctrlPr>
                                <a:rPr lang="pt-BR" sz="2200" i="1" kern="1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pt-BR" sz="2200" i="1" kern="1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pt-BR" sz="2200" i="1" kern="1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−3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pt-BR" sz="22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e</m:t>
                      </m:r>
                      <m:r>
                        <a:rPr lang="pt-BR" sz="22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)</m:t>
                      </m:r>
                      <m:r>
                        <a:rPr lang="pt-BR" sz="22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f>
                        <m:fPr>
                          <m:ctrlPr>
                            <a:rPr lang="pt-BR" sz="22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pt-BR" sz="22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pt-BR" sz="22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pt-BR" sz="22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−5</m:t>
                              </m:r>
                            </m:sup>
                          </m:sSup>
                          <m:r>
                            <a:rPr lang="pt-BR" sz="22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∙</m:t>
                          </m:r>
                          <m:sSup>
                            <m:sSupPr>
                              <m:ctrlPr>
                                <a:rPr lang="pt-BR" sz="22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pt-BR" sz="22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pt-BR" sz="22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12</m:t>
                              </m:r>
                            </m:sup>
                          </m:sSup>
                        </m:num>
                        <m:den>
                          <m:r>
                            <a:rPr lang="pt-BR" sz="22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 </m:t>
                          </m:r>
                          <m:sSup>
                            <m:sSupPr>
                              <m:ctrlPr>
                                <a:rPr lang="pt-BR" sz="22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pt-BR" sz="22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pt-BR" sz="22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pt-BR" sz="22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∙</m:t>
                          </m:r>
                          <m:sSup>
                            <m:sSupPr>
                              <m:ctrlPr>
                                <a:rPr lang="pt-BR" sz="22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pt-BR" sz="22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pt-BR" sz="22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−10</m:t>
                              </m:r>
                            </m:sup>
                          </m:sSup>
                          <m:r>
                            <a:rPr lang="pt-BR" sz="22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 </m:t>
                          </m:r>
                        </m:den>
                      </m:f>
                    </m:oMath>
                  </m:oMathPara>
                </a14:m>
                <a:endParaRPr lang="pt-BR" sz="2200" dirty="0"/>
              </a:p>
            </p:txBody>
          </p:sp>
        </mc:Choice>
        <mc:Fallback>
          <p:sp>
            <p:nvSpPr>
              <p:cNvPr id="22" name="CaixaDeTexto 21">
                <a:extLst>
                  <a:ext uri="{FF2B5EF4-FFF2-40B4-BE49-F238E27FC236}">
                    <a16:creationId xmlns:a16="http://schemas.microsoft.com/office/drawing/2014/main" id="{2B8074DC-7416-B1F2-3F57-861B0B5DD8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46818" y="1237128"/>
                <a:ext cx="1736911" cy="178471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4" name="CaixaDeTexto 23">
                <a:extLst>
                  <a:ext uri="{FF2B5EF4-FFF2-40B4-BE49-F238E27FC236}">
                    <a16:creationId xmlns:a16="http://schemas.microsoft.com/office/drawing/2014/main" id="{5B061956-B055-23CF-C8D2-0FE93582DEFB}"/>
                  </a:ext>
                </a:extLst>
              </p:cNvPr>
              <p:cNvSpPr txBox="1"/>
              <p:nvPr/>
            </p:nvSpPr>
            <p:spPr>
              <a:xfrm>
                <a:off x="6101637" y="3326644"/>
                <a:ext cx="6090363" cy="201907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4.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Observe a expressão, a seguir: 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pt-BR" sz="2200" i="1" kern="1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pt-BR" sz="2200" i="1" kern="1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4</m:t>
                              </m:r>
                            </m:e>
                            <m:sup>
                              <m:f>
                                <m:fPr>
                                  <m:ctrlPr>
                                    <a:rPr lang="pt-BR" sz="2200" i="1" kern="100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BR" sz="2200" i="1" kern="100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 5 </m:t>
                                  </m:r>
                                </m:num>
                                <m:den>
                                  <m:r>
                                    <a:rPr lang="pt-BR" sz="2200" i="1" kern="100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3</m:t>
                                  </m:r>
                                </m:den>
                              </m:f>
                            </m:sup>
                          </m:sSup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∙</m:t>
                          </m:r>
                          <m:rad>
                            <m:radPr>
                              <m:ctrlPr>
                                <a:rPr lang="pt-BR" sz="2200" i="1" kern="1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radPr>
                            <m:deg>
                              <m:r>
                                <a:rPr lang="pt-BR" sz="2200" i="1" kern="1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3</m:t>
                              </m:r>
                            </m:deg>
                            <m:e>
                              <m:r>
                                <a:rPr lang="pt-BR" sz="2200" i="1" kern="1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4 </m:t>
                              </m:r>
                            </m:e>
                          </m:rad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 </m:t>
                          </m:r>
                        </m:num>
                        <m:den>
                          <m:sSup>
                            <m:sSupPr>
                              <m:ctrlPr>
                                <a:rPr lang="pt-BR" sz="2200" i="1" kern="1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pt-BR" sz="2200" i="1" kern="1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3</m:t>
                              </m:r>
                            </m:e>
                            <m:sup>
                              <m:r>
                                <a:rPr lang="pt-BR" sz="2200" i="1" kern="1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Qual é a simplificação dessa expressão?</a:t>
                </a:r>
                <a:r>
                  <a:rPr lang="pt-BR" sz="2200" kern="100" dirty="0">
                    <a:solidFill>
                      <a:srgbClr val="FF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24" name="CaixaDeTexto 23">
                <a:extLst>
                  <a:ext uri="{FF2B5EF4-FFF2-40B4-BE49-F238E27FC236}">
                    <a16:creationId xmlns:a16="http://schemas.microsoft.com/office/drawing/2014/main" id="{5B061956-B055-23CF-C8D2-0FE93582DE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01637" y="3326644"/>
                <a:ext cx="6090363" cy="2019079"/>
              </a:xfrm>
              <a:prstGeom prst="rect">
                <a:avLst/>
              </a:prstGeom>
              <a:blipFill>
                <a:blip r:embed="rId9"/>
                <a:stretch>
                  <a:fillRect l="-1301" t="-1511" b="-4834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6" name="CaixaDeTexto 25">
                <a:extLst>
                  <a:ext uri="{FF2B5EF4-FFF2-40B4-BE49-F238E27FC236}">
                    <a16:creationId xmlns:a16="http://schemas.microsoft.com/office/drawing/2014/main" id="{ACC6C045-5743-7D94-7C12-2499400A956E}"/>
                  </a:ext>
                </a:extLst>
              </p:cNvPr>
              <p:cNvSpPr txBox="1"/>
              <p:nvPr/>
            </p:nvSpPr>
            <p:spPr>
              <a:xfrm>
                <a:off x="6062382" y="4971710"/>
                <a:ext cx="776602" cy="189808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pt-BR" sz="2200" i="1" kern="100" smtClean="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pt-BR" sz="2200" kern="10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A</m:t>
                          </m:r>
                        </m:e>
                      </m:d>
                      <m:r>
                        <a:rPr lang="pt-BR" sz="2200" kern="10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f>
                        <m:fPr>
                          <m:ctrlPr>
                            <a:rPr lang="pt-BR" sz="2200" i="1" kern="10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200" i="1" kern="10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 </m:t>
                          </m:r>
                          <m:rad>
                            <m:radPr>
                              <m:ctrlPr>
                                <a:rPr lang="pt-BR" sz="2200" i="1" kern="10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radPr>
                            <m:deg>
                              <m:r>
                                <a:rPr lang="pt-BR" sz="2200" i="1" kern="10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9</m:t>
                              </m:r>
                            </m:deg>
                            <m:e>
                              <m:r>
                                <a:rPr lang="pt-BR" sz="2200" i="1" kern="10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16 </m:t>
                              </m:r>
                            </m:e>
                          </m:rad>
                        </m:num>
                        <m:den>
                          <m:r>
                            <a:rPr lang="pt-BR" sz="2200" i="1" kern="10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9</m:t>
                          </m:r>
                        </m:den>
                      </m:f>
                    </m:oMath>
                  </m:oMathPara>
                </a14:m>
                <a:endParaRPr lang="pt-BR" sz="2200" kern="100" dirty="0">
                  <a:solidFill>
                    <a:schemeClr val="tx1"/>
                  </a:solidFill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pt-BR" sz="22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pt-BR" sz="220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B</m:t>
                          </m:r>
                        </m:e>
                      </m:d>
                      <m:r>
                        <a:rPr lang="pt-BR" sz="2200" i="1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f>
                        <m:fPr>
                          <m:ctrlPr>
                            <a:rPr lang="pt-BR" sz="22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20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4 </m:t>
                          </m:r>
                        </m:num>
                        <m:den>
                          <m:r>
                            <a:rPr lang="pt-BR" sz="22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pt-BR" sz="22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26" name="CaixaDeTexto 25">
                <a:extLst>
                  <a:ext uri="{FF2B5EF4-FFF2-40B4-BE49-F238E27FC236}">
                    <a16:creationId xmlns:a16="http://schemas.microsoft.com/office/drawing/2014/main" id="{ACC6C045-5743-7D94-7C12-2499400A95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62382" y="4971710"/>
                <a:ext cx="776602" cy="1898084"/>
              </a:xfrm>
              <a:prstGeom prst="rect">
                <a:avLst/>
              </a:prstGeom>
              <a:blipFill>
                <a:blip r:embed="rId10"/>
                <a:stretch>
                  <a:fillRect r="-61719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8" name="CaixaDeTexto 27">
                <a:extLst>
                  <a:ext uri="{FF2B5EF4-FFF2-40B4-BE49-F238E27FC236}">
                    <a16:creationId xmlns:a16="http://schemas.microsoft.com/office/drawing/2014/main" id="{DCEE500B-1782-4895-1E6A-52B12BD045CD}"/>
                  </a:ext>
                </a:extLst>
              </p:cNvPr>
              <p:cNvSpPr txBox="1"/>
              <p:nvPr/>
            </p:nvSpPr>
            <p:spPr>
              <a:xfrm>
                <a:off x="8297990" y="5084818"/>
                <a:ext cx="1243852" cy="178497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50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pt-BR" sz="2200" i="1" kern="100" smtClean="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pt-BR" sz="2200" kern="10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C</m:t>
                          </m:r>
                        </m:e>
                      </m:d>
                      <m:r>
                        <a:rPr lang="pt-BR" sz="2200" i="1" kern="10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f>
                        <m:fPr>
                          <m:ctrlPr>
                            <a:rPr lang="pt-BR" sz="2200" i="1" kern="10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200" kern="10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9</m:t>
                          </m:r>
                        </m:num>
                        <m:den>
                          <m:r>
                            <a:rPr lang="pt-BR" sz="2200" kern="10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16</m:t>
                          </m:r>
                        </m:den>
                      </m:f>
                    </m:oMath>
                  </m:oMathPara>
                </a14:m>
                <a:endParaRPr lang="pt-BR" sz="2200" kern="100" dirty="0">
                  <a:solidFill>
                    <a:schemeClr val="tx1"/>
                  </a:solidFill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pt-BR" sz="22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pt-BR" sz="220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D</m:t>
                          </m:r>
                        </m:e>
                      </m:d>
                      <m:r>
                        <a:rPr lang="pt-BR" sz="2200" i="1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f>
                        <m:fPr>
                          <m:ctrlPr>
                            <a:rPr lang="pt-BR" sz="22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20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16</m:t>
                          </m:r>
                        </m:num>
                        <m:den>
                          <m:r>
                            <a:rPr lang="pt-BR" sz="220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9</m:t>
                          </m:r>
                        </m:den>
                      </m:f>
                    </m:oMath>
                  </m:oMathPara>
                </a14:m>
                <a:endParaRPr lang="pt-BR" sz="22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28" name="CaixaDeTexto 27">
                <a:extLst>
                  <a:ext uri="{FF2B5EF4-FFF2-40B4-BE49-F238E27FC236}">
                    <a16:creationId xmlns:a16="http://schemas.microsoft.com/office/drawing/2014/main" id="{DCEE500B-1782-4895-1E6A-52B12BD045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7990" y="5084818"/>
                <a:ext cx="1243852" cy="1784976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0" name="CaixaDeTexto 29">
                <a:extLst>
                  <a:ext uri="{FF2B5EF4-FFF2-40B4-BE49-F238E27FC236}">
                    <a16:creationId xmlns:a16="http://schemas.microsoft.com/office/drawing/2014/main" id="{D01597E6-185C-FAD0-4B16-07CEF18BD8FA}"/>
                  </a:ext>
                </a:extLst>
              </p:cNvPr>
              <p:cNvSpPr txBox="1"/>
              <p:nvPr/>
            </p:nvSpPr>
            <p:spPr>
              <a:xfrm>
                <a:off x="10015273" y="5574824"/>
                <a:ext cx="1692087" cy="80496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pt-BR" sz="22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pt-BR" sz="22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E</m:t>
                          </m:r>
                        </m:e>
                      </m:d>
                      <m:r>
                        <a:rPr lang="pt-BR" sz="2200" i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pt-BR" sz="2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200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ad>
                            <m:radPr>
                              <m:ctrlPr>
                                <a:rPr lang="pt-BR" sz="2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>
                              <m:r>
                                <a:rPr lang="pt-BR" sz="2200" i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deg>
                            <m:e>
                              <m:r>
                                <a:rPr lang="pt-BR" sz="2200" i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4 </m:t>
                              </m:r>
                            </m:e>
                          </m:rad>
                          <m:r>
                            <a:rPr lang="pt-BR" sz="2200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r>
                            <a:rPr lang="pt-BR" sz="2200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9</m:t>
                          </m:r>
                        </m:den>
                      </m:f>
                    </m:oMath>
                  </m:oMathPara>
                </a14:m>
                <a:endParaRPr lang="pt-BR" sz="22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0" name="CaixaDeTexto 29">
                <a:extLst>
                  <a:ext uri="{FF2B5EF4-FFF2-40B4-BE49-F238E27FC236}">
                    <a16:creationId xmlns:a16="http://schemas.microsoft.com/office/drawing/2014/main" id="{D01597E6-185C-FAD0-4B16-07CEF18BD8F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15273" y="5574824"/>
                <a:ext cx="1692087" cy="804964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055178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003C32CB-7798-C63B-C1C5-BE61C9C4F6C0}"/>
              </a:ext>
            </a:extLst>
          </p:cNvPr>
          <p:cNvSpPr txBox="1"/>
          <p:nvPr/>
        </p:nvSpPr>
        <p:spPr>
          <a:xfrm>
            <a:off x="0" y="838215"/>
            <a:ext cx="6096000" cy="16178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pt-BR" sz="2200" b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5.</a:t>
            </a:r>
            <a:r>
              <a:rPr lang="pt-BR" sz="22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pt-BR" sz="22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Sabe-se que 1024 kilobytes (</a:t>
            </a:r>
            <a:r>
              <a:rPr lang="pt-BR" sz="2200" dirty="0" err="1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kB</a:t>
            </a:r>
            <a:r>
              <a:rPr lang="pt-BR" sz="22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) equivale a 1 megabyte (MB) e 1024 megabytes correspondem a 1 gigabyte (GB). </a:t>
            </a:r>
            <a:endParaRPr lang="pt-BR" sz="2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pt-BR" sz="22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Quantos kilobytes correspondem a 2 gigabytes? </a:t>
            </a:r>
            <a:endParaRPr lang="pt-BR" sz="2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14A770D2-8AA3-FB42-C3B3-E8ACEF675217}"/>
                  </a:ext>
                </a:extLst>
              </p:cNvPr>
              <p:cNvSpPr txBox="1"/>
              <p:nvPr/>
            </p:nvSpPr>
            <p:spPr>
              <a:xfrm>
                <a:off x="0" y="2456094"/>
                <a:ext cx="1539687" cy="141474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Calibri" panose="020F0502020204030204" pitchFamily="34" charset="0"/>
                  </a:rPr>
                  <a:t>(A)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alibri" panose="020F0502020204030204" pitchFamily="34" charset="0"/>
                          </a:rPr>
                        </m:ctrlPr>
                      </m:sSupPr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alibri" panose="020F0502020204030204" pitchFamily="34" charset="0"/>
                          </a:rPr>
                          <m:t>2</m:t>
                        </m:r>
                      </m:e>
                      <m:sup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alibri" panose="020F0502020204030204" pitchFamily="34" charset="0"/>
                          </a:rPr>
                          <m:t>10</m:t>
                        </m:r>
                      </m:sup>
                    </m:sSup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Calibri" panose="020F0502020204030204" pitchFamily="34" charset="0"/>
                  </a:rPr>
                  <a:t> </a:t>
                </a:r>
                <a:r>
                  <a:rPr lang="pt-BR" sz="2200" kern="100" dirty="0" err="1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Calibri" panose="020F0502020204030204" pitchFamily="34" charset="0"/>
                  </a:rPr>
                  <a:t>kB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Calibri" panose="020F0502020204030204" pitchFamily="34" charset="0"/>
                  </a:rPr>
                  <a:t>(B)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alibri" panose="020F0502020204030204" pitchFamily="34" charset="0"/>
                          </a:rPr>
                        </m:ctrlPr>
                      </m:sSupPr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alibri" panose="020F0502020204030204" pitchFamily="34" charset="0"/>
                          </a:rPr>
                          <m:t>2</m:t>
                        </m:r>
                      </m:e>
                      <m:sup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alibri" panose="020F0502020204030204" pitchFamily="34" charset="0"/>
                          </a:rPr>
                          <m:t>11</m:t>
                        </m:r>
                      </m:sup>
                    </m:sSup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Calibri" panose="020F0502020204030204" pitchFamily="34" charset="0"/>
                  </a:rPr>
                  <a:t> </a:t>
                </a:r>
                <a:r>
                  <a:rPr lang="pt-BR" sz="2200" kern="100" dirty="0" err="1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Calibri" panose="020F0502020204030204" pitchFamily="34" charset="0"/>
                  </a:rPr>
                  <a:t>kB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r>
                  <a:rPr lang="pt-BR" sz="22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Calibri" panose="020F0502020204030204" pitchFamily="34" charset="0"/>
                  </a:rPr>
                  <a:t>(C)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alibri" panose="020F0502020204030204" pitchFamily="34" charset="0"/>
                          </a:rPr>
                        </m:ctrlPr>
                      </m:sSupPr>
                      <m:e>
                        <m: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alibri" panose="020F0502020204030204" pitchFamily="34" charset="0"/>
                          </a:rPr>
                          <m:t>2</m:t>
                        </m:r>
                      </m:e>
                      <m:sup>
                        <m: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alibri" panose="020F0502020204030204" pitchFamily="34" charset="0"/>
                          </a:rPr>
                          <m:t>20</m:t>
                        </m:r>
                      </m:sup>
                    </m:sSup>
                  </m:oMath>
                </a14:m>
                <a:r>
                  <a:rPr lang="pt-BR" sz="22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Calibri" panose="020F0502020204030204" pitchFamily="34" charset="0"/>
                  </a:rPr>
                  <a:t> </a:t>
                </a:r>
                <a:r>
                  <a:rPr lang="pt-BR" sz="2200" dirty="0" err="1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Calibri" panose="020F0502020204030204" pitchFamily="34" charset="0"/>
                  </a:rPr>
                  <a:t>kB</a:t>
                </a:r>
                <a:endParaRPr lang="pt-BR" sz="2200" dirty="0"/>
              </a:p>
            </p:txBody>
          </p:sp>
        </mc:Choice>
        <mc:Fallback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14A770D2-8AA3-FB42-C3B3-E8ACEF6752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2456094"/>
                <a:ext cx="1539687" cy="1414746"/>
              </a:xfrm>
              <a:prstGeom prst="rect">
                <a:avLst/>
              </a:prstGeom>
              <a:blipFill>
                <a:blip r:embed="rId2"/>
                <a:stretch>
                  <a:fillRect l="-5138" t="-1724" b="-7328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59CFA394-8987-F431-EBA3-87D17E2DD97D}"/>
                  </a:ext>
                </a:extLst>
              </p:cNvPr>
              <p:cNvSpPr txBox="1"/>
              <p:nvPr/>
            </p:nvSpPr>
            <p:spPr>
              <a:xfrm>
                <a:off x="3048000" y="2456094"/>
                <a:ext cx="1898276" cy="92281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Calibri" panose="020F0502020204030204" pitchFamily="34" charset="0"/>
                  </a:rPr>
                  <a:t>(D)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alibri" panose="020F0502020204030204" pitchFamily="34" charset="0"/>
                          </a:rPr>
                        </m:ctrlPr>
                      </m:sSupPr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alibri" panose="020F0502020204030204" pitchFamily="34" charset="0"/>
                          </a:rPr>
                          <m:t>2</m:t>
                        </m:r>
                      </m:e>
                      <m:sup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alibri" panose="020F0502020204030204" pitchFamily="34" charset="0"/>
                          </a:rPr>
                          <m:t>21</m:t>
                        </m:r>
                      </m:sup>
                    </m:sSup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Calibri" panose="020F0502020204030204" pitchFamily="34" charset="0"/>
                  </a:rPr>
                  <a:t> </a:t>
                </a:r>
                <a:r>
                  <a:rPr lang="pt-BR" sz="2200" kern="100" dirty="0" err="1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Calibri" panose="020F0502020204030204" pitchFamily="34" charset="0"/>
                  </a:rPr>
                  <a:t>kB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r>
                  <a:rPr lang="pt-BR" sz="22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Calibri" panose="020F0502020204030204" pitchFamily="34" charset="0"/>
                  </a:rPr>
                  <a:t>(E)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alibri" panose="020F0502020204030204" pitchFamily="34" charset="0"/>
                          </a:rPr>
                        </m:ctrlPr>
                      </m:sSupPr>
                      <m:e>
                        <m: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alibri" panose="020F0502020204030204" pitchFamily="34" charset="0"/>
                          </a:rPr>
                          <m:t>2</m:t>
                        </m:r>
                      </m:e>
                      <m:sup>
                        <m: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alibri" panose="020F0502020204030204" pitchFamily="34" charset="0"/>
                          </a:rPr>
                          <m:t>30</m:t>
                        </m:r>
                      </m:sup>
                    </m:sSup>
                  </m:oMath>
                </a14:m>
                <a:r>
                  <a:rPr lang="pt-BR" sz="22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Calibri" panose="020F0502020204030204" pitchFamily="34" charset="0"/>
                  </a:rPr>
                  <a:t> </a:t>
                </a:r>
                <a:r>
                  <a:rPr lang="pt-BR" sz="2200" dirty="0" err="1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Calibri" panose="020F0502020204030204" pitchFamily="34" charset="0"/>
                  </a:rPr>
                  <a:t>kB</a:t>
                </a:r>
                <a:endParaRPr lang="pt-BR" sz="2200" dirty="0"/>
              </a:p>
            </p:txBody>
          </p:sp>
        </mc:Choice>
        <mc:Fallback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59CFA394-8987-F431-EBA3-87D17E2DD9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000" y="2456094"/>
                <a:ext cx="1898276" cy="922817"/>
              </a:xfrm>
              <a:prstGeom prst="rect">
                <a:avLst/>
              </a:prstGeom>
              <a:blipFill>
                <a:blip r:embed="rId3"/>
                <a:stretch>
                  <a:fillRect l="-4180" t="-2649" b="-11921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E2B78A03-52A1-3183-CD39-63668564469D}"/>
                  </a:ext>
                </a:extLst>
              </p:cNvPr>
              <p:cNvSpPr txBox="1"/>
              <p:nvPr/>
            </p:nvSpPr>
            <p:spPr>
              <a:xfrm>
                <a:off x="0" y="3870840"/>
                <a:ext cx="6136340" cy="20320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6.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Na expressão, a seguir.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b="1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𝒏</m:t>
                      </m:r>
                      <m:r>
                        <a:rPr lang="pt-BR" sz="2200" b="1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sSup>
                        <m:sSupPr>
                          <m:ctrlPr>
                            <a:rPr lang="pt-BR" sz="2200" b="1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BR" sz="2200" b="1" i="1" kern="1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BR" sz="2200" b="1" i="1" kern="100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BR" sz="2200" b="1" i="1" kern="100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 </m:t>
                                  </m:r>
                                  <m:sSup>
                                    <m:sSupPr>
                                      <m:ctrlPr>
                                        <a:rPr lang="pt-BR" sz="2200" b="1" i="1" kern="100">
                                          <a:effectLst/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ctrlPr>
                                            <a:rPr lang="pt-BR" sz="2200" b="1" i="1" kern="100">
                                              <a:effectLst/>
                                              <a:latin typeface="Cambria Math" panose="02040503050406030204" pitchFamily="18" charset="0"/>
                                              <a:ea typeface="Times New Roman" panose="02020603050405020304" pitchFamily="18" charset="0"/>
                                              <a:cs typeface="Times New Roman" panose="020206030504050203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pt-BR" sz="2200" b="1" i="1" kern="100">
                                              <a:effectLst/>
                                              <a:latin typeface="Cambria Math" panose="02040503050406030204" pitchFamily="18" charset="0"/>
                                              <a:ea typeface="Times New Roman" panose="02020603050405020304" pitchFamily="18" charset="0"/>
                                              <a:cs typeface="Times New Roman" panose="02020603050405020304" pitchFamily="18" charset="0"/>
                                            </a:rPr>
                                            <m:t>−</m:t>
                                          </m:r>
                                          <m:r>
                                            <a:rPr lang="pt-BR" sz="2200" b="1" i="1" kern="100">
                                              <a:effectLst/>
                                              <a:latin typeface="Cambria Math" panose="02040503050406030204" pitchFamily="18" charset="0"/>
                                              <a:ea typeface="Times New Roman" panose="02020603050405020304" pitchFamily="18" charset="0"/>
                                              <a:cs typeface="Times New Roman" panose="02020603050405020304" pitchFamily="18" charset="0"/>
                                            </a:rPr>
                                            <m:t>𝟑</m:t>
                                          </m:r>
                                        </m:e>
                                      </m:d>
                                    </m:e>
                                    <m:sup>
                                      <m:r>
                                        <a:rPr lang="pt-BR" sz="2200" b="1" i="1" kern="100">
                                          <a:effectLst/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  <a:cs typeface="Times New Roman" panose="02020603050405020304" pitchFamily="18" charset="0"/>
                                        </a:rPr>
                                        <m:t>𝟒</m:t>
                                      </m:r>
                                    </m:sup>
                                  </m:sSup>
                                  <m:r>
                                    <a:rPr lang="pt-BR" sz="2200" b="1" i="1" kern="100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+</m:t>
                                  </m:r>
                                  <m:sSup>
                                    <m:sSupPr>
                                      <m:ctrlPr>
                                        <a:rPr lang="pt-BR" sz="2200" b="1" i="1" kern="100">
                                          <a:effectLst/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pt-BR" sz="2200" b="1" i="1" kern="100">
                                          <a:effectLst/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  <a:cs typeface="Times New Roman" panose="02020603050405020304" pitchFamily="18" charset="0"/>
                                        </a:rPr>
                                        <m:t>𝟑</m:t>
                                      </m:r>
                                    </m:e>
                                    <m:sup>
                                      <m:r>
                                        <a:rPr lang="pt-BR" sz="2200" b="1" i="1" kern="100">
                                          <a:effectLst/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  <a:cs typeface="Times New Roman" panose="02020603050405020304" pitchFamily="18" charset="0"/>
                                        </a:rPr>
                                        <m:t>𝟒</m:t>
                                      </m:r>
                                    </m:sup>
                                  </m:sSup>
                                  <m:r>
                                    <a:rPr lang="pt-BR" sz="2200" b="1" i="1" kern="100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 </m:t>
                                  </m:r>
                                </m:num>
                                <m:den>
                                  <m:sSup>
                                    <m:sSupPr>
                                      <m:ctrlPr>
                                        <a:rPr lang="pt-BR" sz="2200" b="1" i="1" kern="100">
                                          <a:effectLst/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pt-BR" sz="2200" b="1" i="1" kern="100">
                                          <a:effectLst/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  <a:cs typeface="Times New Roman" panose="02020603050405020304" pitchFamily="18" charset="0"/>
                                        </a:rPr>
                                        <m:t>𝟑</m:t>
                                      </m:r>
                                    </m:e>
                                    <m:sup>
                                      <m:r>
                                        <a:rPr lang="pt-BR" sz="2200" b="1" i="1" kern="100">
                                          <a:effectLst/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  <a:cs typeface="Times New Roman" panose="020206030504050203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pt-BR" sz="2200" b="1" i="1" kern="100">
                                          <a:effectLst/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  <a:cs typeface="Times New Roman" panose="02020603050405020304" pitchFamily="18" charset="0"/>
                                        </a:rPr>
                                        <m:t>𝟏</m:t>
                                      </m:r>
                                    </m:sup>
                                  </m:sSup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BR" sz="2200" b="1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𝟎</m:t>
                          </m:r>
                        </m:sup>
                      </m:sSup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Qual é o valor de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𝑛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?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E2B78A03-52A1-3183-CD39-6366856446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3870840"/>
                <a:ext cx="6136340" cy="2032031"/>
              </a:xfrm>
              <a:prstGeom prst="rect">
                <a:avLst/>
              </a:prstGeom>
              <a:blipFill>
                <a:blip r:embed="rId4"/>
                <a:stretch>
                  <a:fillRect l="-1291" t="-1502" b="-4805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CaixaDeTexto 10">
            <a:extLst>
              <a:ext uri="{FF2B5EF4-FFF2-40B4-BE49-F238E27FC236}">
                <a16:creationId xmlns:a16="http://schemas.microsoft.com/office/drawing/2014/main" id="{4874ABB8-21A9-B230-53AB-48103020F3B0}"/>
              </a:ext>
            </a:extLst>
          </p:cNvPr>
          <p:cNvSpPr txBox="1"/>
          <p:nvPr/>
        </p:nvSpPr>
        <p:spPr>
          <a:xfrm>
            <a:off x="3978087" y="5819210"/>
            <a:ext cx="189827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2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(E) 486</a:t>
            </a:r>
            <a:endParaRPr lang="pt-BR" sz="2200" dirty="0"/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EC662667-03FD-E5B0-20A8-DC58CA0D4E6A}"/>
              </a:ext>
            </a:extLst>
          </p:cNvPr>
          <p:cNvSpPr txBox="1"/>
          <p:nvPr/>
        </p:nvSpPr>
        <p:spPr>
          <a:xfrm>
            <a:off x="0" y="5819210"/>
            <a:ext cx="1961029" cy="9510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(A) 0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(B) 1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8E75E9DC-945A-CD5B-CE3C-C646D1F64401}"/>
              </a:ext>
            </a:extLst>
          </p:cNvPr>
          <p:cNvSpPr txBox="1"/>
          <p:nvPr/>
        </p:nvSpPr>
        <p:spPr>
          <a:xfrm>
            <a:off x="2017058" y="5714438"/>
            <a:ext cx="2102224" cy="10558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sz="22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(C) 9</a:t>
            </a: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(D) 54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1633B5D4-4DD5-EC62-F650-78D489D86465}"/>
              </a:ext>
            </a:extLst>
          </p:cNvPr>
          <p:cNvSpPr txBox="1"/>
          <p:nvPr/>
        </p:nvSpPr>
        <p:spPr>
          <a:xfrm>
            <a:off x="6136340" y="838215"/>
            <a:ext cx="6055660" cy="4590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b="1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7. 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Observe a potência, a seguir: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0" name="Imagem 19">
            <a:extLst>
              <a:ext uri="{FF2B5EF4-FFF2-40B4-BE49-F238E27FC236}">
                <a16:creationId xmlns:a16="http://schemas.microsoft.com/office/drawing/2014/main" id="{4DB8B589-A416-97EA-AB33-17A753FA281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44799" r="43976" b="46094"/>
          <a:stretch/>
        </p:blipFill>
        <p:spPr>
          <a:xfrm>
            <a:off x="8245287" y="1297251"/>
            <a:ext cx="1837765" cy="827694"/>
          </a:xfrm>
          <a:prstGeom prst="rect">
            <a:avLst/>
          </a:prstGeom>
        </p:spPr>
      </p:pic>
      <p:sp>
        <p:nvSpPr>
          <p:cNvPr id="22" name="CaixaDeTexto 21">
            <a:extLst>
              <a:ext uri="{FF2B5EF4-FFF2-40B4-BE49-F238E27FC236}">
                <a16:creationId xmlns:a16="http://schemas.microsoft.com/office/drawing/2014/main" id="{25A3EBE9-7D73-6899-29A1-C6A7CB580CFB}"/>
              </a:ext>
            </a:extLst>
          </p:cNvPr>
          <p:cNvSpPr txBox="1"/>
          <p:nvPr/>
        </p:nvSpPr>
        <p:spPr>
          <a:xfrm>
            <a:off x="6100485" y="2124945"/>
            <a:ext cx="6091515" cy="4591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Qual é a oitava parte desta potência?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4" name="CaixaDeTexto 23">
                <a:extLst>
                  <a:ext uri="{FF2B5EF4-FFF2-40B4-BE49-F238E27FC236}">
                    <a16:creationId xmlns:a16="http://schemas.microsoft.com/office/drawing/2014/main" id="{118360F0-F9A3-508B-99A1-D73AADE74471}"/>
                  </a:ext>
                </a:extLst>
              </p:cNvPr>
              <p:cNvSpPr txBox="1"/>
              <p:nvPr/>
            </p:nvSpPr>
            <p:spPr>
              <a:xfrm>
                <a:off x="6167720" y="2514770"/>
                <a:ext cx="6015318" cy="290162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(A)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0,25</m:t>
                        </m:r>
                      </m:e>
                      <m:sup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50</m:t>
                        </m:r>
                      </m:sup>
                    </m:sSup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(B)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0,25</m:t>
                        </m:r>
                      </m:e>
                      <m:sup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6,25</m:t>
                        </m:r>
                      </m:sup>
                    </m:sSup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BR" sz="22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(C)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e>
                      <m:sup>
                        <m: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6,25</m:t>
                        </m:r>
                      </m:sup>
                    </m:sSup>
                  </m:oMath>
                </a14:m>
                <a:endParaRPr lang="pt-BR" sz="2200" dirty="0"/>
              </a:p>
              <a:p>
                <a:pPr algn="just">
                  <a:lnSpc>
                    <a:spcPct val="150000"/>
                  </a:lnSpc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(D)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e>
                      <m:sup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47</m:t>
                        </m:r>
                      </m:sup>
                    </m:sSup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BR" sz="22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(E)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e>
                      <m:sup>
                        <m: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48</m:t>
                        </m:r>
                      </m:sup>
                    </m:sSup>
                  </m:oMath>
                </a14:m>
                <a:endParaRPr lang="pt-BR" sz="2200" dirty="0"/>
              </a:p>
            </p:txBody>
          </p:sp>
        </mc:Choice>
        <mc:Fallback>
          <p:sp>
            <p:nvSpPr>
              <p:cNvPr id="24" name="CaixaDeTexto 23">
                <a:extLst>
                  <a:ext uri="{FF2B5EF4-FFF2-40B4-BE49-F238E27FC236}">
                    <a16:creationId xmlns:a16="http://schemas.microsoft.com/office/drawing/2014/main" id="{118360F0-F9A3-508B-99A1-D73AADE744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67720" y="2514770"/>
                <a:ext cx="6015318" cy="2901628"/>
              </a:xfrm>
              <a:prstGeom prst="rect">
                <a:avLst/>
              </a:prstGeom>
              <a:blipFill>
                <a:blip r:embed="rId6"/>
                <a:stretch>
                  <a:fillRect l="-1317" b="-3151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778034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BC899DE2-6D30-D7BB-465D-4137050698E3}"/>
              </a:ext>
            </a:extLst>
          </p:cNvPr>
          <p:cNvSpPr txBox="1"/>
          <p:nvPr/>
        </p:nvSpPr>
        <p:spPr>
          <a:xfrm>
            <a:off x="0" y="933043"/>
            <a:ext cx="6096000" cy="58492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b="1" kern="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8. (ENEM 2024) </a:t>
            </a:r>
            <a:r>
              <a:rPr lang="pt-BR" sz="2200" kern="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Uma criança, utilizando um aplicativo, escreveu uma mensagem para enviar a um amigo. Essa mensagem foi escrita seguindo estas etapas: 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</a:pPr>
            <a:endParaRPr lang="pt-BR" sz="2200" kern="0" dirty="0">
              <a:solidFill>
                <a:srgbClr val="000000"/>
              </a:solidFill>
              <a:effectLst/>
              <a:latin typeface="Arial Narrow" panose="020B0606020202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</a:pPr>
            <a:endParaRPr lang="pt-BR" sz="2200" kern="0" dirty="0">
              <a:solidFill>
                <a:srgbClr val="000000"/>
              </a:solidFill>
              <a:latin typeface="Arial Narrow" panose="020B0606020202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</a:pPr>
            <a:endParaRPr lang="pt-BR" sz="2200" kern="0" dirty="0">
              <a:solidFill>
                <a:srgbClr val="000000"/>
              </a:solidFill>
              <a:effectLst/>
              <a:latin typeface="Arial Narrow" panose="020B0606020202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</a:pPr>
            <a:endParaRPr lang="pt-BR" sz="2200" kern="0" dirty="0">
              <a:solidFill>
                <a:srgbClr val="000000"/>
              </a:solidFill>
              <a:latin typeface="Arial Narrow" panose="020B0606020202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pt-BR" sz="2200" kern="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kern="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criança seguiu copiando e colando, em cada etapa, o que tinha no visor na etapa imediatamente anterior, até concluir a 20ª etapa. Em seguida, enviou a mensagem. 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kern="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Qual foi o total de figuras contidas na mensagem enviada? 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Imagem 3" descr="Diagrama&#10;&#10;O conteúdo gerado por IA pode estar incorreto.">
            <a:extLst>
              <a:ext uri="{FF2B5EF4-FFF2-40B4-BE49-F238E27FC236}">
                <a16:creationId xmlns:a16="http://schemas.microsoft.com/office/drawing/2014/main" id="{CE91174E-9EDD-ACEC-F3FA-5974059F8C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263" y="2237786"/>
            <a:ext cx="5689474" cy="2382428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EE61EBD6-BA36-98CF-139C-1E3F8CBF590C}"/>
                  </a:ext>
                </a:extLst>
              </p:cNvPr>
              <p:cNvSpPr txBox="1"/>
              <p:nvPr/>
            </p:nvSpPr>
            <p:spPr>
              <a:xfrm>
                <a:off x="6096000" y="933043"/>
                <a:ext cx="2337546" cy="141474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(A) </a:t>
                </a:r>
                <a14:m>
                  <m:oMath xmlns:m="http://schemas.openxmlformats.org/officeDocument/2006/math">
                    <m:r>
                      <a:rPr lang="pt-BR" sz="2200" i="1" kern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3×</m:t>
                    </m:r>
                    <m:sSup>
                      <m:sSupPr>
                        <m:ctrlPr>
                          <a:rPr lang="pt-BR" sz="2200" i="1" ker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i="1" ker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e>
                      <m:sup>
                        <m:r>
                          <a:rPr lang="pt-BR" sz="2200" i="1" ker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19</m:t>
                        </m:r>
                      </m:sup>
                    </m:sSup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(B) </a:t>
                </a:r>
                <a14:m>
                  <m:oMath xmlns:m="http://schemas.openxmlformats.org/officeDocument/2006/math">
                    <m:r>
                      <a:rPr lang="pt-BR" sz="2200" i="1" kern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3×</m:t>
                    </m:r>
                    <m:sSup>
                      <m:sSupPr>
                        <m:ctrlPr>
                          <a:rPr lang="pt-BR" sz="2200" i="1" ker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i="1" ker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e>
                      <m:sup>
                        <m:r>
                          <a:rPr lang="pt-BR" sz="2200" i="1" ker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20</m:t>
                        </m:r>
                      </m:sup>
                    </m:sSup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r>
                  <a:rPr lang="pt-BR" sz="2200" kern="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(C) </a:t>
                </a:r>
                <a14:m>
                  <m:oMath xmlns:m="http://schemas.openxmlformats.org/officeDocument/2006/math">
                    <m:r>
                      <a:rPr lang="pt-BR" sz="2200" i="1" kern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3×</m:t>
                    </m:r>
                    <m:sSup>
                      <m:sSupPr>
                        <m:ctrlPr>
                          <a:rPr lang="pt-BR" sz="2200" i="1" ker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i="1" ker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e>
                      <m:sup>
                        <m:r>
                          <a:rPr lang="pt-BR" sz="2200" i="1" ker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21</m:t>
                        </m:r>
                      </m:sup>
                    </m:sSup>
                  </m:oMath>
                </a14:m>
                <a:endParaRPr lang="pt-BR" sz="2200" dirty="0"/>
              </a:p>
            </p:txBody>
          </p:sp>
        </mc:Choice>
        <mc:Fallback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EE61EBD6-BA36-98CF-139C-1E3F8CBF59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933043"/>
                <a:ext cx="2337546" cy="1414746"/>
              </a:xfrm>
              <a:prstGeom prst="rect">
                <a:avLst/>
              </a:prstGeom>
              <a:blipFill>
                <a:blip r:embed="rId3"/>
                <a:stretch>
                  <a:fillRect l="-3394" t="-1724" b="-7759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790A33B3-693E-7BCA-11E1-55EB7B2078B5}"/>
                  </a:ext>
                </a:extLst>
              </p:cNvPr>
              <p:cNvSpPr txBox="1"/>
              <p:nvPr/>
            </p:nvSpPr>
            <p:spPr>
              <a:xfrm>
                <a:off x="9051427" y="933043"/>
                <a:ext cx="3140573" cy="9510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(D) </a:t>
                </a:r>
                <a14:m>
                  <m:oMath xmlns:m="http://schemas.openxmlformats.org/officeDocument/2006/math">
                    <m:r>
                      <a:rPr lang="pt-BR" sz="2200" i="1" kern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3×</m:t>
                    </m:r>
                    <m:sSup>
                      <m:sSupPr>
                        <m:ctrlPr>
                          <a:rPr lang="pt-BR" sz="2200" i="1" ker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i="1" ker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e>
                      <m:sup>
                        <m:r>
                          <a:rPr lang="pt-BR" sz="2200" i="1" ker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20</m:t>
                        </m:r>
                      </m:sup>
                    </m:sSup>
                    <m:r>
                      <a:rPr lang="pt-BR" sz="2200" i="1" kern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−1</m:t>
                    </m:r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(E) </a:t>
                </a:r>
                <a14:m>
                  <m:oMath xmlns:m="http://schemas.openxmlformats.org/officeDocument/2006/math">
                    <m:r>
                      <a:rPr lang="pt-BR" sz="2200" i="1" kern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3×</m:t>
                    </m:r>
                    <m:sSup>
                      <m:sSupPr>
                        <m:ctrlPr>
                          <a:rPr lang="pt-BR" sz="2200" i="1" ker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i="1" ker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e>
                      <m:sup>
                        <m:r>
                          <a:rPr lang="pt-BR" sz="2200" i="1" ker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20</m:t>
                        </m:r>
                      </m:sup>
                    </m:sSup>
                    <m:r>
                      <a:rPr lang="pt-BR" sz="2200" i="1" kern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−3</m:t>
                    </m:r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790A33B3-693E-7BCA-11E1-55EB7B2078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51427" y="933043"/>
                <a:ext cx="3140573" cy="951030"/>
              </a:xfrm>
              <a:prstGeom prst="rect">
                <a:avLst/>
              </a:prstGeom>
              <a:blipFill>
                <a:blip r:embed="rId4"/>
                <a:stretch>
                  <a:fillRect l="-2524" t="-2564" b="-11538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Imagem 8">
            <a:extLst>
              <a:ext uri="{FF2B5EF4-FFF2-40B4-BE49-F238E27FC236}">
                <a16:creationId xmlns:a16="http://schemas.microsoft.com/office/drawing/2014/main" id="{98B84B41-CD04-0214-6C56-057197BECE4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8" r="2454" b="4321"/>
          <a:stretch>
            <a:fillRect/>
          </a:stretch>
        </p:blipFill>
        <p:spPr bwMode="auto">
          <a:xfrm>
            <a:off x="7259168" y="2549496"/>
            <a:ext cx="3362545" cy="69572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1" name="CaixaDeTexto 10">
                <a:extLst>
                  <a:ext uri="{FF2B5EF4-FFF2-40B4-BE49-F238E27FC236}">
                    <a16:creationId xmlns:a16="http://schemas.microsoft.com/office/drawing/2014/main" id="{65CF563B-5696-C14A-98B7-B74E4B415835}"/>
                  </a:ext>
                </a:extLst>
              </p:cNvPr>
              <p:cNvSpPr txBox="1"/>
              <p:nvPr/>
            </p:nvSpPr>
            <p:spPr>
              <a:xfrm>
                <a:off x="6096000" y="3227809"/>
                <a:ext cx="6096000" cy="349223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</a:pPr>
                <a:r>
                  <a:rPr lang="pt-BR" sz="2200" b="1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</a:rPr>
                  <a:t>Relembre as seguintes propriedades, com potências de base 10, da multiplicação e divisão:</a:t>
                </a:r>
                <a:endParaRPr lang="pt-BR" sz="2200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Aptos" panose="020B0004020202020204" pitchFamily="34" charset="0"/>
                </a:endParaRPr>
              </a:p>
              <a:p>
                <a:pPr lvl="0" indent="358775" algn="just">
                  <a:lnSpc>
                    <a:spcPct val="115000"/>
                  </a:lnSpc>
                  <a:spcAft>
                    <a:spcPts val="800"/>
                  </a:spcAft>
                  <a:buClr>
                    <a:srgbClr val="000000"/>
                  </a:buClr>
                  <a:buFont typeface="Wingdings" panose="05000000000000000000" pitchFamily="2" charset="2"/>
                  <a:buChar char=""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Ao multiplicarmos um número por uma potência de base 10, temos as seguintes situações 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15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627∙100=62 700</m:t>
                      </m:r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15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9214,3∙1000=9 214 300</m:t>
                      </m:r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Observe a posição da vírgula antes e depois da multiplicação por 100 e por 1000: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11" name="CaixaDeTexto 10">
                <a:extLst>
                  <a:ext uri="{FF2B5EF4-FFF2-40B4-BE49-F238E27FC236}">
                    <a16:creationId xmlns:a16="http://schemas.microsoft.com/office/drawing/2014/main" id="{65CF563B-5696-C14A-98B7-B74E4B4158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3227809"/>
                <a:ext cx="6096000" cy="3492238"/>
              </a:xfrm>
              <a:prstGeom prst="rect">
                <a:avLst/>
              </a:prstGeom>
              <a:blipFill>
                <a:blip r:embed="rId6"/>
                <a:stretch>
                  <a:fillRect l="-1300" t="-698" r="-1300" b="-2443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820776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5FE400F2-12FE-790F-D243-4374A62CEAE1}"/>
                  </a:ext>
                </a:extLst>
              </p:cNvPr>
              <p:cNvSpPr txBox="1"/>
              <p:nvPr/>
            </p:nvSpPr>
            <p:spPr>
              <a:xfrm>
                <a:off x="0" y="819852"/>
                <a:ext cx="6096000" cy="555575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b="1" kern="100" dirty="0">
                    <a:solidFill>
                      <a:srgbClr val="7030A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O que aconteceu com a posição da vírgula?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lvl="0" indent="374650" algn="just">
                  <a:lnSpc>
                    <a:spcPct val="115000"/>
                  </a:lnSpc>
                  <a:spcAft>
                    <a:spcPts val="800"/>
                  </a:spcAft>
                  <a:buClr>
                    <a:srgbClr val="000000"/>
                  </a:buClr>
                  <a:buFont typeface="Wingdings" panose="05000000000000000000" pitchFamily="2" charset="2"/>
                  <a:buChar char=""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Ao dividirmos um número, por uma potência de base 10, temos as seguintes situações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50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627 :1000=</m:t>
                      </m:r>
                      <m:f>
                        <m:f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627</m:t>
                          </m:r>
                        </m:num>
                        <m:den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1000</m:t>
                          </m:r>
                        </m:den>
                      </m:f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=0,627</m:t>
                      </m:r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50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9214,3 :100=</m:t>
                      </m:r>
                      <m:f>
                        <m:f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9214,3 </m:t>
                          </m:r>
                        </m:num>
                        <m:den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100</m:t>
                          </m:r>
                        </m:den>
                      </m:f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=92,143</m:t>
                      </m:r>
                    </m:oMath>
                  </m:oMathPara>
                </a14:m>
                <a:endParaRPr lang="pt-BR" sz="2200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50000"/>
                  </a:lnSpc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Observe a posição da vírgula antes e depois da divisão por 1000 e por 100: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b="1" kern="100" dirty="0">
                    <a:solidFill>
                      <a:srgbClr val="7030A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O que aconteceu com a posição da vírgula?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Da definição da potência, temos: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5FE400F2-12FE-790F-D243-4374A62CEA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819852"/>
                <a:ext cx="6096000" cy="5555752"/>
              </a:xfrm>
              <a:prstGeom prst="rect">
                <a:avLst/>
              </a:prstGeom>
              <a:blipFill>
                <a:blip r:embed="rId2"/>
                <a:stretch>
                  <a:fillRect l="-1300" t="-439" r="-1300" b="-1096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1E594331-121D-8403-A4E5-B9763B596EDF}"/>
                  </a:ext>
                </a:extLst>
              </p:cNvPr>
              <p:cNvSpPr txBox="1"/>
              <p:nvPr/>
            </p:nvSpPr>
            <p:spPr>
              <a:xfrm>
                <a:off x="6167717" y="868330"/>
                <a:ext cx="5878605" cy="558024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15000"/>
                  </a:lnSpc>
                  <a:spcAft>
                    <a:spcPts val="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BR" sz="2200" i="1" kern="100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−4</m:t>
                          </m:r>
                        </m:sup>
                      </m:sSup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pt-BR" sz="2200" i="1" kern="1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pt-BR" sz="2200" i="1" kern="1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pt-BR" sz="2200" i="1" kern="1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4</m:t>
                              </m:r>
                            </m:sup>
                          </m:sSup>
                        </m:den>
                      </m:f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=0,0001</m:t>
                      </m:r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15000"/>
                  </a:lnSpc>
                  <a:spcAft>
                    <a:spcPts val="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−3</m:t>
                          </m:r>
                        </m:sup>
                      </m:sSup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pt-BR" sz="2200" i="1" kern="1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pt-BR" sz="2200" i="1" kern="1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pt-BR" sz="2200" i="1" kern="1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=0,001</m:t>
                      </m:r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15000"/>
                  </a:lnSpc>
                  <a:spcAft>
                    <a:spcPts val="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−2</m:t>
                          </m:r>
                        </m:sup>
                      </m:sSup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pt-BR" sz="2200" i="1" kern="1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pt-BR" sz="2200" i="1" kern="1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pt-BR" sz="2200" i="1" kern="1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=0,01</m:t>
                      </m:r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15000"/>
                  </a:lnSpc>
                  <a:spcAft>
                    <a:spcPts val="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−1</m:t>
                          </m:r>
                        </m:sup>
                      </m:sSup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pt-BR" sz="2200" i="1" kern="1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pt-BR" sz="2200" i="1" kern="1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pt-BR" sz="2200" i="1" kern="1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1</m:t>
                              </m:r>
                            </m:sup>
                          </m:sSup>
                        </m:den>
                      </m:f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=0,1</m:t>
                      </m:r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15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0</m:t>
                          </m:r>
                        </m:sup>
                      </m:sSup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=1</m:t>
                      </m:r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15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1</m:t>
                          </m:r>
                        </m:sup>
                      </m:sSup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=10</m:t>
                      </m:r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15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p>
                      </m:sSup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=100</m:t>
                      </m:r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15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3</m:t>
                          </m:r>
                        </m:sup>
                      </m:sSup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=1000</m:t>
                      </m:r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15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4</m:t>
                          </m:r>
                        </m:sup>
                      </m:sSup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=10 000</m:t>
                      </m:r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1E594331-121D-8403-A4E5-B9763B596E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67717" y="868330"/>
                <a:ext cx="5878605" cy="558024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855305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A34C71E1-E6A2-24D9-2304-A993DD213593}"/>
                  </a:ext>
                </a:extLst>
              </p:cNvPr>
              <p:cNvSpPr txBox="1"/>
              <p:nvPr/>
            </p:nvSpPr>
            <p:spPr>
              <a:xfrm>
                <a:off x="0" y="828188"/>
                <a:ext cx="6096000" cy="534152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O expoente positivo é diretamente proporcional a </a:t>
                </a:r>
                <a:r>
                  <a:rPr lang="pt-BR" sz="2200" b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quantidade de zeros</a:t>
                </a: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da potência de base 10, ou seja, a quantidade de ordens do número.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b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Exemplo:</a:t>
                </a:r>
              </a:p>
              <a:p>
                <a:pPr algn="ctr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b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10</m:t>
                        </m:r>
                      </m:e>
                      <m:sup>
                        <m:r>
                          <a:rPr lang="pt-BR" sz="2200" b="1" i="1" kern="100">
                            <a:solidFill>
                              <a:srgbClr val="00B05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𝟏𝟎</m:t>
                        </m:r>
                      </m:sup>
                    </m:sSup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 1</m:t>
                    </m:r>
                    <m:r>
                      <a:rPr lang="pt-BR" sz="2200" b="1" i="1" kern="100">
                        <a:solidFill>
                          <a:srgbClr val="00B05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𝟎</m:t>
                    </m:r>
                    <m:r>
                      <a:rPr lang="pt-BR" sz="2200" b="1" i="1" kern="100">
                        <a:solidFill>
                          <a:srgbClr val="00B05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pt-BR" sz="2200" b="1" i="1" kern="100">
                        <a:solidFill>
                          <a:srgbClr val="00B05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𝟎𝟎𝟎</m:t>
                    </m:r>
                    <m:r>
                      <a:rPr lang="pt-BR" sz="2200" b="1" i="1" kern="100">
                        <a:solidFill>
                          <a:srgbClr val="00B05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pt-BR" sz="2200" b="1" i="1" kern="100">
                        <a:solidFill>
                          <a:srgbClr val="00B05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𝟎𝟎𝟎</m:t>
                    </m:r>
                    <m:r>
                      <a:rPr lang="pt-BR" sz="2200" b="1" i="1" kern="100">
                        <a:solidFill>
                          <a:srgbClr val="00B05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pt-BR" sz="2200" b="1" i="1" kern="100">
                        <a:solidFill>
                          <a:srgbClr val="00B05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𝟎𝟎𝟎</m:t>
                    </m:r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O expoente negativo será, diretamente proporcional, a </a:t>
                </a:r>
                <a:r>
                  <a:rPr lang="pt-BR" sz="2200" b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quantidade de casas decimais</a:t>
                </a: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da potência de base 10, assim, a quantidade de casas decimais é equivalente ao módulo do valor do expoente desta potência.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b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Exemplo: </a:t>
                </a: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−10</m:t>
                          </m:r>
                        </m:sup>
                      </m:sSup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pt-BR" sz="2200" i="1" kern="1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pt-BR" sz="2200" i="1" kern="1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pt-BR" sz="2200" b="1" i="1" kern="100">
                                  <a:solidFill>
                                    <a:srgbClr val="0070C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𝟏𝟎</m:t>
                              </m:r>
                            </m:sup>
                          </m:sSup>
                        </m:den>
                      </m:f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=0,</m:t>
                      </m:r>
                      <m:r>
                        <a:rPr lang="pt-BR" sz="2200" b="1" i="1" kern="100">
                          <a:solidFill>
                            <a:srgbClr val="0070C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𝟎𝟎𝟎𝟎𝟎𝟎𝟎𝟎𝟎𝟏</m:t>
                      </m:r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A34C71E1-E6A2-24D9-2304-A993DD2135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828188"/>
                <a:ext cx="6096000" cy="5341527"/>
              </a:xfrm>
              <a:prstGeom prst="rect">
                <a:avLst/>
              </a:prstGeom>
              <a:blipFill>
                <a:blip r:embed="rId2"/>
                <a:stretch>
                  <a:fillRect l="-1300" t="-457" r="-130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CaixaDeTexto 4">
            <a:extLst>
              <a:ext uri="{FF2B5EF4-FFF2-40B4-BE49-F238E27FC236}">
                <a16:creationId xmlns:a16="http://schemas.microsoft.com/office/drawing/2014/main" id="{3AF861D8-1737-2ACB-707A-C2BA82DEA937}"/>
              </a:ext>
            </a:extLst>
          </p:cNvPr>
          <p:cNvSpPr txBox="1"/>
          <p:nvPr/>
        </p:nvSpPr>
        <p:spPr>
          <a:xfrm>
            <a:off x="6096000" y="696914"/>
            <a:ext cx="6096000" cy="16162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pt-BR" sz="2200" b="1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</a:rPr>
              <a:t>NOTAÇÃO CIENTÍFICA</a:t>
            </a:r>
            <a:endParaRPr lang="pt-BR" sz="2200" dirty="0">
              <a:solidFill>
                <a:srgbClr val="000000"/>
              </a:solidFill>
              <a:effectLst/>
              <a:latin typeface="Arial" panose="020B0604020202020204" pitchFamily="34" charset="0"/>
              <a:ea typeface="Aptos" panose="020B0004020202020204" pitchFamily="34" charset="0"/>
            </a:endParaRPr>
          </a:p>
          <a:p>
            <a:pPr algn="just">
              <a:lnSpc>
                <a:spcPct val="115000"/>
              </a:lnSpc>
              <a:spcAft>
                <a:spcPts val="300"/>
              </a:spcAft>
            </a:pPr>
            <a:r>
              <a:rPr lang="pt-BR" sz="22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</a:rPr>
              <a:t>A notação científica é usada para representar valores expressivos (grandes ou pequenos). Definida da seguinte forma:</a:t>
            </a:r>
            <a:endParaRPr lang="pt-BR" sz="2200" dirty="0">
              <a:solidFill>
                <a:srgbClr val="000000"/>
              </a:solidFill>
              <a:effectLst/>
              <a:latin typeface="Arial" panose="020B0604020202020204" pitchFamily="34" charset="0"/>
              <a:ea typeface="Aptos" panose="020B0004020202020204" pitchFamily="34" charset="0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AEBCC29E-835F-C51F-E4F3-02FF6049F95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2067" r="31930" b="30874"/>
          <a:stretch/>
        </p:blipFill>
        <p:spPr>
          <a:xfrm>
            <a:off x="6935955" y="2069618"/>
            <a:ext cx="5038165" cy="1280899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1FE4B2BA-DD31-80F4-3424-5B26415A4897}"/>
              </a:ext>
            </a:extLst>
          </p:cNvPr>
          <p:cNvSpPr txBox="1"/>
          <p:nvPr/>
        </p:nvSpPr>
        <p:spPr>
          <a:xfrm>
            <a:off x="6096000" y="3429000"/>
            <a:ext cx="6096000" cy="12269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tabLst>
                <a:tab pos="1079500" algn="l"/>
              </a:tabLst>
            </a:pPr>
            <a:r>
              <a:rPr lang="pt-BR" sz="2200" b="1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</a:rPr>
              <a:t>Exemplo 1: </a:t>
            </a:r>
            <a:r>
              <a:rPr lang="pt-BR" sz="22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A massa do sol é de aproximadamente         1 989 000 000 000 000 000 000 000 000 toneladas. Podemos reescrevê-la em notação científica</a:t>
            </a:r>
            <a:endParaRPr lang="pt-BR" sz="2200" dirty="0">
              <a:solidFill>
                <a:srgbClr val="000000"/>
              </a:solidFill>
              <a:effectLst/>
              <a:latin typeface="Arial" panose="020B0604020202020204" pitchFamily="34" charset="0"/>
              <a:ea typeface="Aptos" panose="020B0004020202020204" pitchFamily="34" charset="0"/>
            </a:endParaRPr>
          </a:p>
        </p:txBody>
      </p:sp>
      <p:pic>
        <p:nvPicPr>
          <p:cNvPr id="9" name="Imagem 8" descr="Diagrama, Texto&#10;&#10;Descrição gerada automaticamente com confiança média">
            <a:extLst>
              <a:ext uri="{FF2B5EF4-FFF2-40B4-BE49-F238E27FC236}">
                <a16:creationId xmlns:a16="http://schemas.microsoft.com/office/drawing/2014/main" id="{EA6D602D-F71E-7248-2A81-D056BB354E6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  <a14:imgEffect>
                      <a14:saturation sat="30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rcRect l="1206" t="17851" r="1079" b="11052"/>
          <a:stretch/>
        </p:blipFill>
        <p:spPr bwMode="auto">
          <a:xfrm>
            <a:off x="6215267" y="4723220"/>
            <a:ext cx="5860192" cy="118995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1" name="CaixaDeTexto 10">
                <a:extLst>
                  <a:ext uri="{FF2B5EF4-FFF2-40B4-BE49-F238E27FC236}">
                    <a16:creationId xmlns:a16="http://schemas.microsoft.com/office/drawing/2014/main" id="{75570095-5358-256B-932B-B310EE17F7A5}"/>
                  </a:ext>
                </a:extLst>
              </p:cNvPr>
              <p:cNvSpPr txBox="1"/>
              <p:nvPr/>
            </p:nvSpPr>
            <p:spPr>
              <a:xfrm>
                <a:off x="6096000" y="5890808"/>
                <a:ext cx="6096000" cy="84843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Assim, podemos denotar a massa aproximada do sol como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1,989∙</m:t>
                    </m:r>
                    <m:sSup>
                      <m:sSup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10</m:t>
                        </m:r>
                      </m:e>
                      <m:sup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27</m:t>
                        </m:r>
                      </m:sup>
                    </m:sSup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toneladas.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11" name="CaixaDeTexto 10">
                <a:extLst>
                  <a:ext uri="{FF2B5EF4-FFF2-40B4-BE49-F238E27FC236}">
                    <a16:creationId xmlns:a16="http://schemas.microsoft.com/office/drawing/2014/main" id="{75570095-5358-256B-932B-B310EE17F7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5890808"/>
                <a:ext cx="6096000" cy="848437"/>
              </a:xfrm>
              <a:prstGeom prst="rect">
                <a:avLst/>
              </a:prstGeom>
              <a:blipFill>
                <a:blip r:embed="rId6"/>
                <a:stretch>
                  <a:fillRect l="-1300" t="-2143" r="-1300" b="-12857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081225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19462894-7EAD-F0D6-C49D-A80B6E438C8F}"/>
                  </a:ext>
                </a:extLst>
              </p:cNvPr>
              <p:cNvSpPr txBox="1"/>
              <p:nvPr/>
            </p:nvSpPr>
            <p:spPr>
              <a:xfrm>
                <a:off x="0" y="729516"/>
                <a:ext cx="6096000" cy="29505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Exemplo 2: 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A espessura média de um fio de cabelo é de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0,000007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metro. Reescrevendo em notação científica, temos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15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0,000007</m:t>
                      </m:r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7</m:t>
                          </m:r>
                        </m:num>
                        <m:den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1 000 000</m:t>
                          </m:r>
                        </m:den>
                      </m:f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7</m:t>
                          </m:r>
                        </m:num>
                        <m:den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 </m:t>
                          </m:r>
                          <m:sSup>
                            <m:sSupPr>
                              <m:ctrlPr>
                                <a:rPr lang="pt-BR" sz="2200" i="1" kern="1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pt-BR" sz="2200" i="1" kern="1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pt-BR" sz="2200" i="1" kern="1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6</m:t>
                              </m:r>
                            </m:sup>
                          </m:sSup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 </m:t>
                          </m:r>
                        </m:den>
                      </m:f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=7∙</m:t>
                      </m:r>
                      <m:sSup>
                        <m:sSup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−6</m:t>
                          </m:r>
                        </m:sup>
                      </m:sSup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Assim, a espessura média do fio de cabelo é de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7∙</m:t>
                    </m:r>
                    <m:sSup>
                      <m:sSup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10</m:t>
                        </m:r>
                      </m:e>
                      <m:sup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−6</m:t>
                        </m:r>
                      </m:sup>
                    </m:sSup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metro.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19462894-7EAD-F0D6-C49D-A80B6E438C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729516"/>
                <a:ext cx="6096000" cy="2950551"/>
              </a:xfrm>
              <a:prstGeom prst="rect">
                <a:avLst/>
              </a:prstGeom>
              <a:blipFill>
                <a:blip r:embed="rId2"/>
                <a:stretch>
                  <a:fillRect l="-1300" t="-1033" r="-300" b="-2893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CB931989-C4C5-48BE-CC9A-8443F454632A}"/>
                  </a:ext>
                </a:extLst>
              </p:cNvPr>
              <p:cNvSpPr txBox="1"/>
              <p:nvPr/>
            </p:nvSpPr>
            <p:spPr>
              <a:xfrm>
                <a:off x="0" y="3680067"/>
                <a:ext cx="6136340" cy="226927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Outros exemplos: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179388" lvl="0" indent="-179388" algn="just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5249=5,249∙1000=5,249∙1</m:t>
                    </m:r>
                    <m:sSup>
                      <m:sSup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0</m:t>
                        </m:r>
                      </m:e>
                      <m:sup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</m:sup>
                    </m:sSup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179388" lvl="0" indent="-179388" algn="just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0,0013=</m:t>
                    </m:r>
                    <m:f>
                      <m:f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13</m:t>
                        </m:r>
                      </m:num>
                      <m:den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 10 000 </m:t>
                        </m:r>
                      </m:den>
                    </m:f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13</m:t>
                        </m:r>
                      </m:num>
                      <m:den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 1</m:t>
                        </m:r>
                        <m:sSup>
                          <m:sSupPr>
                            <m:ctrlP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0</m:t>
                            </m:r>
                          </m:e>
                          <m:sup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4</m:t>
                            </m:r>
                          </m:sup>
                        </m:sSup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</m:den>
                    </m:f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=13∙1</m:t>
                    </m:r>
                    <m:sSup>
                      <m:sSup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0</m:t>
                        </m:r>
                      </m:e>
                      <m:sup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−4</m:t>
                        </m:r>
                      </m:sup>
                    </m:sSup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=1,3∙1</m:t>
                    </m:r>
                    <m:sSup>
                      <m:sSup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0</m:t>
                        </m:r>
                      </m:e>
                      <m:sup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−3</m:t>
                        </m:r>
                      </m:sup>
                    </m:sSup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179388" lvl="0" indent="-179388" algn="just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7 200 000=7,2∙1 000 000=7,2∙1</m:t>
                    </m:r>
                    <m:sSup>
                      <m:sSup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0</m:t>
                        </m:r>
                      </m:e>
                      <m:sup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6</m:t>
                        </m:r>
                      </m:sup>
                    </m:sSup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CB931989-C4C5-48BE-CC9A-8443F45463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3680067"/>
                <a:ext cx="6136340" cy="2269276"/>
              </a:xfrm>
              <a:prstGeom prst="rect">
                <a:avLst/>
              </a:prstGeom>
              <a:blipFill>
                <a:blip r:embed="rId3"/>
                <a:stretch>
                  <a:fillRect l="-1291" t="-1344" b="-3495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6FBCF740-9403-B242-8A6D-8E7916FCB57E}"/>
                  </a:ext>
                </a:extLst>
              </p:cNvPr>
              <p:cNvSpPr txBox="1"/>
              <p:nvPr/>
            </p:nvSpPr>
            <p:spPr>
              <a:xfrm>
                <a:off x="6136340" y="561503"/>
                <a:ext cx="5992907" cy="152670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179388" lvl="0" indent="-179388" algn="just">
                  <a:lnSpc>
                    <a:spcPct val="150000"/>
                  </a:lnSpc>
                  <a:spcAft>
                    <a:spcPts val="800"/>
                  </a:spcAft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pt-BR" sz="2200" i="1" kern="100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0,000000039=</m:t>
                    </m:r>
                    <m:f>
                      <m:f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39</m:t>
                        </m:r>
                      </m:num>
                      <m:den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 1 000 000 000 </m:t>
                        </m:r>
                      </m:den>
                    </m:f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   39   </m:t>
                        </m:r>
                      </m:num>
                      <m:den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  <m:sSup>
                          <m:sSupPr>
                            <m:ctrlP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0</m:t>
                            </m:r>
                          </m:e>
                          <m:sup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9</m:t>
                            </m:r>
                          </m:sup>
                        </m:sSup>
                      </m:den>
                    </m:f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</m:oMath>
                </a14:m>
                <a:endParaRPr lang="pt-BR" sz="2200" i="1" kern="100" dirty="0">
                  <a:effectLst/>
                  <a:latin typeface="Cambria Math" panose="02040503050406030204" pitchFamily="18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lvl="0" algn="just">
                  <a:lnSpc>
                    <a:spcPct val="150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sz="2200" b="0" i="1" kern="100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39∙1</m:t>
                      </m:r>
                      <m:sSup>
                        <m:sSup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−9</m:t>
                          </m:r>
                        </m:sup>
                      </m:sSup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=3,9∙1</m:t>
                      </m:r>
                      <m:sSup>
                        <m:sSup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−8</m:t>
                          </m:r>
                        </m:sup>
                      </m:sSup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6FBCF740-9403-B242-8A6D-8E7916FCB5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36340" y="561503"/>
                <a:ext cx="5992907" cy="15267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DB6B44ED-1F68-E222-5CE1-29CDA5B97C14}"/>
              </a:ext>
            </a:extLst>
          </p:cNvPr>
          <p:cNvSpPr/>
          <p:nvPr/>
        </p:nvSpPr>
        <p:spPr>
          <a:xfrm>
            <a:off x="6190131" y="2159923"/>
            <a:ext cx="5876363" cy="4208294"/>
          </a:xfrm>
          <a:prstGeom prst="round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9" name="Imagem 8" descr="Interface gráfica do usuário, Texto, Aplicativo&#10;&#10;O conteúdo gerado por IA pode estar incorreto.">
            <a:extLst>
              <a:ext uri="{FF2B5EF4-FFF2-40B4-BE49-F238E27FC236}">
                <a16:creationId xmlns:a16="http://schemas.microsoft.com/office/drawing/2014/main" id="{96B6BD5B-9CE4-A43A-8F8F-7754FD6DB8C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12" t="9425" r="1490" b="9909"/>
          <a:stretch>
            <a:fillRect/>
          </a:stretch>
        </p:blipFill>
        <p:spPr bwMode="auto">
          <a:xfrm>
            <a:off x="6149791" y="1905282"/>
            <a:ext cx="2384057" cy="95495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Imagem 9" descr="Desenho de personagem de desenho animado&#10;&#10;Descrição gerada automaticamente com confiança média">
            <a:extLst>
              <a:ext uri="{FF2B5EF4-FFF2-40B4-BE49-F238E27FC236}">
                <a16:creationId xmlns:a16="http://schemas.microsoft.com/office/drawing/2014/main" id="{486999CD-829F-EC07-B84C-9A3ED8445ED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017624" y="1909689"/>
            <a:ext cx="1111623" cy="770189"/>
          </a:xfrm>
          <a:prstGeom prst="rect">
            <a:avLst/>
          </a:prstGeom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319F851D-9BFF-F8F2-F338-FC1496EBB01A}"/>
              </a:ext>
            </a:extLst>
          </p:cNvPr>
          <p:cNvSpPr txBox="1"/>
          <p:nvPr/>
        </p:nvSpPr>
        <p:spPr>
          <a:xfrm>
            <a:off x="6190131" y="2677312"/>
            <a:ext cx="5939116" cy="8483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b="1" kern="100" dirty="0">
                <a:solidFill>
                  <a:srgbClr val="CC99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Dúvidas sobre a posição da vírgula e do arredondamento?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2C1A1AE8-E489-5CC1-4B14-2A0839A6AB4F}"/>
              </a:ext>
            </a:extLst>
          </p:cNvPr>
          <p:cNvSpPr txBox="1"/>
          <p:nvPr/>
        </p:nvSpPr>
        <p:spPr>
          <a:xfrm>
            <a:off x="6230471" y="3474066"/>
            <a:ext cx="3039035" cy="246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dirty="0">
                <a:solidFill>
                  <a:srgbClr val="0D0D0D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Acesse o QR </a:t>
            </a:r>
            <a:r>
              <a:rPr lang="pt-BR" sz="2200" dirty="0" err="1">
                <a:solidFill>
                  <a:srgbClr val="0D0D0D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Code</a:t>
            </a:r>
            <a:r>
              <a:rPr lang="pt-BR" sz="2200" dirty="0">
                <a:solidFill>
                  <a:srgbClr val="0D0D0D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e assista ao vídeo no Youtube: Notação Científica e Arredondamento de Dados | Goiás Bem no ENEM | Matemática | 1ª série</a:t>
            </a:r>
            <a:endParaRPr lang="pt-BR" sz="2200" dirty="0"/>
          </a:p>
        </p:txBody>
      </p:sp>
      <p:pic>
        <p:nvPicPr>
          <p:cNvPr id="15" name="Imagem 14" descr="Código QR&#10;&#10;Descrição gerada automaticamente">
            <a:extLst>
              <a:ext uri="{FF2B5EF4-FFF2-40B4-BE49-F238E27FC236}">
                <a16:creationId xmlns:a16="http://schemas.microsoft.com/office/drawing/2014/main" id="{8D59BF6B-3B8E-36AB-D9DB-B2AD9B93F32D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3436" t="3007" r="7190" b="12"/>
          <a:stretch/>
        </p:blipFill>
        <p:spPr bwMode="auto">
          <a:xfrm>
            <a:off x="9565342" y="3509888"/>
            <a:ext cx="2092213" cy="216107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6297694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D901A768-3ED8-A49D-81F7-5D290E39F0B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1" r="63456"/>
          <a:stretch>
            <a:fillRect/>
          </a:stretch>
        </p:blipFill>
        <p:spPr bwMode="auto">
          <a:xfrm>
            <a:off x="80683" y="573740"/>
            <a:ext cx="2393576" cy="60810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8E9B6475-BD9B-3683-B240-8E878DB0D536}"/>
                  </a:ext>
                </a:extLst>
              </p:cNvPr>
              <p:cNvSpPr txBox="1"/>
              <p:nvPr/>
            </p:nvSpPr>
            <p:spPr>
              <a:xfrm>
                <a:off x="8963" y="1083232"/>
                <a:ext cx="6096000" cy="410311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9.</a:t>
                </a:r>
                <a:r>
                  <a:rPr lang="pt-BR" sz="2200" b="1" kern="12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pt-BR" sz="2200" kern="12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Reesc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reva os números, a seguir, em notação científica. </a:t>
                </a: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a)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105 500</m:t>
                    </m:r>
                  </m:oMath>
                </a14:m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b)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0,0019</m:t>
                    </m:r>
                  </m:oMath>
                </a14:m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c)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149 600 000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d)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0, 000000000000911</m:t>
                    </m:r>
                  </m:oMath>
                </a14:m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endParaRPr lang="pt-BR" sz="10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10.</a:t>
                </a:r>
                <a:r>
                  <a:rPr lang="pt-BR" sz="2200" kern="12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Os números, a seguir, estão em notação científica, reescreva-os em forma decimal.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8E9B6475-BD9B-3683-B240-8E878DB0D5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63" y="1083232"/>
                <a:ext cx="6096000" cy="4103111"/>
              </a:xfrm>
              <a:prstGeom prst="rect">
                <a:avLst/>
              </a:prstGeom>
              <a:blipFill>
                <a:blip r:embed="rId3"/>
                <a:stretch>
                  <a:fillRect l="-1300" t="-743" r="-130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576E761E-429F-5C62-655B-E94C060D393F}"/>
                  </a:ext>
                </a:extLst>
              </p:cNvPr>
              <p:cNvSpPr txBox="1"/>
              <p:nvPr/>
            </p:nvSpPr>
            <p:spPr>
              <a:xfrm>
                <a:off x="-2" y="4558889"/>
                <a:ext cx="6096001" cy="206870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lvl="1" algn="just">
                  <a:lnSpc>
                    <a:spcPct val="150000"/>
                  </a:lnSpc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a)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3,5∙</m:t>
                    </m:r>
                    <m:sSup>
                      <m:sSup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10</m:t>
                        </m:r>
                      </m:e>
                      <m:sup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−6</m:t>
                        </m:r>
                      </m:sup>
                    </m:sSup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0" lvl="1" algn="just">
                  <a:lnSpc>
                    <a:spcPct val="150000"/>
                  </a:lnSpc>
                </a:pPr>
                <a:r>
                  <a:rPr lang="pt-BR" sz="22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b) </a:t>
                </a:r>
                <a14:m>
                  <m:oMath xmlns:m="http://schemas.openxmlformats.org/officeDocument/2006/math">
                    <m:r>
                      <a:rPr lang="pt-BR" sz="2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2,99∙</m:t>
                    </m:r>
                    <m:sSup>
                      <m:sSupPr>
                        <m:ctrlP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10</m:t>
                        </m:r>
                      </m:e>
                      <m:sup>
                        <m: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8</m:t>
                        </m:r>
                      </m:sup>
                    </m:sSup>
                  </m:oMath>
                </a14:m>
                <a:endParaRPr lang="pt-BR" sz="2200" dirty="0"/>
              </a:p>
              <a:p>
                <a:pPr marL="0" lvl="1" algn="just">
                  <a:lnSpc>
                    <a:spcPct val="150000"/>
                  </a:lnSpc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c)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5,972∙</m:t>
                    </m:r>
                    <m:sSup>
                      <m:sSup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10</m:t>
                        </m:r>
                      </m:e>
                      <m:sup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14</m:t>
                        </m:r>
                      </m:sup>
                    </m:sSup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0" lvl="1" algn="just">
                  <a:lnSpc>
                    <a:spcPct val="150000"/>
                  </a:lnSpc>
                </a:pPr>
                <a:r>
                  <a:rPr lang="pt-BR" sz="22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d) </a:t>
                </a:r>
                <a14:m>
                  <m:oMath xmlns:m="http://schemas.openxmlformats.org/officeDocument/2006/math">
                    <m:r>
                      <a:rPr lang="pt-BR" sz="2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6,02 ∙</m:t>
                    </m:r>
                    <m:sSup>
                      <m:sSupPr>
                        <m:ctrlP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10</m:t>
                        </m:r>
                      </m:e>
                      <m:sup>
                        <m: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−21</m:t>
                        </m:r>
                      </m:sup>
                    </m:sSup>
                  </m:oMath>
                </a14:m>
                <a:endParaRPr lang="pt-BR" sz="2200" dirty="0"/>
              </a:p>
            </p:txBody>
          </p:sp>
        </mc:Choice>
        <mc:Fallback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576E761E-429F-5C62-655B-E94C060D39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2" y="4558889"/>
                <a:ext cx="6096001" cy="2068708"/>
              </a:xfrm>
              <a:prstGeom prst="rect">
                <a:avLst/>
              </a:prstGeom>
              <a:blipFill>
                <a:blip r:embed="rId4"/>
                <a:stretch>
                  <a:fillRect l="-1300" b="-472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CaixaDeTexto 7">
            <a:extLst>
              <a:ext uri="{FF2B5EF4-FFF2-40B4-BE49-F238E27FC236}">
                <a16:creationId xmlns:a16="http://schemas.microsoft.com/office/drawing/2014/main" id="{F7BEB489-A015-2F8D-9947-1B830EFBB021}"/>
              </a:ext>
            </a:extLst>
          </p:cNvPr>
          <p:cNvSpPr txBox="1"/>
          <p:nvPr/>
        </p:nvSpPr>
        <p:spPr>
          <a:xfrm>
            <a:off x="6087035" y="877793"/>
            <a:ext cx="6096002" cy="13403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11. 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Alguns cientistas estudam partículas muito pequenas. O diâmetro de uma partícula estudada é 0,000000752 m.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Qual é o diâmetro dessa partícula, em notação científica?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35453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aixaDeTexto 9">
            <a:extLst>
              <a:ext uri="{FF2B5EF4-FFF2-40B4-BE49-F238E27FC236}">
                <a16:creationId xmlns:a16="http://schemas.microsoft.com/office/drawing/2014/main" id="{258B88EB-8896-AD70-8805-E6515E88BD2C}"/>
              </a:ext>
            </a:extLst>
          </p:cNvPr>
          <p:cNvSpPr txBox="1"/>
          <p:nvPr/>
        </p:nvSpPr>
        <p:spPr>
          <a:xfrm>
            <a:off x="0" y="856022"/>
            <a:ext cx="6096000" cy="43524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b="1" kern="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12. (ENEM 2024 – </a:t>
            </a:r>
            <a:r>
              <a:rPr lang="pt-BR" sz="2200" b="1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Reaplicação/Adaptada) </a:t>
            </a:r>
            <a:r>
              <a:rPr lang="pt-BR" sz="2200" kern="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As distâncias no espaço são tão grandes que seria muito difícil gerenciar os números medindo-os em milhas ou em quilômetros. Então, os astrônomos criaram uma medida padrão, o ano-luz. Um ano-luz é a distância percorrida pela luz, no vácuo, durante um ano. Para se ter uma ideia, um segundo-luz é igual a 300 000 km, ou seja, se dois objetos estão separados por um segundo-luz, a distância entre eles é 300 000 km. Na imagem, tem-se a representação na distância entre o Sol e a Terra, igual a 8 minutos-luz. 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Imagem 1" descr="Gráfico, Diagrama&#10;&#10;O conteúdo gerado por IA pode estar incorreto.">
            <a:extLst>
              <a:ext uri="{FF2B5EF4-FFF2-40B4-BE49-F238E27FC236}">
                <a16:creationId xmlns:a16="http://schemas.microsoft.com/office/drawing/2014/main" id="{BE514287-A210-CEDF-80CB-B029C884391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7455"/>
          <a:stretch/>
        </p:blipFill>
        <p:spPr bwMode="auto">
          <a:xfrm>
            <a:off x="6732493" y="818116"/>
            <a:ext cx="4670613" cy="321490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39DC5348-EE93-E457-D6A7-B2B5C6A2445D}"/>
              </a:ext>
            </a:extLst>
          </p:cNvPr>
          <p:cNvSpPr txBox="1"/>
          <p:nvPr/>
        </p:nvSpPr>
        <p:spPr>
          <a:xfrm>
            <a:off x="6106727" y="4042082"/>
            <a:ext cx="6096000" cy="11633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pt-BR" sz="1200" kern="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Disponível em: http://ciencia.hsw.uol.com.br. Acesso em: 5 ago. 2012.</a:t>
            </a:r>
            <a:endParaRPr lang="pt-BR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kern="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distância entre o Sol e a Terra, em km, escrita como uma potência de base 10, é de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3D5CE36E-98A9-7D5E-2EDF-D98723A09489}"/>
                  </a:ext>
                </a:extLst>
              </p:cNvPr>
              <p:cNvSpPr txBox="1"/>
              <p:nvPr/>
            </p:nvSpPr>
            <p:spPr>
              <a:xfrm>
                <a:off x="6015318" y="5214534"/>
                <a:ext cx="6176682" cy="142359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(A) </a:t>
                </a:r>
                <a14:m>
                  <m:oMath xmlns:m="http://schemas.openxmlformats.org/officeDocument/2006/math">
                    <m:r>
                      <a:rPr lang="pt-BR" sz="2200" i="1" kern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24×</m:t>
                    </m:r>
                    <m:sSup>
                      <m:sSupPr>
                        <m:ctrlPr>
                          <a:rPr lang="pt-BR" sz="2200" i="1" ker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i="1" ker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10</m:t>
                        </m:r>
                      </m:e>
                      <m:sup>
                        <m:r>
                          <a:rPr lang="pt-BR" sz="2200" i="1" ker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5</m:t>
                        </m:r>
                      </m:sup>
                    </m:sSup>
                  </m:oMath>
                </a14:m>
                <a:r>
                  <a:rPr lang="pt-BR" sz="2200" kern="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(B) </a:t>
                </a:r>
                <a14:m>
                  <m:oMath xmlns:m="http://schemas.openxmlformats.org/officeDocument/2006/math">
                    <m:r>
                      <a:rPr lang="pt-BR" sz="2200" i="1" kern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144×</m:t>
                    </m:r>
                    <m:sSup>
                      <m:sSupPr>
                        <m:ctrlPr>
                          <a:rPr lang="pt-BR" sz="2200" i="1" ker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i="1" ker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10</m:t>
                        </m:r>
                      </m:e>
                      <m:sup>
                        <m:r>
                          <a:rPr lang="pt-BR" sz="2200" i="1" ker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5</m:t>
                        </m:r>
                      </m:sup>
                    </m:sSup>
                  </m:oMath>
                </a14:m>
                <a:r>
                  <a:rPr lang="pt-BR" sz="2200" kern="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r>
                  <a:rPr lang="pt-BR" sz="2200" kern="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(C) </a:t>
                </a:r>
                <a14:m>
                  <m:oMath xmlns:m="http://schemas.openxmlformats.org/officeDocument/2006/math">
                    <m:r>
                      <a:rPr lang="pt-BR" sz="2200" i="1" kern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18×</m:t>
                    </m:r>
                    <m:sSup>
                      <m:sSupPr>
                        <m:ctrlPr>
                          <a:rPr lang="pt-BR" sz="2200" i="1" ker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i="1" ker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10</m:t>
                        </m:r>
                      </m:e>
                      <m:sup>
                        <m:r>
                          <a:rPr lang="pt-BR" sz="2200" i="1" ker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6</m:t>
                        </m:r>
                      </m:sup>
                    </m:sSup>
                  </m:oMath>
                </a14:m>
                <a:r>
                  <a:rPr lang="pt-BR" sz="2200" kern="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endParaRPr lang="pt-BR" sz="2200" dirty="0"/>
              </a:p>
            </p:txBody>
          </p:sp>
        </mc:Choice>
        <mc:Fallback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3D5CE36E-98A9-7D5E-2EDF-D98723A094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5318" y="5214534"/>
                <a:ext cx="6176682" cy="1423595"/>
              </a:xfrm>
              <a:prstGeom prst="rect">
                <a:avLst/>
              </a:prstGeom>
              <a:blipFill>
                <a:blip r:embed="rId3"/>
                <a:stretch>
                  <a:fillRect l="-1283" t="-855" b="-7692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C1B696F6-F57B-937B-1D1C-ACB0A22BB394}"/>
                  </a:ext>
                </a:extLst>
              </p:cNvPr>
              <p:cNvSpPr txBox="1"/>
              <p:nvPr/>
            </p:nvSpPr>
            <p:spPr>
              <a:xfrm>
                <a:off x="9350189" y="5208496"/>
                <a:ext cx="2761129" cy="92281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(D) </a:t>
                </a:r>
                <a14:m>
                  <m:oMath xmlns:m="http://schemas.openxmlformats.org/officeDocument/2006/math">
                    <m:r>
                      <a:rPr lang="pt-BR" sz="2200" i="1" kern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24×</m:t>
                    </m:r>
                    <m:sSup>
                      <m:sSupPr>
                        <m:ctrlPr>
                          <a:rPr lang="pt-BR" sz="2200" i="1" ker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i="1" ker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10</m:t>
                        </m:r>
                      </m:e>
                      <m:sup>
                        <m:r>
                          <a:rPr lang="pt-BR" sz="2200" i="1" ker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6</m:t>
                        </m:r>
                      </m:sup>
                    </m:sSup>
                  </m:oMath>
                </a14:m>
                <a:r>
                  <a:rPr lang="pt-BR" sz="2200" kern="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r>
                  <a:rPr lang="pt-BR" sz="2200" kern="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(E) </a:t>
                </a:r>
                <a14:m>
                  <m:oMath xmlns:m="http://schemas.openxmlformats.org/officeDocument/2006/math">
                    <m:r>
                      <a:rPr lang="pt-BR" sz="2200" i="1" kern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144×</m:t>
                    </m:r>
                    <m:sSup>
                      <m:sSupPr>
                        <m:ctrlPr>
                          <a:rPr lang="pt-BR" sz="2200" i="1" ker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i="1" ker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10</m:t>
                        </m:r>
                      </m:e>
                      <m:sup>
                        <m:r>
                          <a:rPr lang="pt-BR" sz="2200" i="1" ker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6</m:t>
                        </m:r>
                      </m:sup>
                    </m:sSup>
                  </m:oMath>
                </a14:m>
                <a:r>
                  <a:rPr lang="pt-BR" sz="2200" kern="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endParaRPr lang="pt-BR" sz="2200" dirty="0"/>
              </a:p>
            </p:txBody>
          </p:sp>
        </mc:Choice>
        <mc:Fallback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C1B696F6-F57B-937B-1D1C-ACB0A22BB3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50189" y="5208496"/>
                <a:ext cx="2761129" cy="922817"/>
              </a:xfrm>
              <a:prstGeom prst="rect">
                <a:avLst/>
              </a:prstGeom>
              <a:blipFill>
                <a:blip r:embed="rId4"/>
                <a:stretch>
                  <a:fillRect l="-2870" t="-1974" b="-11842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276389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9A7504F5-0AE3-D4F9-BF6E-483A621E98A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9" t="3787" r="3035" b="2273"/>
          <a:stretch>
            <a:fillRect/>
          </a:stretch>
        </p:blipFill>
        <p:spPr bwMode="auto">
          <a:xfrm>
            <a:off x="0" y="560556"/>
            <a:ext cx="3304861" cy="68129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" name="Imagem 2" descr="Interface gráfica do usuário, Texto, Aplicativo&#10;&#10;O conteúdo gerado por IA pode estar incorreto.">
            <a:extLst>
              <a:ext uri="{FF2B5EF4-FFF2-40B4-BE49-F238E27FC236}">
                <a16:creationId xmlns:a16="http://schemas.microsoft.com/office/drawing/2014/main" id="{D4CBE77F-A03C-2A3D-770D-7608F0D8D6F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40" r="2199" b="9140"/>
          <a:stretch>
            <a:fillRect/>
          </a:stretch>
        </p:blipFill>
        <p:spPr bwMode="auto">
          <a:xfrm>
            <a:off x="3304861" y="560556"/>
            <a:ext cx="2791139" cy="114748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322128AB-6A2E-1F43-9693-BEB28A4FB6AB}"/>
              </a:ext>
            </a:extLst>
          </p:cNvPr>
          <p:cNvSpPr txBox="1"/>
          <p:nvPr/>
        </p:nvSpPr>
        <p:spPr>
          <a:xfrm>
            <a:off x="0" y="1708038"/>
            <a:ext cx="6096000" cy="51311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180340" algn="just">
              <a:lnSpc>
                <a:spcPct val="115000"/>
              </a:lnSpc>
              <a:spcAft>
                <a:spcPts val="800"/>
              </a:spcAft>
            </a:pP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No ano de 1987, a cidade de Goiânia foi cenário do maior acidente radiológico já registrados no Brasil. O episódio teve origem no manuseio inadequado de um equipamento de radioterapia abandonado, que continha uma substância altamente radioativa: o Césio-137. Estima-se que a fonte envolvida possuía cerca de 19 gramas desse material. Sem conhecimento dos riscos envolvidos, pessoas tiveram contato direto com a substância, o que resultou na disseminação da radiação e em sérios impactos à saúde e ao meio ambiente. O acidente teve, entre seus pontos centrais, um ferro-velho, que foi posteriormente alvo de um grande trabalho de descontaminação.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55BE8F70-9E46-A24D-94C9-0F44CF8F23C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5976" y="664470"/>
            <a:ext cx="5519197" cy="3104825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067328B3-7352-1F7F-4475-72C2FF144898}"/>
              </a:ext>
            </a:extLst>
          </p:cNvPr>
          <p:cNvSpPr txBox="1"/>
          <p:nvPr/>
        </p:nvSpPr>
        <p:spPr>
          <a:xfrm>
            <a:off x="6067574" y="3769295"/>
            <a:ext cx="6096000" cy="7109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180340" algn="ctr">
              <a:lnSpc>
                <a:spcPct val="115000"/>
              </a:lnSpc>
              <a:spcAft>
                <a:spcPts val="800"/>
              </a:spcAft>
            </a:pPr>
            <a:r>
              <a:rPr lang="pt-BR" sz="18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Disponível em: https://www.bbc.com/portuguese/geral-45783343/ Acesso: 19 de maio de 2026.</a:t>
            </a:r>
            <a:endParaRPr lang="pt-BR" sz="2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8F9D48AA-7776-3D93-8570-7F06B713E91B}"/>
              </a:ext>
            </a:extLst>
          </p:cNvPr>
          <p:cNvSpPr txBox="1"/>
          <p:nvPr/>
        </p:nvSpPr>
        <p:spPr>
          <a:xfrm>
            <a:off x="6061617" y="4406095"/>
            <a:ext cx="6136340" cy="24057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180340" algn="just">
              <a:lnSpc>
                <a:spcPct val="115000"/>
              </a:lnSpc>
              <a:spcAft>
                <a:spcPts val="800"/>
              </a:spcAft>
            </a:pP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Do ponto de vista científico, o Césio-137 apresenta um comportamento característico: sua quantidade diminui gradativamente ao longo do tempo, por meio de um processo natural chamado decaimento radioativo (meia-vida). Esse fenômeno segue um padrão matemático bem definido, no qual a redução da substância ocorre de forma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48288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7B12B450-5B0C-F51C-1358-C16105BF1C7C}"/>
              </a:ext>
            </a:extLst>
          </p:cNvPr>
          <p:cNvSpPr txBox="1"/>
          <p:nvPr/>
        </p:nvSpPr>
        <p:spPr>
          <a:xfrm>
            <a:off x="0" y="760833"/>
            <a:ext cx="6096000" cy="58316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proporcional à quantidade existente em cada instante.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indent="180340" algn="just">
              <a:lnSpc>
                <a:spcPct val="115000"/>
              </a:lnSpc>
              <a:spcAft>
                <a:spcPts val="800"/>
              </a:spcAft>
            </a:pP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Uma das formas mais eficientes de descrever esse comportamento é por meio de modelos matemáticos baseados em funções exponenciais, que permitem estimar a quantidade de material radioativo restante após determinados intervalos de tempo.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indent="180340" algn="just">
              <a:lnSpc>
                <a:spcPct val="115000"/>
              </a:lnSpc>
              <a:spcAft>
                <a:spcPts val="800"/>
              </a:spcAft>
            </a:pP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No caso do Césio-137, sua meia-vida é de aproximadamente 30 anos, ou seja, a cada 30 anos a quantidade da substância se reduz à metade. Assim, a Matemática torna-se uma ferramenta essencial para compreender e prever a evolução desse tipo de fenômeno, estabelecendo uma importante conexão entre conceitos abstratos e situações reais.</a:t>
            </a:r>
          </a:p>
          <a:p>
            <a:pPr indent="180340" algn="just">
              <a:lnSpc>
                <a:spcPct val="115000"/>
              </a:lnSpc>
              <a:spcAft>
                <a:spcPts val="800"/>
              </a:spcAft>
            </a:pPr>
            <a:r>
              <a:rPr lang="pt-BR" sz="2200" b="1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Situação-problema: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4C9D0855-5396-80D7-55C1-450D43EF3E4C}"/>
                  </a:ext>
                </a:extLst>
              </p:cNvPr>
              <p:cNvSpPr txBox="1"/>
              <p:nvPr/>
            </p:nvSpPr>
            <p:spPr>
              <a:xfrm>
                <a:off x="6096000" y="760833"/>
                <a:ext cx="6033247" cy="60531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spcAft>
                    <a:spcPts val="800"/>
                  </a:spcAft>
                </a:pP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Considerando o contexto apresentado, suponha que, no momento do acidente, a quantidade inicial de Césio-137 fosse de 19 gramas.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800"/>
                  </a:spcAft>
                </a:pP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Sabendo que a substância sofre decaimento radioativo com meia-vida de 30 anos, a quantidade de material restante ao longo do tempo pode ser modelada por uma função exponencial.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800"/>
                  </a:spcAft>
                </a:pP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Assim, a quantidade de Césio-137, em gramas, após </a:t>
                </a:r>
                <a14:m>
                  <m:oMath xmlns:m="http://schemas.openxmlformats.org/officeDocument/2006/math">
                    <m:r>
                      <a:rPr lang="pt-BR" sz="2200" b="1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𝒕</m:t>
                    </m:r>
                  </m:oMath>
                </a14:m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anos do acidente, pode ser representada por: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𝑄</m:t>
                      </m:r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(</m:t>
                      </m:r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𝑡</m:t>
                      </m:r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)=19⋅</m:t>
                      </m:r>
                      <m:sSup>
                        <m:sSupPr>
                          <m:ctrlP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BR" sz="2200" i="1" kern="1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BR" sz="2200" i="1" kern="10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BR" sz="2200" i="1" kern="10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pt-BR" sz="2200" i="1" kern="10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  <m:t> 2 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f>
                            <m:fPr>
                              <m:ctrlPr>
                                <a:rPr lang="pt-BR" sz="2200" i="1" kern="1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r>
                                <a:rPr lang="pt-BR" sz="2200" i="1" kern="1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𝑡</m:t>
                              </m:r>
                            </m:num>
                            <m:den>
                              <m:r>
                                <a:rPr lang="pt-BR" sz="2200" i="1" kern="1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30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800"/>
                  </a:spcAft>
                </a:pP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em que: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342900" lvl="0" indent="-342900" algn="just">
                  <a:spcAft>
                    <a:spcPts val="800"/>
                  </a:spcAft>
                  <a:buSzPts val="1000"/>
                  <a:buFont typeface="Symbol" panose="05050102010706020507" pitchFamily="18" charset="2"/>
                  <a:buChar char=""/>
                  <a:tabLst>
                    <a:tab pos="457200" algn="l"/>
                  </a:tabLst>
                </a:pPr>
                <a14:m>
                  <m:oMath xmlns:m="http://schemas.openxmlformats.org/officeDocument/2006/math"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𝑄</m:t>
                    </m:r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(</m:t>
                    </m:r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𝑡</m:t>
                    </m:r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representa a quantidade de Césio-137 restante; </a:t>
                </a:r>
                <a:endParaRPr lang="pt-BR" sz="2200" kern="100" dirty="0">
                  <a:solidFill>
                    <a:srgbClr val="000000"/>
                  </a:solidFill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342900" lvl="0" indent="-342900" algn="just">
                  <a:spcAft>
                    <a:spcPts val="800"/>
                  </a:spcAft>
                  <a:buSzPts val="1000"/>
                  <a:buFont typeface="Symbol" panose="05050102010706020507" pitchFamily="18" charset="2"/>
                  <a:buChar char=""/>
                  <a:tabLst>
                    <a:tab pos="457200" algn="l"/>
                  </a:tabLst>
                </a:pPr>
                <a14:m>
                  <m:oMath xmlns:m="http://schemas.openxmlformats.org/officeDocument/2006/math"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𝑡</m:t>
                    </m:r>
                  </m:oMath>
                </a14:m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representa o tempo, em anos, transcorridos após o acidente (1987). </a:t>
                </a:r>
                <a:endParaRPr lang="pt-BR" sz="2200" kern="100" dirty="0">
                  <a:solidFill>
                    <a:srgbClr val="000000"/>
                  </a:solidFill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4C9D0855-5396-80D7-55C1-450D43EF3E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760833"/>
                <a:ext cx="6033247" cy="6053196"/>
              </a:xfrm>
              <a:prstGeom prst="rect">
                <a:avLst/>
              </a:prstGeom>
              <a:blipFill>
                <a:blip r:embed="rId2"/>
                <a:stretch>
                  <a:fillRect l="-1313" t="-604" r="-1313" b="-906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22213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2E64BEDA-380B-7373-EE01-44687810E7B9}"/>
              </a:ext>
            </a:extLst>
          </p:cNvPr>
          <p:cNvSpPr txBox="1"/>
          <p:nvPr/>
        </p:nvSpPr>
        <p:spPr>
          <a:xfrm>
            <a:off x="0" y="888220"/>
            <a:ext cx="6096000" cy="1237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Veja que, em sete etapas, correspondentes a 210 anos, o que acontece com a quantidade de 19 gramas de Césio-137 ao longo de sua meia-vida: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798FD271-CC76-8BAF-530D-D5309C20A1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302" y="2125995"/>
            <a:ext cx="5757396" cy="3656296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B66CB9C9-4388-468B-4CCA-9FFD9AE48C09}"/>
                  </a:ext>
                </a:extLst>
              </p:cNvPr>
              <p:cNvSpPr txBox="1"/>
              <p:nvPr/>
            </p:nvSpPr>
            <p:spPr>
              <a:xfrm>
                <a:off x="0" y="5889867"/>
                <a:ext cx="6136340" cy="84843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Dessa forma, utilizando o modelo matemático, para      </a:t>
                </a:r>
                <a14:m>
                  <m:oMath xmlns:m="http://schemas.openxmlformats.org/officeDocument/2006/math"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𝑡</m:t>
                    </m:r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=210</m:t>
                    </m:r>
                  </m:oMath>
                </a14:m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, obtemos: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B66CB9C9-4388-468B-4CCA-9FFD9AE48C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5889867"/>
                <a:ext cx="6136340" cy="848437"/>
              </a:xfrm>
              <a:prstGeom prst="rect">
                <a:avLst/>
              </a:prstGeom>
              <a:blipFill>
                <a:blip r:embed="rId3"/>
                <a:stretch>
                  <a:fillRect l="-1291" t="-2878" r="-1291" b="-13669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2A353EEF-1B34-6CC2-E1F8-259C6B24433B}"/>
                  </a:ext>
                </a:extLst>
              </p:cNvPr>
              <p:cNvSpPr txBox="1"/>
              <p:nvPr/>
            </p:nvSpPr>
            <p:spPr>
              <a:xfrm>
                <a:off x="6136339" y="780585"/>
                <a:ext cx="5992907" cy="599721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i="1" kern="100" smtClea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𝑄</m:t>
                      </m:r>
                      <m:r>
                        <a:rPr lang="pt-BR" sz="2200" i="1" kern="100" smtClea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(</m:t>
                      </m:r>
                      <m:r>
                        <a:rPr lang="pt-BR" sz="2200" i="1" kern="100" smtClea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𝑡</m:t>
                      </m:r>
                      <m:r>
                        <a:rPr lang="pt-BR" sz="2200" i="1" kern="100" smtClea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)=19⋅</m:t>
                      </m:r>
                      <m:sSup>
                        <m:sSupPr>
                          <m:ctrlP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BR" sz="2200" i="1" kern="1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BR" sz="2200" i="1" kern="10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BR" sz="2200" i="1" kern="10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pt-BR" sz="2200" i="1" kern="10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  <m:t> 2 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f>
                            <m:fPr>
                              <m:ctrlPr>
                                <a:rPr lang="pt-BR" sz="2200" i="1" kern="1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r>
                                <a:rPr lang="pt-BR" sz="2200" i="1" kern="1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𝑡</m:t>
                              </m:r>
                            </m:num>
                            <m:den>
                              <m:r>
                                <a:rPr lang="pt-BR" sz="2200" i="1" kern="1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30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𝑄</m:t>
                      </m:r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(210)=19⋅</m:t>
                      </m:r>
                      <m:sSup>
                        <m:sSupPr>
                          <m:ctrlP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BR" sz="2200" i="1" kern="1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BR" sz="2200" i="1" kern="10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BR" sz="2200" i="1" kern="10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pt-BR" sz="2200" i="1" kern="10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  <m:t> 2 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f>
                            <m:fPr>
                              <m:ctrlPr>
                                <a:rPr lang="pt-BR" sz="2200" i="1" kern="1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r>
                                <a:rPr lang="pt-BR" sz="2200" i="1" kern="1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210</m:t>
                              </m:r>
                            </m:num>
                            <m:den>
                              <m:r>
                                <a:rPr lang="pt-BR" sz="2200" i="1" kern="1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30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𝑄</m:t>
                      </m:r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(210)=19⋅</m:t>
                      </m:r>
                      <m:sSup>
                        <m:sSupPr>
                          <m:ctrlP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BR" sz="2200" i="1" kern="1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BR" sz="2200" i="1" kern="10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BR" sz="2200" i="1" kern="10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pt-BR" sz="2200" i="1" kern="10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7</m:t>
                          </m:r>
                        </m:sup>
                      </m:sSup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𝑄</m:t>
                      </m:r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(210)=19⋅</m:t>
                      </m:r>
                      <m:f>
                        <m:fPr>
                          <m:ctrlP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128</m:t>
                          </m:r>
                        </m:den>
                      </m:f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𝑄</m:t>
                      </m:r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(210)=0,1484375</m:t>
                      </m:r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Assim, utilizando o modelo exponencial, concluímos que após 210 anos restam aproximadamente </a:t>
                </a:r>
                <a14:m>
                  <m:oMath xmlns:m="http://schemas.openxmlformats.org/officeDocument/2006/math"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0,1484375</m:t>
                    </m:r>
                  </m:oMath>
                </a14:m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g de Césio-137.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2A353EEF-1B34-6CC2-E1F8-259C6B2443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36339" y="780585"/>
                <a:ext cx="5992907" cy="5997219"/>
              </a:xfrm>
              <a:prstGeom prst="rect">
                <a:avLst/>
              </a:prstGeom>
              <a:blipFill>
                <a:blip r:embed="rId4"/>
                <a:stretch>
                  <a:fillRect l="-1322" r="-1322" b="-1016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6647891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6CD11A0C-F13C-1AE7-EDB4-4E27B308ABE9}"/>
              </a:ext>
            </a:extLst>
          </p:cNvPr>
          <p:cNvSpPr/>
          <p:nvPr/>
        </p:nvSpPr>
        <p:spPr>
          <a:xfrm>
            <a:off x="179808" y="1684384"/>
            <a:ext cx="5745863" cy="4277145"/>
          </a:xfrm>
          <a:prstGeom prst="round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" name="Imagem 2" descr="Interface gráfica do usuário, Texto, Aplicativo&#10;&#10;O conteúdo gerado por IA pode estar incorreto.">
            <a:extLst>
              <a:ext uri="{FF2B5EF4-FFF2-40B4-BE49-F238E27FC236}">
                <a16:creationId xmlns:a16="http://schemas.microsoft.com/office/drawing/2014/main" id="{99E91629-5F08-95B2-8C59-2D4A64E8F65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7" t="8032" b="8032"/>
          <a:stretch>
            <a:fillRect/>
          </a:stretch>
        </p:blipFill>
        <p:spPr bwMode="auto">
          <a:xfrm>
            <a:off x="179808" y="1318792"/>
            <a:ext cx="2206346" cy="110966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B1E7E713-BB30-3966-3862-78D66FDE2046}"/>
                  </a:ext>
                </a:extLst>
              </p:cNvPr>
              <p:cNvSpPr txBox="1"/>
              <p:nvPr/>
            </p:nvSpPr>
            <p:spPr>
              <a:xfrm>
                <a:off x="278419" y="2281852"/>
                <a:ext cx="5558118" cy="337117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A quantidade estimada para que o césio seja inofensivo para o ser humano é aproximada em </a:t>
                </a:r>
                <a14:m>
                  <m:oMath xmlns:m="http://schemas.openxmlformats.org/officeDocument/2006/math">
                    <m:r>
                      <a:rPr lang="pt-BR" sz="24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3,125∙</m:t>
                    </m:r>
                    <m:sSup>
                      <m:sSupPr>
                        <m:ctrlPr>
                          <a:rPr lang="pt-BR" sz="24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4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10</m:t>
                        </m:r>
                      </m:e>
                      <m:sup>
                        <m:r>
                          <a:rPr lang="pt-BR" sz="24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−11</m:t>
                        </m:r>
                      </m:sup>
                    </m:sSup>
                  </m:oMath>
                </a14:m>
                <a:r>
                  <a:rPr lang="pt-BR" sz="24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gramas, ou seja,</a:t>
                </a: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 0,00000000003125 g.</a:t>
                </a:r>
                <a:endParaRPr lang="pt-BR" sz="24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r>
                  <a:rPr lang="pt-BR" sz="24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Saberia dizer quanto tempo seria necessário para que os objetos da população afetada em Goiânia passem a ser considerados inofensivos? </a:t>
                </a:r>
                <a:endParaRPr lang="pt-BR" sz="2400" dirty="0"/>
              </a:p>
            </p:txBody>
          </p:sp>
        </mc:Choice>
        <mc:Fallback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B1E7E713-BB30-3966-3862-78D66FDE20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8419" y="2281852"/>
                <a:ext cx="5558118" cy="3371179"/>
              </a:xfrm>
              <a:prstGeom prst="rect">
                <a:avLst/>
              </a:prstGeom>
              <a:blipFill>
                <a:blip r:embed="rId3"/>
                <a:stretch>
                  <a:fillRect l="-1756" t="-723" r="-1756" b="-3074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FAE70D4F-2894-03FE-D4D9-0DCF6364330D}"/>
              </a:ext>
            </a:extLst>
          </p:cNvPr>
          <p:cNvSpPr/>
          <p:nvPr/>
        </p:nvSpPr>
        <p:spPr>
          <a:xfrm>
            <a:off x="6355465" y="1684384"/>
            <a:ext cx="5745863" cy="4277145"/>
          </a:xfrm>
          <a:prstGeom prst="round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7" name="Imagem 6" descr="Interface gráfica do usuário, Texto, Aplicativo&#10;&#10;O conteúdo gerado por IA pode estar incorreto.">
            <a:extLst>
              <a:ext uri="{FF2B5EF4-FFF2-40B4-BE49-F238E27FC236}">
                <a16:creationId xmlns:a16="http://schemas.microsoft.com/office/drawing/2014/main" id="{AF44A64A-4DF7-7EC4-6D51-90333FC8173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12" t="9425" r="1490" b="9909"/>
          <a:stretch>
            <a:fillRect/>
          </a:stretch>
        </p:blipFill>
        <p:spPr bwMode="auto">
          <a:xfrm>
            <a:off x="6355465" y="1172190"/>
            <a:ext cx="2767890" cy="110966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AAF054B6-40D0-56ED-4F15-D026D2DBDC91}"/>
              </a:ext>
            </a:extLst>
          </p:cNvPr>
          <p:cNvSpPr txBox="1"/>
          <p:nvPr/>
        </p:nvSpPr>
        <p:spPr>
          <a:xfrm>
            <a:off x="6535271" y="2428454"/>
            <a:ext cx="5476921" cy="8483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b="1" kern="100" dirty="0">
                <a:solidFill>
                  <a:srgbClr val="FFC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 história, documentos e precauções sobre o Acidente Radioativo de Goiânia.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3A6BC279-8AF7-061F-DFBF-E882E8E85F13}"/>
              </a:ext>
            </a:extLst>
          </p:cNvPr>
          <p:cNvSpPr txBox="1"/>
          <p:nvPr/>
        </p:nvSpPr>
        <p:spPr>
          <a:xfrm>
            <a:off x="6616570" y="3529694"/>
            <a:ext cx="2725270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Acesse o QRCode e veja mais detalhes sobre o Césio-137.(</a:t>
            </a:r>
            <a:r>
              <a:rPr lang="pt-BR" sz="2200" b="1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Conteúdo Sensível</a:t>
            </a:r>
            <a:r>
              <a:rPr lang="pt-BR" sz="22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!) </a:t>
            </a:r>
            <a:endParaRPr lang="pt-BR" sz="2200" dirty="0"/>
          </a:p>
        </p:txBody>
      </p:sp>
      <p:pic>
        <p:nvPicPr>
          <p:cNvPr id="12" name="Imagem 11" descr="Interface gráfica do usuário, Texto, Aplicativo&#10;&#10;O conteúdo gerado por IA pode estar incorreto.">
            <a:extLst>
              <a:ext uri="{FF2B5EF4-FFF2-40B4-BE49-F238E27FC236}">
                <a16:creationId xmlns:a16="http://schemas.microsoft.com/office/drawing/2014/main" id="{E5C9E582-57DD-A8F8-7E2C-1ED7FD5E4A30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69667" t="8143" r="1643" b="9770"/>
          <a:stretch>
            <a:fillRect/>
          </a:stretch>
        </p:blipFill>
        <p:spPr bwMode="auto">
          <a:xfrm>
            <a:off x="9565342" y="3198000"/>
            <a:ext cx="2312484" cy="231248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2112475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878F1BDE-24AF-C3B3-8D95-243A69809288}"/>
                  </a:ext>
                </a:extLst>
              </p:cNvPr>
              <p:cNvSpPr txBox="1"/>
              <p:nvPr/>
            </p:nvSpPr>
            <p:spPr>
              <a:xfrm>
                <a:off x="8961" y="533144"/>
                <a:ext cx="6096000" cy="636071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O problema da meia-vida não se limita apenas às situações que envolvem radiação, mas também é utilizado na datação do Carbono-14, na datação de organismos mortos e estudos dos fósseis, além de ser empregado na farmacologia para determinar a duração da ação de medicamentos. 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800"/>
                  </a:spcAft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Exemplo: 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Luiz ingeriu 500 mg de um antibiótico às 8h. Supondo que a meia-vida dessa substância é de aproximadamente 1 hora, responda: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a) Determine a massa dessa substância, no organismo de Luiz, às 9h, 10h, 11h e 12h. 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b) Qual é a massa restante, no organismo de Luiz, após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𝑡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horas da ingestão do remédio.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c) Sabendo que o antibiótico deixa de fazer efeito quando atinge uma massa de 1,95 mg, de quanto em quanto tempo ele deve tomar esse antibiótico?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878F1BDE-24AF-C3B3-8D95-243A698092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61" y="533144"/>
                <a:ext cx="6096000" cy="6360716"/>
              </a:xfrm>
              <a:prstGeom prst="rect">
                <a:avLst/>
              </a:prstGeom>
              <a:blipFill>
                <a:blip r:embed="rId2"/>
                <a:stretch>
                  <a:fillRect l="-1300" t="-479" r="-1300" b="-862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CaixaDeTexto 4">
            <a:extLst>
              <a:ext uri="{FF2B5EF4-FFF2-40B4-BE49-F238E27FC236}">
                <a16:creationId xmlns:a16="http://schemas.microsoft.com/office/drawing/2014/main" id="{105CFD22-0FA0-5703-645E-EA227DD688E5}"/>
              </a:ext>
            </a:extLst>
          </p:cNvPr>
          <p:cNvSpPr txBox="1"/>
          <p:nvPr/>
        </p:nvSpPr>
        <p:spPr>
          <a:xfrm>
            <a:off x="6104961" y="533144"/>
            <a:ext cx="6078078" cy="17298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i="1" u="sng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Resolução</a:t>
            </a:r>
            <a:r>
              <a:rPr lang="pt-BR" sz="2200" i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i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a) Relacionando os valores do tempo e da massa (mg) e, sabendo que a cada hora perde-se a metade da massa, temos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Imagem 5" descr="Uma imagem contendo Calendário&#10;&#10;Descrição gerada automaticamente">
            <a:extLst>
              <a:ext uri="{FF2B5EF4-FFF2-40B4-BE49-F238E27FC236}">
                <a16:creationId xmlns:a16="http://schemas.microsoft.com/office/drawing/2014/main" id="{92324229-E274-5529-DD19-EAA737F83D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189830" y="2262977"/>
            <a:ext cx="5871550" cy="2332047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833BA3C3-0054-C156-1B20-0FF5817FC1AD}"/>
              </a:ext>
            </a:extLst>
          </p:cNvPr>
          <p:cNvSpPr txBox="1"/>
          <p:nvPr/>
        </p:nvSpPr>
        <p:spPr>
          <a:xfrm>
            <a:off x="6104961" y="4595024"/>
            <a:ext cx="6096000" cy="12379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i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Desta forma, a massa da substância no organismo de Luiz às 9h, 10h, 11h e 12h será de 250 mg, 125 mg,    62,5 mg, 31,25 mg, respectivamente. 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535462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0BFD602F-DC30-5C53-9348-49894710AB5B}"/>
                  </a:ext>
                </a:extLst>
              </p:cNvPr>
              <p:cNvSpPr txBox="1"/>
              <p:nvPr/>
            </p:nvSpPr>
            <p:spPr>
              <a:xfrm>
                <a:off x="0" y="796451"/>
                <a:ext cx="6096000" cy="84856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i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b) O quadro anterior, contabiliza a medida da massa (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𝑀</m:t>
                    </m:r>
                  </m:oMath>
                </a14:m>
                <a:r>
                  <a:rPr lang="pt-BR" sz="2200" i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) em relação ao tempo (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𝑡</m:t>
                    </m:r>
                  </m:oMath>
                </a14:m>
                <a:r>
                  <a:rPr lang="pt-BR" sz="2200" i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). Observe: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0BFD602F-DC30-5C53-9348-49894710AB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796451"/>
                <a:ext cx="6096000" cy="848566"/>
              </a:xfrm>
              <a:prstGeom prst="rect">
                <a:avLst/>
              </a:prstGeom>
              <a:blipFill>
                <a:blip r:embed="rId2"/>
                <a:stretch>
                  <a:fillRect l="-1300" t="-2878" r="-1300" b="-1295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Imagem 3" descr="Tabela&#10;&#10;Descrição gerada automaticamente">
            <a:extLst>
              <a:ext uri="{FF2B5EF4-FFF2-40B4-BE49-F238E27FC236}">
                <a16:creationId xmlns:a16="http://schemas.microsoft.com/office/drawing/2014/main" id="{A2AF92BC-B4C4-8263-F3D9-5B8B4A6A8F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saturation sat="20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2895" y="1645017"/>
            <a:ext cx="5894187" cy="1107148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E81005F9-77CF-2295-B067-F8F25DBBBA6A}"/>
                  </a:ext>
                </a:extLst>
              </p:cNvPr>
              <p:cNvSpPr txBox="1"/>
              <p:nvPr/>
            </p:nvSpPr>
            <p:spPr>
              <a:xfrm>
                <a:off x="0" y="2831279"/>
                <a:ext cx="6096000" cy="358373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i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Logo, o decaimento da massa depende do tempo, ou seja,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Bef>
                    <a:spcPts val="200"/>
                  </a:spcBef>
                  <a:spcAft>
                    <a:spcPts val="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𝑀</m:t>
                      </m:r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500</m:t>
                          </m:r>
                        </m:num>
                        <m:den>
                          <m:sSup>
                            <m:sSupPr>
                              <m:ctrlPr>
                                <a:rPr lang="pt-BR" sz="22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pt-BR" sz="22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pt-BR" sz="22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𝑡</m:t>
                              </m:r>
                            </m:sup>
                          </m:sSup>
                        </m:den>
                      </m:f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  </m:t>
                      </m:r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𝑜𝑢</m:t>
                      </m:r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  </m:t>
                      </m:r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𝑀</m:t>
                      </m:r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=500∙</m:t>
                      </m:r>
                      <m:sSup>
                        <m:sSup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BR" sz="2200" i="1" kern="1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BR" sz="2200" i="1" kern="100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BR" sz="2200" i="1" kern="100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pt-BR" sz="2200" i="1" kern="100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 2 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𝑡</m:t>
                          </m:r>
                        </m:sup>
                      </m:sSup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i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Vale ressaltar que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𝑡</m:t>
                    </m:r>
                  </m:oMath>
                </a14:m>
                <a:r>
                  <a:rPr lang="pt-BR" sz="2200" i="1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é a quantidade de períodos de meia-vida, do </a:t>
                </a:r>
                <a:r>
                  <a:rPr lang="pt-BR" sz="2200" i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antibiótico, nesta situação.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300"/>
                  </a:spcAft>
                </a:pPr>
                <a:r>
                  <a:rPr lang="pt-BR" sz="2200" i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Dessa forma, podemos sistematizar a meia-vida por meio da fórmula: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E81005F9-77CF-2295-B067-F8F25DBBBA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2831279"/>
                <a:ext cx="6096000" cy="3583738"/>
              </a:xfrm>
              <a:prstGeom prst="rect">
                <a:avLst/>
              </a:prstGeom>
              <a:blipFill>
                <a:blip r:embed="rId5"/>
                <a:stretch>
                  <a:fillRect l="-1300" t="-510" r="-1300" b="-2381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Imagem 6">
            <a:extLst>
              <a:ext uri="{FF2B5EF4-FFF2-40B4-BE49-F238E27FC236}">
                <a16:creationId xmlns:a16="http://schemas.microsoft.com/office/drawing/2014/main" id="{03CF5E5A-EF18-D87A-1C85-462ADCDB71C5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27002" r="26728" b="22692"/>
          <a:stretch/>
        </p:blipFill>
        <p:spPr>
          <a:xfrm>
            <a:off x="6188895" y="850227"/>
            <a:ext cx="6003105" cy="1589579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D4A0C6DD-E6CE-A01E-CE6A-41B13E217BB5}"/>
                  </a:ext>
                </a:extLst>
              </p:cNvPr>
              <p:cNvSpPr txBox="1"/>
              <p:nvPr/>
            </p:nvSpPr>
            <p:spPr>
              <a:xfrm>
                <a:off x="6101721" y="2328872"/>
                <a:ext cx="6090279" cy="123790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i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c) A partir das informações obtidas, temos a massa resultante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𝑀</m:t>
                        </m:r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=1,95</m:t>
                        </m:r>
                      </m:e>
                    </m:d>
                  </m:oMath>
                </a14:m>
                <a:r>
                  <a:rPr lang="pt-BR" sz="2200" i="1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e</a:t>
                </a:r>
                <a:r>
                  <a:rPr lang="pt-BR" sz="2200" i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a massa inicial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=500</m:t>
                        </m:r>
                      </m:e>
                    </m:d>
                  </m:oMath>
                </a14:m>
                <a:r>
                  <a:rPr lang="pt-BR" sz="2200" i="1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 Dessa forma, 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D4A0C6DD-E6CE-A01E-CE6A-41B13E217B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01721" y="2328872"/>
                <a:ext cx="6090279" cy="1237903"/>
              </a:xfrm>
              <a:prstGeom prst="rect">
                <a:avLst/>
              </a:prstGeom>
              <a:blipFill>
                <a:blip r:embed="rId7"/>
                <a:stretch>
                  <a:fillRect l="-1301" t="-1970" r="-1301" b="-8867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Imagem 9">
            <a:extLst>
              <a:ext uri="{FF2B5EF4-FFF2-40B4-BE49-F238E27FC236}">
                <a16:creationId xmlns:a16="http://schemas.microsoft.com/office/drawing/2014/main" id="{C4F679D5-20AC-48EA-6425-8A85539D4831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25134" r="27002" b="17667"/>
          <a:stretch/>
        </p:blipFill>
        <p:spPr>
          <a:xfrm>
            <a:off x="6188895" y="3731164"/>
            <a:ext cx="5939200" cy="2624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934411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F6821D81-8EE0-F188-6237-451D4F23606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9" r="63875"/>
          <a:stretch>
            <a:fillRect/>
          </a:stretch>
        </p:blipFill>
        <p:spPr bwMode="auto">
          <a:xfrm>
            <a:off x="0" y="565729"/>
            <a:ext cx="2476596" cy="62657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36EF9C82-8153-F63E-C2E0-FCDB65155FD6}"/>
              </a:ext>
            </a:extLst>
          </p:cNvPr>
          <p:cNvSpPr txBox="1"/>
          <p:nvPr/>
        </p:nvSpPr>
        <p:spPr>
          <a:xfrm>
            <a:off x="0" y="1112339"/>
            <a:ext cx="6096000" cy="1237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b="1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13.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Um elemento radioativo tem um isótopo cuja meia-vida é 250 anos. Qual será a porcentagem da amostra inicial, desse isótopo, que existirá após 1000 anos?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2A331F2F-3EEA-35B6-25DA-CF68452CDC86}"/>
              </a:ext>
            </a:extLst>
          </p:cNvPr>
          <p:cNvSpPr txBox="1"/>
          <p:nvPr/>
        </p:nvSpPr>
        <p:spPr>
          <a:xfrm>
            <a:off x="-8965" y="2793320"/>
            <a:ext cx="6136340" cy="21190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b="1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14. 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Um determinado elemento químico radioativo leva 6 horas para perder metade da sua massa. Sabe-se que foi utilizado 120 gramas, desse elemento químico, para o tratamento de um paciente.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Após quantas horas essa massa reduzirá a 7,5 gramas?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09A76737-013A-4B78-7E4A-5EEE0473F69B}"/>
              </a:ext>
            </a:extLst>
          </p:cNvPr>
          <p:cNvSpPr txBox="1"/>
          <p:nvPr/>
        </p:nvSpPr>
        <p:spPr>
          <a:xfrm>
            <a:off x="0" y="4858575"/>
            <a:ext cx="2716306" cy="1414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(A) 12 horas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(B) 16 horas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pt-BR" sz="22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(C) 24 horas</a:t>
            </a:r>
            <a:endParaRPr lang="pt-BR" sz="2200" dirty="0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8FC332A8-4225-537D-04C7-FE36744E69BD}"/>
              </a:ext>
            </a:extLst>
          </p:cNvPr>
          <p:cNvSpPr txBox="1"/>
          <p:nvPr/>
        </p:nvSpPr>
        <p:spPr>
          <a:xfrm>
            <a:off x="3059205" y="4858575"/>
            <a:ext cx="2962835" cy="9228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(D) 30 horas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pt-BR" sz="22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(E) 42 horas</a:t>
            </a:r>
            <a:endParaRPr lang="pt-BR" sz="2200" dirty="0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D6C07F6E-EA92-6B9F-EA8C-6518BAB53F71}"/>
              </a:ext>
            </a:extLst>
          </p:cNvPr>
          <p:cNvSpPr txBox="1"/>
          <p:nvPr/>
        </p:nvSpPr>
        <p:spPr>
          <a:xfrm>
            <a:off x="6095999" y="885893"/>
            <a:ext cx="6015320" cy="36763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tabLst>
                <a:tab pos="779780" algn="l"/>
              </a:tabLst>
            </a:pPr>
            <a:r>
              <a:rPr lang="pt-BR" sz="2200" b="1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15.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Um paciente chegou ao hospital 2 horas após ingerir uma quantidade de uma medicação, acima do adequado. Como os médicos não sabiam qual era a quantidade ingerida, mas sabiam qual era o medicamento, constataram que seu tempo de meia-vida era de 30 minutos e que havia 250 mg do medicamento em seu organismo.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tabLst>
                <a:tab pos="779780" algn="l"/>
              </a:tabLst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Qual foi a quantidade ingerida, pelo paciente, deste medicamento? 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59638B2D-A71F-D157-4180-33D39034595C}"/>
              </a:ext>
            </a:extLst>
          </p:cNvPr>
          <p:cNvSpPr txBox="1"/>
          <p:nvPr/>
        </p:nvSpPr>
        <p:spPr>
          <a:xfrm>
            <a:off x="6127375" y="4562284"/>
            <a:ext cx="5983944" cy="1414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tabLst>
                <a:tab pos="779780" algn="l"/>
              </a:tabLst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(A) 500 mg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tabLst>
                <a:tab pos="779780" algn="l"/>
              </a:tabLst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(B) 1500 mg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pt-BR" sz="22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(C) 2000 mg</a:t>
            </a:r>
            <a:endParaRPr lang="pt-BR" sz="2200" dirty="0"/>
          </a:p>
        </p:txBody>
      </p:sp>
    </p:spTree>
    <p:extLst>
      <p:ext uri="{BB962C8B-B14F-4D97-AF65-F5344CB8AC3E}">
        <p14:creationId xmlns:p14="http://schemas.microsoft.com/office/powerpoint/2010/main" val="117792398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01ACA6BF-01E1-692B-9D91-6E97AE41AD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1196" y="612021"/>
            <a:ext cx="4191585" cy="1438476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9AED5184-735E-9E2A-C5CE-1AB727F33EDF}"/>
                  </a:ext>
                </a:extLst>
              </p:cNvPr>
              <p:cNvSpPr txBox="1"/>
              <p:nvPr/>
            </p:nvSpPr>
            <p:spPr>
              <a:xfrm>
                <a:off x="0" y="2032567"/>
                <a:ext cx="6096000" cy="48865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b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EQUAÇÃO EXPONENCIAL</a:t>
                </a: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 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Equação é uma sentença matemática aberta que possui, pelo menos, uma incógnita e uma igualdade. Na </a:t>
                </a: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equação exponencial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pt-BR" sz="2200" u="sng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a incógnita aparece no expoente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. 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Exemplos: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342900" lvl="0" indent="-342900" algn="just">
                  <a:lnSpc>
                    <a:spcPct val="150000"/>
                  </a:lnSpc>
                  <a:buClr>
                    <a:srgbClr val="000000"/>
                  </a:buClr>
                  <a:buFont typeface="Wingdings" panose="05000000000000000000" pitchFamily="2" charset="2"/>
                  <a:buChar char="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pt-BR" sz="2200" i="1" kern="100">
                            <a:solidFill>
                              <a:srgbClr val="0D0D0D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i="1" kern="100">
                            <a:solidFill>
                              <a:srgbClr val="0D0D0D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3</m:t>
                        </m:r>
                      </m:e>
                      <m:sup>
                        <m:r>
                          <a:rPr lang="pt-BR" sz="2200" i="1" kern="100">
                            <a:solidFill>
                              <a:srgbClr val="0D0D0D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</m:sup>
                    </m:sSup>
                    <m:r>
                      <a:rPr lang="pt-BR" sz="2200" i="1" kern="100">
                        <a:solidFill>
                          <a:srgbClr val="0D0D0D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=81</m:t>
                    </m:r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342900" lvl="0" indent="-342900" algn="just">
                  <a:lnSpc>
                    <a:spcPct val="150000"/>
                  </a:lnSpc>
                  <a:buClr>
                    <a:srgbClr val="000000"/>
                  </a:buClr>
                  <a:buFont typeface="Wingdings" panose="05000000000000000000" pitchFamily="2" charset="2"/>
                  <a:buChar char="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pt-BR" sz="2200" i="1" kern="100">
                            <a:solidFill>
                              <a:srgbClr val="0D0D0D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i="1" kern="100">
                            <a:solidFill>
                              <a:srgbClr val="0D0D0D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4</m:t>
                        </m:r>
                      </m:e>
                      <m:sup>
                        <m:r>
                          <a:rPr lang="pt-BR" sz="2200" i="1" kern="100">
                            <a:solidFill>
                              <a:srgbClr val="0D0D0D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</m:sup>
                    </m:sSup>
                    <m:r>
                      <a:rPr lang="pt-BR" sz="2200" i="1" kern="100">
                        <a:solidFill>
                          <a:srgbClr val="0D0D0D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+</m:t>
                    </m:r>
                    <m:sSup>
                      <m:sSupPr>
                        <m:ctrlPr>
                          <a:rPr lang="pt-BR" sz="2200" i="1" kern="100">
                            <a:solidFill>
                              <a:srgbClr val="0D0D0D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i="1" kern="100">
                            <a:solidFill>
                              <a:srgbClr val="0D0D0D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4</m:t>
                        </m:r>
                      </m:e>
                      <m:sup>
                        <m:r>
                          <a:rPr lang="pt-BR" sz="2200" i="1" kern="100">
                            <a:solidFill>
                              <a:srgbClr val="0D0D0D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pt-BR" sz="2200" i="1" kern="100">
                            <a:solidFill>
                              <a:srgbClr val="0D0D0D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+1</m:t>
                        </m:r>
                      </m:sup>
                    </m:sSup>
                    <m:r>
                      <a:rPr lang="pt-BR" sz="2200" i="1" kern="100">
                        <a:solidFill>
                          <a:srgbClr val="0D0D0D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=20</m:t>
                    </m:r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342900" lvl="0" indent="-342900" algn="just">
                  <a:lnSpc>
                    <a:spcPct val="150000"/>
                  </a:lnSpc>
                  <a:buClr>
                    <a:srgbClr val="000000"/>
                  </a:buClr>
                  <a:buFont typeface="Wingdings" panose="05000000000000000000" pitchFamily="2" charset="2"/>
                  <a:buChar char="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pt-BR" sz="2200" i="1" kern="100">
                            <a:solidFill>
                              <a:srgbClr val="0D0D0D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i="1" kern="100">
                            <a:solidFill>
                              <a:srgbClr val="0D0D0D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4</m:t>
                        </m:r>
                      </m:e>
                      <m:sup>
                        <m:r>
                          <a:rPr lang="pt-BR" sz="2200" i="1" kern="100">
                            <a:solidFill>
                              <a:srgbClr val="0D0D0D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</m:sup>
                    </m:sSup>
                    <m:r>
                      <a:rPr lang="pt-BR" sz="2200" i="1" kern="100">
                        <a:solidFill>
                          <a:srgbClr val="0D0D0D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−</m:t>
                    </m:r>
                    <m:sSup>
                      <m:sSupPr>
                        <m:ctrlPr>
                          <a:rPr lang="pt-BR" sz="2200" i="1" kern="100">
                            <a:solidFill>
                              <a:srgbClr val="0D0D0D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i="1" kern="100">
                            <a:solidFill>
                              <a:srgbClr val="0D0D0D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2</m:t>
                        </m:r>
                      </m:e>
                      <m:sup>
                        <m:r>
                          <a:rPr lang="pt-BR" sz="2200" i="1" kern="100">
                            <a:solidFill>
                              <a:srgbClr val="0D0D0D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</m:sup>
                    </m:sSup>
                    <m:r>
                      <a:rPr lang="pt-BR" sz="2200" i="1" kern="100">
                        <a:solidFill>
                          <a:srgbClr val="0D0D0D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=20</m:t>
                    </m:r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342900" lvl="0" indent="-342900">
                  <a:lnSpc>
                    <a:spcPct val="150000"/>
                  </a:lnSpc>
                  <a:buClr>
                    <a:srgbClr val="000000"/>
                  </a:buClr>
                  <a:buFont typeface="Wingdings" panose="05000000000000000000" pitchFamily="2" charset="2"/>
                  <a:buChar char="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pt-BR" sz="2200" i="1" kern="100">
                            <a:solidFill>
                              <a:srgbClr val="0D0D0D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i="1" kern="100">
                            <a:solidFill>
                              <a:srgbClr val="0D0D0D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9</m:t>
                        </m:r>
                      </m:e>
                      <m:sup>
                        <m:r>
                          <a:rPr lang="pt-BR" sz="2200" i="1" kern="100">
                            <a:solidFill>
                              <a:srgbClr val="0D0D0D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</m:sup>
                    </m:sSup>
                    <m:r>
                      <a:rPr lang="pt-BR" sz="2200" i="1" kern="100">
                        <a:solidFill>
                          <a:srgbClr val="0D0D0D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=7∙</m:t>
                    </m:r>
                    <m:d>
                      <m:dPr>
                        <m:ctrlPr>
                          <a:rPr lang="pt-BR" sz="2200" i="1" kern="100">
                            <a:solidFill>
                              <a:srgbClr val="0D0D0D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pt-BR" sz="2200" i="1" kern="100">
                                <a:solidFill>
                                  <a:srgbClr val="0D0D0D"/>
                                </a:solidFill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pt-BR" sz="2200" i="1" kern="100">
                                <a:solidFill>
                                  <a:srgbClr val="0D0D0D"/>
                                </a:solidFill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3</m:t>
                            </m:r>
                          </m:e>
                          <m:sup>
                            <m:r>
                              <a:rPr lang="pt-BR" sz="2200" i="1" kern="100">
                                <a:solidFill>
                                  <a:srgbClr val="0D0D0D"/>
                                </a:solidFill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sup>
                        </m:sSup>
                      </m:e>
                    </m:d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342900" lvl="0" indent="-342900">
                  <a:lnSpc>
                    <a:spcPct val="150000"/>
                  </a:lnSpc>
                  <a:spcAft>
                    <a:spcPts val="800"/>
                  </a:spcAft>
                  <a:buClr>
                    <a:srgbClr val="000000"/>
                  </a:buClr>
                  <a:buFont typeface="Wingdings" panose="05000000000000000000" pitchFamily="2" charset="2"/>
                  <a:buChar char="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pt-BR" sz="2200" i="1" kern="100">
                            <a:solidFill>
                              <a:srgbClr val="0D0D0D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i="1" kern="100">
                            <a:solidFill>
                              <a:srgbClr val="0D0D0D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e>
                      <m:sup>
                        <m:sSup>
                          <m:sSupPr>
                            <m:ctrlPr>
                              <a:rPr lang="pt-BR" sz="2200" i="1" kern="100">
                                <a:solidFill>
                                  <a:srgbClr val="0D0D0D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pt-BR" sz="2200" i="1" kern="100">
                                <a:solidFill>
                                  <a:srgbClr val="0D0D0D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pt-BR" sz="2200" i="1" kern="100">
                                <a:solidFill>
                                  <a:srgbClr val="0D0D0D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pt-BR" sz="2200" i="1" kern="100">
                            <a:solidFill>
                              <a:srgbClr val="0D0D0D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−4</m:t>
                        </m:r>
                      </m:sup>
                    </m:sSup>
                    <m:r>
                      <a:rPr lang="pt-BR" sz="2200" i="1" kern="100">
                        <a:solidFill>
                          <a:srgbClr val="0D0D0D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sSup>
                      <m:sSupPr>
                        <m:ctrlPr>
                          <a:rPr lang="pt-BR" sz="2200" i="1" kern="100">
                            <a:solidFill>
                              <a:srgbClr val="0D0D0D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i="1" kern="100">
                            <a:solidFill>
                              <a:srgbClr val="0D0D0D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8</m:t>
                        </m:r>
                      </m:e>
                      <m:sup>
                        <m:r>
                          <a:rPr lang="pt-BR" sz="2200" i="1" kern="100">
                            <a:solidFill>
                              <a:srgbClr val="0D0D0D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pt-BR" sz="2200" i="1" kern="100">
                            <a:solidFill>
                              <a:srgbClr val="0D0D0D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sup>
                    </m:sSup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9AED5184-735E-9E2A-C5CE-1AB727F33E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2032567"/>
                <a:ext cx="6096000" cy="4886531"/>
              </a:xfrm>
              <a:prstGeom prst="rect">
                <a:avLst/>
              </a:prstGeom>
              <a:blipFill>
                <a:blip r:embed="rId3"/>
                <a:stretch>
                  <a:fillRect l="-1300" t="-499" r="-1300" b="-1122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D7C1CC93-EEE4-CF58-6ECA-701F069F4600}"/>
                  </a:ext>
                </a:extLst>
              </p:cNvPr>
              <p:cNvSpPr txBox="1"/>
              <p:nvPr/>
            </p:nvSpPr>
            <p:spPr>
              <a:xfrm>
                <a:off x="6096000" y="848139"/>
                <a:ext cx="6096000" cy="252120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Bef>
                    <a:spcPts val="300"/>
                  </a:spcBef>
                  <a:spcAft>
                    <a:spcPts val="3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Para resolver a equação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3</m:t>
                        </m:r>
                      </m:e>
                      <m:sup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</m:sup>
                    </m:sSup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=81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, deve-se encontrar qual o valor de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𝑥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que satisfaz a igualdade. Para isso vamos reduzir os membros da equação a mesma base. Assim: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Bef>
                    <a:spcPts val="300"/>
                  </a:spcBef>
                  <a:spcAft>
                    <a:spcPts val="3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3</m:t>
                          </m:r>
                        </m:e>
                        <m:sup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sup>
                      </m:sSup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=81</m:t>
                      </m:r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Bef>
                    <a:spcPts val="300"/>
                  </a:spcBef>
                  <a:spcAft>
                    <a:spcPts val="3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Fatorando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81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, temos: 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D7C1CC93-EEE4-CF58-6ECA-701F069F46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848139"/>
                <a:ext cx="6096000" cy="2521203"/>
              </a:xfrm>
              <a:prstGeom prst="rect">
                <a:avLst/>
              </a:prstGeom>
              <a:blipFill>
                <a:blip r:embed="rId4"/>
                <a:stretch>
                  <a:fillRect l="-1300" t="-966" r="-1300" b="-3623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Imagem 7">
            <a:extLst>
              <a:ext uri="{FF2B5EF4-FFF2-40B4-BE49-F238E27FC236}">
                <a16:creationId xmlns:a16="http://schemas.microsoft.com/office/drawing/2014/main" id="{15DE27BB-EAD6-8B56-72DD-EE65013EE75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83950" b="17320"/>
          <a:stretch/>
        </p:blipFill>
        <p:spPr>
          <a:xfrm>
            <a:off x="5844981" y="3488659"/>
            <a:ext cx="2539208" cy="2876628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id="{C5F3C0CE-5C4C-D289-E720-6370A8F3B8AD}"/>
                  </a:ext>
                </a:extLst>
              </p:cNvPr>
              <p:cNvSpPr txBox="1"/>
              <p:nvPr/>
            </p:nvSpPr>
            <p:spPr>
              <a:xfrm>
                <a:off x="8561294" y="3963788"/>
                <a:ext cx="3630706" cy="259814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Bef>
                    <a:spcPts val="300"/>
                  </a:spcBef>
                  <a:spcAft>
                    <a:spcPts val="3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Dessa forma: 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Bef>
                    <a:spcPts val="300"/>
                  </a:spcBef>
                  <a:spcAft>
                    <a:spcPts val="3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81=</m:t>
                      </m:r>
                      <m:sSup>
                        <m:sSup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3</m:t>
                          </m:r>
                        </m:e>
                        <m:sup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Bef>
                    <a:spcPts val="300"/>
                  </a:spcBef>
                  <a:spcAft>
                    <a:spcPts val="3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Então: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indent="269875" algn="just">
                  <a:lnSpc>
                    <a:spcPct val="115000"/>
                  </a:lnSpc>
                  <a:spcBef>
                    <a:spcPts val="300"/>
                  </a:spcBef>
                  <a:spcAft>
                    <a:spcPts val="3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3</m:t>
                          </m:r>
                        </m:e>
                        <m:sup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sup>
                      </m:sSup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=81→</m:t>
                      </m:r>
                      <m:sSup>
                        <m:sSup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3</m:t>
                          </m:r>
                        </m:e>
                        <m:sup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sup>
                      </m:sSup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sSup>
                        <m:sSup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3</m:t>
                          </m:r>
                        </m:e>
                        <m:sup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Portanto, o conjunto solução é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2200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S</m:t>
                    </m:r>
                    <m:r>
                      <a:rPr lang="pt-BR" sz="2200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pt-BR" sz="2200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4</m:t>
                        </m:r>
                      </m:e>
                    </m:d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id="{C5F3C0CE-5C4C-D289-E720-6370A8F3B8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61294" y="3963788"/>
                <a:ext cx="3630706" cy="2598147"/>
              </a:xfrm>
              <a:prstGeom prst="rect">
                <a:avLst/>
              </a:prstGeom>
              <a:blipFill>
                <a:blip r:embed="rId6"/>
                <a:stretch>
                  <a:fillRect l="-2181" t="-939" r="-2013" b="-3756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7304397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BC387257-DDC5-728F-C4D0-24D8229595F5}"/>
                  </a:ext>
                </a:extLst>
              </p:cNvPr>
              <p:cNvSpPr txBox="1"/>
              <p:nvPr/>
            </p:nvSpPr>
            <p:spPr>
              <a:xfrm>
                <a:off x="8963" y="882149"/>
                <a:ext cx="6096000" cy="25468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solidFill>
                      <a:srgbClr val="0D0D0D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Para determinar a(s) raiz(es) de uma equação exponencial, os membros da equação devem ser reduzidos a mesma base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, ou seja: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indent="269875" algn="just">
                  <a:lnSpc>
                    <a:spcPct val="115000"/>
                  </a:lnSpc>
                  <a:spcBef>
                    <a:spcPts val="300"/>
                  </a:spcBef>
                  <a:spcAft>
                    <a:spcPts val="3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sup>
                      </m:sSup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sSup>
                        <m:sSup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𝑦</m:t>
                          </m:r>
                        </m:sup>
                      </m:sSup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 ⇔ </m:t>
                      </m:r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𝑦</m:t>
                      </m:r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  </m:t>
                      </m:r>
                      <m:d>
                        <m:d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𝑐𝑜𝑚</m:t>
                          </m:r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 </m:t>
                          </m:r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𝑎</m:t>
                          </m:r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Cambria Math" panose="02040503050406030204" pitchFamily="18" charset="0"/>
                            </a:rPr>
                            <m:t>∈</m:t>
                          </m:r>
                          <m:sSup>
                            <m:sSupPr>
                              <m:ctrlPr>
                                <a:rPr lang="pt-BR" sz="2200" i="1" kern="1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pt-BR" sz="2200" i="1" kern="1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ℝ</m:t>
                              </m:r>
                            </m:e>
                            <m:sup>
                              <m:r>
                                <a:rPr lang="pt-BR" sz="2200" i="1" kern="1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∗</m:t>
                              </m:r>
                            </m:sup>
                          </m:sSup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−</m:t>
                          </m:r>
                          <m:d>
                            <m:dPr>
                              <m:begChr m:val="{"/>
                              <m:endChr m:val="}"/>
                              <m:ctrlPr>
                                <a:rPr lang="pt-BR" sz="2200" i="1" kern="1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pt-BR" sz="2200" i="1" kern="1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1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Em alguns destes casos precisamos aplicar as propriedades das potências.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BC387257-DDC5-728F-C4D0-24D8229595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63" y="882149"/>
                <a:ext cx="6096000" cy="2546851"/>
              </a:xfrm>
              <a:prstGeom prst="rect">
                <a:avLst/>
              </a:prstGeom>
              <a:blipFill>
                <a:blip r:embed="rId2"/>
                <a:stretch>
                  <a:fillRect l="-1300" t="-957" r="-1300" b="-3589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E39C019C-7354-25A8-472D-ACD026583D32}"/>
                  </a:ext>
                </a:extLst>
              </p:cNvPr>
              <p:cNvSpPr txBox="1"/>
              <p:nvPr/>
            </p:nvSpPr>
            <p:spPr>
              <a:xfrm>
                <a:off x="-8966" y="3429000"/>
                <a:ext cx="6131858" cy="35178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Exemplos: 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342900" lvl="0" indent="-342900">
                  <a:lnSpc>
                    <a:spcPct val="115000"/>
                  </a:lnSpc>
                  <a:spcAft>
                    <a:spcPts val="800"/>
                  </a:spcAft>
                  <a:buClr>
                    <a:srgbClr val="000000"/>
                  </a:buClr>
                  <a:buFont typeface="Wingdings" panose="05000000000000000000" pitchFamily="2" charset="2"/>
                  <a:buChar char=""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Encontre o valor de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𝑥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para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sz="2200" i="1" kern="100">
                            <a:solidFill>
                              <a:srgbClr val="0D0D0D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i="1" kern="100">
                            <a:solidFill>
                              <a:srgbClr val="0D0D0D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4</m:t>
                        </m:r>
                      </m:e>
                      <m:sup>
                        <m:r>
                          <a:rPr lang="pt-BR" sz="2200" i="1" kern="100">
                            <a:solidFill>
                              <a:srgbClr val="0D0D0D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</m:sup>
                    </m:sSup>
                    <m:r>
                      <a:rPr lang="pt-BR" sz="2200" i="1" kern="100">
                        <a:solidFill>
                          <a:srgbClr val="0D0D0D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+</m:t>
                    </m:r>
                    <m:sSup>
                      <m:sSupPr>
                        <m:ctrlPr>
                          <a:rPr lang="pt-BR" sz="2200" i="1" kern="100">
                            <a:solidFill>
                              <a:srgbClr val="0D0D0D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i="1" kern="100">
                            <a:solidFill>
                              <a:srgbClr val="0D0D0D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4</m:t>
                        </m:r>
                      </m:e>
                      <m:sup>
                        <m:r>
                          <a:rPr lang="pt-BR" sz="2200" i="1" kern="100">
                            <a:solidFill>
                              <a:srgbClr val="0D0D0D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pt-BR" sz="2200" i="1" kern="100">
                            <a:solidFill>
                              <a:srgbClr val="0D0D0D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+1</m:t>
                        </m:r>
                      </m:sup>
                    </m:sSup>
                    <m:r>
                      <a:rPr lang="pt-BR" sz="2200" i="1" kern="100">
                        <a:solidFill>
                          <a:srgbClr val="0D0D0D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=20.</m:t>
                    </m:r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4</m:t>
                          </m:r>
                        </m:e>
                        <m:sup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sup>
                      </m:sSup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+</m:t>
                      </m:r>
                      <m:sSup>
                        <m:sSup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4</m:t>
                          </m:r>
                        </m:e>
                        <m:sup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+1</m:t>
                          </m:r>
                        </m:sup>
                      </m:sSup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=20</m:t>
                      </m:r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4</m:t>
                          </m:r>
                        </m:e>
                        <m:sup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sup>
                      </m:sSup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∙ 1+</m:t>
                      </m:r>
                      <m:sSup>
                        <m:sSup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4</m:t>
                          </m:r>
                        </m:e>
                        <m:sup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sup>
                      </m:sSup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∙</m:t>
                      </m:r>
                      <m:sSup>
                        <m:sSup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4</m:t>
                          </m:r>
                        </m:e>
                        <m:sup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1</m:t>
                          </m:r>
                        </m:sup>
                      </m:sSup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=20</m:t>
                      </m:r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4</m:t>
                          </m:r>
                        </m:e>
                        <m:sup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sup>
                      </m:sSup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∙</m:t>
                      </m:r>
                      <m:d>
                        <m:d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 1+</m:t>
                          </m:r>
                          <m:sSup>
                            <m:sSupPr>
                              <m:ctrlPr>
                                <a:rPr lang="pt-BR" sz="2200" i="1" kern="1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pt-BR" sz="2200" i="1" kern="1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4</m:t>
                              </m:r>
                            </m:e>
                            <m:sup>
                              <m:r>
                                <a:rPr lang="pt-BR" sz="2200" i="1" kern="1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1</m:t>
                              </m:r>
                            </m:sup>
                          </m:sSup>
                        </m:e>
                      </m:d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=20</m:t>
                      </m:r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4</m:t>
                          </m:r>
                        </m:e>
                        <m:sup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sup>
                      </m:sSup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∙ 5=20</m:t>
                      </m:r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E39C019C-7354-25A8-472D-ACD026583D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8966" y="3429000"/>
                <a:ext cx="6131858" cy="3517886"/>
              </a:xfrm>
              <a:prstGeom prst="rect">
                <a:avLst/>
              </a:prstGeom>
              <a:blipFill>
                <a:blip r:embed="rId3"/>
                <a:stretch>
                  <a:fillRect l="-1294" t="-867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4002F096-0993-3138-94A7-FDA9E9C865F4}"/>
                  </a:ext>
                </a:extLst>
              </p:cNvPr>
              <p:cNvSpPr txBox="1"/>
              <p:nvPr/>
            </p:nvSpPr>
            <p:spPr>
              <a:xfrm>
                <a:off x="6096000" y="665423"/>
                <a:ext cx="6140822" cy="404976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BR" sz="2200" i="1" kern="100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4</m:t>
                          </m:r>
                        </m:e>
                        <m:sup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sup>
                      </m:sSup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20</m:t>
                          </m:r>
                        </m:num>
                        <m:den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4</m:t>
                          </m:r>
                        </m:e>
                        <m:sup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sup>
                      </m:sSup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=4</m:t>
                      </m:r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4</m:t>
                          </m:r>
                        </m:e>
                        <m:sup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sup>
                      </m:sSup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sSup>
                        <m:sSup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4</m:t>
                          </m:r>
                        </m:e>
                        <m:sup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1</m:t>
                          </m:r>
                        </m:sup>
                      </m:sSup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=1</m:t>
                      </m:r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O conjunto solução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𝑆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e>
                    </m:d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800"/>
                  </a:spcAft>
                </a:pP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4002F096-0993-3138-94A7-FDA9E9C865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665423"/>
                <a:ext cx="6140822" cy="4049763"/>
              </a:xfrm>
              <a:prstGeom prst="rect">
                <a:avLst/>
              </a:prstGeom>
              <a:blipFill>
                <a:blip r:embed="rId4"/>
                <a:stretch>
                  <a:fillRect l="-1291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1117915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2C4FB5CC-B1F5-60C1-CB5C-FB6BB4177914}"/>
                  </a:ext>
                </a:extLst>
              </p:cNvPr>
              <p:cNvSpPr txBox="1"/>
              <p:nvPr/>
            </p:nvSpPr>
            <p:spPr>
              <a:xfrm>
                <a:off x="8958" y="878334"/>
                <a:ext cx="6096000" cy="535345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342900" lvl="0" indent="-342900">
                  <a:lnSpc>
                    <a:spcPct val="115000"/>
                  </a:lnSpc>
                  <a:spcAft>
                    <a:spcPts val="800"/>
                  </a:spcAft>
                  <a:buClr>
                    <a:srgbClr val="000000"/>
                  </a:buClr>
                  <a:buFont typeface="Wingdings" panose="05000000000000000000" pitchFamily="2" charset="2"/>
                  <a:buChar char=""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Encontre o valor de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𝑥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para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sz="2200" i="1" kern="100">
                            <a:solidFill>
                              <a:srgbClr val="0D0D0D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i="1" kern="100">
                            <a:solidFill>
                              <a:srgbClr val="0D0D0D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e>
                      <m:sup>
                        <m:sSup>
                          <m:sSupPr>
                            <m:ctrlPr>
                              <a:rPr lang="pt-BR" sz="2200" i="1" kern="100">
                                <a:solidFill>
                                  <a:srgbClr val="0D0D0D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pt-BR" sz="2200" i="1" kern="100">
                                <a:solidFill>
                                  <a:srgbClr val="0D0D0D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pt-BR" sz="2200" i="1" kern="100">
                                <a:solidFill>
                                  <a:srgbClr val="0D0D0D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pt-BR" sz="2200" i="1" kern="100">
                            <a:solidFill>
                              <a:srgbClr val="0D0D0D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−4</m:t>
                        </m:r>
                      </m:sup>
                    </m:sSup>
                    <m:r>
                      <a:rPr lang="pt-BR" sz="2200" i="1" kern="100">
                        <a:solidFill>
                          <a:srgbClr val="0D0D0D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sSup>
                      <m:sSupPr>
                        <m:ctrlPr>
                          <a:rPr lang="pt-BR" sz="2200" i="1" kern="100">
                            <a:solidFill>
                              <a:srgbClr val="0D0D0D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i="1" kern="100">
                            <a:solidFill>
                              <a:srgbClr val="0D0D0D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8</m:t>
                        </m:r>
                      </m:e>
                      <m:sup>
                        <m:r>
                          <a:rPr lang="pt-BR" sz="2200" i="1" kern="100">
                            <a:solidFill>
                              <a:srgbClr val="0D0D0D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pt-BR" sz="2200" i="1" kern="100">
                            <a:solidFill>
                              <a:srgbClr val="0D0D0D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sup>
                    </m:sSup>
                    <m:r>
                      <a:rPr lang="pt-BR" sz="2200" i="1" kern="100">
                        <a:solidFill>
                          <a:srgbClr val="0D0D0D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.</m:t>
                    </m:r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50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BR" sz="2200" i="1" kern="100">
                              <a:solidFill>
                                <a:srgbClr val="0D0D0D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pt-BR" sz="2200" i="1" kern="100">
                              <a:solidFill>
                                <a:srgbClr val="0D0D0D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e>
                        <m:sup>
                          <m:sSup>
                            <m:sSupPr>
                              <m:ctrlPr>
                                <a:rPr lang="pt-BR" sz="2200" i="1" kern="100">
                                  <a:solidFill>
                                    <a:srgbClr val="0D0D0D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pt-BR" sz="2200" i="1" kern="100">
                                  <a:solidFill>
                                    <a:srgbClr val="0D0D0D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pt-BR" sz="2200" i="1" kern="100">
                                  <a:solidFill>
                                    <a:srgbClr val="0D0D0D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pt-BR" sz="2200" i="1" kern="100">
                              <a:solidFill>
                                <a:srgbClr val="0D0D0D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−4</m:t>
                          </m:r>
                        </m:sup>
                      </m:sSup>
                      <m:r>
                        <a:rPr lang="pt-BR" sz="2200" i="1" kern="100">
                          <a:solidFill>
                            <a:srgbClr val="0D0D0D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sSup>
                        <m:sSupPr>
                          <m:ctrlPr>
                            <a:rPr lang="pt-BR" sz="2200" i="1" kern="100">
                              <a:solidFill>
                                <a:srgbClr val="0D0D0D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pt-BR" sz="2200" i="1" kern="100">
                              <a:solidFill>
                                <a:srgbClr val="0D0D0D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8</m:t>
                          </m:r>
                        </m:e>
                        <m:sup>
                          <m:r>
                            <a:rPr lang="pt-BR" sz="2200" i="1" kern="100">
                              <a:solidFill>
                                <a:srgbClr val="0D0D0D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−</m:t>
                          </m:r>
                          <m:r>
                            <a:rPr lang="pt-BR" sz="2200" i="1" kern="100">
                              <a:solidFill>
                                <a:srgbClr val="0D0D0D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50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BR" sz="2200" i="1" kern="100">
                              <a:solidFill>
                                <a:srgbClr val="0D0D0D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pt-BR" sz="2200" i="1" kern="100">
                              <a:solidFill>
                                <a:srgbClr val="0D0D0D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e>
                        <m:sup>
                          <m:sSup>
                            <m:sSupPr>
                              <m:ctrlPr>
                                <a:rPr lang="pt-BR" sz="2200" i="1" kern="100">
                                  <a:solidFill>
                                    <a:srgbClr val="0D0D0D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pt-BR" sz="2200" i="1" kern="100">
                                  <a:solidFill>
                                    <a:srgbClr val="0D0D0D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pt-BR" sz="2200" i="1" kern="100">
                                  <a:solidFill>
                                    <a:srgbClr val="0D0D0D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pt-BR" sz="2200" i="1" kern="100">
                              <a:solidFill>
                                <a:srgbClr val="0D0D0D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−4</m:t>
                          </m:r>
                        </m:sup>
                      </m:sSup>
                      <m:r>
                        <a:rPr lang="pt-BR" sz="2200" i="1" kern="100">
                          <a:solidFill>
                            <a:srgbClr val="0D0D0D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sSup>
                        <m:sSupPr>
                          <m:ctrlPr>
                            <a:rPr lang="pt-BR" sz="2200" i="1" kern="100">
                              <a:solidFill>
                                <a:srgbClr val="0D0D0D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BR" sz="2200" i="1" kern="100">
                                  <a:solidFill>
                                    <a:srgbClr val="0D0D0D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pt-BR" sz="2200" i="1" kern="100">
                                      <a:solidFill>
                                        <a:srgbClr val="0D0D0D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pt-BR" sz="2200" i="1" kern="100">
                                      <a:solidFill>
                                        <a:srgbClr val="0D0D0D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pt-BR" sz="2200" i="1" kern="100">
                                      <a:solidFill>
                                        <a:srgbClr val="0D0D0D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3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pt-BR" sz="2200" i="1" kern="100">
                              <a:solidFill>
                                <a:srgbClr val="0D0D0D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−</m:t>
                          </m:r>
                          <m:r>
                            <a:rPr lang="pt-BR" sz="2200" i="1" kern="100">
                              <a:solidFill>
                                <a:srgbClr val="0D0D0D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50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BR" sz="2200" i="1" kern="100">
                              <a:solidFill>
                                <a:srgbClr val="0D0D0D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pt-BR" sz="2200" i="1" kern="100">
                              <a:solidFill>
                                <a:srgbClr val="0D0D0D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e>
                        <m:sup>
                          <m:sSup>
                            <m:sSupPr>
                              <m:ctrlPr>
                                <a:rPr lang="pt-BR" sz="2200" i="1" kern="100">
                                  <a:solidFill>
                                    <a:srgbClr val="0D0D0D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pt-BR" sz="2200" i="1" kern="100">
                                  <a:solidFill>
                                    <a:srgbClr val="0D0D0D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pt-BR" sz="2200" i="1" kern="100">
                                  <a:solidFill>
                                    <a:srgbClr val="0D0D0D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pt-BR" sz="2200" i="1" kern="100">
                              <a:solidFill>
                                <a:srgbClr val="0D0D0D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−4</m:t>
                          </m:r>
                        </m:sup>
                      </m:sSup>
                      <m:r>
                        <a:rPr lang="pt-BR" sz="2200" i="1" kern="100">
                          <a:solidFill>
                            <a:srgbClr val="0D0D0D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sSup>
                        <m:sSupPr>
                          <m:ctrlPr>
                            <a:rPr lang="pt-BR" sz="2200" i="1" kern="100">
                              <a:solidFill>
                                <a:srgbClr val="0D0D0D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pt-BR" sz="2200" i="1" kern="100">
                              <a:solidFill>
                                <a:srgbClr val="0D0D0D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pt-BR" sz="2200" i="1" kern="100">
                              <a:solidFill>
                                <a:srgbClr val="0D0D0D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−3</m:t>
                          </m:r>
                          <m:r>
                            <a:rPr lang="pt-BR" sz="2200" i="1" kern="100">
                              <a:solidFill>
                                <a:srgbClr val="0D0D0D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BR" sz="2200" i="1" kern="100">
                              <a:solidFill>
                                <a:srgbClr val="0D0D0D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pt-BR" sz="2200" i="1" kern="100">
                              <a:solidFill>
                                <a:srgbClr val="0D0D0D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e>
                        <m:sup>
                          <m:sSup>
                            <m:sSupPr>
                              <m:ctrlPr>
                                <a:rPr lang="pt-BR" sz="2200" b="1" i="1" kern="100">
                                  <a:solidFill>
                                    <a:srgbClr val="0B769F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pt-BR" sz="2200" b="1" i="1" kern="100">
                                  <a:solidFill>
                                    <a:srgbClr val="0B769F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pt-BR" sz="2200" b="1" i="1" kern="100">
                                  <a:solidFill>
                                    <a:srgbClr val="0B769F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𝟐</m:t>
                              </m:r>
                            </m:sup>
                          </m:sSup>
                          <m:r>
                            <a:rPr lang="pt-BR" sz="2200" b="1" i="1" kern="100">
                              <a:solidFill>
                                <a:srgbClr val="0B769F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−</m:t>
                          </m:r>
                          <m:r>
                            <a:rPr lang="pt-BR" sz="2200" b="1" i="1" kern="100">
                              <a:solidFill>
                                <a:srgbClr val="0B769F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𝟒</m:t>
                          </m:r>
                        </m:sup>
                      </m:sSup>
                      <m:r>
                        <a:rPr lang="pt-BR" sz="2200" i="1" kern="100">
                          <a:solidFill>
                            <a:srgbClr val="0D0D0D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sSup>
                        <m:sSupPr>
                          <m:ctrlPr>
                            <a:rPr lang="pt-BR" sz="2200" i="1" kern="100">
                              <a:solidFill>
                                <a:srgbClr val="0D0D0D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pt-BR" sz="2200" i="1" kern="100">
                              <a:solidFill>
                                <a:srgbClr val="0D0D0D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pt-BR" sz="2200" b="1" i="1" kern="100">
                              <a:solidFill>
                                <a:srgbClr val="0B769F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−</m:t>
                          </m:r>
                          <m:r>
                            <a:rPr lang="pt-BR" sz="2200" b="1" i="1" kern="100">
                              <a:solidFill>
                                <a:srgbClr val="0B769F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𝟑</m:t>
                          </m:r>
                          <m:r>
                            <a:rPr lang="pt-BR" sz="2200" b="1" i="1" kern="100">
                              <a:solidFill>
                                <a:srgbClr val="0B769F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𝒙</m:t>
                          </m:r>
                        </m:sup>
                      </m:sSup>
                      <m:r>
                        <a:rPr lang="pt-BR" sz="2200" i="1" kern="100">
                          <a:solidFill>
                            <a:srgbClr val="0D0D0D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pt-BR" sz="2200" b="1" i="1" kern="100">
                              <a:solidFill>
                                <a:srgbClr val="0B769F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pt-BR" sz="2200" b="1" i="1" kern="100">
                              <a:solidFill>
                                <a:srgbClr val="0B769F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pt-BR" sz="2200" b="1" i="1" kern="100">
                              <a:solidFill>
                                <a:srgbClr val="0B769F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𝟐</m:t>
                          </m:r>
                        </m:sup>
                      </m:sSup>
                      <m:r>
                        <a:rPr lang="pt-BR" sz="2200" b="1" i="1" kern="100">
                          <a:solidFill>
                            <a:srgbClr val="0B769F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−</m:t>
                      </m:r>
                      <m:r>
                        <a:rPr lang="pt-BR" sz="2200" b="1" i="1" kern="100">
                          <a:solidFill>
                            <a:srgbClr val="0B769F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𝟒</m:t>
                      </m:r>
                      <m:r>
                        <a:rPr lang="pt-BR" sz="2200" b="1" i="1" kern="100">
                          <a:solidFill>
                            <a:srgbClr val="0B769F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=−</m:t>
                      </m:r>
                      <m:r>
                        <a:rPr lang="pt-BR" sz="2200" b="1" i="1" kern="100">
                          <a:solidFill>
                            <a:srgbClr val="0B769F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𝟑</m:t>
                      </m:r>
                      <m:r>
                        <a:rPr lang="pt-BR" sz="2200" b="1" i="1" kern="100">
                          <a:solidFill>
                            <a:srgbClr val="0B769F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𝒙</m:t>
                      </m:r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BR" sz="2200" i="1" kern="100">
                              <a:solidFill>
                                <a:srgbClr val="0D0D0D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pt-BR" sz="2200" i="1" kern="100">
                              <a:solidFill>
                                <a:srgbClr val="0D0D0D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pt-BR" sz="2200" i="1" kern="100">
                              <a:solidFill>
                                <a:srgbClr val="0D0D0D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p>
                      </m:sSup>
                      <m:r>
                        <a:rPr lang="pt-BR" sz="2200" i="1" kern="100">
                          <a:solidFill>
                            <a:srgbClr val="0D0D0D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+3</m:t>
                      </m:r>
                      <m:r>
                        <a:rPr lang="pt-BR" sz="2200" i="1" kern="100">
                          <a:solidFill>
                            <a:srgbClr val="0D0D0D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pt-BR" sz="2200" i="1" kern="100">
                          <a:solidFill>
                            <a:srgbClr val="0D0D0D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−4=0</m:t>
                      </m:r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800"/>
                  </a:spcAft>
                </a:pP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solidFill>
                      <a:srgbClr val="0D0D0D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Assim, para revolver a equação quadrática obtida, temos: </a:t>
                </a:r>
                <a14:m>
                  <m:oMath xmlns:m="http://schemas.openxmlformats.org/officeDocument/2006/math">
                    <m:r>
                      <a:rPr lang="pt-BR" sz="2200" i="1" kern="100">
                        <a:solidFill>
                          <a:srgbClr val="0D0D0D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𝑎</m:t>
                    </m:r>
                    <m:r>
                      <a:rPr lang="pt-BR" sz="2200" i="1" kern="100">
                        <a:solidFill>
                          <a:srgbClr val="0D0D0D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=1,  </m:t>
                    </m:r>
                    <m:r>
                      <a:rPr lang="pt-BR" sz="2200" i="1" kern="100">
                        <a:solidFill>
                          <a:srgbClr val="0D0D0D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𝑏</m:t>
                    </m:r>
                    <m:r>
                      <a:rPr lang="pt-BR" sz="2200" i="1" kern="100">
                        <a:solidFill>
                          <a:srgbClr val="0D0D0D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=3  </m:t>
                    </m:r>
                    <m:r>
                      <m:rPr>
                        <m:sty m:val="p"/>
                      </m:rPr>
                      <a:rPr lang="pt-BR" sz="2200" kern="100">
                        <a:solidFill>
                          <a:srgbClr val="0D0D0D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e</m:t>
                    </m:r>
                    <m:r>
                      <a:rPr lang="pt-BR" sz="2200" i="1" kern="100">
                        <a:solidFill>
                          <a:srgbClr val="0D0D0D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 </m:t>
                    </m:r>
                    <m:r>
                      <a:rPr lang="pt-BR" sz="2200" i="1" kern="100">
                        <a:solidFill>
                          <a:srgbClr val="0D0D0D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𝑐</m:t>
                    </m:r>
                    <m:r>
                      <a:rPr lang="pt-BR" sz="2200" i="1" kern="100">
                        <a:solidFill>
                          <a:srgbClr val="0D0D0D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=−4</m:t>
                    </m:r>
                  </m:oMath>
                </a14:m>
                <a:r>
                  <a:rPr lang="pt-BR" sz="2200" kern="100" dirty="0">
                    <a:solidFill>
                      <a:srgbClr val="0D0D0D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 Dessa forma: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2C4FB5CC-B1F5-60C1-CB5C-FB6BB41779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58" y="878334"/>
                <a:ext cx="6096000" cy="5353453"/>
              </a:xfrm>
              <a:prstGeom prst="rect">
                <a:avLst/>
              </a:prstGeom>
              <a:blipFill>
                <a:blip r:embed="rId2"/>
                <a:stretch>
                  <a:fillRect l="-1300" r="-1200" b="-1367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7348BD28-9533-2663-9FB1-65EE036A1F28}"/>
                  </a:ext>
                </a:extLst>
              </p:cNvPr>
              <p:cNvSpPr txBox="1"/>
              <p:nvPr/>
            </p:nvSpPr>
            <p:spPr>
              <a:xfrm>
                <a:off x="6176682" y="878334"/>
                <a:ext cx="6006360" cy="577517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15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i="1" kern="100" smtClean="0">
                          <a:solidFill>
                            <a:srgbClr val="0D0D0D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pt-BR" sz="2200" i="1" kern="100" smtClean="0">
                          <a:solidFill>
                            <a:srgbClr val="0D0D0D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200" i="1" kern="100">
                              <a:solidFill>
                                <a:srgbClr val="0D0D0D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200" i="1" kern="100">
                              <a:solidFill>
                                <a:srgbClr val="0D0D0D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−</m:t>
                          </m:r>
                          <m:r>
                            <a:rPr lang="pt-BR" sz="2200" i="1" kern="100">
                              <a:solidFill>
                                <a:srgbClr val="0D0D0D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𝑏</m:t>
                          </m:r>
                          <m:r>
                            <a:rPr lang="pt-BR" sz="2200" i="1" kern="100">
                              <a:solidFill>
                                <a:srgbClr val="0D0D0D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±</m:t>
                          </m:r>
                          <m:rad>
                            <m:radPr>
                              <m:degHide m:val="on"/>
                              <m:ctrlPr>
                                <a:rPr lang="pt-BR" sz="2200" i="1" kern="100">
                                  <a:solidFill>
                                    <a:srgbClr val="0D0D0D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pt-BR" sz="2200" i="1" kern="100">
                                      <a:solidFill>
                                        <a:srgbClr val="0D0D0D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pt-BR" sz="2200" i="1" kern="100">
                                      <a:solidFill>
                                        <a:srgbClr val="0D0D0D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pt-BR" sz="2200" i="1" kern="100">
                                      <a:solidFill>
                                        <a:srgbClr val="0D0D0D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pt-BR" sz="2200" i="1" kern="100">
                                  <a:solidFill>
                                    <a:srgbClr val="0D0D0D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−4</m:t>
                              </m:r>
                              <m:r>
                                <a:rPr lang="pt-BR" sz="2200" i="1" kern="100">
                                  <a:solidFill>
                                    <a:srgbClr val="0D0D0D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𝑎𝑐</m:t>
                              </m:r>
                            </m:e>
                          </m:rad>
                        </m:num>
                        <m:den>
                          <m:r>
                            <a:rPr lang="pt-BR" sz="2200" i="1" kern="100">
                              <a:solidFill>
                                <a:srgbClr val="0D0D0D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2</m:t>
                          </m:r>
                          <m:r>
                            <a:rPr lang="pt-BR" sz="2200" i="1" kern="100">
                              <a:solidFill>
                                <a:srgbClr val="0D0D0D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𝑎</m:t>
                          </m:r>
                        </m:den>
                      </m:f>
                      <m:r>
                        <a:rPr lang="pt-BR" sz="2200" i="1" kern="100">
                          <a:solidFill>
                            <a:srgbClr val="0D0D0D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→</m:t>
                      </m:r>
                      <m:f>
                        <m:fPr>
                          <m:ctrlPr>
                            <a:rPr lang="pt-BR" sz="2200" i="1" kern="100">
                              <a:solidFill>
                                <a:srgbClr val="0D0D0D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200" i="1" kern="100">
                              <a:solidFill>
                                <a:srgbClr val="0D0D0D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−</m:t>
                          </m:r>
                          <m:d>
                            <m:dPr>
                              <m:ctrlPr>
                                <a:rPr lang="pt-BR" sz="2200" i="1" kern="100">
                                  <a:solidFill>
                                    <a:srgbClr val="0D0D0D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pt-BR" sz="2200" i="1" kern="100">
                                  <a:solidFill>
                                    <a:srgbClr val="0D0D0D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3</m:t>
                              </m:r>
                            </m:e>
                          </m:d>
                          <m:r>
                            <a:rPr lang="pt-BR" sz="2200" i="1" kern="100">
                              <a:solidFill>
                                <a:srgbClr val="0D0D0D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±</m:t>
                          </m:r>
                          <m:rad>
                            <m:radPr>
                              <m:degHide m:val="on"/>
                              <m:ctrlPr>
                                <a:rPr lang="pt-BR" sz="2200" i="1" kern="100">
                                  <a:solidFill>
                                    <a:srgbClr val="0D0D0D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pt-BR" sz="2200" i="1" kern="100">
                                      <a:solidFill>
                                        <a:srgbClr val="0D0D0D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pt-BR" sz="2200" i="1" kern="100">
                                      <a:solidFill>
                                        <a:srgbClr val="0D0D0D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  <m:t>3</m:t>
                                  </m:r>
                                </m:e>
                                <m:sup>
                                  <m:r>
                                    <a:rPr lang="pt-BR" sz="2200" i="1" kern="100">
                                      <a:solidFill>
                                        <a:srgbClr val="0D0D0D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pt-BR" sz="2200" i="1" kern="100">
                                  <a:solidFill>
                                    <a:srgbClr val="0D0D0D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−4∙1∙</m:t>
                              </m:r>
                              <m:d>
                                <m:dPr>
                                  <m:ctrlPr>
                                    <a:rPr lang="pt-BR" sz="2200" i="1" kern="100">
                                      <a:solidFill>
                                        <a:srgbClr val="0D0D0D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pt-BR" sz="2200" i="1" kern="100">
                                      <a:solidFill>
                                        <a:srgbClr val="0D0D0D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  <m:t>−4</m:t>
                                  </m:r>
                                </m:e>
                              </m:d>
                            </m:e>
                          </m:rad>
                        </m:num>
                        <m:den>
                          <m:r>
                            <a:rPr lang="pt-BR" sz="2200" i="1" kern="100">
                              <a:solidFill>
                                <a:srgbClr val="0D0D0D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2∙1</m:t>
                          </m:r>
                        </m:den>
                      </m:f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15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i="1" kern="100">
                          <a:solidFill>
                            <a:srgbClr val="0D0D0D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pt-BR" sz="2200" i="1" kern="100">
                          <a:solidFill>
                            <a:srgbClr val="0D0D0D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200" i="1" kern="100">
                              <a:solidFill>
                                <a:srgbClr val="0D0D0D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200" i="1" kern="100">
                              <a:solidFill>
                                <a:srgbClr val="0D0D0D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−3±</m:t>
                          </m:r>
                          <m:rad>
                            <m:radPr>
                              <m:degHide m:val="on"/>
                              <m:ctrlPr>
                                <a:rPr lang="pt-BR" sz="2200" i="1" kern="100">
                                  <a:solidFill>
                                    <a:srgbClr val="0D0D0D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pt-BR" sz="2200" i="1" kern="100">
                                  <a:solidFill>
                                    <a:srgbClr val="0D0D0D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9+16 </m:t>
                              </m:r>
                            </m:e>
                          </m:rad>
                        </m:num>
                        <m:den>
                          <m:r>
                            <a:rPr lang="pt-BR" sz="2200" i="1" kern="100">
                              <a:solidFill>
                                <a:srgbClr val="0D0D0D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15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i="1" kern="100">
                          <a:solidFill>
                            <a:srgbClr val="0D0D0D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pt-BR" sz="2200" i="1" kern="100">
                          <a:solidFill>
                            <a:srgbClr val="0D0D0D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200" i="1" kern="100">
                              <a:solidFill>
                                <a:srgbClr val="0D0D0D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200" i="1" kern="100">
                              <a:solidFill>
                                <a:srgbClr val="0D0D0D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−3±</m:t>
                          </m:r>
                          <m:rad>
                            <m:radPr>
                              <m:degHide m:val="on"/>
                              <m:ctrlPr>
                                <a:rPr lang="pt-BR" sz="2200" i="1" kern="100">
                                  <a:solidFill>
                                    <a:srgbClr val="0D0D0D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pt-BR" sz="2200" i="1" kern="100">
                                  <a:solidFill>
                                    <a:srgbClr val="0D0D0D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25 </m:t>
                              </m:r>
                            </m:e>
                          </m:rad>
                        </m:num>
                        <m:den>
                          <m:r>
                            <a:rPr lang="pt-BR" sz="2200" i="1" kern="100">
                              <a:solidFill>
                                <a:srgbClr val="0D0D0D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2</m:t>
                          </m:r>
                        </m:den>
                      </m:f>
                      <m:r>
                        <a:rPr lang="pt-BR" sz="2200" i="1" kern="100">
                          <a:solidFill>
                            <a:srgbClr val="0D0D0D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→</m:t>
                      </m:r>
                      <m:d>
                        <m:dPr>
                          <m:begChr m:val="⟨"/>
                          <m:endChr m:val=""/>
                          <m:ctrlPr>
                            <a:rPr lang="pt-BR" sz="2200" i="1" kern="100">
                              <a:solidFill>
                                <a:srgbClr val="0D0D0D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pt-BR" sz="2200" i="1" kern="100">
                                  <a:solidFill>
                                    <a:srgbClr val="0D0D0D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eqArrPr>
                            <m:e>
                              <m:sSup>
                                <m:sSupPr>
                                  <m:ctrlPr>
                                    <a:rPr lang="pt-BR" sz="2200" i="1" kern="100">
                                      <a:solidFill>
                                        <a:srgbClr val="0D0D0D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pt-BR" sz="2200" i="1" kern="100">
                                      <a:solidFill>
                                        <a:srgbClr val="0D0D0D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pt-BR" sz="2200" i="1" kern="100">
                                      <a:solidFill>
                                        <a:srgbClr val="0D0D0D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pt-BR" sz="2200" i="1" kern="100">
                                  <a:solidFill>
                                    <a:srgbClr val="0D0D0D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pt-BR" sz="2200" i="1" kern="100">
                                      <a:solidFill>
                                        <a:srgbClr val="0D0D0D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BR" sz="2200" i="1" kern="100">
                                      <a:solidFill>
                                        <a:srgbClr val="0D0D0D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  <m:t>−3+5</m:t>
                                  </m:r>
                                </m:num>
                                <m:den>
                                  <m:r>
                                    <a:rPr lang="pt-BR" sz="2200" i="1" kern="100">
                                      <a:solidFill>
                                        <a:srgbClr val="0D0D0D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pt-BR" sz="2200" i="1" kern="100">
                                  <a:solidFill>
                                    <a:srgbClr val="0D0D0D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pt-BR" sz="2200" i="1" kern="100">
                                      <a:solidFill>
                                        <a:srgbClr val="0D0D0D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BR" sz="2200" i="1" kern="100">
                                      <a:solidFill>
                                        <a:srgbClr val="0D0D0D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 2 </m:t>
                                  </m:r>
                                </m:num>
                                <m:den>
                                  <m:r>
                                    <a:rPr lang="pt-BR" sz="2200" i="1" kern="100">
                                      <a:solidFill>
                                        <a:srgbClr val="0D0D0D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pt-BR" sz="2200" i="1" kern="100">
                                  <a:solidFill>
                                    <a:srgbClr val="0D0D0D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=1</m:t>
                              </m:r>
                            </m:e>
                            <m:e>
                              <m:sSup>
                                <m:sSupPr>
                                  <m:ctrlPr>
                                    <a:rPr lang="pt-BR" sz="2200" i="1" kern="100">
                                      <a:solidFill>
                                        <a:srgbClr val="0D0D0D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pt-BR" sz="2200" i="1" kern="100">
                                      <a:solidFill>
                                        <a:srgbClr val="0D0D0D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pt-BR" sz="2200" i="1" kern="100">
                                      <a:solidFill>
                                        <a:srgbClr val="0D0D0D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′′</m:t>
                                  </m:r>
                                </m:sup>
                              </m:sSup>
                              <m:r>
                                <a:rPr lang="pt-BR" sz="2200" i="1" kern="100">
                                  <a:solidFill>
                                    <a:srgbClr val="0D0D0D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pt-BR" sz="2200" i="1" kern="100">
                                      <a:solidFill>
                                        <a:srgbClr val="0D0D0D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BR" sz="2200" i="1" kern="100">
                                      <a:solidFill>
                                        <a:srgbClr val="0D0D0D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  <m:t>−3−5</m:t>
                                  </m:r>
                                </m:num>
                                <m:den>
                                  <m:r>
                                    <a:rPr lang="pt-BR" sz="2200" i="1" kern="100">
                                      <a:solidFill>
                                        <a:srgbClr val="0D0D0D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pt-BR" sz="2200" i="1" kern="100">
                                  <a:solidFill>
                                    <a:srgbClr val="0D0D0D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pt-BR" sz="2200" i="1" kern="100">
                                      <a:solidFill>
                                        <a:srgbClr val="0D0D0D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BR" sz="2200" i="1" kern="100">
                                      <a:solidFill>
                                        <a:srgbClr val="0D0D0D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−8</m:t>
                                  </m:r>
                                </m:num>
                                <m:den>
                                  <m:r>
                                    <a:rPr lang="pt-BR" sz="2200" i="1" kern="100">
                                      <a:solidFill>
                                        <a:srgbClr val="0D0D0D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pt-BR" sz="2200" i="1" kern="100">
                                  <a:solidFill>
                                    <a:srgbClr val="0D0D0D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=−4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15000"/>
                  </a:lnSpc>
                  <a:spcAft>
                    <a:spcPts val="800"/>
                  </a:spcAft>
                </a:pPr>
                <a:endParaRPr lang="pt-BR" sz="2200" kern="100" dirty="0">
                  <a:effectLst/>
                  <a:latin typeface="Arial Narrow" panose="020B0606020202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O conjunto solução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𝑆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−4; 1</m:t>
                        </m:r>
                      </m:e>
                    </m:d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solidFill>
                      <a:srgbClr val="0D0D0D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 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7348BD28-9533-2663-9FB1-65EE036A1F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76682" y="878334"/>
                <a:ext cx="6006360" cy="5775171"/>
              </a:xfrm>
              <a:prstGeom prst="rect">
                <a:avLst/>
              </a:prstGeom>
              <a:blipFill>
                <a:blip r:embed="rId3"/>
                <a:stretch>
                  <a:fillRect l="-1318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1073159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9C6843C9-9569-F585-5A80-7F5F4A7FAF5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5" t="7077" r="63512"/>
          <a:stretch>
            <a:fillRect/>
          </a:stretch>
        </p:blipFill>
        <p:spPr bwMode="auto">
          <a:xfrm>
            <a:off x="0" y="581286"/>
            <a:ext cx="2820454" cy="66480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DBBD15AE-4020-56B2-E9DC-73D78FA89524}"/>
              </a:ext>
            </a:extLst>
          </p:cNvPr>
          <p:cNvSpPr txBox="1"/>
          <p:nvPr/>
        </p:nvSpPr>
        <p:spPr>
          <a:xfrm>
            <a:off x="0" y="1246093"/>
            <a:ext cx="6096000" cy="4590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t-BR" sz="22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1. 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Resolva as equações exponenciais, a seguir.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195DE7C4-AAC9-430E-0727-53D80FD9EE61}"/>
                  </a:ext>
                </a:extLst>
              </p:cNvPr>
              <p:cNvSpPr txBox="1"/>
              <p:nvPr/>
            </p:nvSpPr>
            <p:spPr>
              <a:xfrm>
                <a:off x="2240" y="1640476"/>
                <a:ext cx="6136340" cy="106445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solidFill>
                      <a:schemeClr val="tx1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a)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sz="2200" i="1" kern="10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i="1" kern="10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4</m:t>
                        </m:r>
                      </m:e>
                      <m:sup>
                        <m:r>
                          <a:rPr lang="pt-BR" sz="2200" i="1" kern="10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</m:sup>
                    </m:sSup>
                    <m:r>
                      <a:rPr lang="pt-BR" sz="2200" i="1" kern="100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=64</m:t>
                    </m:r>
                  </m:oMath>
                </a14:m>
                <a:endParaRPr lang="pt-BR" sz="2200" kern="100" dirty="0">
                  <a:solidFill>
                    <a:schemeClr val="tx1"/>
                  </a:solidFill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r>
                  <a:rPr lang="pt-BR" sz="2200" dirty="0">
                    <a:solidFill>
                      <a:schemeClr val="tx1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b)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sz="22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BR" sz="22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2</m:t>
                        </m:r>
                      </m:e>
                      <m:sup>
                        <m:r>
                          <a:rPr lang="pt-BR" sz="22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</m:sup>
                    </m:sSup>
                    <m:r>
                      <a:rPr lang="pt-BR" sz="2200" i="1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pt-BR" sz="22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2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pt-BR" sz="22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 16 </m:t>
                        </m:r>
                      </m:den>
                    </m:f>
                  </m:oMath>
                </a14:m>
                <a:endParaRPr lang="pt-BR" sz="22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195DE7C4-AAC9-430E-0727-53D80FD9EE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40" y="1640476"/>
                <a:ext cx="6136340" cy="1064459"/>
              </a:xfrm>
              <a:prstGeom prst="rect">
                <a:avLst/>
              </a:prstGeom>
              <a:blipFill>
                <a:blip r:embed="rId3"/>
                <a:stretch>
                  <a:fillRect l="-1291" t="-2286" b="-400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80945AC6-23CB-DFA5-7201-814D5E248324}"/>
                  </a:ext>
                </a:extLst>
              </p:cNvPr>
              <p:cNvSpPr txBox="1"/>
              <p:nvPr/>
            </p:nvSpPr>
            <p:spPr>
              <a:xfrm>
                <a:off x="2754410" y="1642374"/>
                <a:ext cx="3341590" cy="106484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solidFill>
                      <a:schemeClr val="tx1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c)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sz="2200" i="1" kern="10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i="1" kern="10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100</m:t>
                        </m:r>
                      </m:e>
                      <m:sup>
                        <m:r>
                          <a:rPr lang="pt-BR" sz="2200" i="1" kern="10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</m:sup>
                    </m:sSup>
                    <m:r>
                      <a:rPr lang="pt-BR" sz="2200" i="1" kern="100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=0,001</m:t>
                    </m:r>
                  </m:oMath>
                </a14:m>
                <a:endParaRPr lang="pt-BR" sz="2200" kern="100" dirty="0">
                  <a:solidFill>
                    <a:schemeClr val="tx1"/>
                  </a:solidFill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r>
                  <a:rPr lang="pt-BR" sz="2200" dirty="0">
                    <a:solidFill>
                      <a:schemeClr val="tx1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d)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sz="22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BR" sz="22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0,75</m:t>
                        </m:r>
                      </m:e>
                      <m:sup>
                        <m:r>
                          <a:rPr lang="pt-BR" sz="22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</m:sup>
                    </m:sSup>
                    <m:r>
                      <a:rPr lang="pt-BR" sz="2200" i="1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pt-BR" sz="22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2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 16 </m:t>
                        </m:r>
                      </m:num>
                      <m:den>
                        <m:r>
                          <a:rPr lang="pt-BR" sz="22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9</m:t>
                        </m:r>
                      </m:den>
                    </m:f>
                  </m:oMath>
                </a14:m>
                <a:endParaRPr lang="pt-BR" sz="22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80945AC6-23CB-DFA5-7201-814D5E2483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54410" y="1642374"/>
                <a:ext cx="3341590" cy="1064843"/>
              </a:xfrm>
              <a:prstGeom prst="rect">
                <a:avLst/>
              </a:prstGeom>
              <a:blipFill>
                <a:blip r:embed="rId4"/>
                <a:stretch>
                  <a:fillRect l="-2372" t="-1714" b="-400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id="{D18D11DA-3B0A-1E6F-555C-C84277C3BE95}"/>
                  </a:ext>
                </a:extLst>
              </p:cNvPr>
              <p:cNvSpPr txBox="1"/>
              <p:nvPr/>
            </p:nvSpPr>
            <p:spPr>
              <a:xfrm>
                <a:off x="2240" y="2801143"/>
                <a:ext cx="6093760" cy="172617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2.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Observe a equação exponencial, a seguir.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15000"/>
                  </a:lnSpc>
                  <a:spcBef>
                    <a:spcPts val="200"/>
                  </a:spcBef>
                  <a:spcAft>
                    <a:spcPts val="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pt-BR" sz="2200" i="1" kern="1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pt-BR" sz="2200" i="1" kern="1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8</m:t>
                              </m:r>
                            </m:e>
                            <m:sup>
                              <m:r>
                                <a:rPr lang="pt-BR" sz="2200" i="1" kern="1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 </m:t>
                          </m:r>
                        </m:num>
                        <m:den>
                          <m:sSup>
                            <m:sSupPr>
                              <m:ctrlPr>
                                <a:rPr lang="pt-BR" sz="2200" i="1" kern="1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pt-BR" sz="2200" i="1" kern="1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8</m:t>
                              </m:r>
                            </m:e>
                            <m:sup>
                              <m:r>
                                <a:rPr lang="pt-BR" sz="2200" i="1" kern="1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5</m:t>
                              </m:r>
                            </m:sup>
                          </m:sSup>
                        </m:den>
                      </m:f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=512</m:t>
                      </m:r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Qual é o valor de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𝑥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?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id="{D18D11DA-3B0A-1E6F-555C-C84277C3BE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40" y="2801143"/>
                <a:ext cx="6093760" cy="1726178"/>
              </a:xfrm>
              <a:prstGeom prst="rect">
                <a:avLst/>
              </a:prstGeom>
              <a:blipFill>
                <a:blip r:embed="rId5"/>
                <a:stretch>
                  <a:fillRect l="-1300" t="-1767" b="-5654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CaixaDeTexto 11">
            <a:extLst>
              <a:ext uri="{FF2B5EF4-FFF2-40B4-BE49-F238E27FC236}">
                <a16:creationId xmlns:a16="http://schemas.microsoft.com/office/drawing/2014/main" id="{A41C5066-0611-DD28-A5DD-25CE6FDC432B}"/>
              </a:ext>
            </a:extLst>
          </p:cNvPr>
          <p:cNvSpPr txBox="1"/>
          <p:nvPr/>
        </p:nvSpPr>
        <p:spPr>
          <a:xfrm>
            <a:off x="2240" y="4508253"/>
            <a:ext cx="6093760" cy="1414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(A) 5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(B) 7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pt-BR" sz="22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(C) 8</a:t>
            </a:r>
            <a:endParaRPr lang="pt-BR" sz="2200" dirty="0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297847E1-BC52-DCA0-905F-314F453586A9}"/>
              </a:ext>
            </a:extLst>
          </p:cNvPr>
          <p:cNvSpPr txBox="1"/>
          <p:nvPr/>
        </p:nvSpPr>
        <p:spPr>
          <a:xfrm>
            <a:off x="2754410" y="4527321"/>
            <a:ext cx="3341590" cy="9228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(D) 9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pt-BR" sz="22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(E) 12</a:t>
            </a:r>
            <a:endParaRPr lang="pt-BR" sz="22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6" name="CaixaDeTexto 15">
                <a:extLst>
                  <a:ext uri="{FF2B5EF4-FFF2-40B4-BE49-F238E27FC236}">
                    <a16:creationId xmlns:a16="http://schemas.microsoft.com/office/drawing/2014/main" id="{36266971-3467-19A2-6057-6F68DA3F6D11}"/>
                  </a:ext>
                </a:extLst>
              </p:cNvPr>
              <p:cNvSpPr txBox="1"/>
              <p:nvPr/>
            </p:nvSpPr>
            <p:spPr>
              <a:xfrm>
                <a:off x="6104960" y="843238"/>
                <a:ext cx="6136340" cy="144494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spcAft>
                    <a:spcPts val="800"/>
                  </a:spcAft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3.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Considere a equação exponencial, a seguir.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BR" sz="22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rad>
                                <m:radPr>
                                  <m:degHide m:val="on"/>
                                  <m:ctrlPr>
                                    <a:rPr lang="pt-BR" sz="2200" i="1" kern="100"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pt-BR" sz="2200" i="1" kern="100"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  <m:t>7</m:t>
                                  </m:r>
                                </m:e>
                              </m:rad>
                            </m:e>
                          </m:d>
                        </m:e>
                        <m:sup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2</m:t>
                          </m:r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𝑥</m:t>
                          </m:r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 − 8</m:t>
                          </m:r>
                        </m:sup>
                      </m:sSup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=1</m:t>
                      </m:r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O valor de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𝑥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, que torna essa equação verdadeira é igual a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16" name="CaixaDeTexto 15">
                <a:extLst>
                  <a:ext uri="{FF2B5EF4-FFF2-40B4-BE49-F238E27FC236}">
                    <a16:creationId xmlns:a16="http://schemas.microsoft.com/office/drawing/2014/main" id="{36266971-3467-19A2-6057-6F68DA3F6D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04960" y="843238"/>
                <a:ext cx="6136340" cy="1444947"/>
              </a:xfrm>
              <a:prstGeom prst="rect">
                <a:avLst/>
              </a:prstGeom>
              <a:blipFill>
                <a:blip r:embed="rId6"/>
                <a:stretch>
                  <a:fillRect l="-1291" t="-3376" r="-794" b="-7595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CaixaDeTexto 17">
            <a:extLst>
              <a:ext uri="{FF2B5EF4-FFF2-40B4-BE49-F238E27FC236}">
                <a16:creationId xmlns:a16="http://schemas.microsoft.com/office/drawing/2014/main" id="{7D32BBB7-ED4E-E573-EEF2-F80D86058481}"/>
              </a:ext>
            </a:extLst>
          </p:cNvPr>
          <p:cNvSpPr txBox="1"/>
          <p:nvPr/>
        </p:nvSpPr>
        <p:spPr>
          <a:xfrm>
            <a:off x="6147540" y="2212937"/>
            <a:ext cx="6185646" cy="1414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(A) 3.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(B) 2.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pt-BR" sz="22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(C) 4.</a:t>
            </a:r>
            <a:endParaRPr lang="pt-BR" sz="2200" dirty="0"/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45AA4A06-E55D-4A1C-392E-3BE5ED25E09E}"/>
              </a:ext>
            </a:extLst>
          </p:cNvPr>
          <p:cNvSpPr txBox="1"/>
          <p:nvPr/>
        </p:nvSpPr>
        <p:spPr>
          <a:xfrm>
            <a:off x="9238117" y="2215033"/>
            <a:ext cx="2850251" cy="9228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(D) 7.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pt-BR" sz="22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(E) 8.</a:t>
            </a:r>
            <a:endParaRPr lang="pt-BR" sz="22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2" name="CaixaDeTexto 21">
                <a:extLst>
                  <a:ext uri="{FF2B5EF4-FFF2-40B4-BE49-F238E27FC236}">
                    <a16:creationId xmlns:a16="http://schemas.microsoft.com/office/drawing/2014/main" id="{576A60D9-ED16-81C2-E3D6-1E9098891B4A}"/>
                  </a:ext>
                </a:extLst>
              </p:cNvPr>
              <p:cNvSpPr txBox="1"/>
              <p:nvPr/>
            </p:nvSpPr>
            <p:spPr>
              <a:xfrm>
                <a:off x="6104961" y="3657884"/>
                <a:ext cx="6093760" cy="188051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4. 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Certa população de insetos cresce de acordo com a expressão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𝑁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=500∙</m:t>
                    </m:r>
                    <m:sSup>
                      <m:sSup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2</m:t>
                        </m:r>
                      </m:e>
                      <m:sup>
                        <m:f>
                          <m:fPr>
                            <m:ctrlP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 </m:t>
                            </m:r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𝑡</m:t>
                            </m:r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 </m:t>
                            </m:r>
                          </m:num>
                          <m:den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6</m:t>
                            </m:r>
                          </m:den>
                        </m:f>
                      </m:sup>
                    </m:sSup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, sendo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𝑡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o tempo em meses e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𝑁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o número de insetos na população após o tempo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𝑡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. 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Após um ano e meio, qual será a população de insetos?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22" name="CaixaDeTexto 21">
                <a:extLst>
                  <a:ext uri="{FF2B5EF4-FFF2-40B4-BE49-F238E27FC236}">
                    <a16:creationId xmlns:a16="http://schemas.microsoft.com/office/drawing/2014/main" id="{576A60D9-ED16-81C2-E3D6-1E9098891B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04961" y="3657884"/>
                <a:ext cx="6093760" cy="1880515"/>
              </a:xfrm>
              <a:prstGeom prst="rect">
                <a:avLst/>
              </a:prstGeom>
              <a:blipFill>
                <a:blip r:embed="rId7"/>
                <a:stretch>
                  <a:fillRect l="-1300" t="-1618" r="-1300" b="-5178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CaixaDeTexto 23">
            <a:extLst>
              <a:ext uri="{FF2B5EF4-FFF2-40B4-BE49-F238E27FC236}">
                <a16:creationId xmlns:a16="http://schemas.microsoft.com/office/drawing/2014/main" id="{A7586726-EB06-F56E-9008-615511F7C64D}"/>
              </a:ext>
            </a:extLst>
          </p:cNvPr>
          <p:cNvSpPr txBox="1"/>
          <p:nvPr/>
        </p:nvSpPr>
        <p:spPr>
          <a:xfrm>
            <a:off x="6125128" y="5451530"/>
            <a:ext cx="6064632" cy="1414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(A) 1500.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(B) 2000.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pt-BR" sz="22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(C) 4000.</a:t>
            </a:r>
            <a:endParaRPr lang="pt-BR" sz="2200" dirty="0"/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18D6BCE9-99AB-13D5-B900-378FE1D692A4}"/>
              </a:ext>
            </a:extLst>
          </p:cNvPr>
          <p:cNvSpPr txBox="1"/>
          <p:nvPr/>
        </p:nvSpPr>
        <p:spPr>
          <a:xfrm>
            <a:off x="9325534" y="5458700"/>
            <a:ext cx="2675415" cy="9228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(D) 6000.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pt-BR" sz="22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(E) 8000.</a:t>
            </a:r>
            <a:endParaRPr lang="pt-BR" sz="2200" dirty="0"/>
          </a:p>
        </p:txBody>
      </p:sp>
    </p:spTree>
    <p:extLst>
      <p:ext uri="{BB962C8B-B14F-4D97-AF65-F5344CB8AC3E}">
        <p14:creationId xmlns:p14="http://schemas.microsoft.com/office/powerpoint/2010/main" val="385254207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DB80E35D-FFFF-EB6B-9CD2-49903876370F}"/>
                  </a:ext>
                </a:extLst>
              </p:cNvPr>
              <p:cNvSpPr txBox="1"/>
              <p:nvPr/>
            </p:nvSpPr>
            <p:spPr>
              <a:xfrm>
                <a:off x="8960" y="867158"/>
                <a:ext cx="6096000" cy="137044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5.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Analise a igualdade, a seguir: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15000"/>
                  </a:lnSpc>
                  <a:spcBef>
                    <a:spcPts val="200"/>
                  </a:spcBef>
                  <a:spcAft>
                    <a:spcPts val="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8</m:t>
                          </m:r>
                        </m:e>
                        <m:sup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𝑛</m:t>
                          </m:r>
                        </m:sup>
                      </m:sSup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sSup>
                        <m:sSup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8</m:t>
                          </m:r>
                        </m:sup>
                      </m:sSup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∙</m:t>
                      </m:r>
                      <m:sSup>
                        <m:sSup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4</m:t>
                          </m:r>
                        </m:e>
                        <m:sup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5</m:t>
                          </m:r>
                        </m:sup>
                      </m:sSup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∙</m:t>
                      </m:r>
                      <m:sSup>
                        <m:sSup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16</m:t>
                          </m:r>
                        </m:e>
                        <m:sup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Qual o valor de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𝑛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, que satisfaz essa igualdade?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DB80E35D-FFFF-EB6B-9CD2-4990387637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60" y="867158"/>
                <a:ext cx="6096000" cy="1370440"/>
              </a:xfrm>
              <a:prstGeom prst="rect">
                <a:avLst/>
              </a:prstGeom>
              <a:blipFill>
                <a:blip r:embed="rId2"/>
                <a:stretch>
                  <a:fillRect l="-1300" t="-1778" b="-7556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CaixaDeTexto 4">
            <a:extLst>
              <a:ext uri="{FF2B5EF4-FFF2-40B4-BE49-F238E27FC236}">
                <a16:creationId xmlns:a16="http://schemas.microsoft.com/office/drawing/2014/main" id="{427DF29B-49EF-6A55-B9F5-CC968EBEE9C3}"/>
              </a:ext>
            </a:extLst>
          </p:cNvPr>
          <p:cNvSpPr txBox="1"/>
          <p:nvPr/>
        </p:nvSpPr>
        <p:spPr>
          <a:xfrm>
            <a:off x="8960" y="2168770"/>
            <a:ext cx="6087040" cy="1414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(A) 5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(B) 7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pt-BR" sz="22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(C) 9</a:t>
            </a:r>
            <a:endParaRPr lang="pt-BR" sz="2200" dirty="0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D623411-5203-81F2-F083-CE0264C86172}"/>
              </a:ext>
            </a:extLst>
          </p:cNvPr>
          <p:cNvSpPr txBox="1"/>
          <p:nvPr/>
        </p:nvSpPr>
        <p:spPr>
          <a:xfrm>
            <a:off x="3052480" y="2165878"/>
            <a:ext cx="3043520" cy="9228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(D) 10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pt-BR" sz="22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(E) 12</a:t>
            </a:r>
            <a:endParaRPr lang="pt-BR" sz="2200" dirty="0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325793B3-CA9D-50DB-24C8-9B54143F6894}"/>
              </a:ext>
            </a:extLst>
          </p:cNvPr>
          <p:cNvSpPr txBox="1"/>
          <p:nvPr/>
        </p:nvSpPr>
        <p:spPr>
          <a:xfrm>
            <a:off x="0" y="3730992"/>
            <a:ext cx="6087040" cy="27951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88900" algn="just">
              <a:lnSpc>
                <a:spcPct val="115000"/>
              </a:lnSpc>
              <a:spcAft>
                <a:spcPts val="800"/>
              </a:spcAft>
            </a:pPr>
            <a:r>
              <a:rPr lang="pt-BR" sz="22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6. (ENEM 2023)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Um agricultor é informado sobre um método de proteção para sua lavoura que consiste em inserir larvas específicas, de rápida reprodução. A reprodução dessas larvas faz com que sua população multiplique-se por 10 a cada 3 dias e, para evitar eventuais desequilíbrios, é possível cessar essa reprodução aplicando-se um produto X. 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23B012C0-46C7-2882-8475-67619811A9BB}"/>
              </a:ext>
            </a:extLst>
          </p:cNvPr>
          <p:cNvSpPr txBox="1"/>
          <p:nvPr/>
        </p:nvSpPr>
        <p:spPr>
          <a:xfrm>
            <a:off x="6087040" y="779415"/>
            <a:ext cx="6087040" cy="57467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88900" algn="just">
              <a:lnSpc>
                <a:spcPct val="115000"/>
              </a:lnSpc>
              <a:spcAft>
                <a:spcPts val="800"/>
              </a:spcAft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 agricultor decide iniciar esse método com 100 larvas e dispõe de 5 litros do produto X, cuja aplicação recomendada é de exatamente 1 litro para cada população de 200 000 larvas. A quantidade total do produto X de que ele dispõe deverá ser aplicada de uma única vez. 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R="88900" algn="just">
              <a:lnSpc>
                <a:spcPct val="115000"/>
              </a:lnSpc>
              <a:spcAft>
                <a:spcPts val="800"/>
              </a:spcAft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Quantos dias após iniciado esse método o agricultor deverá aplicar o produto X?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(A) 2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(B) 4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R="88900" algn="just">
              <a:lnSpc>
                <a:spcPct val="115000"/>
              </a:lnSpc>
              <a:spcAft>
                <a:spcPts val="800"/>
              </a:spcAft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(C) 6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(D) 12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R="88900" algn="just">
              <a:lnSpc>
                <a:spcPct val="115000"/>
              </a:lnSpc>
              <a:spcAft>
                <a:spcPts val="800"/>
              </a:spcAft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(E) 18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480296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>
            <a:extLst>
              <a:ext uri="{FF2B5EF4-FFF2-40B4-BE49-F238E27FC236}">
                <a16:creationId xmlns:a16="http://schemas.microsoft.com/office/drawing/2014/main" id="{6164EA47-D377-46A8-9259-BD70B1472466}"/>
              </a:ext>
            </a:extLst>
          </p:cNvPr>
          <p:cNvSpPr/>
          <p:nvPr/>
        </p:nvSpPr>
        <p:spPr>
          <a:xfrm>
            <a:off x="152401" y="793697"/>
            <a:ext cx="5853953" cy="5965599"/>
          </a:xfrm>
          <a:prstGeom prst="rect">
            <a:avLst/>
          </a:prstGeom>
          <a:solidFill>
            <a:srgbClr val="FEFCDC"/>
          </a:solidFill>
          <a:ln>
            <a:solidFill>
              <a:srgbClr val="FEFC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375A4362-9CEF-EFC6-2F37-1041BEE1148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246"/>
          <a:stretch/>
        </p:blipFill>
        <p:spPr>
          <a:xfrm>
            <a:off x="35858" y="766802"/>
            <a:ext cx="5972816" cy="1474374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2014FAFE-0E4D-1196-1798-2586AE093FCD}"/>
              </a:ext>
            </a:extLst>
          </p:cNvPr>
          <p:cNvSpPr txBox="1"/>
          <p:nvPr/>
        </p:nvSpPr>
        <p:spPr>
          <a:xfrm>
            <a:off x="152402" y="2018328"/>
            <a:ext cx="5853952" cy="48325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88900" algn="just">
              <a:lnSpc>
                <a:spcPct val="115000"/>
              </a:lnSpc>
              <a:spcAft>
                <a:spcPts val="800"/>
              </a:spcAft>
            </a:pPr>
            <a:r>
              <a:rPr lang="pt-BR" sz="2200" b="1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Aptos" panose="020B0004020202020204" pitchFamily="34" charset="0"/>
              </a:rPr>
              <a:t>7. </a:t>
            </a: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Aptos" panose="020B0004020202020204" pitchFamily="34" charset="0"/>
              </a:rPr>
              <a:t>A cidade de Lagoa Santa recebeu esse nome devido às suas águas cristalinas e à crença popular de que suas lagoas possuíam propriedades medicinais. Com o passar dos anos, o local passou a atrair turistas de diversas regiões do Brasil.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R="88900" algn="just">
              <a:lnSpc>
                <a:spcPct val="115000"/>
              </a:lnSpc>
              <a:spcAft>
                <a:spcPts val="800"/>
              </a:spcAft>
            </a:pP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Aptos" panose="020B0004020202020204" pitchFamily="34" charset="0"/>
              </a:rPr>
              <a:t>Durante uma temporada de férias, a página oficial de divulgação turística da cidade registrou um crescimento no número de acessos. A cada dia, a quantidade de acessos era o dobro da registrada no dia anterior. No primeiro dia, a página recebeu 60 acessos. Após alguns dias, esse número atingiu 480 acessos.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Retângulo 10">
                <a:extLst>
                  <a:ext uri="{FF2B5EF4-FFF2-40B4-BE49-F238E27FC236}">
                    <a16:creationId xmlns:a16="http://schemas.microsoft.com/office/drawing/2014/main" id="{FCFB891B-D942-F139-B819-08E693948CC9}"/>
                  </a:ext>
                </a:extLst>
              </p:cNvPr>
              <p:cNvSpPr/>
              <p:nvPr/>
            </p:nvSpPr>
            <p:spPr>
              <a:xfrm>
                <a:off x="6230471" y="869577"/>
                <a:ext cx="5809127" cy="5791200"/>
              </a:xfrm>
              <a:prstGeom prst="rect">
                <a:avLst/>
              </a:prstGeom>
              <a:solidFill>
                <a:srgbClr val="FEFCDC"/>
              </a:solidFill>
              <a:ln>
                <a:solidFill>
                  <a:srgbClr val="FEFCDC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88900"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ptos" panose="020B0004020202020204" pitchFamily="34" charset="0"/>
                  </a:rPr>
                  <a:t>Essa situação pode ser representada pela equação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88900" algn="just">
                  <a:lnSpc>
                    <a:spcPct val="115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m:t>60⋅</m:t>
                      </m:r>
                      <m:sSup>
                        <m:sSupPr>
                          <m:ctrlP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ptos" panose="020B0004020202020204" pitchFamily="34" charset="0"/>
                            </a:rPr>
                          </m:ctrlPr>
                        </m:sSupPr>
                        <m:e>
                          <m: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ptos" panose="020B0004020202020204" pitchFamily="34" charset="0"/>
                            </a:rPr>
                            <m:t>2</m:t>
                          </m:r>
                        </m:e>
                        <m:sup>
                          <m: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ptos" panose="020B0004020202020204" pitchFamily="34" charset="0"/>
                            </a:rPr>
                            <m:t>𝑥</m:t>
                          </m:r>
                        </m:sup>
                      </m:sSup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m:t>=480</m:t>
                      </m:r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88900"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ptos" panose="020B0004020202020204" pitchFamily="34" charset="0"/>
                  </a:rPr>
                  <a:t>em que </a:t>
                </a:r>
                <a14:m>
                  <m:oMath xmlns:m="http://schemas.openxmlformats.org/officeDocument/2006/math"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Aptos" panose="020B0004020202020204" pitchFamily="34" charset="0"/>
                      </a:rPr>
                      <m:t>𝑥</m:t>
                    </m:r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Aptos" panose="020B0004020202020204" pitchFamily="34" charset="0"/>
                      </a:rPr>
                      <m:t> </m:t>
                    </m:r>
                  </m:oMath>
                </a14:m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ptos" panose="020B0004020202020204" pitchFamily="34" charset="0"/>
                  </a:rPr>
                  <a:t>representa a quantidade de dias decorridos após o primeiro dia de registro.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88900"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ptos" panose="020B0004020202020204" pitchFamily="34" charset="0"/>
                  </a:rPr>
                  <a:t>Quantos dias foram necessários para que a página atingisse 480 acessos?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88900"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ptos" panose="020B0004020202020204" pitchFamily="34" charset="0"/>
                  </a:rPr>
                  <a:t>(A) 1 dia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88900"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ptos" panose="020B0004020202020204" pitchFamily="34" charset="0"/>
                  </a:rPr>
                  <a:t>(B) 2 dias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88900"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ptos" panose="020B0004020202020204" pitchFamily="34" charset="0"/>
                  </a:rPr>
                  <a:t>(C) 3 dias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88900"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ptos" panose="020B0004020202020204" pitchFamily="34" charset="0"/>
                  </a:rPr>
                  <a:t>(D) 4 dias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88900"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ptos" panose="020B0004020202020204" pitchFamily="34" charset="0"/>
                  </a:rPr>
                  <a:t>(E) 5 dias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11" name="Retângulo 10">
                <a:extLst>
                  <a:ext uri="{FF2B5EF4-FFF2-40B4-BE49-F238E27FC236}">
                    <a16:creationId xmlns:a16="http://schemas.microsoft.com/office/drawing/2014/main" id="{FCFB891B-D942-F139-B819-08E693948CC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0471" y="869577"/>
                <a:ext cx="5809127" cy="5791200"/>
              </a:xfrm>
              <a:prstGeom prst="rect">
                <a:avLst/>
              </a:prstGeom>
              <a:blipFill>
                <a:blip r:embed="rId3"/>
                <a:stretch>
                  <a:fillRect l="-1257"/>
                </a:stretch>
              </a:blipFill>
              <a:ln>
                <a:solidFill>
                  <a:srgbClr val="FEFCDC"/>
                </a:solidFill>
              </a:ln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147711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CE4B53EA-68E6-B191-01DE-3EB8FB7D5EA4}"/>
              </a:ext>
            </a:extLst>
          </p:cNvPr>
          <p:cNvSpPr/>
          <p:nvPr/>
        </p:nvSpPr>
        <p:spPr>
          <a:xfrm>
            <a:off x="197224" y="851647"/>
            <a:ext cx="11797552" cy="5809129"/>
          </a:xfrm>
          <a:prstGeom prst="rect">
            <a:avLst/>
          </a:prstGeom>
          <a:solidFill>
            <a:srgbClr val="FEFCDC"/>
          </a:solidFill>
          <a:ln>
            <a:solidFill>
              <a:srgbClr val="FEFC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171BB4BD-A037-5C6F-A0D7-D9E74A147510}"/>
              </a:ext>
            </a:extLst>
          </p:cNvPr>
          <p:cNvSpPr txBox="1"/>
          <p:nvPr/>
        </p:nvSpPr>
        <p:spPr>
          <a:xfrm>
            <a:off x="268941" y="1936376"/>
            <a:ext cx="11725835" cy="32460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4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8.</a:t>
            </a: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Todos os anos, a cidade de Lagoa Santa, em Goiás, realiza um tradicional campeonato de pesca esportiva que movimenta o turismo e atrai participantes de diversas regiões do país.</a:t>
            </a:r>
            <a:endParaRPr lang="pt-B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Em uma determinada edição, após uma campanha de divulgação nas redes sociais, o número de inscritos passou a dobrar a cada semana. No início da campanha, havia 120 participantes inscritos. Após algum tempo, o campeonato registrou 3840 inscritos.</a:t>
            </a:r>
            <a:endParaRPr lang="pt-B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Considerando que o crescimento ocorreu conforme descrito, quantas semanas foram necessárias para que o número de inscritos passasse de 120 para 3840?</a:t>
            </a:r>
            <a:endParaRPr lang="pt-B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41192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A508B4B7-8A81-591F-1382-D4A14621314A}"/>
              </a:ext>
            </a:extLst>
          </p:cNvPr>
          <p:cNvSpPr/>
          <p:nvPr/>
        </p:nvSpPr>
        <p:spPr>
          <a:xfrm>
            <a:off x="71718" y="636494"/>
            <a:ext cx="5934635" cy="6104965"/>
          </a:xfrm>
          <a:prstGeom prst="rect">
            <a:avLst/>
          </a:prstGeom>
          <a:solidFill>
            <a:srgbClr val="FEFCDC"/>
          </a:solidFill>
          <a:ln>
            <a:solidFill>
              <a:srgbClr val="FEFC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C3C31AA3-9169-2D54-A4DC-FDD7846856E9}"/>
              </a:ext>
            </a:extLst>
          </p:cNvPr>
          <p:cNvSpPr/>
          <p:nvPr/>
        </p:nvSpPr>
        <p:spPr>
          <a:xfrm>
            <a:off x="6185647" y="636493"/>
            <a:ext cx="5934635" cy="6104965"/>
          </a:xfrm>
          <a:prstGeom prst="rect">
            <a:avLst/>
          </a:prstGeom>
          <a:solidFill>
            <a:srgbClr val="FEFCDC"/>
          </a:solidFill>
          <a:ln>
            <a:solidFill>
              <a:srgbClr val="FEFC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40454DEF-3C7E-537D-C7E8-29BACBB7BABF}"/>
              </a:ext>
            </a:extLst>
          </p:cNvPr>
          <p:cNvSpPr txBox="1"/>
          <p:nvPr/>
        </p:nvSpPr>
        <p:spPr>
          <a:xfrm>
            <a:off x="89647" y="636493"/>
            <a:ext cx="5916706" cy="36763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b="1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9.</a:t>
            </a: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Em determinadas épocas do ano, as margens do Rio Aporé, em Lagoa Santa (GO), tornam-se abrigo para grandes colônias de garças. Durante o período reprodutivo, pesquisadores ambientais monitoram a quantidade dessas aves em uma área de preservação, com o objetivo de compreender o comportamento populacional da espécie.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Os dados coletados ao longo das observações estão apresentados no quadro a seguir.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C6658894-53F1-28A9-E091-B6C6EE0C0EA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8371" r="28234" b="19637"/>
          <a:stretch/>
        </p:blipFill>
        <p:spPr>
          <a:xfrm>
            <a:off x="89647" y="4312884"/>
            <a:ext cx="5870528" cy="2034128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618676A7-EF48-583E-FD6C-153CCF0EC84B}"/>
                  </a:ext>
                </a:extLst>
              </p:cNvPr>
              <p:cNvSpPr txBox="1"/>
              <p:nvPr/>
            </p:nvSpPr>
            <p:spPr>
              <a:xfrm>
                <a:off x="6185647" y="636493"/>
                <a:ext cx="5916706" cy="408676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Considerando que o padrão de crescimento se mantenha constante, qual função representa a quantidade de garças </a:t>
                </a:r>
                <a14:m>
                  <m:oMath xmlns:m="http://schemas.openxmlformats.org/officeDocument/2006/math"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𝐺</m:t>
                    </m:r>
                    <m:d>
                      <m:dPr>
                        <m:ctrlP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em função do número de semanas </a:t>
                </a:r>
                <a14:m>
                  <m:oMath xmlns:m="http://schemas.openxmlformats.org/officeDocument/2006/math"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, </m:t>
                    </m:r>
                  </m:oMath>
                </a14:m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após o início das observações</a:t>
                </a: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?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(A) </a:t>
                </a:r>
                <a14:m>
                  <m:oMath xmlns:m="http://schemas.openxmlformats.org/officeDocument/2006/math"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𝐺</m:t>
                    </m:r>
                    <m:d>
                      <m:dPr>
                        <m:ctrlP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</m:d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=50+100</m:t>
                    </m:r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𝑥</m:t>
                    </m:r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(B) </a:t>
                </a:r>
                <a14:m>
                  <m:oMath xmlns:m="http://schemas.openxmlformats.org/officeDocument/2006/math"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𝐺</m:t>
                    </m:r>
                    <m:d>
                      <m:dPr>
                        <m:ctrlP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</m:d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=50⋅</m:t>
                    </m:r>
                    <m:sSup>
                      <m:sSupPr>
                        <m:ctrlP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2</m:t>
                        </m:r>
                      </m:e>
                      <m:sup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</m:sup>
                    </m:sSup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(C) </a:t>
                </a:r>
                <a14:m>
                  <m:oMath xmlns:m="http://schemas.openxmlformats.org/officeDocument/2006/math"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𝐺</m:t>
                    </m:r>
                    <m:d>
                      <m:dPr>
                        <m:ctrlP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</m:d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=50⋅</m:t>
                    </m:r>
                    <m:sSup>
                      <m:sSupPr>
                        <m:ctrlP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p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3</m:t>
                        </m:r>
                      </m:sup>
                    </m:sSup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(D) </a:t>
                </a:r>
                <a14:m>
                  <m:oMath xmlns:m="http://schemas.openxmlformats.org/officeDocument/2006/math"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𝐺</m:t>
                    </m:r>
                    <m:d>
                      <m:dPr>
                        <m:ctrlP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</m:d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=50⋅</m:t>
                    </m:r>
                    <m:sSup>
                      <m:sSupPr>
                        <m:ctrlP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3</m:t>
                        </m:r>
                      </m:e>
                      <m:sup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</m:sup>
                    </m:sSup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(E) </a:t>
                </a:r>
                <a14:m>
                  <m:oMath xmlns:m="http://schemas.openxmlformats.org/officeDocument/2006/math"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𝐺</m:t>
                    </m:r>
                    <m:d>
                      <m:dPr>
                        <m:ctrlP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</m:d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</m:t>
                    </m:r>
                    <m:sSup>
                      <m:sSupPr>
                        <m:ctrlP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3∙50</m:t>
                        </m:r>
                      </m:e>
                      <m:sup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</m:sup>
                    </m:sSup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618676A7-EF48-583E-FD6C-153CCF0EC8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85647" y="636493"/>
                <a:ext cx="5916706" cy="4086760"/>
              </a:xfrm>
              <a:prstGeom prst="rect">
                <a:avLst/>
              </a:prstGeom>
              <a:blipFill>
                <a:blip r:embed="rId3"/>
                <a:stretch>
                  <a:fillRect l="-1340" t="-447" r="-1340" b="-1937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158822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087D5F32-5086-7042-1847-9E73891C082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8" r="2454" b="4321"/>
          <a:stretch>
            <a:fillRect/>
          </a:stretch>
        </p:blipFill>
        <p:spPr bwMode="auto">
          <a:xfrm>
            <a:off x="802041" y="559603"/>
            <a:ext cx="4227781" cy="87475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5CB44325-AF5C-C243-0C54-3955CCC6FA59}"/>
              </a:ext>
            </a:extLst>
          </p:cNvPr>
          <p:cNvSpPr txBox="1"/>
          <p:nvPr/>
        </p:nvSpPr>
        <p:spPr>
          <a:xfrm>
            <a:off x="0" y="1434353"/>
            <a:ext cx="6096000" cy="11633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Anteriormente, para resolver equações exponenciais, reduzimos os membros da equação a mesma base. Observe: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FDCB0A2C-C702-E223-DB88-11B955FB28F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1793" r="30150" b="15368"/>
          <a:stretch/>
        </p:blipFill>
        <p:spPr>
          <a:xfrm>
            <a:off x="606942" y="2634525"/>
            <a:ext cx="4882116" cy="2279052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9D7D1044-D0CA-B63D-0CF3-573695F45227}"/>
                  </a:ext>
                </a:extLst>
              </p:cNvPr>
              <p:cNvSpPr txBox="1"/>
              <p:nvPr/>
            </p:nvSpPr>
            <p:spPr>
              <a:xfrm>
                <a:off x="0" y="4950354"/>
                <a:ext cx="6136340" cy="161787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</a:pPr>
                <a:r>
                  <a:rPr lang="pt-BR" sz="22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Na primeira equação encontramos um valor para </a:t>
                </a:r>
                <a14:m>
                  <m:oMath xmlns:m="http://schemas.openxmlformats.org/officeDocument/2006/math">
                    <m:r>
                      <a:rPr lang="pt-BR" sz="2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𝑥</m:t>
                    </m:r>
                  </m:oMath>
                </a14:m>
                <a:r>
                  <a:rPr lang="pt-BR" sz="22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 que satisfaz a equação. Mas, na segunda equação, utilizando as propriedades das potências não é possível reduzir os membros a uma mesma base. </a:t>
                </a:r>
                <a:endParaRPr lang="pt-BR" sz="2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9D7D1044-D0CA-B63D-0CF3-573695F452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950354"/>
                <a:ext cx="6136340" cy="1617879"/>
              </a:xfrm>
              <a:prstGeom prst="rect">
                <a:avLst/>
              </a:prstGeom>
              <a:blipFill>
                <a:blip r:embed="rId4"/>
                <a:stretch>
                  <a:fillRect l="-1291" t="-1509" r="-1291" b="-717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12A2E188-11C6-E53F-2E24-657257F39E79}"/>
                  </a:ext>
                </a:extLst>
              </p:cNvPr>
              <p:cNvSpPr txBox="1"/>
              <p:nvPr/>
            </p:nvSpPr>
            <p:spPr>
              <a:xfrm>
                <a:off x="6095999" y="993335"/>
                <a:ext cx="6108659" cy="16177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</a:pPr>
                <a:r>
                  <a:rPr lang="pt-BR" sz="22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A solução da equação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4</m:t>
                        </m:r>
                      </m:e>
                      <m:sup>
                        <m: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𝑥</m:t>
                        </m:r>
                      </m:sup>
                    </m:sSup>
                    <m:r>
                      <a:rPr lang="pt-BR" sz="2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=17</m:t>
                    </m:r>
                  </m:oMath>
                </a14:m>
                <a:r>
                  <a:rPr lang="pt-BR" sz="22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 tem seu resultado maior que 2 e menor que 3. Em casos como esse, quando não é possível reduzir os membros à mesma base, utilizaremos o </a:t>
                </a:r>
                <a:r>
                  <a:rPr lang="pt-BR" sz="2200" b="1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logaritmo</a:t>
                </a:r>
                <a:r>
                  <a:rPr lang="pt-BR" sz="22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.</a:t>
                </a:r>
                <a:endParaRPr lang="pt-BR" sz="2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12A2E188-11C6-E53F-2E24-657257F39E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5999" y="993335"/>
                <a:ext cx="6108659" cy="1617751"/>
              </a:xfrm>
              <a:prstGeom prst="rect">
                <a:avLst/>
              </a:prstGeom>
              <a:blipFill>
                <a:blip r:embed="rId5"/>
                <a:stretch>
                  <a:fillRect l="-1297" t="-1509" r="-1297" b="-6792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CaixaDeTexto 10">
                <a:extLst>
                  <a:ext uri="{FF2B5EF4-FFF2-40B4-BE49-F238E27FC236}">
                    <a16:creationId xmlns:a16="http://schemas.microsoft.com/office/drawing/2014/main" id="{9DC7B522-667A-D4F9-F1D0-6A45A1776A80}"/>
                  </a:ext>
                </a:extLst>
              </p:cNvPr>
              <p:cNvSpPr txBox="1"/>
              <p:nvPr/>
            </p:nvSpPr>
            <p:spPr>
              <a:xfrm>
                <a:off x="6148998" y="3276306"/>
                <a:ext cx="6055660" cy="33480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b="1" kern="100" dirty="0">
                    <a:solidFill>
                      <a:srgbClr val="0D0D0D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LOGARITMO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</a:pPr>
                <a:r>
                  <a:rPr lang="pt-BR" sz="22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Voltemos à equação:</a:t>
                </a:r>
                <a:endParaRPr lang="pt-BR" sz="2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BR" sz="22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pt-BR" sz="22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3</m:t>
                          </m:r>
                        </m:e>
                        <m:sup>
                          <m:r>
                            <a:rPr lang="pt-BR" sz="22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𝑥</m:t>
                          </m:r>
                        </m:sup>
                      </m:sSup>
                      <m:r>
                        <a:rPr lang="pt-BR" sz="22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=81</m:t>
                      </m:r>
                      <m:r>
                        <a:rPr lang="pt-BR" sz="22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↔</m:t>
                      </m:r>
                      <m:sSup>
                        <m:sSupPr>
                          <m:ctrlPr>
                            <a:rPr lang="pt-BR" sz="22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pt-BR" sz="22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3</m:t>
                          </m:r>
                        </m:e>
                        <m:sup>
                          <m:r>
                            <a:rPr lang="pt-BR" sz="22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4</m:t>
                          </m:r>
                        </m:sup>
                      </m:sSup>
                      <m:r>
                        <a:rPr lang="pt-BR" sz="22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=81</m:t>
                      </m:r>
                    </m:oMath>
                  </m:oMathPara>
                </a14:m>
                <a:endParaRPr lang="pt-BR" sz="2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</a:pPr>
                <a:r>
                  <a:rPr lang="pt-BR" sz="22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Dado o valor de uma potência, o logaritmo é a operação utilizada para descobrir o valor do expoente da base. Assim, o número 4 é denominado logaritmo do número 81 na base 3 e, é representado por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pt-BR" sz="22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pt-BR" sz="22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pt-BR" sz="22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3</m:t>
                            </m:r>
                          </m:sub>
                        </m:sSub>
                      </m:fName>
                      <m:e>
                        <m: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81</m:t>
                        </m:r>
                      </m:e>
                    </m:func>
                  </m:oMath>
                </a14:m>
                <a:r>
                  <a:rPr lang="pt-BR" sz="22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. Observe:</a:t>
                </a:r>
                <a:endParaRPr lang="pt-BR" sz="2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Bef>
                    <a:spcPts val="300"/>
                  </a:spcBef>
                  <a:spcAft>
                    <a:spcPts val="3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pt-BR" sz="22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funcPr>
                        <m:fName>
                          <m:sSub>
                            <m:sSubPr>
                              <m:ctrlPr>
                                <a:rPr lang="pt-BR" sz="22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pt-BR" sz="22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log</m:t>
                              </m:r>
                            </m:e>
                            <m:sub>
                              <m:r>
                                <a:rPr lang="pt-BR" sz="22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3</m:t>
                              </m:r>
                            </m:sub>
                          </m:sSub>
                        </m:fName>
                        <m:e>
                          <m:r>
                            <a:rPr lang="pt-BR" sz="22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81</m:t>
                          </m:r>
                        </m:e>
                      </m:func>
                      <m:r>
                        <a:rPr lang="pt-BR" sz="22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=4</m:t>
                      </m:r>
                      <m:r>
                        <a:rPr lang="pt-BR" sz="22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↔</m:t>
                      </m:r>
                      <m:sSup>
                        <m:sSupPr>
                          <m:ctrlPr>
                            <a:rPr lang="pt-BR" sz="22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pt-BR" sz="22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3</m:t>
                          </m:r>
                        </m:e>
                        <m:sup>
                          <m:r>
                            <a:rPr lang="pt-BR" sz="22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4</m:t>
                          </m:r>
                        </m:sup>
                      </m:sSup>
                      <m:r>
                        <a:rPr lang="pt-BR" sz="22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=81</m:t>
                      </m:r>
                    </m:oMath>
                  </m:oMathPara>
                </a14:m>
                <a:endParaRPr lang="pt-BR" sz="2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11" name="CaixaDeTexto 10">
                <a:extLst>
                  <a:ext uri="{FF2B5EF4-FFF2-40B4-BE49-F238E27FC236}">
                    <a16:creationId xmlns:a16="http://schemas.microsoft.com/office/drawing/2014/main" id="{9DC7B522-667A-D4F9-F1D0-6A45A1776A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48998" y="3276306"/>
                <a:ext cx="6055660" cy="3348096"/>
              </a:xfrm>
              <a:prstGeom prst="rect">
                <a:avLst/>
              </a:prstGeom>
              <a:blipFill>
                <a:blip r:embed="rId6"/>
                <a:stretch>
                  <a:fillRect l="-1309" t="-727" r="-1309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6208120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BFEF38C3-5589-CB60-47FA-A27A337CD1F9}"/>
                  </a:ext>
                </a:extLst>
              </p:cNvPr>
              <p:cNvSpPr txBox="1"/>
              <p:nvPr/>
            </p:nvSpPr>
            <p:spPr>
              <a:xfrm>
                <a:off x="0" y="836158"/>
                <a:ext cx="6096000" cy="133164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</a:pPr>
                <a:r>
                  <a:rPr lang="pt-BR" sz="2400" b="1" u="sng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Definição</a:t>
                </a:r>
                <a:r>
                  <a:rPr lang="pt-BR" sz="24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: sejam os números reais positivos </a:t>
                </a:r>
                <a14:m>
                  <m:oMath xmlns:m="http://schemas.openxmlformats.org/officeDocument/2006/math">
                    <m:r>
                      <a:rPr lang="pt-BR" sz="24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𝒂</m:t>
                    </m:r>
                  </m:oMath>
                </a14:m>
                <a:r>
                  <a:rPr lang="pt-BR" sz="24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 e </a:t>
                </a:r>
                <a14:m>
                  <m:oMath xmlns:m="http://schemas.openxmlformats.org/officeDocument/2006/math">
                    <m:r>
                      <a:rPr lang="pt-BR" sz="24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𝒃</m:t>
                    </m:r>
                  </m:oMath>
                </a14:m>
                <a:r>
                  <a:rPr lang="pt-BR" sz="24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, com </a:t>
                </a:r>
                <a14:m>
                  <m:oMath xmlns:m="http://schemas.openxmlformats.org/officeDocument/2006/math">
                    <m:r>
                      <a:rPr lang="pt-BR" sz="24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𝒂</m:t>
                    </m:r>
                    <m:r>
                      <a:rPr lang="pt-BR" sz="24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≠</m:t>
                    </m:r>
                    <m:r>
                      <a:rPr lang="pt-BR" sz="24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𝟏</m:t>
                    </m:r>
                  </m:oMath>
                </a14:m>
                <a:r>
                  <a:rPr lang="pt-BR" sz="24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. Se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sz="2400" b="1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400" b="1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𝒂</m:t>
                        </m:r>
                      </m:e>
                      <m:sup>
                        <m:r>
                          <a:rPr lang="pt-BR" sz="2400" b="1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𝒙</m:t>
                        </m:r>
                      </m:sup>
                    </m:sSup>
                    <m:r>
                      <a:rPr lang="pt-BR" sz="24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</m:t>
                    </m:r>
                    <m:r>
                      <a:rPr lang="pt-BR" sz="24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𝒃</m:t>
                    </m:r>
                  </m:oMath>
                </a14:m>
                <a:r>
                  <a:rPr lang="pt-BR" sz="24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, então, o expoente </a:t>
                </a:r>
                <a14:m>
                  <m:oMath xmlns:m="http://schemas.openxmlformats.org/officeDocument/2006/math">
                    <m:r>
                      <a:rPr lang="pt-BR" sz="24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𝒙</m:t>
                    </m:r>
                  </m:oMath>
                </a14:m>
                <a:r>
                  <a:rPr lang="pt-BR" sz="24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 é o logaritmo de </a:t>
                </a:r>
                <a14:m>
                  <m:oMath xmlns:m="http://schemas.openxmlformats.org/officeDocument/2006/math">
                    <m:r>
                      <a:rPr lang="pt-BR" sz="24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𝒃</m:t>
                    </m:r>
                  </m:oMath>
                </a14:m>
                <a:r>
                  <a:rPr lang="pt-BR" sz="24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 na base </a:t>
                </a:r>
                <a14:m>
                  <m:oMath xmlns:m="http://schemas.openxmlformats.org/officeDocument/2006/math">
                    <m:r>
                      <a:rPr lang="pt-BR" sz="24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𝒂</m:t>
                    </m:r>
                  </m:oMath>
                </a14:m>
                <a:r>
                  <a:rPr lang="pt-BR" sz="2400" b="1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, </a:t>
                </a:r>
                <a:r>
                  <a:rPr lang="pt-BR" sz="24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ou seja,</a:t>
                </a:r>
                <a:endParaRPr lang="pt-BR" sz="24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BFEF38C3-5589-CB60-47FA-A27A337CD1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836158"/>
                <a:ext cx="6096000" cy="1331647"/>
              </a:xfrm>
              <a:prstGeom prst="rect">
                <a:avLst/>
              </a:prstGeom>
              <a:blipFill>
                <a:blip r:embed="rId2"/>
                <a:stretch>
                  <a:fillRect l="-1500" t="-2283" r="-1500" b="-9589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Imagem 3">
            <a:extLst>
              <a:ext uri="{FF2B5EF4-FFF2-40B4-BE49-F238E27FC236}">
                <a16:creationId xmlns:a16="http://schemas.microsoft.com/office/drawing/2014/main" id="{D9415337-C519-0CC7-C124-276FE034F3F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4998" r="24486"/>
          <a:stretch/>
        </p:blipFill>
        <p:spPr>
          <a:xfrm>
            <a:off x="64366" y="2378339"/>
            <a:ext cx="5942155" cy="1888864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6FD3DDBF-AD45-C93A-631C-844BCCA3BF68}"/>
              </a:ext>
            </a:extLst>
          </p:cNvPr>
          <p:cNvSpPr txBox="1"/>
          <p:nvPr/>
        </p:nvSpPr>
        <p:spPr>
          <a:xfrm>
            <a:off x="64366" y="4455469"/>
            <a:ext cx="6031634" cy="14342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Dessa forma, podemos dizer que o logaritmo e a equação exponencial possuem relações inversas.</a:t>
            </a:r>
            <a:endParaRPr lang="pt-B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pt-BR" sz="2400" b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Exemplos:</a:t>
            </a:r>
            <a:endParaRPr lang="pt-BR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D98DBABD-FF57-A3AA-4072-345114CEE5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85480" y="899714"/>
            <a:ext cx="5842647" cy="4219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952374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72EA4E80-7F9F-BC31-C0C6-489B95BE234E}"/>
                  </a:ext>
                </a:extLst>
              </p:cNvPr>
              <p:cNvSpPr txBox="1"/>
              <p:nvPr/>
            </p:nvSpPr>
            <p:spPr>
              <a:xfrm>
                <a:off x="8963" y="867396"/>
                <a:ext cx="6096000" cy="53204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</a:pPr>
                <a:r>
                  <a:rPr lang="pt-BR" sz="22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A evolução dos logaritmos, como ferramenta matemática, foi crucial para aprimorar os cálculos marítimos durante as grandes navegações nos séculos XV à XVII e, para o avanço dos primeiros computadores modernos. A grande vantagem do uso dos logaritmos é a capacidade de transformar multiplicações e divisões em operações de adição e subtração. </a:t>
                </a:r>
                <a:endParaRPr lang="pt-BR" sz="2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</a:pPr>
                <a:r>
                  <a:rPr lang="pt-BR" sz="22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 </a:t>
                </a:r>
                <a:endParaRPr lang="pt-BR" sz="2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342900" lvl="0" indent="-342900" algn="just">
                  <a:lnSpc>
                    <a:spcPct val="115000"/>
                  </a:lnSpc>
                  <a:buFont typeface="Wingdings" panose="05000000000000000000" pitchFamily="2" charset="2"/>
                  <a:buChar char=""/>
                </a:pPr>
                <a:r>
                  <a:rPr lang="pt-BR" sz="2200" b="1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Consequências da definição de logaritmo</a:t>
                </a:r>
                <a:endParaRPr lang="pt-BR" sz="2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</a:pPr>
                <a:r>
                  <a:rPr lang="pt-BR" sz="22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 </a:t>
                </a:r>
                <a:endParaRPr lang="pt-BR" sz="2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300"/>
                  </a:spcAft>
                </a:pPr>
                <a:r>
                  <a:rPr lang="pt-BR" sz="22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Sejam </a:t>
                </a:r>
                <a14:m>
                  <m:oMath xmlns:m="http://schemas.openxmlformats.org/officeDocument/2006/math">
                    <m:r>
                      <a:rPr lang="pt-BR" sz="2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𝑎</m:t>
                    </m:r>
                    <m:r>
                      <a:rPr lang="pt-BR" sz="2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, </m:t>
                    </m:r>
                    <m:r>
                      <a:rPr lang="pt-BR" sz="2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𝑏</m:t>
                    </m:r>
                    <m:r>
                      <a:rPr lang="pt-BR" sz="22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pt-BR" sz="22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e</m:t>
                    </m:r>
                    <m:r>
                      <a:rPr lang="pt-BR" sz="22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 </m:t>
                    </m:r>
                    <m:r>
                      <a:rPr lang="pt-BR" sz="2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𝑐</m:t>
                    </m:r>
                  </m:oMath>
                </a14:m>
                <a:r>
                  <a:rPr lang="pt-BR" sz="22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 reais positivos, com </a:t>
                </a:r>
                <a14:m>
                  <m:oMath xmlns:m="http://schemas.openxmlformats.org/officeDocument/2006/math">
                    <m:r>
                      <a:rPr lang="pt-BR" sz="2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𝑎</m:t>
                    </m:r>
                    <m:r>
                      <a:rPr lang="pt-BR" sz="2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≠1</m:t>
                    </m:r>
                  </m:oMath>
                </a14:m>
                <a:r>
                  <a:rPr lang="pt-BR" sz="22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, então:</a:t>
                </a:r>
                <a:endParaRPr lang="pt-BR" sz="2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342900" lvl="0" indent="-342900" algn="just">
                  <a:lnSpc>
                    <a:spcPct val="115000"/>
                  </a:lnSpc>
                  <a:spcAft>
                    <a:spcPts val="800"/>
                  </a:spcAft>
                  <a:buClr>
                    <a:srgbClr val="000000"/>
                  </a:buClr>
                  <a:buFont typeface="Wingdings" panose="05000000000000000000" pitchFamily="2" charset="2"/>
                  <a:buChar char=""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Logaritmo de 1 em qualquer base é igual a zero.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180340" algn="just">
                  <a:lnSpc>
                    <a:spcPct val="115000"/>
                  </a:lnSpc>
                  <a:spcBef>
                    <a:spcPts val="200"/>
                  </a:spcBef>
                  <a:spcAft>
                    <a:spcPts val="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uncPr>
                        <m:fName>
                          <m:sSub>
                            <m:sSubPr>
                              <m:ctrlPr>
                                <a:rPr lang="pt-BR" sz="2200" i="1" kern="1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pt-BR" sz="2200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log</m:t>
                              </m:r>
                            </m:e>
                            <m:sub>
                              <m:r>
                                <a:rPr lang="pt-BR" sz="2200" i="1" kern="1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𝑎</m:t>
                              </m:r>
                            </m:sub>
                          </m:sSub>
                        </m:fName>
                        <m:e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1</m:t>
                          </m:r>
                        </m:e>
                      </m:func>
                      <m:r>
                        <a:rPr lang="pt-BR" sz="2200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=0</m:t>
                      </m:r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↔</m:t>
                      </m:r>
                      <m:sSup>
                        <m:sSup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0</m:t>
                          </m:r>
                        </m:sup>
                      </m:sSup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=1</m:t>
                      </m:r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72EA4E80-7F9F-BC31-C0C6-489B95BE23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63" y="867396"/>
                <a:ext cx="6096000" cy="5320431"/>
              </a:xfrm>
              <a:prstGeom prst="rect">
                <a:avLst/>
              </a:prstGeom>
              <a:blipFill>
                <a:blip r:embed="rId2"/>
                <a:stretch>
                  <a:fillRect l="-1300" t="-344" r="-130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73E2294D-4014-FF59-FBCB-6C2C070A43A8}"/>
                  </a:ext>
                </a:extLst>
              </p:cNvPr>
              <p:cNvSpPr txBox="1"/>
              <p:nvPr/>
            </p:nvSpPr>
            <p:spPr>
              <a:xfrm>
                <a:off x="6096000" y="867396"/>
                <a:ext cx="6024282" cy="567719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Clr>
                    <a:srgbClr val="000000"/>
                  </a:buClr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Exemplo: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pt-BR" sz="2200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13</m:t>
                            </m:r>
                          </m:sub>
                        </m:sSub>
                      </m:fName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e>
                    </m:func>
                    <m:r>
                      <a:rPr lang="pt-BR" sz="2200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pt-BR" sz="2200" b="1" i="1" kern="100">
                        <a:solidFill>
                          <a:srgbClr val="0070C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𝟎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, pois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13</m:t>
                        </m:r>
                      </m:e>
                      <m:sup>
                        <m:r>
                          <a:rPr lang="pt-BR" sz="2200" b="1" i="1" kern="100">
                            <a:solidFill>
                              <a:srgbClr val="0070C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𝟎</m:t>
                        </m:r>
                      </m:sup>
                    </m:sSup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=1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342900" lvl="0" indent="-342900" algn="just">
                  <a:lnSpc>
                    <a:spcPct val="115000"/>
                  </a:lnSpc>
                  <a:spcAft>
                    <a:spcPts val="800"/>
                  </a:spcAft>
                  <a:buClr>
                    <a:srgbClr val="000000"/>
                  </a:buClr>
                  <a:buFont typeface="Wingdings" panose="05000000000000000000" pitchFamily="2" charset="2"/>
                  <a:buChar char=""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Logaritmo de própria base é igual a um.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180340" algn="just">
                  <a:lnSpc>
                    <a:spcPct val="115000"/>
                  </a:lnSpc>
                  <a:spcBef>
                    <a:spcPts val="200"/>
                  </a:spcBef>
                  <a:spcAft>
                    <a:spcPts val="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uncPr>
                        <m:fName>
                          <m:sSub>
                            <m:sSubPr>
                              <m:ctrlPr>
                                <a:rPr lang="pt-BR" sz="2200" i="1" kern="1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pt-BR" sz="2200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log</m:t>
                              </m:r>
                            </m:e>
                            <m:sub>
                              <m:r>
                                <a:rPr lang="pt-BR" sz="2200" i="1" kern="1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𝑎</m:t>
                              </m:r>
                            </m:sub>
                          </m:sSub>
                        </m:fName>
                        <m:e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𝑎</m:t>
                          </m:r>
                        </m:e>
                      </m:func>
                      <m:r>
                        <a:rPr lang="pt-BR" sz="2200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=1</m:t>
                      </m:r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↔</m:t>
                      </m:r>
                      <m:sSup>
                        <m:sSup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1</m:t>
                          </m:r>
                        </m:sup>
                      </m:sSup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𝑎</m:t>
                      </m:r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Bef>
                    <a:spcPts val="200"/>
                  </a:spcBef>
                  <a:spcAft>
                    <a:spcPts val="200"/>
                  </a:spcAft>
                </a:pPr>
                <a:endParaRPr lang="pt-BR" sz="500" b="1" kern="100" dirty="0">
                  <a:effectLst/>
                  <a:latin typeface="Arial Narrow" panose="020B0606020202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Bef>
                    <a:spcPts val="200"/>
                  </a:spcBef>
                  <a:spcAft>
                    <a:spcPts val="200"/>
                  </a:spcAft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Exemplo: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pt-BR" sz="2200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10</m:t>
                            </m:r>
                          </m:sub>
                        </m:sSub>
                      </m:fName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10</m:t>
                        </m:r>
                      </m:e>
                    </m:func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pt-BR" sz="2200" b="1" i="1" kern="100">
                        <a:solidFill>
                          <a:srgbClr val="0070C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𝟏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, pois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10</m:t>
                        </m:r>
                      </m:e>
                      <m:sup>
                        <m:r>
                          <a:rPr lang="pt-BR" sz="2200" b="1" i="1" kern="100">
                            <a:solidFill>
                              <a:srgbClr val="0070C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𝟏</m:t>
                        </m:r>
                      </m:sup>
                    </m:sSup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=10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342900" lvl="0" indent="-342900" algn="just">
                  <a:lnSpc>
                    <a:spcPct val="115000"/>
                  </a:lnSpc>
                  <a:spcAft>
                    <a:spcPts val="800"/>
                  </a:spcAft>
                  <a:buClr>
                    <a:srgbClr val="000000"/>
                  </a:buClr>
                  <a:buFont typeface="Wingdings" panose="05000000000000000000" pitchFamily="2" charset="2"/>
                  <a:buChar char=""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Logaritmo de uma potência de base própria, é igual ao expoente.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180340" algn="just">
                  <a:lnSpc>
                    <a:spcPct val="115000"/>
                  </a:lnSpc>
                  <a:spcBef>
                    <a:spcPts val="200"/>
                  </a:spcBef>
                  <a:spcAft>
                    <a:spcPts val="200"/>
                  </a:spcAft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pt-BR" sz="2200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𝑎</m:t>
                            </m:r>
                          </m:sub>
                        </m:sSub>
                      </m:fName>
                      <m:e>
                        <m:sSup>
                          <m:sSupPr>
                            <m:ctrlP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𝑎</m:t>
                            </m:r>
                          </m:e>
                          <m:sup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𝑛</m:t>
                            </m:r>
                          </m:sup>
                        </m:sSup>
                      </m:e>
                    </m:func>
                    <m:r>
                      <a:rPr lang="pt-BR" sz="2200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↔</m:t>
                    </m:r>
                    <m:sSup>
                      <m:sSup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𝑎</m:t>
                        </m:r>
                      </m:e>
                      <m:sup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</m:sup>
                    </m:sSup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</m:t>
                    </m:r>
                    <m:sSup>
                      <m:sSup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𝑎</m:t>
                        </m:r>
                      </m:e>
                      <m:sup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𝑛</m:t>
                        </m:r>
                      </m:sup>
                    </m:sSup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→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𝑛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, qualquer que seja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𝑛</m:t>
                    </m:r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15000"/>
                  </a:lnSpc>
                  <a:spcBef>
                    <a:spcPts val="200"/>
                  </a:spcBef>
                  <a:spcAft>
                    <a:spcPts val="200"/>
                  </a:spcAft>
                </a:pPr>
                <a:endParaRPr lang="pt-BR" sz="500" b="1" kern="100" dirty="0">
                  <a:effectLst/>
                  <a:latin typeface="Arial Narrow" panose="020B0606020202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15000"/>
                  </a:lnSpc>
                  <a:spcBef>
                    <a:spcPts val="200"/>
                  </a:spcBef>
                  <a:spcAft>
                    <a:spcPts val="200"/>
                  </a:spcAft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Exemplo: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pt-BR" sz="2200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4</m:t>
                            </m:r>
                          </m:sub>
                        </m:sSub>
                      </m:fName>
                      <m:e>
                        <m:sSup>
                          <m:sSupPr>
                            <m:ctrlP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4</m:t>
                            </m:r>
                          </m:e>
                          <m:sup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6</m:t>
                            </m:r>
                          </m:sup>
                        </m:sSup>
                      </m:e>
                    </m:func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pt-BR" sz="2200" b="1" i="1" kern="100">
                        <a:solidFill>
                          <a:srgbClr val="0070C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  <a:hlinkClick r:id="" action="ppaction://noaction"/>
                      </a:rPr>
                      <m:t>𝒙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, pois</a:t>
                </a:r>
                <a:r>
                  <a:rPr lang="pt-BR" sz="2200" b="1" kern="100" dirty="0">
                    <a:solidFill>
                      <a:srgbClr val="0070C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4</m:t>
                        </m:r>
                      </m:e>
                      <m:sup>
                        <m:r>
                          <a:rPr lang="pt-BR" sz="2200" b="1" i="1" kern="100">
                            <a:solidFill>
                              <a:srgbClr val="0070C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𝒙</m:t>
                        </m:r>
                      </m:sup>
                    </m:sSup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</m:t>
                    </m:r>
                    <m:sSup>
                      <m:sSup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4</m:t>
                        </m:r>
                      </m:e>
                      <m:sup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6</m:t>
                        </m:r>
                      </m:sup>
                    </m:sSup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→</m:t>
                    </m:r>
                    <m:r>
                      <a:rPr lang="pt-BR" sz="2200" b="1" i="1" kern="100">
                        <a:solidFill>
                          <a:srgbClr val="0070C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𝒙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=6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342900" lvl="0" indent="-342900" algn="just">
                  <a:lnSpc>
                    <a:spcPct val="115000"/>
                  </a:lnSpc>
                  <a:spcAft>
                    <a:spcPts val="800"/>
                  </a:spcAft>
                  <a:buClr>
                    <a:srgbClr val="000000"/>
                  </a:buClr>
                  <a:buFont typeface="Wingdings" panose="05000000000000000000" pitchFamily="2" charset="2"/>
                  <a:buChar char=""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Quando dois logaritmos de mesma base são iguais, então, os 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logaritmandos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são iguais.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180340" algn="just">
                  <a:lnSpc>
                    <a:spcPct val="115000"/>
                  </a:lnSpc>
                  <a:spcBef>
                    <a:spcPts val="200"/>
                  </a:spcBef>
                  <a:spcAft>
                    <a:spcPts val="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uncPr>
                        <m:fName>
                          <m:sSub>
                            <m:sSubPr>
                              <m:ctrlPr>
                                <a:rPr lang="pt-BR" sz="22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pt-BR" sz="2200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log</m:t>
                              </m:r>
                            </m:e>
                            <m:sub>
                              <m:r>
                                <a:rPr lang="pt-BR" sz="22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𝑎</m:t>
                              </m:r>
                            </m:sub>
                          </m:sSub>
                        </m:fName>
                        <m:e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𝑏</m:t>
                          </m:r>
                        </m:e>
                      </m:func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func>
                        <m:func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uncPr>
                        <m:fName>
                          <m:sSub>
                            <m:sSubPr>
                              <m:ctrlPr>
                                <a:rPr lang="pt-BR" sz="22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pt-BR" sz="2200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log</m:t>
                              </m:r>
                            </m:e>
                            <m:sub>
                              <m:r>
                                <a:rPr lang="pt-BR" sz="22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𝑎</m:t>
                              </m:r>
                            </m:sub>
                          </m:sSub>
                        </m:fName>
                        <m:e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𝑐</m:t>
                          </m:r>
                        </m:e>
                      </m:func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↔</m:t>
                      </m:r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𝑏</m:t>
                      </m:r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𝑐</m:t>
                      </m:r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73E2294D-4014-FF59-FBCB-6C2C070A43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867396"/>
                <a:ext cx="6024282" cy="5677195"/>
              </a:xfrm>
              <a:prstGeom prst="rect">
                <a:avLst/>
              </a:prstGeom>
              <a:blipFill>
                <a:blip r:embed="rId3"/>
                <a:stretch>
                  <a:fillRect l="-1316" t="-215" r="-1316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4316265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AD09BCB1-680F-E4E7-4744-AE1D2C1162DC}"/>
                  </a:ext>
                </a:extLst>
              </p:cNvPr>
              <p:cNvSpPr txBox="1"/>
              <p:nvPr/>
            </p:nvSpPr>
            <p:spPr>
              <a:xfrm>
                <a:off x="8965" y="873370"/>
                <a:ext cx="6087035" cy="465864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Bef>
                    <a:spcPts val="200"/>
                  </a:spcBef>
                  <a:spcAft>
                    <a:spcPts val="200"/>
                  </a:spcAft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Exemplo:</a:t>
                </a:r>
                <a:r>
                  <a:rPr lang="pt-BR" sz="2200" i="1" kern="100" dirty="0">
                    <a:effectLst/>
                    <a:latin typeface="Cambria Math" panose="02040503050406030204" pitchFamily="18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pt-BR" sz="2200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3</m:t>
                            </m:r>
                          </m:sub>
                        </m:sSub>
                      </m:fName>
                      <m:e>
                        <m:f>
                          <m:fPr>
                            <m:ctrlP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4</m:t>
                            </m:r>
                          </m:num>
                          <m:den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 7 </m:t>
                            </m:r>
                          </m:den>
                        </m:f>
                      </m:e>
                    </m:func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</m:t>
                    </m:r>
                    <m:func>
                      <m:func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pt-BR" sz="2200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3</m:t>
                            </m:r>
                          </m:sub>
                        </m:sSub>
                      </m:fName>
                      <m:e>
                        <m:r>
                          <a:rPr lang="pt-BR" sz="2200" b="1" i="1" kern="100">
                            <a:solidFill>
                              <a:srgbClr val="0070C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𝒙</m:t>
                        </m:r>
                      </m:e>
                    </m:func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↔</m:t>
                    </m:r>
                    <m:r>
                      <a:rPr lang="pt-BR" sz="2200" b="1" i="1" kern="100">
                        <a:solidFill>
                          <a:srgbClr val="0070C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𝒙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4</m:t>
                        </m:r>
                      </m:num>
                      <m:den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 7 </m:t>
                        </m:r>
                      </m:den>
                    </m:f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∙</m:t>
                    </m:r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Bef>
                    <a:spcPts val="200"/>
                  </a:spcBef>
                  <a:spcAft>
                    <a:spcPts val="200"/>
                  </a:spcAft>
                </a:pPr>
                <a:r>
                  <a:rPr lang="pt-BR" sz="2200" kern="100" dirty="0">
                    <a:effectLst/>
                    <a:latin typeface="Cambria Math" panose="0204050305040603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 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342900" lvl="0" indent="-342900" algn="just">
                  <a:lnSpc>
                    <a:spcPct val="115000"/>
                  </a:lnSpc>
                  <a:spcAft>
                    <a:spcPts val="800"/>
                  </a:spcAft>
                  <a:buClr>
                    <a:srgbClr val="000000"/>
                  </a:buClr>
                  <a:buFont typeface="Wingdings" panose="05000000000000000000" pitchFamily="2" charset="2"/>
                  <a:buChar char=""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A potência de base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𝑎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e expoente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pt-BR" sz="2200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𝑎</m:t>
                            </m:r>
                          </m:sub>
                        </m:sSub>
                      </m:fName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𝑏</m:t>
                        </m:r>
                      </m:e>
                    </m:func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, é igual a </a:t>
                </a:r>
                <a:r>
                  <a:rPr lang="pt-BR" sz="2200" i="1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b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180340" algn="just">
                  <a:lnSpc>
                    <a:spcPct val="115000"/>
                  </a:lnSpc>
                  <a:spcBef>
                    <a:spcPts val="200"/>
                  </a:spcBef>
                  <a:spcAft>
                    <a:spcPts val="200"/>
                  </a:spcAft>
                </a:pPr>
                <a:endParaRPr lang="pt-BR" sz="2200" i="1" kern="100" dirty="0">
                  <a:effectLst/>
                  <a:latin typeface="Cambria Math" panose="02040503050406030204" pitchFamily="18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180340" algn="just">
                  <a:lnSpc>
                    <a:spcPct val="115000"/>
                  </a:lnSpc>
                  <a:spcBef>
                    <a:spcPts val="200"/>
                  </a:spcBef>
                  <a:spcAft>
                    <a:spcPts val="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uncPr>
                        <m:fName>
                          <m:sSub>
                            <m:sSubPr>
                              <m:ctrlPr>
                                <a:rPr lang="pt-BR" sz="2200" i="1" kern="1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pt-BR" sz="2200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log</m:t>
                              </m:r>
                            </m:e>
                            <m:sub>
                              <m:r>
                                <a:rPr lang="pt-BR" sz="2200" i="1" kern="1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𝑎</m:t>
                              </m:r>
                            </m:sub>
                          </m:sSub>
                        </m:fName>
                        <m:e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𝑏</m:t>
                          </m:r>
                        </m:e>
                      </m:func>
                      <m:r>
                        <a:rPr lang="pt-BR" sz="2200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↔</m:t>
                      </m:r>
                      <m:sSup>
                        <m:sSup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sup>
                      </m:sSup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𝑏</m:t>
                      </m:r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𝑎</m:t>
                          </m:r>
                        </m:e>
                        <m:sup>
                          <m:func>
                            <m:funcPr>
                              <m:ctrlPr>
                                <a:rPr lang="pt-BR" sz="2200" i="1" kern="1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funcPr>
                            <m:fName>
                              <m:sSub>
                                <m:sSubPr>
                                  <m:ctrlPr>
                                    <a:rPr lang="pt-BR" sz="2200" i="1" kern="100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pt-BR" sz="2200" kern="100"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  <m:t>log</m:t>
                                  </m:r>
                                </m:e>
                                <m:sub>
                                  <m:r>
                                    <a:rPr lang="pt-BR" sz="2200" i="1" kern="100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𝑎</m:t>
                                  </m:r>
                                </m:sub>
                              </m:sSub>
                            </m:fName>
                            <m:e>
                              <m:r>
                                <a:rPr lang="pt-BR" sz="2200" i="1" kern="1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𝑏</m:t>
                              </m:r>
                            </m:e>
                          </m:func>
                        </m:sup>
                      </m:sSup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𝑏</m:t>
                      </m:r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Bef>
                    <a:spcPts val="200"/>
                  </a:spcBef>
                  <a:spcAft>
                    <a:spcPts val="200"/>
                  </a:spcAft>
                </a:pPr>
                <a:endParaRPr lang="pt-BR" sz="2200" b="1" kern="100" dirty="0">
                  <a:effectLst/>
                  <a:latin typeface="Arial Narrow" panose="020B0606020202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Bef>
                    <a:spcPts val="200"/>
                  </a:spcBef>
                  <a:spcAft>
                    <a:spcPts val="200"/>
                  </a:spcAft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Exemplo: </a:t>
                </a:r>
              </a:p>
              <a:p>
                <a:pPr algn="just">
                  <a:lnSpc>
                    <a:spcPct val="115000"/>
                  </a:lnSpc>
                  <a:spcBef>
                    <a:spcPts val="200"/>
                  </a:spcBef>
                  <a:spcAft>
                    <a:spcPts val="200"/>
                  </a:spcAft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7</m:t>
                        </m:r>
                      </m:e>
                      <m:sup>
                        <m:func>
                          <m:funcPr>
                            <m:ctrlP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pt-BR" sz="2200" i="1" kern="100">
                                    <a:effectLst/>
                                    <a:latin typeface="Cambria Math" panose="02040503050406030204" pitchFamily="18" charset="0"/>
                                    <a:ea typeface="Aptos" panose="020B0004020202020204" pitchFamily="34" charset="0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pt-BR" sz="2200" kern="100">
                                    <a:effectLst/>
                                    <a:latin typeface="Cambria Math" panose="02040503050406030204" pitchFamily="18" charset="0"/>
                                    <a:ea typeface="Aptos" panose="020B0004020202020204" pitchFamily="34" charset="0"/>
                                    <a:cs typeface="Times New Roman" panose="02020603050405020304" pitchFamily="18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pt-BR" sz="2200" i="1" kern="100">
                                    <a:effectLst/>
                                    <a:latin typeface="Cambria Math" panose="02040503050406030204" pitchFamily="18" charset="0"/>
                                    <a:ea typeface="Aptos" panose="020B0004020202020204" pitchFamily="34" charset="0"/>
                                    <a:cs typeface="Times New Roman" panose="02020603050405020304" pitchFamily="18" charset="0"/>
                                  </a:rPr>
                                  <m:t>7</m:t>
                                </m:r>
                              </m:sub>
                            </m:sSub>
                          </m:fName>
                          <m:e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13</m:t>
                            </m:r>
                          </m:e>
                        </m:func>
                      </m:sup>
                    </m:sSup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pt-BR" sz="2200" b="1" i="1" kern="100">
                        <a:solidFill>
                          <a:srgbClr val="0070C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𝒙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, tomando  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pt-BR" sz="2200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7</m:t>
                            </m:r>
                          </m:sub>
                        </m:sSub>
                      </m:fName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13</m:t>
                        </m:r>
                      </m:e>
                    </m:func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𝑎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↔</m:t>
                    </m:r>
                    <m:sSup>
                      <m:sSup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7</m:t>
                        </m:r>
                      </m:e>
                      <m:sup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𝑎</m:t>
                        </m:r>
                      </m:sup>
                    </m:sSup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=13</m:t>
                    </m:r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449580" indent="449580" algn="just">
                  <a:lnSpc>
                    <a:spcPct val="115000"/>
                  </a:lnSpc>
                  <a:spcBef>
                    <a:spcPts val="200"/>
                  </a:spcBef>
                  <a:spcAft>
                    <a:spcPts val="200"/>
                  </a:spcAft>
                </a:pPr>
                <a:endParaRPr lang="pt-BR" sz="2200" kern="100" dirty="0">
                  <a:effectLst/>
                  <a:latin typeface="Arial Narrow" panose="020B0606020202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449580" indent="449580" algn="just">
                  <a:lnSpc>
                    <a:spcPct val="115000"/>
                  </a:lnSpc>
                  <a:spcBef>
                    <a:spcPts val="200"/>
                  </a:spcBef>
                  <a:spcAft>
                    <a:spcPts val="2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Então,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7</m:t>
                        </m:r>
                      </m:e>
                      <m:sup>
                        <m:func>
                          <m:funcPr>
                            <m:ctrlP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pt-BR" sz="2200" i="1" kern="100">
                                    <a:effectLst/>
                                    <a:latin typeface="Cambria Math" panose="02040503050406030204" pitchFamily="18" charset="0"/>
                                    <a:ea typeface="Aptos" panose="020B0004020202020204" pitchFamily="34" charset="0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pt-BR" sz="2200" kern="100">
                                    <a:effectLst/>
                                    <a:latin typeface="Cambria Math" panose="02040503050406030204" pitchFamily="18" charset="0"/>
                                    <a:ea typeface="Aptos" panose="020B0004020202020204" pitchFamily="34" charset="0"/>
                                    <a:cs typeface="Times New Roman" panose="02020603050405020304" pitchFamily="18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pt-BR" sz="2200" i="1" kern="100">
                                    <a:effectLst/>
                                    <a:latin typeface="Cambria Math" panose="02040503050406030204" pitchFamily="18" charset="0"/>
                                    <a:ea typeface="Aptos" panose="020B0004020202020204" pitchFamily="34" charset="0"/>
                                    <a:cs typeface="Times New Roman" panose="02020603050405020304" pitchFamily="18" charset="0"/>
                                  </a:rPr>
                                  <m:t>7</m:t>
                                </m:r>
                              </m:sub>
                            </m:sSub>
                          </m:fName>
                          <m:e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13</m:t>
                            </m:r>
                          </m:e>
                        </m:func>
                      </m:sup>
                    </m:sSup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=13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AD09BCB1-680F-E4E7-4744-AE1D2C1162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65" y="873370"/>
                <a:ext cx="6087035" cy="4658648"/>
              </a:xfrm>
              <a:prstGeom prst="rect">
                <a:avLst/>
              </a:prstGeom>
              <a:blipFill>
                <a:blip r:embed="rId2"/>
                <a:stretch>
                  <a:fillRect l="-1301" b="-1702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D0C6BF45-AED3-8671-34CF-AD1AFA2D8325}"/>
              </a:ext>
            </a:extLst>
          </p:cNvPr>
          <p:cNvSpPr/>
          <p:nvPr/>
        </p:nvSpPr>
        <p:spPr>
          <a:xfrm>
            <a:off x="6329082" y="873370"/>
            <a:ext cx="5620871" cy="5670865"/>
          </a:xfrm>
          <a:prstGeom prst="roundRect">
            <a:avLst/>
          </a:prstGeom>
          <a:noFill/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5" name="Imagem 4" descr="Interface gráfica do usuário, Texto&#10;&#10;O conteúdo gerado por IA pode estar incorreto.">
            <a:extLst>
              <a:ext uri="{FF2B5EF4-FFF2-40B4-BE49-F238E27FC236}">
                <a16:creationId xmlns:a16="http://schemas.microsoft.com/office/drawing/2014/main" id="{DC268ABE-9370-42A9-17A0-ADF30C5ED45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29" t="9235" r="13987" b="9623"/>
          <a:stretch>
            <a:fillRect/>
          </a:stretch>
        </p:blipFill>
        <p:spPr bwMode="auto">
          <a:xfrm>
            <a:off x="6239435" y="628751"/>
            <a:ext cx="1952908" cy="111040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6EA70B4C-B3A3-7A3F-E1C2-1EA98BBE2F3D}"/>
              </a:ext>
            </a:extLst>
          </p:cNvPr>
          <p:cNvSpPr txBox="1"/>
          <p:nvPr/>
        </p:nvSpPr>
        <p:spPr>
          <a:xfrm>
            <a:off x="7781365" y="1388640"/>
            <a:ext cx="324522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200" b="1" dirty="0">
                <a:solidFill>
                  <a:srgbClr val="215E99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Logaritmos especiais</a:t>
            </a:r>
            <a:endParaRPr lang="pt-BR" sz="22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BC9F672F-952D-739A-3B0C-268F63151DBD}"/>
                  </a:ext>
                </a:extLst>
              </p:cNvPr>
              <p:cNvSpPr txBox="1"/>
              <p:nvPr/>
            </p:nvSpPr>
            <p:spPr>
              <a:xfrm>
                <a:off x="6454588" y="2064146"/>
                <a:ext cx="5325036" cy="386618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342900" lvl="0" indent="-342900" algn="just">
                  <a:lnSpc>
                    <a:spcPct val="115000"/>
                  </a:lnSpc>
                  <a:spcAft>
                    <a:spcPts val="800"/>
                  </a:spcAft>
                  <a:buClr>
                    <a:srgbClr val="000000"/>
                  </a:buClr>
                  <a:buFont typeface="Wingdings" panose="05000000000000000000" pitchFamily="2" charset="2"/>
                  <a:buChar char=""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Quando a base do logaritmo for 10 (chamados de </a:t>
                </a: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logaritmos decimais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) pode-se omitir a sua escrita. Ou seja,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Bef>
                    <a:spcPts val="300"/>
                  </a:spcBef>
                  <a:spcAft>
                    <a:spcPts val="3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uncPr>
                        <m:fName>
                          <m:sSub>
                            <m:sSubPr>
                              <m:ctrlPr>
                                <a:rPr lang="pt-BR" sz="2200" i="1" kern="1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pt-BR" sz="2200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log</m:t>
                              </m:r>
                            </m:e>
                            <m:sub>
                              <m:r>
                                <a:rPr lang="pt-BR" sz="2200" i="1" kern="1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10</m:t>
                              </m:r>
                            </m:sub>
                          </m:sSub>
                        </m:fName>
                        <m:e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100</m:t>
                          </m:r>
                        </m:e>
                      </m:func>
                      <m:r>
                        <a:rPr lang="pt-BR" sz="2200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pt-BR" sz="2200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ou</m:t>
                      </m:r>
                      <m:r>
                        <a:rPr lang="pt-BR" sz="2200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func>
                        <m:func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pt-BR" sz="2200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log</m:t>
                          </m:r>
                        </m:fName>
                        <m:e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100</m:t>
                          </m:r>
                        </m:e>
                      </m:func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Bef>
                    <a:spcPts val="300"/>
                  </a:spcBef>
                  <a:spcAft>
                    <a:spcPts val="3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 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342900" lvl="0" indent="-342900" algn="just">
                  <a:lnSpc>
                    <a:spcPct val="115000"/>
                  </a:lnSpc>
                  <a:spcAft>
                    <a:spcPts val="800"/>
                  </a:spcAft>
                  <a:buClr>
                    <a:srgbClr val="000000"/>
                  </a:buClr>
                  <a:buFont typeface="Wingdings" panose="05000000000000000000" pitchFamily="2" charset="2"/>
                  <a:buChar char=""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O logaritmo cuja base é o número irracional </a:t>
                </a:r>
                <a14:m>
                  <m:oMath xmlns:m="http://schemas.openxmlformats.org/officeDocument/2006/math">
                    <m:r>
                      <a:rPr lang="pt-BR" sz="2200" b="1" i="1" kern="100">
                        <a:solidFill>
                          <a:srgbClr val="0070C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𝒆</m:t>
                    </m:r>
                    <m:r>
                      <a:rPr lang="pt-BR" sz="2200" b="1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pt-BR" sz="2200" b="1" i="1" kern="100">
                        <a:solidFill>
                          <a:srgbClr val="0070C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𝟐</m:t>
                    </m:r>
                    <m:r>
                      <a:rPr lang="pt-BR" sz="2200" b="1" i="1" kern="100">
                        <a:solidFill>
                          <a:srgbClr val="0070C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,</m:t>
                    </m:r>
                    <m:r>
                      <a:rPr lang="pt-BR" sz="2200" b="1" i="1" kern="100">
                        <a:solidFill>
                          <a:srgbClr val="0070C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𝟕𝟏𝟖𝟐𝟖</m:t>
                    </m:r>
                    <m:r>
                      <a:rPr lang="pt-BR" sz="2200" b="1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…</m:t>
                    </m:r>
                  </m:oMath>
                </a14:m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chamado </a:t>
                </a: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logaritmo natural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, é indicado por 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pt-BR" sz="22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funcPr>
                        <m:fName>
                          <m:sSub>
                            <m:sSubPr>
                              <m:ctrlPr>
                                <a:rPr lang="pt-BR" sz="22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pt-BR" sz="22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log</m:t>
                              </m:r>
                            </m:e>
                            <m:sub>
                              <m:r>
                                <a:rPr lang="pt-BR" sz="2200" b="1" i="1">
                                  <a:solidFill>
                                    <a:srgbClr val="0070C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𝐞</m:t>
                              </m:r>
                            </m:sub>
                          </m:sSub>
                        </m:fName>
                        <m:e>
                          <m:r>
                            <a:rPr lang="pt-BR" sz="22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𝑏</m:t>
                          </m:r>
                        </m:e>
                      </m:func>
                      <m:r>
                        <a:rPr lang="pt-BR" sz="22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pt-BR" sz="22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ou</m:t>
                      </m:r>
                      <m:r>
                        <a:rPr lang="pt-BR" sz="22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func>
                        <m:funcPr>
                          <m:ctrlPr>
                            <a:rPr lang="pt-BR" sz="22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pt-BR" sz="22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ln</m:t>
                          </m:r>
                        </m:fName>
                        <m:e>
                          <m:d>
                            <m:dPr>
                              <m:ctrlPr>
                                <a:rPr lang="pt-BR" sz="22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pt-BR" sz="22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𝑏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pt-BR" sz="2200" dirty="0"/>
              </a:p>
            </p:txBody>
          </p:sp>
        </mc:Choice>
        <mc:Fallback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BC9F672F-952D-739A-3B0C-268F63151D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54588" y="2064146"/>
                <a:ext cx="5325036" cy="3866187"/>
              </a:xfrm>
              <a:prstGeom prst="rect">
                <a:avLst/>
              </a:prstGeom>
              <a:blipFill>
                <a:blip r:embed="rId5"/>
                <a:stretch>
                  <a:fillRect l="-1260" t="-631" r="-1489" b="-946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7395254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41B0B839-3EF5-56F7-81FF-FF46F50317B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1" r="63456"/>
          <a:stretch>
            <a:fillRect/>
          </a:stretch>
        </p:blipFill>
        <p:spPr bwMode="auto">
          <a:xfrm>
            <a:off x="0" y="582706"/>
            <a:ext cx="2928742" cy="74407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26904DF9-781D-88BD-AD8A-7C905B068205}"/>
              </a:ext>
            </a:extLst>
          </p:cNvPr>
          <p:cNvSpPr txBox="1"/>
          <p:nvPr/>
        </p:nvSpPr>
        <p:spPr>
          <a:xfrm>
            <a:off x="0" y="1326776"/>
            <a:ext cx="6096000" cy="438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2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10.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Calcule o valor de cada um dos logaritmos, a seguir.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AA54C86E-ADA2-57D5-40F2-E44F6E72E88C}"/>
                  </a:ext>
                </a:extLst>
              </p:cNvPr>
              <p:cNvSpPr txBox="1"/>
              <p:nvPr/>
            </p:nvSpPr>
            <p:spPr>
              <a:xfrm>
                <a:off x="11203" y="1710062"/>
                <a:ext cx="6136340" cy="167411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pt-BR" sz="22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a)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pt-BR" sz="22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pt-BR" sz="22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pt-BR" sz="22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25</m:t>
                            </m:r>
                          </m:sub>
                        </m:sSub>
                      </m:fName>
                      <m:e>
                        <m: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125</m:t>
                        </m:r>
                      </m:e>
                    </m:func>
                  </m:oMath>
                </a14:m>
                <a:endParaRPr lang="pt-BR" sz="2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BR" sz="22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b)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pt-BR" sz="22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pt-BR" sz="22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pt-BR" sz="22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3</m:t>
                            </m:r>
                          </m:sub>
                        </m:sSub>
                      </m:fName>
                      <m:e>
                        <m:f>
                          <m:fPr>
                            <m:ctrlPr>
                              <a:rPr lang="pt-BR" sz="22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pt-BR" sz="22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pt-BR" sz="22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 81 </m:t>
                            </m:r>
                          </m:den>
                        </m:f>
                      </m:e>
                    </m:func>
                  </m:oMath>
                </a14:m>
                <a:endParaRPr lang="pt-BR" sz="2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r>
                  <a:rPr lang="pt-BR" sz="22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c)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pt-BR" sz="2200" i="1">
                            <a:effectLst/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pt-BR" sz="2200" i="1"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pt-BR" sz="22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pt-BR" sz="2200" i="1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0,01</m:t>
                            </m:r>
                          </m:sub>
                        </m:sSub>
                      </m:fName>
                      <m:e>
                        <m:r>
                          <a:rPr lang="pt-BR" sz="2200" i="1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0,0001</m:t>
                        </m:r>
                      </m:e>
                    </m:func>
                  </m:oMath>
                </a14:m>
                <a:endParaRPr lang="pt-BR" sz="2200" dirty="0"/>
              </a:p>
            </p:txBody>
          </p:sp>
        </mc:Choice>
        <mc:Fallback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AA54C86E-ADA2-57D5-40F2-E44F6E72E8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03" y="1710062"/>
                <a:ext cx="6136340" cy="1674113"/>
              </a:xfrm>
              <a:prstGeom prst="rect">
                <a:avLst/>
              </a:prstGeom>
              <a:blipFill>
                <a:blip r:embed="rId3"/>
                <a:stretch>
                  <a:fillRect l="-1292" b="-5474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A0D780C9-077E-3E22-7214-3AFE21F0E2CC}"/>
                  </a:ext>
                </a:extLst>
              </p:cNvPr>
              <p:cNvSpPr txBox="1"/>
              <p:nvPr/>
            </p:nvSpPr>
            <p:spPr>
              <a:xfrm>
                <a:off x="3426759" y="1544761"/>
                <a:ext cx="2669241" cy="183941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pt-BR" sz="22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d)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pt-BR" sz="22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pt-BR" sz="22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log</m:t>
                            </m:r>
                          </m:e>
                          <m:sub>
                            <m:f>
                              <m:fPr>
                                <m:ctrlPr>
                                  <a:rPr lang="pt-BR" sz="22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pt-BR" sz="22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pt-BR" sz="22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  <m:t> 5 </m:t>
                                </m:r>
                              </m:den>
                            </m:f>
                          </m:sub>
                        </m:sSub>
                      </m:fName>
                      <m:e>
                        <m: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125</m:t>
                        </m:r>
                      </m:e>
                    </m:func>
                  </m:oMath>
                </a14:m>
                <a:endParaRPr lang="pt-BR" sz="2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BR" sz="22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e)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6</m:t>
                        </m:r>
                      </m:e>
                      <m:sup>
                        <m:func>
                          <m:funcPr>
                            <m:ctrlPr>
                              <a:rPr lang="pt-BR" sz="22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pt-BR" sz="22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pt-BR" sz="2200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pt-BR" sz="22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  <m:t>6</m:t>
                                </m:r>
                              </m:sub>
                            </m:sSub>
                          </m:fName>
                          <m:e>
                            <m:r>
                              <a:rPr lang="pt-BR" sz="22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10</m:t>
                            </m:r>
                          </m:e>
                        </m:func>
                      </m:sup>
                    </m:sSup>
                  </m:oMath>
                </a14:m>
                <a:endParaRPr lang="pt-BR" sz="2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r>
                  <a:rPr lang="pt-BR" sz="22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f)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pt-BR" sz="2200" i="1">
                            <a:effectLst/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pt-BR" sz="2200" i="1"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pt-BR" sz="22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pt-BR" sz="2200" i="1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0,0625</m:t>
                            </m:r>
                          </m:sub>
                        </m:sSub>
                      </m:fName>
                      <m:e>
                        <m:f>
                          <m:fPr>
                            <m:ctrlPr>
                              <a:rPr lang="pt-BR" sz="2200" i="1"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pt-BR" sz="2200" i="1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pt-BR" sz="2200" i="1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 1024 </m:t>
                            </m:r>
                          </m:den>
                        </m:f>
                      </m:e>
                    </m:func>
                  </m:oMath>
                </a14:m>
                <a:endParaRPr lang="pt-BR" sz="2200" dirty="0"/>
              </a:p>
            </p:txBody>
          </p:sp>
        </mc:Choice>
        <mc:Fallback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A0D780C9-077E-3E22-7214-3AFE21F0E2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26759" y="1544761"/>
                <a:ext cx="2669241" cy="1839414"/>
              </a:xfrm>
              <a:prstGeom prst="rect">
                <a:avLst/>
              </a:prstGeom>
              <a:blipFill>
                <a:blip r:embed="rId4"/>
                <a:stretch>
                  <a:fillRect l="-2968" b="-1656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id="{59B7A97E-71DA-8735-B81C-86C7C40A41B1}"/>
                  </a:ext>
                </a:extLst>
              </p:cNvPr>
              <p:cNvSpPr txBox="1"/>
              <p:nvPr/>
            </p:nvSpPr>
            <p:spPr>
              <a:xfrm>
                <a:off x="11203" y="3602160"/>
                <a:ext cx="6084797" cy="17475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</a:pPr>
                <a:r>
                  <a:rPr lang="pt-BR" sz="2200" b="1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11. </a:t>
                </a:r>
                <a:r>
                  <a:rPr lang="pt-BR" sz="22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Observe a expressão, a seguir.</a:t>
                </a:r>
                <a:endParaRPr lang="pt-BR" sz="2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Bef>
                    <a:spcPts val="200"/>
                  </a:spcBef>
                  <a:spcAft>
                    <a:spcPts val="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pt-BR" sz="22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funcPr>
                        <m:fName>
                          <m:sSub>
                            <m:sSubPr>
                              <m:ctrlPr>
                                <a:rPr lang="pt-BR" sz="22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pt-BR" sz="22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log</m:t>
                              </m:r>
                            </m:e>
                            <m:sub>
                              <m:r>
                                <a:rPr lang="pt-BR" sz="22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5</m:t>
                              </m:r>
                            </m:sub>
                          </m:sSub>
                        </m:fName>
                        <m:e>
                          <m:d>
                            <m:dPr>
                              <m:ctrlPr>
                                <a:rPr lang="pt-BR" sz="22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BR" sz="2200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pt-BR" sz="2200" i="1">
                                          <a:effectLst/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pt-BR" sz="2200" i="1">
                                          <a:effectLst/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</a:rPr>
                                        <m:t>12</m:t>
                                      </m:r>
                                    </m:e>
                                    <m:sup>
                                      <m:r>
                                        <a:rPr lang="pt-BR" sz="2200" i="1">
                                          <a:effectLst/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sSup>
                                    <m:sSupPr>
                                      <m:ctrlPr>
                                        <a:rPr lang="pt-BR" sz="2200" i="1">
                                          <a:effectLst/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pt-BR" sz="2200" i="1">
                                          <a:effectLst/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</a:rPr>
                                        <m:t>3</m:t>
                                      </m:r>
                                    </m:e>
                                    <m:sup>
                                      <m:r>
                                        <a:rPr lang="pt-BR" sz="2200" i="1">
                                          <a:effectLst/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pt-BR" sz="2200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</a:rPr>
                                    <m:t>∙</m:t>
                                  </m:r>
                                  <m:sSup>
                                    <m:sSupPr>
                                      <m:ctrlPr>
                                        <a:rPr lang="pt-BR" sz="2200" i="1">
                                          <a:effectLst/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pt-BR" sz="2200" i="1">
                                          <a:effectLst/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</a:rPr>
                                        <m:t>2</m:t>
                                      </m:r>
                                    </m:e>
                                    <m:sup>
                                      <m:r>
                                        <a:rPr lang="pt-BR" sz="2200" i="1">
                                          <a:effectLst/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</a:rPr>
                                        <m:t>4</m:t>
                                      </m:r>
                                    </m:sup>
                                  </m:sSup>
                                </m:den>
                              </m:f>
                            </m:e>
                          </m:d>
                        </m:e>
                      </m:func>
                    </m:oMath>
                  </m:oMathPara>
                </a14:m>
                <a:endParaRPr lang="pt-BR" sz="2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269875" indent="-269875" algn="just">
                  <a:lnSpc>
                    <a:spcPct val="115000"/>
                  </a:lnSpc>
                  <a:spcBef>
                    <a:spcPts val="200"/>
                  </a:spcBef>
                  <a:spcAft>
                    <a:spcPts val="200"/>
                  </a:spcAft>
                </a:pPr>
                <a:r>
                  <a:rPr lang="pt-BR" sz="22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Qual é o valor desta expressão?</a:t>
                </a:r>
                <a:endParaRPr lang="pt-BR" sz="2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id="{59B7A97E-71DA-8735-B81C-86C7C40A41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03" y="3602160"/>
                <a:ext cx="6084797" cy="1747530"/>
              </a:xfrm>
              <a:prstGeom prst="rect">
                <a:avLst/>
              </a:prstGeom>
              <a:blipFill>
                <a:blip r:embed="rId5"/>
                <a:stretch>
                  <a:fillRect l="-1303" t="-1742" b="-5923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CaixaDeTexto 11">
            <a:extLst>
              <a:ext uri="{FF2B5EF4-FFF2-40B4-BE49-F238E27FC236}">
                <a16:creationId xmlns:a16="http://schemas.microsoft.com/office/drawing/2014/main" id="{AEA2F10E-D27D-1189-BE2F-CA41D741EC72}"/>
              </a:ext>
            </a:extLst>
          </p:cNvPr>
          <p:cNvSpPr txBox="1"/>
          <p:nvPr/>
        </p:nvSpPr>
        <p:spPr>
          <a:xfrm>
            <a:off x="0" y="5313239"/>
            <a:ext cx="6084797" cy="1414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(A) – 1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(B) 0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pt-BR" sz="22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(C) 1</a:t>
            </a:r>
            <a:endParaRPr lang="pt-BR" sz="2200" dirty="0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D7770511-7D3F-1855-18D7-7291CB3D8603}"/>
              </a:ext>
            </a:extLst>
          </p:cNvPr>
          <p:cNvSpPr txBox="1"/>
          <p:nvPr/>
        </p:nvSpPr>
        <p:spPr>
          <a:xfrm>
            <a:off x="3435720" y="5313239"/>
            <a:ext cx="2649077" cy="9228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(D) 2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pt-BR" sz="22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(E) 3</a:t>
            </a:r>
            <a:endParaRPr lang="pt-BR" sz="22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6" name="CaixaDeTexto 15">
                <a:extLst>
                  <a:ext uri="{FF2B5EF4-FFF2-40B4-BE49-F238E27FC236}">
                    <a16:creationId xmlns:a16="http://schemas.microsoft.com/office/drawing/2014/main" id="{2A5076AC-E5A2-9B19-0C1C-795D03D9DC66}"/>
                  </a:ext>
                </a:extLst>
              </p:cNvPr>
              <p:cNvSpPr txBox="1"/>
              <p:nvPr/>
            </p:nvSpPr>
            <p:spPr>
              <a:xfrm>
                <a:off x="6107203" y="806946"/>
                <a:ext cx="6073594" cy="248491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</a:pPr>
                <a:r>
                  <a:rPr lang="pt-BR" sz="2200" b="1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12.</a:t>
                </a:r>
                <a:r>
                  <a:rPr lang="pt-BR" sz="22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 Determine para quais valores de </a:t>
                </a:r>
                <a14:m>
                  <m:oMath xmlns:m="http://schemas.openxmlformats.org/officeDocument/2006/math">
                    <m:r>
                      <a:rPr lang="pt-BR" sz="2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𝑥</m:t>
                    </m:r>
                    <m:r>
                      <a:rPr lang="pt-BR" sz="2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∈</m:t>
                    </m:r>
                    <m:r>
                      <a:rPr lang="pt-BR" sz="2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ℝ</m:t>
                    </m:r>
                  </m:oMath>
                </a14:m>
                <a:r>
                  <a:rPr lang="pt-BR" sz="22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, o logaritmo existe.</a:t>
                </a:r>
                <a:endParaRPr lang="pt-BR" sz="2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</a:pPr>
                <a:r>
                  <a:rPr lang="pt-BR" sz="22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a)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pt-BR" sz="22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pt-BR" sz="22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pt-BR" sz="22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(6−</m:t>
                            </m:r>
                            <m:r>
                              <a:rPr lang="pt-BR" sz="22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𝑥</m:t>
                            </m:r>
                            <m:r>
                              <a:rPr lang="pt-BR" sz="22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)</m:t>
                            </m:r>
                          </m:sub>
                        </m:sSub>
                      </m:fName>
                      <m:e>
                        <m: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8</m:t>
                        </m:r>
                      </m:e>
                    </m:func>
                  </m:oMath>
                </a14:m>
                <a:endParaRPr lang="pt-BR" sz="2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</a:pPr>
                <a:r>
                  <a:rPr lang="pt-BR" sz="22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b)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pt-BR" sz="22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pt-BR" sz="22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pt-BR" sz="22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5</m:t>
                            </m:r>
                          </m:sub>
                        </m:sSub>
                      </m:fName>
                      <m:e>
                        <m:d>
                          <m:dPr>
                            <m:ctrlPr>
                              <a:rPr lang="pt-BR" sz="22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dPr>
                          <m:e>
                            <m:r>
                              <a:rPr lang="pt-BR" sz="22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3</m:t>
                            </m:r>
                            <m:r>
                              <a:rPr lang="pt-BR" sz="22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𝑥</m:t>
                            </m:r>
                            <m:r>
                              <a:rPr lang="pt-BR" sz="22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+21</m:t>
                            </m:r>
                          </m:e>
                        </m:d>
                      </m:e>
                    </m:func>
                  </m:oMath>
                </a14:m>
                <a:endParaRPr lang="pt-BR" sz="2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</a:pPr>
                <a:r>
                  <a:rPr lang="pt-BR" sz="22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c)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pt-BR" sz="22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log</m:t>
                        </m:r>
                      </m:fName>
                      <m:e>
                        <m:rad>
                          <m:radPr>
                            <m:degHide m:val="on"/>
                            <m:ctrlPr>
                              <a:rPr lang="pt-BR" sz="22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radPr>
                          <m:deg/>
                          <m:e>
                            <m:sSup>
                              <m:sSupPr>
                                <m:ctrlPr>
                                  <a:rPr lang="pt-BR" sz="22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pt-BR" sz="22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pt-BR" sz="22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pt-BR" sz="22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−4 </m:t>
                            </m:r>
                          </m:e>
                        </m:rad>
                      </m:e>
                    </m:func>
                  </m:oMath>
                </a14:m>
                <a:endParaRPr lang="pt-BR" sz="2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</a:pPr>
                <a:r>
                  <a:rPr lang="pt-BR" sz="22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d)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pt-BR" sz="22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log</m:t>
                        </m:r>
                      </m:fName>
                      <m:e>
                        <m:d>
                          <m:dPr>
                            <m:ctrlPr>
                              <a:rPr lang="pt-BR" sz="22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dPr>
                          <m:e>
                            <m:r>
                              <a:rPr lang="pt-BR" sz="22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−</m:t>
                            </m:r>
                            <m:sSup>
                              <m:sSupPr>
                                <m:ctrlPr>
                                  <a:rPr lang="pt-BR" sz="22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pt-BR" sz="22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pt-BR" sz="22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pt-BR" sz="22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−3</m:t>
                            </m:r>
                            <m:r>
                              <a:rPr lang="pt-BR" sz="22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𝑥</m:t>
                            </m:r>
                            <m:r>
                              <a:rPr lang="pt-BR" sz="22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+4</m:t>
                            </m:r>
                          </m:e>
                        </m:d>
                      </m:e>
                    </m:func>
                  </m:oMath>
                </a14:m>
                <a:endParaRPr lang="pt-BR" sz="2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16" name="CaixaDeTexto 15">
                <a:extLst>
                  <a:ext uri="{FF2B5EF4-FFF2-40B4-BE49-F238E27FC236}">
                    <a16:creationId xmlns:a16="http://schemas.microsoft.com/office/drawing/2014/main" id="{2A5076AC-E5A2-9B19-0C1C-795D03D9DC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07203" y="806946"/>
                <a:ext cx="6073594" cy="2484911"/>
              </a:xfrm>
              <a:prstGeom prst="rect">
                <a:avLst/>
              </a:prstGeom>
              <a:blipFill>
                <a:blip r:embed="rId6"/>
                <a:stretch>
                  <a:fillRect l="-1305" t="-980" r="-1305" b="-4167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8324364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86DBD388-BFF4-D257-0E17-BFDCEB28EFF8}"/>
              </a:ext>
            </a:extLst>
          </p:cNvPr>
          <p:cNvSpPr txBox="1"/>
          <p:nvPr/>
        </p:nvSpPr>
        <p:spPr>
          <a:xfrm>
            <a:off x="0" y="820080"/>
            <a:ext cx="6096000" cy="35645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pt-BR" sz="2200" b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13. </a:t>
            </a:r>
            <a:r>
              <a:rPr lang="pt-BR" sz="22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O gelo-seco é formado por dióxido de carbono, no estado sólido, cuja superfície possui temperatura de –78,5 °C. O gelo-seco é aquecido quando entra em contato com o ar ou água em temperatura ambiente, ocorrendo assim, o processo químico de sublimação, no qual a substância passa da forma sólida para a gasosa, sem passar pela líquida. Considere que, devido ao processo de sublimação, certa placa, de gelo-seco, perca 8% de sua massa a cada 20 minutos.</a:t>
            </a:r>
            <a:endParaRPr lang="pt-BR" sz="2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0CF55044-6054-905F-D518-2C30371008E3}"/>
              </a:ext>
            </a:extLst>
          </p:cNvPr>
          <p:cNvSpPr txBox="1"/>
          <p:nvPr/>
        </p:nvSpPr>
        <p:spPr>
          <a:xfrm>
            <a:off x="6096000" y="820080"/>
            <a:ext cx="6096000" cy="1237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Quanto tempo, aproximadamente, levará para que essa placa, de gelo-seco, fique com metade de sua massa inicial?</a:t>
            </a:r>
            <a:r>
              <a:rPr lang="pt-BR" sz="2200" kern="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Open Sans" panose="020B0606030504020204" pitchFamily="34" charset="0"/>
              </a:rPr>
              <a:t> 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9DFA42F0-5BFB-2865-F10A-E22B4E9CE79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52054" b="17716"/>
          <a:stretch/>
        </p:blipFill>
        <p:spPr>
          <a:xfrm>
            <a:off x="0" y="4384646"/>
            <a:ext cx="6035703" cy="212373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587850BB-86C5-BACE-5736-AB3DEEBD073D}"/>
                  </a:ext>
                </a:extLst>
              </p:cNvPr>
              <p:cNvSpPr txBox="1"/>
              <p:nvPr/>
            </p:nvSpPr>
            <p:spPr>
              <a:xfrm>
                <a:off x="6096000" y="2434374"/>
                <a:ext cx="6176682" cy="182588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14.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Observe a expressão, a seguir.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457200" algn="just">
                  <a:lnSpc>
                    <a:spcPct val="115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𝑍</m:t>
                      </m:r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d>
                        <m:d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pt-BR" sz="22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funcPr>
                            <m:fName>
                              <m:sSub>
                                <m:sSubPr>
                                  <m:ctrlPr>
                                    <a:rPr lang="pt-BR" sz="2200" i="1" kern="100"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pt-BR" sz="2200" kern="100"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  <m:t>log</m:t>
                                  </m:r>
                                </m:e>
                                <m:sub>
                                  <m:r>
                                    <a:rPr lang="pt-BR" sz="2200" i="1" kern="100"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  <m:t>3</m:t>
                                  </m:r>
                                </m:sub>
                              </m:sSub>
                            </m:fName>
                            <m:e>
                              <m:r>
                                <a:rPr lang="pt-BR" sz="22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27</m:t>
                              </m:r>
                            </m:e>
                          </m:func>
                        </m:e>
                      </m:d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 − 2∙</m:t>
                      </m:r>
                      <m:d>
                        <m:d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pt-BR" sz="22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funcPr>
                            <m:fName>
                              <m:sSub>
                                <m:sSubPr>
                                  <m:ctrlPr>
                                    <a:rPr lang="pt-BR" sz="2200" i="1" kern="100"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pt-BR" sz="2200" kern="100"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  <m:t>log</m:t>
                                  </m:r>
                                </m:e>
                                <m:sub>
                                  <m:r>
                                    <a:rPr lang="pt-BR" sz="2200" i="1" kern="100"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  <m:t>5</m:t>
                                  </m:r>
                                </m:sub>
                              </m:sSub>
                            </m:fName>
                            <m:e>
                              <m:f>
                                <m:fPr>
                                  <m:ctrlPr>
                                    <a:rPr lang="pt-BR" sz="2200" i="1" kern="100"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BR" sz="2200" i="1" kern="100"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pt-BR" sz="2200" i="1" kern="100"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  <m:t>25</m:t>
                                  </m:r>
                                </m:den>
                              </m:f>
                            </m:e>
                          </m:func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+</m:t>
                          </m:r>
                          <m:func>
                            <m:funcPr>
                              <m:ctrlPr>
                                <a:rPr lang="pt-BR" sz="22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funcPr>
                            <m:fName>
                              <m:sSub>
                                <m:sSubPr>
                                  <m:ctrlPr>
                                    <a:rPr lang="pt-BR" sz="2200" i="1" kern="100"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pt-BR" sz="2200" kern="100"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  <m:t>log</m:t>
                                  </m:r>
                                </m:e>
                                <m:sub>
                                  <m:r>
                                    <a:rPr lang="pt-BR" sz="2200" i="1" kern="100"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  <m:t>4</m:t>
                                  </m:r>
                                </m:sub>
                              </m:sSub>
                            </m:fName>
                            <m:e>
                              <m:r>
                                <a:rPr lang="pt-BR" sz="22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1</m:t>
                              </m:r>
                            </m:e>
                          </m:func>
                        </m:e>
                      </m:d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O valor de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𝑍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é igual a 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587850BB-86C5-BACE-5736-AB3DEEBD07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2434374"/>
                <a:ext cx="6176682" cy="1825884"/>
              </a:xfrm>
              <a:prstGeom prst="rect">
                <a:avLst/>
              </a:prstGeom>
              <a:blipFill>
                <a:blip r:embed="rId3"/>
                <a:stretch>
                  <a:fillRect l="-1283" t="-1333" b="-5333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CaixaDeTexto 9">
            <a:extLst>
              <a:ext uri="{FF2B5EF4-FFF2-40B4-BE49-F238E27FC236}">
                <a16:creationId xmlns:a16="http://schemas.microsoft.com/office/drawing/2014/main" id="{60E6ECEE-06BA-54C7-B280-CC891FA487DE}"/>
              </a:ext>
            </a:extLst>
          </p:cNvPr>
          <p:cNvSpPr txBox="1"/>
          <p:nvPr/>
        </p:nvSpPr>
        <p:spPr>
          <a:xfrm>
            <a:off x="6156299" y="4188538"/>
            <a:ext cx="5975404" cy="25674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(A) –1.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(B) 5.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pt-BR" sz="22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(C) 7.</a:t>
            </a:r>
          </a:p>
          <a:p>
            <a:pPr algn="just">
              <a:lnSpc>
                <a:spcPct val="150000"/>
              </a:lnSpc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(D) 9.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pt-BR" sz="22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(E) 12.</a:t>
            </a:r>
          </a:p>
        </p:txBody>
      </p:sp>
    </p:spTree>
    <p:extLst>
      <p:ext uri="{BB962C8B-B14F-4D97-AF65-F5344CB8AC3E}">
        <p14:creationId xmlns:p14="http://schemas.microsoft.com/office/powerpoint/2010/main" val="174320596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37F19449-2AD8-CABD-F8AA-1666D855750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9" r="2939" b="4321"/>
          <a:stretch>
            <a:fillRect/>
          </a:stretch>
        </p:blipFill>
        <p:spPr bwMode="auto">
          <a:xfrm>
            <a:off x="0" y="593556"/>
            <a:ext cx="3345988" cy="69736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Retângulo 9">
            <a:extLst>
              <a:ext uri="{FF2B5EF4-FFF2-40B4-BE49-F238E27FC236}">
                <a16:creationId xmlns:a16="http://schemas.microsoft.com/office/drawing/2014/main" id="{6C859D35-1AE6-5499-03E2-D633CB030877}"/>
              </a:ext>
            </a:extLst>
          </p:cNvPr>
          <p:cNvSpPr/>
          <p:nvPr/>
        </p:nvSpPr>
        <p:spPr>
          <a:xfrm>
            <a:off x="5925671" y="770965"/>
            <a:ext cx="708213" cy="594130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CaixaDeTexto 10">
                <a:extLst>
                  <a:ext uri="{FF2B5EF4-FFF2-40B4-BE49-F238E27FC236}">
                    <a16:creationId xmlns:a16="http://schemas.microsoft.com/office/drawing/2014/main" id="{09F190D9-2A61-6D02-6B28-813AF51C9AF2}"/>
                  </a:ext>
                </a:extLst>
              </p:cNvPr>
              <p:cNvSpPr txBox="1"/>
              <p:nvPr/>
            </p:nvSpPr>
            <p:spPr>
              <a:xfrm>
                <a:off x="0" y="1290918"/>
                <a:ext cx="12192000" cy="406713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342900" lvl="0" indent="-342900" algn="just">
                  <a:buFont typeface="Wingdings" panose="05000000000000000000" pitchFamily="2" charset="2"/>
                  <a:buChar char=""/>
                </a:pPr>
                <a:r>
                  <a:rPr lang="pt-BR" sz="2200" b="1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Leia a situação, a seguir:</a:t>
                </a:r>
                <a:endParaRPr lang="pt-BR" sz="2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algn="just"/>
                <a:r>
                  <a:rPr lang="pt-BR" sz="22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Considerando o investimento de R$ 100,00 a uma taxa de juros compostos de 10%, ao ano, após quanto tempo o montante obtido, neste investimento, será igual a R$ 150,00? </a:t>
                </a:r>
                <a:endParaRPr lang="pt-BR" sz="2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algn="just"/>
                <a:r>
                  <a:rPr lang="pt-BR" sz="2200" i="1" u="sng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Resolução</a:t>
                </a:r>
                <a:r>
                  <a:rPr lang="pt-BR" sz="2200" i="1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:</a:t>
                </a:r>
                <a:r>
                  <a:rPr lang="pt-BR" sz="22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 </a:t>
                </a:r>
                <a:r>
                  <a:rPr lang="pt-BR" sz="2200" i="1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Sabendo que o valor final esperado é de R$ 150,00 e que, a cada ano o investimento inicial tem o acréscimo de 10%, podemos encontrar a relação de crescimento: </a:t>
                </a:r>
                <a:endParaRPr lang="pt-BR" sz="2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270510" algn="just">
                  <a:lnSpc>
                    <a:spcPct val="115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150=100∙</m:t>
                      </m:r>
                      <m:limLow>
                        <m:limLowPr>
                          <m:ctrlPr>
                            <a:rPr lang="pt-BR" sz="22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limLowPr>
                        <m:e>
                          <m:groupChr>
                            <m:groupChrPr>
                              <m:chr m:val="⏟"/>
                              <m:ctrlPr>
                                <a:rPr lang="pt-BR" sz="22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</m:ctrlPr>
                            </m:groupChrPr>
                            <m:e>
                              <m:d>
                                <m:dPr>
                                  <m:ctrlPr>
                                    <a:rPr lang="pt-BR" sz="2200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pt-BR" sz="2200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</a:rPr>
                                    <m:t>1+0,1</m:t>
                                  </m:r>
                                </m:e>
                              </m:d>
                              <m:r>
                                <a:rPr lang="pt-BR" sz="22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∙…∙</m:t>
                              </m:r>
                              <m:d>
                                <m:dPr>
                                  <m:ctrlPr>
                                    <a:rPr lang="pt-BR" sz="2200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pt-BR" sz="2200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</a:rPr>
                                    <m:t>1+0,1</m:t>
                                  </m:r>
                                </m:e>
                              </m:d>
                            </m:e>
                          </m:groupChr>
                        </m:e>
                        <m:lim>
                          <m:r>
                            <a:rPr lang="pt-BR" sz="22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(</m:t>
                          </m:r>
                          <m:r>
                            <a:rPr lang="pt-BR" sz="22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𝑡</m:t>
                          </m:r>
                          <m:r>
                            <a:rPr lang="pt-BR" sz="22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) </m:t>
                          </m:r>
                          <m:r>
                            <m:rPr>
                              <m:sty m:val="p"/>
                            </m:rPr>
                            <a:rPr lang="pt-BR" sz="22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anos</m:t>
                          </m:r>
                        </m:lim>
                      </m:limLow>
                    </m:oMath>
                  </m:oMathPara>
                </a14:m>
                <a:endParaRPr lang="pt-BR" sz="2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270510" algn="just">
                  <a:lnSpc>
                    <a:spcPct val="115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150=100∙</m:t>
                      </m:r>
                      <m:sSup>
                        <m:sSupPr>
                          <m:ctrlPr>
                            <a:rPr lang="pt-BR" sz="22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BR" sz="22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pt-BR" sz="22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1,1</m:t>
                              </m:r>
                            </m:e>
                          </m:d>
                        </m:e>
                        <m:sup>
                          <m:r>
                            <a:rPr lang="pt-BR" sz="22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𝑡</m:t>
                          </m:r>
                        </m:sup>
                      </m:sSup>
                    </m:oMath>
                  </m:oMathPara>
                </a14:m>
                <a:endParaRPr lang="pt-BR" sz="2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269875" algn="just">
                  <a:lnSpc>
                    <a:spcPct val="115000"/>
                  </a:lnSpc>
                  <a:spcBef>
                    <a:spcPts val="200"/>
                  </a:spcBef>
                  <a:spcAft>
                    <a:spcPts val="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sz="22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2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150</m:t>
                          </m:r>
                        </m:num>
                        <m:den>
                          <m:r>
                            <a:rPr lang="pt-BR" sz="22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100</m:t>
                          </m:r>
                        </m:den>
                      </m:f>
                      <m:r>
                        <a:rPr lang="pt-BR" sz="22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=</m:t>
                      </m:r>
                      <m:sSup>
                        <m:sSupPr>
                          <m:ctrlPr>
                            <a:rPr lang="pt-BR" sz="22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BR" sz="22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pt-BR" sz="22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1,1</m:t>
                              </m:r>
                            </m:e>
                          </m:d>
                        </m:e>
                        <m:sup>
                          <m:r>
                            <a:rPr lang="pt-BR" sz="22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𝑡</m:t>
                          </m:r>
                        </m:sup>
                      </m:sSup>
                    </m:oMath>
                  </m:oMathPara>
                </a14:m>
                <a:endParaRPr lang="pt-BR" sz="2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270510" algn="just">
                  <a:lnSpc>
                    <a:spcPct val="115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1,5=</m:t>
                      </m:r>
                      <m:sSup>
                        <m:sSupPr>
                          <m:ctrlPr>
                            <a:rPr lang="pt-BR" sz="22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pt-BR" sz="22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1,1</m:t>
                          </m:r>
                        </m:e>
                        <m:sup>
                          <m:r>
                            <a:rPr lang="pt-BR" sz="22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𝑡</m:t>
                          </m:r>
                        </m:sup>
                      </m:sSup>
                    </m:oMath>
                  </m:oMathPara>
                </a14:m>
                <a:endParaRPr lang="pt-BR" sz="2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11" name="CaixaDeTexto 10">
                <a:extLst>
                  <a:ext uri="{FF2B5EF4-FFF2-40B4-BE49-F238E27FC236}">
                    <a16:creationId xmlns:a16="http://schemas.microsoft.com/office/drawing/2014/main" id="{09F190D9-2A61-6D02-6B28-813AF51C9A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1290918"/>
                <a:ext cx="12192000" cy="4067139"/>
              </a:xfrm>
              <a:prstGeom prst="rect">
                <a:avLst/>
              </a:prstGeom>
              <a:blipFill>
                <a:blip r:embed="rId3"/>
                <a:stretch>
                  <a:fillRect l="-650" t="-1199" r="-65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CaixaDeTexto 12">
                <a:extLst>
                  <a:ext uri="{FF2B5EF4-FFF2-40B4-BE49-F238E27FC236}">
                    <a16:creationId xmlns:a16="http://schemas.microsoft.com/office/drawing/2014/main" id="{F106E0E9-F3F9-0BB3-905A-1B33209D3698}"/>
                  </a:ext>
                </a:extLst>
              </p:cNvPr>
              <p:cNvSpPr txBox="1"/>
              <p:nvPr/>
            </p:nvSpPr>
            <p:spPr>
              <a:xfrm>
                <a:off x="-1" y="5277943"/>
                <a:ext cx="12191999" cy="124732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</a:pPr>
                <a:r>
                  <a:rPr lang="pt-BR" sz="22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Perceba que essa relação de crescimento pode ser reescrita como: </a:t>
                </a:r>
                <a:endParaRPr lang="pt-BR" sz="2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270510" algn="just">
                  <a:lnSpc>
                    <a:spcPct val="115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b="1" i="1">
                          <a:solidFill>
                            <a:srgbClr val="FF33CC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𝟏</m:t>
                      </m:r>
                      <m:r>
                        <a:rPr lang="pt-BR" sz="2200" b="1" i="1">
                          <a:solidFill>
                            <a:srgbClr val="FF33CC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,</m:t>
                      </m:r>
                      <m:r>
                        <a:rPr lang="pt-BR" sz="2200" b="1" i="1">
                          <a:solidFill>
                            <a:srgbClr val="FF33CC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𝟓</m:t>
                      </m:r>
                      <m:r>
                        <a:rPr lang="pt-BR" sz="22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=</m:t>
                      </m:r>
                      <m:sSup>
                        <m:sSupPr>
                          <m:ctrlPr>
                            <a:rPr lang="pt-BR" sz="22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pt-BR" sz="2200" b="1" i="1">
                              <a:solidFill>
                                <a:srgbClr val="0070C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𝟏</m:t>
                          </m:r>
                          <m:r>
                            <a:rPr lang="pt-BR" sz="2200" b="1" i="1">
                              <a:solidFill>
                                <a:srgbClr val="0070C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,</m:t>
                          </m:r>
                          <m:r>
                            <a:rPr lang="pt-BR" sz="2200" b="1" i="1">
                              <a:solidFill>
                                <a:srgbClr val="0070C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𝟏</m:t>
                          </m:r>
                        </m:e>
                        <m:sup>
                          <m:r>
                            <a:rPr lang="pt-BR" sz="2200" b="1" i="1">
                              <a:solidFill>
                                <a:srgbClr val="00B05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𝒕</m:t>
                          </m:r>
                        </m:sup>
                      </m:sSup>
                      <m:r>
                        <a:rPr lang="pt-BR" sz="22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 </m:t>
                      </m:r>
                      <m:r>
                        <a:rPr lang="pt-BR" sz="22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↔</m:t>
                      </m:r>
                      <m:r>
                        <a:rPr lang="pt-BR" sz="22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 </m:t>
                      </m:r>
                      <m:func>
                        <m:funcPr>
                          <m:ctrlPr>
                            <a:rPr lang="pt-BR" sz="22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funcPr>
                        <m:fName>
                          <m:sSub>
                            <m:sSubPr>
                              <m:ctrlPr>
                                <a:rPr lang="pt-BR" sz="22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pt-BR" sz="22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log</m:t>
                              </m:r>
                            </m:e>
                            <m:sub>
                              <m:r>
                                <a:rPr lang="pt-BR" sz="2200" b="1" i="1">
                                  <a:solidFill>
                                    <a:srgbClr val="0070C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𝟏</m:t>
                              </m:r>
                              <m:r>
                                <a:rPr lang="pt-BR" sz="2200" b="1" i="1">
                                  <a:solidFill>
                                    <a:srgbClr val="0070C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,</m:t>
                              </m:r>
                              <m:r>
                                <a:rPr lang="pt-BR" sz="2200" b="1" i="1">
                                  <a:solidFill>
                                    <a:srgbClr val="0070C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𝟏</m:t>
                              </m:r>
                            </m:sub>
                          </m:sSub>
                        </m:fName>
                        <m:e>
                          <m:r>
                            <a:rPr lang="pt-BR" sz="2200" b="1" i="1">
                              <a:solidFill>
                                <a:srgbClr val="FF33CC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𝟏</m:t>
                          </m:r>
                          <m:r>
                            <a:rPr lang="pt-BR" sz="2200" b="1" i="1">
                              <a:solidFill>
                                <a:srgbClr val="FF33CC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,</m:t>
                          </m:r>
                          <m:r>
                            <a:rPr lang="pt-BR" sz="2200" b="1" i="1">
                              <a:solidFill>
                                <a:srgbClr val="FF33CC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𝟓</m:t>
                          </m:r>
                        </m:e>
                      </m:func>
                      <m:r>
                        <a:rPr lang="pt-BR" sz="22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=</m:t>
                      </m:r>
                      <m:r>
                        <a:rPr lang="pt-BR" sz="2200" b="1" i="1">
                          <a:solidFill>
                            <a:srgbClr val="00B05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𝒕</m:t>
                      </m:r>
                    </m:oMath>
                  </m:oMathPara>
                </a14:m>
                <a:endParaRPr lang="pt-BR" sz="2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300"/>
                  </a:spcAft>
                </a:pPr>
                <a:r>
                  <a:rPr lang="pt-BR" sz="22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E, para resolver essa relação é necessário, antes, estudarmos as </a:t>
                </a:r>
                <a:r>
                  <a:rPr lang="pt-BR" sz="2200" u="sng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propriedades operatórias</a:t>
                </a:r>
                <a:r>
                  <a:rPr lang="pt-BR" sz="22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 dos logaritmos.</a:t>
                </a:r>
                <a:endParaRPr lang="pt-BR" sz="2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13" name="CaixaDeTexto 12">
                <a:extLst>
                  <a:ext uri="{FF2B5EF4-FFF2-40B4-BE49-F238E27FC236}">
                    <a16:creationId xmlns:a16="http://schemas.microsoft.com/office/drawing/2014/main" id="{F106E0E9-F3F9-0BB3-905A-1B33209D36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" y="5277943"/>
                <a:ext cx="12191999" cy="1247329"/>
              </a:xfrm>
              <a:prstGeom prst="rect">
                <a:avLst/>
              </a:prstGeom>
              <a:blipFill>
                <a:blip r:embed="rId4"/>
                <a:stretch>
                  <a:fillRect l="-650" t="-1961" b="-9314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8339428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3BAD706E-E875-0278-093B-844F8A71A805}"/>
                  </a:ext>
                </a:extLst>
              </p:cNvPr>
              <p:cNvSpPr txBox="1"/>
              <p:nvPr/>
            </p:nvSpPr>
            <p:spPr>
              <a:xfrm>
                <a:off x="0" y="568285"/>
                <a:ext cx="6096000" cy="636110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15000"/>
                  </a:lnSpc>
                </a:pPr>
                <a:r>
                  <a:rPr lang="pt-BR" sz="2200" b="1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PROPRIEDADES OPERATÓRIAS DOS LOGARITMOS </a:t>
                </a:r>
                <a:endParaRPr lang="pt-BR" sz="2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342900" lvl="0" indent="-342900" algn="just">
                  <a:lnSpc>
                    <a:spcPct val="115000"/>
                  </a:lnSpc>
                  <a:buClr>
                    <a:srgbClr val="000000"/>
                  </a:buClr>
                  <a:buFont typeface="Wingdings" panose="05000000000000000000" pitchFamily="2" charset="2"/>
                  <a:buChar char=""/>
                </a:pPr>
                <a:r>
                  <a:rPr lang="pt-BR" sz="2200" b="1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Logaritmo do Produto</a:t>
                </a:r>
                <a:r>
                  <a:rPr lang="pt-BR" sz="22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: o logaritmo do </a:t>
                </a:r>
                <a:r>
                  <a:rPr lang="pt-BR" sz="2200" u="sng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produto</a:t>
                </a:r>
                <a:r>
                  <a:rPr lang="pt-BR" sz="22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 de dois ou mais números positivos, de mesma base, é igual à </a:t>
                </a:r>
                <a:r>
                  <a:rPr lang="pt-BR" sz="2200" u="sng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soma</a:t>
                </a:r>
                <a:r>
                  <a:rPr lang="pt-BR" sz="22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 dos logaritmos de cada fator.</a:t>
                </a:r>
                <a:endParaRPr lang="pt-BR" sz="2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Bef>
                    <a:spcPts val="300"/>
                  </a:spcBef>
                  <a:spcAft>
                    <a:spcPts val="3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pt-BR" sz="22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funcPr>
                        <m:fName>
                          <m:sSub>
                            <m:sSubPr>
                              <m:ctrlPr>
                                <a:rPr lang="pt-BR" sz="22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pt-BR" sz="22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log</m:t>
                              </m:r>
                            </m:e>
                            <m:sub>
                              <m:r>
                                <a:rPr lang="pt-BR" sz="22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𝑎</m:t>
                              </m:r>
                            </m:sub>
                          </m:sSub>
                        </m:fName>
                        <m:e>
                          <m:d>
                            <m:dPr>
                              <m:ctrlPr>
                                <a:rPr lang="pt-BR" sz="22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pt-BR" sz="2200" b="1" i="1">
                                  <a:solidFill>
                                    <a:srgbClr val="BF4E14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𝑴</m:t>
                              </m:r>
                              <m:r>
                                <a:rPr lang="pt-BR" sz="22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∙</m:t>
                              </m:r>
                              <m:r>
                                <a:rPr lang="pt-BR" sz="2200" b="1" i="1">
                                  <a:solidFill>
                                    <a:srgbClr val="BF4E14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𝑵</m:t>
                              </m:r>
                            </m:e>
                          </m:d>
                          <m:r>
                            <a:rPr lang="pt-BR" sz="22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=</m:t>
                          </m:r>
                          <m:func>
                            <m:funcPr>
                              <m:ctrlPr>
                                <a:rPr lang="pt-BR" sz="22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</m:ctrlPr>
                            </m:funcPr>
                            <m:fName>
                              <m:sSub>
                                <m:sSubPr>
                                  <m:ctrlPr>
                                    <a:rPr lang="pt-BR" sz="2200" i="1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pt-BR" sz="220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</a:rPr>
                                    <m:t>log</m:t>
                                  </m:r>
                                </m:e>
                                <m:sub>
                                  <m:r>
                                    <a:rPr lang="pt-BR" sz="2200" i="1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</a:rPr>
                                    <m:t>𝑎</m:t>
                                  </m:r>
                                </m:sub>
                              </m:sSub>
                            </m:fName>
                            <m:e>
                              <m:r>
                                <a:rPr lang="pt-BR" sz="2200" b="1" i="1">
                                  <a:solidFill>
                                    <a:srgbClr val="BF4E14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𝑴</m:t>
                              </m:r>
                            </m:e>
                          </m:func>
                          <m:r>
                            <a:rPr lang="pt-BR" sz="22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+</m:t>
                          </m:r>
                          <m:func>
                            <m:funcPr>
                              <m:ctrlPr>
                                <a:rPr lang="pt-BR" sz="22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</m:ctrlPr>
                            </m:funcPr>
                            <m:fName>
                              <m:sSub>
                                <m:sSubPr>
                                  <m:ctrlPr>
                                    <a:rPr lang="pt-BR" sz="2200" i="1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pt-BR" sz="220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</a:rPr>
                                    <m:t>log</m:t>
                                  </m:r>
                                </m:e>
                                <m:sub>
                                  <m:r>
                                    <a:rPr lang="pt-BR" sz="2200" i="1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</a:rPr>
                                    <m:t>𝑎</m:t>
                                  </m:r>
                                </m:sub>
                              </m:sSub>
                            </m:fName>
                            <m:e>
                              <m:r>
                                <a:rPr lang="pt-BR" sz="2200" b="1" i="1">
                                  <a:solidFill>
                                    <a:srgbClr val="BF4E14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𝑵</m:t>
                              </m:r>
                            </m:e>
                          </m:func>
                        </m:e>
                      </m:func>
                    </m:oMath>
                  </m:oMathPara>
                </a14:m>
                <a:endParaRPr lang="pt-BR" sz="2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>
                  <a:lnSpc>
                    <a:spcPct val="115000"/>
                  </a:lnSpc>
                  <a:spcAft>
                    <a:spcPts val="200"/>
                  </a:spcAft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Exemplos: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342900" lvl="0" indent="-342900" algn="just">
                  <a:lnSpc>
                    <a:spcPct val="115000"/>
                  </a:lnSpc>
                  <a:buClr>
                    <a:srgbClr val="000000"/>
                  </a:buClr>
                  <a:buFont typeface="Wingdings" panose="05000000000000000000" pitchFamily="2" charset="2"/>
                  <a:buChar char=""/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pt-BR" sz="22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pt-BR" sz="22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pt-BR" sz="22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4</m:t>
                            </m:r>
                          </m:sub>
                        </m:sSub>
                      </m:fName>
                      <m:e>
                        <m: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15</m:t>
                        </m:r>
                      </m:e>
                    </m:func>
                    <m:r>
                      <a:rPr lang="pt-BR" sz="22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</m:t>
                    </m:r>
                    <m:func>
                      <m:funcPr>
                        <m:ctrlP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pt-BR" sz="22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pt-BR" sz="22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pt-BR" sz="22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4</m:t>
                            </m:r>
                          </m:sub>
                        </m:sSub>
                      </m:fName>
                      <m:e>
                        <m:d>
                          <m:dPr>
                            <m:ctrlPr>
                              <a:rPr lang="pt-BR" sz="22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dPr>
                          <m:e>
                            <m:r>
                              <a:rPr lang="pt-BR" sz="2200" b="1" i="1">
                                <a:solidFill>
                                  <a:srgbClr val="BF4E14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𝟑</m:t>
                            </m:r>
                            <m:r>
                              <a:rPr lang="pt-BR" sz="22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∙</m:t>
                            </m:r>
                            <m:r>
                              <a:rPr lang="pt-BR" sz="2200" b="1" i="1">
                                <a:solidFill>
                                  <a:srgbClr val="BF4E14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𝟓</m:t>
                            </m:r>
                          </m:e>
                        </m:d>
                      </m:e>
                    </m:func>
                    <m:r>
                      <a:rPr lang="pt-BR" sz="2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func>
                      <m:funcPr>
                        <m:ctrlP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pt-BR" sz="22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pt-BR" sz="22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pt-BR" sz="22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4</m:t>
                            </m:r>
                          </m:sub>
                        </m:sSub>
                      </m:fName>
                      <m:e>
                        <m:r>
                          <a:rPr lang="pt-BR" sz="2200" b="1" i="1">
                            <a:solidFill>
                              <a:srgbClr val="BF4E14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𝟑</m:t>
                        </m:r>
                      </m:e>
                    </m:func>
                    <m:r>
                      <a:rPr lang="pt-BR" sz="2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+</m:t>
                    </m:r>
                    <m:func>
                      <m:funcPr>
                        <m:ctrlP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pt-BR" sz="22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pt-BR" sz="22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pt-BR" sz="22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4</m:t>
                            </m:r>
                          </m:sub>
                        </m:sSub>
                      </m:fName>
                      <m:e>
                        <m:r>
                          <a:rPr lang="pt-BR" sz="2200" b="1" i="1">
                            <a:solidFill>
                              <a:srgbClr val="BF4E14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𝟓</m:t>
                        </m:r>
                      </m:e>
                    </m:func>
                  </m:oMath>
                </a14:m>
                <a:endParaRPr lang="pt-BR" sz="2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342900" lvl="0" indent="-342900" algn="just">
                  <a:lnSpc>
                    <a:spcPct val="115000"/>
                  </a:lnSpc>
                  <a:buClr>
                    <a:srgbClr val="000000"/>
                  </a:buClr>
                  <a:buFont typeface="Wingdings" panose="05000000000000000000" pitchFamily="2" charset="2"/>
                  <a:buChar char=""/>
                </a:pPr>
                <a14:m>
                  <m:oMath xmlns:m="http://schemas.openxmlformats.org/officeDocument/2006/math">
                    <m:r>
                      <a:rPr lang="pt-BR" sz="2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1+</m:t>
                    </m:r>
                    <m:func>
                      <m:funcPr>
                        <m:ctrlP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pt-BR" sz="22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log</m:t>
                        </m:r>
                      </m:fName>
                      <m:e>
                        <m: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2</m:t>
                        </m:r>
                      </m:e>
                    </m:func>
                    <m:r>
                      <a:rPr lang="pt-BR" sz="2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</m:t>
                    </m:r>
                    <m:func>
                      <m:funcPr>
                        <m:ctrlP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pt-BR" sz="22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log</m:t>
                        </m:r>
                      </m:fName>
                      <m:e>
                        <m:r>
                          <a:rPr lang="pt-BR" sz="2200" b="1" i="1">
                            <a:solidFill>
                              <a:srgbClr val="BF4E14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𝟏𝟎</m:t>
                        </m:r>
                      </m:e>
                    </m:func>
                    <m:r>
                      <a:rPr lang="pt-BR" sz="22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+</m:t>
                    </m:r>
                    <m:func>
                      <m:funcPr>
                        <m:ctrlP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pt-BR" sz="22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log</m:t>
                        </m:r>
                      </m:fName>
                      <m:e>
                        <m:r>
                          <a:rPr lang="pt-BR" sz="2200" b="1" i="1">
                            <a:solidFill>
                              <a:srgbClr val="BF4E14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𝟐</m:t>
                        </m:r>
                      </m:e>
                    </m:func>
                    <m:r>
                      <a:rPr lang="pt-BR" sz="2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</m:t>
                    </m:r>
                    <m:func>
                      <m:funcPr>
                        <m:ctrlP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pt-BR" sz="22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log</m:t>
                        </m:r>
                      </m:fName>
                      <m:e>
                        <m:d>
                          <m:dPr>
                            <m:ctrlPr>
                              <a:rPr lang="pt-BR" sz="22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dPr>
                          <m:e>
                            <m:r>
                              <a:rPr lang="pt-BR" sz="2200" b="1" i="1">
                                <a:solidFill>
                                  <a:srgbClr val="BF4E14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𝟏𝟎</m:t>
                            </m:r>
                            <m:r>
                              <a:rPr lang="pt-BR" sz="22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∙</m:t>
                            </m:r>
                            <m:r>
                              <a:rPr lang="pt-BR" sz="2200" b="1" i="1">
                                <a:solidFill>
                                  <a:srgbClr val="BF4E14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𝟐</m:t>
                            </m:r>
                          </m:e>
                        </m:d>
                      </m:e>
                    </m:func>
                    <m:r>
                      <a:rPr lang="pt-BR" sz="2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</m:t>
                    </m:r>
                    <m:func>
                      <m:funcPr>
                        <m:ctrlP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pt-BR" sz="22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log</m:t>
                        </m:r>
                      </m:fName>
                      <m:e>
                        <m:r>
                          <a:rPr lang="pt-BR" sz="2200" b="1" i="1">
                            <a:solidFill>
                              <a:srgbClr val="BF4E14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𝟐𝟎</m:t>
                        </m:r>
                      </m:e>
                    </m:func>
                  </m:oMath>
                </a14:m>
                <a:endParaRPr lang="pt-BR" sz="2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</a:pPr>
                <a:r>
                  <a:rPr lang="pt-BR" sz="22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 </a:t>
                </a:r>
                <a:endParaRPr lang="pt-BR" sz="2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342900" lvl="0" indent="-342900" algn="just">
                  <a:lnSpc>
                    <a:spcPct val="115000"/>
                  </a:lnSpc>
                  <a:buClr>
                    <a:srgbClr val="000000"/>
                  </a:buClr>
                  <a:buFont typeface="Wingdings" panose="05000000000000000000" pitchFamily="2" charset="2"/>
                  <a:buChar char=""/>
                </a:pPr>
                <a:r>
                  <a:rPr lang="pt-BR" sz="2200" b="1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Logaritmo do Quociente</a:t>
                </a:r>
                <a:r>
                  <a:rPr lang="pt-BR" sz="22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: o logaritmo do </a:t>
                </a:r>
                <a:r>
                  <a:rPr lang="pt-BR" sz="2200" u="sng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quociente</a:t>
                </a:r>
                <a:r>
                  <a:rPr lang="pt-BR" sz="22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 de dois números positivos, de mesma base, é igual à </a:t>
                </a:r>
                <a:r>
                  <a:rPr lang="pt-BR" sz="2200" u="sng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diferença</a:t>
                </a:r>
                <a:r>
                  <a:rPr lang="pt-BR" sz="22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 entre os logaritmos do dividendo e do divisor.</a:t>
                </a:r>
                <a:endParaRPr lang="pt-BR" sz="2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Bef>
                    <a:spcPts val="200"/>
                  </a:spcBef>
                  <a:spcAft>
                    <a:spcPts val="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pt-BR" sz="22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funcPr>
                        <m:fName>
                          <m:sSub>
                            <m:sSubPr>
                              <m:ctrlPr>
                                <a:rPr lang="pt-BR" sz="22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pt-BR" sz="22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log</m:t>
                              </m:r>
                            </m:e>
                            <m:sub>
                              <m:r>
                                <a:rPr lang="pt-BR" sz="22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𝑎</m:t>
                              </m:r>
                            </m:sub>
                          </m:sSub>
                        </m:fName>
                        <m:e>
                          <m:d>
                            <m:dPr>
                              <m:ctrlPr>
                                <a:rPr lang="pt-BR" sz="22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BR" sz="2200" i="1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BR" sz="2200" i="1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</a:rPr>
                                    <m:t> </m:t>
                                  </m:r>
                                  <m:r>
                                    <a:rPr lang="pt-BR" sz="2200" b="1" i="1">
                                      <a:solidFill>
                                        <a:srgbClr val="BF4E14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</a:rPr>
                                    <m:t>𝑴</m:t>
                                  </m:r>
                                  <m:r>
                                    <a:rPr lang="pt-BR" sz="2200" i="1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</a:rPr>
                                    <m:t> </m:t>
                                  </m:r>
                                </m:num>
                                <m:den>
                                  <m:r>
                                    <a:rPr lang="pt-BR" sz="2200" b="1" i="1">
                                      <a:solidFill>
                                        <a:srgbClr val="BF4E14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</a:rPr>
                                    <m:t>𝑵</m:t>
                                  </m:r>
                                </m:den>
                              </m:f>
                            </m:e>
                          </m:d>
                          <m:r>
                            <a:rPr lang="pt-BR" sz="22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=</m:t>
                          </m:r>
                          <m:func>
                            <m:funcPr>
                              <m:ctrlPr>
                                <a:rPr lang="pt-BR" sz="22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</m:ctrlPr>
                            </m:funcPr>
                            <m:fName>
                              <m:sSub>
                                <m:sSubPr>
                                  <m:ctrlPr>
                                    <a:rPr lang="pt-BR" sz="2200" i="1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pt-BR" sz="220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</a:rPr>
                                    <m:t>log</m:t>
                                  </m:r>
                                </m:e>
                                <m:sub>
                                  <m:r>
                                    <a:rPr lang="pt-BR" sz="2200" i="1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</a:rPr>
                                    <m:t>𝑎</m:t>
                                  </m:r>
                                </m:sub>
                              </m:sSub>
                            </m:fName>
                            <m:e>
                              <m:r>
                                <a:rPr lang="pt-BR" sz="2200" b="1" i="1">
                                  <a:solidFill>
                                    <a:srgbClr val="BF4E14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𝑴</m:t>
                              </m:r>
                            </m:e>
                          </m:func>
                          <m:r>
                            <a:rPr lang="pt-BR" sz="22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−</m:t>
                          </m:r>
                          <m:func>
                            <m:funcPr>
                              <m:ctrlPr>
                                <a:rPr lang="pt-BR" sz="22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</m:ctrlPr>
                            </m:funcPr>
                            <m:fName>
                              <m:sSub>
                                <m:sSubPr>
                                  <m:ctrlPr>
                                    <a:rPr lang="pt-BR" sz="2200" i="1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pt-BR" sz="220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</a:rPr>
                                    <m:t>log</m:t>
                                  </m:r>
                                </m:e>
                                <m:sub>
                                  <m:r>
                                    <a:rPr lang="pt-BR" sz="2200" i="1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</a:rPr>
                                    <m:t>𝑎</m:t>
                                  </m:r>
                                </m:sub>
                              </m:sSub>
                            </m:fName>
                            <m:e>
                              <m:r>
                                <a:rPr lang="pt-BR" sz="2200" b="1" i="1">
                                  <a:solidFill>
                                    <a:srgbClr val="BF4E14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𝑵</m:t>
                              </m:r>
                            </m:e>
                          </m:func>
                        </m:e>
                      </m:func>
                    </m:oMath>
                  </m:oMathPara>
                </a14:m>
                <a:endParaRPr lang="pt-BR" sz="2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3BAD706E-E875-0278-093B-844F8A71A8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568285"/>
                <a:ext cx="6096000" cy="6361100"/>
              </a:xfrm>
              <a:prstGeom prst="rect">
                <a:avLst/>
              </a:prstGeom>
              <a:blipFill>
                <a:blip r:embed="rId2"/>
                <a:stretch>
                  <a:fillRect l="-1300" t="-479" r="-130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E1461133-E011-890E-41DA-3186C06FC549}"/>
                  </a:ext>
                </a:extLst>
              </p:cNvPr>
              <p:cNvSpPr txBox="1"/>
              <p:nvPr/>
            </p:nvSpPr>
            <p:spPr>
              <a:xfrm>
                <a:off x="6100485" y="568285"/>
                <a:ext cx="6091515" cy="535954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15000"/>
                  </a:lnSpc>
                  <a:spcAft>
                    <a:spcPts val="200"/>
                  </a:spcAft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Exemplos: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342900" lvl="0" indent="-342900" algn="just">
                  <a:lnSpc>
                    <a:spcPct val="115000"/>
                  </a:lnSpc>
                  <a:buClr>
                    <a:srgbClr val="000000"/>
                  </a:buClr>
                  <a:buFont typeface="Wingdings" panose="05000000000000000000" pitchFamily="2" charset="2"/>
                  <a:buChar char=""/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pt-BR" sz="22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pt-BR" sz="22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pt-BR" sz="22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4</m:t>
                            </m:r>
                          </m:sub>
                        </m:sSub>
                      </m:fName>
                      <m:e>
                        <m:d>
                          <m:dPr>
                            <m:ctrlPr>
                              <a:rPr lang="pt-BR" sz="22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pt-BR" sz="22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pt-BR" sz="22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  <m:t> </m:t>
                                </m:r>
                                <m:r>
                                  <a:rPr lang="pt-BR" sz="2200" b="1" i="1">
                                    <a:solidFill>
                                      <a:srgbClr val="BF4E14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  <m:t>𝟓</m:t>
                                </m:r>
                                <m:r>
                                  <a:rPr lang="pt-BR" sz="22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  <m:t> </m:t>
                                </m:r>
                              </m:num>
                              <m:den>
                                <m:r>
                                  <a:rPr lang="pt-BR" sz="2200" b="1" i="1">
                                    <a:solidFill>
                                      <a:srgbClr val="BF4E14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  <m:t>𝟏𝟔</m:t>
                                </m:r>
                              </m:den>
                            </m:f>
                          </m:e>
                        </m:d>
                      </m:e>
                    </m:func>
                    <m:r>
                      <a:rPr lang="pt-BR" sz="22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</m:t>
                    </m:r>
                    <m:func>
                      <m:funcPr>
                        <m:ctrlP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pt-BR" sz="22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pt-BR" sz="22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pt-BR" sz="22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4</m:t>
                            </m:r>
                          </m:sub>
                        </m:sSub>
                      </m:fName>
                      <m:e>
                        <m:r>
                          <a:rPr lang="pt-BR" sz="2200" b="1" i="1">
                            <a:solidFill>
                              <a:srgbClr val="BF4E14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𝟓</m:t>
                        </m:r>
                      </m:e>
                    </m:func>
                    <m:r>
                      <a:rPr lang="pt-BR" sz="2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−</m:t>
                    </m:r>
                    <m:func>
                      <m:funcPr>
                        <m:ctrlP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pt-BR" sz="22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pt-BR" sz="22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pt-BR" sz="22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4</m:t>
                            </m:r>
                          </m:sub>
                        </m:sSub>
                      </m:fName>
                      <m:e>
                        <m:r>
                          <a:rPr lang="pt-BR" sz="2200" b="1" i="1">
                            <a:solidFill>
                              <a:srgbClr val="BF4E14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𝟏𝟔</m:t>
                        </m:r>
                      </m:e>
                    </m:func>
                  </m:oMath>
                </a14:m>
                <a:endParaRPr lang="pt-BR" sz="2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342900" lvl="0" indent="-342900" algn="just">
                  <a:lnSpc>
                    <a:spcPct val="115000"/>
                  </a:lnSpc>
                  <a:buClr>
                    <a:srgbClr val="000000"/>
                  </a:buClr>
                  <a:buFont typeface="Wingdings" panose="05000000000000000000" pitchFamily="2" charset="2"/>
                  <a:buChar char=""/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pt-BR" sz="22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log</m:t>
                        </m:r>
                      </m:fName>
                      <m:e>
                        <m: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13</m:t>
                        </m:r>
                      </m:e>
                    </m:func>
                    <m:r>
                      <a:rPr lang="pt-BR" sz="2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−1</m:t>
                    </m:r>
                    <m:r>
                      <a:rPr lang="pt-BR" sz="2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func>
                      <m:funcPr>
                        <m:ctrlP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pt-BR" sz="22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log</m:t>
                        </m:r>
                      </m:fName>
                      <m:e>
                        <m:r>
                          <a:rPr lang="pt-BR" sz="2200" b="1" i="1">
                            <a:solidFill>
                              <a:srgbClr val="BF4E14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𝟏𝟑</m:t>
                        </m:r>
                      </m:e>
                    </m:func>
                    <m:r>
                      <a:rPr lang="pt-BR" sz="2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−</m:t>
                    </m:r>
                    <m:func>
                      <m:funcPr>
                        <m:ctrlP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pt-BR" sz="22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log</m:t>
                        </m:r>
                      </m:fName>
                      <m:e>
                        <m:r>
                          <a:rPr lang="pt-BR" sz="2200" b="1" i="1">
                            <a:solidFill>
                              <a:srgbClr val="BF4E14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𝟏𝟎</m:t>
                        </m:r>
                      </m:e>
                    </m:func>
                    <m:r>
                      <a:rPr lang="pt-BR" sz="22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</m:t>
                    </m:r>
                    <m:func>
                      <m:funcPr>
                        <m:ctrlP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pt-BR" sz="22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log</m:t>
                        </m:r>
                      </m:fName>
                      <m:e>
                        <m:d>
                          <m:dPr>
                            <m:ctrlPr>
                              <a:rPr lang="pt-BR" sz="22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pt-BR" sz="22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pt-BR" sz="2200" b="1" i="1">
                                    <a:solidFill>
                                      <a:srgbClr val="BF4E14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  <m:t>𝟏𝟑</m:t>
                                </m:r>
                              </m:num>
                              <m:den>
                                <m:r>
                                  <a:rPr lang="pt-BR" sz="22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  <m:t> </m:t>
                                </m:r>
                                <m:r>
                                  <a:rPr lang="pt-BR" sz="2200" b="1" i="1">
                                    <a:solidFill>
                                      <a:srgbClr val="BF4E14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  <m:t>𝟏𝟎</m:t>
                                </m:r>
                                <m:r>
                                  <a:rPr lang="pt-BR" sz="22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  <m:t> </m:t>
                                </m:r>
                              </m:den>
                            </m:f>
                          </m:e>
                        </m:d>
                      </m:e>
                    </m:func>
                    <m:r>
                      <a:rPr lang="pt-BR" sz="2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</m:t>
                    </m:r>
                    <m:func>
                      <m:funcPr>
                        <m:ctrlP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pt-BR" sz="22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log</m:t>
                        </m:r>
                      </m:fName>
                      <m:e>
                        <m:r>
                          <a:rPr lang="pt-BR" sz="2200" b="1" i="1">
                            <a:solidFill>
                              <a:srgbClr val="BF4E14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𝟏</m:t>
                        </m:r>
                        <m:r>
                          <a:rPr lang="pt-BR" sz="2200" b="1" i="1">
                            <a:solidFill>
                              <a:srgbClr val="BF4E14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,</m:t>
                        </m:r>
                        <m:r>
                          <a:rPr lang="pt-BR" sz="2200" b="1" i="1">
                            <a:solidFill>
                              <a:srgbClr val="BF4E14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𝟑</m:t>
                        </m:r>
                      </m:e>
                    </m:func>
                  </m:oMath>
                </a14:m>
                <a:endParaRPr lang="pt-BR" sz="2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180340" indent="-180340" algn="just">
                  <a:lnSpc>
                    <a:spcPct val="115000"/>
                  </a:lnSpc>
                  <a:spcBef>
                    <a:spcPts val="200"/>
                  </a:spcBef>
                  <a:spcAft>
                    <a:spcPts val="200"/>
                  </a:spcAft>
                </a:pPr>
                <a:r>
                  <a:rPr lang="pt-BR" sz="22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 </a:t>
                </a:r>
                <a:endParaRPr lang="pt-BR" sz="2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342900" lvl="0" indent="-342900" algn="just">
                  <a:lnSpc>
                    <a:spcPct val="115000"/>
                  </a:lnSpc>
                  <a:buClr>
                    <a:srgbClr val="000000"/>
                  </a:buClr>
                  <a:buFont typeface="Wingdings" panose="05000000000000000000" pitchFamily="2" charset="2"/>
                  <a:buChar char=""/>
                </a:pPr>
                <a:r>
                  <a:rPr lang="pt-BR" sz="2200" b="1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Logaritmo da Potência</a:t>
                </a:r>
                <a:r>
                  <a:rPr lang="pt-BR" sz="22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: o logaritmo de uma </a:t>
                </a:r>
                <a:r>
                  <a:rPr lang="pt-BR" sz="2200" u="sng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potência</a:t>
                </a:r>
                <a:r>
                  <a:rPr lang="pt-BR" sz="22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 é igual ao </a:t>
                </a:r>
                <a:r>
                  <a:rPr lang="pt-BR" sz="2200" u="sng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produto</a:t>
                </a:r>
                <a:r>
                  <a:rPr lang="pt-BR" sz="22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 do expoente pelo logaritmo da base da potência.</a:t>
                </a:r>
                <a:endParaRPr lang="pt-BR" sz="2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Bef>
                    <a:spcPts val="200"/>
                  </a:spcBef>
                  <a:spcAft>
                    <a:spcPts val="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pt-BR" sz="22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funcPr>
                        <m:fName>
                          <m:sSub>
                            <m:sSubPr>
                              <m:ctrlPr>
                                <a:rPr lang="pt-BR" sz="22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pt-BR" sz="22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log</m:t>
                              </m:r>
                            </m:e>
                            <m:sub>
                              <m:r>
                                <a:rPr lang="pt-BR" sz="22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𝑎</m:t>
                              </m:r>
                            </m:sub>
                          </m:sSub>
                        </m:fName>
                        <m:e>
                          <m:sSup>
                            <m:sSupPr>
                              <m:ctrlPr>
                                <a:rPr lang="pt-BR" sz="22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pt-BR" sz="22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𝑀</m:t>
                              </m:r>
                            </m:e>
                            <m:sup>
                              <m:r>
                                <a:rPr lang="pt-BR" sz="2200" b="1" i="1">
                                  <a:solidFill>
                                    <a:srgbClr val="BF4E14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𝒏</m:t>
                              </m:r>
                            </m:sup>
                          </m:sSup>
                        </m:e>
                      </m:func>
                      <m:r>
                        <a:rPr lang="pt-BR" sz="2200" i="1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=</m:t>
                      </m:r>
                      <m:r>
                        <a:rPr lang="pt-BR" sz="2200" b="1" i="1">
                          <a:solidFill>
                            <a:srgbClr val="BF4E14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𝒏</m:t>
                      </m:r>
                      <m:r>
                        <a:rPr lang="pt-BR" sz="2200" i="1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∙</m:t>
                      </m:r>
                      <m:func>
                        <m:funcPr>
                          <m:ctrlPr>
                            <a:rPr lang="pt-BR" sz="22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funcPr>
                        <m:fName>
                          <m:sSub>
                            <m:sSubPr>
                              <m:ctrlPr>
                                <a:rPr lang="pt-BR" sz="22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pt-BR" sz="22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log</m:t>
                              </m:r>
                            </m:e>
                            <m:sub>
                              <m:r>
                                <a:rPr lang="pt-BR" sz="22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𝑎</m:t>
                              </m:r>
                            </m:sub>
                          </m:sSub>
                        </m:fName>
                        <m:e>
                          <m:r>
                            <a:rPr lang="pt-BR" sz="22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𝑀</m:t>
                          </m:r>
                        </m:e>
                      </m:func>
                    </m:oMath>
                  </m:oMathPara>
                </a14:m>
                <a:endParaRPr lang="pt-BR" sz="2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>
                  <a:lnSpc>
                    <a:spcPct val="115000"/>
                  </a:lnSpc>
                  <a:spcAft>
                    <a:spcPts val="200"/>
                  </a:spcAft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Exemplos: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342900" lvl="0" indent="-342900" algn="just">
                  <a:lnSpc>
                    <a:spcPct val="115000"/>
                  </a:lnSpc>
                  <a:buClr>
                    <a:srgbClr val="000000"/>
                  </a:buClr>
                  <a:buFont typeface="Wingdings" panose="05000000000000000000" pitchFamily="2" charset="2"/>
                  <a:buChar char=""/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pt-BR" sz="22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pt-BR" sz="22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pt-BR" sz="22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5</m:t>
                            </m:r>
                          </m:sub>
                        </m:sSub>
                      </m:fName>
                      <m:e>
                        <m: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16</m:t>
                        </m:r>
                      </m:e>
                    </m:func>
                    <m:r>
                      <a:rPr lang="pt-BR" sz="22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</m:t>
                    </m:r>
                    <m:func>
                      <m:funcPr>
                        <m:ctrlP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pt-BR" sz="22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pt-BR" sz="22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pt-BR" sz="22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5</m:t>
                            </m:r>
                          </m:sub>
                        </m:sSub>
                      </m:fName>
                      <m:e>
                        <m:d>
                          <m:dPr>
                            <m:ctrlPr>
                              <a:rPr lang="pt-BR" sz="22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pt-BR" sz="22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pt-BR" sz="22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  <m:t>2</m:t>
                                </m:r>
                              </m:e>
                              <m:sup>
                                <m:r>
                                  <a:rPr lang="pt-BR" sz="2200" b="1" i="1">
                                    <a:solidFill>
                                      <a:srgbClr val="BF4E14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  <m:t>𝟒</m:t>
                                </m:r>
                              </m:sup>
                            </m:sSup>
                          </m:e>
                        </m:d>
                      </m:e>
                    </m:func>
                    <m:r>
                      <a:rPr lang="pt-BR" sz="2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pt-BR" sz="2200" b="1" i="1">
                        <a:solidFill>
                          <a:srgbClr val="BF4E14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𝟒</m:t>
                    </m:r>
                    <m:r>
                      <a:rPr lang="pt-BR" sz="2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∙</m:t>
                    </m:r>
                    <m:func>
                      <m:funcPr>
                        <m:ctrlP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pt-BR" sz="22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pt-BR" sz="22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pt-BR" sz="22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5</m:t>
                            </m:r>
                          </m:sub>
                        </m:sSub>
                      </m:fName>
                      <m:e>
                        <m: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2</m:t>
                        </m:r>
                      </m:e>
                    </m:func>
                  </m:oMath>
                </a14:m>
                <a:endParaRPr lang="pt-BR" sz="2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342900" lvl="0" indent="-342900" algn="just">
                  <a:lnSpc>
                    <a:spcPct val="115000"/>
                  </a:lnSpc>
                  <a:buClr>
                    <a:srgbClr val="000000"/>
                  </a:buClr>
                  <a:buFont typeface="Wingdings" panose="05000000000000000000" pitchFamily="2" charset="2"/>
                  <a:buChar char=""/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pt-BR" sz="22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log</m:t>
                        </m:r>
                      </m:fName>
                      <m:e>
                        <m: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0,01</m:t>
                        </m:r>
                      </m:e>
                    </m:func>
                    <m:r>
                      <a:rPr lang="pt-BR" sz="22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</m:t>
                    </m:r>
                    <m:func>
                      <m:funcPr>
                        <m:ctrlP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pt-BR" sz="22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log</m:t>
                        </m:r>
                      </m:fName>
                      <m:e>
                        <m:d>
                          <m:dPr>
                            <m:ctrlPr>
                              <a:rPr lang="pt-BR" sz="22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pt-BR" sz="22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pt-BR" sz="22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  <m:t>10</m:t>
                                </m:r>
                              </m:e>
                              <m:sup>
                                <m:r>
                                  <a:rPr lang="pt-BR" sz="2200" b="1" i="1">
                                    <a:solidFill>
                                      <a:srgbClr val="BF4E14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  <m:t>−</m:t>
                                </m:r>
                                <m:r>
                                  <a:rPr lang="pt-BR" sz="2200" b="1" i="1">
                                    <a:solidFill>
                                      <a:srgbClr val="BF4E14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  <m:t>𝟐</m:t>
                                </m:r>
                              </m:sup>
                            </m:sSup>
                          </m:e>
                        </m:d>
                      </m:e>
                    </m:func>
                    <m:r>
                      <a:rPr lang="pt-BR" sz="2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pt-BR" sz="2200" b="1" i="1">
                        <a:solidFill>
                          <a:srgbClr val="BF4E14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−</m:t>
                    </m:r>
                    <m:r>
                      <a:rPr lang="pt-BR" sz="2200" b="1" i="1">
                        <a:solidFill>
                          <a:srgbClr val="BF4E14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𝟐</m:t>
                    </m:r>
                    <m:r>
                      <a:rPr lang="pt-BR" sz="2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∙</m:t>
                    </m:r>
                    <m:func>
                      <m:funcPr>
                        <m:ctrlP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pt-BR" sz="22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log</m:t>
                        </m:r>
                      </m:fName>
                      <m:e>
                        <m: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10</m:t>
                        </m:r>
                      </m:e>
                    </m:func>
                  </m:oMath>
                </a14:m>
                <a:endParaRPr lang="pt-BR" sz="2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E1461133-E011-890E-41DA-3186C06FC5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00485" y="568285"/>
                <a:ext cx="6091515" cy="5359544"/>
              </a:xfrm>
              <a:prstGeom prst="rect">
                <a:avLst/>
              </a:prstGeom>
              <a:blipFill>
                <a:blip r:embed="rId3"/>
                <a:stretch>
                  <a:fillRect l="-1301" t="-569" r="-1301" b="-683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6761988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6C6E8D17-2FDE-F3C9-60FC-08FFBF824D2B}"/>
                  </a:ext>
                </a:extLst>
              </p:cNvPr>
              <p:cNvSpPr txBox="1"/>
              <p:nvPr/>
            </p:nvSpPr>
            <p:spPr>
              <a:xfrm>
                <a:off x="8961" y="643109"/>
                <a:ext cx="6096000" cy="278589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342900" lvl="0" indent="-342900">
                  <a:lnSpc>
                    <a:spcPct val="115000"/>
                  </a:lnSpc>
                  <a:buClr>
                    <a:srgbClr val="000000"/>
                  </a:buClr>
                  <a:buFont typeface="Wingdings" panose="05000000000000000000" pitchFamily="2" charset="2"/>
                  <a:buChar char=""/>
                </a:pPr>
                <a:r>
                  <a:rPr lang="pt-BR" sz="2200" b="1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Mudança de base </a:t>
                </a:r>
                <a:endParaRPr lang="pt-BR" sz="2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>
                  <a:lnSpc>
                    <a:spcPct val="115000"/>
                  </a:lnSpc>
                </a:pPr>
                <a:r>
                  <a:rPr lang="pt-BR" sz="22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Em situações do cotidiano em que é necessário o uso de logaritmo, utilizamos logaritmos decimais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pt-BR" sz="22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pt-BR" sz="22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pt-BR" sz="22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10</m:t>
                            </m:r>
                          </m:sub>
                        </m:sSub>
                      </m:e>
                    </m:d>
                  </m:oMath>
                </a14:m>
                <a:r>
                  <a:rPr lang="pt-BR" sz="22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 ou naturais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𝑙𝑛</m:t>
                        </m:r>
                      </m:e>
                    </m:d>
                  </m:oMath>
                </a14:m>
                <a:r>
                  <a:rPr lang="pt-BR" sz="22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. As consequências da definição e de suas propriedades são válidas para uma mesma base. Para o cálculo de logaritmos, de outras bases, podemos efetuar a mudança de base. </a:t>
                </a:r>
                <a:endParaRPr lang="pt-BR" sz="2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6C6E8D17-2FDE-F3C9-60FC-08FFBF824D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61" y="643109"/>
                <a:ext cx="6096000" cy="2785891"/>
              </a:xfrm>
              <a:prstGeom prst="rect">
                <a:avLst/>
              </a:prstGeom>
              <a:blipFill>
                <a:blip r:embed="rId2"/>
                <a:stretch>
                  <a:fillRect l="-1300" t="-873" r="-300" b="-3493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3E81C69A-FC84-2BD2-5375-7DFCDD87EC27}"/>
                  </a:ext>
                </a:extLst>
              </p:cNvPr>
              <p:cNvSpPr txBox="1"/>
              <p:nvPr/>
            </p:nvSpPr>
            <p:spPr>
              <a:xfrm>
                <a:off x="8960" y="3303490"/>
                <a:ext cx="6087039" cy="44973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Bef>
                    <a:spcPts val="200"/>
                  </a:spcBef>
                  <a:spcAft>
                    <a:spcPts val="200"/>
                  </a:spcAft>
                </a:pPr>
                <a:r>
                  <a:rPr lang="pt-BR" sz="22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Sejam </a:t>
                </a:r>
                <a14:m>
                  <m:oMath xmlns:m="http://schemas.openxmlformats.org/officeDocument/2006/math">
                    <m:r>
                      <a:rPr lang="pt-BR" sz="2200" b="1" i="1">
                        <a:solidFill>
                          <a:srgbClr val="0070C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𝒂</m:t>
                    </m:r>
                    <m:r>
                      <a:rPr lang="pt-BR" sz="22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, </m:t>
                    </m:r>
                    <m:r>
                      <a:rPr lang="pt-BR" sz="2200" b="1" i="1">
                        <a:solidFill>
                          <a:srgbClr val="00B05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𝒃</m:t>
                    </m:r>
                  </m:oMath>
                </a14:m>
                <a:r>
                  <a:rPr lang="pt-BR" sz="22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 e</a:t>
                </a:r>
                <a:r>
                  <a:rPr lang="pt-BR" sz="2200" b="1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pt-BR" sz="2200" b="1" i="1">
                        <a:solidFill>
                          <a:srgbClr val="FF00FF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𝒄</m:t>
                    </m:r>
                  </m:oMath>
                </a14:m>
                <a:r>
                  <a:rPr lang="pt-BR" sz="22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 reais positivos, com </a:t>
                </a:r>
                <a14:m>
                  <m:oMath xmlns:m="http://schemas.openxmlformats.org/officeDocument/2006/math">
                    <m:r>
                      <a:rPr lang="pt-BR" sz="2200" b="1" i="1">
                        <a:solidFill>
                          <a:srgbClr val="0070C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𝒂</m:t>
                    </m:r>
                    <m:r>
                      <a:rPr lang="pt-BR" sz="2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≠1</m:t>
                    </m:r>
                  </m:oMath>
                </a14:m>
                <a:r>
                  <a:rPr lang="pt-BR" sz="22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 e </a:t>
                </a:r>
                <a14:m>
                  <m:oMath xmlns:m="http://schemas.openxmlformats.org/officeDocument/2006/math">
                    <m:r>
                      <a:rPr lang="pt-BR" sz="2200" b="1" i="1">
                        <a:solidFill>
                          <a:srgbClr val="00B05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𝒃</m:t>
                    </m:r>
                    <m:r>
                      <a:rPr lang="pt-BR" sz="2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≠1</m:t>
                    </m:r>
                  </m:oMath>
                </a14:m>
                <a:r>
                  <a:rPr lang="pt-BR" sz="22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. </a:t>
                </a:r>
                <a:endParaRPr lang="pt-BR" sz="2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3E81C69A-FC84-2BD2-5375-7DFCDD87EC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60" y="3303490"/>
                <a:ext cx="6087039" cy="449739"/>
              </a:xfrm>
              <a:prstGeom prst="rect">
                <a:avLst/>
              </a:prstGeom>
              <a:blipFill>
                <a:blip r:embed="rId3"/>
                <a:stretch>
                  <a:fillRect l="-1301" t="-5405" b="-25676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CaixaDeTexto 10">
                <a:extLst>
                  <a:ext uri="{FF2B5EF4-FFF2-40B4-BE49-F238E27FC236}">
                    <a16:creationId xmlns:a16="http://schemas.microsoft.com/office/drawing/2014/main" id="{C85EB2BF-4E76-1047-9878-D8BE61A248E2}"/>
                  </a:ext>
                </a:extLst>
              </p:cNvPr>
              <p:cNvSpPr txBox="1"/>
              <p:nvPr/>
            </p:nvSpPr>
            <p:spPr>
              <a:xfrm>
                <a:off x="8965" y="3660576"/>
                <a:ext cx="4706471" cy="43088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pt-BR" sz="22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O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pt-BR" sz="2200" i="1">
                            <a:effectLst/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pt-BR" sz="2200" i="1"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pt-BR" sz="22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pt-BR" sz="2200" b="1" i="1">
                                <a:solidFill>
                                  <a:srgbClr val="0070C0"/>
                                </a:solidFill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𝒂</m:t>
                            </m:r>
                          </m:sub>
                        </m:sSub>
                      </m:fName>
                      <m:e>
                        <m:r>
                          <a:rPr lang="pt-BR" sz="2200" b="1" i="1">
                            <a:solidFill>
                              <a:srgbClr val="FF00FF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𝒄</m:t>
                        </m:r>
                      </m:e>
                    </m:func>
                  </m:oMath>
                </a14:m>
                <a:r>
                  <a:rPr lang="pt-BR" sz="22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pode ser reescrito como:</a:t>
                </a:r>
              </a:p>
            </p:txBody>
          </p:sp>
        </mc:Choice>
        <mc:Fallback>
          <p:sp>
            <p:nvSpPr>
              <p:cNvPr id="11" name="CaixaDeTexto 10">
                <a:extLst>
                  <a:ext uri="{FF2B5EF4-FFF2-40B4-BE49-F238E27FC236}">
                    <a16:creationId xmlns:a16="http://schemas.microsoft.com/office/drawing/2014/main" id="{C85EB2BF-4E76-1047-9878-D8BE61A248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65" y="3660576"/>
                <a:ext cx="4706471" cy="430887"/>
              </a:xfrm>
              <a:prstGeom prst="rect">
                <a:avLst/>
              </a:prstGeom>
              <a:blipFill>
                <a:blip r:embed="rId4"/>
                <a:stretch>
                  <a:fillRect l="-1682" t="-7042" b="-29577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" name="Imagem 14">
            <a:extLst>
              <a:ext uri="{FF2B5EF4-FFF2-40B4-BE49-F238E27FC236}">
                <a16:creationId xmlns:a16="http://schemas.microsoft.com/office/drawing/2014/main" id="{DDE78083-091B-2D9E-E86F-F5FA13F4A24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42197" r="42334"/>
          <a:stretch/>
        </p:blipFill>
        <p:spPr>
          <a:xfrm>
            <a:off x="3119718" y="3984805"/>
            <a:ext cx="2516431" cy="1154664"/>
          </a:xfrm>
          <a:prstGeom prst="rect">
            <a:avLst/>
          </a:prstGeom>
        </p:spPr>
      </p:pic>
      <p:sp>
        <p:nvSpPr>
          <p:cNvPr id="17" name="CaixaDeTexto 16">
            <a:extLst>
              <a:ext uri="{FF2B5EF4-FFF2-40B4-BE49-F238E27FC236}">
                <a16:creationId xmlns:a16="http://schemas.microsoft.com/office/drawing/2014/main" id="{B1865FC6-12F0-D6A8-5E32-07515E78C373}"/>
              </a:ext>
            </a:extLst>
          </p:cNvPr>
          <p:cNvSpPr txBox="1"/>
          <p:nvPr/>
        </p:nvSpPr>
        <p:spPr>
          <a:xfrm>
            <a:off x="0" y="4891729"/>
            <a:ext cx="6078078" cy="4590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300"/>
              </a:spcBef>
              <a:spcAft>
                <a:spcPts val="300"/>
              </a:spcAft>
            </a:pPr>
            <a:r>
              <a:rPr lang="pt-BR" sz="22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Exemplos: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8" name="Imagem 17">
            <a:extLst>
              <a:ext uri="{FF2B5EF4-FFF2-40B4-BE49-F238E27FC236}">
                <a16:creationId xmlns:a16="http://schemas.microsoft.com/office/drawing/2014/main" id="{2EEE9009-0D3B-35AB-61F2-634937E89B70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52327" b="27736"/>
          <a:stretch/>
        </p:blipFill>
        <p:spPr>
          <a:xfrm>
            <a:off x="8960" y="5371045"/>
            <a:ext cx="5881841" cy="1471100"/>
          </a:xfrm>
          <a:prstGeom prst="rect">
            <a:avLst/>
          </a:prstGeom>
        </p:spPr>
      </p:pic>
      <p:pic>
        <p:nvPicPr>
          <p:cNvPr id="19" name="Imagem 18" descr="Interface gráfica do usuário, Texto&#10;&#10;O conteúdo gerado por IA pode estar incorreto.">
            <a:extLst>
              <a:ext uri="{FF2B5EF4-FFF2-40B4-BE49-F238E27FC236}">
                <a16:creationId xmlns:a16="http://schemas.microsoft.com/office/drawing/2014/main" id="{C1E3A628-2EC2-A48F-7CBA-579EBCD15FA3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8" t="8463" r="2474" b="8463"/>
          <a:stretch>
            <a:fillRect/>
          </a:stretch>
        </p:blipFill>
        <p:spPr bwMode="auto">
          <a:xfrm>
            <a:off x="6138126" y="643110"/>
            <a:ext cx="2064580" cy="8987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1" name="CaixaDeTexto 20">
                <a:extLst>
                  <a:ext uri="{FF2B5EF4-FFF2-40B4-BE49-F238E27FC236}">
                    <a16:creationId xmlns:a16="http://schemas.microsoft.com/office/drawing/2014/main" id="{7F958F00-ACEA-9D28-39E6-ACE773E32591}"/>
                  </a:ext>
                </a:extLst>
              </p:cNvPr>
              <p:cNvSpPr txBox="1"/>
              <p:nvPr/>
            </p:nvSpPr>
            <p:spPr>
              <a:xfrm>
                <a:off x="6104961" y="1529471"/>
                <a:ext cx="6078074" cy="194098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200" i="1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Em quanto tempo, R$ 100,00, a juros compostos de 10%, o montante será de R$ 150,00?</a:t>
                </a:r>
                <a:endParaRPr lang="pt-BR" sz="2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algn="ctr">
                  <a:spcBef>
                    <a:spcPts val="300"/>
                  </a:spcBef>
                  <a:spcAft>
                    <a:spcPts val="3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pt-BR" sz="22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funcPr>
                        <m:fName>
                          <m:sSub>
                            <m:sSubPr>
                              <m:ctrlPr>
                                <a:rPr lang="pt-BR" sz="22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pt-BR" sz="22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log</m:t>
                              </m:r>
                            </m:e>
                            <m:sub>
                              <m:r>
                                <a:rPr lang="pt-BR" sz="2200" b="1" i="1">
                                  <a:solidFill>
                                    <a:srgbClr val="0070C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𝟏</m:t>
                              </m:r>
                              <m:r>
                                <a:rPr lang="pt-BR" sz="2200" b="1" i="1">
                                  <a:solidFill>
                                    <a:srgbClr val="0070C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,</m:t>
                              </m:r>
                              <m:r>
                                <a:rPr lang="pt-BR" sz="2200" b="1" i="1">
                                  <a:solidFill>
                                    <a:srgbClr val="0070C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𝟏</m:t>
                              </m:r>
                            </m:sub>
                          </m:sSub>
                        </m:fName>
                        <m:e>
                          <m:r>
                            <a:rPr lang="pt-BR" sz="2200" i="1">
                              <a:solidFill>
                                <a:srgbClr val="FF33CC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1,5</m:t>
                          </m:r>
                        </m:e>
                      </m:func>
                      <m:r>
                        <a:rPr lang="pt-BR" sz="22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 = </m:t>
                      </m:r>
                      <m:r>
                        <a:rPr lang="pt-BR" sz="2200" b="1" i="1">
                          <a:solidFill>
                            <a:srgbClr val="00B05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𝒕</m:t>
                      </m:r>
                    </m:oMath>
                  </m:oMathPara>
                </a14:m>
                <a:endParaRPr lang="pt-BR" sz="2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algn="r">
                  <a:spcBef>
                    <a:spcPts val="400"/>
                  </a:spcBef>
                </a:pPr>
                <a:r>
                  <a:rPr lang="pt-BR" sz="22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(Considere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22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log</m:t>
                    </m:r>
                    <m:r>
                      <a:rPr lang="pt-BR" sz="2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11≅</m:t>
                    </m:r>
                    <m:r>
                      <a:rPr lang="pt-BR" sz="22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1,0414</m:t>
                    </m:r>
                    <m:r>
                      <a:rPr lang="pt-BR" sz="22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pt-BR" sz="22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e</m:t>
                    </m:r>
                    <m:r>
                      <a:rPr lang="pt-BR" sz="22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pt-BR" sz="22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log</m:t>
                    </m:r>
                    <m:r>
                      <a:rPr lang="pt-BR" sz="2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15</m:t>
                    </m:r>
                    <m:r>
                      <a:rPr lang="pt-BR" sz="22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≅1,1761</m:t>
                    </m:r>
                  </m:oMath>
                </a14:m>
                <a:r>
                  <a:rPr lang="pt-BR" sz="22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)</a:t>
                </a:r>
                <a:endParaRPr lang="pt-BR" sz="2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algn="just">
                  <a:spcBef>
                    <a:spcPts val="400"/>
                  </a:spcBef>
                </a:pPr>
                <a:r>
                  <a:rPr lang="pt-BR" sz="22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Mudando para a base 10, temos:</a:t>
                </a:r>
                <a:endParaRPr lang="pt-BR" sz="2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21" name="CaixaDeTexto 20">
                <a:extLst>
                  <a:ext uri="{FF2B5EF4-FFF2-40B4-BE49-F238E27FC236}">
                    <a16:creationId xmlns:a16="http://schemas.microsoft.com/office/drawing/2014/main" id="{7F958F00-ACEA-9D28-39E6-ACE773E325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04961" y="1529471"/>
                <a:ext cx="6078074" cy="1940981"/>
              </a:xfrm>
              <a:prstGeom prst="rect">
                <a:avLst/>
              </a:prstGeom>
              <a:blipFill>
                <a:blip r:embed="rId8"/>
                <a:stretch>
                  <a:fillRect l="-1303" t="-1887" r="-1202" b="-566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3" name="CaixaDeTexto 22">
                <a:extLst>
                  <a:ext uri="{FF2B5EF4-FFF2-40B4-BE49-F238E27FC236}">
                    <a16:creationId xmlns:a16="http://schemas.microsoft.com/office/drawing/2014/main" id="{89713EF9-D018-DA87-2F88-FF8986D050C2}"/>
                  </a:ext>
                </a:extLst>
              </p:cNvPr>
              <p:cNvSpPr txBox="1"/>
              <p:nvPr/>
            </p:nvSpPr>
            <p:spPr>
              <a:xfrm>
                <a:off x="6087033" y="2726914"/>
                <a:ext cx="6096001" cy="308866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pt-BR" sz="2200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funcPr>
                        <m:fName>
                          <m:sSub>
                            <m:sSubPr>
                              <m:ctrlPr>
                                <a:rPr lang="pt-BR" sz="22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pt-BR" sz="22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log</m:t>
                              </m:r>
                            </m:e>
                            <m:sub>
                              <m:r>
                                <a:rPr lang="pt-BR" sz="2200" b="1" i="1">
                                  <a:solidFill>
                                    <a:srgbClr val="0070C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𝟏</m:t>
                              </m:r>
                              <m:r>
                                <a:rPr lang="pt-BR" sz="2200" b="1" i="1">
                                  <a:solidFill>
                                    <a:srgbClr val="0070C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,</m:t>
                              </m:r>
                              <m:r>
                                <a:rPr lang="pt-BR" sz="2200" b="1" i="1">
                                  <a:solidFill>
                                    <a:srgbClr val="0070C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𝟏</m:t>
                              </m:r>
                            </m:sub>
                          </m:sSub>
                        </m:fName>
                        <m:e>
                          <m:r>
                            <a:rPr lang="pt-BR" sz="2200" b="1" i="1">
                              <a:solidFill>
                                <a:srgbClr val="FF33CC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𝟏</m:t>
                          </m:r>
                          <m:r>
                            <a:rPr lang="pt-BR" sz="2200" b="1" i="1">
                              <a:solidFill>
                                <a:srgbClr val="FF33CC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,</m:t>
                          </m:r>
                          <m:r>
                            <a:rPr lang="pt-BR" sz="2200" b="1" i="1">
                              <a:solidFill>
                                <a:srgbClr val="FF33CC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𝟓</m:t>
                          </m:r>
                        </m:e>
                      </m:func>
                      <m:r>
                        <a:rPr lang="pt-BR" sz="22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 =</m:t>
                      </m:r>
                      <m:f>
                        <m:fPr>
                          <m:ctrlPr>
                            <a:rPr lang="pt-BR" sz="22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pt-BR" sz="22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pt-BR" sz="22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log</m:t>
                              </m:r>
                            </m:fName>
                            <m:e>
                              <m:r>
                                <a:rPr lang="pt-BR" sz="2200" b="1" i="1">
                                  <a:solidFill>
                                    <a:srgbClr val="FF33CC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𝟏</m:t>
                              </m:r>
                              <m:r>
                                <a:rPr lang="pt-BR" sz="2200" b="1" i="1">
                                  <a:solidFill>
                                    <a:srgbClr val="FF33CC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,</m:t>
                              </m:r>
                              <m:r>
                                <a:rPr lang="pt-BR" sz="2200" b="1" i="1">
                                  <a:solidFill>
                                    <a:srgbClr val="FF33CC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𝟓</m:t>
                              </m:r>
                            </m:e>
                          </m:func>
                        </m:num>
                        <m:den>
                          <m:r>
                            <a:rPr lang="pt-BR" sz="22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 </m:t>
                          </m:r>
                          <m:func>
                            <m:funcPr>
                              <m:ctrlPr>
                                <a:rPr lang="pt-BR" sz="22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pt-BR" sz="22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log</m:t>
                              </m:r>
                            </m:fName>
                            <m:e>
                              <m:r>
                                <a:rPr lang="pt-BR" sz="2200" b="1" i="1">
                                  <a:solidFill>
                                    <a:srgbClr val="0070C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𝟏</m:t>
                              </m:r>
                              <m:r>
                                <a:rPr lang="pt-BR" sz="2200" b="1" i="1">
                                  <a:solidFill>
                                    <a:srgbClr val="0070C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,</m:t>
                              </m:r>
                              <m:r>
                                <a:rPr lang="pt-BR" sz="2200" b="1" i="1">
                                  <a:solidFill>
                                    <a:srgbClr val="0070C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𝟏</m:t>
                              </m:r>
                            </m:e>
                          </m:func>
                          <m:r>
                            <a:rPr lang="pt-BR" sz="22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 </m:t>
                          </m:r>
                        </m:den>
                      </m:f>
                      <m:r>
                        <a:rPr lang="pt-BR" sz="22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2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pt-BR" sz="22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pt-BR" sz="22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log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pt-BR" sz="2200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pt-BR" sz="2200" i="1">
                                          <a:effectLst/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pt-BR" sz="2200" i="1">
                                          <a:effectLst/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</a:rPr>
                                        <m:t>15</m:t>
                                      </m:r>
                                    </m:num>
                                    <m:den>
                                      <m:r>
                                        <a:rPr lang="pt-BR" sz="2200" i="1">
                                          <a:effectLst/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</a:rPr>
                                        <m:t> 10 </m:t>
                                      </m:r>
                                    </m:den>
                                  </m:f>
                                </m:e>
                              </m:d>
                            </m:e>
                          </m:func>
                        </m:num>
                        <m:den>
                          <m:r>
                            <a:rPr lang="pt-BR" sz="22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 </m:t>
                          </m:r>
                          <m:func>
                            <m:funcPr>
                              <m:ctrlPr>
                                <a:rPr lang="pt-BR" sz="22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pt-BR" sz="22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log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pt-BR" sz="2200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pt-BR" sz="2200" i="1">
                                          <a:effectLst/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pt-BR" sz="2200" i="1">
                                          <a:effectLst/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</a:rPr>
                                        <m:t>11</m:t>
                                      </m:r>
                                    </m:num>
                                    <m:den>
                                      <m:r>
                                        <a:rPr lang="pt-BR" sz="2200" i="1">
                                          <a:effectLst/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</a:rPr>
                                        <m:t> 10 </m:t>
                                      </m:r>
                                    </m:den>
                                  </m:f>
                                </m:e>
                              </m:d>
                            </m:e>
                          </m:func>
                          <m:r>
                            <a:rPr lang="pt-BR" sz="22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 </m:t>
                          </m:r>
                        </m:den>
                      </m:f>
                    </m:oMath>
                  </m:oMathPara>
                </a14:m>
                <a:endParaRPr lang="pt-BR" sz="2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2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pt-BR" sz="22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pt-BR" sz="22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log</m:t>
                              </m:r>
                            </m:fName>
                            <m:e>
                              <m:r>
                                <a:rPr lang="pt-BR" sz="22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15</m:t>
                              </m:r>
                            </m:e>
                          </m:func>
                          <m:r>
                            <a:rPr lang="pt-BR" sz="22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−</m:t>
                          </m:r>
                          <m:func>
                            <m:funcPr>
                              <m:ctrlPr>
                                <a:rPr lang="pt-BR" sz="22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pt-BR" sz="22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log</m:t>
                              </m:r>
                            </m:fName>
                            <m:e>
                              <m:r>
                                <a:rPr lang="pt-BR" sz="22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10</m:t>
                              </m:r>
                            </m:e>
                          </m:func>
                        </m:num>
                        <m:den>
                          <m:r>
                            <a:rPr lang="pt-BR" sz="22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 </m:t>
                          </m:r>
                          <m:func>
                            <m:funcPr>
                              <m:ctrlPr>
                                <a:rPr lang="pt-BR" sz="22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pt-BR" sz="22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log</m:t>
                              </m:r>
                            </m:fName>
                            <m:e>
                              <m:r>
                                <a:rPr lang="pt-BR" sz="22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11</m:t>
                              </m:r>
                            </m:e>
                          </m:func>
                          <m:r>
                            <a:rPr lang="pt-BR" sz="22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−</m:t>
                          </m:r>
                          <m:func>
                            <m:funcPr>
                              <m:ctrlPr>
                                <a:rPr lang="pt-BR" sz="22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pt-BR" sz="22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log</m:t>
                              </m:r>
                            </m:fName>
                            <m:e>
                              <m:r>
                                <a:rPr lang="pt-BR" sz="22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10</m:t>
                              </m:r>
                            </m:e>
                          </m:func>
                          <m:r>
                            <a:rPr lang="pt-BR" sz="22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 </m:t>
                          </m:r>
                        </m:den>
                      </m:f>
                      <m:r>
                        <a:rPr lang="pt-BR" sz="22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≅</m:t>
                      </m:r>
                      <m:f>
                        <m:fPr>
                          <m:ctrlPr>
                            <a:rPr lang="pt-BR" sz="22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2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Calibri" panose="020F0502020204030204" pitchFamily="34" charset="0"/>
                            </a:rPr>
                            <m:t>1,1761</m:t>
                          </m:r>
                          <m:r>
                            <a:rPr lang="pt-BR" sz="22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Calibri" panose="020F0502020204030204" pitchFamily="34" charset="0"/>
                            </a:rPr>
                            <m:t>−</m:t>
                          </m:r>
                          <m:r>
                            <a:rPr lang="pt-BR" sz="22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Calibri" panose="020F0502020204030204" pitchFamily="34" charset="0"/>
                            </a:rPr>
                            <m:t>1</m:t>
                          </m:r>
                        </m:num>
                        <m:den>
                          <m:r>
                            <a:rPr lang="pt-BR" sz="22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Calibri" panose="020F0502020204030204" pitchFamily="34" charset="0"/>
                            </a:rPr>
                            <m:t> 1,0414</m:t>
                          </m:r>
                          <m:r>
                            <a:rPr lang="pt-BR" sz="22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Calibri" panose="020F0502020204030204" pitchFamily="34" charset="0"/>
                            </a:rPr>
                            <m:t>−</m:t>
                          </m:r>
                          <m:r>
                            <a:rPr lang="pt-BR" sz="22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Calibri" panose="020F0502020204030204" pitchFamily="34" charset="0"/>
                            </a:rPr>
                            <m:t>1 </m:t>
                          </m:r>
                        </m:den>
                      </m:f>
                      <m:r>
                        <a:rPr lang="pt-BR" sz="22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2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2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Calibri" panose="020F0502020204030204" pitchFamily="34" charset="0"/>
                            </a:rPr>
                            <m:t>0,1761</m:t>
                          </m:r>
                        </m:num>
                        <m:den>
                          <m:r>
                            <a:rPr lang="pt-BR" sz="22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Calibri" panose="020F0502020204030204" pitchFamily="34" charset="0"/>
                            </a:rPr>
                            <m:t> 0,0414 </m:t>
                          </m:r>
                        </m:den>
                      </m:f>
                      <m:r>
                        <a:rPr lang="pt-BR" sz="22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≅4,25</m:t>
                      </m:r>
                    </m:oMath>
                  </m:oMathPara>
                </a14:m>
                <a:endParaRPr lang="pt-BR" sz="2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23" name="CaixaDeTexto 22">
                <a:extLst>
                  <a:ext uri="{FF2B5EF4-FFF2-40B4-BE49-F238E27FC236}">
                    <a16:creationId xmlns:a16="http://schemas.microsoft.com/office/drawing/2014/main" id="{89713EF9-D018-DA87-2F88-FF8986D050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87033" y="2726914"/>
                <a:ext cx="6096001" cy="3088666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CaixaDeTexto 24">
            <a:extLst>
              <a:ext uri="{FF2B5EF4-FFF2-40B4-BE49-F238E27FC236}">
                <a16:creationId xmlns:a16="http://schemas.microsoft.com/office/drawing/2014/main" id="{FD743E58-E519-62D8-9171-CCBD9B710964}"/>
              </a:ext>
            </a:extLst>
          </p:cNvPr>
          <p:cNvSpPr txBox="1"/>
          <p:nvPr/>
        </p:nvSpPr>
        <p:spPr>
          <a:xfrm>
            <a:off x="8235871" y="701441"/>
            <a:ext cx="3956129" cy="839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pt-BR" sz="22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Voltando à situação inicial da relação de crescimento: </a:t>
            </a:r>
            <a:endParaRPr lang="pt-BR" sz="2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4D1F6C73-B67A-2F97-A6B4-DB86F285E95F}"/>
              </a:ext>
            </a:extLst>
          </p:cNvPr>
          <p:cNvSpPr txBox="1"/>
          <p:nvPr/>
        </p:nvSpPr>
        <p:spPr>
          <a:xfrm>
            <a:off x="6055657" y="5747400"/>
            <a:ext cx="6176682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Bef>
                <a:spcPts val="200"/>
              </a:spcBef>
            </a:pPr>
            <a:r>
              <a:rPr lang="pt-BR" sz="22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Dessa forma, após o prazo de, aproximadamente, 4,25 anos (ou 4 anos e 3 meses) o investimento de R$ 100,00 renderá o montante de R$ 150,00.</a:t>
            </a:r>
            <a:endParaRPr lang="pt-BR" sz="2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055700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66932372-326A-03CF-E097-2A063177A428}"/>
              </a:ext>
            </a:extLst>
          </p:cNvPr>
          <p:cNvSpPr/>
          <p:nvPr/>
        </p:nvSpPr>
        <p:spPr>
          <a:xfrm>
            <a:off x="640975" y="815789"/>
            <a:ext cx="10345270" cy="5782235"/>
          </a:xfrm>
          <a:prstGeom prst="roundRect">
            <a:avLst/>
          </a:prstGeom>
          <a:solidFill>
            <a:schemeClr val="bg1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400" dirty="0"/>
          </a:p>
        </p:txBody>
      </p:sp>
      <p:pic>
        <p:nvPicPr>
          <p:cNvPr id="3" name="Imagem 2" descr="Interface gráfica do usuário, Texto, Aplicativo&#10;&#10;O conteúdo gerado por IA pode estar incorreto.">
            <a:extLst>
              <a:ext uri="{FF2B5EF4-FFF2-40B4-BE49-F238E27FC236}">
                <a16:creationId xmlns:a16="http://schemas.microsoft.com/office/drawing/2014/main" id="{7DFDC37F-6342-63FB-912F-1A2E9CAB067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12" t="9425" r="1490" b="9909"/>
          <a:stretch>
            <a:fillRect/>
          </a:stretch>
        </p:blipFill>
        <p:spPr bwMode="auto">
          <a:xfrm>
            <a:off x="122910" y="502023"/>
            <a:ext cx="3238855" cy="129868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0F5C5F0E-815F-A935-A696-F6E13612C8D6}"/>
              </a:ext>
            </a:extLst>
          </p:cNvPr>
          <p:cNvSpPr txBox="1"/>
          <p:nvPr/>
        </p:nvSpPr>
        <p:spPr>
          <a:xfrm>
            <a:off x="3729318" y="1074875"/>
            <a:ext cx="519056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3200" b="1" dirty="0">
                <a:solidFill>
                  <a:srgbClr val="CC99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 utilidade dos logaritmos.</a:t>
            </a:r>
            <a:endParaRPr lang="pt-BR" sz="3200" dirty="0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F3FE23F6-6423-4400-A07D-0CDB60E94E4E}"/>
              </a:ext>
            </a:extLst>
          </p:cNvPr>
          <p:cNvSpPr txBox="1"/>
          <p:nvPr/>
        </p:nvSpPr>
        <p:spPr>
          <a:xfrm>
            <a:off x="701348" y="3500452"/>
            <a:ext cx="484990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400" dirty="0">
                <a:solidFill>
                  <a:srgbClr val="0D0D0D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Acesse o QR </a:t>
            </a:r>
            <a:r>
              <a:rPr lang="pt-BR" sz="2400" dirty="0" err="1">
                <a:solidFill>
                  <a:srgbClr val="0D0D0D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Code</a:t>
            </a:r>
            <a:r>
              <a:rPr lang="pt-BR" sz="2400" dirty="0">
                <a:solidFill>
                  <a:srgbClr val="0D0D0D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e assista ao vídeo do Youtube: Logaritmos. Onde vou usar?</a:t>
            </a:r>
            <a:endParaRPr lang="pt-BR" sz="2400" dirty="0"/>
          </a:p>
        </p:txBody>
      </p:sp>
      <p:pic>
        <p:nvPicPr>
          <p:cNvPr id="9" name="Imagem 8" descr="Código QR&#10;&#10;Descrição gerada automaticamente">
            <a:extLst>
              <a:ext uri="{FF2B5EF4-FFF2-40B4-BE49-F238E27FC236}">
                <a16:creationId xmlns:a16="http://schemas.microsoft.com/office/drawing/2014/main" id="{7D5AB78A-8D53-DC0A-11D2-C4F236FBE7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10286" y="2059794"/>
            <a:ext cx="4300840" cy="4139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107989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8E6EE22A-D1E1-C169-344F-44FC5AF9B32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2" r="63619" b="-4"/>
          <a:stretch>
            <a:fillRect/>
          </a:stretch>
        </p:blipFill>
        <p:spPr bwMode="auto">
          <a:xfrm>
            <a:off x="0" y="582706"/>
            <a:ext cx="2608729" cy="66276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68890B74-63D6-AD98-5945-767E5E2D0866}"/>
                  </a:ext>
                </a:extLst>
              </p:cNvPr>
              <p:cNvSpPr txBox="1"/>
              <p:nvPr/>
            </p:nvSpPr>
            <p:spPr>
              <a:xfrm>
                <a:off x="0" y="1129549"/>
                <a:ext cx="6096000" cy="84843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b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15.</a:t>
                </a: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Considerando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pt-BR" sz="2200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log</m:t>
                        </m:r>
                      </m:fName>
                      <m:e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2</m:t>
                        </m:r>
                      </m:e>
                    </m:func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=0,301; </m:t>
                    </m:r>
                    <m:func>
                      <m:funcPr>
                        <m:ctrlP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pt-BR" sz="2200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log</m:t>
                        </m:r>
                      </m:fName>
                      <m:e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3</m:t>
                        </m:r>
                      </m:e>
                    </m:func>
                    <m:r>
                      <a:rPr lang="pt-BR" sz="2200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=0,477</m:t>
                    </m:r>
                  </m:oMath>
                </a14:m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e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pt-BR" sz="2200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log</m:t>
                        </m:r>
                      </m:fName>
                      <m:e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5</m:t>
                        </m:r>
                      </m:e>
                    </m:func>
                    <m:r>
                      <a:rPr lang="pt-BR" sz="2200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=0</m:t>
                    </m:r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,699.</m:t>
                    </m:r>
                  </m:oMath>
                </a14:m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Calcule os logaritmos, a seguir: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68890B74-63D6-AD98-5945-767E5E2D08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1129549"/>
                <a:ext cx="6096000" cy="848437"/>
              </a:xfrm>
              <a:prstGeom prst="rect">
                <a:avLst/>
              </a:prstGeom>
              <a:blipFill>
                <a:blip r:embed="rId3"/>
                <a:stretch>
                  <a:fillRect l="-1300" t="-2878" r="-1300" b="-13669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6266F60E-8203-7727-37DC-D9D29779B37A}"/>
                  </a:ext>
                </a:extLst>
              </p:cNvPr>
              <p:cNvSpPr txBox="1"/>
              <p:nvPr/>
            </p:nvSpPr>
            <p:spPr>
              <a:xfrm>
                <a:off x="0" y="1852867"/>
                <a:ext cx="6136340" cy="165173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spcAft>
                    <a:spcPts val="800"/>
                  </a:spcAft>
                </a:pP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a)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pt-BR" sz="2200" i="1" kern="100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pt-BR" sz="2200" kern="100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pt-BR" sz="2200" i="1" kern="100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3</m:t>
                            </m:r>
                          </m:sub>
                        </m:sSub>
                      </m:fName>
                      <m:e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10</m:t>
                        </m:r>
                      </m:e>
                    </m:func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800"/>
                  </a:spcAft>
                </a:pP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b)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pt-BR" sz="2200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log</m:t>
                        </m:r>
                      </m:fName>
                      <m:e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90</m:t>
                        </m:r>
                      </m:e>
                    </m:func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r>
                  <a:rPr lang="pt-BR" sz="22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c)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pt-BR" sz="22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pt-BR" sz="22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log</m:t>
                        </m:r>
                      </m:fName>
                      <m:e>
                        <m:r>
                          <a:rPr lang="pt-BR" sz="22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200</m:t>
                        </m:r>
                      </m:e>
                    </m:func>
                  </m:oMath>
                </a14:m>
                <a:endParaRPr lang="pt-BR" sz="2200" dirty="0"/>
              </a:p>
            </p:txBody>
          </p:sp>
        </mc:Choice>
        <mc:Fallback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6266F60E-8203-7727-37DC-D9D29779B3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1852867"/>
                <a:ext cx="6136340" cy="1651734"/>
              </a:xfrm>
              <a:prstGeom prst="rect">
                <a:avLst/>
              </a:prstGeom>
              <a:blipFill>
                <a:blip r:embed="rId4"/>
                <a:stretch>
                  <a:fillRect l="-1291" b="-6273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A5EB1B4A-6874-9B0B-2F60-2199A861BDEB}"/>
                  </a:ext>
                </a:extLst>
              </p:cNvPr>
              <p:cNvSpPr txBox="1"/>
              <p:nvPr/>
            </p:nvSpPr>
            <p:spPr>
              <a:xfrm>
                <a:off x="3048000" y="1857834"/>
                <a:ext cx="3048000" cy="17304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d)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pt-BR" sz="2200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log</m:t>
                        </m:r>
                      </m:fName>
                      <m:e>
                        <m:d>
                          <m:dPr>
                            <m:ctrlPr>
                              <a:rPr lang="pt-BR" sz="2200" i="1" kern="100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pt-BR" sz="2200" i="1" kern="10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Aptos" panose="020B0004020202020204" pitchFamily="34" charset="0"/>
                                    <a:cs typeface="Times New Roman" panose="020206030504050203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pt-BR" sz="2200" i="1" kern="10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Aptos" panose="020B0004020202020204" pitchFamily="34" charset="0"/>
                                    <a:cs typeface="Times New Roman" panose="02020603050405020304" pitchFamily="18" charset="0"/>
                                  </a:rPr>
                                  <m:t> 50 </m:t>
                                </m:r>
                              </m:num>
                              <m:den>
                                <m:r>
                                  <a:rPr lang="pt-BR" sz="2200" i="1" kern="10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Aptos" panose="020B0004020202020204" pitchFamily="34" charset="0"/>
                                    <a:cs typeface="Times New Roman" panose="02020603050405020304" pitchFamily="18" charset="0"/>
                                  </a:rPr>
                                  <m:t>9</m:t>
                                </m:r>
                              </m:den>
                            </m:f>
                          </m:e>
                        </m:d>
                      </m:e>
                    </m:func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800"/>
                  </a:spcAft>
                </a:pP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e)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pt-BR" sz="2200" i="1" kern="100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pt-BR" sz="2200" kern="100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pt-BR" sz="2200" i="1" kern="100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5</m:t>
                            </m:r>
                          </m:sub>
                        </m:sSub>
                      </m:fName>
                      <m:e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108</m:t>
                        </m:r>
                      </m:e>
                    </m:func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r>
                  <a:rPr lang="pt-BR" sz="22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f)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pt-BR" sz="22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pt-BR" sz="22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log</m:t>
                        </m:r>
                        <m:r>
                          <a:rPr lang="pt-BR" sz="22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</m:fName>
                      <m:e>
                        <m:sSup>
                          <m:sSupPr>
                            <m:ctrlPr>
                              <a:rPr lang="pt-BR" sz="2200" i="1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pt-BR" sz="2200" i="1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pt-BR" sz="2200" i="1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Aptos" panose="020B0004020202020204" pitchFamily="34" charset="0"/>
                                    <a:cs typeface="Times New Roman" panose="02020603050405020304" pitchFamily="18" charset="0"/>
                                  </a:rPr>
                                  <m:t>0,54</m:t>
                                </m:r>
                              </m:e>
                            </m:d>
                          </m:e>
                          <m:sup>
                            <m:r>
                              <a:rPr lang="pt-BR" sz="2200" i="1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0,5</m:t>
                            </m:r>
                          </m:sup>
                        </m:sSup>
                      </m:e>
                    </m:func>
                  </m:oMath>
                </a14:m>
                <a:endParaRPr lang="pt-BR" sz="2200" dirty="0"/>
              </a:p>
            </p:txBody>
          </p:sp>
        </mc:Choice>
        <mc:Fallback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A5EB1B4A-6874-9B0B-2F60-2199A861BD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000" y="1857834"/>
                <a:ext cx="3048000" cy="1730410"/>
              </a:xfrm>
              <a:prstGeom prst="rect">
                <a:avLst/>
              </a:prstGeom>
              <a:blipFill>
                <a:blip r:embed="rId5"/>
                <a:stretch>
                  <a:fillRect l="-2600" b="-5634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id="{4A3D32D0-543A-4AA9-0176-E859FF6A812A}"/>
                  </a:ext>
                </a:extLst>
              </p:cNvPr>
              <p:cNvSpPr txBox="1"/>
              <p:nvPr/>
            </p:nvSpPr>
            <p:spPr>
              <a:xfrm>
                <a:off x="40340" y="4423638"/>
                <a:ext cx="6096000" cy="106131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16.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Se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pt-BR" sz="2200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log</m:t>
                        </m:r>
                      </m:fName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</m:func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=1,8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 e 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pt-BR" sz="2200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log</m:t>
                        </m:r>
                      </m:fName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𝑦</m:t>
                        </m:r>
                      </m:e>
                    </m:func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=3,2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Qual o valor de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pt-BR" sz="2200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(</m:t>
                            </m:r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 ∙ </m:t>
                            </m:r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𝑦</m:t>
                            </m:r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)</m:t>
                            </m:r>
                          </m:sub>
                        </m:sSub>
                      </m:fName>
                      <m:e>
                        <m:rad>
                          <m:radPr>
                            <m:ctrlP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</m:ctrlPr>
                          </m:radPr>
                          <m:deg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4</m:t>
                            </m:r>
                          </m:deg>
                          <m:e>
                            <m:sSup>
                              <m:sSupPr>
                                <m:ctrlPr>
                                  <a:rPr lang="pt-BR" sz="2200" i="1" kern="100">
                                    <a:effectLst/>
                                    <a:latin typeface="Cambria Math" panose="02040503050406030204" pitchFamily="18" charset="0"/>
                                    <a:ea typeface="Aptos" panose="020B0004020202020204" pitchFamily="34" charset="0"/>
                                    <a:cs typeface="Times New Roman" panose="020206030504050203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pt-BR" sz="2200" i="1" kern="100">
                                    <a:effectLst/>
                                    <a:latin typeface="Cambria Math" panose="02040503050406030204" pitchFamily="18" charset="0"/>
                                    <a:ea typeface="Aptos" panose="020B0004020202020204" pitchFamily="34" charset="0"/>
                                    <a:cs typeface="Times New Roman" panose="020206030504050203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pt-BR" sz="2200" i="1" kern="100">
                                    <a:effectLst/>
                                    <a:latin typeface="Cambria Math" panose="02040503050406030204" pitchFamily="18" charset="0"/>
                                    <a:ea typeface="Aptos" panose="020B0004020202020204" pitchFamily="34" charset="0"/>
                                    <a:cs typeface="Times New Roman" panose="020206030504050203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∙</m:t>
                            </m:r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𝑦</m:t>
                            </m:r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 </m:t>
                            </m:r>
                          </m:e>
                        </m:rad>
                      </m:e>
                    </m:func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?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id="{4A3D32D0-543A-4AA9-0176-E859FF6A81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40" y="4423638"/>
                <a:ext cx="6096000" cy="1061316"/>
              </a:xfrm>
              <a:prstGeom prst="rect">
                <a:avLst/>
              </a:prstGeom>
              <a:blipFill>
                <a:blip r:embed="rId6"/>
                <a:stretch>
                  <a:fillRect l="-1300" t="-2874" b="-7471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CaixaDeTexto 11">
                <a:extLst>
                  <a:ext uri="{FF2B5EF4-FFF2-40B4-BE49-F238E27FC236}">
                    <a16:creationId xmlns:a16="http://schemas.microsoft.com/office/drawing/2014/main" id="{21252886-9864-81CE-038A-D81A1F9F263D}"/>
                  </a:ext>
                </a:extLst>
              </p:cNvPr>
              <p:cNvSpPr txBox="1"/>
              <p:nvPr/>
            </p:nvSpPr>
            <p:spPr>
              <a:xfrm>
                <a:off x="6096000" y="811349"/>
                <a:ext cx="6096000" cy="83920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15000"/>
                  </a:lnSpc>
                </a:pPr>
                <a:r>
                  <a:rPr lang="pt-BR" sz="2200" b="1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17.</a:t>
                </a:r>
                <a:r>
                  <a:rPr lang="pt-BR" sz="2200" b="1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 </a:t>
                </a:r>
                <a:r>
                  <a:rPr lang="pt-BR" sz="22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Se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pt-BR" sz="22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pt-BR" sz="22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pt-BR" sz="22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3</m:t>
                            </m:r>
                          </m:sub>
                        </m:sSub>
                      </m:fName>
                      <m:e>
                        <m: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𝑥</m:t>
                        </m:r>
                      </m:e>
                    </m:func>
                    <m:r>
                      <a:rPr lang="pt-BR" sz="2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+</m:t>
                    </m:r>
                    <m:func>
                      <m:funcPr>
                        <m:ctrlP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pt-BR" sz="22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pt-BR" sz="22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pt-BR" sz="22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9</m:t>
                            </m:r>
                          </m:sub>
                        </m:sSub>
                      </m:fName>
                      <m:e>
                        <m: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𝑥</m:t>
                        </m:r>
                      </m:e>
                    </m:func>
                    <m:r>
                      <a:rPr lang="pt-BR" sz="2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=1</m:t>
                    </m:r>
                  </m:oMath>
                </a14:m>
                <a:r>
                  <a:rPr lang="pt-BR" sz="22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.</a:t>
                </a:r>
                <a:endParaRPr lang="pt-BR" sz="2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>
                  <a:lnSpc>
                    <a:spcPct val="115000"/>
                  </a:lnSpc>
                </a:pPr>
                <a:r>
                  <a:rPr lang="pt-BR" sz="22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Então o valor de </a:t>
                </a:r>
                <a14:m>
                  <m:oMath xmlns:m="http://schemas.openxmlformats.org/officeDocument/2006/math">
                    <m:r>
                      <a:rPr lang="pt-BR" sz="2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𝑥</m:t>
                    </m:r>
                  </m:oMath>
                </a14:m>
                <a:r>
                  <a:rPr lang="pt-BR" sz="22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 é</a:t>
                </a:r>
                <a:endParaRPr lang="pt-BR" sz="2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12" name="CaixaDeTexto 11">
                <a:extLst>
                  <a:ext uri="{FF2B5EF4-FFF2-40B4-BE49-F238E27FC236}">
                    <a16:creationId xmlns:a16="http://schemas.microsoft.com/office/drawing/2014/main" id="{21252886-9864-81CE-038A-D81A1F9F26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811349"/>
                <a:ext cx="6096000" cy="839204"/>
              </a:xfrm>
              <a:prstGeom prst="rect">
                <a:avLst/>
              </a:prstGeom>
              <a:blipFill>
                <a:blip r:embed="rId7"/>
                <a:stretch>
                  <a:fillRect l="-1300" t="-3623" b="-14493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CaixaDeTexto 13">
                <a:extLst>
                  <a:ext uri="{FF2B5EF4-FFF2-40B4-BE49-F238E27FC236}">
                    <a16:creationId xmlns:a16="http://schemas.microsoft.com/office/drawing/2014/main" id="{D0D9E1B0-430B-B62E-5165-C9CAB82DD382}"/>
                  </a:ext>
                </a:extLst>
              </p:cNvPr>
              <p:cNvSpPr txBox="1"/>
              <p:nvPr/>
            </p:nvSpPr>
            <p:spPr>
              <a:xfrm>
                <a:off x="6136340" y="1650553"/>
                <a:ext cx="6136340" cy="142006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(A) </a:t>
                </a:r>
                <a14:m>
                  <m:oMath xmlns:m="http://schemas.openxmlformats.org/officeDocument/2006/math">
                    <m:rad>
                      <m:radPr>
                        <m:ctrlPr>
                          <a:rPr lang="pt-BR" sz="2200" i="1" ker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>
                        <m:r>
                          <a:rPr lang="pt-BR" sz="2200" i="1" ker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</m:deg>
                      <m:e>
                        <m:r>
                          <a:rPr lang="pt-BR" sz="2200" i="1" ker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2 </m:t>
                        </m:r>
                      </m:e>
                    </m:rad>
                  </m:oMath>
                </a14:m>
                <a:r>
                  <a:rPr lang="pt-BR" sz="2200" kern="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br>
                  <a:rPr lang="pt-BR" sz="2200" kern="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</a:br>
                <a:r>
                  <a:rPr lang="pt-BR" sz="2200" kern="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(B)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pt-BR" sz="2200" i="1" ker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pt-BR" sz="2200" i="1" ker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2 </m:t>
                        </m:r>
                      </m:e>
                    </m:rad>
                  </m:oMath>
                </a14:m>
                <a:r>
                  <a:rPr lang="pt-BR" sz="2200" kern="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r>
                  <a:rPr lang="pt-BR" sz="2200" kern="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(C) </a:t>
                </a:r>
                <a14:m>
                  <m:oMath xmlns:m="http://schemas.openxmlformats.org/officeDocument/2006/math">
                    <m:rad>
                      <m:radPr>
                        <m:ctrlPr>
                          <a:rPr lang="pt-BR" sz="2200" i="1" ker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>
                        <m:r>
                          <a:rPr lang="pt-BR" sz="2200" i="1" ker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</m:deg>
                      <m:e>
                        <m:r>
                          <a:rPr lang="pt-BR" sz="2200" i="1" ker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3 </m:t>
                        </m:r>
                      </m:e>
                    </m:rad>
                  </m:oMath>
                </a14:m>
                <a:r>
                  <a:rPr lang="pt-BR" sz="2200" kern="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endParaRPr lang="pt-BR" sz="2200" dirty="0"/>
              </a:p>
            </p:txBody>
          </p:sp>
        </mc:Choice>
        <mc:Fallback>
          <p:sp>
            <p:nvSpPr>
              <p:cNvPr id="14" name="CaixaDeTexto 13">
                <a:extLst>
                  <a:ext uri="{FF2B5EF4-FFF2-40B4-BE49-F238E27FC236}">
                    <a16:creationId xmlns:a16="http://schemas.microsoft.com/office/drawing/2014/main" id="{D0D9E1B0-430B-B62E-5165-C9CAB82DD3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36340" y="1650553"/>
                <a:ext cx="6136340" cy="1420069"/>
              </a:xfrm>
              <a:prstGeom prst="rect">
                <a:avLst/>
              </a:prstGeom>
              <a:blipFill>
                <a:blip r:embed="rId8"/>
                <a:stretch>
                  <a:fillRect l="-1292" b="-7296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CaixaDeTexto 15">
                <a:extLst>
                  <a:ext uri="{FF2B5EF4-FFF2-40B4-BE49-F238E27FC236}">
                    <a16:creationId xmlns:a16="http://schemas.microsoft.com/office/drawing/2014/main" id="{8191E562-ACEC-629A-E2F3-B70FDD8AE5B9}"/>
                  </a:ext>
                </a:extLst>
              </p:cNvPr>
              <p:cNvSpPr txBox="1"/>
              <p:nvPr/>
            </p:nvSpPr>
            <p:spPr>
              <a:xfrm>
                <a:off x="8713695" y="1563989"/>
                <a:ext cx="3027830" cy="99161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(D)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pt-BR" sz="2200" i="1" ker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pt-BR" sz="2200" i="1" ker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3 </m:t>
                        </m:r>
                      </m:e>
                    </m:rad>
                  </m:oMath>
                </a14:m>
                <a:r>
                  <a:rPr lang="pt-BR" sz="2200" kern="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r>
                  <a:rPr lang="pt-BR" sz="2200" kern="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(E) </a:t>
                </a:r>
                <a14:m>
                  <m:oMath xmlns:m="http://schemas.openxmlformats.org/officeDocument/2006/math">
                    <m:rad>
                      <m:radPr>
                        <m:ctrlPr>
                          <a:rPr lang="pt-BR" sz="2200" i="1" ker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>
                        <m:r>
                          <a:rPr lang="pt-BR" sz="2200" i="1" ker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</m:deg>
                      <m:e>
                        <m:r>
                          <a:rPr lang="pt-BR" sz="2200" i="1" ker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9 </m:t>
                        </m:r>
                      </m:e>
                    </m:rad>
                  </m:oMath>
                </a14:m>
                <a:r>
                  <a:rPr lang="pt-BR" sz="2200" kern="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endParaRPr lang="pt-BR" sz="2200" dirty="0"/>
              </a:p>
            </p:txBody>
          </p:sp>
        </mc:Choice>
        <mc:Fallback>
          <p:sp>
            <p:nvSpPr>
              <p:cNvPr id="16" name="CaixaDeTexto 15">
                <a:extLst>
                  <a:ext uri="{FF2B5EF4-FFF2-40B4-BE49-F238E27FC236}">
                    <a16:creationId xmlns:a16="http://schemas.microsoft.com/office/drawing/2014/main" id="{8191E562-ACEC-629A-E2F3-B70FDD8AE5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13695" y="1563989"/>
                <a:ext cx="3027830" cy="991618"/>
              </a:xfrm>
              <a:prstGeom prst="rect">
                <a:avLst/>
              </a:prstGeom>
              <a:blipFill>
                <a:blip r:embed="rId9"/>
                <a:stretch>
                  <a:fillRect l="-2616" b="-11111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" name="CaixaDeTexto 17">
                <a:extLst>
                  <a:ext uri="{FF2B5EF4-FFF2-40B4-BE49-F238E27FC236}">
                    <a16:creationId xmlns:a16="http://schemas.microsoft.com/office/drawing/2014/main" id="{1E68A579-936F-3B15-D2B5-E493C9423111}"/>
                  </a:ext>
                </a:extLst>
              </p:cNvPr>
              <p:cNvSpPr txBox="1"/>
              <p:nvPr/>
            </p:nvSpPr>
            <p:spPr>
              <a:xfrm>
                <a:off x="6096000" y="3889111"/>
                <a:ext cx="6096000" cy="10643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</a:pPr>
                <a:r>
                  <a:rPr lang="pt-BR" sz="2200" b="1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18. </a:t>
                </a:r>
                <a:r>
                  <a:rPr lang="pt-BR" sz="22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Se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pt-BR" sz="22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pt-BR" sz="22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pt-BR" sz="22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5</m:t>
                            </m:r>
                          </m:sub>
                        </m:sSub>
                      </m:fName>
                      <m:e>
                        <m: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𝑥</m:t>
                        </m:r>
                      </m:e>
                    </m:func>
                    <m:r>
                      <a:rPr lang="pt-BR" sz="2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=2</m:t>
                    </m:r>
                  </m:oMath>
                </a14:m>
                <a:r>
                  <a:rPr lang="pt-BR" sz="22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  e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pt-BR" sz="22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pt-BR" sz="22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pt-BR" sz="22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10</m:t>
                            </m:r>
                          </m:sub>
                        </m:sSub>
                      </m:fName>
                      <m:e>
                        <m: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𝑦</m:t>
                        </m:r>
                      </m:e>
                    </m:func>
                    <m:r>
                      <a:rPr lang="pt-BR" sz="2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=4</m:t>
                    </m:r>
                  </m:oMath>
                </a14:m>
                <a:r>
                  <a:rPr lang="pt-BR" sz="22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.</a:t>
                </a:r>
                <a:endParaRPr lang="pt-BR" sz="2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</a:pPr>
                <a:r>
                  <a:rPr lang="pt-BR" sz="22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Então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pt-BR" sz="22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pt-BR" sz="22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pt-BR" sz="22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20</m:t>
                            </m:r>
                          </m:sub>
                        </m:sSub>
                      </m:fName>
                      <m:e>
                        <m:d>
                          <m:dPr>
                            <m:ctrlPr>
                              <a:rPr lang="pt-BR" sz="22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pt-BR" sz="22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pt-BR" sz="22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  <m:t>𝑦</m:t>
                                </m:r>
                              </m:num>
                              <m:den>
                                <m:r>
                                  <a:rPr lang="pt-BR" sz="22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  <m:t> </m:t>
                                </m:r>
                                <m:r>
                                  <a:rPr lang="pt-BR" sz="22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  <m:t>𝑥</m:t>
                                </m:r>
                                <m:r>
                                  <a:rPr lang="pt-BR" sz="22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  <m:t> </m:t>
                                </m:r>
                              </m:den>
                            </m:f>
                          </m:e>
                        </m:d>
                      </m:e>
                    </m:func>
                  </m:oMath>
                </a14:m>
                <a:r>
                  <a:rPr lang="pt-BR" sz="22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 é</a:t>
                </a:r>
                <a:endParaRPr lang="pt-BR" sz="2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18" name="CaixaDeTexto 17">
                <a:extLst>
                  <a:ext uri="{FF2B5EF4-FFF2-40B4-BE49-F238E27FC236}">
                    <a16:creationId xmlns:a16="http://schemas.microsoft.com/office/drawing/2014/main" id="{1E68A579-936F-3B15-D2B5-E493C94231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3889111"/>
                <a:ext cx="6096000" cy="1064330"/>
              </a:xfrm>
              <a:prstGeom prst="rect">
                <a:avLst/>
              </a:prstGeom>
              <a:blipFill>
                <a:blip r:embed="rId10"/>
                <a:stretch>
                  <a:fillRect l="-1300" t="-2857" b="-2286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CaixaDeTexto 19">
            <a:extLst>
              <a:ext uri="{FF2B5EF4-FFF2-40B4-BE49-F238E27FC236}">
                <a16:creationId xmlns:a16="http://schemas.microsoft.com/office/drawing/2014/main" id="{BC5E60AF-F468-877A-57B8-3EDEB8A6C433}"/>
              </a:ext>
            </a:extLst>
          </p:cNvPr>
          <p:cNvSpPr txBox="1"/>
          <p:nvPr/>
        </p:nvSpPr>
        <p:spPr>
          <a:xfrm>
            <a:off x="6017559" y="5237673"/>
            <a:ext cx="6075830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2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(A) 2.</a:t>
            </a:r>
            <a:br>
              <a:rPr lang="pt-BR" sz="22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22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(B) 4.</a:t>
            </a:r>
            <a:br>
              <a:rPr lang="pt-BR" sz="22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22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(C) 6.</a:t>
            </a:r>
            <a:endParaRPr lang="pt-BR" sz="2200" dirty="0"/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74CF32B4-E4EF-787D-A250-041237E841BD}"/>
              </a:ext>
            </a:extLst>
          </p:cNvPr>
          <p:cNvSpPr txBox="1"/>
          <p:nvPr/>
        </p:nvSpPr>
        <p:spPr>
          <a:xfrm>
            <a:off x="8713695" y="5233448"/>
            <a:ext cx="294938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2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(D) 8.</a:t>
            </a:r>
            <a:br>
              <a:rPr lang="pt-BR" sz="22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22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(E) 10.</a:t>
            </a:r>
            <a:endParaRPr lang="pt-BR" sz="2200" dirty="0"/>
          </a:p>
        </p:txBody>
      </p:sp>
    </p:spTree>
    <p:extLst>
      <p:ext uri="{BB962C8B-B14F-4D97-AF65-F5344CB8AC3E}">
        <p14:creationId xmlns:p14="http://schemas.microsoft.com/office/powerpoint/2010/main" val="355364373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93E27008-C691-D020-EFE0-5D5C88E783F8}"/>
                  </a:ext>
                </a:extLst>
              </p:cNvPr>
              <p:cNvSpPr txBox="1"/>
              <p:nvPr/>
            </p:nvSpPr>
            <p:spPr>
              <a:xfrm>
                <a:off x="0" y="929351"/>
                <a:ext cx="6096000" cy="543251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b="1" kern="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19. (ENEM 2024) </a:t>
                </a:r>
                <a:r>
                  <a:rPr lang="pt-BR" sz="2200" kern="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Em uma região com grande incidência de terremotos, observou-se que dois terremotos ocorridos apresentaram magnitudes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sz="2200" i="1" ker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pt-BR" sz="2200" i="1" ker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𝑀</m:t>
                        </m:r>
                      </m:e>
                      <m:sub>
                        <m:r>
                          <a:rPr lang="pt-BR" sz="2200" i="1" ker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pt-BR" sz="2200" kern="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sz="2200" i="1" ker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pt-BR" sz="2200" i="1" ker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𝑀</m:t>
                        </m:r>
                      </m:e>
                      <m:sub>
                        <m:r>
                          <a:rPr lang="pt-BR" sz="2200" i="1" ker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pt-BR" sz="2200" kern="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, medidos segundo a escala Richter, e liberaram energias iguais a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sz="2200" i="1" ker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pt-BR" sz="2200" i="1" ker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𝐸</m:t>
                        </m:r>
                      </m:e>
                      <m:sub>
                        <m:r>
                          <a:rPr lang="pt-BR" sz="2200" i="1" ker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pt-BR" sz="2200" kern="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sz="2200" i="1" ker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pt-BR" sz="2200" i="1" ker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𝐸</m:t>
                        </m:r>
                      </m:e>
                      <m:sub>
                        <m:r>
                          <a:rPr lang="pt-BR" sz="2200" i="1" ker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pt-BR" sz="2200" kern="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, respectivamente. Entre os estudiosos do assunto, é conhecida uma expressão algébrica relacionando esses valores dada por 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BR" sz="2200" i="1" ker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pt-BR" sz="2200" i="1" ker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pt-BR" sz="2200" i="1" ker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b>
                      </m:sSub>
                      <m:r>
                        <a:rPr lang="pt-BR" sz="2200" i="1" ker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pt-BR" sz="2200" i="1" ker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pt-BR" sz="2200" i="1" ker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pt-BR" sz="2200" i="1" ker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1</m:t>
                          </m:r>
                        </m:sub>
                      </m:sSub>
                      <m:r>
                        <a:rPr lang="pt-BR" sz="2200" i="1" ker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200" i="1" ker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200" i="1" ker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pt-BR" sz="2200" i="1" ker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 3 </m:t>
                          </m:r>
                        </m:den>
                      </m:f>
                      <m:func>
                        <m:funcPr>
                          <m:ctrlPr>
                            <a:rPr lang="pt-BR" sz="2200" i="1" ker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pt-BR" sz="2200" ker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log</m:t>
                          </m:r>
                        </m:fName>
                        <m:e>
                          <m:d>
                            <m:dPr>
                              <m:ctrlPr>
                                <a:rPr lang="pt-BR" sz="2200" i="1" kern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BR" sz="2200" i="1" kern="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pt-BR" sz="2200" i="1" kern="0">
                                          <a:solidFill>
                                            <a:srgbClr val="00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pt-BR" sz="2200" i="1" kern="0">
                                          <a:solidFill>
                                            <a:srgbClr val="00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  <a:cs typeface="Times New Roman" panose="02020603050405020304" pitchFamily="18" charset="0"/>
                                        </a:rPr>
                                        <m:t>𝐸</m:t>
                                      </m:r>
                                    </m:e>
                                    <m:sub>
                                      <m:r>
                                        <a:rPr lang="pt-BR" sz="2200" i="1" kern="0">
                                          <a:solidFill>
                                            <a:srgbClr val="00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  <a:cs typeface="Times New Roman" panose="020206030504050203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pt-BR" sz="2200" i="1" kern="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 </m:t>
                                  </m:r>
                                  <m:sSub>
                                    <m:sSubPr>
                                      <m:ctrlPr>
                                        <a:rPr lang="pt-BR" sz="2200" i="1" kern="0">
                                          <a:solidFill>
                                            <a:srgbClr val="00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pt-BR" sz="2200" i="1" kern="0">
                                          <a:solidFill>
                                            <a:srgbClr val="00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  <a:cs typeface="Times New Roman" panose="02020603050405020304" pitchFamily="18" charset="0"/>
                                        </a:rPr>
                                        <m:t>𝐸</m:t>
                                      </m:r>
                                    </m:e>
                                    <m:sub>
                                      <m:r>
                                        <a:rPr lang="pt-BR" sz="2200" i="1" kern="0">
                                          <a:solidFill>
                                            <a:srgbClr val="00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  <a:cs typeface="Times New Roman" panose="020206030504050203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a:rPr lang="pt-BR" sz="2200" i="1" kern="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 </m:t>
                                  </m:r>
                                </m:den>
                              </m:f>
                            </m:e>
                          </m:d>
                        </m:e>
                      </m:func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Estudos mais abrangentes observaram que o primeiro terremoto apresentou a magnitude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sz="2200" i="1" ker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pt-BR" sz="2200" i="1" ker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𝑀</m:t>
                        </m:r>
                      </m:e>
                      <m:sub>
                        <m:r>
                          <a:rPr lang="pt-BR" sz="2200" i="1" ker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sub>
                    </m:sSub>
                    <m:r>
                      <a:rPr lang="pt-BR" sz="2200" i="1" kern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=6,9</m:t>
                    </m:r>
                  </m:oMath>
                </a14:m>
                <a:r>
                  <a:rPr lang="pt-BR" sz="2200" kern="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e a energia liberada foi um décimo da observada no segundo terremoto. 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93E27008-C691-D020-EFE0-5D5C88E783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929351"/>
                <a:ext cx="6096000" cy="5432513"/>
              </a:xfrm>
              <a:prstGeom prst="rect">
                <a:avLst/>
              </a:prstGeom>
              <a:blipFill>
                <a:blip r:embed="rId2"/>
                <a:stretch>
                  <a:fillRect l="-1300" t="-448" r="-1300" b="-1121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F6700202-49E4-FAB0-339D-EE534938E4F5}"/>
                  </a:ext>
                </a:extLst>
              </p:cNvPr>
              <p:cNvSpPr txBox="1"/>
              <p:nvPr/>
            </p:nvSpPr>
            <p:spPr>
              <a:xfrm>
                <a:off x="6096000" y="929351"/>
                <a:ext cx="6096000" cy="325364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200" kern="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O valor aproximado da magnitude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sz="2200" i="1" ker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pt-BR" sz="2200" i="1" ker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𝑀</m:t>
                        </m:r>
                      </m:e>
                      <m:sub>
                        <m:r>
                          <a:rPr lang="pt-BR" sz="2200" i="1" ker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pt-BR" sz="2200" kern="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do segundo terremoto, expresso com uma casa decimal, é igual a 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BR" sz="2200" kern="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(A) 5,4. 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BR" sz="2200" kern="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(B) 6,2. 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BR" sz="2200" kern="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(C) 7,6.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pt-BR" sz="2200" kern="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(D) 8,2. 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BR" sz="2200" kern="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(E) 8,4.  </a:t>
                </a:r>
                <a:endParaRPr lang="pt-BR" sz="2200" dirty="0"/>
              </a:p>
            </p:txBody>
          </p:sp>
        </mc:Choice>
        <mc:Fallback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F6700202-49E4-FAB0-339D-EE534938E4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929351"/>
                <a:ext cx="6096000" cy="3253648"/>
              </a:xfrm>
              <a:prstGeom prst="rect">
                <a:avLst/>
              </a:prstGeom>
              <a:blipFill>
                <a:blip r:embed="rId3"/>
                <a:stretch>
                  <a:fillRect l="-1300" t="-936" r="-1300" b="-2809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5531235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6CF32963-D6E5-358E-5635-86F0E599C64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" b="3981"/>
          <a:stretch/>
        </p:blipFill>
        <p:spPr>
          <a:xfrm>
            <a:off x="0" y="601976"/>
            <a:ext cx="4391638" cy="832377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3DB72503-FDAF-B97C-106B-8A8CD5AB3BA8}"/>
                  </a:ext>
                </a:extLst>
              </p:cNvPr>
              <p:cNvSpPr txBox="1"/>
              <p:nvPr/>
            </p:nvSpPr>
            <p:spPr>
              <a:xfrm>
                <a:off x="0" y="1353016"/>
                <a:ext cx="6096000" cy="538301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b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EQUAÇÃO LOGARÍTMICA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As equações logarítmicas são aquelas que apresentam termos envolvendo logaritmos. Nelas, a incógnita pode aparecer no logaritmando, na base do logaritmo ou como o próprio valor do logaritmo.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Utilizando as propriedades operatórias dos logaritmos, </a:t>
                </a:r>
                <a:r>
                  <a:rPr lang="pt-BR" sz="2200" u="sng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levando em conta sua condição de existência</a:t>
                </a: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, é possível resolver as equações logarítmicas.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b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 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b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Exemplos: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342900" lvl="0" indent="-342900" algn="just">
                  <a:lnSpc>
                    <a:spcPct val="115000"/>
                  </a:lnSpc>
                  <a:spcAft>
                    <a:spcPts val="800"/>
                  </a:spcAft>
                  <a:buFont typeface="Symbol" panose="05050102010706020507" pitchFamily="18" charset="2"/>
                  <a:buChar char=""/>
                </a:pPr>
                <a14:m>
                  <m:oMath xmlns:m="http://schemas.openxmlformats.org/officeDocument/2006/math">
                    <m:r>
                      <a:rPr lang="pt-BR" sz="2200" b="1" i="1" kern="100">
                        <a:solidFill>
                          <a:srgbClr val="BF4E14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𝟐</m:t>
                    </m:r>
                    <m:func>
                      <m:funcPr>
                        <m:ctrlPr>
                          <a:rPr lang="pt-BR" sz="2200" b="1" i="1" kern="100">
                            <a:solidFill>
                              <a:srgbClr val="BF4E14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pt-BR" sz="2200" b="1" i="1" kern="100">
                                <a:solidFill>
                                  <a:srgbClr val="BF4E14"/>
                                </a:solidFill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pt-BR" sz="2200" b="1" i="1" kern="100">
                                <a:solidFill>
                                  <a:srgbClr val="BF4E14"/>
                                </a:solidFill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𝐥𝐨𝐠</m:t>
                            </m:r>
                          </m:e>
                          <m:sub>
                            <m:r>
                              <a:rPr lang="pt-BR" sz="2200" b="1" i="1" kern="100">
                                <a:solidFill>
                                  <a:srgbClr val="BF4E14"/>
                                </a:solidFill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𝟑</m:t>
                            </m:r>
                          </m:sub>
                        </m:sSub>
                      </m:fName>
                      <m:e>
                        <m:r>
                          <a:rPr lang="pt-BR" sz="2200" b="1" i="1" kern="100">
                            <a:solidFill>
                              <a:srgbClr val="BF4E14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𝒙</m:t>
                        </m:r>
                      </m:e>
                    </m:func>
                    <m:r>
                      <a:rPr lang="pt-BR" sz="2200" b="1" i="1" kern="100">
                        <a:solidFill>
                          <a:srgbClr val="BF4E14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pt-BR" sz="2200" b="1" i="1" kern="100">
                        <a:solidFill>
                          <a:srgbClr val="BF4E14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𝟏𝟎</m:t>
                    </m:r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Bef>
                    <a:spcPts val="200"/>
                  </a:spcBef>
                  <a:spcAft>
                    <a:spcPts val="200"/>
                  </a:spcAft>
                </a:pP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Pela condição de existência, temos que </a:t>
                </a:r>
                <a14:m>
                  <m:oMath xmlns:m="http://schemas.openxmlformats.org/officeDocument/2006/math"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&gt;0</m:t>
                    </m:r>
                  </m:oMath>
                </a14:m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, então: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3DB72503-FDAF-B97C-106B-8A8CD5AB3B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1353016"/>
                <a:ext cx="6096000" cy="5383012"/>
              </a:xfrm>
              <a:prstGeom prst="rect">
                <a:avLst/>
              </a:prstGeom>
              <a:blipFill>
                <a:blip r:embed="rId3"/>
                <a:stretch>
                  <a:fillRect l="-1300" t="-566" r="-1300" b="-1133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01750245-40C6-8307-E12E-A800DB42D418}"/>
                  </a:ext>
                </a:extLst>
              </p:cNvPr>
              <p:cNvSpPr txBox="1"/>
              <p:nvPr/>
            </p:nvSpPr>
            <p:spPr>
              <a:xfrm>
                <a:off x="6096000" y="566116"/>
                <a:ext cx="6096000" cy="378045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i="1" kern="100" smtClea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2</m:t>
                      </m:r>
                      <m:func>
                        <m:funcPr>
                          <m:ctrlP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uncPr>
                        <m:fName>
                          <m:sSub>
                            <m:sSubPr>
                              <m:ctrlPr>
                                <a:rPr lang="pt-BR" sz="2200" i="1" kern="1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pt-BR" sz="2200" kern="1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log</m:t>
                              </m:r>
                            </m:e>
                            <m:sub>
                              <m:r>
                                <a:rPr lang="pt-BR" sz="2200" i="1" kern="1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3</m:t>
                              </m:r>
                            </m:sub>
                          </m:sSub>
                        </m:fName>
                        <m:e>
                          <m: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</m:func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=10</m:t>
                      </m:r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uncPr>
                        <m:fName>
                          <m:sSub>
                            <m:sSubPr>
                              <m:ctrlPr>
                                <a:rPr lang="pt-BR" sz="2200" i="1" kern="1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pt-BR" sz="2200" kern="1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log</m:t>
                              </m:r>
                            </m:e>
                            <m:sub>
                              <m:r>
                                <a:rPr lang="pt-BR" sz="2200" i="1" kern="1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3</m:t>
                              </m:r>
                            </m:sub>
                          </m:sSub>
                        </m:fName>
                        <m:e>
                          <m: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</m:func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10</m:t>
                          </m:r>
                        </m:num>
                        <m:den>
                          <m: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 2 </m:t>
                          </m:r>
                        </m:den>
                      </m:f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uncPr>
                        <m:fName>
                          <m:sSub>
                            <m:sSubPr>
                              <m:ctrlPr>
                                <a:rPr lang="pt-BR" sz="2200" i="1" kern="1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pt-BR" sz="2200" kern="1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log</m:t>
                              </m:r>
                            </m:e>
                            <m:sub>
                              <m:r>
                                <a:rPr lang="pt-BR" sz="2200" i="1" kern="1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3</m:t>
                              </m:r>
                            </m:sub>
                          </m:sSub>
                        </m:fName>
                        <m:e>
                          <m: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</m:func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=5 </m:t>
                      </m:r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↔</m:t>
                      </m:r>
                      <m:sSup>
                        <m:sSupPr>
                          <m:ctrlP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3</m:t>
                          </m:r>
                        </m:e>
                        <m:sup>
                          <m: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5</m:t>
                          </m:r>
                        </m:sup>
                      </m:sSup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𝑥</m:t>
                      </m:r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=243</m:t>
                      </m:r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Portanto, </a:t>
                </a:r>
                <a14:m>
                  <m:oMath xmlns:m="http://schemas.openxmlformats.org/officeDocument/2006/math"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𝑆</m:t>
                    </m:r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243</m:t>
                        </m:r>
                      </m:e>
                    </m:d>
                  </m:oMath>
                </a14:m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342900" lvl="0" indent="-342900" algn="just">
                  <a:lnSpc>
                    <a:spcPct val="115000"/>
                  </a:lnSpc>
                  <a:spcAft>
                    <a:spcPts val="800"/>
                  </a:spcAft>
                  <a:buFont typeface="Symbol" panose="05050102010706020507" pitchFamily="18" charset="2"/>
                  <a:buChar char=""/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pt-BR" sz="2200" b="1" i="1" kern="100">
                            <a:solidFill>
                              <a:srgbClr val="BF4E14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pt-BR" sz="2200" b="1" i="1" kern="100">
                                <a:solidFill>
                                  <a:srgbClr val="BF4E14"/>
                                </a:solidFill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pt-BR" sz="2200" b="1" i="1" kern="100">
                                <a:solidFill>
                                  <a:srgbClr val="BF4E14"/>
                                </a:solidFill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𝐥𝐨𝐠</m:t>
                            </m:r>
                          </m:e>
                          <m:sub>
                            <m:r>
                              <a:rPr lang="pt-BR" sz="2200" b="1" i="1" kern="100">
                                <a:solidFill>
                                  <a:srgbClr val="BF4E14"/>
                                </a:solidFill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𝟐</m:t>
                            </m:r>
                          </m:sub>
                        </m:sSub>
                      </m:fName>
                      <m:e>
                        <m:d>
                          <m:dPr>
                            <m:ctrlPr>
                              <a:rPr lang="pt-BR" sz="2200" b="1" i="1" kern="100">
                                <a:solidFill>
                                  <a:srgbClr val="BF4E14"/>
                                </a:solidFill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r>
                              <a:rPr lang="pt-BR" sz="2200" b="1" i="1" kern="100">
                                <a:solidFill>
                                  <a:srgbClr val="BF4E14"/>
                                </a:solidFill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𝟑</m:t>
                            </m:r>
                            <m:r>
                              <a:rPr lang="pt-BR" sz="2200" b="1" i="1" kern="100">
                                <a:solidFill>
                                  <a:srgbClr val="BF4E14"/>
                                </a:solidFill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𝒙</m:t>
                            </m:r>
                            <m:r>
                              <a:rPr lang="pt-BR" sz="2200" b="1" i="1" kern="100">
                                <a:solidFill>
                                  <a:srgbClr val="BF4E14"/>
                                </a:solidFill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−</m:t>
                            </m:r>
                            <m:r>
                              <a:rPr lang="pt-BR" sz="2200" b="1" i="1" kern="100">
                                <a:solidFill>
                                  <a:srgbClr val="BF4E14"/>
                                </a:solidFill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𝟒</m:t>
                            </m:r>
                          </m:e>
                        </m:d>
                      </m:e>
                    </m:func>
                    <m:r>
                      <a:rPr lang="pt-BR" sz="2200" b="1" i="1" kern="100">
                        <a:solidFill>
                          <a:srgbClr val="BF4E14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</m:t>
                    </m:r>
                    <m:func>
                      <m:funcPr>
                        <m:ctrlPr>
                          <a:rPr lang="pt-BR" sz="2200" b="1" i="1" kern="100">
                            <a:solidFill>
                              <a:srgbClr val="BF4E14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pt-BR" sz="2200" b="1" i="1" kern="100">
                                <a:solidFill>
                                  <a:srgbClr val="BF4E14"/>
                                </a:solidFill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pt-BR" sz="2200" b="1" i="1" kern="100">
                                <a:solidFill>
                                  <a:srgbClr val="BF4E14"/>
                                </a:solidFill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𝐥𝐨𝐠</m:t>
                            </m:r>
                          </m:e>
                          <m:sub>
                            <m:r>
                              <a:rPr lang="pt-BR" sz="2200" b="1" i="1" kern="100">
                                <a:solidFill>
                                  <a:srgbClr val="BF4E14"/>
                                </a:solidFill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𝟐</m:t>
                            </m:r>
                          </m:sub>
                        </m:sSub>
                      </m:fName>
                      <m:e>
                        <m:d>
                          <m:dPr>
                            <m:ctrlPr>
                              <a:rPr lang="pt-BR" sz="2200" b="1" i="1" kern="100">
                                <a:solidFill>
                                  <a:srgbClr val="BF4E14"/>
                                </a:solidFill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r>
                              <a:rPr lang="pt-BR" sz="2200" b="1" i="1" kern="100">
                                <a:solidFill>
                                  <a:srgbClr val="BF4E14"/>
                                </a:solidFill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𝟖</m:t>
                            </m:r>
                            <m:r>
                              <a:rPr lang="pt-BR" sz="2200" b="1" i="1" kern="100">
                                <a:solidFill>
                                  <a:srgbClr val="BF4E14"/>
                                </a:solidFill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−</m:t>
                            </m:r>
                            <m:r>
                              <a:rPr lang="pt-BR" sz="2200" b="1" i="1" kern="100">
                                <a:solidFill>
                                  <a:srgbClr val="BF4E14"/>
                                </a:solidFill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𝒙</m:t>
                            </m:r>
                          </m:e>
                        </m:d>
                      </m:e>
                    </m:func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Bef>
                    <a:spcPts val="200"/>
                  </a:spcBef>
                  <a:spcAft>
                    <a:spcPts val="200"/>
                  </a:spcAft>
                </a:pP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Pela condição de existência, no logaritmando, temos: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01750245-40C6-8307-E12E-A800DB42D4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566116"/>
                <a:ext cx="6096000" cy="3780458"/>
              </a:xfrm>
              <a:prstGeom prst="rect">
                <a:avLst/>
              </a:prstGeom>
              <a:blipFill>
                <a:blip r:embed="rId4"/>
                <a:stretch>
                  <a:fillRect l="-1300" b="-2097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Imagem 7">
            <a:extLst>
              <a:ext uri="{FF2B5EF4-FFF2-40B4-BE49-F238E27FC236}">
                <a16:creationId xmlns:a16="http://schemas.microsoft.com/office/drawing/2014/main" id="{4D1688B6-ACC7-B8E2-1E80-2FB3F2D9BAE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56708" b="18801"/>
          <a:stretch/>
        </p:blipFill>
        <p:spPr>
          <a:xfrm>
            <a:off x="6096000" y="4346574"/>
            <a:ext cx="5976464" cy="2188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832689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EAE976E5-C9D3-46EE-9CCB-1B7D0EBE3478}"/>
              </a:ext>
            </a:extLst>
          </p:cNvPr>
          <p:cNvSpPr txBox="1"/>
          <p:nvPr/>
        </p:nvSpPr>
        <p:spPr>
          <a:xfrm>
            <a:off x="0" y="570275"/>
            <a:ext cx="6096000" cy="8484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Logaritmos de base iguais, possuem logaritmandos iguais, então: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BCE15B6C-FEF6-BB5F-FEFB-CA1506001E4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54107" b="18608"/>
          <a:stretch/>
        </p:blipFill>
        <p:spPr>
          <a:xfrm>
            <a:off x="42627" y="1418712"/>
            <a:ext cx="6057135" cy="170997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1E596646-F0B0-597C-16B4-B086D5598528}"/>
                  </a:ext>
                </a:extLst>
              </p:cNvPr>
              <p:cNvSpPr txBox="1"/>
              <p:nvPr/>
            </p:nvSpPr>
            <p:spPr>
              <a:xfrm>
                <a:off x="6767" y="2829077"/>
                <a:ext cx="6089233" cy="234987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Portando, </a:t>
                </a:r>
                <a14:m>
                  <m:oMath xmlns:m="http://schemas.openxmlformats.org/officeDocument/2006/math"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𝑆</m:t>
                    </m:r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</m:e>
                    </m:d>
                  </m:oMath>
                </a14:m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 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342900" lvl="0" indent="-342900" algn="just">
                  <a:lnSpc>
                    <a:spcPct val="115000"/>
                  </a:lnSpc>
                  <a:spcAft>
                    <a:spcPts val="800"/>
                  </a:spcAft>
                  <a:buFont typeface="Symbol" panose="05050102010706020507" pitchFamily="18" charset="2"/>
                  <a:buChar char=""/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pt-BR" sz="2200" b="1" i="1" kern="100">
                            <a:solidFill>
                              <a:srgbClr val="BF4E14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pt-BR" sz="2200" b="1" i="1" kern="100">
                                <a:solidFill>
                                  <a:srgbClr val="BF4E14"/>
                                </a:solidFill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pt-BR" sz="2200" b="1" i="1" kern="100">
                                <a:solidFill>
                                  <a:srgbClr val="BF4E14"/>
                                </a:solidFill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𝐥𝐨𝐠</m:t>
                            </m:r>
                          </m:e>
                          <m:sub>
                            <m:r>
                              <a:rPr lang="pt-BR" sz="2200" b="1" i="1" kern="100">
                                <a:solidFill>
                                  <a:srgbClr val="BF4E14"/>
                                </a:solidFill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𝒙</m:t>
                            </m:r>
                          </m:sub>
                        </m:sSub>
                      </m:fName>
                      <m:e>
                        <m:d>
                          <m:dPr>
                            <m:ctrlPr>
                              <a:rPr lang="pt-BR" sz="2200" b="1" i="1" kern="100">
                                <a:solidFill>
                                  <a:srgbClr val="BF4E14"/>
                                </a:solidFill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r>
                              <a:rPr lang="pt-BR" sz="2200" b="1" i="1" kern="100">
                                <a:solidFill>
                                  <a:srgbClr val="BF4E14"/>
                                </a:solidFill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𝟒</m:t>
                            </m:r>
                            <m:r>
                              <a:rPr lang="pt-BR" sz="2200" b="1" i="1" kern="100">
                                <a:solidFill>
                                  <a:srgbClr val="BF4E14"/>
                                </a:solidFill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𝒙</m:t>
                            </m:r>
                            <m:r>
                              <a:rPr lang="pt-BR" sz="2200" b="1" i="1" kern="100">
                                <a:solidFill>
                                  <a:srgbClr val="BF4E14"/>
                                </a:solidFill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+</m:t>
                            </m:r>
                            <m:r>
                              <a:rPr lang="pt-BR" sz="2200" b="1" i="1" kern="100">
                                <a:solidFill>
                                  <a:srgbClr val="BF4E14"/>
                                </a:solidFill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𝟓</m:t>
                            </m:r>
                          </m:e>
                        </m:d>
                      </m:e>
                    </m:func>
                    <m:r>
                      <a:rPr lang="pt-BR" sz="2200" b="1" i="1" kern="100">
                        <a:solidFill>
                          <a:srgbClr val="BF4E14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pt-BR" sz="2200" b="1" i="1" kern="100">
                        <a:solidFill>
                          <a:srgbClr val="BF4E14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𝟐</m:t>
                    </m:r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Bef>
                    <a:spcPts val="200"/>
                  </a:spcBef>
                  <a:spcAft>
                    <a:spcPts val="200"/>
                  </a:spcAft>
                </a:pP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Pela condição de existência, na base e no logaritmando, temos: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1E596646-F0B0-597C-16B4-B086D55985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67" y="2829077"/>
                <a:ext cx="6089233" cy="2349874"/>
              </a:xfrm>
              <a:prstGeom prst="rect">
                <a:avLst/>
              </a:prstGeom>
              <a:blipFill>
                <a:blip r:embed="rId3"/>
                <a:stretch>
                  <a:fillRect l="-1301" t="-1036" r="-1301" b="-4145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id="{719C50E8-F7B8-8F14-F097-45C6A0F01ABD}"/>
                  </a:ext>
                </a:extLst>
              </p:cNvPr>
              <p:cNvSpPr txBox="1"/>
              <p:nvPr/>
            </p:nvSpPr>
            <p:spPr>
              <a:xfrm>
                <a:off x="42626" y="5073334"/>
                <a:ext cx="1786173" cy="141474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i="1" kern="100" smtClea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pt-BR" sz="2200" i="1" kern="100" smtClea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&gt;0</m:t>
                      </m:r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ctr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e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i="1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pt-BR" sz="2200" i="1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≠1</m:t>
                      </m:r>
                    </m:oMath>
                  </m:oMathPara>
                </a14:m>
                <a:endParaRPr lang="pt-BR" sz="2200" dirty="0"/>
              </a:p>
            </p:txBody>
          </p:sp>
        </mc:Choice>
        <mc:Fallback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id="{719C50E8-F7B8-8F14-F097-45C6A0F01A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26" y="5073334"/>
                <a:ext cx="1786173" cy="141474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CaixaDeTexto 11">
                <a:extLst>
                  <a:ext uri="{FF2B5EF4-FFF2-40B4-BE49-F238E27FC236}">
                    <a16:creationId xmlns:a16="http://schemas.microsoft.com/office/drawing/2014/main" id="{70364965-1E84-0EBE-88B8-9DBC11420591}"/>
                  </a:ext>
                </a:extLst>
              </p:cNvPr>
              <p:cNvSpPr txBox="1"/>
              <p:nvPr/>
            </p:nvSpPr>
            <p:spPr>
              <a:xfrm>
                <a:off x="1828799" y="4943768"/>
                <a:ext cx="1718982" cy="171700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i="1" kern="100" smtClea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4</m:t>
                      </m:r>
                      <m:r>
                        <a:rPr lang="pt-BR" sz="2200" i="1" kern="100" smtClea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pt-BR" sz="2200" i="1" kern="100" smtClea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+5&gt;0</m:t>
                      </m:r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ctr">
                  <a:lnSpc>
                    <a:spcPct val="115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4</m:t>
                      </m:r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&gt;−5</m:t>
                      </m:r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i="1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pt-BR" sz="2200" i="1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&gt;−</m:t>
                      </m:r>
                      <m:f>
                        <m:fPr>
                          <m:ctrlPr>
                            <a:rPr lang="pt-BR" sz="22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2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pt-BR" sz="22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 4 </m:t>
                          </m:r>
                        </m:den>
                      </m:f>
                    </m:oMath>
                  </m:oMathPara>
                </a14:m>
                <a:endParaRPr lang="pt-BR" sz="2200" dirty="0"/>
              </a:p>
            </p:txBody>
          </p:sp>
        </mc:Choice>
        <mc:Fallback>
          <p:sp>
            <p:nvSpPr>
              <p:cNvPr id="12" name="CaixaDeTexto 11">
                <a:extLst>
                  <a:ext uri="{FF2B5EF4-FFF2-40B4-BE49-F238E27FC236}">
                    <a16:creationId xmlns:a16="http://schemas.microsoft.com/office/drawing/2014/main" id="{70364965-1E84-0EBE-88B8-9DBC114205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28799" y="4943768"/>
                <a:ext cx="1718982" cy="171700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Conector reto 13">
            <a:extLst>
              <a:ext uri="{FF2B5EF4-FFF2-40B4-BE49-F238E27FC236}">
                <a16:creationId xmlns:a16="http://schemas.microsoft.com/office/drawing/2014/main" id="{25563E32-F0CE-73AB-DFA0-D34E2C1BF1E6}"/>
              </a:ext>
            </a:extLst>
          </p:cNvPr>
          <p:cNvCxnSpPr/>
          <p:nvPr/>
        </p:nvCxnSpPr>
        <p:spPr>
          <a:xfrm>
            <a:off x="1524000" y="4975012"/>
            <a:ext cx="0" cy="1685764"/>
          </a:xfrm>
          <a:prstGeom prst="line">
            <a:avLst/>
          </a:prstGeom>
          <a:ln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6" name="CaixaDeTexto 15">
                <a:extLst>
                  <a:ext uri="{FF2B5EF4-FFF2-40B4-BE49-F238E27FC236}">
                    <a16:creationId xmlns:a16="http://schemas.microsoft.com/office/drawing/2014/main" id="{E0774EF4-ABD0-199D-EBB3-D561D5FC95B0}"/>
                  </a:ext>
                </a:extLst>
              </p:cNvPr>
              <p:cNvSpPr txBox="1"/>
              <p:nvPr/>
            </p:nvSpPr>
            <p:spPr>
              <a:xfrm>
                <a:off x="6111732" y="573403"/>
                <a:ext cx="6080268" cy="7078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pt-BR" sz="2000" i="1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(Lê-se: </a:t>
                </a:r>
                <a14:m>
                  <m:oMath xmlns:m="http://schemas.openxmlformats.org/officeDocument/2006/math">
                    <m:r>
                      <a:rPr lang="pt-BR" sz="20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𝑥</m:t>
                    </m:r>
                  </m:oMath>
                </a14:m>
                <a:r>
                  <a:rPr lang="pt-BR" sz="2000" i="1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pertence ao intervalo entre zero e um, união com o intervalo aberto de um ao infinito).</a:t>
                </a:r>
                <a:endParaRPr lang="pt-BR" sz="2000" dirty="0"/>
              </a:p>
            </p:txBody>
          </p:sp>
        </mc:Choice>
        <mc:Fallback>
          <p:sp>
            <p:nvSpPr>
              <p:cNvPr id="16" name="CaixaDeTexto 15">
                <a:extLst>
                  <a:ext uri="{FF2B5EF4-FFF2-40B4-BE49-F238E27FC236}">
                    <a16:creationId xmlns:a16="http://schemas.microsoft.com/office/drawing/2014/main" id="{E0774EF4-ABD0-199D-EBB3-D561D5FC95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1732" y="573403"/>
                <a:ext cx="6080268" cy="707886"/>
              </a:xfrm>
              <a:prstGeom prst="rect">
                <a:avLst/>
              </a:prstGeom>
              <a:blipFill>
                <a:blip r:embed="rId6"/>
                <a:stretch>
                  <a:fillRect l="-1103" t="-3448" b="-13793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" name="CaixaDeTexto 17">
                <a:extLst>
                  <a:ext uri="{FF2B5EF4-FFF2-40B4-BE49-F238E27FC236}">
                    <a16:creationId xmlns:a16="http://schemas.microsoft.com/office/drawing/2014/main" id="{AA00086A-2636-D366-60EF-4DBC12411AAC}"/>
                  </a:ext>
                </a:extLst>
              </p:cNvPr>
              <p:cNvSpPr txBox="1"/>
              <p:nvPr/>
            </p:nvSpPr>
            <p:spPr>
              <a:xfrm>
                <a:off x="6092238" y="1358608"/>
                <a:ext cx="6057135" cy="433400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Pela definição de logaritmo, temos: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uncPr>
                        <m:fName>
                          <m:sSub>
                            <m:sSubPr>
                              <m:ctrlPr>
                                <a:rPr lang="pt-BR" sz="2200" i="1" kern="1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pt-BR" sz="2200" kern="1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log</m:t>
                              </m:r>
                            </m:e>
                            <m:sub>
                              <m:r>
                                <a:rPr lang="pt-BR" sz="2200" i="1" kern="1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</m:sub>
                          </m:sSub>
                        </m:fName>
                        <m:e>
                          <m:d>
                            <m:dPr>
                              <m:ctrlPr>
                                <a:rPr lang="pt-BR" sz="2200" i="1" kern="1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pt-BR" sz="2200" i="1" kern="1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4</m:t>
                              </m:r>
                              <m:r>
                                <a:rPr lang="pt-BR" sz="2200" i="1" kern="1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  <m:r>
                                <a:rPr lang="pt-BR" sz="2200" i="1" kern="1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+5</m:t>
                              </m:r>
                            </m:e>
                          </m:d>
                        </m:e>
                      </m:func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=2</m:t>
                      </m:r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↔</m:t>
                      </m:r>
                      <m:sSup>
                        <m:sSupPr>
                          <m:ctrlP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p>
                      </m:sSup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=4</m:t>
                      </m:r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+5</m:t>
                      </m:r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p>
                      </m:sSup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−4</m:t>
                      </m:r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−5=0</m:t>
                      </m:r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Resolvendo essa equação quadrática, obtemos: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pt-BR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t-BR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−</m:t>
                          </m:r>
                          <m:r>
                            <a:rPr lang="pt-BR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𝑏</m:t>
                          </m:r>
                          <m:r>
                            <a:rPr lang="pt-BR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±</m:t>
                          </m:r>
                          <m:rad>
                            <m:radPr>
                              <m:degHide m:val="on"/>
                              <m:ctrlPr>
                                <a:rPr lang="pt-BR" i="1" kern="1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pt-BR" i="1" kern="10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pt-BR" i="1" kern="10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pt-BR" i="1" kern="10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pt-BR" i="1" kern="1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−4</m:t>
                              </m:r>
                              <m:r>
                                <a:rPr lang="pt-BR" i="1" kern="1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𝑎𝑐</m:t>
                              </m:r>
                            </m:e>
                          </m:rad>
                        </m:num>
                        <m:den>
                          <m:r>
                            <a:rPr lang="pt-BR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2</m:t>
                          </m:r>
                          <m:r>
                            <a:rPr lang="pt-BR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𝑎</m:t>
                          </m:r>
                        </m:den>
                      </m:f>
                      <m:r>
                        <a:rPr lang="pt-BR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 → </m:t>
                      </m:r>
                      <m:f>
                        <m:fPr>
                          <m:ctrlPr>
                            <a:rPr lang="pt-BR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−</m:t>
                          </m:r>
                          <m:d>
                            <m:dPr>
                              <m:ctrlPr>
                                <a:rPr lang="pt-BR" i="1" kern="1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pt-BR" i="1" kern="1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−4</m:t>
                              </m:r>
                            </m:e>
                          </m:d>
                          <m:r>
                            <a:rPr lang="pt-BR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±</m:t>
                          </m:r>
                          <m:rad>
                            <m:radPr>
                              <m:degHide m:val="on"/>
                              <m:ctrlPr>
                                <a:rPr lang="pt-BR" i="1" kern="1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pt-BR" i="1" kern="10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pt-BR" i="1" kern="100">
                                          <a:solidFill>
                                            <a:srgbClr val="00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pt-BR" i="1" kern="100">
                                          <a:solidFill>
                                            <a:srgbClr val="00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  <a:cs typeface="Times New Roman" panose="02020603050405020304" pitchFamily="18" charset="0"/>
                                        </a:rPr>
                                        <m:t>−4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pt-BR" i="1" kern="10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pt-BR" i="1" kern="1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−4∙1∙</m:t>
                              </m:r>
                              <m:d>
                                <m:dPr>
                                  <m:ctrlPr>
                                    <a:rPr lang="pt-BR" i="1" kern="10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pt-BR" i="1" kern="10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  <m:t>−5</m:t>
                                  </m:r>
                                </m:e>
                              </m:d>
                            </m:e>
                          </m:rad>
                        </m:num>
                        <m:den>
                          <m:r>
                            <a:rPr lang="pt-BR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2∙1</m:t>
                          </m:r>
                        </m:den>
                      </m:f>
                    </m:oMath>
                  </m:oMathPara>
                </a14:m>
                <a:endParaRPr lang="pt-BR" sz="24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tabLst>
                    <a:tab pos="1260475" algn="l"/>
                  </a:tabLs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pt-BR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t-BR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4±</m:t>
                          </m:r>
                          <m:rad>
                            <m:radPr>
                              <m:degHide m:val="on"/>
                              <m:ctrlPr>
                                <a:rPr lang="pt-BR" i="1" kern="1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pt-BR" i="1" kern="1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16</m:t>
                              </m:r>
                              <m:r>
                                <a:rPr lang="pt-BR" i="1" kern="1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+20</m:t>
                              </m:r>
                            </m:e>
                          </m:rad>
                        </m:num>
                        <m:den>
                          <m:r>
                            <a:rPr lang="pt-BR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2</m:t>
                          </m:r>
                        </m:den>
                      </m:f>
                      <m:r>
                        <a:rPr lang="pt-BR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t-BR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4±</m:t>
                          </m:r>
                          <m:rad>
                            <m:radPr>
                              <m:degHide m:val="on"/>
                              <m:ctrlPr>
                                <a:rPr lang="pt-BR" i="1" kern="1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pt-BR" i="1" kern="1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36</m:t>
                              </m:r>
                            </m:e>
                          </m:rad>
                        </m:num>
                        <m:den>
                          <m:r>
                            <a:rPr lang="pt-BR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2</m:t>
                          </m:r>
                        </m:den>
                      </m:f>
                      <m:r>
                        <a:rPr lang="pt-BR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→</m:t>
                      </m:r>
                      <m:d>
                        <m:dPr>
                          <m:begChr m:val="⟨"/>
                          <m:endChr m:val=""/>
                          <m:ctrlPr>
                            <a:rPr lang="pt-BR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pt-BR" i="1" kern="1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eqArrPr>
                            <m:e>
                              <m:sSup>
                                <m:sSupPr>
                                  <m:ctrlPr>
                                    <a:rPr lang="pt-BR" i="1" kern="10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pt-BR" i="1" kern="10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pt-BR" i="1" kern="10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pt-BR" i="1" kern="1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pt-BR" i="1" kern="10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BR" i="1" kern="10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  <m:t>4−6</m:t>
                                  </m:r>
                                </m:num>
                                <m:den>
                                  <m:r>
                                    <a:rPr lang="pt-BR" i="1" kern="10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pt-BR" i="1" kern="1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pt-BR" i="1" kern="10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BR" i="1" kern="10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  <m:t>−2</m:t>
                                  </m:r>
                                </m:num>
                                <m:den>
                                  <m:r>
                                    <a:rPr lang="pt-BR" i="1" kern="10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pt-BR" i="1" kern="1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=−1</m:t>
                              </m:r>
                            </m:e>
                            <m:e>
                              <m:r>
                                <a:rPr lang="pt-BR" i="1" kern="1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 </m:t>
                              </m:r>
                            </m:e>
                            <m:e>
                              <m:sSup>
                                <m:sSupPr>
                                  <m:ctrlPr>
                                    <a:rPr lang="pt-BR" i="1" kern="10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pt-BR" i="1" kern="10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pt-BR" i="1" kern="10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  <m:t>′′</m:t>
                                  </m:r>
                                </m:sup>
                              </m:sSup>
                              <m:r>
                                <a:rPr lang="pt-BR" i="1" kern="1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pt-BR" i="1" kern="10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BR" i="1" kern="10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  <m:t>4+6</m:t>
                                  </m:r>
                                </m:num>
                                <m:den>
                                  <m:r>
                                    <a:rPr lang="pt-BR" i="1" kern="10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pt-BR" i="1" kern="1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pt-BR" i="1" kern="10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BR" i="1" kern="10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  <m:t>10</m:t>
                                  </m:r>
                                </m:num>
                                <m:den>
                                  <m:r>
                                    <a:rPr lang="pt-BR" i="1" kern="10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  <m:t> 2 </m:t>
                                  </m:r>
                                </m:den>
                              </m:f>
                              <m:r>
                                <a:rPr lang="pt-BR" i="1" kern="1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=5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pt-BR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18" name="CaixaDeTexto 17">
                <a:extLst>
                  <a:ext uri="{FF2B5EF4-FFF2-40B4-BE49-F238E27FC236}">
                    <a16:creationId xmlns:a16="http://schemas.microsoft.com/office/drawing/2014/main" id="{AA00086A-2636-D366-60EF-4DBC12411A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2238" y="1358608"/>
                <a:ext cx="6057135" cy="4334007"/>
              </a:xfrm>
              <a:prstGeom prst="rect">
                <a:avLst/>
              </a:prstGeom>
              <a:blipFill>
                <a:blip r:embed="rId7"/>
                <a:stretch>
                  <a:fillRect l="-1308" t="-563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" name="CaixaDeTexto 19">
                <a:extLst>
                  <a:ext uri="{FF2B5EF4-FFF2-40B4-BE49-F238E27FC236}">
                    <a16:creationId xmlns:a16="http://schemas.microsoft.com/office/drawing/2014/main" id="{8B5ACD4A-D42A-E3C3-FB0B-C2D424FD86BF}"/>
                  </a:ext>
                </a:extLst>
              </p:cNvPr>
              <p:cNvSpPr txBox="1"/>
              <p:nvPr/>
            </p:nvSpPr>
            <p:spPr>
              <a:xfrm>
                <a:off x="6072805" y="5860054"/>
                <a:ext cx="6096000" cy="84843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Pela definição, a base de um logaritmo deve ser um número real positivo e diferente de 1, portanto, </a:t>
                </a:r>
                <a14:m>
                  <m:oMath xmlns:m="http://schemas.openxmlformats.org/officeDocument/2006/math"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𝑆</m:t>
                    </m:r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5</m:t>
                        </m:r>
                      </m:e>
                    </m:d>
                  </m:oMath>
                </a14:m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20" name="CaixaDeTexto 19">
                <a:extLst>
                  <a:ext uri="{FF2B5EF4-FFF2-40B4-BE49-F238E27FC236}">
                    <a16:creationId xmlns:a16="http://schemas.microsoft.com/office/drawing/2014/main" id="{8B5ACD4A-D42A-E3C3-FB0B-C2D424FD86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72805" y="5860054"/>
                <a:ext cx="6096000" cy="848437"/>
              </a:xfrm>
              <a:prstGeom prst="rect">
                <a:avLst/>
              </a:prstGeom>
              <a:blipFill>
                <a:blip r:embed="rId8"/>
                <a:stretch>
                  <a:fillRect l="-1300" t="-2158" r="-1300" b="-13669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2" name="CaixaDeTexto 21">
                <a:extLst>
                  <a:ext uri="{FF2B5EF4-FFF2-40B4-BE49-F238E27FC236}">
                    <a16:creationId xmlns:a16="http://schemas.microsoft.com/office/drawing/2014/main" id="{AACAE42E-1A6F-5ADE-6B1C-5AEF8C82485D}"/>
                  </a:ext>
                </a:extLst>
              </p:cNvPr>
              <p:cNvSpPr txBox="1"/>
              <p:nvPr/>
            </p:nvSpPr>
            <p:spPr>
              <a:xfrm>
                <a:off x="3492684" y="5241167"/>
                <a:ext cx="2625139" cy="1237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Assim, o valor de </a:t>
                </a:r>
                <a14:m>
                  <m:oMath xmlns:m="http://schemas.openxmlformats.org/officeDocument/2006/math"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𝑥</m:t>
                    </m:r>
                  </m:oMath>
                </a14:m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deve estar no intervalo </a:t>
                </a:r>
                <a14:m>
                  <m:oMath xmlns:m="http://schemas.openxmlformats.org/officeDocument/2006/math">
                    <m:d>
                      <m:dPr>
                        <m:begChr m:val="]"/>
                        <m:endChr m:val="["/>
                        <m:ctrlP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0, 1</m:t>
                        </m:r>
                      </m:e>
                    </m:d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pt-BR" sz="2200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U</m:t>
                    </m:r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</m:t>
                    </m:r>
                    <m:d>
                      <m:dPr>
                        <m:begChr m:val="]"/>
                        <m:endChr m:val="["/>
                        <m:ctrlP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1, +∞</m:t>
                        </m:r>
                      </m:e>
                    </m:d>
                  </m:oMath>
                </a14:m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22" name="CaixaDeTexto 21">
                <a:extLst>
                  <a:ext uri="{FF2B5EF4-FFF2-40B4-BE49-F238E27FC236}">
                    <a16:creationId xmlns:a16="http://schemas.microsoft.com/office/drawing/2014/main" id="{AACAE42E-1A6F-5ADE-6B1C-5AEF8C8248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2684" y="5241167"/>
                <a:ext cx="2625139" cy="1237775"/>
              </a:xfrm>
              <a:prstGeom prst="rect">
                <a:avLst/>
              </a:prstGeom>
              <a:blipFill>
                <a:blip r:embed="rId9"/>
                <a:stretch>
                  <a:fillRect l="-3016" t="-1970" r="-3016" b="-8374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3368884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05BFEDAD-7ECD-1F55-BA24-A3494D68EE6B}"/>
              </a:ext>
            </a:extLst>
          </p:cNvPr>
          <p:cNvSpPr/>
          <p:nvPr/>
        </p:nvSpPr>
        <p:spPr>
          <a:xfrm>
            <a:off x="71718" y="860612"/>
            <a:ext cx="5871882" cy="1963270"/>
          </a:xfrm>
          <a:prstGeom prst="round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" name="Imagem 2" descr="Interface gráfica do usuário, Logotipo&#10;&#10;O conteúdo gerado por IA pode estar incorreto.">
            <a:extLst>
              <a:ext uri="{FF2B5EF4-FFF2-40B4-BE49-F238E27FC236}">
                <a16:creationId xmlns:a16="http://schemas.microsoft.com/office/drawing/2014/main" id="{14A18E87-3871-7BD4-3DA5-C24E0A5EC81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39" t="6425" r="8760" b="6409"/>
          <a:stretch>
            <a:fillRect/>
          </a:stretch>
        </p:blipFill>
        <p:spPr bwMode="auto">
          <a:xfrm>
            <a:off x="0" y="578130"/>
            <a:ext cx="1559858" cy="95885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14CA0352-51B5-99F3-57AD-CF8747AABD11}"/>
              </a:ext>
            </a:extLst>
          </p:cNvPr>
          <p:cNvSpPr txBox="1"/>
          <p:nvPr/>
        </p:nvSpPr>
        <p:spPr>
          <a:xfrm>
            <a:off x="134473" y="1536984"/>
            <a:ext cx="577327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400" b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Ao calcular uma equação exponencial pode-se usar as propriedades e definições dos logaritmos, e/ou vice-versa.</a:t>
            </a:r>
            <a:endParaRPr lang="pt-BR" sz="2400" b="1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8C8712F0-9916-FB53-FBBA-78093F8E20F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9" r="63875"/>
          <a:stretch>
            <a:fillRect/>
          </a:stretch>
        </p:blipFill>
        <p:spPr bwMode="auto">
          <a:xfrm>
            <a:off x="71717" y="2878716"/>
            <a:ext cx="2901431" cy="73406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2ED7D6A1-7B29-974D-342C-B2DFC467D400}"/>
              </a:ext>
            </a:extLst>
          </p:cNvPr>
          <p:cNvSpPr txBox="1"/>
          <p:nvPr/>
        </p:nvSpPr>
        <p:spPr>
          <a:xfrm>
            <a:off x="0" y="3500254"/>
            <a:ext cx="6096000" cy="4590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t-BR" sz="22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20.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Resolva as equações, a seguir.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id="{1B6E05C6-4393-227E-7589-AA9B54EBD562}"/>
                  </a:ext>
                </a:extLst>
              </p:cNvPr>
              <p:cNvSpPr txBox="1"/>
              <p:nvPr/>
            </p:nvSpPr>
            <p:spPr>
              <a:xfrm>
                <a:off x="0" y="3898401"/>
                <a:ext cx="3227294" cy="165173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a)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pt-BR" sz="2200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4</m:t>
                            </m:r>
                          </m:sub>
                        </m:sSub>
                      </m:fName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</m:func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=1</m:t>
                    </m:r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b)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pt-BR" sz="2200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3</m:t>
                            </m:r>
                          </m:sub>
                        </m:sSub>
                      </m:fName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1</m:t>
                        </m:r>
                      </m:e>
                    </m:func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𝑥</m:t>
                    </m:r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r>
                  <a:rPr lang="pt-BR" sz="22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c)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pt-BR" sz="2200" i="1">
                            <a:effectLst/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pt-BR" sz="2200" i="1"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pt-BR" sz="22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pt-BR" sz="2200" i="1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sub>
                        </m:sSub>
                      </m:fName>
                      <m:e>
                        <m:d>
                          <m:dPr>
                            <m:ctrlPr>
                              <a:rPr lang="pt-BR" sz="2200" i="1"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pt-BR" sz="2200" i="1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6</m:t>
                            </m:r>
                            <m:r>
                              <a:rPr lang="pt-BR" sz="2200" i="1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  <m:r>
                              <a:rPr lang="pt-BR" sz="2200" i="1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+7</m:t>
                            </m:r>
                          </m:e>
                        </m:d>
                      </m:e>
                    </m:func>
                    <m:r>
                      <a:rPr lang="pt-BR" sz="2200" i="1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=2</m:t>
                    </m:r>
                  </m:oMath>
                </a14:m>
                <a:endParaRPr lang="pt-BR" sz="2200" dirty="0"/>
              </a:p>
            </p:txBody>
          </p:sp>
        </mc:Choice>
        <mc:Fallback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id="{1B6E05C6-4393-227E-7589-AA9B54EBD5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3898401"/>
                <a:ext cx="3227294" cy="1651734"/>
              </a:xfrm>
              <a:prstGeom prst="rect">
                <a:avLst/>
              </a:prstGeom>
              <a:blipFill>
                <a:blip r:embed="rId5"/>
                <a:stretch>
                  <a:fillRect l="-2457" b="-6667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CaixaDeTexto 11">
                <a:extLst>
                  <a:ext uri="{FF2B5EF4-FFF2-40B4-BE49-F238E27FC236}">
                    <a16:creationId xmlns:a16="http://schemas.microsoft.com/office/drawing/2014/main" id="{02914E6E-4CF5-6C59-D6D7-170AF769EC34}"/>
                  </a:ext>
                </a:extLst>
              </p:cNvPr>
              <p:cNvSpPr txBox="1"/>
              <p:nvPr/>
            </p:nvSpPr>
            <p:spPr>
              <a:xfrm>
                <a:off x="3272119" y="3674733"/>
                <a:ext cx="2823881" cy="190391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d)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pt-BR" sz="2200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3</m:t>
                            </m:r>
                          </m:sub>
                        </m:sSub>
                      </m:fName>
                      <m:e>
                        <m:d>
                          <m:dPr>
                            <m:ctrlP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pt-BR" sz="2200" i="1" kern="100">
                                    <a:effectLst/>
                                    <a:latin typeface="Cambria Math" panose="02040503050406030204" pitchFamily="18" charset="0"/>
                                    <a:ea typeface="Aptos" panose="020B0004020202020204" pitchFamily="34" charset="0"/>
                                    <a:cs typeface="Times New Roman" panose="020206030504050203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pt-BR" sz="2200" i="1" kern="100">
                                    <a:effectLst/>
                                    <a:latin typeface="Cambria Math" panose="02040503050406030204" pitchFamily="18" charset="0"/>
                                    <a:ea typeface="Aptos" panose="020B0004020202020204" pitchFamily="34" charset="0"/>
                                    <a:cs typeface="Times New Roman" panose="02020603050405020304" pitchFamily="18" charset="0"/>
                                  </a:rPr>
                                  <m:t>7</m:t>
                                </m:r>
                                <m:r>
                                  <a:rPr lang="pt-BR" sz="2200" i="1" kern="100">
                                    <a:effectLst/>
                                    <a:latin typeface="Cambria Math" panose="02040503050406030204" pitchFamily="18" charset="0"/>
                                    <a:ea typeface="Aptos" panose="020B0004020202020204" pitchFamily="34" charset="0"/>
                                    <a:cs typeface="Times New Roman" panose="02020603050405020304" pitchFamily="18" charset="0"/>
                                  </a:rPr>
                                  <m:t>𝑥</m:t>
                                </m:r>
                                <m:r>
                                  <a:rPr lang="pt-BR" sz="2200" i="1" kern="100">
                                    <a:effectLst/>
                                    <a:latin typeface="Cambria Math" panose="02040503050406030204" pitchFamily="18" charset="0"/>
                                    <a:ea typeface="Aptos" panose="020B0004020202020204" pitchFamily="34" charset="0"/>
                                    <a:cs typeface="Times New Roman" panose="02020603050405020304" pitchFamily="18" charset="0"/>
                                  </a:rPr>
                                  <m:t> + 5</m:t>
                                </m:r>
                              </m:num>
                              <m:den>
                                <m:r>
                                  <a:rPr lang="pt-BR" sz="2200" i="1" kern="100">
                                    <a:effectLst/>
                                    <a:latin typeface="Cambria Math" panose="02040503050406030204" pitchFamily="18" charset="0"/>
                                    <a:ea typeface="Aptos" panose="020B0004020202020204" pitchFamily="34" charset="0"/>
                                    <a:cs typeface="Times New Roman" panose="02020603050405020304" pitchFamily="18" charset="0"/>
                                  </a:rPr>
                                  <m:t> 3</m:t>
                                </m:r>
                                <m:r>
                                  <a:rPr lang="pt-BR" sz="2200" i="1" kern="100">
                                    <a:effectLst/>
                                    <a:latin typeface="Cambria Math" panose="02040503050406030204" pitchFamily="18" charset="0"/>
                                    <a:ea typeface="Aptos" panose="020B0004020202020204" pitchFamily="34" charset="0"/>
                                    <a:cs typeface="Times New Roman" panose="02020603050405020304" pitchFamily="18" charset="0"/>
                                  </a:rPr>
                                  <m:t>𝑥</m:t>
                                </m:r>
                                <m:r>
                                  <a:rPr lang="pt-BR" sz="2200" i="1" kern="100">
                                    <a:effectLst/>
                                    <a:latin typeface="Cambria Math" panose="02040503050406030204" pitchFamily="18" charset="0"/>
                                    <a:ea typeface="Aptos" panose="020B0004020202020204" pitchFamily="34" charset="0"/>
                                    <a:cs typeface="Times New Roman" panose="02020603050405020304" pitchFamily="18" charset="0"/>
                                  </a:rPr>
                                  <m:t> − 6 </m:t>
                                </m:r>
                              </m:den>
                            </m:f>
                          </m:e>
                        </m:d>
                      </m:e>
                    </m:func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=2</m:t>
                    </m:r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e)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pt-BR" sz="2200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7</m:t>
                            </m:r>
                          </m:sub>
                        </m:sSub>
                      </m:fName>
                      <m:e>
                        <m:sSup>
                          <m:sSupPr>
                            <m:ctrlP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pt-BR" sz="2200" i="1" kern="100">
                                    <a:effectLst/>
                                    <a:latin typeface="Cambria Math" panose="02040503050406030204" pitchFamily="18" charset="0"/>
                                    <a:ea typeface="Aptos" panose="020B0004020202020204" pitchFamily="34" charset="0"/>
                                    <a:cs typeface="Times New Roman" panose="020206030504050203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pt-BR" sz="2200" i="1" kern="100">
                                    <a:effectLst/>
                                    <a:latin typeface="Cambria Math" panose="02040503050406030204" pitchFamily="18" charset="0"/>
                                    <a:ea typeface="Aptos" panose="020B0004020202020204" pitchFamily="34" charset="0"/>
                                    <a:cs typeface="Times New Roman" panose="02020603050405020304" pitchFamily="18" charset="0"/>
                                  </a:rPr>
                                  <m:t>𝑥</m:t>
                                </m:r>
                                <m:r>
                                  <a:rPr lang="pt-BR" sz="2200" i="1" kern="100">
                                    <a:effectLst/>
                                    <a:latin typeface="Cambria Math" panose="02040503050406030204" pitchFamily="18" charset="0"/>
                                    <a:ea typeface="Aptos" panose="020B0004020202020204" pitchFamily="34" charset="0"/>
                                    <a:cs typeface="Times New Roman" panose="02020603050405020304" pitchFamily="18" charset="0"/>
                                  </a:rPr>
                                  <m:t>−1</m:t>
                                </m:r>
                              </m:e>
                            </m:d>
                          </m:e>
                          <m:sup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</m:e>
                    </m:func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=0</m:t>
                    </m:r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r>
                  <a:rPr lang="pt-BR" sz="22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f)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pt-BR" sz="2200" i="1">
                            <a:effectLst/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pt-BR" sz="2200" i="1"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pt-BR" sz="22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pt-BR" sz="2200" i="1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sub>
                        </m:sSub>
                      </m:fName>
                      <m:e>
                        <m:d>
                          <m:dPr>
                            <m:ctrlPr>
                              <a:rPr lang="pt-BR" sz="2200" i="1"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pt-BR" sz="2200" i="1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0,3</m:t>
                            </m:r>
                          </m:e>
                        </m:d>
                      </m:e>
                    </m:func>
                    <m:r>
                      <a:rPr lang="pt-BR" sz="2200" i="1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=1</m:t>
                    </m:r>
                  </m:oMath>
                </a14:m>
                <a:endParaRPr lang="pt-BR" sz="2200" dirty="0"/>
              </a:p>
            </p:txBody>
          </p:sp>
        </mc:Choice>
        <mc:Fallback>
          <p:sp>
            <p:nvSpPr>
              <p:cNvPr id="12" name="CaixaDeTexto 11">
                <a:extLst>
                  <a:ext uri="{FF2B5EF4-FFF2-40B4-BE49-F238E27FC236}">
                    <a16:creationId xmlns:a16="http://schemas.microsoft.com/office/drawing/2014/main" id="{02914E6E-4CF5-6C59-D6D7-170AF769EC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2119" y="3674733"/>
                <a:ext cx="2823881" cy="1903919"/>
              </a:xfrm>
              <a:prstGeom prst="rect">
                <a:avLst/>
              </a:prstGeom>
              <a:blipFill>
                <a:blip r:embed="rId6"/>
                <a:stretch>
                  <a:fillRect l="-2808" b="-5449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CaixaDeTexto 13">
                <a:extLst>
                  <a:ext uri="{FF2B5EF4-FFF2-40B4-BE49-F238E27FC236}">
                    <a16:creationId xmlns:a16="http://schemas.microsoft.com/office/drawing/2014/main" id="{447EAB10-2429-E593-7E00-C75A5AE61ED8}"/>
                  </a:ext>
                </a:extLst>
              </p:cNvPr>
              <p:cNvSpPr txBox="1"/>
              <p:nvPr/>
            </p:nvSpPr>
            <p:spPr>
              <a:xfrm>
                <a:off x="6107204" y="578130"/>
                <a:ext cx="6084796" cy="136601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b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21.</a:t>
                </a: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Dada a equação.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2</m:t>
                      </m:r>
                      <m:func>
                        <m:funcPr>
                          <m:ctrlP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pt-BR" sz="2200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log</m:t>
                          </m:r>
                        </m:fName>
                        <m:e>
                          <m: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</m:func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func>
                        <m:funcPr>
                          <m:ctrlP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pt-BR" sz="2200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log</m:t>
                          </m:r>
                        </m:fName>
                        <m:e>
                          <m: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(2−</m:t>
                          </m:r>
                          <m: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𝑥</m:t>
                          </m:r>
                          <m: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)</m:t>
                          </m:r>
                        </m:e>
                      </m:func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Bef>
                    <a:spcPts val="200"/>
                  </a:spcBef>
                  <a:spcAft>
                    <a:spcPts val="200"/>
                  </a:spcAft>
                </a:pP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Qual é o valor de </a:t>
                </a:r>
                <a14:m>
                  <m:oMath xmlns:m="http://schemas.openxmlformats.org/officeDocument/2006/math"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𝑥</m:t>
                    </m:r>
                  </m:oMath>
                </a14:m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?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14" name="CaixaDeTexto 13">
                <a:extLst>
                  <a:ext uri="{FF2B5EF4-FFF2-40B4-BE49-F238E27FC236}">
                    <a16:creationId xmlns:a16="http://schemas.microsoft.com/office/drawing/2014/main" id="{447EAB10-2429-E593-7E00-C75A5AE61E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07204" y="578130"/>
                <a:ext cx="6084796" cy="1366015"/>
              </a:xfrm>
              <a:prstGeom prst="rect">
                <a:avLst/>
              </a:prstGeom>
              <a:blipFill>
                <a:blip r:embed="rId7"/>
                <a:stretch>
                  <a:fillRect l="-1303" t="-2232" b="-7589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CaixaDeTexto 15">
            <a:extLst>
              <a:ext uri="{FF2B5EF4-FFF2-40B4-BE49-F238E27FC236}">
                <a16:creationId xmlns:a16="http://schemas.microsoft.com/office/drawing/2014/main" id="{36FF9AFB-8D04-B98F-E84C-BF5A998F2978}"/>
              </a:ext>
            </a:extLst>
          </p:cNvPr>
          <p:cNvSpPr txBox="1"/>
          <p:nvPr/>
        </p:nvSpPr>
        <p:spPr>
          <a:xfrm>
            <a:off x="6107204" y="1842247"/>
            <a:ext cx="2901431" cy="12865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Bef>
                <a:spcPts val="200"/>
              </a:spcBef>
              <a:spcAft>
                <a:spcPts val="200"/>
              </a:spcAft>
            </a:pP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(A) –2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Bef>
                <a:spcPts val="200"/>
              </a:spcBef>
              <a:spcAft>
                <a:spcPts val="200"/>
              </a:spcAft>
            </a:pP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(B) –1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pt-BR" sz="22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(C) 0</a:t>
            </a:r>
            <a:endParaRPr lang="pt-BR" sz="2200" dirty="0"/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E6474AC6-B3D6-B381-EF40-57ECC4483E50}"/>
              </a:ext>
            </a:extLst>
          </p:cNvPr>
          <p:cNvSpPr txBox="1"/>
          <p:nvPr/>
        </p:nvSpPr>
        <p:spPr>
          <a:xfrm>
            <a:off x="9008635" y="1891440"/>
            <a:ext cx="2304823" cy="845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Bef>
                <a:spcPts val="200"/>
              </a:spcBef>
              <a:spcAft>
                <a:spcPts val="200"/>
              </a:spcAft>
            </a:pP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(D) 1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pt-BR" sz="22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(E) 2</a:t>
            </a:r>
            <a:endParaRPr lang="pt-BR" sz="22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2" name="CaixaDeTexto 21">
                <a:extLst>
                  <a:ext uri="{FF2B5EF4-FFF2-40B4-BE49-F238E27FC236}">
                    <a16:creationId xmlns:a16="http://schemas.microsoft.com/office/drawing/2014/main" id="{A8EBF350-A266-8CC3-13EB-268B72EA595D}"/>
                  </a:ext>
                </a:extLst>
              </p:cNvPr>
              <p:cNvSpPr txBox="1"/>
              <p:nvPr/>
            </p:nvSpPr>
            <p:spPr>
              <a:xfrm>
                <a:off x="6096000" y="3208262"/>
                <a:ext cx="6024283" cy="9510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22. 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Determine o valor de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𝑥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, na equação: </a:t>
                </a:r>
              </a:p>
              <a:p>
                <a:pPr algn="ctr">
                  <a:lnSpc>
                    <a:spcPct val="115000"/>
                  </a:lnSpc>
                  <a:spcAft>
                    <a:spcPts val="800"/>
                  </a:spcAft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pt-BR" sz="2200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log</m:t>
                        </m:r>
                      </m:fName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</m:func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+2</m:t>
                    </m:r>
                    <m:func>
                      <m:func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pt-BR" sz="2200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sub>
                        </m:sSub>
                      </m:fName>
                      <m:e>
                        <m:d>
                          <m:dPr>
                            <m:ctrlP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10</m:t>
                            </m:r>
                          </m:e>
                        </m:d>
                      </m:e>
                    </m:func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=3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22" name="CaixaDeTexto 21">
                <a:extLst>
                  <a:ext uri="{FF2B5EF4-FFF2-40B4-BE49-F238E27FC236}">
                    <a16:creationId xmlns:a16="http://schemas.microsoft.com/office/drawing/2014/main" id="{A8EBF350-A266-8CC3-13EB-268B72EA59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3208262"/>
                <a:ext cx="6024283" cy="951030"/>
              </a:xfrm>
              <a:prstGeom prst="rect">
                <a:avLst/>
              </a:prstGeom>
              <a:blipFill>
                <a:blip r:embed="rId8"/>
                <a:stretch>
                  <a:fillRect l="-1316" t="-2564" b="-11538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4" name="CaixaDeTexto 23">
                <a:extLst>
                  <a:ext uri="{FF2B5EF4-FFF2-40B4-BE49-F238E27FC236}">
                    <a16:creationId xmlns:a16="http://schemas.microsoft.com/office/drawing/2014/main" id="{E8D69E3B-D688-66E2-350A-7CA8FC8618E6}"/>
                  </a:ext>
                </a:extLst>
              </p:cNvPr>
              <p:cNvSpPr txBox="1"/>
              <p:nvPr/>
            </p:nvSpPr>
            <p:spPr>
              <a:xfrm>
                <a:off x="6096000" y="4339554"/>
                <a:ext cx="6096000" cy="250837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23.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O valor de um automóvel, daqui a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𝑡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anos, pode ser obtido a partir da expressão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𝑉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=30 000∙</m:t>
                    </m:r>
                    <m:sSup>
                      <m:sSup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0,9</m:t>
                        </m:r>
                      </m:e>
                      <m:sup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𝑡</m:t>
                        </m:r>
                      </m:sup>
                    </m:sSup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 Considerando hoje, como ano inicial, determine em quantos anos, aproximadamente, o valor do automóvel será um terço do atual. 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r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(Use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pt-BR" sz="2200" b="1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uncPr>
                      <m:fName>
                        <m:r>
                          <a:rPr lang="pt-BR" sz="2200" b="1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𝒍𝒐𝒈</m:t>
                        </m:r>
                      </m:fName>
                      <m:e>
                        <m:r>
                          <a:rPr lang="pt-BR" sz="2200" b="1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𝟑</m:t>
                        </m:r>
                      </m:e>
                    </m:func>
                    <m:r>
                      <a:rPr lang="pt-BR" sz="2200" b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pt-BR" sz="2200" b="1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𝟎</m:t>
                    </m:r>
                    <m:r>
                      <a:rPr lang="pt-BR" sz="2200" b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,</m:t>
                    </m:r>
                    <m:r>
                      <a:rPr lang="pt-BR" sz="2200" b="1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𝟒𝟕𝟕</m:t>
                    </m:r>
                  </m:oMath>
                </a14:m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endParaRPr lang="pt-BR" sz="2200" b="1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24" name="CaixaDeTexto 23">
                <a:extLst>
                  <a:ext uri="{FF2B5EF4-FFF2-40B4-BE49-F238E27FC236}">
                    <a16:creationId xmlns:a16="http://schemas.microsoft.com/office/drawing/2014/main" id="{E8D69E3B-D688-66E2-350A-7CA8FC8618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4339554"/>
                <a:ext cx="6096000" cy="2508379"/>
              </a:xfrm>
              <a:prstGeom prst="rect">
                <a:avLst/>
              </a:prstGeom>
              <a:blipFill>
                <a:blip r:embed="rId9"/>
                <a:stretch>
                  <a:fillRect l="-1300" t="-1217" r="-1300" b="-3406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0191138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CD07A470-D647-E65F-64F9-D6D250B265DF}"/>
                  </a:ext>
                </a:extLst>
              </p:cNvPr>
              <p:cNvSpPr txBox="1"/>
              <p:nvPr/>
            </p:nvSpPr>
            <p:spPr>
              <a:xfrm>
                <a:off x="0" y="566754"/>
                <a:ext cx="6096000" cy="603145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b="1" kern="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24. (ENEM 2024 </a:t>
                </a:r>
                <a:r>
                  <a:rPr lang="pt-BR" sz="2200" b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– Reaplicação/PPL)</a:t>
                </a: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A pressão sonora (</a:t>
                </a:r>
                <a14:m>
                  <m:oMath xmlns:m="http://schemas.openxmlformats.org/officeDocument/2006/math"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𝑃</m:t>
                    </m:r>
                  </m:oMath>
                </a14:m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), medida em newton por metro quadrado (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2200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N</m:t>
                    </m:r>
                    <m:r>
                      <a:rPr lang="pt-BR" sz="2200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/</m:t>
                    </m:r>
                    <m:sSup>
                      <m:sSupPr>
                        <m:ctrlP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pt-BR" sz="2200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m</m:t>
                        </m:r>
                      </m:e>
                      <m:sup>
                        <m:r>
                          <a:rPr lang="pt-BR" sz="2200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), e o nível dessa pressão sonora (</a:t>
                </a:r>
                <a14:m>
                  <m:oMath xmlns:m="http://schemas.openxmlformats.org/officeDocument/2006/math"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𝑛</m:t>
                    </m:r>
                  </m:oMath>
                </a14:m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), medido em decibel (dB), se relacionam mediante a expressão 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𝑛</m:t>
                      </m:r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=20</m:t>
                      </m:r>
                      <m:func>
                        <m:funcPr>
                          <m:ctrlP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pt-BR" sz="2200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log</m:t>
                          </m:r>
                        </m:fName>
                        <m:e>
                          <m:d>
                            <m:dPr>
                              <m:ctrlPr>
                                <a:rPr lang="pt-BR" sz="2200" i="1" kern="1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BR" sz="2200" i="1" kern="10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BR" sz="2200" i="1" kern="10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  <m:t>𝑃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pt-BR" sz="2200" i="1" kern="100">
                                          <a:solidFill>
                                            <a:srgbClr val="00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Aptos" panose="020B0004020202020204" pitchFamily="34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pt-BR" sz="2200" i="1" kern="100">
                                          <a:solidFill>
                                            <a:srgbClr val="00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Aptos" panose="020B0004020202020204" pitchFamily="34" charset="0"/>
                                          <a:cs typeface="Times New Roman" panose="02020603050405020304" pitchFamily="18" charset="0"/>
                                        </a:rPr>
                                        <m:t> </m:t>
                                      </m:r>
                                      <m:r>
                                        <a:rPr lang="pt-BR" sz="2200" i="1" kern="100">
                                          <a:solidFill>
                                            <a:srgbClr val="00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Aptos" panose="020B0004020202020204" pitchFamily="34" charset="0"/>
                                          <a:cs typeface="Times New Roman" panose="02020603050405020304" pitchFamily="18" charset="0"/>
                                        </a:rPr>
                                        <m:t>𝑃</m:t>
                                      </m:r>
                                    </m:e>
                                    <m:sub>
                                      <m:r>
                                        <a:rPr lang="pt-BR" sz="2200" i="1" kern="100">
                                          <a:solidFill>
                                            <a:srgbClr val="00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Aptos" panose="020B0004020202020204" pitchFamily="34" charset="0"/>
                                          <a:cs typeface="Times New Roman" panose="020206030504050203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  <m:r>
                                    <a:rPr lang="pt-BR" sz="2200" i="1" kern="10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  <m:t> </m:t>
                                  </m:r>
                                </m:den>
                              </m:f>
                            </m:e>
                          </m:d>
                        </m:e>
                      </m:func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,</m:t>
                      </m:r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Sendo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𝑃</m:t>
                        </m:r>
                      </m:e>
                      <m:sub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0</m:t>
                        </m:r>
                      </m:sub>
                    </m:sSub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=2×</m:t>
                    </m:r>
                    <m:sSup>
                      <m:sSupPr>
                        <m:ctrlP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10</m:t>
                        </m:r>
                      </m:e>
                      <m:sup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−5</m:t>
                        </m:r>
                      </m:sup>
                    </m:sSup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pt-BR" sz="2200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N</m:t>
                    </m:r>
                    <m:r>
                      <a:rPr lang="pt-BR" sz="2200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/</m:t>
                    </m:r>
                    <m:sSup>
                      <m:sSupPr>
                        <m:ctrlP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pt-BR" sz="2200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m</m:t>
                        </m:r>
                      </m:e>
                      <m:sup>
                        <m:r>
                          <a:rPr lang="pt-BR" sz="2200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uma constante, denominada limiar de percepção do ouvido humano. </a:t>
                </a: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Durante uma fiscalização, foi medido, por um decibelímetro, que o ruído proveniente de um carro, com seu som automotivo ligado, atingiu um nível de pressão sonora de 80 dB. 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A pressão sonora, em newton por metro quadrado, proveniente desse ruído foi igual a 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CD07A470-D647-E65F-64F9-D6D250B265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566754"/>
                <a:ext cx="6096000" cy="6031459"/>
              </a:xfrm>
              <a:prstGeom prst="rect">
                <a:avLst/>
              </a:prstGeom>
              <a:blipFill>
                <a:blip r:embed="rId2"/>
                <a:stretch>
                  <a:fillRect l="-1300" t="-506" r="-1300" b="-1011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A1C76590-0073-0ED7-464E-C2E329B513EB}"/>
                  </a:ext>
                </a:extLst>
              </p:cNvPr>
              <p:cNvSpPr txBox="1"/>
              <p:nvPr/>
            </p:nvSpPr>
            <p:spPr>
              <a:xfrm>
                <a:off x="6096000" y="575719"/>
                <a:ext cx="5753099" cy="28086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pt-BR" sz="2400" kern="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(A) </a:t>
                </a:r>
                <a14:m>
                  <m:oMath xmlns:m="http://schemas.openxmlformats.org/officeDocument/2006/math">
                    <m:r>
                      <a:rPr lang="pt-BR" sz="2400" i="1" kern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8×</m:t>
                    </m:r>
                    <m:sSup>
                      <m:sSupPr>
                        <m:ctrlPr>
                          <a:rPr lang="pt-BR" sz="2400" i="1" ker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400" i="1" ker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10</m:t>
                        </m:r>
                      </m:e>
                      <m:sup>
                        <m:r>
                          <a:rPr lang="pt-BR" sz="2400" i="1" ker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−5</m:t>
                        </m:r>
                      </m:sup>
                    </m:sSup>
                  </m:oMath>
                </a14:m>
                <a:r>
                  <a:rPr lang="pt-BR" sz="2400" kern="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endParaRPr lang="pt-BR" sz="24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BR" sz="2400" kern="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(B) </a:t>
                </a:r>
                <a14:m>
                  <m:oMath xmlns:m="http://schemas.openxmlformats.org/officeDocument/2006/math">
                    <m:r>
                      <a:rPr lang="pt-BR" sz="2400" i="1" kern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5×</m:t>
                    </m:r>
                    <m:sSup>
                      <m:sSupPr>
                        <m:ctrlPr>
                          <a:rPr lang="pt-BR" sz="2400" i="1" ker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400" i="1" ker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10</m:t>
                        </m:r>
                      </m:e>
                      <m:sup>
                        <m:r>
                          <a:rPr lang="pt-BR" sz="2400" i="1" ker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−2</m:t>
                        </m:r>
                      </m:sup>
                    </m:sSup>
                  </m:oMath>
                </a14:m>
                <a:r>
                  <a:rPr lang="pt-BR" sz="2400" kern="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endParaRPr lang="pt-BR" sz="24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BR" sz="2400" kern="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(C) </a:t>
                </a:r>
                <a14:m>
                  <m:oMath xmlns:m="http://schemas.openxmlformats.org/officeDocument/2006/math">
                    <m:r>
                      <a:rPr lang="pt-BR" sz="2400" i="1" kern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2×</m:t>
                    </m:r>
                    <m:sSup>
                      <m:sSupPr>
                        <m:ctrlPr>
                          <a:rPr lang="pt-BR" sz="2400" i="1" ker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400" i="1" ker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10</m:t>
                        </m:r>
                      </m:e>
                      <m:sup>
                        <m:r>
                          <a:rPr lang="pt-BR" sz="2400" i="1" ker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pt-BR" sz="2400" kern="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pt-BR" sz="2400" kern="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(D) </a:t>
                </a:r>
                <a14:m>
                  <m:oMath xmlns:m="http://schemas.openxmlformats.org/officeDocument/2006/math">
                    <m:r>
                      <a:rPr lang="pt-BR" sz="2400" i="1" kern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1×</m:t>
                    </m:r>
                    <m:sSup>
                      <m:sSupPr>
                        <m:ctrlPr>
                          <a:rPr lang="pt-BR" sz="2400" i="1" ker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400" i="1" ker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10</m:t>
                        </m:r>
                      </m:e>
                      <m:sup>
                        <m:r>
                          <a:rPr lang="pt-BR" sz="2400" i="1" ker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pt-BR" sz="2400" kern="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endParaRPr lang="pt-BR" sz="24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BR" sz="2400" kern="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(E) </a:t>
                </a:r>
                <a14:m>
                  <m:oMath xmlns:m="http://schemas.openxmlformats.org/officeDocument/2006/math">
                    <m:r>
                      <a:rPr lang="pt-BR" sz="2400" i="1" kern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2×</m:t>
                    </m:r>
                    <m:sSup>
                      <m:sSupPr>
                        <m:ctrlPr>
                          <a:rPr lang="pt-BR" sz="2400" i="1" ker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400" i="1" ker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10</m:t>
                        </m:r>
                      </m:e>
                      <m:sup>
                        <m:r>
                          <a:rPr lang="pt-BR" sz="2400" i="1" ker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9</m:t>
                        </m:r>
                      </m:sup>
                    </m:sSup>
                  </m:oMath>
                </a14:m>
                <a:r>
                  <a:rPr lang="pt-BR" sz="2400" kern="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endParaRPr lang="pt-BR" sz="2400" dirty="0"/>
              </a:p>
            </p:txBody>
          </p:sp>
        </mc:Choice>
        <mc:Fallback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A1C76590-0073-0ED7-464E-C2E329B513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575719"/>
                <a:ext cx="5753099" cy="2808654"/>
              </a:xfrm>
              <a:prstGeom prst="rect">
                <a:avLst/>
              </a:prstGeom>
              <a:blipFill>
                <a:blip r:embed="rId3"/>
                <a:stretch>
                  <a:fillRect l="-1589" b="-3905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0930822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DC35B3E8-7A6F-8305-E4ED-5FA8A76563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048" y="578635"/>
            <a:ext cx="4320000" cy="1532013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FAC6F6E0-C3AD-86EF-FC48-677180A5F027}"/>
                  </a:ext>
                </a:extLst>
              </p:cNvPr>
              <p:cNvSpPr txBox="1"/>
              <p:nvPr/>
            </p:nvSpPr>
            <p:spPr>
              <a:xfrm>
                <a:off x="0" y="2110648"/>
                <a:ext cx="6096000" cy="222157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b="1" kern="100" dirty="0">
                    <a:solidFill>
                      <a:srgbClr val="0D0D0D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FUNÇÃO EXPONENCIAL 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solidFill>
                      <a:srgbClr val="0D0D0D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Uma função exponencial</a:t>
                </a:r>
                <a:r>
                  <a:rPr lang="pt-BR" sz="2200" b="1" kern="100" dirty="0">
                    <a:solidFill>
                      <a:srgbClr val="0D0D0D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pt-BR" sz="2200" i="1" kern="100">
                        <a:solidFill>
                          <a:srgbClr val="0D0D0D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𝑓</m:t>
                    </m:r>
                    <m:r>
                      <a:rPr lang="pt-BR" sz="2200" b="1" i="1" kern="100">
                        <a:solidFill>
                          <a:srgbClr val="0D0D0D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:</m:t>
                    </m:r>
                    <m:r>
                      <a:rPr lang="pt-BR" sz="2200" b="1" i="1" kern="100">
                        <a:solidFill>
                          <a:srgbClr val="0D0D0D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ℝ</m:t>
                    </m:r>
                    <m:r>
                      <a:rPr lang="pt-BR" sz="2200" b="1" i="1" kern="100">
                        <a:solidFill>
                          <a:srgbClr val="0D0D0D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→</m:t>
                    </m:r>
                    <m:r>
                      <a:rPr lang="pt-BR" sz="2200" b="1" i="1" kern="100">
                        <a:solidFill>
                          <a:srgbClr val="0D0D0D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ℝ</m:t>
                    </m:r>
                  </m:oMath>
                </a14:m>
                <a:r>
                  <a:rPr lang="pt-BR" sz="2200" b="1" kern="100" dirty="0">
                    <a:solidFill>
                      <a:srgbClr val="0D0D0D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*</a:t>
                </a:r>
                <a:r>
                  <a:rPr lang="pt-BR" sz="2200" kern="100" dirty="0">
                    <a:solidFill>
                      <a:srgbClr val="0D0D0D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, é</a:t>
                </a:r>
                <a:r>
                  <a:rPr lang="pt-BR" sz="2200" b="1" kern="100" dirty="0">
                    <a:solidFill>
                      <a:srgbClr val="0D0D0D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pt-BR" sz="2200" kern="100" dirty="0">
                    <a:solidFill>
                      <a:srgbClr val="0D0D0D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definida por </a:t>
                </a:r>
                <a14:m>
                  <m:oMath xmlns:m="http://schemas.openxmlformats.org/officeDocument/2006/math">
                    <m:r>
                      <a:rPr lang="pt-BR" sz="2200" i="1" kern="100">
                        <a:solidFill>
                          <a:srgbClr val="0D0D0D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𝑓</m:t>
                    </m:r>
                    <m:d>
                      <m:dPr>
                        <m:ctrlP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</m:d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sSup>
                      <m:sSupPr>
                        <m:ctrlP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𝑎</m:t>
                        </m:r>
                      </m:e>
                      <m:sup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sup>
                    </m:sSup>
                  </m:oMath>
                </a14:m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 ou  </a:t>
                </a:r>
                <a14:m>
                  <m:oMath xmlns:m="http://schemas.openxmlformats.org/officeDocument/2006/math"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𝑦</m:t>
                    </m:r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sSup>
                      <m:sSupPr>
                        <m:ctrlP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𝑎</m:t>
                        </m:r>
                      </m:e>
                      <m:sup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sup>
                    </m:sSup>
                  </m:oMath>
                </a14:m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, com </a:t>
                </a:r>
                <a14:m>
                  <m:oMath xmlns:m="http://schemas.openxmlformats.org/officeDocument/2006/math"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𝑎</m:t>
                    </m:r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,</m:t>
                    </m:r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∈</m:t>
                    </m:r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ℝ</m:t>
                    </m:r>
                  </m:oMath>
                </a14:m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onde </a:t>
                </a:r>
                <a14:m>
                  <m:oMath xmlns:m="http://schemas.openxmlformats.org/officeDocument/2006/math"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𝑎</m:t>
                    </m:r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&gt;0</m:t>
                    </m:r>
                  </m:oMath>
                </a14:m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 e  </a:t>
                </a:r>
                <a14:m>
                  <m:oMath xmlns:m="http://schemas.openxmlformats.org/officeDocument/2006/math"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𝑎</m:t>
                    </m:r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≠1</m:t>
                    </m:r>
                  </m:oMath>
                </a14:m>
                <a:r>
                  <a:rPr lang="pt-BR" sz="2200" kern="100" dirty="0">
                    <a:solidFill>
                      <a:srgbClr val="0D0D0D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Exemplos: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FAC6F6E0-C3AD-86EF-FC48-677180A5F0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2110648"/>
                <a:ext cx="6096000" cy="2221570"/>
              </a:xfrm>
              <a:prstGeom prst="rect">
                <a:avLst/>
              </a:prstGeom>
              <a:blipFill>
                <a:blip r:embed="rId3"/>
                <a:stretch>
                  <a:fillRect l="-1300" t="-1370" r="-1300" b="-411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Imagem 5">
            <a:extLst>
              <a:ext uri="{FF2B5EF4-FFF2-40B4-BE49-F238E27FC236}">
                <a16:creationId xmlns:a16="http://schemas.microsoft.com/office/drawing/2014/main" id="{3E94B657-AF43-6F8B-EA64-02D88854AB8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61499" b="26642"/>
          <a:stretch/>
        </p:blipFill>
        <p:spPr>
          <a:xfrm>
            <a:off x="44825" y="4294587"/>
            <a:ext cx="5868336" cy="1605503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F8585949-76BF-F454-AF22-E9ED8898DFE9}"/>
                  </a:ext>
                </a:extLst>
              </p:cNvPr>
              <p:cNvSpPr txBox="1"/>
              <p:nvPr/>
            </p:nvSpPr>
            <p:spPr>
              <a:xfrm>
                <a:off x="6096000" y="861727"/>
                <a:ext cx="6096000" cy="271356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Além disso, ao multiplicarmos a função exponencial, por uma constante </a:t>
                </a: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14:m>
                  <m:oMath xmlns:m="http://schemas.openxmlformats.org/officeDocument/2006/math"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𝑏</m:t>
                    </m:r>
                  </m:oMath>
                </a14:m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, temos: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ctr">
                  <a:lnSpc>
                    <a:spcPct val="115000"/>
                  </a:lnSpc>
                  <a:spcAft>
                    <a:spcPts val="800"/>
                  </a:spcAft>
                </a:pPr>
                <a14:m>
                  <m:oMath xmlns:m="http://schemas.openxmlformats.org/officeDocument/2006/math"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𝑓</m:t>
                    </m:r>
                    <m:d>
                      <m:dPr>
                        <m:ctrlP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</m:d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𝑏</m:t>
                    </m:r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∙</m:t>
                    </m:r>
                    <m:sSup>
                      <m:sSupPr>
                        <m:ctrlP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𝑎</m:t>
                        </m:r>
                      </m:e>
                      <m:sup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</m:sup>
                    </m:sSup>
                  </m:oMath>
                </a14:m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, com </a:t>
                </a:r>
                <a14:m>
                  <m:oMath xmlns:m="http://schemas.openxmlformats.org/officeDocument/2006/math"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𝑏</m:t>
                    </m:r>
                    <m:r>
                      <a:rPr lang="pt-BR" sz="2200" i="1" kern="100">
                        <a:solidFill>
                          <a:srgbClr val="0D0D0D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∈</m:t>
                    </m:r>
                    <m:sSup>
                      <m:sSupPr>
                        <m:ctrlPr>
                          <a:rPr lang="pt-BR" sz="2200" i="1" kern="100">
                            <a:solidFill>
                              <a:srgbClr val="0D0D0D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i="1" kern="100">
                            <a:solidFill>
                              <a:srgbClr val="0D0D0D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ℝ</m:t>
                        </m:r>
                      </m:e>
                      <m:sup>
                        <m:r>
                          <a:rPr lang="pt-BR" sz="2200" i="1" kern="100">
                            <a:solidFill>
                              <a:srgbClr val="0D0D0D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∗</m:t>
                        </m:r>
                      </m:sup>
                    </m:sSup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solidFill>
                      <a:srgbClr val="0D0D0D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que também são funções exponenciais.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solidFill>
                      <a:srgbClr val="0D0D0D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Por exemplo as funções </a:t>
                </a:r>
                <a14:m>
                  <m:oMath xmlns:m="http://schemas.openxmlformats.org/officeDocument/2006/math">
                    <m:r>
                      <a:rPr lang="pt-BR" sz="2200" i="1" kern="100">
                        <a:solidFill>
                          <a:srgbClr val="0D0D0D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𝑓</m:t>
                    </m:r>
                    <m:d>
                      <m:dPr>
                        <m:ctrlPr>
                          <a:rPr lang="pt-BR" sz="2200" i="1" kern="100">
                            <a:solidFill>
                              <a:srgbClr val="0D0D0D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pt-BR" sz="2200" i="1" kern="100">
                            <a:solidFill>
                              <a:srgbClr val="0D0D0D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</m:d>
                    <m:r>
                      <a:rPr lang="pt-BR" sz="2200" i="1" kern="100">
                        <a:solidFill>
                          <a:srgbClr val="0D0D0D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=5</m:t>
                    </m:r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∙</m:t>
                    </m:r>
                    <m:sSup>
                      <m:sSupPr>
                        <m:ctrlP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10</m:t>
                        </m:r>
                      </m:e>
                      <m:sup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</m:sup>
                    </m:sSup>
                    <m:r>
                      <a:rPr lang="pt-BR" sz="2200" i="1" kern="100">
                        <a:solidFill>
                          <a:srgbClr val="0D0D0D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pt-BR" sz="2200" b="0" i="0" kern="100" dirty="0">
                    <a:solidFill>
                      <a:srgbClr val="0D0D0D"/>
                    </a:solidFill>
                    <a:effectLst/>
                    <a:latin typeface="+mj-lt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                           </a:t>
                </a:r>
                <a:r>
                  <a:rPr lang="pt-BR" sz="2200" i="0" kern="100" dirty="0">
                    <a:effectLst/>
                    <a:latin typeface="+mj-lt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e</a:t>
                </a:r>
                <a:r>
                  <a:rPr lang="pt-BR" sz="2200" b="0" i="0" kern="100" dirty="0">
                    <a:solidFill>
                      <a:srgbClr val="0D0D0D"/>
                    </a:solidFill>
                    <a:effectLst/>
                    <a:latin typeface="+mj-lt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 </a:t>
                </a:r>
                <a14:m>
                  <m:oMath xmlns:m="http://schemas.openxmlformats.org/officeDocument/2006/math">
                    <m:r>
                      <a:rPr lang="pt-BR" sz="2200" i="1" kern="100">
                        <a:solidFill>
                          <a:srgbClr val="0D0D0D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h</m:t>
                    </m:r>
                    <m:r>
                      <a:rPr lang="pt-BR" sz="2200" i="1" kern="100">
                        <a:solidFill>
                          <a:srgbClr val="0D0D0D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(</m:t>
                    </m:r>
                    <m:r>
                      <a:rPr lang="pt-BR" sz="2200" i="1" kern="100">
                        <a:solidFill>
                          <a:srgbClr val="0D0D0D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pt-BR" sz="2200" i="1" kern="100">
                        <a:solidFill>
                          <a:srgbClr val="0D0D0D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)=</m:t>
                    </m:r>
                    <m:sSup>
                      <m:sSupPr>
                        <m:ctrlP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50</m:t>
                        </m:r>
                      </m:e>
                      <m:sup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</m:sup>
                    </m:sSup>
                  </m:oMath>
                </a14:m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são diferentes. 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F8585949-76BF-F454-AF22-E9ED8898DF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861727"/>
                <a:ext cx="6096000" cy="2713563"/>
              </a:xfrm>
              <a:prstGeom prst="rect">
                <a:avLst/>
              </a:prstGeom>
              <a:blipFill>
                <a:blip r:embed="rId5"/>
                <a:stretch>
                  <a:fillRect l="-1300" t="-674" r="-1300" b="-382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CaixaDeTexto 9">
            <a:extLst>
              <a:ext uri="{FF2B5EF4-FFF2-40B4-BE49-F238E27FC236}">
                <a16:creationId xmlns:a16="http://schemas.microsoft.com/office/drawing/2014/main" id="{930BB5BA-C7CE-1F47-7453-41CAFAF95554}"/>
              </a:ext>
            </a:extLst>
          </p:cNvPr>
          <p:cNvSpPr txBox="1"/>
          <p:nvPr/>
        </p:nvSpPr>
        <p:spPr>
          <a:xfrm>
            <a:off x="6140825" y="3661255"/>
            <a:ext cx="6006350" cy="2442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pt-BR" sz="2200" kern="100" dirty="0">
                <a:solidFill>
                  <a:srgbClr val="0D0D0D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pt-BR" sz="2200" b="1" kern="100" dirty="0">
                <a:solidFill>
                  <a:srgbClr val="0D0D0D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GRÁFICO DA FUNÇÃO EXPONENCIAL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pt-BR" sz="2200" b="1" kern="100" dirty="0">
                <a:solidFill>
                  <a:srgbClr val="0D0D0D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kern="100" dirty="0">
                <a:solidFill>
                  <a:srgbClr val="0D0D0D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Observe duas situações para construir o gráfico da função exponencial e analisá-los.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261395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A87ECC58-A119-7738-827F-3D1FD9528EB1}"/>
                  </a:ext>
                </a:extLst>
              </p:cNvPr>
              <p:cNvSpPr txBox="1"/>
              <p:nvPr/>
            </p:nvSpPr>
            <p:spPr>
              <a:xfrm>
                <a:off x="0" y="563988"/>
                <a:ext cx="6096000" cy="293618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Situação 1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3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Durante os seus estudos, um biólogo constatou que o número de bactérias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𝑁</m:t>
                        </m:r>
                      </m:e>
                    </m:d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de uma cultura após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𝑡</m:t>
                        </m:r>
                      </m:e>
                    </m:d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dias pode ser descrito pela função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𝑁</m:t>
                    </m:r>
                    <m:d>
                      <m:d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𝑡</m:t>
                        </m:r>
                      </m:e>
                    </m:d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=300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Cambria Math" panose="02040503050406030204" pitchFamily="18" charset="0"/>
                      </a:rPr>
                      <m:t>⋅</m:t>
                    </m:r>
                    <m:sSup>
                      <m:sSup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2</m:t>
                        </m:r>
                      </m:e>
                      <m:sup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𝑡</m:t>
                        </m:r>
                      </m:sup>
                    </m:sSup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. </a:t>
                </a:r>
                <a:r>
                  <a:rPr lang="pt-BR" sz="2200" kern="100" dirty="0">
                    <a:solidFill>
                      <a:srgbClr val="0D0D0D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Note que </a:t>
                </a:r>
                <a14:m>
                  <m:oMath xmlns:m="http://schemas.openxmlformats.org/officeDocument/2006/math">
                    <m:r>
                      <a:rPr lang="pt-BR" sz="2200" i="1" kern="100">
                        <a:solidFill>
                          <a:srgbClr val="0D0D0D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𝑁</m:t>
                    </m:r>
                  </m:oMath>
                </a14:m>
                <a:r>
                  <a:rPr lang="pt-BR" sz="2200" kern="100" dirty="0">
                    <a:solidFill>
                      <a:srgbClr val="0D0D0D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está em função de </a:t>
                </a:r>
                <a14:m>
                  <m:oMath xmlns:m="http://schemas.openxmlformats.org/officeDocument/2006/math">
                    <m:r>
                      <a:rPr lang="pt-BR" sz="2200" i="1" kern="100">
                        <a:solidFill>
                          <a:srgbClr val="0D0D0D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𝑡</m:t>
                    </m:r>
                  </m:oMath>
                </a14:m>
                <a:r>
                  <a:rPr lang="pt-BR" sz="2200" kern="100" dirty="0">
                    <a:solidFill>
                      <a:srgbClr val="0D0D0D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 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solidFill>
                      <a:srgbClr val="0D0D0D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Dessa forma, observe a relação do número de bactérias ao longo do tempo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pt-BR" sz="2200" i="1" kern="100">
                            <a:solidFill>
                              <a:srgbClr val="0D0D0D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pt-BR" sz="2200" i="1" kern="100">
                            <a:solidFill>
                              <a:srgbClr val="0D0D0D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𝑡</m:t>
                        </m:r>
                      </m:e>
                    </m:d>
                  </m:oMath>
                </a14:m>
                <a:r>
                  <a:rPr lang="pt-BR" sz="2200" kern="100" dirty="0">
                    <a:solidFill>
                      <a:srgbClr val="0D0D0D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: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A87ECC58-A119-7738-827F-3D1FD9528E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563988"/>
                <a:ext cx="6096000" cy="2936188"/>
              </a:xfrm>
              <a:prstGeom prst="rect">
                <a:avLst/>
              </a:prstGeom>
              <a:blipFill>
                <a:blip r:embed="rId2"/>
                <a:stretch>
                  <a:fillRect l="-1300" t="-1040" r="-1300" b="-3119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Imagem 3" descr="Tabela&#10;&#10;O conteúdo gerado por IA pode estar incorreto.">
            <a:extLst>
              <a:ext uri="{FF2B5EF4-FFF2-40B4-BE49-F238E27FC236}">
                <a16:creationId xmlns:a16="http://schemas.microsoft.com/office/drawing/2014/main" id="{79D12C75-CB89-B75E-BD02-F16074FDC6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saturation sat="3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92647" y="3500176"/>
            <a:ext cx="5571659" cy="2872769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24D75E41-068A-B6DD-AB07-58687CBFB24D}"/>
              </a:ext>
            </a:extLst>
          </p:cNvPr>
          <p:cNvSpPr txBox="1"/>
          <p:nvPr/>
        </p:nvSpPr>
        <p:spPr>
          <a:xfrm>
            <a:off x="6096000" y="563988"/>
            <a:ext cx="6096000" cy="8483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kern="100" dirty="0">
                <a:solidFill>
                  <a:srgbClr val="0D0D0D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Veja a representação gráfica que corresponde ao </a:t>
            </a:r>
            <a:r>
              <a:rPr lang="pt-BR" sz="2200" b="1" kern="100" dirty="0">
                <a:solidFill>
                  <a:srgbClr val="00B05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crescimento</a:t>
            </a:r>
            <a:r>
              <a:rPr lang="pt-BR" sz="2200" kern="100" dirty="0">
                <a:solidFill>
                  <a:srgbClr val="0D0D0D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da cultura de bactérias ao longo do tempo: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0DA22323-983F-2C57-4D80-FE3BF424C1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427696" y="1508384"/>
            <a:ext cx="5320647" cy="5154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826599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342281F3-1937-6EBC-54CF-EF0F13E4F645}"/>
                  </a:ext>
                </a:extLst>
              </p:cNvPr>
              <p:cNvSpPr txBox="1"/>
              <p:nvPr/>
            </p:nvSpPr>
            <p:spPr>
              <a:xfrm>
                <a:off x="0" y="980960"/>
                <a:ext cx="6096000" cy="433509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b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Situação 2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Luiz está doente e ingeriu 500 mg de um antibiótico conforme orientação médica. Supondo que a meia-vida dessa substância é de, aproximadamente 1 hora, vamos analisar a massa resultante do decaimento, no organismo de Luiz, após </a:t>
                </a:r>
                <a14:m>
                  <m:oMath xmlns:m="http://schemas.openxmlformats.org/officeDocument/2006/math"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𝑥</m:t>
                    </m:r>
                  </m:oMath>
                </a14:m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horas da ingestão desse antibiótico.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200"/>
                  </a:spcAft>
                </a:pP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Usando a fórmula da meia-vida, para essa quantidade de antibiótico, temos a função </a:t>
                </a:r>
                <a14:m>
                  <m:oMath xmlns:m="http://schemas.openxmlformats.org/officeDocument/2006/math"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𝑓</m:t>
                    </m:r>
                    <m:d>
                      <m:dPr>
                        <m:ctrlP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</m:d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 500 </m:t>
                        </m:r>
                      </m:num>
                      <m:den>
                        <m:sSup>
                          <m:sSupPr>
                            <m:ctrlPr>
                              <a:rPr lang="pt-BR" sz="2200" i="1" kern="100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pt-BR" sz="2200" i="1" kern="100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pt-BR" sz="2200" i="1" kern="100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sup>
                        </m:sSup>
                      </m:den>
                    </m:f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∙</m:t>
                    </m:r>
                  </m:oMath>
                </a14:m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Observe o decaimento da massa do </a:t>
                </a: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antibiótico</a:t>
                </a: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, no organismo, ao passar das </a:t>
                </a:r>
                <a14:m>
                  <m:oMath xmlns:m="http://schemas.openxmlformats.org/officeDocument/2006/math"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𝑥</m:t>
                    </m:r>
                  </m:oMath>
                </a14:m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horas: 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342281F3-1937-6EBC-54CF-EF0F13E4F6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980960"/>
                <a:ext cx="6096000" cy="4335098"/>
              </a:xfrm>
              <a:prstGeom prst="rect">
                <a:avLst/>
              </a:prstGeom>
              <a:blipFill>
                <a:blip r:embed="rId2"/>
                <a:stretch>
                  <a:fillRect l="-1300" t="-703" r="-1300" b="-1688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Imagem 3">
            <a:extLst>
              <a:ext uri="{FF2B5EF4-FFF2-40B4-BE49-F238E27FC236}">
                <a16:creationId xmlns:a16="http://schemas.microsoft.com/office/drawing/2014/main" id="{8FD2D45F-0512-2F0A-8F92-35C31B75307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0972" r="30835" b="9315"/>
          <a:stretch/>
        </p:blipFill>
        <p:spPr>
          <a:xfrm>
            <a:off x="6355976" y="980960"/>
            <a:ext cx="5683623" cy="5153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577389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BA271456-9438-AEDF-5C81-E6DAD3D6E20E}"/>
              </a:ext>
            </a:extLst>
          </p:cNvPr>
          <p:cNvSpPr txBox="1"/>
          <p:nvPr/>
        </p:nvSpPr>
        <p:spPr>
          <a:xfrm>
            <a:off x="0" y="572363"/>
            <a:ext cx="6096000" cy="1237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Bef>
                <a:spcPts val="200"/>
              </a:spcBef>
              <a:spcAft>
                <a:spcPts val="200"/>
              </a:spcAft>
            </a:pPr>
            <a:r>
              <a:rPr lang="pt-BR" sz="2200" kern="100" dirty="0">
                <a:solidFill>
                  <a:srgbClr val="0D0D0D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Veja a representação gráfica que corresponde ao </a:t>
            </a:r>
            <a:r>
              <a:rPr lang="pt-BR" sz="2200" b="1" kern="100" dirty="0">
                <a:solidFill>
                  <a:srgbClr val="BF4E14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decrescimento</a:t>
            </a:r>
            <a:r>
              <a:rPr lang="pt-BR" sz="2200" kern="100" dirty="0">
                <a:solidFill>
                  <a:srgbClr val="BF4E14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2200" kern="100" dirty="0">
                <a:solidFill>
                  <a:srgbClr val="0D0D0D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 massa do 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antibiótico</a:t>
            </a:r>
            <a:r>
              <a:rPr lang="pt-BR" sz="2200" kern="100" dirty="0">
                <a:solidFill>
                  <a:srgbClr val="0D0D0D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ao passar das horas: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C1884320-2442-CC17-1140-92ABFB0814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661" y="1747385"/>
            <a:ext cx="5202386" cy="469760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442D3D24-0EB5-5453-4B71-CA13CC3F4AD0}"/>
                  </a:ext>
                </a:extLst>
              </p:cNvPr>
              <p:cNvSpPr txBox="1"/>
              <p:nvPr/>
            </p:nvSpPr>
            <p:spPr>
              <a:xfrm>
                <a:off x="6096000" y="573813"/>
                <a:ext cx="6096000" cy="222163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solidFill>
                      <a:srgbClr val="0D0D0D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Observando o gráfico, à medida que os valores de </a:t>
                </a:r>
                <a14:m>
                  <m:oMath xmlns:m="http://schemas.openxmlformats.org/officeDocument/2006/math">
                    <m:r>
                      <a:rPr lang="pt-BR" sz="2200" i="1" kern="100">
                        <a:solidFill>
                          <a:srgbClr val="0D0D0D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𝑥</m:t>
                    </m:r>
                  </m:oMath>
                </a14:m>
                <a:r>
                  <a:rPr lang="pt-BR" sz="2200" kern="100" dirty="0">
                    <a:solidFill>
                      <a:srgbClr val="0D0D0D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aumentam, os valores de </a:t>
                </a:r>
                <a14:m>
                  <m:oMath xmlns:m="http://schemas.openxmlformats.org/officeDocument/2006/math">
                    <m:r>
                      <a:rPr lang="pt-BR" sz="2200" i="1" kern="100">
                        <a:solidFill>
                          <a:srgbClr val="0D0D0D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𝑦</m:t>
                    </m:r>
                  </m:oMath>
                </a14:m>
                <a:r>
                  <a:rPr lang="pt-BR" sz="2200" kern="100" dirty="0">
                    <a:solidFill>
                      <a:srgbClr val="0D0D0D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diminuem exponencialmente. 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solidFill>
                      <a:srgbClr val="0D0D0D"/>
                    </a:solidFill>
                    <a:effectLst/>
                    <a:highlight>
                      <a:srgbClr val="FFFF00"/>
                    </a:highlight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 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300"/>
                  </a:spcAft>
                </a:pPr>
                <a:r>
                  <a:rPr lang="pt-BR" sz="2200" kern="100" dirty="0">
                    <a:solidFill>
                      <a:srgbClr val="0D0D0D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Por definição: a função exponencial </a:t>
                </a:r>
                <a14:m>
                  <m:oMath xmlns:m="http://schemas.openxmlformats.org/officeDocument/2006/math">
                    <m:r>
                      <a:rPr lang="pt-BR" sz="2200" i="1" kern="100">
                        <a:solidFill>
                          <a:srgbClr val="0D0D0D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𝑦</m:t>
                    </m:r>
                    <m:r>
                      <a:rPr lang="pt-BR" sz="2200" i="1" kern="100">
                        <a:solidFill>
                          <a:srgbClr val="0D0D0D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sSup>
                      <m:sSupPr>
                        <m:ctrlPr>
                          <a:rPr lang="pt-BR" sz="2200" i="1" kern="100">
                            <a:solidFill>
                              <a:srgbClr val="0D0D0D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i="1" kern="100">
                            <a:solidFill>
                              <a:srgbClr val="0D0D0D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𝑎</m:t>
                        </m:r>
                      </m:e>
                      <m:sup>
                        <m:r>
                          <a:rPr lang="pt-BR" sz="2200" i="1" kern="100">
                            <a:solidFill>
                              <a:srgbClr val="0D0D0D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sup>
                    </m:sSup>
                  </m:oMath>
                </a14:m>
                <a:r>
                  <a:rPr lang="pt-BR" sz="2200" kern="100" dirty="0">
                    <a:solidFill>
                      <a:srgbClr val="0D0D0D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pode ser classificada como crescente ou descrente, quando: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442D3D24-0EB5-5453-4B71-CA13CC3F4A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573813"/>
                <a:ext cx="6096000" cy="2221634"/>
              </a:xfrm>
              <a:prstGeom prst="rect">
                <a:avLst/>
              </a:prstGeom>
              <a:blipFill>
                <a:blip r:embed="rId3"/>
                <a:stretch>
                  <a:fillRect l="-1300" t="-1096" r="-1300" b="-4384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Imagem 7">
            <a:extLst>
              <a:ext uri="{FF2B5EF4-FFF2-40B4-BE49-F238E27FC236}">
                <a16:creationId xmlns:a16="http://schemas.microsoft.com/office/drawing/2014/main" id="{96531F2B-FE14-D565-51BD-E60DA32985D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-1" r="48230" b="10277"/>
          <a:stretch/>
        </p:blipFill>
        <p:spPr>
          <a:xfrm>
            <a:off x="6183450" y="2795446"/>
            <a:ext cx="5829255" cy="3961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836308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FE0A0484-8ABF-CF9F-EA4E-5B3E72343304}"/>
                  </a:ext>
                </a:extLst>
              </p:cNvPr>
              <p:cNvSpPr txBox="1"/>
              <p:nvPr/>
            </p:nvSpPr>
            <p:spPr>
              <a:xfrm>
                <a:off x="-3" y="565290"/>
                <a:ext cx="6096000" cy="367639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solidFill>
                      <a:srgbClr val="0D0D0D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Além disso, precisamos saber: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342900" lvl="0" indent="-342900" algn="just">
                  <a:lnSpc>
                    <a:spcPct val="115000"/>
                  </a:lnSpc>
                  <a:buClr>
                    <a:srgbClr val="000000"/>
                  </a:buClr>
                  <a:buFont typeface="Wingdings" panose="05000000000000000000" pitchFamily="2" charset="2"/>
                  <a:buChar char=""/>
                </a:pPr>
                <a:r>
                  <a:rPr lang="pt-BR" sz="2200" kern="100" dirty="0">
                    <a:solidFill>
                      <a:srgbClr val="0D0D0D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O </a:t>
                </a:r>
                <a:r>
                  <a:rPr lang="pt-BR" sz="2200" u="sng" kern="100" dirty="0">
                    <a:solidFill>
                      <a:srgbClr val="0D0D0D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domínio</a:t>
                </a:r>
                <a:r>
                  <a:rPr lang="pt-BR" sz="2200" kern="100" dirty="0">
                    <a:solidFill>
                      <a:srgbClr val="0D0D0D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é o conjunto dos números reais: </a:t>
                </a:r>
                <a:endParaRPr lang="pt-BR" sz="2200" i="1" kern="100" dirty="0">
                  <a:solidFill>
                    <a:srgbClr val="0D0D0D"/>
                  </a:solidFill>
                  <a:effectLst/>
                  <a:latin typeface="Cambria Math" panose="02040503050406030204" pitchFamily="18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lvl="0" algn="just">
                  <a:lnSpc>
                    <a:spcPct val="115000"/>
                  </a:lnSpc>
                  <a:buClr>
                    <a:srgbClr val="000000"/>
                  </a:buClr>
                </a:pPr>
                <a14:m>
                  <m:oMath xmlns:m="http://schemas.openxmlformats.org/officeDocument/2006/math">
                    <m:r>
                      <a:rPr lang="pt-BR" sz="2200" i="1" kern="100">
                        <a:solidFill>
                          <a:srgbClr val="0D0D0D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𝐷</m:t>
                    </m:r>
                    <m:d>
                      <m:dPr>
                        <m:ctrlPr>
                          <a:rPr lang="pt-BR" sz="2200" i="1" kern="100">
                            <a:solidFill>
                              <a:srgbClr val="0D0D0D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pt-BR" sz="2200" i="1" kern="100">
                            <a:solidFill>
                              <a:srgbClr val="0D0D0D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𝑓</m:t>
                        </m:r>
                      </m:e>
                    </m:d>
                    <m:r>
                      <a:rPr lang="pt-BR" sz="2200" i="1" kern="100">
                        <a:solidFill>
                          <a:srgbClr val="0D0D0D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pt-BR" sz="2200" i="1" kern="100">
                        <a:solidFill>
                          <a:srgbClr val="0D0D0D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ℝ</m:t>
                    </m:r>
                  </m:oMath>
                </a14:m>
                <a:r>
                  <a:rPr lang="pt-BR" sz="2200" kern="100" dirty="0">
                    <a:solidFill>
                      <a:srgbClr val="0D0D0D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;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342900" lvl="0" indent="-342900" algn="just">
                  <a:lnSpc>
                    <a:spcPct val="115000"/>
                  </a:lnSpc>
                  <a:buClr>
                    <a:srgbClr val="000000"/>
                  </a:buClr>
                  <a:buFont typeface="Wingdings" panose="05000000000000000000" pitchFamily="2" charset="2"/>
                  <a:buChar char=""/>
                </a:pPr>
                <a:r>
                  <a:rPr lang="pt-BR" sz="2200" kern="100" dirty="0">
                    <a:solidFill>
                      <a:srgbClr val="0D0D0D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O </a:t>
                </a:r>
                <a:r>
                  <a:rPr lang="pt-BR" sz="2200" u="sng" kern="100" dirty="0">
                    <a:solidFill>
                      <a:srgbClr val="0D0D0D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contradomínio</a:t>
                </a:r>
                <a:r>
                  <a:rPr lang="pt-BR" sz="2200" kern="100" dirty="0">
                    <a:solidFill>
                      <a:srgbClr val="0D0D0D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é o conjunto dos números reais:</a:t>
                </a:r>
              </a:p>
              <a:p>
                <a:pPr lvl="0" algn="just">
                  <a:lnSpc>
                    <a:spcPct val="115000"/>
                  </a:lnSpc>
                  <a:buClr>
                    <a:srgbClr val="000000"/>
                  </a:buClr>
                </a:pPr>
                <a14:m>
                  <m:oMath xmlns:m="http://schemas.openxmlformats.org/officeDocument/2006/math">
                    <m:r>
                      <a:rPr lang="pt-BR" sz="2200" i="1" kern="100">
                        <a:solidFill>
                          <a:srgbClr val="0D0D0D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𝐶𝐷</m:t>
                    </m:r>
                    <m:d>
                      <m:dPr>
                        <m:ctrlPr>
                          <a:rPr lang="pt-BR" sz="2200" i="1" kern="100">
                            <a:solidFill>
                              <a:srgbClr val="0D0D0D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pt-BR" sz="2200" i="1" kern="100">
                            <a:solidFill>
                              <a:srgbClr val="0D0D0D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𝑓</m:t>
                        </m:r>
                      </m:e>
                    </m:d>
                    <m:r>
                      <a:rPr lang="pt-BR" sz="2200" i="1" kern="100">
                        <a:solidFill>
                          <a:srgbClr val="0D0D0D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pt-BR" sz="2200" i="1" kern="100">
                        <a:solidFill>
                          <a:srgbClr val="0D0D0D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ℝ</m:t>
                    </m:r>
                  </m:oMath>
                </a14:m>
                <a:r>
                  <a:rPr lang="pt-BR" sz="2200" kern="100" dirty="0">
                    <a:solidFill>
                      <a:srgbClr val="0D0D0D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;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342900" lvl="0" indent="-342900" algn="just">
                  <a:lnSpc>
                    <a:spcPct val="115000"/>
                  </a:lnSpc>
                  <a:buClr>
                    <a:srgbClr val="000000"/>
                  </a:buClr>
                  <a:buFont typeface="Wingdings" panose="05000000000000000000" pitchFamily="2" charset="2"/>
                  <a:buChar char=""/>
                </a:pPr>
                <a:r>
                  <a:rPr lang="pt-BR" sz="2200" kern="100" dirty="0">
                    <a:solidFill>
                      <a:srgbClr val="0D0D0D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O conjunto </a:t>
                </a:r>
                <a:r>
                  <a:rPr lang="pt-BR" sz="2200" u="sng" kern="100" dirty="0">
                    <a:solidFill>
                      <a:srgbClr val="0D0D0D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imagem</a:t>
                </a:r>
                <a:r>
                  <a:rPr lang="pt-BR" sz="2200" kern="100" dirty="0">
                    <a:solidFill>
                      <a:srgbClr val="0D0D0D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é o conjunto dos números reais positivos: </a:t>
                </a:r>
                <a:endParaRPr lang="pt-BR" sz="2200" i="1" kern="100" dirty="0">
                  <a:solidFill>
                    <a:srgbClr val="0D0D0D"/>
                  </a:solidFill>
                  <a:effectLst/>
                  <a:latin typeface="Cambria Math" panose="02040503050406030204" pitchFamily="18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lvl="0" algn="just">
                  <a:lnSpc>
                    <a:spcPct val="115000"/>
                  </a:lnSpc>
                  <a:buClr>
                    <a:srgbClr val="000000"/>
                  </a:buClr>
                </a:pPr>
                <a14:m>
                  <m:oMath xmlns:m="http://schemas.openxmlformats.org/officeDocument/2006/math">
                    <m:r>
                      <a:rPr lang="pt-BR" sz="2200" i="1" kern="100">
                        <a:solidFill>
                          <a:srgbClr val="0D0D0D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𝐼𝑚</m:t>
                    </m:r>
                    <m:d>
                      <m:dPr>
                        <m:ctrlPr>
                          <a:rPr lang="pt-BR" sz="2200" i="1" kern="100">
                            <a:solidFill>
                              <a:srgbClr val="0D0D0D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pt-BR" sz="2200" i="1" kern="100">
                            <a:solidFill>
                              <a:srgbClr val="0D0D0D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𝑓</m:t>
                        </m:r>
                      </m:e>
                    </m:d>
                    <m:r>
                      <a:rPr lang="pt-BR" sz="2200" i="1" kern="100">
                        <a:solidFill>
                          <a:srgbClr val="0D0D0D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</m:t>
                    </m:r>
                    <m:sSubSup>
                      <m:sSubSupPr>
                        <m:ctrlPr>
                          <a:rPr lang="pt-BR" sz="2200" i="1" kern="100">
                            <a:solidFill>
                              <a:srgbClr val="0D0D0D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sSubSupPr>
                      <m:e>
                        <m:r>
                          <a:rPr lang="pt-BR" sz="2200" i="1" kern="100">
                            <a:solidFill>
                              <a:srgbClr val="0D0D0D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ℝ</m:t>
                        </m:r>
                      </m:e>
                      <m:sub>
                        <m:r>
                          <a:rPr lang="pt-BR" sz="2200" i="1" kern="100">
                            <a:solidFill>
                              <a:srgbClr val="0D0D0D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+</m:t>
                        </m:r>
                      </m:sub>
                      <m:sup>
                        <m:r>
                          <a:rPr lang="pt-BR" sz="2200" i="1" kern="100">
                            <a:solidFill>
                              <a:srgbClr val="0D0D0D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∗</m:t>
                        </m:r>
                      </m:sup>
                    </m:sSubSup>
                  </m:oMath>
                </a14:m>
                <a:r>
                  <a:rPr lang="pt-BR" sz="2200" kern="100" dirty="0">
                    <a:solidFill>
                      <a:srgbClr val="0D0D0D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;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342900" lvl="0" indent="-342900" algn="just">
                  <a:lnSpc>
                    <a:spcPct val="115000"/>
                  </a:lnSpc>
                  <a:buClr>
                    <a:srgbClr val="000000"/>
                  </a:buClr>
                  <a:buFont typeface="Wingdings" panose="05000000000000000000" pitchFamily="2" charset="2"/>
                  <a:buChar char=""/>
                </a:pPr>
                <a:r>
                  <a:rPr lang="pt-BR" sz="2200" kern="100" dirty="0">
                    <a:solidFill>
                      <a:srgbClr val="0D0D0D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A função exponencial é </a:t>
                </a:r>
                <a:r>
                  <a:rPr lang="pt-BR" sz="2200" kern="100" dirty="0" err="1">
                    <a:solidFill>
                      <a:srgbClr val="0D0D0D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injetiva</a:t>
                </a:r>
                <a:r>
                  <a:rPr lang="pt-BR" sz="2200" kern="100" dirty="0">
                    <a:solidFill>
                      <a:srgbClr val="0D0D0D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:</a:t>
                </a:r>
                <a:r>
                  <a:rPr lang="pt-BR" sz="2200" i="1" kern="100" dirty="0">
                    <a:solidFill>
                      <a:srgbClr val="0D0D0D"/>
                    </a:solidFill>
                    <a:effectLst/>
                    <a:latin typeface="Cambria Math" panose="02040503050406030204" pitchFamily="18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FE0A0484-8ABF-CF9F-EA4E-5B3E723433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3" y="565290"/>
                <a:ext cx="6096000" cy="3676391"/>
              </a:xfrm>
              <a:prstGeom prst="rect">
                <a:avLst/>
              </a:prstGeom>
              <a:blipFill>
                <a:blip r:embed="rId2"/>
                <a:stretch>
                  <a:fillRect l="-1300" t="-663" r="-1300" b="-2156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BF136742-1F25-F4F9-73A5-B83C13BCCB01}"/>
                  </a:ext>
                </a:extLst>
              </p:cNvPr>
              <p:cNvSpPr txBox="1"/>
              <p:nvPr/>
            </p:nvSpPr>
            <p:spPr>
              <a:xfrm>
                <a:off x="0" y="4312739"/>
                <a:ext cx="5618628" cy="162711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just">
                  <a:lnSpc>
                    <a:spcPct val="115000"/>
                  </a:lnSpc>
                  <a:buClr>
                    <a:srgbClr val="000000"/>
                  </a:buClr>
                </a:pPr>
                <a14:m>
                  <m:oMath xmlns:m="http://schemas.openxmlformats.org/officeDocument/2006/math">
                    <m:r>
                      <a:rPr lang="pt-BR" sz="2200" i="1" kern="100" smtClean="0">
                        <a:solidFill>
                          <a:srgbClr val="0D0D0D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𝐼𝑚</m:t>
                    </m:r>
                    <m:d>
                      <m:dPr>
                        <m:ctrlPr>
                          <a:rPr lang="pt-BR" sz="2200" i="1" kern="100">
                            <a:solidFill>
                              <a:srgbClr val="0D0D0D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pt-BR" sz="2200" i="1" kern="100">
                            <a:solidFill>
                              <a:srgbClr val="0D0D0D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𝑓</m:t>
                        </m:r>
                      </m:e>
                    </m:d>
                    <m:r>
                      <a:rPr lang="pt-BR" sz="2200" i="1" kern="100">
                        <a:solidFill>
                          <a:srgbClr val="0D0D0D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⊂</m:t>
                    </m:r>
                    <m:r>
                      <a:rPr lang="pt-BR" sz="2200" i="1" kern="100">
                        <a:solidFill>
                          <a:srgbClr val="0D0D0D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𝐶𝐷</m:t>
                    </m:r>
                    <m:d>
                      <m:dPr>
                        <m:ctrlPr>
                          <a:rPr lang="pt-BR" sz="2200" i="1" kern="100">
                            <a:solidFill>
                              <a:srgbClr val="0D0D0D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pt-BR" sz="2200" i="1" kern="100">
                            <a:solidFill>
                              <a:srgbClr val="0D0D0D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𝑓</m:t>
                        </m:r>
                      </m:e>
                    </m:d>
                  </m:oMath>
                </a14:m>
                <a:r>
                  <a:rPr lang="pt-BR" sz="2200" kern="100" dirty="0">
                    <a:solidFill>
                      <a:srgbClr val="0D0D0D"/>
                    </a:solidFill>
                    <a:effectLst/>
                    <a:latin typeface="Cambria Math" panose="0204050305040603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;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270510" algn="just">
                  <a:lnSpc>
                    <a:spcPct val="115000"/>
                  </a:lnSpc>
                </a:pPr>
                <a:r>
                  <a:rPr lang="pt-BR" sz="2200" kern="100" dirty="0">
                    <a:solidFill>
                      <a:srgbClr val="0D0D0D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sz="2200" i="1" kern="100">
                            <a:solidFill>
                              <a:srgbClr val="0D0D0D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pt-BR" sz="2200" i="1" kern="100">
                            <a:solidFill>
                              <a:srgbClr val="0D0D0D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b>
                        <m:r>
                          <a:rPr lang="pt-BR" sz="2200" i="1" kern="100">
                            <a:solidFill>
                              <a:srgbClr val="0D0D0D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1</m:t>
                        </m:r>
                      </m:sub>
                    </m:sSub>
                    <m:r>
                      <a:rPr lang="pt-BR" sz="2200" i="1" kern="100">
                        <a:solidFill>
                          <a:srgbClr val="0D0D0D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 = </m:t>
                    </m:r>
                    <m:sSub>
                      <m:sSubPr>
                        <m:ctrlPr>
                          <a:rPr lang="pt-BR" sz="2200" i="1" kern="100">
                            <a:solidFill>
                              <a:srgbClr val="0D0D0D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pt-BR" sz="2200" i="1" kern="100">
                            <a:solidFill>
                              <a:srgbClr val="0D0D0D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b>
                        <m:r>
                          <a:rPr lang="pt-BR" sz="2200" i="1" kern="100">
                            <a:solidFill>
                              <a:srgbClr val="0D0D0D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2</m:t>
                        </m:r>
                      </m:sub>
                    </m:sSub>
                    <m:r>
                      <a:rPr lang="pt-BR" sz="2200" i="1" kern="100">
                        <a:solidFill>
                          <a:srgbClr val="0D0D0D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,</m:t>
                    </m:r>
                  </m:oMath>
                </a14:m>
                <a:r>
                  <a:rPr lang="pt-BR" sz="2200" kern="100" dirty="0">
                    <a:solidFill>
                      <a:srgbClr val="0D0D0D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então </a:t>
                </a:r>
                <a14:m>
                  <m:oMath xmlns:m="http://schemas.openxmlformats.org/officeDocument/2006/math">
                    <m:r>
                      <a:rPr lang="pt-BR" sz="2200" i="1" kern="100">
                        <a:solidFill>
                          <a:srgbClr val="0D0D0D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𝑓</m:t>
                    </m:r>
                    <m:d>
                      <m:dPr>
                        <m:ctrlPr>
                          <a:rPr lang="pt-BR" sz="2200" i="1" kern="100">
                            <a:solidFill>
                              <a:srgbClr val="0D0D0D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pt-BR" sz="2200" i="1" kern="100">
                                <a:solidFill>
                                  <a:srgbClr val="0D0D0D"/>
                                </a:solidFill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pt-BR" sz="2200" i="1" kern="100">
                                <a:solidFill>
                                  <a:srgbClr val="0D0D0D"/>
                                </a:solidFill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pt-BR" sz="2200" i="1" kern="100">
                                <a:solidFill>
                                  <a:srgbClr val="0D0D0D"/>
                                </a:solidFill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pt-BR" sz="2200" i="1" kern="100">
                        <a:solidFill>
                          <a:srgbClr val="0D0D0D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pt-BR" sz="2200" i="1" kern="100">
                        <a:solidFill>
                          <a:srgbClr val="0D0D0D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𝑓</m:t>
                    </m:r>
                    <m:d>
                      <m:dPr>
                        <m:ctrlPr>
                          <a:rPr lang="pt-BR" sz="2200" i="1" kern="100">
                            <a:solidFill>
                              <a:srgbClr val="0D0D0D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pt-BR" sz="2200" i="1" kern="100">
                                <a:solidFill>
                                  <a:srgbClr val="0D0D0D"/>
                                </a:solidFill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pt-BR" sz="2200" i="1" kern="100">
                                <a:solidFill>
                                  <a:srgbClr val="0D0D0D"/>
                                </a:solidFill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pt-BR" sz="2200" i="1" kern="100">
                                <a:solidFill>
                                  <a:srgbClr val="0D0D0D"/>
                                </a:solidFill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</m:oMath>
                </a14:m>
                <a:r>
                  <a:rPr lang="pt-BR" sz="2200" kern="100" dirty="0">
                    <a:solidFill>
                      <a:srgbClr val="0D0D0D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</a:p>
              <a:p>
                <a:pPr marL="270510" algn="just">
                  <a:lnSpc>
                    <a:spcPct val="115000"/>
                  </a:lnSpc>
                </a:pPr>
                <a:r>
                  <a:rPr lang="pt-BR" sz="2200" kern="100" dirty="0">
                    <a:solidFill>
                      <a:srgbClr val="0D0D0D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e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270510"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solidFill>
                      <a:srgbClr val="0D0D0D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sz="2200" i="1" kern="100">
                            <a:solidFill>
                              <a:srgbClr val="0D0D0D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pt-BR" sz="2200" i="1" kern="100">
                            <a:solidFill>
                              <a:srgbClr val="0D0D0D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b>
                        <m:r>
                          <a:rPr lang="pt-BR" sz="2200" i="1" kern="100">
                            <a:solidFill>
                              <a:srgbClr val="0D0D0D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1</m:t>
                        </m:r>
                      </m:sub>
                    </m:sSub>
                    <m:r>
                      <a:rPr lang="pt-BR" sz="2200" i="1" kern="100">
                        <a:solidFill>
                          <a:srgbClr val="0D0D0D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 ≠ </m:t>
                    </m:r>
                    <m:sSub>
                      <m:sSubPr>
                        <m:ctrlPr>
                          <a:rPr lang="pt-BR" sz="2200" i="1" kern="100">
                            <a:solidFill>
                              <a:srgbClr val="0D0D0D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pt-BR" sz="2200" i="1" kern="100">
                            <a:solidFill>
                              <a:srgbClr val="0D0D0D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b>
                        <m:r>
                          <a:rPr lang="pt-BR" sz="2200" i="1" kern="100">
                            <a:solidFill>
                              <a:srgbClr val="0D0D0D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2</m:t>
                        </m:r>
                      </m:sub>
                    </m:sSub>
                    <m:r>
                      <a:rPr lang="pt-BR" sz="2200" i="1" kern="100">
                        <a:solidFill>
                          <a:srgbClr val="0D0D0D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,</m:t>
                    </m:r>
                  </m:oMath>
                </a14:m>
                <a:r>
                  <a:rPr lang="pt-BR" sz="2200" kern="100" dirty="0">
                    <a:solidFill>
                      <a:srgbClr val="0D0D0D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então </a:t>
                </a:r>
                <a14:m>
                  <m:oMath xmlns:m="http://schemas.openxmlformats.org/officeDocument/2006/math">
                    <m:r>
                      <a:rPr lang="pt-BR" sz="2200" i="1" kern="100">
                        <a:solidFill>
                          <a:srgbClr val="0D0D0D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𝑓</m:t>
                    </m:r>
                    <m:d>
                      <m:dPr>
                        <m:ctrlPr>
                          <a:rPr lang="pt-BR" sz="2200" i="1" kern="100">
                            <a:solidFill>
                              <a:srgbClr val="0D0D0D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pt-BR" sz="2200" i="1" kern="100">
                                <a:solidFill>
                                  <a:srgbClr val="0D0D0D"/>
                                </a:solidFill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pt-BR" sz="2200" i="1" kern="100">
                                <a:solidFill>
                                  <a:srgbClr val="0D0D0D"/>
                                </a:solidFill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pt-BR" sz="2200" i="1" kern="100">
                                <a:solidFill>
                                  <a:srgbClr val="0D0D0D"/>
                                </a:solidFill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pt-BR" sz="2200" i="1" kern="100">
                        <a:solidFill>
                          <a:srgbClr val="0D0D0D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≠</m:t>
                    </m:r>
                    <m:r>
                      <a:rPr lang="pt-BR" sz="2200" i="1" kern="100">
                        <a:solidFill>
                          <a:srgbClr val="0D0D0D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𝑓</m:t>
                    </m:r>
                    <m:d>
                      <m:dPr>
                        <m:ctrlPr>
                          <a:rPr lang="pt-BR" sz="2200" i="1" kern="100">
                            <a:solidFill>
                              <a:srgbClr val="0D0D0D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pt-BR" sz="2200" i="1" kern="100">
                                <a:solidFill>
                                  <a:srgbClr val="0D0D0D"/>
                                </a:solidFill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pt-BR" sz="2200" i="1" kern="100">
                                <a:solidFill>
                                  <a:srgbClr val="0D0D0D"/>
                                </a:solidFill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pt-BR" sz="2200" i="1" kern="100">
                                <a:solidFill>
                                  <a:srgbClr val="0D0D0D"/>
                                </a:solidFill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</m:oMath>
                </a14:m>
                <a:r>
                  <a:rPr lang="pt-BR" sz="2200" kern="100" dirty="0">
                    <a:solidFill>
                      <a:srgbClr val="0D0D0D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BF136742-1F25-F4F9-73A5-B83C13BCCB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312739"/>
                <a:ext cx="5618628" cy="1627112"/>
              </a:xfrm>
              <a:prstGeom prst="rect">
                <a:avLst/>
              </a:prstGeom>
              <a:blipFill>
                <a:blip r:embed="rId3"/>
                <a:stretch>
                  <a:fillRect l="-108" t="-1498" b="-6367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Imagem 7">
            <a:extLst>
              <a:ext uri="{FF2B5EF4-FFF2-40B4-BE49-F238E27FC236}">
                <a16:creationId xmlns:a16="http://schemas.microsoft.com/office/drawing/2014/main" id="{6A6DE1DB-8CF9-A8FA-82A6-2380C05BFC7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5" t="7077" r="63512"/>
          <a:stretch>
            <a:fillRect/>
          </a:stretch>
        </p:blipFill>
        <p:spPr bwMode="auto">
          <a:xfrm>
            <a:off x="6095996" y="565290"/>
            <a:ext cx="2774223" cy="65391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51CC8B55-2022-8E5D-175D-4E57F098699A}"/>
              </a:ext>
            </a:extLst>
          </p:cNvPr>
          <p:cNvSpPr txBox="1"/>
          <p:nvPr/>
        </p:nvSpPr>
        <p:spPr>
          <a:xfrm>
            <a:off x="6095996" y="1111620"/>
            <a:ext cx="6096000" cy="4590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tabLst>
                <a:tab pos="810260" algn="l"/>
              </a:tabLst>
            </a:pPr>
            <a:r>
              <a:rPr lang="pt-BR" sz="2200" b="1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Observe a representação de duas funções: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1" name="Imagem 10" descr="Diagrama&#10;&#10;O conteúdo gerado por IA pode estar incorreto.">
            <a:extLst>
              <a:ext uri="{FF2B5EF4-FFF2-40B4-BE49-F238E27FC236}">
                <a16:creationId xmlns:a16="http://schemas.microsoft.com/office/drawing/2014/main" id="{124D2DF5-1244-7433-9733-8CDBF7CBFF0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  <a14:imgEffect>
                      <a14:saturation sat="300000"/>
                    </a14:imgEffect>
                  </a14:imgLayer>
                </a14:imgProps>
              </a:ext>
            </a:extLst>
          </a:blip>
          <a:srcRect l="31991" b="21343"/>
          <a:stretch/>
        </p:blipFill>
        <p:spPr bwMode="auto">
          <a:xfrm>
            <a:off x="6792852" y="1550379"/>
            <a:ext cx="4702287" cy="378150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F0CC7911-25BB-2B23-3A7F-16A0AF3419A3}"/>
              </a:ext>
            </a:extLst>
          </p:cNvPr>
          <p:cNvSpPr txBox="1"/>
          <p:nvPr/>
        </p:nvSpPr>
        <p:spPr>
          <a:xfrm>
            <a:off x="6095996" y="5361251"/>
            <a:ext cx="6096000" cy="14429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tabLst>
                <a:tab pos="0" algn="l"/>
              </a:tabLst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Responda.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tabLst>
                <a:tab pos="0" algn="l"/>
              </a:tabLst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a) Escreva as bases de cada função.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tabLst>
                <a:tab pos="0" algn="l"/>
              </a:tabLst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b) Classifique cada função em crescente ou decrescente.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340893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E3D763BC-546D-651D-7C4B-228E18D2CB32}"/>
              </a:ext>
            </a:extLst>
          </p:cNvPr>
          <p:cNvSpPr txBox="1"/>
          <p:nvPr/>
        </p:nvSpPr>
        <p:spPr>
          <a:xfrm>
            <a:off x="0" y="570306"/>
            <a:ext cx="6096000" cy="4590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t-BR" sz="22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2.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Observe os gráficos, a seguir.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49DE7832-6E54-171C-9BE1-268398227A3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50411" b="54381"/>
          <a:stretch/>
        </p:blipFill>
        <p:spPr>
          <a:xfrm>
            <a:off x="-1" y="1023937"/>
            <a:ext cx="5934635" cy="4324888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7ED7AF28-12E2-D12B-98B0-1A61C82DE3A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6875" r="50411" b="6095"/>
          <a:stretch/>
        </p:blipFill>
        <p:spPr>
          <a:xfrm>
            <a:off x="6158753" y="785805"/>
            <a:ext cx="5934635" cy="4458591"/>
          </a:xfrm>
          <a:prstGeom prst="rect">
            <a:avLst/>
          </a:prstGeom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3174940D-0E05-9786-6FA3-2E276CC55BE0}"/>
              </a:ext>
            </a:extLst>
          </p:cNvPr>
          <p:cNvSpPr/>
          <p:nvPr/>
        </p:nvSpPr>
        <p:spPr>
          <a:xfrm>
            <a:off x="5934634" y="5244396"/>
            <a:ext cx="322734" cy="132673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E5FB7D5F-AD96-828E-C173-EAB5343CB4DE}"/>
              </a:ext>
            </a:extLst>
          </p:cNvPr>
          <p:cNvSpPr txBox="1"/>
          <p:nvPr/>
        </p:nvSpPr>
        <p:spPr>
          <a:xfrm>
            <a:off x="22413" y="5348825"/>
            <a:ext cx="12008222" cy="4591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Relacione os gráficos apresentados, com suas respectivas leis de formação: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CaixaDeTexto 10">
                <a:extLst>
                  <a:ext uri="{FF2B5EF4-FFF2-40B4-BE49-F238E27FC236}">
                    <a16:creationId xmlns:a16="http://schemas.microsoft.com/office/drawing/2014/main" id="{543CC408-9B8D-5BBE-6B65-79FF60E0A238}"/>
                  </a:ext>
                </a:extLst>
              </p:cNvPr>
              <p:cNvSpPr txBox="1"/>
              <p:nvPr/>
            </p:nvSpPr>
            <p:spPr>
              <a:xfrm>
                <a:off x="22413" y="5907762"/>
                <a:ext cx="2624415" cy="89236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pt-BR" sz="22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BR" sz="22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pt-BR" sz="2200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  </m:t>
                          </m:r>
                        </m:e>
                      </m:d>
                      <m:r>
                        <a:rPr lang="pt-BR" sz="2200" i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pt-BR" sz="22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pt-BR" sz="2200" i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=2+</m:t>
                      </m:r>
                      <m:sSup>
                        <m:sSupPr>
                          <m:ctrlPr>
                            <a:rPr lang="pt-BR" sz="2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BR" sz="2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BR" sz="22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BR" sz="2200" i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pt-BR" sz="2200" i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 3 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BR" sz="2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pt-BR" sz="22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11" name="CaixaDeTexto 10">
                <a:extLst>
                  <a:ext uri="{FF2B5EF4-FFF2-40B4-BE49-F238E27FC236}">
                    <a16:creationId xmlns:a16="http://schemas.microsoft.com/office/drawing/2014/main" id="{543CC408-9B8D-5BBE-6B65-79FF60E0A2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413" y="5907762"/>
                <a:ext cx="2624415" cy="89236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CaixaDeTexto 12">
                <a:extLst>
                  <a:ext uri="{FF2B5EF4-FFF2-40B4-BE49-F238E27FC236}">
                    <a16:creationId xmlns:a16="http://schemas.microsoft.com/office/drawing/2014/main" id="{66CE7822-3A62-F340-8AB4-6445588631C6}"/>
                  </a:ext>
                </a:extLst>
              </p:cNvPr>
              <p:cNvSpPr txBox="1"/>
              <p:nvPr/>
            </p:nvSpPr>
            <p:spPr>
              <a:xfrm>
                <a:off x="3048000" y="6138498"/>
                <a:ext cx="2436158" cy="43088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pt-BR" sz="22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BR" sz="22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pt-BR" sz="2200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  </m:t>
                          </m:r>
                        </m:e>
                      </m:d>
                      <m:r>
                        <a:rPr lang="pt-BR" sz="2200" i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pt-BR" sz="22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pt-BR" sz="2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BR" sz="2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pt-BR" sz="2200" i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=3∙</m:t>
                      </m:r>
                      <m:sSup>
                        <m:sSupPr>
                          <m:ctrlPr>
                            <a:rPr lang="pt-BR" sz="2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BR" sz="2200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pt-BR" sz="2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pt-BR" sz="22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13" name="CaixaDeTexto 12">
                <a:extLst>
                  <a:ext uri="{FF2B5EF4-FFF2-40B4-BE49-F238E27FC236}">
                    <a16:creationId xmlns:a16="http://schemas.microsoft.com/office/drawing/2014/main" id="{66CE7822-3A62-F340-8AB4-6445588631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000" y="6138498"/>
                <a:ext cx="2436158" cy="430887"/>
              </a:xfrm>
              <a:prstGeom prst="rect">
                <a:avLst/>
              </a:prstGeom>
              <a:blipFill>
                <a:blip r:embed="rId5"/>
                <a:stretch>
                  <a:fillRect b="-15493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CaixaDeTexto 14">
                <a:extLst>
                  <a:ext uri="{FF2B5EF4-FFF2-40B4-BE49-F238E27FC236}">
                    <a16:creationId xmlns:a16="http://schemas.microsoft.com/office/drawing/2014/main" id="{A164AD08-C0C4-460A-AA6E-C46415C8AE0F}"/>
                  </a:ext>
                </a:extLst>
              </p:cNvPr>
              <p:cNvSpPr txBox="1"/>
              <p:nvPr/>
            </p:nvSpPr>
            <p:spPr>
              <a:xfrm>
                <a:off x="6095996" y="6138497"/>
                <a:ext cx="2463053" cy="43088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pt-BR" sz="22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BR" sz="22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pt-BR" sz="2200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  </m:t>
                          </m:r>
                        </m:e>
                      </m:d>
                      <m:r>
                        <a:rPr lang="pt-BR" sz="2200" i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pt-BR" sz="22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pt-BR" sz="2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BR" sz="2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pt-BR" sz="2200" i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pt-BR" sz="2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BR" sz="2200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pt-BR" sz="2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pt-BR" sz="2200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sup>
                      </m:sSup>
                    </m:oMath>
                  </m:oMathPara>
                </a14:m>
                <a:endParaRPr lang="pt-BR" sz="22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15" name="CaixaDeTexto 14">
                <a:extLst>
                  <a:ext uri="{FF2B5EF4-FFF2-40B4-BE49-F238E27FC236}">
                    <a16:creationId xmlns:a16="http://schemas.microsoft.com/office/drawing/2014/main" id="{A164AD08-C0C4-460A-AA6E-C46415C8AE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5996" y="6138497"/>
                <a:ext cx="2463053" cy="430887"/>
              </a:xfrm>
              <a:prstGeom prst="rect">
                <a:avLst/>
              </a:prstGeom>
              <a:blipFill>
                <a:blip r:embed="rId6"/>
                <a:stretch>
                  <a:fillRect b="-15493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CaixaDeTexto 16">
                <a:extLst>
                  <a:ext uri="{FF2B5EF4-FFF2-40B4-BE49-F238E27FC236}">
                    <a16:creationId xmlns:a16="http://schemas.microsoft.com/office/drawing/2014/main" id="{23D3D1D2-1F81-7E91-17B1-3D8A0E1ED95D}"/>
                  </a:ext>
                </a:extLst>
              </p:cNvPr>
              <p:cNvSpPr txBox="1"/>
              <p:nvPr/>
            </p:nvSpPr>
            <p:spPr>
              <a:xfrm>
                <a:off x="9121585" y="6138496"/>
                <a:ext cx="2274794" cy="43088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pt-BR" sz="22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BR" sz="22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pt-BR" sz="2200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  </m:t>
                          </m:r>
                        </m:e>
                      </m:d>
                      <m:r>
                        <a:rPr lang="pt-BR" sz="2200" i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pt-BR" sz="22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pt-BR" sz="2200" i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pt-BR" sz="2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BR" sz="2200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pt-BR" sz="2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  <m:r>
                        <a:rPr lang="pt-BR" sz="2200" i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pt-BR" sz="22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17" name="CaixaDeTexto 16">
                <a:extLst>
                  <a:ext uri="{FF2B5EF4-FFF2-40B4-BE49-F238E27FC236}">
                    <a16:creationId xmlns:a16="http://schemas.microsoft.com/office/drawing/2014/main" id="{23D3D1D2-1F81-7E91-17B1-3D8A0E1ED9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21585" y="6138496"/>
                <a:ext cx="2274794" cy="430887"/>
              </a:xfrm>
              <a:prstGeom prst="rect">
                <a:avLst/>
              </a:prstGeom>
              <a:blipFill>
                <a:blip r:embed="rId7"/>
                <a:stretch>
                  <a:fillRect b="-8451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3361268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629B2A15-86BB-B65C-3DA2-0DBB525E2194}"/>
                  </a:ext>
                </a:extLst>
              </p:cNvPr>
              <p:cNvSpPr txBox="1"/>
              <p:nvPr/>
            </p:nvSpPr>
            <p:spPr>
              <a:xfrm>
                <a:off x="0" y="570475"/>
                <a:ext cx="6096000" cy="144295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3.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Observe a função exponencial, a seguir: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15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𝑦</m:t>
                      </m:r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sSup>
                        <m:sSup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sup>
                      </m:sSup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−1</m:t>
                      </m:r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O gráfico que corresponde a essa função é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629B2A15-86BB-B65C-3DA2-0DBB525E21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570475"/>
                <a:ext cx="6096000" cy="1442959"/>
              </a:xfrm>
              <a:prstGeom prst="rect">
                <a:avLst/>
              </a:prstGeom>
              <a:blipFill>
                <a:blip r:embed="rId2"/>
                <a:stretch>
                  <a:fillRect l="-1300" t="-2119" b="-7203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Imagem 3">
            <a:extLst>
              <a:ext uri="{FF2B5EF4-FFF2-40B4-BE49-F238E27FC236}">
                <a16:creationId xmlns:a16="http://schemas.microsoft.com/office/drawing/2014/main" id="{E2482DCC-F52B-B0AE-2F89-92DBE80041C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54380" b="68692"/>
          <a:stretch/>
        </p:blipFill>
        <p:spPr>
          <a:xfrm>
            <a:off x="180068" y="2221434"/>
            <a:ext cx="5735864" cy="2415131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ADCAA762-7E23-9DE8-57E8-9217D3E7521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-413" t="31370" r="54793" b="36174"/>
          <a:stretch/>
        </p:blipFill>
        <p:spPr>
          <a:xfrm>
            <a:off x="6191652" y="617895"/>
            <a:ext cx="5936887" cy="2591469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5C71EEAE-DFF5-05A4-0C09-130485AF326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-922" t="62741" r="76650" b="5951"/>
          <a:stretch/>
        </p:blipFill>
        <p:spPr>
          <a:xfrm>
            <a:off x="6167717" y="4098799"/>
            <a:ext cx="3183558" cy="2519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917560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DAA5B81A-89CD-631F-F106-35DC63850C48}"/>
                  </a:ext>
                </a:extLst>
              </p:cNvPr>
              <p:cNvSpPr txBox="1"/>
              <p:nvPr/>
            </p:nvSpPr>
            <p:spPr>
              <a:xfrm>
                <a:off x="8964" y="570674"/>
                <a:ext cx="6096000" cy="242681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b="1" kern="100" dirty="0">
                    <a:solidFill>
                      <a:srgbClr val="0D0D0D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4.</a:t>
                </a:r>
                <a:r>
                  <a:rPr lang="pt-BR" sz="2200" kern="100" dirty="0">
                    <a:solidFill>
                      <a:srgbClr val="0D0D0D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Observe as funções, a seguir: 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i="1" kern="100">
                          <a:solidFill>
                            <a:srgbClr val="0D0D0D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𝑓</m:t>
                      </m:r>
                      <m:d>
                        <m:dPr>
                          <m:ctrlPr>
                            <a:rPr lang="pt-BR" sz="2200" i="1" kern="100">
                              <a:solidFill>
                                <a:srgbClr val="0D0D0D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pt-BR" sz="2200" i="1" kern="100">
                              <a:solidFill>
                                <a:srgbClr val="0D0D0D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</m:d>
                      <m:r>
                        <a:rPr lang="pt-BR" sz="2200" i="1" kern="100">
                          <a:solidFill>
                            <a:srgbClr val="0D0D0D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=4</m:t>
                      </m:r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∙</m:t>
                      </m:r>
                      <m:sSup>
                        <m:sSupPr>
                          <m:ctrlP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sup>
                      </m:sSup>
                      <m:r>
                        <a:rPr lang="pt-BR" sz="2200" kern="100">
                          <a:solidFill>
                            <a:srgbClr val="0D0D0D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    </m:t>
                      </m:r>
                      <m:r>
                        <m:rPr>
                          <m:sty m:val="p"/>
                        </m:rPr>
                        <a:rPr lang="pt-BR" sz="2200" kern="100">
                          <a:solidFill>
                            <a:srgbClr val="0D0D0D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e</m:t>
                      </m:r>
                      <m:r>
                        <a:rPr lang="pt-BR" sz="2200" kern="100">
                          <a:solidFill>
                            <a:srgbClr val="0D0D0D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   </m:t>
                      </m:r>
                      <m:r>
                        <a:rPr lang="pt-BR" sz="2200" i="1" kern="100">
                          <a:solidFill>
                            <a:srgbClr val="0D0D0D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𝑔</m:t>
                      </m:r>
                      <m:d>
                        <m:dPr>
                          <m:ctrlPr>
                            <a:rPr lang="pt-BR" sz="2200" i="1" kern="100">
                              <a:solidFill>
                                <a:srgbClr val="0D0D0D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pt-BR" sz="2200" i="1" kern="100">
                              <a:solidFill>
                                <a:srgbClr val="0D0D0D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</m:d>
                      <m:r>
                        <a:rPr lang="pt-BR" sz="2200" i="1" kern="100">
                          <a:solidFill>
                            <a:srgbClr val="0D0D0D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sSup>
                        <m:sSupPr>
                          <m:ctrlP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8</m:t>
                          </m:r>
                        </m:e>
                        <m:sup>
                          <m: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Faça o que se pede: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a) Escreva a base de cada uma das funções.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b) Preencha as tabelas, a seguir: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DAA5B81A-89CD-631F-F106-35DC63850C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64" y="570674"/>
                <a:ext cx="6096000" cy="2426818"/>
              </a:xfrm>
              <a:prstGeom prst="rect">
                <a:avLst/>
              </a:prstGeom>
              <a:blipFill>
                <a:blip r:embed="rId2"/>
                <a:stretch>
                  <a:fillRect l="-1300" t="-1256" b="-3769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Imagem 3">
            <a:extLst>
              <a:ext uri="{FF2B5EF4-FFF2-40B4-BE49-F238E27FC236}">
                <a16:creationId xmlns:a16="http://schemas.microsoft.com/office/drawing/2014/main" id="{23F7A583-51CB-2766-4170-E1534FB1D44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52601" b="16676"/>
          <a:stretch/>
        </p:blipFill>
        <p:spPr>
          <a:xfrm>
            <a:off x="105380" y="3067946"/>
            <a:ext cx="5844366" cy="2426817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97F793A2-78ED-3903-7BD5-6B5947614A2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52190" b="14775"/>
          <a:stretch/>
        </p:blipFill>
        <p:spPr>
          <a:xfrm>
            <a:off x="6192415" y="701086"/>
            <a:ext cx="5908363" cy="2517243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E70F3C03-F29E-0C5A-0A7D-D5E4F22AB254}"/>
              </a:ext>
            </a:extLst>
          </p:cNvPr>
          <p:cNvSpPr txBox="1"/>
          <p:nvPr/>
        </p:nvSpPr>
        <p:spPr>
          <a:xfrm>
            <a:off x="6104964" y="3401409"/>
            <a:ext cx="6087036" cy="4591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c) Esboce os gráficos das </a:t>
            </a:r>
            <a:r>
              <a:rPr lang="pt-BR" sz="2200" kern="100" dirty="0">
                <a:solidFill>
                  <a:srgbClr val="0D0D0D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funções</a:t>
            </a: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624347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C828A7F8-2EE9-F765-51F1-FED11CC2DC4A}"/>
                  </a:ext>
                </a:extLst>
              </p:cNvPr>
              <p:cNvSpPr txBox="1"/>
              <p:nvPr/>
            </p:nvSpPr>
            <p:spPr>
              <a:xfrm>
                <a:off x="0" y="585508"/>
                <a:ext cx="6096000" cy="201644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b="1" kern="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5. (ENEM 2024)</a:t>
                </a:r>
                <a:r>
                  <a:rPr lang="pt-BR" sz="2200" kern="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Uma caneca com água fervendo é retirada de um forno de micro-ondas. A temperatura </a:t>
                </a:r>
                <a14:m>
                  <m:oMath xmlns:m="http://schemas.openxmlformats.org/officeDocument/2006/math">
                    <m:r>
                      <a:rPr lang="pt-BR" sz="2200" i="1" kern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𝑇</m:t>
                    </m:r>
                  </m:oMath>
                </a14:m>
                <a:r>
                  <a:rPr lang="pt-BR" sz="2200" kern="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, em grau Celsius, da caneca, em função do tempo </a:t>
                </a:r>
                <a14:m>
                  <m:oMath xmlns:m="http://schemas.openxmlformats.org/officeDocument/2006/math">
                    <m:r>
                      <a:rPr lang="pt-BR" sz="2200" i="1" kern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𝑡</m:t>
                    </m:r>
                  </m:oMath>
                </a14:m>
                <a:r>
                  <a:rPr lang="pt-BR" sz="2200" kern="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, em minuto, pode ser modelada pela função </a:t>
                </a:r>
                <a14:m>
                  <m:oMath xmlns:m="http://schemas.openxmlformats.org/officeDocument/2006/math">
                    <m:r>
                      <a:rPr lang="pt-BR" sz="2200" i="1" kern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𝑇</m:t>
                    </m:r>
                    <m:d>
                      <m:dPr>
                        <m:ctrlPr>
                          <a:rPr lang="pt-BR" sz="2200" i="1" ker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pt-BR" sz="2200" i="1" ker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𝑡</m:t>
                        </m:r>
                      </m:e>
                    </m:d>
                    <m:r>
                      <a:rPr lang="pt-BR" sz="2200" i="1" kern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pt-BR" sz="2200" i="1" kern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𝑎</m:t>
                    </m:r>
                    <m:r>
                      <a:rPr lang="pt-BR" sz="2200" i="1" kern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+80 </m:t>
                    </m:r>
                    <m:sSup>
                      <m:sSupPr>
                        <m:ctrlPr>
                          <a:rPr lang="pt-BR" sz="2200" i="1" ker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i="1" ker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𝑏</m:t>
                        </m:r>
                      </m:e>
                      <m:sup>
                        <m:r>
                          <a:rPr lang="pt-BR" sz="2200" i="1" ker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𝑡</m:t>
                        </m:r>
                      </m:sup>
                    </m:sSup>
                  </m:oMath>
                </a14:m>
                <a:r>
                  <a:rPr lang="pt-BR" sz="2200" kern="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, representada no gráfico a seguir.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C828A7F8-2EE9-F765-51F1-FED11CC2DC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585508"/>
                <a:ext cx="6096000" cy="2016449"/>
              </a:xfrm>
              <a:prstGeom prst="rect">
                <a:avLst/>
              </a:prstGeom>
              <a:blipFill>
                <a:blip r:embed="rId2"/>
                <a:stretch>
                  <a:fillRect l="-1300" t="-1511" r="-1300" b="-4834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Imagem 3" descr="Gráfico, Gráfico de linhas&#10;&#10;O conteúdo gerado por IA pode estar incorreto.">
            <a:extLst>
              <a:ext uri="{FF2B5EF4-FFF2-40B4-BE49-F238E27FC236}">
                <a16:creationId xmlns:a16="http://schemas.microsoft.com/office/drawing/2014/main" id="{AFF5D14C-1655-2D26-2524-8D5033A7999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 l="-1" t="2262" r="1090"/>
          <a:stretch/>
        </p:blipFill>
        <p:spPr bwMode="auto">
          <a:xfrm>
            <a:off x="371736" y="2601956"/>
            <a:ext cx="4863652" cy="393455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3DDE6965-D9DD-5FF9-9FC3-96855F3F078A}"/>
                  </a:ext>
                </a:extLst>
              </p:cNvPr>
              <p:cNvSpPr txBox="1"/>
              <p:nvPr/>
            </p:nvSpPr>
            <p:spPr>
              <a:xfrm>
                <a:off x="6118114" y="571504"/>
                <a:ext cx="6073886" cy="390991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Os valores das constantes </a:t>
                </a:r>
                <a14:m>
                  <m:oMath xmlns:m="http://schemas.openxmlformats.org/officeDocument/2006/math">
                    <m:r>
                      <a:rPr lang="pt-BR" sz="2200" i="1" kern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𝑎</m:t>
                    </m:r>
                  </m:oMath>
                </a14:m>
                <a:r>
                  <a:rPr lang="pt-BR" sz="2200" kern="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e </a:t>
                </a:r>
                <a14:m>
                  <m:oMath xmlns:m="http://schemas.openxmlformats.org/officeDocument/2006/math">
                    <m:r>
                      <a:rPr lang="pt-BR" sz="2200" i="1" kern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𝑏</m:t>
                    </m:r>
                  </m:oMath>
                </a14:m>
                <a:r>
                  <a:rPr lang="pt-BR" sz="2200" kern="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são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50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pt-BR" sz="2200" i="1" ker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pt-BR" sz="2200" ker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A</m:t>
                          </m:r>
                        </m:e>
                      </m:d>
                      <m:r>
                        <a:rPr lang="pt-BR" sz="2200" ker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pt-BR" sz="2200" i="1" ker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𝑎</m:t>
                      </m:r>
                      <m:r>
                        <a:rPr lang="pt-BR" sz="2200" i="1" ker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=20; </m:t>
                      </m:r>
                      <m:r>
                        <a:rPr lang="pt-BR" sz="2200" i="1" ker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𝑏</m:t>
                      </m:r>
                      <m:r>
                        <a:rPr lang="pt-BR" sz="2200" i="1" ker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unc>
                        <m:funcPr>
                          <m:ctrlPr>
                            <a:rPr lang="pt-BR" sz="2200" i="1" ker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pt-BR" sz="2200" ker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log</m:t>
                          </m:r>
                        </m:fName>
                        <m:e>
                          <m:d>
                            <m:dPr>
                              <m:ctrlPr>
                                <a:rPr lang="pt-BR" sz="2200" i="1" kern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pt-BR" sz="2200" i="1" kern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0,5</m:t>
                              </m:r>
                            </m:e>
                          </m:d>
                        </m:e>
                      </m:func>
                      <m:r>
                        <a:rPr lang="pt-BR" sz="2200" i="1" ker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 .</m:t>
                      </m:r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pt-BR" sz="2200" i="1" ker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pt-BR" sz="2200" ker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B</m:t>
                          </m:r>
                        </m:e>
                      </m:d>
                      <m:r>
                        <a:rPr lang="pt-BR" sz="2200" ker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pt-BR" sz="2200" i="1" ker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𝑎</m:t>
                      </m:r>
                      <m:r>
                        <a:rPr lang="pt-BR" sz="2200" i="1" ker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=100; </m:t>
                      </m:r>
                      <m:r>
                        <a:rPr lang="pt-BR" sz="2200" i="1" ker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𝑏</m:t>
                      </m:r>
                      <m:r>
                        <a:rPr lang="pt-BR" sz="2200" i="1" ker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=0,5 .</m:t>
                      </m:r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pt-BR" sz="2200" i="1" ker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pt-BR" sz="2200" ker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C</m:t>
                          </m:r>
                        </m:e>
                      </m:d>
                      <m:r>
                        <a:rPr lang="pt-BR" sz="2200" ker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pt-BR" sz="2200" i="1" ker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𝑎</m:t>
                      </m:r>
                      <m:r>
                        <a:rPr lang="pt-BR" sz="2200" i="1" ker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=20; </m:t>
                      </m:r>
                      <m:r>
                        <a:rPr lang="pt-BR" sz="2200" i="1" ker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𝑏</m:t>
                      </m:r>
                      <m:r>
                        <a:rPr lang="pt-BR" sz="2200" i="1" ker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sSup>
                        <m:sSupPr>
                          <m:ctrlPr>
                            <a:rPr lang="pt-BR" sz="2200" i="1" ker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BR" sz="2200" i="1" kern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pt-BR" sz="2200" i="1" kern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0,5</m:t>
                              </m:r>
                            </m:e>
                          </m:d>
                        </m:e>
                        <m:sup>
                          <m:f>
                            <m:fPr>
                              <m:ctrlPr>
                                <a:rPr lang="pt-BR" sz="2200" i="1" kern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r>
                                <a:rPr lang="pt-BR" sz="2200" i="1" kern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pt-BR" sz="2200" i="1" kern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 10 </m:t>
                              </m:r>
                            </m:den>
                          </m:f>
                        </m:sup>
                      </m:sSup>
                      <m:r>
                        <a:rPr lang="pt-BR" sz="2200" i="1" ker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 .</m:t>
                      </m:r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pt-BR" sz="2200" i="1" ker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pt-BR" sz="2200" ker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D</m:t>
                          </m:r>
                        </m:e>
                      </m:d>
                      <m:r>
                        <a:rPr lang="pt-BR" sz="2200" ker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pt-BR" sz="2200" i="1" ker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𝑎</m:t>
                      </m:r>
                      <m:r>
                        <a:rPr lang="pt-BR" sz="2200" i="1" ker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=20; </m:t>
                      </m:r>
                      <m:r>
                        <a:rPr lang="pt-BR" sz="2200" i="1" ker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𝑏</m:t>
                      </m:r>
                      <m:r>
                        <a:rPr lang="pt-BR" sz="2200" i="1" ker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200" i="1" ker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pt-BR" sz="2200" i="1" kern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pt-BR" sz="2200" i="1" kern="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pt-BR" sz="2200" i="1" kern="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40</m:t>
                                  </m:r>
                                </m:e>
                              </m:d>
                            </m:e>
                            <m:sup>
                              <m:f>
                                <m:fPr>
                                  <m:ctrlPr>
                                    <a:rPr lang="pt-BR" sz="2200" i="1" kern="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BR" sz="2200" i="1" kern="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pt-BR" sz="2200" i="1" kern="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 10 </m:t>
                                  </m:r>
                                </m:den>
                              </m:f>
                            </m:sup>
                          </m:sSup>
                        </m:num>
                        <m:den>
                          <m:r>
                            <a:rPr lang="pt-BR" sz="2200" i="1" ker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80</m:t>
                          </m:r>
                        </m:den>
                      </m:f>
                      <m:r>
                        <a:rPr lang="pt-BR" sz="2200" i="1" ker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∙</m:t>
                      </m:r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pt-BR" sz="2200" i="1" ker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pt-BR" sz="2200" ker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E</m:t>
                          </m:r>
                        </m:e>
                      </m:d>
                      <m:r>
                        <a:rPr lang="pt-BR" sz="2200" ker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pt-BR" sz="2200" i="1" ker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𝑎</m:t>
                      </m:r>
                      <m:r>
                        <a:rPr lang="pt-BR" sz="2200" i="1" ker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=20; </m:t>
                      </m:r>
                      <m:r>
                        <a:rPr lang="pt-BR" sz="2200" i="1" ker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𝑏</m:t>
                      </m:r>
                      <m:r>
                        <a:rPr lang="pt-BR" sz="2200" i="1" ker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=40 .</m:t>
                      </m:r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3DDE6965-D9DD-5FF9-9FC3-96855F3F07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8114" y="571504"/>
                <a:ext cx="6073886" cy="3909917"/>
              </a:xfrm>
              <a:prstGeom prst="rect">
                <a:avLst/>
              </a:prstGeom>
              <a:blipFill>
                <a:blip r:embed="rId5"/>
                <a:stretch>
                  <a:fillRect l="-1305" t="-624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8926241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D10609DB-6F8C-832F-5420-C639C7E38C86}"/>
                  </a:ext>
                </a:extLst>
              </p:cNvPr>
              <p:cNvSpPr txBox="1"/>
              <p:nvPr/>
            </p:nvSpPr>
            <p:spPr>
              <a:xfrm>
                <a:off x="0" y="906147"/>
                <a:ext cx="6096000" cy="44176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400" b="1" kern="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6. (ENEM 2024 </a:t>
                </a:r>
                <a:r>
                  <a:rPr lang="pt-BR" sz="2400" b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– Reaplicação/PPL) </a:t>
                </a:r>
                <a:r>
                  <a:rPr lang="pt-BR" sz="24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Visando obter créditos de carbono, uma empresa, emissora de gases de efeito estufa, elabora um projeto de reflorestamento em uma área desmatada. De acordo com o projeto, no primeiro ano serão reflorestados 500 hectares. A partir daí, a cada ano, a área total reflorestada será aumentada em 50% em relação ao ano anterior. </a:t>
                </a:r>
                <a:endParaRPr lang="pt-BR" sz="24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4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A expressão algébrica que representa a área total reflorestada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sz="24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pt-BR" sz="24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𝐴</m:t>
                        </m:r>
                      </m:e>
                      <m:sub>
                        <m:r>
                          <a:rPr lang="pt-BR" sz="24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pt-BR" sz="24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), em hectare, ao final de </a:t>
                </a:r>
                <a14:m>
                  <m:oMath xmlns:m="http://schemas.openxmlformats.org/officeDocument/2006/math">
                    <m:r>
                      <a:rPr lang="pt-BR" sz="24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𝑛</m:t>
                    </m:r>
                  </m:oMath>
                </a14:m>
                <a:r>
                  <a:rPr lang="pt-BR" sz="24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anos é</a:t>
                </a:r>
                <a:endParaRPr lang="pt-BR" sz="24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D10609DB-6F8C-832F-5420-C639C7E38C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906147"/>
                <a:ext cx="6096000" cy="4417620"/>
              </a:xfrm>
              <a:prstGeom prst="rect">
                <a:avLst/>
              </a:prstGeom>
              <a:blipFill>
                <a:blip r:embed="rId2"/>
                <a:stretch>
                  <a:fillRect l="-1500" t="-691" r="-1500" b="-2072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F3A44B55-D0DD-F7D1-8E23-28462632F40F}"/>
                  </a:ext>
                </a:extLst>
              </p:cNvPr>
              <p:cNvSpPr txBox="1"/>
              <p:nvPr/>
            </p:nvSpPr>
            <p:spPr>
              <a:xfrm>
                <a:off x="6096000" y="872087"/>
                <a:ext cx="6096000" cy="260173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400" kern="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(A)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sz="2400" i="1" ker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pt-BR" sz="2400" i="1" ker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𝐴</m:t>
                        </m:r>
                      </m:e>
                      <m:sub>
                        <m:r>
                          <a:rPr lang="pt-BR" sz="2400" i="1" ker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𝑛</m:t>
                        </m:r>
                      </m:sub>
                    </m:sSub>
                    <m:r>
                      <a:rPr lang="pt-BR" sz="2400" i="1" kern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=500∙</m:t>
                    </m:r>
                    <m:sSup>
                      <m:sSupPr>
                        <m:ctrlPr>
                          <a:rPr lang="pt-BR" sz="2400" i="1" ker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400" i="1" ker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0,5</m:t>
                        </m:r>
                      </m:e>
                      <m:sup>
                        <m:r>
                          <a:rPr lang="pt-BR" sz="2400" i="1" ker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𝑛</m:t>
                        </m:r>
                        <m:r>
                          <a:rPr lang="pt-BR" sz="2400" i="1" ker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−1</m:t>
                        </m:r>
                      </m:sup>
                    </m:sSup>
                  </m:oMath>
                </a14:m>
                <a:endParaRPr lang="pt-BR" sz="24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400" kern="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(B)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sz="2400" i="1" ker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pt-BR" sz="2400" i="1" ker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𝐴</m:t>
                        </m:r>
                      </m:e>
                      <m:sub>
                        <m:r>
                          <a:rPr lang="pt-BR" sz="2400" i="1" ker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𝑛</m:t>
                        </m:r>
                      </m:sub>
                    </m:sSub>
                    <m:r>
                      <a:rPr lang="pt-BR" sz="2400" i="1" kern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=500∙</m:t>
                    </m:r>
                    <m:sSup>
                      <m:sSupPr>
                        <m:ctrlPr>
                          <a:rPr lang="pt-BR" sz="2400" i="1" ker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400" i="1" ker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1,5</m:t>
                        </m:r>
                      </m:e>
                      <m:sup>
                        <m:r>
                          <a:rPr lang="pt-BR" sz="2400" i="1" ker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𝑛</m:t>
                        </m:r>
                        <m:r>
                          <a:rPr lang="pt-BR" sz="2400" i="1" ker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−1</m:t>
                        </m:r>
                      </m:sup>
                    </m:sSup>
                  </m:oMath>
                </a14:m>
                <a:endParaRPr lang="pt-BR" sz="24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400" kern="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(C)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sz="2400" i="1" ker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pt-BR" sz="2400" i="1" ker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𝐴</m:t>
                        </m:r>
                      </m:e>
                      <m:sub>
                        <m:r>
                          <a:rPr lang="pt-BR" sz="2400" i="1" ker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𝑛</m:t>
                        </m:r>
                      </m:sub>
                    </m:sSub>
                    <m:r>
                      <a:rPr lang="pt-BR" sz="2400" i="1" kern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=500+</m:t>
                    </m:r>
                    <m:r>
                      <a:rPr lang="pt-BR" sz="2400" i="1" kern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𝑛</m:t>
                    </m:r>
                    <m:r>
                      <a:rPr lang="pt-BR" sz="2400" i="1" kern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∙250</m:t>
                    </m:r>
                  </m:oMath>
                </a14:m>
                <a:endParaRPr lang="pt-BR" sz="24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400" kern="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(D)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sz="2400" i="1" ker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pt-BR" sz="2400" i="1" ker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𝐴</m:t>
                        </m:r>
                      </m:e>
                      <m:sub>
                        <m:r>
                          <a:rPr lang="pt-BR" sz="2400" i="1" ker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𝑛</m:t>
                        </m:r>
                      </m:sub>
                    </m:sSub>
                    <m:r>
                      <a:rPr lang="pt-BR" sz="2400" i="1" kern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=500∙</m:t>
                    </m:r>
                    <m:d>
                      <m:dPr>
                        <m:ctrlPr>
                          <a:rPr lang="pt-BR" sz="2400" i="1" ker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pt-BR" sz="2400" i="1" ker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1+</m:t>
                        </m:r>
                        <m:sSup>
                          <m:sSupPr>
                            <m:ctrlPr>
                              <a:rPr lang="pt-BR" sz="2400" i="1" kern="0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pt-BR" sz="2400" i="1" kern="0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0,5</m:t>
                            </m:r>
                          </m:e>
                          <m:sup>
                            <m:r>
                              <a:rPr lang="pt-BR" sz="2400" i="1" kern="0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𝑛</m:t>
                            </m:r>
                            <m:r>
                              <a:rPr lang="pt-BR" sz="2400" i="1" kern="0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−1</m:t>
                            </m:r>
                          </m:sup>
                        </m:sSup>
                      </m:e>
                    </m:d>
                  </m:oMath>
                </a14:m>
                <a:endParaRPr lang="pt-BR" sz="24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400" kern="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(E)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sz="2400" i="1" ker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pt-BR" sz="2400" i="1" ker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𝐴</m:t>
                        </m:r>
                      </m:e>
                      <m:sub>
                        <m:r>
                          <a:rPr lang="pt-BR" sz="2400" i="1" ker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𝑛</m:t>
                        </m:r>
                      </m:sub>
                    </m:sSub>
                    <m:r>
                      <a:rPr lang="pt-BR" sz="2400" i="1" kern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=500+</m:t>
                    </m:r>
                    <m:d>
                      <m:dPr>
                        <m:ctrlPr>
                          <a:rPr lang="pt-BR" sz="2400" i="1" ker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pt-BR" sz="2400" i="1" ker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𝑛</m:t>
                        </m:r>
                        <m:r>
                          <a:rPr lang="pt-BR" sz="2400" i="1" ker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−1</m:t>
                        </m:r>
                      </m:e>
                    </m:d>
                    <m:r>
                      <a:rPr lang="pt-BR" sz="2400" i="1" kern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∙250</m:t>
                    </m:r>
                  </m:oMath>
                </a14:m>
                <a:endParaRPr lang="pt-BR" sz="24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F3A44B55-D0DD-F7D1-8E23-28462632F4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872087"/>
                <a:ext cx="6096000" cy="2601738"/>
              </a:xfrm>
              <a:prstGeom prst="rect">
                <a:avLst/>
              </a:prstGeom>
              <a:blipFill>
                <a:blip r:embed="rId3"/>
                <a:stretch>
                  <a:fillRect l="-1500" t="-937" b="-3981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4276901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40C2A2CB-351D-AACF-EB8F-E034F9A42C71}"/>
                  </a:ext>
                </a:extLst>
              </p:cNvPr>
              <p:cNvSpPr txBox="1"/>
              <p:nvPr/>
            </p:nvSpPr>
            <p:spPr>
              <a:xfrm>
                <a:off x="0" y="562193"/>
                <a:ext cx="6096000" cy="611500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b="1" kern="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7. (ENEM 2024 </a:t>
                </a:r>
                <a:r>
                  <a:rPr lang="pt-BR" sz="2200" b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– Reaplicação/PPL) </a:t>
                </a: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O automóvel é um bem que se desvaloriza muito rapidamente, quando comparado a outros bens. Após a venda, um automóvel novo já sofre uma grande desvalorização. O histórico de um automóvel novo, vendido por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2200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R</m:t>
                    </m:r>
                    <m:r>
                      <a:rPr lang="pt-BR" sz="2200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$ 30 000,00</m:t>
                    </m:r>
                  </m:oMath>
                </a14:m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, apresenta os seguintes valores (</a:t>
                </a:r>
                <a14:m>
                  <m:oMath xmlns:m="http://schemas.openxmlformats.org/officeDocument/2006/math"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𝑉</m:t>
                    </m:r>
                  </m:oMath>
                </a14:m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) de mercado, após decorridos os per</a:t>
                </a: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 Narrow" panose="020B0606020202030204" pitchFamily="34" charset="0"/>
                  </a:rPr>
                  <a:t>í</a:t>
                </a: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odos indicados a seguir: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342900" lvl="0" indent="-342900" algn="just">
                  <a:lnSpc>
                    <a:spcPct val="115000"/>
                  </a:lnSpc>
                  <a:buFont typeface="Symbol" panose="05050102010706020507" pitchFamily="18" charset="2"/>
                  <a:buChar char=""/>
                </a:pP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ao final de um ano,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2200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R</m:t>
                    </m:r>
                    <m:r>
                      <a:rPr lang="pt-BR" sz="2200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$ 27 000,00</m:t>
                    </m:r>
                  </m:oMath>
                </a14:m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;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342900" lvl="0" indent="-342900" algn="just">
                  <a:lnSpc>
                    <a:spcPct val="115000"/>
                  </a:lnSpc>
                  <a:buFont typeface="Symbol" panose="05050102010706020507" pitchFamily="18" charset="2"/>
                  <a:buChar char=""/>
                </a:pP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ao final de dois anos,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2200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R</m:t>
                    </m:r>
                    <m:r>
                      <a:rPr lang="pt-BR" sz="2200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$ 24 300,00</m:t>
                    </m:r>
                  </m:oMath>
                </a14:m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;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342900" lvl="0" indent="-342900" algn="just">
                  <a:lnSpc>
                    <a:spcPct val="115000"/>
                  </a:lnSpc>
                  <a:spcAft>
                    <a:spcPts val="800"/>
                  </a:spcAft>
                  <a:buFont typeface="Symbol" panose="05050102010706020507" pitchFamily="18" charset="2"/>
                  <a:buChar char=""/>
                </a:pP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ao final de tr</a:t>
                </a: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 Narrow" panose="020B0606020202030204" pitchFamily="34" charset="0"/>
                  </a:rPr>
                  <a:t>ê</a:t>
                </a: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s anos,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2200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R</m:t>
                    </m:r>
                    <m:r>
                      <a:rPr lang="pt-BR" sz="2200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$ 21 870,00</m:t>
                    </m:r>
                  </m:oMath>
                </a14:m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Esses pre</a:t>
                </a: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 Narrow" panose="020B0606020202030204" pitchFamily="34" charset="0"/>
                  </a:rPr>
                  <a:t>ç</a:t>
                </a: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os seguiram um modelo exponencial que expressa </a:t>
                </a:r>
                <a14:m>
                  <m:oMath xmlns:m="http://schemas.openxmlformats.org/officeDocument/2006/math"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𝑉</m:t>
                    </m:r>
                  </m:oMath>
                </a14:m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em função do n</a:t>
                </a: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 Narrow" panose="020B0606020202030204" pitchFamily="34" charset="0"/>
                  </a:rPr>
                  <a:t>ú</a:t>
                </a: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mero </a:t>
                </a:r>
                <a14:m>
                  <m:oMath xmlns:m="http://schemas.openxmlformats.org/officeDocument/2006/math"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𝑛</m:t>
                    </m:r>
                  </m:oMath>
                </a14:m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de ano de uso, pela relação </a:t>
                </a: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              </a:t>
                </a:r>
                <a14:m>
                  <m:oMath xmlns:m="http://schemas.openxmlformats.org/officeDocument/2006/math"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𝑉</m:t>
                    </m:r>
                    <m:d>
                      <m:dPr>
                        <m:ctrlP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𝑛</m:t>
                        </m:r>
                      </m:e>
                    </m:d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</m:t>
                    </m:r>
                    <m:sSub>
                      <m:sSubPr>
                        <m:ctrlP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𝑉</m:t>
                        </m:r>
                      </m:e>
                      <m:sub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0</m:t>
                        </m:r>
                      </m:sub>
                    </m:sSub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∙</m:t>
                    </m:r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𝑞</m:t>
                    </m:r>
                    <m:sSup>
                      <m:sSupPr>
                        <m:ctrlP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" panose="020B0604020202020204" pitchFamily="34" charset="0"/>
                          </a:rPr>
                          <m:t> </m:t>
                        </m:r>
                      </m:e>
                      <m:sup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em que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𝑉</m:t>
                        </m:r>
                      </m:e>
                      <m:sub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 Narrow" panose="020B0606020202030204" pitchFamily="34" charset="0"/>
                  </a:rPr>
                  <a:t>é</a:t>
                </a: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o valor inicial, </a:t>
                </a:r>
                <a14:m>
                  <m:oMath xmlns:m="http://schemas.openxmlformats.org/officeDocument/2006/math"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𝑞</m:t>
                    </m:r>
                  </m:oMath>
                </a14:m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 Narrow" panose="020B0606020202030204" pitchFamily="34" charset="0"/>
                  </a:rPr>
                  <a:t>é</a:t>
                </a: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o fator de desvaloriza</a:t>
                </a: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 Narrow" panose="020B0606020202030204" pitchFamily="34" charset="0"/>
                  </a:rPr>
                  <a:t>çã</a:t>
                </a: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o e </a:t>
                </a:r>
                <a14:m>
                  <m:oMath xmlns:m="http://schemas.openxmlformats.org/officeDocument/2006/math"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𝑛</m:t>
                    </m:r>
                  </m:oMath>
                </a14:m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 Narrow" panose="020B0606020202030204" pitchFamily="34" charset="0"/>
                  </a:rPr>
                  <a:t>é</a:t>
                </a: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o tempo, em ano, decorrido ap</a:t>
                </a: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 Narrow" panose="020B0606020202030204" pitchFamily="34" charset="0"/>
                  </a:rPr>
                  <a:t>ó</a:t>
                </a: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s a venda.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40C2A2CB-351D-AACF-EB8F-E034F9A42C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562193"/>
                <a:ext cx="6096000" cy="6115007"/>
              </a:xfrm>
              <a:prstGeom prst="rect">
                <a:avLst/>
              </a:prstGeom>
              <a:blipFill>
                <a:blip r:embed="rId2"/>
                <a:stretch>
                  <a:fillRect l="-1300" t="-499" r="-1300" b="-997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CaixaDeTexto 4">
            <a:extLst>
              <a:ext uri="{FF2B5EF4-FFF2-40B4-BE49-F238E27FC236}">
                <a16:creationId xmlns:a16="http://schemas.microsoft.com/office/drawing/2014/main" id="{1D28DC94-6BBF-7A0D-CDE3-500CC9EE556A}"/>
              </a:ext>
            </a:extLst>
          </p:cNvPr>
          <p:cNvSpPr txBox="1"/>
          <p:nvPr/>
        </p:nvSpPr>
        <p:spPr>
          <a:xfrm>
            <a:off x="6096000" y="562193"/>
            <a:ext cx="6096000" cy="41927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 valor, em milhar de real, com uma casa decimal, que mais se aproxima do valor de mercado desse carro, ao final de seis anos, </a:t>
            </a: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Arial Narrow" panose="020B0606020202030204" pitchFamily="34" charset="0"/>
              </a:rPr>
              <a:t>é</a:t>
            </a: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kern="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(A) 13,7.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kern="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(B) 14,3.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kern="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(C) 14,6.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kern="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(D) 15,9.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kern="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(E) 17,7.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527741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8E83C96E-E03C-2B34-8B11-CE0226127AB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9" r="2939" b="4321"/>
          <a:stretch>
            <a:fillRect/>
          </a:stretch>
        </p:blipFill>
        <p:spPr bwMode="auto">
          <a:xfrm>
            <a:off x="66936" y="575627"/>
            <a:ext cx="3345984" cy="69736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5CACED5A-5ED6-A4A3-5CA3-D432D933037D}"/>
                  </a:ext>
                </a:extLst>
              </p:cNvPr>
              <p:cNvSpPr txBox="1"/>
              <p:nvPr/>
            </p:nvSpPr>
            <p:spPr>
              <a:xfrm>
                <a:off x="13146" y="1228163"/>
                <a:ext cx="6096000" cy="210968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15000"/>
                  </a:lnSpc>
                </a:pPr>
                <a:r>
                  <a:rPr lang="pt-BR" sz="2200" b="1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FUNÇÃO LOGARÍTMICA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solidFill>
                      <a:srgbClr val="0D0D0D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Uma função logarítmica </a:t>
                </a:r>
                <a14:m>
                  <m:oMath xmlns:m="http://schemas.openxmlformats.org/officeDocument/2006/math">
                    <m:r>
                      <a:rPr lang="pt-BR" sz="2200" i="1" kern="100">
                        <a:solidFill>
                          <a:srgbClr val="0D0D0D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𝑓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:</m:t>
                    </m:r>
                    <m:sSubSup>
                      <m:sSubSup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sSubSupPr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ℝ</m:t>
                        </m:r>
                      </m:e>
                      <m:sub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+</m:t>
                        </m:r>
                      </m:sub>
                      <m:sup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∗</m:t>
                        </m:r>
                      </m:sup>
                    </m:sSubSup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→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ℝ</m:t>
                    </m:r>
                  </m:oMath>
                </a14:m>
                <a:r>
                  <a:rPr lang="pt-BR" sz="2200" kern="100" dirty="0">
                    <a:solidFill>
                      <a:srgbClr val="0D0D0D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é</a:t>
                </a:r>
                <a:r>
                  <a:rPr lang="pt-BR" sz="2200" b="1" kern="100" dirty="0">
                    <a:solidFill>
                      <a:srgbClr val="0D0D0D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pt-BR" sz="2200" kern="100" dirty="0">
                    <a:solidFill>
                      <a:srgbClr val="0D0D0D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definida por</a:t>
                </a:r>
                <a:r>
                  <a:rPr lang="pt-BR" sz="2200" i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   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𝑦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</m:t>
                    </m:r>
                    <m:func>
                      <m:func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pt-BR" sz="2200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pt-BR" sz="2200" b="1" i="1" kern="100">
                                <a:solidFill>
                                  <a:srgbClr val="00B050"/>
                                </a:solidFill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𝒂</m:t>
                            </m:r>
                          </m:sub>
                        </m:sSub>
                      </m:fName>
                      <m:e>
                        <m:r>
                          <a:rPr lang="pt-BR" sz="2200" b="1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𝒙</m:t>
                        </m:r>
                      </m:e>
                    </m:func>
                  </m:oMath>
                </a14:m>
                <a:r>
                  <a:rPr lang="pt-BR" sz="2200" i="1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 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ou </a:t>
                </a:r>
                <a:r>
                  <a:rPr lang="pt-BR" sz="2200" kern="100" dirty="0">
                    <a:solidFill>
                      <a:srgbClr val="0D0D0D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𝑓</m:t>
                    </m:r>
                    <m:d>
                      <m:d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</m:d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</m:t>
                    </m:r>
                    <m:func>
                      <m:func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pt-BR" sz="2200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pt-BR" sz="2200" b="1" i="1" kern="100">
                                <a:solidFill>
                                  <a:srgbClr val="00B050"/>
                                </a:solidFill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𝒂</m:t>
                            </m:r>
                          </m:sub>
                        </m:sSub>
                      </m:fName>
                      <m:e>
                        <m:r>
                          <a:rPr lang="pt-BR" sz="2200" b="1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𝒙</m:t>
                        </m:r>
                      </m:e>
                    </m:func>
                  </m:oMath>
                </a14:m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, sendo </a:t>
                </a:r>
                <a14:m>
                  <m:oMath xmlns:m="http://schemas.openxmlformats.org/officeDocument/2006/math">
                    <m:r>
                      <a:rPr lang="pt-BR" sz="2200" b="1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𝒂</m:t>
                    </m:r>
                  </m:oMath>
                </a14:m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e </a:t>
                </a:r>
                <a14:m>
                  <m:oMath xmlns:m="http://schemas.openxmlformats.org/officeDocument/2006/math">
                    <m:r>
                      <a:rPr lang="pt-BR" sz="2200" b="1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𝒙</m:t>
                    </m:r>
                  </m:oMath>
                </a14:m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reais positivos e</a:t>
                </a:r>
                <a:r>
                  <a:rPr lang="pt-BR" sz="2200" i="1" kern="100" dirty="0">
                    <a:solidFill>
                      <a:srgbClr val="000000"/>
                    </a:solidFill>
                    <a:effectLst/>
                    <a:latin typeface="Cambria Math" panose="0204050305040603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pt-BR" sz="2200" b="1" i="1" kern="100">
                        <a:solidFill>
                          <a:srgbClr val="00B05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𝒂</m:t>
                    </m:r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≠</m:t>
                    </m:r>
                    <m:r>
                      <a:rPr lang="pt-BR" sz="2200" i="1" kern="100">
                        <a:solidFill>
                          <a:srgbClr val="0D0D0D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1</m:t>
                    </m:r>
                  </m:oMath>
                </a14:m>
                <a:r>
                  <a:rPr lang="pt-BR" sz="2200" kern="100" dirty="0">
                    <a:solidFill>
                      <a:srgbClr val="0D0D0D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</a:pPr>
                <a:r>
                  <a:rPr lang="pt-BR" sz="2200" b="1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Exemplos:</a:t>
                </a:r>
                <a:endParaRPr lang="pt-BR" sz="2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5CACED5A-5ED6-A4A3-5CA3-D432D93303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146" y="1228163"/>
                <a:ext cx="6096000" cy="2109680"/>
              </a:xfrm>
              <a:prstGeom prst="rect">
                <a:avLst/>
              </a:prstGeom>
              <a:blipFill>
                <a:blip r:embed="rId3"/>
                <a:stretch>
                  <a:fillRect l="-1300" t="-1153" r="-1300" b="-4611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Imagem 6">
            <a:extLst>
              <a:ext uri="{FF2B5EF4-FFF2-40B4-BE49-F238E27FC236}">
                <a16:creationId xmlns:a16="http://schemas.microsoft.com/office/drawing/2014/main" id="{9B355C76-9E00-D00B-EF75-C535A2C2345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54928" b="27941"/>
          <a:stretch/>
        </p:blipFill>
        <p:spPr>
          <a:xfrm>
            <a:off x="0" y="3337842"/>
            <a:ext cx="6008275" cy="1162439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2429FE96-ED06-0C52-5B93-7526792BE87E}"/>
                  </a:ext>
                </a:extLst>
              </p:cNvPr>
              <p:cNvSpPr txBox="1"/>
              <p:nvPr/>
            </p:nvSpPr>
            <p:spPr>
              <a:xfrm>
                <a:off x="8665" y="4368226"/>
                <a:ext cx="6127376" cy="175971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</a:pPr>
                <a:r>
                  <a:rPr lang="pt-BR" sz="22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A função inversa da função exponencial é a função logarítmica. Observe:</a:t>
                </a:r>
                <a:endParaRPr lang="pt-BR" sz="2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342900" lvl="0" indent="-342900" algn="just">
                  <a:lnSpc>
                    <a:spcPct val="150000"/>
                  </a:lnSpc>
                  <a:buClr>
                    <a:srgbClr val="000000"/>
                  </a:buClr>
                  <a:buFont typeface="Wingdings" panose="05000000000000000000" pitchFamily="2" charset="2"/>
                  <a:buChar char=""/>
                </a:pPr>
                <a14:m>
                  <m:oMath xmlns:m="http://schemas.openxmlformats.org/officeDocument/2006/math">
                    <m:r>
                      <a:rPr lang="pt-BR" sz="2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𝑓</m:t>
                    </m:r>
                    <m:d>
                      <m:dPr>
                        <m:ctrlP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𝑥</m:t>
                        </m:r>
                      </m:e>
                    </m:d>
                    <m:r>
                      <a:rPr lang="pt-BR" sz="2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</m:t>
                    </m:r>
                    <m:sSup>
                      <m:sSupPr>
                        <m:ctrlP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𝑎</m:t>
                        </m:r>
                      </m:e>
                      <m:sup>
                        <m: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𝑥</m:t>
                        </m:r>
                      </m:sup>
                    </m:sSup>
                    <m:r>
                      <a:rPr lang="pt-BR" sz="2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→</m:t>
                    </m:r>
                    <m:r>
                      <a:rPr lang="pt-BR" sz="2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𝑓</m:t>
                    </m:r>
                    <m:d>
                      <m:dPr>
                        <m:ctrlP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pt-BR" sz="22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pt-BR" sz="22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pt-BR" sz="2200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pt-BR" sz="22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  <m:t>𝑎</m:t>
                                </m:r>
                              </m:sub>
                            </m:sSub>
                          </m:fName>
                          <m:e>
                            <m:r>
                              <a:rPr lang="pt-BR" sz="22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𝑥</m:t>
                            </m:r>
                          </m:e>
                        </m:func>
                      </m:e>
                    </m:d>
                    <m:r>
                      <a:rPr lang="pt-BR" sz="2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</m:t>
                    </m:r>
                    <m:sSup>
                      <m:sSupPr>
                        <m:ctrlP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𝑎</m:t>
                        </m:r>
                      </m:e>
                      <m:sup>
                        <m:func>
                          <m:funcPr>
                            <m:ctrlPr>
                              <a:rPr lang="pt-BR" sz="22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pt-BR" sz="22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pt-BR" sz="2200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pt-BR" sz="22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  <m:t>𝑎</m:t>
                                </m:r>
                              </m:sub>
                            </m:sSub>
                          </m:fName>
                          <m:e>
                            <m:r>
                              <a:rPr lang="pt-BR" sz="22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𝑥</m:t>
                            </m:r>
                          </m:e>
                        </m:func>
                      </m:sup>
                    </m:sSup>
                    <m:r>
                      <a:rPr lang="pt-BR" sz="2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</m:t>
                    </m:r>
                    <m:r>
                      <a:rPr lang="pt-BR" sz="2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𝑥</m:t>
                    </m:r>
                  </m:oMath>
                </a14:m>
                <a:endParaRPr lang="pt-BR" sz="2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342900" lvl="0" indent="-342900" algn="just">
                  <a:lnSpc>
                    <a:spcPct val="115000"/>
                  </a:lnSpc>
                  <a:buClr>
                    <a:srgbClr val="000000"/>
                  </a:buClr>
                  <a:buFont typeface="Wingdings" panose="05000000000000000000" pitchFamily="2" charset="2"/>
                  <a:buChar char=""/>
                </a:pPr>
                <a14:m>
                  <m:oMath xmlns:m="http://schemas.openxmlformats.org/officeDocument/2006/math">
                    <m:r>
                      <a:rPr lang="pt-BR" sz="2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𝑔</m:t>
                    </m:r>
                    <m:d>
                      <m:dPr>
                        <m:ctrlP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𝑥</m:t>
                        </m:r>
                      </m:e>
                    </m:d>
                    <m:r>
                      <a:rPr lang="pt-BR" sz="2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</m:t>
                    </m:r>
                    <m:func>
                      <m:funcPr>
                        <m:ctrlP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pt-BR" sz="22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pt-BR" sz="22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pt-BR" sz="22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𝑎</m:t>
                            </m:r>
                          </m:sub>
                        </m:sSub>
                      </m:fName>
                      <m:e>
                        <m: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𝑥</m:t>
                        </m:r>
                      </m:e>
                    </m:func>
                    <m:r>
                      <a:rPr lang="pt-BR" sz="2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→</m:t>
                    </m:r>
                    <m:r>
                      <a:rPr lang="pt-BR" sz="2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𝑔</m:t>
                    </m:r>
                    <m:d>
                      <m:dPr>
                        <m:ctrlP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pt-BR" sz="22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pt-BR" sz="22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𝑎</m:t>
                            </m:r>
                          </m:e>
                          <m:sup>
                            <m:r>
                              <a:rPr lang="pt-BR" sz="22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𝑥</m:t>
                            </m:r>
                          </m:sup>
                        </m:sSup>
                      </m:e>
                    </m:d>
                    <m:r>
                      <a:rPr lang="pt-BR" sz="2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</m:t>
                    </m:r>
                    <m:func>
                      <m:funcPr>
                        <m:ctrlP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pt-BR" sz="22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pt-BR" sz="22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pt-BR" sz="22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𝑎</m:t>
                            </m:r>
                          </m:sub>
                        </m:sSub>
                      </m:fName>
                      <m:e>
                        <m:sSup>
                          <m:sSupPr>
                            <m:ctrlPr>
                              <a:rPr lang="pt-BR" sz="22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pt-BR" sz="22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𝑎</m:t>
                            </m:r>
                          </m:e>
                          <m:sup>
                            <m:r>
                              <a:rPr lang="pt-BR" sz="22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𝑥</m:t>
                            </m:r>
                          </m:sup>
                        </m:sSup>
                      </m:e>
                    </m:func>
                    <m:r>
                      <a:rPr lang="pt-BR" sz="2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</m:t>
                    </m:r>
                    <m:r>
                      <a:rPr lang="pt-BR" sz="2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𝑥</m:t>
                    </m:r>
                  </m:oMath>
                </a14:m>
                <a:endParaRPr lang="pt-BR" sz="2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2429FE96-ED06-0C52-5B93-7526792BE8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65" y="4368226"/>
                <a:ext cx="6127376" cy="1759712"/>
              </a:xfrm>
              <a:prstGeom prst="rect">
                <a:avLst/>
              </a:prstGeom>
              <a:blipFill>
                <a:blip r:embed="rId5"/>
                <a:stretch>
                  <a:fillRect l="-1292" t="-1389" r="-1193" b="-5208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CaixaDeTexto 10">
                <a:extLst>
                  <a:ext uri="{FF2B5EF4-FFF2-40B4-BE49-F238E27FC236}">
                    <a16:creationId xmlns:a16="http://schemas.microsoft.com/office/drawing/2014/main" id="{B124BF36-6337-660C-A83F-F435E1FC3093}"/>
                  </a:ext>
                </a:extLst>
              </p:cNvPr>
              <p:cNvSpPr txBox="1"/>
              <p:nvPr/>
            </p:nvSpPr>
            <p:spPr>
              <a:xfrm>
                <a:off x="6104967" y="822178"/>
                <a:ext cx="6073887" cy="570348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Além disso, ao adicionarmos uma constante a uma função logarítmica, temos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ctr">
                  <a:lnSpc>
                    <a:spcPct val="115000"/>
                  </a:lnSpc>
                  <a:spcAft>
                    <a:spcPts val="800"/>
                  </a:spcAft>
                </a:pPr>
                <a14:m>
                  <m:oMath xmlns:m="http://schemas.openxmlformats.org/officeDocument/2006/math"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𝑓</m:t>
                    </m:r>
                    <m:d>
                      <m:dPr>
                        <m:ctrlP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</m:d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pt-BR" sz="2200" b="1" i="1" kern="100">
                        <a:solidFill>
                          <a:srgbClr val="0070C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𝒃</m:t>
                    </m:r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+</m:t>
                    </m:r>
                    <m:func>
                      <m:funcPr>
                        <m:ctrlPr>
                          <a:rPr lang="pt-BR" sz="2200" i="1" ker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pt-BR" sz="2200" i="1" kern="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pt-BR" sz="2200" kern="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𝑎</m:t>
                            </m:r>
                          </m:sub>
                        </m:sSub>
                      </m:fName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</m:func>
                  </m:oMath>
                </a14:m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, com </a:t>
                </a:r>
                <a14:m>
                  <m:oMath xmlns:m="http://schemas.openxmlformats.org/officeDocument/2006/math">
                    <m:r>
                      <a:rPr lang="pt-BR" sz="2200" b="1" i="1" kern="100">
                        <a:solidFill>
                          <a:srgbClr val="0070C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𝒃</m:t>
                    </m:r>
                    <m:r>
                      <a:rPr lang="pt-BR" sz="2200" i="1" kern="100">
                        <a:solidFill>
                          <a:srgbClr val="0D0D0D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∈</m:t>
                    </m:r>
                    <m:r>
                      <a:rPr lang="pt-BR" sz="2200" i="1" kern="100">
                        <a:solidFill>
                          <a:srgbClr val="0D0D0D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ℝ</m:t>
                    </m:r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solidFill>
                      <a:srgbClr val="0D0D0D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que também são funções </a:t>
                </a: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logarítmicas</a:t>
                </a:r>
                <a:r>
                  <a:rPr lang="pt-BR" sz="2200" kern="100" dirty="0">
                    <a:solidFill>
                      <a:srgbClr val="0D0D0D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 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800"/>
                  </a:spcAft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 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ctr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GRÁFICO DA FUNÇÃO LOGARÍTMICA</a:t>
                </a:r>
              </a:p>
              <a:p>
                <a:pPr algn="ctr">
                  <a:lnSpc>
                    <a:spcPct val="115000"/>
                  </a:lnSpc>
                  <a:spcAft>
                    <a:spcPts val="800"/>
                  </a:spcAft>
                </a:pPr>
                <a:endParaRPr lang="pt-BR" sz="10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indent="358775" algn="just">
                  <a:lnSpc>
                    <a:spcPct val="115000"/>
                  </a:lnSpc>
                </a:pPr>
                <a:r>
                  <a:rPr lang="pt-BR" sz="22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Tal como a função exponencial, a função        </a:t>
                </a:r>
                <a14:m>
                  <m:oMath xmlns:m="http://schemas.openxmlformats.org/officeDocument/2006/math">
                    <m:r>
                      <a:rPr lang="pt-BR" sz="2200" b="0" i="0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 </m:t>
                    </m:r>
                    <m:r>
                      <a:rPr lang="pt-BR" sz="2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𝑓</m:t>
                    </m:r>
                    <m:d>
                      <m:dPr>
                        <m:ctrlP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𝑥</m:t>
                        </m:r>
                      </m:e>
                    </m:d>
                    <m:r>
                      <a:rPr lang="pt-BR" sz="2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</m:t>
                    </m:r>
                    <m:func>
                      <m:funcPr>
                        <m:ctrlP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pt-BR" sz="22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pt-BR" sz="22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pt-BR" sz="22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𝑎</m:t>
                            </m:r>
                          </m:sub>
                        </m:sSub>
                      </m:fName>
                      <m:e>
                        <m: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𝑥</m:t>
                        </m:r>
                      </m:e>
                    </m:func>
                  </m:oMath>
                </a14:m>
                <a:r>
                  <a:rPr lang="pt-BR" sz="22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, será:</a:t>
                </a:r>
                <a:endParaRPr lang="pt-BR" sz="2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342900" lvl="0" indent="-342900" algn="just">
                  <a:lnSpc>
                    <a:spcPct val="150000"/>
                  </a:lnSpc>
                  <a:buClr>
                    <a:srgbClr val="000000"/>
                  </a:buClr>
                  <a:buFont typeface="Wingdings" panose="05000000000000000000" pitchFamily="2" charset="2"/>
                  <a:buChar char=""/>
                </a:pPr>
                <a:r>
                  <a:rPr lang="pt-BR" sz="2200" b="1" dirty="0">
                    <a:solidFill>
                      <a:srgbClr val="00B05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crescente</a:t>
                </a:r>
                <a:r>
                  <a:rPr lang="pt-BR" sz="22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, se </a:t>
                </a:r>
                <a14:m>
                  <m:oMath xmlns:m="http://schemas.openxmlformats.org/officeDocument/2006/math">
                    <m:r>
                      <a:rPr lang="pt-BR" sz="22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𝒂</m:t>
                    </m:r>
                    <m:r>
                      <a:rPr lang="pt-BR" sz="22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&gt;</m:t>
                    </m:r>
                    <m:r>
                      <a:rPr lang="pt-BR" sz="22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𝟏</m:t>
                    </m:r>
                  </m:oMath>
                </a14:m>
                <a:r>
                  <a:rPr lang="pt-BR" sz="22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; </a:t>
                </a:r>
              </a:p>
              <a:p>
                <a:pPr lvl="0" algn="just">
                  <a:lnSpc>
                    <a:spcPct val="150000"/>
                  </a:lnSpc>
                  <a:buClr>
                    <a:srgbClr val="000000"/>
                  </a:buClr>
                </a:pPr>
                <a:r>
                  <a:rPr lang="pt-BR" sz="22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e</a:t>
                </a:r>
                <a:endParaRPr lang="pt-BR" sz="2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342900" lvl="0" indent="-342900" algn="just">
                  <a:lnSpc>
                    <a:spcPct val="115000"/>
                  </a:lnSpc>
                  <a:buClr>
                    <a:srgbClr val="000000"/>
                  </a:buClr>
                  <a:buFont typeface="Wingdings" panose="05000000000000000000" pitchFamily="2" charset="2"/>
                  <a:buChar char=""/>
                </a:pPr>
                <a:r>
                  <a:rPr lang="pt-BR" sz="2200" b="1" dirty="0">
                    <a:solidFill>
                      <a:srgbClr val="BF4E14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decrescente</a:t>
                </a:r>
                <a:r>
                  <a:rPr lang="pt-BR" sz="22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, se </a:t>
                </a:r>
                <a14:m>
                  <m:oMath xmlns:m="http://schemas.openxmlformats.org/officeDocument/2006/math">
                    <m:r>
                      <a:rPr lang="pt-BR" sz="22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𝟎</m:t>
                    </m:r>
                    <m:r>
                      <a:rPr lang="pt-BR" sz="22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&lt;</m:t>
                    </m:r>
                    <m:r>
                      <a:rPr lang="pt-BR" sz="22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𝒂</m:t>
                    </m:r>
                    <m:r>
                      <a:rPr lang="pt-BR" sz="22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&lt;</m:t>
                    </m:r>
                    <m:r>
                      <a:rPr lang="pt-BR" sz="22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𝟏</m:t>
                    </m:r>
                  </m:oMath>
                </a14:m>
                <a:r>
                  <a:rPr lang="pt-BR" sz="22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. </a:t>
                </a:r>
                <a:endParaRPr lang="pt-BR" sz="2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11" name="CaixaDeTexto 10">
                <a:extLst>
                  <a:ext uri="{FF2B5EF4-FFF2-40B4-BE49-F238E27FC236}">
                    <a16:creationId xmlns:a16="http://schemas.microsoft.com/office/drawing/2014/main" id="{B124BF36-6337-660C-A83F-F435E1FC30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04967" y="822178"/>
                <a:ext cx="6073887" cy="5703484"/>
              </a:xfrm>
              <a:prstGeom prst="rect">
                <a:avLst/>
              </a:prstGeom>
              <a:blipFill>
                <a:blip r:embed="rId6"/>
                <a:stretch>
                  <a:fillRect l="-1304" t="-428" r="-1204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7074118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EE0B6F8A-04D5-B804-E447-FF53F8ABBD93}"/>
                  </a:ext>
                </a:extLst>
              </p:cNvPr>
              <p:cNvSpPr txBox="1"/>
              <p:nvPr/>
            </p:nvSpPr>
            <p:spPr>
              <a:xfrm>
                <a:off x="0" y="836470"/>
                <a:ext cx="6096000" cy="87767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</a:pPr>
                <a:r>
                  <a:rPr lang="pt-BR" sz="2200" b="1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Exemplo 1</a:t>
                </a:r>
                <a:endParaRPr lang="pt-BR" sz="2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Bef>
                    <a:spcPts val="300"/>
                  </a:spcBef>
                  <a:spcAft>
                    <a:spcPts val="300"/>
                  </a:spcAft>
                </a:pPr>
                <a:r>
                  <a:rPr lang="pt-BR" sz="22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Seja </a:t>
                </a:r>
                <a14:m>
                  <m:oMath xmlns:m="http://schemas.openxmlformats.org/officeDocument/2006/math">
                    <m:r>
                      <a:rPr lang="pt-BR" sz="2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𝑓</m:t>
                    </m:r>
                    <m:r>
                      <a:rPr lang="pt-BR" sz="2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: </m:t>
                    </m:r>
                    <m:sSubSup>
                      <m:sSubSupPr>
                        <m:ctrlP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bSupPr>
                      <m:e>
                        <m: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ℝ</m:t>
                        </m:r>
                      </m:e>
                      <m:sub>
                        <m: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+</m:t>
                        </m:r>
                      </m:sub>
                      <m:sup>
                        <m: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∗</m:t>
                        </m:r>
                      </m:sup>
                    </m:sSubSup>
                    <m:r>
                      <a:rPr lang="pt-BR" sz="2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→</m:t>
                    </m:r>
                    <m:r>
                      <a:rPr lang="pt-BR" sz="2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ℝ</m:t>
                    </m:r>
                  </m:oMath>
                </a14:m>
                <a:r>
                  <a:rPr lang="pt-BR" sz="22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, dada por </a:t>
                </a:r>
                <a14:m>
                  <m:oMath xmlns:m="http://schemas.openxmlformats.org/officeDocument/2006/math">
                    <m:r>
                      <a:rPr lang="pt-BR" sz="2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𝑓</m:t>
                    </m:r>
                    <m:d>
                      <m:dPr>
                        <m:ctrlP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𝑥</m:t>
                        </m:r>
                      </m:e>
                    </m:d>
                    <m:r>
                      <a:rPr lang="pt-BR" sz="2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</m:t>
                    </m:r>
                    <m:func>
                      <m:funcPr>
                        <m:ctrlP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pt-BR" sz="22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pt-BR" sz="22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pt-BR" sz="22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2</m:t>
                            </m:r>
                          </m:sub>
                        </m:sSub>
                      </m:fName>
                      <m:e>
                        <m: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𝑥</m:t>
                        </m:r>
                      </m:e>
                    </m:func>
                  </m:oMath>
                </a14:m>
                <a:r>
                  <a:rPr lang="pt-BR" sz="22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.</a:t>
                </a:r>
                <a:endParaRPr lang="pt-BR" sz="2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EE0B6F8A-04D5-B804-E447-FF53F8ABBD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836470"/>
                <a:ext cx="6096000" cy="877676"/>
              </a:xfrm>
              <a:prstGeom prst="rect">
                <a:avLst/>
              </a:prstGeom>
              <a:blipFill>
                <a:blip r:embed="rId2"/>
                <a:stretch>
                  <a:fillRect l="-1300" t="-3472" b="-13889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Imagem 3">
            <a:extLst>
              <a:ext uri="{FF2B5EF4-FFF2-40B4-BE49-F238E27FC236}">
                <a16:creationId xmlns:a16="http://schemas.microsoft.com/office/drawing/2014/main" id="{B84C19E2-07D6-4503-0B3E-2507A207787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56571" b="12003"/>
          <a:stretch/>
        </p:blipFill>
        <p:spPr>
          <a:xfrm>
            <a:off x="223019" y="2120206"/>
            <a:ext cx="5649961" cy="3815141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E7C1363B-BA43-9348-FB04-088015A039BC}"/>
                  </a:ext>
                </a:extLst>
              </p:cNvPr>
              <p:cNvSpPr txBox="1"/>
              <p:nvPr/>
            </p:nvSpPr>
            <p:spPr>
              <a:xfrm>
                <a:off x="6134949" y="763116"/>
                <a:ext cx="6090375" cy="9510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Bef>
                    <a:spcPts val="400"/>
                  </a:spcBef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Essa função é </a:t>
                </a:r>
                <a:r>
                  <a:rPr lang="pt-BR" sz="2200" b="1" kern="100" dirty="0">
                    <a:solidFill>
                      <a:srgbClr val="00B05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crescente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, pois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𝑎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=2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. 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4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Vejamos a representação gráfica: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E7C1363B-BA43-9348-FB04-088015A039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34949" y="763116"/>
                <a:ext cx="6090375" cy="951030"/>
              </a:xfrm>
              <a:prstGeom prst="rect">
                <a:avLst/>
              </a:prstGeom>
              <a:blipFill>
                <a:blip r:embed="rId4"/>
                <a:stretch>
                  <a:fillRect l="-1301" t="-3205" b="-11538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Imagem 6" descr="Gráfico, Gráfico de dispersão&#10;&#10;O conteúdo gerado por IA pode estar incorreto.">
            <a:extLst>
              <a:ext uri="{FF2B5EF4-FFF2-40B4-BE49-F238E27FC236}">
                <a16:creationId xmlns:a16="http://schemas.microsoft.com/office/drawing/2014/main" id="{6664F350-6DE5-372E-C0BA-6BD3BD87C58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 l="39181" b="29974"/>
          <a:stretch/>
        </p:blipFill>
        <p:spPr bwMode="auto">
          <a:xfrm>
            <a:off x="6293226" y="2352116"/>
            <a:ext cx="5773823" cy="412228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003534539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DB77A33B-C702-ECFD-AF2D-9446CF241D25}"/>
                  </a:ext>
                </a:extLst>
              </p:cNvPr>
              <p:cNvSpPr txBox="1"/>
              <p:nvPr/>
            </p:nvSpPr>
            <p:spPr>
              <a:xfrm>
                <a:off x="0" y="827793"/>
                <a:ext cx="6096000" cy="104406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</a:pPr>
                <a:r>
                  <a:rPr lang="pt-BR" sz="2200" b="1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Exemplo 2</a:t>
                </a:r>
                <a:endParaRPr lang="pt-BR" sz="2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</a:pPr>
                <a:r>
                  <a:rPr lang="pt-BR" sz="22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Seja </a:t>
                </a:r>
                <a14:m>
                  <m:oMath xmlns:m="http://schemas.openxmlformats.org/officeDocument/2006/math">
                    <m:r>
                      <a:rPr lang="pt-BR" sz="2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𝑔</m:t>
                    </m:r>
                    <m:r>
                      <a:rPr lang="pt-BR" sz="2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: </m:t>
                    </m:r>
                    <m:sSubSup>
                      <m:sSubSupPr>
                        <m:ctrlP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bSupPr>
                      <m:e>
                        <m: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ℝ</m:t>
                        </m:r>
                      </m:e>
                      <m:sub>
                        <m: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+</m:t>
                        </m:r>
                      </m:sub>
                      <m:sup>
                        <m: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∗</m:t>
                        </m:r>
                      </m:sup>
                    </m:sSubSup>
                    <m:r>
                      <a:rPr lang="pt-BR" sz="2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→</m:t>
                    </m:r>
                    <m:r>
                      <a:rPr lang="pt-BR" sz="2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ℝ</m:t>
                    </m:r>
                  </m:oMath>
                </a14:m>
                <a:r>
                  <a:rPr lang="pt-BR" sz="22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, dada por </a:t>
                </a:r>
                <a14:m>
                  <m:oMath xmlns:m="http://schemas.openxmlformats.org/officeDocument/2006/math">
                    <m:r>
                      <a:rPr lang="pt-BR" sz="2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𝑔</m:t>
                    </m:r>
                    <m:d>
                      <m:dPr>
                        <m:ctrlP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𝑥</m:t>
                        </m:r>
                      </m:e>
                    </m:d>
                    <m:r>
                      <a:rPr lang="pt-BR" sz="2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</m:t>
                    </m:r>
                    <m:func>
                      <m:funcPr>
                        <m:ctrlP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pt-BR" sz="22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pt-BR" sz="22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log</m:t>
                            </m:r>
                          </m:e>
                          <m:sub>
                            <m:f>
                              <m:fPr>
                                <m:ctrlPr>
                                  <a:rPr lang="pt-BR" sz="22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pt-BR" sz="22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pt-BR" sz="22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  <m:t> 2 </m:t>
                                </m:r>
                              </m:den>
                            </m:f>
                          </m:sub>
                        </m:sSub>
                      </m:fName>
                      <m:e>
                        <m:r>
                          <a:rPr lang="pt-BR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𝑥</m:t>
                        </m:r>
                      </m:e>
                    </m:func>
                  </m:oMath>
                </a14:m>
                <a:r>
                  <a:rPr lang="pt-BR" sz="22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.</a:t>
                </a:r>
                <a:endParaRPr lang="pt-BR" sz="2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DB77A33B-C702-ECFD-AF2D-9446CF241D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827793"/>
                <a:ext cx="6096000" cy="1044068"/>
              </a:xfrm>
              <a:prstGeom prst="rect">
                <a:avLst/>
              </a:prstGeom>
              <a:blipFill>
                <a:blip r:embed="rId2"/>
                <a:stretch>
                  <a:fillRect l="-1300" t="-2924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Imagem 3">
            <a:extLst>
              <a:ext uri="{FF2B5EF4-FFF2-40B4-BE49-F238E27FC236}">
                <a16:creationId xmlns:a16="http://schemas.microsoft.com/office/drawing/2014/main" id="{14D6326E-47C0-38F9-F4D0-E93125840F6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51095" b="9563"/>
          <a:stretch/>
        </p:blipFill>
        <p:spPr>
          <a:xfrm>
            <a:off x="246622" y="2173098"/>
            <a:ext cx="5847184" cy="4081548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BF17A906-2B88-5537-2723-384C48EE9F1D}"/>
                  </a:ext>
                </a:extLst>
              </p:cNvPr>
              <p:cNvSpPr txBox="1"/>
              <p:nvPr/>
            </p:nvSpPr>
            <p:spPr>
              <a:xfrm>
                <a:off x="6093806" y="760210"/>
                <a:ext cx="6096000" cy="11116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solidFill>
                      <a:srgbClr val="0D0D0D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E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ssa função é </a:t>
                </a:r>
                <a:r>
                  <a:rPr lang="pt-BR" sz="2200" b="1" kern="100" dirty="0">
                    <a:solidFill>
                      <a:srgbClr val="BF4E14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decrescente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, pois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0&lt;</m:t>
                    </m:r>
                    <m:f>
                      <m:f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 2 </m:t>
                        </m:r>
                      </m:den>
                    </m:f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&lt;1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Vejamos sua representação: 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BF17A906-2B88-5537-2723-384C48EE9F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3806" y="760210"/>
                <a:ext cx="6096000" cy="1111651"/>
              </a:xfrm>
              <a:prstGeom prst="rect">
                <a:avLst/>
              </a:prstGeom>
              <a:blipFill>
                <a:blip r:embed="rId4"/>
                <a:stretch>
                  <a:fillRect l="-1300" b="-9341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Imagem 6" descr="Gráfico&#10;&#10;O conteúdo gerado por IA pode estar incorreto.">
            <a:extLst>
              <a:ext uri="{FF2B5EF4-FFF2-40B4-BE49-F238E27FC236}">
                <a16:creationId xmlns:a16="http://schemas.microsoft.com/office/drawing/2014/main" id="{CF5D8B2B-AC22-C7AE-A795-678C7957332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 l="48692" b="39631"/>
          <a:stretch/>
        </p:blipFill>
        <p:spPr bwMode="auto">
          <a:xfrm>
            <a:off x="6216725" y="1971954"/>
            <a:ext cx="5655032" cy="412583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87606494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3D69D636-A380-FF58-DBFA-23262A9BAB15}"/>
              </a:ext>
            </a:extLst>
          </p:cNvPr>
          <p:cNvSpPr/>
          <p:nvPr/>
        </p:nvSpPr>
        <p:spPr>
          <a:xfrm>
            <a:off x="242047" y="860612"/>
            <a:ext cx="5674659" cy="5710517"/>
          </a:xfrm>
          <a:prstGeom prst="roundRect">
            <a:avLst/>
          </a:prstGeom>
          <a:noFill/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" name="Imagem 2" descr="Uma imagem contendo Interface gráfica do usuário&#10;&#10;O conteúdo gerado por IA pode estar incorreto.">
            <a:extLst>
              <a:ext uri="{FF2B5EF4-FFF2-40B4-BE49-F238E27FC236}">
                <a16:creationId xmlns:a16="http://schemas.microsoft.com/office/drawing/2014/main" id="{BA1F727C-9722-E2F5-7631-547E80FC84C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84" t="8463" r="1473" b="10508"/>
          <a:stretch>
            <a:fillRect/>
          </a:stretch>
        </p:blipFill>
        <p:spPr bwMode="auto">
          <a:xfrm>
            <a:off x="21943" y="664256"/>
            <a:ext cx="2734633" cy="104800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9A9E051B-4D39-F932-1E13-09A84724EB27}"/>
                  </a:ext>
                </a:extLst>
              </p:cNvPr>
              <p:cNvSpPr txBox="1"/>
              <p:nvPr/>
            </p:nvSpPr>
            <p:spPr>
              <a:xfrm>
                <a:off x="1963270" y="1302146"/>
                <a:ext cx="2689412" cy="82022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15000"/>
                  </a:lnSpc>
                </a:pPr>
                <a:r>
                  <a:rPr lang="pt-BR" sz="2200" b="1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Logaritmos decimais</a:t>
                </a:r>
                <a:endParaRPr lang="pt-BR" sz="2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i="1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𝑓</m:t>
                      </m:r>
                      <m:d>
                        <m:dPr>
                          <m:ctrlPr>
                            <a:rPr lang="pt-BR" sz="2200" i="1">
                              <a:effectLst/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BR" sz="2200" i="1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</m:d>
                      <m:r>
                        <a:rPr lang="pt-BR" sz="2200" i="1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func>
                        <m:funcPr>
                          <m:ctrlPr>
                            <a:rPr lang="pt-BR" sz="2200" i="1">
                              <a:effectLst/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b>
                            <m:sSubPr>
                              <m:ctrlPr>
                                <a:rPr lang="pt-BR" sz="2200" i="1"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pt-BR" sz="22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log</m:t>
                              </m:r>
                            </m:e>
                            <m:sub>
                              <m:r>
                                <a:rPr lang="pt-BR" sz="2200" i="1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10</m:t>
                              </m:r>
                            </m:sub>
                          </m:sSub>
                        </m:fName>
                        <m:e>
                          <m:r>
                            <a:rPr lang="pt-BR" sz="2200" i="1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</m:func>
                    </m:oMath>
                  </m:oMathPara>
                </a14:m>
                <a:endParaRPr lang="pt-BR" sz="2200" dirty="0"/>
              </a:p>
            </p:txBody>
          </p:sp>
        </mc:Choice>
        <mc:Fallback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9A9E051B-4D39-F932-1E13-09A84724EB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63270" y="1302146"/>
                <a:ext cx="2689412" cy="820225"/>
              </a:xfrm>
              <a:prstGeom prst="rect">
                <a:avLst/>
              </a:prstGeom>
              <a:blipFill>
                <a:blip r:embed="rId4"/>
                <a:stretch>
                  <a:fillRect t="-3731" b="-8209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CaixaDeTexto 6">
            <a:extLst>
              <a:ext uri="{FF2B5EF4-FFF2-40B4-BE49-F238E27FC236}">
                <a16:creationId xmlns:a16="http://schemas.microsoft.com/office/drawing/2014/main" id="{05B5E886-3422-37A9-37BD-1A893A7B9454}"/>
              </a:ext>
            </a:extLst>
          </p:cNvPr>
          <p:cNvSpPr txBox="1"/>
          <p:nvPr/>
        </p:nvSpPr>
        <p:spPr>
          <a:xfrm>
            <a:off x="259976" y="2093826"/>
            <a:ext cx="5656730" cy="12285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pt-BR" sz="22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É muito comum o uso de logaritmos decimais, em cálculos e observação de eventos. Observe alguns de seus valores:</a:t>
            </a:r>
            <a:endParaRPr lang="pt-BR" sz="2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E0ED16BD-F532-1B33-63BD-9F25B2974E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4530" y="3237626"/>
            <a:ext cx="4287622" cy="3216473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723F4696-C573-9CE1-D24D-30EFEA5008D1}"/>
              </a:ext>
            </a:extLst>
          </p:cNvPr>
          <p:cNvSpPr txBox="1"/>
          <p:nvPr/>
        </p:nvSpPr>
        <p:spPr>
          <a:xfrm>
            <a:off x="6096000" y="860612"/>
            <a:ext cx="6074057" cy="22216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Os valores apresentados são logaritmos decimais de alguns números primos.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Assim, pode-se encontrar outros logaritmos decimais através da fatoração.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Observe: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BE0E7A3D-6694-29E5-9EFC-574ADB7431BA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1" r="52464" b="16609"/>
          <a:stretch/>
        </p:blipFill>
        <p:spPr>
          <a:xfrm>
            <a:off x="6222982" y="3176814"/>
            <a:ext cx="5820091" cy="1888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611546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CA4A528F-AAE2-BE84-9B7C-159793D21D1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2" r="63619" b="-4"/>
          <a:stretch>
            <a:fillRect/>
          </a:stretch>
        </p:blipFill>
        <p:spPr bwMode="auto">
          <a:xfrm>
            <a:off x="-1" y="582706"/>
            <a:ext cx="2999317" cy="762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E7DD7E47-0B96-266D-5EDC-145088D67B8F}"/>
                  </a:ext>
                </a:extLst>
              </p:cNvPr>
              <p:cNvSpPr txBox="1"/>
              <p:nvPr/>
            </p:nvSpPr>
            <p:spPr>
              <a:xfrm>
                <a:off x="0" y="1218921"/>
                <a:ext cx="6096000" cy="380149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tabLst>
                    <a:tab pos="810260" algn="l"/>
                  </a:tabLst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8. 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Observe as funções, a seguir: 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I.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𝑦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</m:t>
                    </m:r>
                    <m:func>
                      <m:func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pt-BR" sz="2200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b>
                        </m:sSub>
                      </m:fName>
                      <m:e>
                        <m:d>
                          <m:dPr>
                            <m:ctrlP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e>
                        </m:d>
                      </m:e>
                    </m:func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II.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𝑦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</m:t>
                    </m:r>
                    <m:func>
                      <m:func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pt-BR" sz="2200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log</m:t>
                            </m:r>
                          </m:e>
                          <m:sub>
                            <m:rad>
                              <m:radPr>
                                <m:degHide m:val="on"/>
                                <m:ctrlPr>
                                  <a:rPr lang="pt-BR" sz="2200" i="1" kern="100">
                                    <a:effectLst/>
                                    <a:latin typeface="Cambria Math" panose="02040503050406030204" pitchFamily="18" charset="0"/>
                                    <a:ea typeface="Aptos" panose="020B0004020202020204" pitchFamily="34" charset="0"/>
                                    <a:cs typeface="Times New Roman" panose="020206030504050203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pt-BR" sz="2200" i="1" kern="100">
                                    <a:effectLst/>
                                    <a:latin typeface="Cambria Math" panose="02040503050406030204" pitchFamily="18" charset="0"/>
                                    <a:ea typeface="Aptos" panose="020B0004020202020204" pitchFamily="34" charset="0"/>
                                    <a:cs typeface="Times New Roman" panose="02020603050405020304" pitchFamily="18" charset="0"/>
                                  </a:rPr>
                                  <m:t>5 </m:t>
                                </m:r>
                              </m:e>
                            </m:rad>
                          </m:sub>
                        </m:sSub>
                      </m:fName>
                      <m:e>
                        <m:d>
                          <m:dPr>
                            <m:ctrlP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+1</m:t>
                            </m:r>
                          </m:e>
                        </m:d>
                      </m:e>
                    </m:func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III.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𝑦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</m:t>
                    </m:r>
                    <m:func>
                      <m:func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pt-BR" sz="2200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log</m:t>
                            </m:r>
                          </m:e>
                          <m:sub>
                            <m:f>
                              <m:fPr>
                                <m:ctrlPr>
                                  <a:rPr lang="pt-BR" sz="2200" i="1" kern="100">
                                    <a:effectLst/>
                                    <a:latin typeface="Cambria Math" panose="02040503050406030204" pitchFamily="18" charset="0"/>
                                    <a:ea typeface="Aptos" panose="020B0004020202020204" pitchFamily="34" charset="0"/>
                                    <a:cs typeface="Times New Roman" panose="020206030504050203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pt-BR" sz="2200" i="1" kern="100">
                                    <a:effectLst/>
                                    <a:latin typeface="Cambria Math" panose="02040503050406030204" pitchFamily="18" charset="0"/>
                                    <a:ea typeface="Aptos" panose="020B0004020202020204" pitchFamily="34" charset="0"/>
                                    <a:cs typeface="Times New Roman" panose="02020603050405020304" pitchFamily="18" charset="0"/>
                                  </a:rPr>
                                  <m:t>7</m:t>
                                </m:r>
                              </m:num>
                              <m:den>
                                <m:r>
                                  <a:rPr lang="pt-BR" sz="2200" i="1" kern="100">
                                    <a:effectLst/>
                                    <a:latin typeface="Cambria Math" panose="02040503050406030204" pitchFamily="18" charset="0"/>
                                    <a:ea typeface="Aptos" panose="020B0004020202020204" pitchFamily="34" charset="0"/>
                                    <a:cs typeface="Times New Roman" panose="02020603050405020304" pitchFamily="18" charset="0"/>
                                  </a:rPr>
                                  <m:t> 10 </m:t>
                                </m:r>
                              </m:den>
                            </m:f>
                          </m:sub>
                        </m:sSub>
                      </m:fName>
                      <m:e>
                        <m:d>
                          <m:dPr>
                            <m:ctrlP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−1</m:t>
                            </m:r>
                          </m:e>
                        </m:d>
                      </m:e>
                    </m:func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IV.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𝑦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=1+</m:t>
                    </m:r>
                    <m:func>
                      <m:func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pt-BR" sz="2200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log</m:t>
                        </m:r>
                      </m:fName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</m:func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V.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𝑦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=−1+</m:t>
                    </m:r>
                    <m:func>
                      <m:func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pt-BR" sz="2200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log</m:t>
                            </m:r>
                          </m:e>
                          <m:sub>
                            <m:f>
                              <m:fPr>
                                <m:ctrlPr>
                                  <a:rPr lang="pt-BR" sz="2200" i="1" kern="100">
                                    <a:effectLst/>
                                    <a:latin typeface="Cambria Math" panose="02040503050406030204" pitchFamily="18" charset="0"/>
                                    <a:ea typeface="Aptos" panose="020B0004020202020204" pitchFamily="34" charset="0"/>
                                    <a:cs typeface="Times New Roman" panose="020206030504050203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pt-BR" sz="2200" i="1" kern="100">
                                    <a:effectLst/>
                                    <a:latin typeface="Cambria Math" panose="02040503050406030204" pitchFamily="18" charset="0"/>
                                    <a:ea typeface="Aptos" panose="020B0004020202020204" pitchFamily="34" charset="0"/>
                                    <a:cs typeface="Times New Roman" panose="020206030504050203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pt-BR" sz="2200" i="1" kern="100">
                                    <a:effectLst/>
                                    <a:latin typeface="Cambria Math" panose="02040503050406030204" pitchFamily="18" charset="0"/>
                                    <a:ea typeface="Aptos" panose="020B0004020202020204" pitchFamily="34" charset="0"/>
                                    <a:cs typeface="Times New Roman" panose="02020603050405020304" pitchFamily="18" charset="0"/>
                                  </a:rPr>
                                  <m:t> 5 </m:t>
                                </m:r>
                              </m:den>
                            </m:f>
                          </m:sub>
                        </m:sSub>
                      </m:fName>
                      <m:e>
                        <m:d>
                          <m:dPr>
                            <m:ctrlP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e>
                        </m:d>
                      </m:e>
                    </m:func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tabLst>
                    <a:tab pos="810260" algn="l"/>
                  </a:tabLs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Dentre estas funções, quais são decrescentes?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E7DD7E47-0B96-266D-5EDC-145088D67B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1218921"/>
                <a:ext cx="6096000" cy="3801490"/>
              </a:xfrm>
              <a:prstGeom prst="rect">
                <a:avLst/>
              </a:prstGeom>
              <a:blipFill>
                <a:blip r:embed="rId3"/>
                <a:stretch>
                  <a:fillRect l="-1300" t="-801" b="-1923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Imagem 4">
            <a:extLst>
              <a:ext uri="{FF2B5EF4-FFF2-40B4-BE49-F238E27FC236}">
                <a16:creationId xmlns:a16="http://schemas.microsoft.com/office/drawing/2014/main" id="{60B38BF4-9C72-4A67-E0AF-D67C007288F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57803" b="32417"/>
          <a:stretch/>
        </p:blipFill>
        <p:spPr>
          <a:xfrm>
            <a:off x="-2" y="5020410"/>
            <a:ext cx="6099199" cy="1254883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9DD21EF9-DC4B-C7E6-2EDB-8944E2F6DD98}"/>
                  </a:ext>
                </a:extLst>
              </p:cNvPr>
              <p:cNvSpPr txBox="1"/>
              <p:nvPr/>
            </p:nvSpPr>
            <p:spPr>
              <a:xfrm>
                <a:off x="6096000" y="777492"/>
                <a:ext cx="6096000" cy="165532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342900" lvl="0" indent="-342900" algn="just">
                  <a:lnSpc>
                    <a:spcPct val="115000"/>
                  </a:lnSpc>
                  <a:spcAft>
                    <a:spcPts val="800"/>
                  </a:spcAft>
                  <a:buFont typeface="Symbol" panose="05050102010706020507" pitchFamily="18" charset="2"/>
                  <a:buChar char=""/>
                  <a:tabLst>
                    <a:tab pos="810260" algn="l"/>
                  </a:tabLst>
                </a:pP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Observe a situação e responda às </a:t>
                </a:r>
                <a:r>
                  <a:rPr lang="pt-BR" sz="2200" b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atividades 9 e 10</a:t>
                </a: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: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Observe o gráfico que corresponde à função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pt-BR" sz="2200" i="1" kern="100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pt-BR" sz="2200" i="1" kern="100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𝑓</m:t>
                            </m:r>
                            <m:d>
                              <m:dPr>
                                <m:ctrlPr>
                                  <a:rPr lang="pt-BR" sz="2200" i="1" kern="10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Aptos" panose="020B0004020202020204" pitchFamily="34" charset="0"/>
                                    <a:cs typeface="Times New Roman" panose="020206030504050203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pt-BR" sz="2200" i="1" kern="10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Aptos" panose="020B0004020202020204" pitchFamily="34" charset="0"/>
                                    <a:cs typeface="Times New Roman" panose="02020603050405020304" pitchFamily="18" charset="0"/>
                                  </a:rPr>
                                  <m:t>𝑥</m:t>
                                </m:r>
                              </m:e>
                            </m:d>
                            <m:r>
                              <a:rPr lang="pt-BR" sz="2200" i="1" kern="100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=</m:t>
                            </m:r>
                            <m:r>
                              <m:rPr>
                                <m:sty m:val="p"/>
                              </m:rPr>
                              <a:rPr lang="pt-BR" sz="2200" kern="100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pt-BR" sz="2200" i="1" kern="100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b>
                        </m:sSub>
                      </m:fName>
                      <m:e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</m:func>
                  </m:oMath>
                </a14:m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e que a curva logarítmica tangencia um vértice de cada retângulo.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9DD21EF9-DC4B-C7E6-2EDB-8944E2F6DD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777492"/>
                <a:ext cx="6096000" cy="1655325"/>
              </a:xfrm>
              <a:prstGeom prst="rect">
                <a:avLst/>
              </a:prstGeom>
              <a:blipFill>
                <a:blip r:embed="rId5"/>
                <a:stretch>
                  <a:fillRect l="-1300" t="-2214" r="-1300" b="-6273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Imagem 7" descr="Diagrama&#10;&#10;O conteúdo gerado por IA pode estar incorreto.">
            <a:extLst>
              <a:ext uri="{FF2B5EF4-FFF2-40B4-BE49-F238E27FC236}">
                <a16:creationId xmlns:a16="http://schemas.microsoft.com/office/drawing/2014/main" id="{7BE61DCE-48A8-DA1A-67AF-73FDD45EE7E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 l="63228" t="-1" b="46279"/>
          <a:stretch/>
        </p:blipFill>
        <p:spPr bwMode="auto">
          <a:xfrm>
            <a:off x="6544235" y="2432817"/>
            <a:ext cx="5122171" cy="427992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8792336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94562D9A-29DC-9BE6-E6AB-7FA6E6A85293}"/>
              </a:ext>
            </a:extLst>
          </p:cNvPr>
          <p:cNvSpPr txBox="1"/>
          <p:nvPr/>
        </p:nvSpPr>
        <p:spPr>
          <a:xfrm>
            <a:off x="0" y="569646"/>
            <a:ext cx="6096000" cy="438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200" b="1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9.</a:t>
            </a: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Quais são as coordenadas dos pontos A e B?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FE00C52F-A6E7-1033-A0F5-E2EC5FEC70A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" t="-1" r="47007" b="31688"/>
          <a:stretch/>
        </p:blipFill>
        <p:spPr>
          <a:xfrm>
            <a:off x="-1" y="1008419"/>
            <a:ext cx="6061545" cy="963816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993668CA-0707-F273-6E75-2E291B4B4543}"/>
              </a:ext>
            </a:extLst>
          </p:cNvPr>
          <p:cNvSpPr txBox="1"/>
          <p:nvPr/>
        </p:nvSpPr>
        <p:spPr>
          <a:xfrm>
            <a:off x="-40339" y="2996653"/>
            <a:ext cx="6064620" cy="8011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200" b="1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10. </a:t>
            </a: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soma das áreas dos retângulos da figura</a:t>
            </a:r>
            <a:r>
              <a:rPr lang="pt-BR" sz="2200" b="1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apresentada é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97C953B0-AD8A-2FB3-8054-D571369D6AB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59993" b="30577"/>
          <a:stretch/>
        </p:blipFill>
        <p:spPr>
          <a:xfrm>
            <a:off x="-1" y="3861347"/>
            <a:ext cx="5129156" cy="1097807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79416B28-B35B-92A5-C138-89BC8DBCB6EE}"/>
                  </a:ext>
                </a:extLst>
              </p:cNvPr>
              <p:cNvSpPr txBox="1"/>
              <p:nvPr/>
            </p:nvSpPr>
            <p:spPr>
              <a:xfrm>
                <a:off x="-1" y="5374066"/>
                <a:ext cx="6160100" cy="9510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b="1" kern="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11. </a:t>
                </a:r>
                <a:r>
                  <a:rPr lang="pt-BR" sz="2200" kern="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Na figura temos o gráfico da função:</a:t>
                </a:r>
              </a:p>
              <a:p>
                <a:pPr algn="ctr">
                  <a:lnSpc>
                    <a:spcPct val="115000"/>
                  </a:lnSpc>
                  <a:spcAft>
                    <a:spcPts val="800"/>
                  </a:spcAft>
                </a:pPr>
                <a14:m>
                  <m:oMath xmlns:m="http://schemas.openxmlformats.org/officeDocument/2006/math">
                    <m:r>
                      <a:rPr lang="pt-BR" sz="2200" i="1" ker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𝑔</m:t>
                    </m:r>
                    <m:r>
                      <a:rPr lang="pt-BR" sz="2200" i="1" ker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(</m:t>
                    </m:r>
                    <m:r>
                      <a:rPr lang="pt-BR" sz="2200" i="1" ker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pt-BR" sz="2200" i="1" ker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)=</m:t>
                    </m:r>
                    <m:r>
                      <a:rPr lang="pt-BR" sz="2200" i="1" ker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𝑎</m:t>
                    </m:r>
                    <m:r>
                      <a:rPr lang="pt-BR" sz="2200" i="1" ker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</m:t>
                    </m:r>
                    <m:func>
                      <m:funcPr>
                        <m:ctrlPr>
                          <a:rPr lang="pt-BR" sz="2200" i="1" ker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pt-BR" sz="2200" i="1" kern="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pt-BR" sz="2200" kern="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pt-BR" sz="2200" i="1" kern="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𝑏</m:t>
                            </m:r>
                          </m:sub>
                        </m:sSub>
                      </m:fName>
                      <m:e>
                        <m:r>
                          <a:rPr lang="pt-BR" sz="2200" i="1" ker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</m:func>
                  </m:oMath>
                </a14:m>
                <a:r>
                  <a:rPr lang="pt-BR" sz="2200" kern="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79416B28-B35B-92A5-C138-89BC8DBCB6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" y="5374066"/>
                <a:ext cx="6160100" cy="951030"/>
              </a:xfrm>
              <a:prstGeom prst="rect">
                <a:avLst/>
              </a:prstGeom>
              <a:blipFill>
                <a:blip r:embed="rId4"/>
                <a:stretch>
                  <a:fillRect l="-1286" t="-3205" b="-10897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Imagem 9" descr="Gráfico, Gráfico de linhas&#10;&#10;O conteúdo gerado por IA pode estar incorreto.">
            <a:extLst>
              <a:ext uri="{FF2B5EF4-FFF2-40B4-BE49-F238E27FC236}">
                <a16:creationId xmlns:a16="http://schemas.microsoft.com/office/drawing/2014/main" id="{FD372D65-C23C-20C6-42D9-1CDE9F65278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  <a14:imgEffect>
                      <a14:saturation sat="300000"/>
                    </a14:imgEffect>
                  </a14:imgLayer>
                </a14:imgProps>
              </a:ext>
            </a:extLst>
          </a:blip>
          <a:srcRect l="49702" b="43270"/>
          <a:stretch>
            <a:fillRect/>
          </a:stretch>
        </p:blipFill>
        <p:spPr bwMode="auto">
          <a:xfrm>
            <a:off x="6167720" y="718707"/>
            <a:ext cx="5710515" cy="357977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95706D3F-F643-3AC9-6C54-E247484BB0C7}"/>
              </a:ext>
            </a:extLst>
          </p:cNvPr>
          <p:cNvSpPr txBox="1"/>
          <p:nvPr/>
        </p:nvSpPr>
        <p:spPr>
          <a:xfrm>
            <a:off x="6037730" y="5292025"/>
            <a:ext cx="6154270" cy="1414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t-BR" sz="2200" kern="10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Helvetica" panose="020B0604020202020204" pitchFamily="34" charset="0"/>
              </a:rPr>
              <a:t>(A) –1 e 1</a:t>
            </a:r>
            <a:endParaRPr lang="pt-BR" sz="2200" kern="10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t-BR" sz="2200" kern="10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Helvetica" panose="020B0604020202020204" pitchFamily="34" charset="0"/>
              </a:rPr>
              <a:t>(B) 1 e – 2</a:t>
            </a:r>
            <a:endParaRPr lang="pt-BR" sz="2200" kern="10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pt-BR" sz="220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Helvetica" panose="020B0604020202020204" pitchFamily="34" charset="0"/>
              </a:rPr>
              <a:t>(C) – 2 e 2</a:t>
            </a:r>
            <a:endParaRPr lang="pt-BR" sz="22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4" name="CaixaDeTexto 13">
                <a:extLst>
                  <a:ext uri="{FF2B5EF4-FFF2-40B4-BE49-F238E27FC236}">
                    <a16:creationId xmlns:a16="http://schemas.microsoft.com/office/drawing/2014/main" id="{20E18515-84F1-0F01-9D45-9A94E30CFDDA}"/>
                  </a:ext>
                </a:extLst>
              </p:cNvPr>
              <p:cNvSpPr txBox="1"/>
              <p:nvPr/>
            </p:nvSpPr>
            <p:spPr>
              <a:xfrm>
                <a:off x="6098688" y="4382903"/>
                <a:ext cx="6093312" cy="84843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Quais são os valores de </a:t>
                </a:r>
                <a14:m>
                  <m:oMath xmlns:m="http://schemas.openxmlformats.org/officeDocument/2006/math">
                    <m:r>
                      <a:rPr lang="pt-BR" sz="2200" i="1" ker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𝑎</m:t>
                    </m:r>
                  </m:oMath>
                </a14:m>
                <a:r>
                  <a:rPr lang="pt-BR" sz="2200" kern="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e </a:t>
                </a:r>
                <a14:m>
                  <m:oMath xmlns:m="http://schemas.openxmlformats.org/officeDocument/2006/math">
                    <m:r>
                      <a:rPr lang="pt-BR" sz="2200" i="1" ker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𝑏</m:t>
                    </m:r>
                  </m:oMath>
                </a14:m>
                <a:r>
                  <a:rPr lang="pt-BR" sz="2200" kern="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, respectivamente, na função </a:t>
                </a:r>
                <a14:m>
                  <m:oMath xmlns:m="http://schemas.openxmlformats.org/officeDocument/2006/math">
                    <m:r>
                      <a:rPr lang="pt-BR" sz="2200" i="1" ker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𝑔</m:t>
                    </m:r>
                    <m:r>
                      <a:rPr lang="pt-BR" sz="2200" i="1" ker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(</m:t>
                    </m:r>
                    <m:r>
                      <a:rPr lang="pt-BR" sz="2200" i="1" ker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pt-BR" sz="2200" i="1" ker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pt-BR" sz="2200" kern="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?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14" name="CaixaDeTexto 13">
                <a:extLst>
                  <a:ext uri="{FF2B5EF4-FFF2-40B4-BE49-F238E27FC236}">
                    <a16:creationId xmlns:a16="http://schemas.microsoft.com/office/drawing/2014/main" id="{20E18515-84F1-0F01-9D45-9A94E30CFD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8688" y="4382903"/>
                <a:ext cx="6093312" cy="848437"/>
              </a:xfrm>
              <a:prstGeom prst="rect">
                <a:avLst/>
              </a:prstGeom>
              <a:blipFill>
                <a:blip r:embed="rId7"/>
                <a:stretch>
                  <a:fillRect l="-1300" t="-2878" r="-1300" b="-1295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CaixaDeTexto 15">
            <a:extLst>
              <a:ext uri="{FF2B5EF4-FFF2-40B4-BE49-F238E27FC236}">
                <a16:creationId xmlns:a16="http://schemas.microsoft.com/office/drawing/2014/main" id="{CCAA832F-721D-AB22-9D05-2FA31C80366E}"/>
              </a:ext>
            </a:extLst>
          </p:cNvPr>
          <p:cNvSpPr txBox="1"/>
          <p:nvPr/>
        </p:nvSpPr>
        <p:spPr>
          <a:xfrm>
            <a:off x="9459108" y="5292025"/>
            <a:ext cx="2604696" cy="9228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Helvetica" panose="020B0604020202020204" pitchFamily="34" charset="0"/>
              </a:rPr>
              <a:t>(D) 4 e 1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pt-BR" sz="22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Helvetica" panose="020B0604020202020204" pitchFamily="34" charset="0"/>
              </a:rPr>
              <a:t>(E) – 4 e 8</a:t>
            </a:r>
            <a:endParaRPr lang="pt-BR" sz="2200" dirty="0"/>
          </a:p>
        </p:txBody>
      </p:sp>
    </p:spTree>
    <p:extLst>
      <p:ext uri="{BB962C8B-B14F-4D97-AF65-F5344CB8AC3E}">
        <p14:creationId xmlns:p14="http://schemas.microsoft.com/office/powerpoint/2010/main" val="106236806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9DE0CF5E-EDB5-EF90-D2B3-08AAC4484673}"/>
                  </a:ext>
                </a:extLst>
              </p:cNvPr>
              <p:cNvSpPr txBox="1"/>
              <p:nvPr/>
            </p:nvSpPr>
            <p:spPr>
              <a:xfrm>
                <a:off x="0" y="775951"/>
                <a:ext cx="6096000" cy="504291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12. 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O professor de matemática Fábio, modelou 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uma função que permite calcular o 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consumo anual de água no mundo, em km³, entre os anos de 1900 e 2000. Sendo ela: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𝑓</m:t>
                      </m:r>
                      <m:d>
                        <m:d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</m:d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=500∙</m:t>
                      </m:r>
                      <m:sSup>
                        <m:sSup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BR" sz="22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BR" sz="2200" i="1" kern="100"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BR" sz="2200" i="1" kern="100"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  <m:t>5</m:t>
                                  </m:r>
                                </m:num>
                                <m:den>
                                  <m:r>
                                    <a:rPr lang="pt-BR" sz="2200" i="1" kern="100"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  <m:t> 4 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 </m:t>
                          </m:r>
                          <m:f>
                            <m:fPr>
                              <m:ctrlPr>
                                <a:rPr lang="pt-BR" sz="22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r>
                                <a:rPr lang="pt-BR" sz="22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</m:num>
                            <m:den>
                              <m:r>
                                <a:rPr lang="pt-BR" sz="22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10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endParaRPr lang="pt-BR" sz="2200" kern="100" dirty="0">
                  <a:effectLst/>
                  <a:latin typeface="Arial Narrow" panose="020B0606020202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Considerando que no 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ano 1900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=0</m:t>
                        </m:r>
                      </m:e>
                    </m:d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, no ano 2000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=100</m:t>
                        </m:r>
                      </m:e>
                    </m:d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e que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pt-BR" sz="2200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log</m:t>
                        </m:r>
                      </m:fName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2</m:t>
                        </m:r>
                      </m:e>
                    </m:func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=0,3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Em que ano o consumo de água quadruplicou em relação ao registrado em 1900? 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9DE0CF5E-EDB5-EF90-D2B3-08AAC44846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775951"/>
                <a:ext cx="6096000" cy="5042919"/>
              </a:xfrm>
              <a:prstGeom prst="rect">
                <a:avLst/>
              </a:prstGeom>
              <a:blipFill>
                <a:blip r:embed="rId2"/>
                <a:stretch>
                  <a:fillRect l="-1300" t="-483" r="-1600" b="-1329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CaixaDeTexto 4">
            <a:extLst>
              <a:ext uri="{FF2B5EF4-FFF2-40B4-BE49-F238E27FC236}">
                <a16:creationId xmlns:a16="http://schemas.microsoft.com/office/drawing/2014/main" id="{376FFFF0-A460-59DA-4C3B-E6E8F66DEB20}"/>
              </a:ext>
            </a:extLst>
          </p:cNvPr>
          <p:cNvSpPr txBox="1"/>
          <p:nvPr/>
        </p:nvSpPr>
        <p:spPr>
          <a:xfrm>
            <a:off x="6091520" y="904747"/>
            <a:ext cx="6028762" cy="25765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(A) 1925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(B) 1940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pt-BR" sz="22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(C) 1950</a:t>
            </a:r>
          </a:p>
          <a:p>
            <a:pPr>
              <a:lnSpc>
                <a:spcPct val="150000"/>
              </a:lnSpc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(D) 1960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pt-BR" sz="22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(E) 1975</a:t>
            </a:r>
            <a:endParaRPr lang="pt-BR" sz="2200" dirty="0"/>
          </a:p>
        </p:txBody>
      </p:sp>
    </p:spTree>
    <p:extLst>
      <p:ext uri="{BB962C8B-B14F-4D97-AF65-F5344CB8AC3E}">
        <p14:creationId xmlns:p14="http://schemas.microsoft.com/office/powerpoint/2010/main" val="2406161856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6B6F4928-BD15-1DF9-C8C1-ABB98634B59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9" t="3787" r="3035" b="2273"/>
          <a:stretch>
            <a:fillRect/>
          </a:stretch>
        </p:blipFill>
        <p:spPr bwMode="auto">
          <a:xfrm>
            <a:off x="13147" y="569520"/>
            <a:ext cx="3368934" cy="69450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3917C3DC-C50F-9FA2-1CF5-E76877B22565}"/>
                  </a:ext>
                </a:extLst>
              </p:cNvPr>
              <p:cNvSpPr txBox="1"/>
              <p:nvPr/>
            </p:nvSpPr>
            <p:spPr>
              <a:xfrm>
                <a:off x="0" y="1264023"/>
                <a:ext cx="6096000" cy="172970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15000"/>
                  </a:lnSpc>
                  <a:spcBef>
                    <a:spcPts val="200"/>
                  </a:spcBef>
                  <a:spcAft>
                    <a:spcPts val="800"/>
                  </a:spcAft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A LEI DE FORMAÇÃO DA FUNÇÃO INVERSA DA EXPONENCIAL 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Veja a representação gráfica das funções </a:t>
                </a:r>
                <a14:m>
                  <m:oMath xmlns:m="http://schemas.openxmlformats.org/officeDocument/2006/math">
                    <m:r>
                      <a:rPr lang="pt-BR" sz="2200" b="1" i="1" kern="100">
                        <a:solidFill>
                          <a:srgbClr val="0070C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𝒇</m:t>
                    </m:r>
                    <m:d>
                      <m:dPr>
                        <m:ctrlPr>
                          <a:rPr lang="pt-BR" sz="2200" b="1" i="1" kern="100">
                            <a:solidFill>
                              <a:srgbClr val="0070C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pt-BR" sz="2200" b="1" i="1" kern="100">
                            <a:solidFill>
                              <a:srgbClr val="0070C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𝒙</m:t>
                        </m:r>
                      </m:e>
                    </m:d>
                    <m:r>
                      <a:rPr lang="pt-BR" sz="2200" b="1" i="1" kern="100">
                        <a:solidFill>
                          <a:srgbClr val="0070C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</m:t>
                    </m:r>
                    <m:sSup>
                      <m:sSupPr>
                        <m:ctrlPr>
                          <a:rPr lang="pt-BR" sz="2200" b="1" i="1" kern="100">
                            <a:solidFill>
                              <a:srgbClr val="0070C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b="1" i="1" kern="100">
                            <a:solidFill>
                              <a:srgbClr val="0070C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𝟏𝟎</m:t>
                        </m:r>
                      </m:e>
                      <m:sup>
                        <m:r>
                          <a:rPr lang="pt-BR" sz="2200" b="1" i="1" kern="100">
                            <a:solidFill>
                              <a:srgbClr val="0070C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𝒙</m:t>
                        </m:r>
                      </m:sup>
                    </m:sSup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,  </a:t>
                </a:r>
                <a14:m>
                  <m:oMath xmlns:m="http://schemas.openxmlformats.org/officeDocument/2006/math">
                    <m:r>
                      <a:rPr lang="pt-BR" sz="2200" b="1" i="1" kern="100">
                        <a:solidFill>
                          <a:srgbClr val="00B05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𝒇</m:t>
                    </m:r>
                    <m:d>
                      <m:dPr>
                        <m:ctrlPr>
                          <a:rPr lang="pt-BR" sz="2200" b="1" i="1" kern="100">
                            <a:solidFill>
                              <a:srgbClr val="00B05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pt-BR" sz="2200" b="1" i="1" kern="100">
                            <a:solidFill>
                              <a:srgbClr val="00B05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𝒙</m:t>
                        </m:r>
                      </m:e>
                    </m:d>
                    <m:r>
                      <a:rPr lang="pt-BR" sz="2200" b="1" i="1" kern="100">
                        <a:solidFill>
                          <a:srgbClr val="00B05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</m:t>
                    </m:r>
                    <m:func>
                      <m:funcPr>
                        <m:ctrlPr>
                          <a:rPr lang="pt-BR" sz="2200" b="1" i="1" kern="100">
                            <a:solidFill>
                              <a:srgbClr val="00B05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pt-BR" sz="2200" b="1" i="1" kern="100">
                                <a:solidFill>
                                  <a:srgbClr val="00B050"/>
                                </a:solidFill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pt-BR" sz="2200" b="1" i="1" kern="100">
                                <a:solidFill>
                                  <a:srgbClr val="00B050"/>
                                </a:solidFill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𝐥𝐨𝐠</m:t>
                            </m:r>
                          </m:e>
                          <m:sub>
                            <m:r>
                              <a:rPr lang="pt-BR" sz="2200" b="1" i="1" kern="100">
                                <a:solidFill>
                                  <a:srgbClr val="00B050"/>
                                </a:solidFill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𝟏𝟎</m:t>
                            </m:r>
                          </m:sub>
                        </m:sSub>
                      </m:fName>
                      <m:e>
                        <m:r>
                          <a:rPr lang="pt-BR" sz="2200" b="1" i="1" kern="100">
                            <a:solidFill>
                              <a:srgbClr val="00B05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𝒙</m:t>
                        </m:r>
                      </m:e>
                    </m:func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e </a:t>
                </a:r>
                <a14:m>
                  <m:oMath xmlns:m="http://schemas.openxmlformats.org/officeDocument/2006/math">
                    <m:r>
                      <a:rPr lang="pt-BR" sz="2200" b="1" i="1" kern="100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𝒇</m:t>
                    </m:r>
                    <m:d>
                      <m:dPr>
                        <m:ctrlPr>
                          <a:rPr lang="pt-BR" sz="2200" b="1" i="1" kern="100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pt-BR" sz="2200" b="1" i="1" kern="100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𝒙</m:t>
                        </m:r>
                      </m:e>
                    </m:d>
                    <m:r>
                      <a:rPr lang="pt-BR" sz="2200" b="1" i="1" kern="100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pt-BR" sz="2200" b="1" i="1" kern="100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𝒙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 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3917C3DC-C50F-9FA2-1CF5-E76877B225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1264023"/>
                <a:ext cx="6096000" cy="1729704"/>
              </a:xfrm>
              <a:prstGeom prst="rect">
                <a:avLst/>
              </a:prstGeom>
              <a:blipFill>
                <a:blip r:embed="rId3"/>
                <a:stretch>
                  <a:fillRect l="-1300" t="-1408" r="-1300" b="-5986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Imagem 4" descr="Gráfico, Gráfico de linhas&#10;&#10;O conteúdo gerado por IA pode estar incorreto.">
            <a:extLst>
              <a:ext uri="{FF2B5EF4-FFF2-40B4-BE49-F238E27FC236}">
                <a16:creationId xmlns:a16="http://schemas.microsoft.com/office/drawing/2014/main" id="{C83F9280-DB91-38A0-2646-20E25BEE12F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300000"/>
                    </a14:imgEffect>
                  </a14:imgLayer>
                </a14:imgProps>
              </a:ext>
            </a:extLst>
          </a:blip>
          <a:srcRect l="44484" b="23699"/>
          <a:stretch/>
        </p:blipFill>
        <p:spPr bwMode="auto">
          <a:xfrm>
            <a:off x="664881" y="2993727"/>
            <a:ext cx="4766238" cy="374600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A46E79ED-B1E8-4956-8DC8-AB5375EA4E6C}"/>
                  </a:ext>
                </a:extLst>
              </p:cNvPr>
              <p:cNvSpPr txBox="1"/>
              <p:nvPr/>
            </p:nvSpPr>
            <p:spPr>
              <a:xfrm>
                <a:off x="6096000" y="894572"/>
                <a:ext cx="6096000" cy="57605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Repare que o gráfico das funções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pt-BR" sz="2200" b="1" i="1" kern="100">
                        <a:solidFill>
                          <a:srgbClr val="0070C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𝒇</m:t>
                    </m:r>
                    <m:d>
                      <m:dPr>
                        <m:ctrlPr>
                          <a:rPr lang="pt-BR" sz="2200" b="1" i="1" kern="100">
                            <a:solidFill>
                              <a:srgbClr val="0070C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pt-BR" sz="2200" b="1" i="1" kern="100">
                            <a:solidFill>
                              <a:srgbClr val="0070C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𝒙</m:t>
                        </m:r>
                      </m:e>
                    </m:d>
                    <m:r>
                      <a:rPr lang="pt-BR" sz="2200" b="1" i="1" kern="100">
                        <a:solidFill>
                          <a:srgbClr val="0070C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</m:t>
                    </m:r>
                    <m:sSup>
                      <m:sSupPr>
                        <m:ctrlPr>
                          <a:rPr lang="pt-BR" sz="2200" b="1" i="1" kern="100">
                            <a:solidFill>
                              <a:srgbClr val="0070C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b="1" i="1" kern="100">
                            <a:solidFill>
                              <a:srgbClr val="0070C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𝟏𝟎</m:t>
                        </m:r>
                      </m:e>
                      <m:sup>
                        <m:r>
                          <a:rPr lang="pt-BR" sz="2200" b="1" i="1" kern="100">
                            <a:solidFill>
                              <a:srgbClr val="0070C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𝒙</m:t>
                        </m:r>
                      </m:sup>
                    </m:sSup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e </a:t>
                </a:r>
                <a14:m>
                  <m:oMath xmlns:m="http://schemas.openxmlformats.org/officeDocument/2006/math">
                    <m:r>
                      <a:rPr lang="pt-BR" sz="2200" b="1" i="1" kern="100">
                        <a:solidFill>
                          <a:srgbClr val="00B05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𝒇</m:t>
                    </m:r>
                    <m:d>
                      <m:dPr>
                        <m:ctrlPr>
                          <a:rPr lang="pt-BR" sz="2200" b="1" i="1" kern="100">
                            <a:solidFill>
                              <a:srgbClr val="00B05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pt-BR" sz="2200" b="1" i="1" kern="100">
                            <a:solidFill>
                              <a:srgbClr val="00B05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𝒙</m:t>
                        </m:r>
                      </m:e>
                    </m:d>
                    <m:r>
                      <a:rPr lang="pt-BR" sz="2200" b="1" i="1" kern="100">
                        <a:solidFill>
                          <a:srgbClr val="00B05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</m:t>
                    </m:r>
                    <m:func>
                      <m:funcPr>
                        <m:ctrlPr>
                          <a:rPr lang="pt-BR" sz="2200" b="1" i="1" kern="100">
                            <a:solidFill>
                              <a:srgbClr val="00B05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pt-BR" sz="2200" b="1" i="1" kern="100">
                                <a:solidFill>
                                  <a:srgbClr val="00B050"/>
                                </a:solidFill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pt-BR" sz="2200" b="1" i="1" kern="100">
                                <a:solidFill>
                                  <a:srgbClr val="00B050"/>
                                </a:solidFill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𝐥𝐨𝐠</m:t>
                            </m:r>
                          </m:e>
                          <m:sub>
                            <m:r>
                              <a:rPr lang="pt-BR" sz="2200" b="1" i="1" kern="100">
                                <a:solidFill>
                                  <a:srgbClr val="00B050"/>
                                </a:solidFill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𝟏𝟎</m:t>
                            </m:r>
                          </m:sub>
                        </m:sSub>
                      </m:fName>
                      <m:e>
                        <m:r>
                          <a:rPr lang="pt-BR" sz="2200" b="1" i="1" kern="100">
                            <a:solidFill>
                              <a:srgbClr val="00B05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𝒙</m:t>
                        </m:r>
                      </m:e>
                    </m:func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são simétricos em relação à reta </a:t>
                </a:r>
                <a14:m>
                  <m:oMath xmlns:m="http://schemas.openxmlformats.org/officeDocument/2006/math">
                    <m:r>
                      <a:rPr lang="pt-BR" sz="2200" b="1" i="1" kern="100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𝒇</m:t>
                    </m:r>
                    <m:d>
                      <m:dPr>
                        <m:ctrlPr>
                          <a:rPr lang="pt-BR" sz="2200" b="1" i="1" kern="100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pt-BR" sz="2200" b="1" i="1" kern="100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𝒙</m:t>
                        </m:r>
                      </m:e>
                    </m:d>
                    <m:r>
                      <a:rPr lang="pt-BR" sz="2200" b="1" i="1" kern="100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pt-BR" sz="2200" b="1" i="1" kern="100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𝒙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Falamos anteriormente que a função exponencial e a logarítmica são inversas uma da outra. Assim, conhecendo a função exponencial podemos encontrar a sua inversa (logarítmica). 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Observe o </a:t>
                </a:r>
                <a:r>
                  <a:rPr lang="pt-BR" sz="2200" u="sng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método prático</a:t>
                </a: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: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Seja a função exponencial </a:t>
                </a:r>
                <a14:m>
                  <m:oMath xmlns:m="http://schemas.openxmlformats.org/officeDocument/2006/math">
                    <m:r>
                      <a:rPr lang="pt-BR" sz="2200" b="1" i="1" kern="100">
                        <a:solidFill>
                          <a:srgbClr val="0070C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𝒚</m:t>
                    </m:r>
                    <m:r>
                      <a:rPr lang="pt-BR" sz="2200" b="1" i="1" kern="100">
                        <a:solidFill>
                          <a:srgbClr val="0070C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</m:t>
                    </m:r>
                    <m:sSup>
                      <m:sSupPr>
                        <m:ctrlPr>
                          <a:rPr lang="pt-BR" sz="2200" b="1" i="1" kern="100">
                            <a:solidFill>
                              <a:srgbClr val="0070C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b="1" i="1" kern="100">
                            <a:solidFill>
                              <a:srgbClr val="0070C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𝟏𝟎</m:t>
                        </m:r>
                      </m:e>
                      <m:sup>
                        <m:r>
                          <a:rPr lang="pt-BR" sz="2200" b="1" i="1" kern="100">
                            <a:solidFill>
                              <a:srgbClr val="0070C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𝒙</m:t>
                        </m:r>
                      </m:sup>
                    </m:sSup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, troca-se </a:t>
                </a:r>
                <a14:m>
                  <m:oMath xmlns:m="http://schemas.openxmlformats.org/officeDocument/2006/math">
                    <m:r>
                      <a:rPr lang="pt-BR" sz="2200" b="1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𝒙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por </a:t>
                </a:r>
                <a14:m>
                  <m:oMath xmlns:m="http://schemas.openxmlformats.org/officeDocument/2006/math">
                    <m:r>
                      <a:rPr lang="pt-BR" sz="2200" b="1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𝒚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, logo: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Bef>
                    <a:spcPts val="200"/>
                  </a:spcBef>
                  <a:spcAft>
                    <a:spcPts val="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𝑦</m:t>
                      </m:r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sSup>
                        <m:sSup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sup>
                      </m:sSup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 → </m:t>
                      </m:r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sSup>
                        <m:sSup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𝑦</m:t>
                          </m:r>
                        </m:sup>
                      </m:sSup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800"/>
                  </a:spcAft>
                </a:pP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Assim, devemos isolar a variável </a:t>
                </a:r>
                <a14:m>
                  <m:oMath xmlns:m="http://schemas.openxmlformats.org/officeDocument/2006/math"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𝑦</m:t>
                    </m:r>
                  </m:oMath>
                </a14:m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e, para isso, aplicamos a definição de logaritmo,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Bef>
                    <a:spcPts val="200"/>
                  </a:spcBef>
                  <a:spcAft>
                    <a:spcPts val="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sSup>
                        <m:sSup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𝑦</m:t>
                          </m:r>
                        </m:sup>
                      </m:sSup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↔</m:t>
                      </m:r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func>
                        <m:func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uncPr>
                        <m:fName>
                          <m:sSub>
                            <m:sSubPr>
                              <m:ctrlPr>
                                <a:rPr lang="pt-BR" sz="2200" i="1" kern="1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pt-BR" sz="2200" kern="1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log</m:t>
                              </m:r>
                            </m:e>
                            <m:sub>
                              <m:r>
                                <a:rPr lang="pt-BR" sz="2200" i="1" kern="1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10</m:t>
                              </m:r>
                            </m:sub>
                          </m:sSub>
                        </m:fName>
                        <m:e>
                          <m: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</m:func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𝑦</m:t>
                      </m:r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Bef>
                    <a:spcPts val="200"/>
                  </a:spcBef>
                  <a:spcAft>
                    <a:spcPts val="800"/>
                  </a:spcAft>
                </a:pP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Obtemos assim, </a:t>
                </a:r>
                <a14:m>
                  <m:oMath xmlns:m="http://schemas.openxmlformats.org/officeDocument/2006/math">
                    <m:r>
                      <a:rPr lang="pt-BR" sz="2200" b="1" i="1" kern="100">
                        <a:solidFill>
                          <a:srgbClr val="00B05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𝒚</m:t>
                    </m:r>
                    <m:r>
                      <a:rPr lang="pt-BR" sz="2200" b="1" i="1" kern="100">
                        <a:solidFill>
                          <a:srgbClr val="00B05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</m:t>
                    </m:r>
                    <m:func>
                      <m:funcPr>
                        <m:ctrlPr>
                          <a:rPr lang="pt-BR" sz="2200" b="1" i="1" kern="100">
                            <a:solidFill>
                              <a:srgbClr val="00B05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pt-BR" sz="2200" b="1" i="1" kern="100">
                                <a:solidFill>
                                  <a:srgbClr val="00B050"/>
                                </a:solidFill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pt-BR" sz="2200" b="1" i="1" kern="100">
                                <a:solidFill>
                                  <a:srgbClr val="00B050"/>
                                </a:solidFill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𝐥𝐨𝐠</m:t>
                            </m:r>
                          </m:e>
                          <m:sub>
                            <m:r>
                              <a:rPr lang="pt-BR" sz="2200" b="1" i="1" kern="100">
                                <a:solidFill>
                                  <a:srgbClr val="00B050"/>
                                </a:solidFill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𝟏𝟎</m:t>
                            </m:r>
                          </m:sub>
                        </m:sSub>
                      </m:fName>
                      <m:e>
                        <m:r>
                          <a:rPr lang="pt-BR" sz="2200" b="1" i="1" kern="100">
                            <a:solidFill>
                              <a:srgbClr val="00B05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𝒙</m:t>
                        </m:r>
                      </m:e>
                    </m:func>
                  </m:oMath>
                </a14:m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que é a função inversa de</a:t>
                </a:r>
                <a:r>
                  <a:rPr lang="pt-BR" sz="2200" b="1" i="1" kern="100" dirty="0">
                    <a:solidFill>
                      <a:srgbClr val="0070C0"/>
                    </a:solidFill>
                    <a:effectLst/>
                    <a:latin typeface="Cambria Math" panose="0204050305040603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A46E79ED-B1E8-4956-8DC8-AB5375EA4E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894572"/>
                <a:ext cx="6096000" cy="5760551"/>
              </a:xfrm>
              <a:prstGeom prst="rect">
                <a:avLst/>
              </a:prstGeom>
              <a:blipFill>
                <a:blip r:embed="rId6"/>
                <a:stretch>
                  <a:fillRect l="-1300" t="-635" r="-1300" b="-1058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6391510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36555565-2D21-DA42-2288-B74FEB59E47F}"/>
                  </a:ext>
                </a:extLst>
              </p:cNvPr>
              <p:cNvSpPr txBox="1"/>
              <p:nvPr/>
            </p:nvSpPr>
            <p:spPr>
              <a:xfrm>
                <a:off x="-6" y="796368"/>
                <a:ext cx="6096000" cy="573996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spcAft>
                    <a:spcPts val="800"/>
                  </a:spcAft>
                </a:pPr>
                <a:r>
                  <a:rPr lang="pt-BR" sz="2200" b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Exemplo: </a:t>
                </a: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Determine a função inversa de </a:t>
                </a:r>
                <a14:m>
                  <m:oMath xmlns:m="http://schemas.openxmlformats.org/officeDocument/2006/math"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𝑦</m:t>
                    </m:r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sSup>
                      <m:sSupPr>
                        <m:ctrlP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</m:e>
                      <m:sup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sup>
                    </m:sSup>
                  </m:oMath>
                </a14:m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e esboce os gráficos de ambas as funções.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800"/>
                  </a:spcAft>
                </a:pPr>
                <a:r>
                  <a:rPr lang="pt-BR" sz="2200" i="1" u="sng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Resolução</a:t>
                </a:r>
                <a:r>
                  <a:rPr lang="pt-BR" sz="2200" i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: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800"/>
                  </a:spcAft>
                </a:pPr>
                <a:r>
                  <a:rPr lang="pt-BR" sz="2200" i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Note que a função </a:t>
                </a:r>
                <a14:m>
                  <m:oMath xmlns:m="http://schemas.openxmlformats.org/officeDocument/2006/math"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𝑦</m:t>
                    </m:r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sSup>
                      <m:sSupPr>
                        <m:ctrlP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</m:e>
                      <m:sup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sup>
                    </m:sSup>
                  </m:oMath>
                </a14:m>
                <a:r>
                  <a:rPr lang="pt-BR" sz="2200" i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, pode ser reescrita como: </a:t>
                </a:r>
                <a14:m>
                  <m:oMath xmlns:m="http://schemas.openxmlformats.org/officeDocument/2006/math"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𝑦</m:t>
                    </m:r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sSup>
                      <m:sSupPr>
                        <m:ctrlP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BR" sz="2200" i="1" kern="100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pt-BR" sz="2200" i="1" kern="10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pt-BR" sz="2200" i="1" kern="10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pt-BR" sz="2200" i="1" kern="10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 3 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sup>
                    </m:sSup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.</m:t>
                    </m:r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800"/>
                  </a:spcAft>
                </a:pPr>
                <a:r>
                  <a:rPr lang="pt-BR" sz="2200" i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Trocando </a:t>
                </a:r>
                <a14:m>
                  <m:oMath xmlns:m="http://schemas.openxmlformats.org/officeDocument/2006/math"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𝑥</m:t>
                    </m:r>
                  </m:oMath>
                </a14:m>
                <a:r>
                  <a:rPr lang="pt-BR" sz="2200" i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por </a:t>
                </a:r>
                <a14:m>
                  <m:oMath xmlns:m="http://schemas.openxmlformats.org/officeDocument/2006/math"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𝑦</m:t>
                    </m:r>
                  </m:oMath>
                </a14:m>
                <a:r>
                  <a:rPr lang="pt-BR" sz="2200" i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, temos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𝑦</m:t>
                      </m:r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sSup>
                        <m:sSupPr>
                          <m:ctrlP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BR" sz="2200" i="1" kern="1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BR" sz="2200" i="1" kern="10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BR" sz="2200" i="1" kern="10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pt-BR" sz="2200" i="1" kern="10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 3 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sup>
                      </m:sSup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 → </m:t>
                      </m:r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sSup>
                        <m:sSupPr>
                          <m:ctrlP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BR" sz="2200" i="1" kern="1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BR" sz="2200" i="1" kern="10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BR" sz="2200" i="1" kern="10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pt-BR" sz="2200" i="1" kern="10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 3 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𝑦</m:t>
                          </m:r>
                        </m:sup>
                      </m:sSup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800"/>
                  </a:spcAft>
                </a:pPr>
                <a:r>
                  <a:rPr lang="pt-BR" sz="2200" i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Isolando a variável </a:t>
                </a:r>
                <a14:m>
                  <m:oMath xmlns:m="http://schemas.openxmlformats.org/officeDocument/2006/math"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𝑦</m:t>
                    </m:r>
                  </m:oMath>
                </a14:m>
                <a:r>
                  <a:rPr lang="pt-BR" sz="2200" i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, ao aplicar a definição de logaritmo, obtemos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Bef>
                    <a:spcPts val="200"/>
                  </a:spcBef>
                  <a:spcAft>
                    <a:spcPts val="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sSup>
                        <m:sSupPr>
                          <m:ctrlP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BR" sz="2200" i="1" kern="1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BR" sz="2200" i="1" kern="10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BR" sz="2200" i="1" kern="10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pt-BR" sz="2200" i="1" kern="10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 3 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𝑦</m:t>
                          </m:r>
                        </m:sup>
                      </m:sSup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↔</m:t>
                      </m:r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func>
                        <m:funcPr>
                          <m:ctrlP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uncPr>
                        <m:fName>
                          <m:sSub>
                            <m:sSubPr>
                              <m:ctrlPr>
                                <a:rPr lang="pt-BR" sz="2200" i="1" kern="1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pt-BR" sz="2200" i="1" kern="1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𝑙𝑜𝑔</m:t>
                              </m:r>
                            </m:e>
                            <m:sub>
                              <m:f>
                                <m:fPr>
                                  <m:ctrlPr>
                                    <a:rPr lang="pt-BR" sz="2200" i="1" kern="10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BR" sz="2200" i="1" kern="10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pt-BR" sz="2200" i="1" kern="10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 3 </m:t>
                                  </m:r>
                                </m:den>
                              </m:f>
                            </m:sub>
                          </m:sSub>
                        </m:fName>
                        <m:e>
                          <m: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</m:func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𝑦</m:t>
                      </m:r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800"/>
                  </a:spcAft>
                </a:pPr>
                <a:r>
                  <a:rPr lang="pt-BR" sz="2200" i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Assim, </a:t>
                </a:r>
                <a14:m>
                  <m:oMath xmlns:m="http://schemas.openxmlformats.org/officeDocument/2006/math"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𝑦</m:t>
                    </m:r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</m:t>
                    </m:r>
                    <m:func>
                      <m:funcPr>
                        <m:ctrlP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pt-BR" sz="2200" i="1" kern="100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pt-BR" sz="2200" i="1" kern="100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𝑙𝑜𝑔</m:t>
                            </m:r>
                          </m:e>
                          <m:sub>
                            <m:f>
                              <m:fPr>
                                <m:ctrlPr>
                                  <a:rPr lang="pt-BR" sz="2200" i="1" kern="10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Aptos" panose="020B0004020202020204" pitchFamily="34" charset="0"/>
                                    <a:cs typeface="Times New Roman" panose="020206030504050203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pt-BR" sz="2200" i="1" kern="10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Aptos" panose="020B0004020202020204" pitchFamily="34" charset="0"/>
                                    <a:cs typeface="Times New Roman" panose="020206030504050203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pt-BR" sz="2200" i="1" kern="10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Aptos" panose="020B0004020202020204" pitchFamily="34" charset="0"/>
                                    <a:cs typeface="Times New Roman" panose="02020603050405020304" pitchFamily="18" charset="0"/>
                                  </a:rPr>
                                  <m:t> 3 </m:t>
                                </m:r>
                              </m:den>
                            </m:f>
                          </m:sub>
                        </m:sSub>
                      </m:fName>
                      <m:e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</m:func>
                  </m:oMath>
                </a14:m>
                <a:r>
                  <a:rPr lang="pt-BR" sz="2200" i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é a função inversa de </a:t>
                </a:r>
                <a14:m>
                  <m:oMath xmlns:m="http://schemas.openxmlformats.org/officeDocument/2006/math"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𝑦</m:t>
                    </m:r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sSup>
                      <m:sSupPr>
                        <m:ctrlP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</m:e>
                      <m:sup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sup>
                    </m:sSup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.</m:t>
                    </m:r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36555565-2D21-DA42-2288-B74FEB59E4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6" y="796368"/>
                <a:ext cx="6096000" cy="5739969"/>
              </a:xfrm>
              <a:prstGeom prst="rect">
                <a:avLst/>
              </a:prstGeom>
              <a:blipFill>
                <a:blip r:embed="rId2"/>
                <a:stretch>
                  <a:fillRect l="-1300" t="-744" r="-130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76DC656C-1A6D-A335-390F-EDD201CDA388}"/>
                  </a:ext>
                </a:extLst>
              </p:cNvPr>
              <p:cNvSpPr txBox="1"/>
              <p:nvPr/>
            </p:nvSpPr>
            <p:spPr>
              <a:xfrm>
                <a:off x="6095994" y="790924"/>
                <a:ext cx="6096000" cy="105997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Representando geometricamente as funções         </a:t>
                </a:r>
                <a14:m>
                  <m:oMath xmlns:m="http://schemas.openxmlformats.org/officeDocument/2006/math">
                    <m:r>
                      <a:rPr lang="pt-BR" sz="2200" b="1" i="1" kern="100">
                        <a:solidFill>
                          <a:srgbClr val="0070C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𝒇</m:t>
                    </m:r>
                    <m:d>
                      <m:dPr>
                        <m:ctrlPr>
                          <a:rPr lang="pt-BR" sz="2200" b="1" i="1" kern="100">
                            <a:solidFill>
                              <a:srgbClr val="0070C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pt-BR" sz="2200" b="1" i="1" kern="100">
                            <a:solidFill>
                              <a:srgbClr val="0070C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𝒙</m:t>
                        </m:r>
                      </m:e>
                    </m:d>
                    <m:r>
                      <a:rPr lang="pt-BR" sz="2200" b="1" i="1" kern="100">
                        <a:solidFill>
                          <a:srgbClr val="0070C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sSup>
                      <m:sSupPr>
                        <m:ctrlPr>
                          <a:rPr lang="pt-BR" sz="2200" b="1" i="1" kern="100">
                            <a:solidFill>
                              <a:srgbClr val="0070C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b="1" i="1" kern="100">
                            <a:solidFill>
                              <a:srgbClr val="0070C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𝟑</m:t>
                        </m:r>
                      </m:e>
                      <m:sup>
                        <m:r>
                          <a:rPr lang="pt-BR" sz="2200" b="1" i="1" kern="100">
                            <a:solidFill>
                              <a:srgbClr val="0070C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pt-BR" sz="2200" b="1" i="1" kern="100">
                            <a:solidFill>
                              <a:srgbClr val="0070C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𝒙</m:t>
                        </m:r>
                      </m:sup>
                    </m:sSup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, </m:t>
                    </m:r>
                    <m:r>
                      <a:rPr lang="pt-BR" sz="2200" b="0" i="1" kern="100" smtClean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pt-BR" sz="2200" b="1" i="1" kern="100">
                        <a:solidFill>
                          <a:srgbClr val="00B05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𝒈</m:t>
                    </m:r>
                    <m:d>
                      <m:dPr>
                        <m:ctrlPr>
                          <a:rPr lang="pt-BR" sz="2200" b="1" i="1" kern="100">
                            <a:solidFill>
                              <a:srgbClr val="00B05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pt-BR" sz="2200" b="1" i="1" kern="100">
                            <a:solidFill>
                              <a:srgbClr val="00B05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𝒙</m:t>
                        </m:r>
                      </m:e>
                    </m:d>
                    <m:r>
                      <a:rPr lang="pt-BR" sz="2200" b="1" i="1" kern="100">
                        <a:solidFill>
                          <a:srgbClr val="00B05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</m:t>
                    </m:r>
                    <m:func>
                      <m:funcPr>
                        <m:ctrlPr>
                          <a:rPr lang="pt-BR" sz="2200" b="1" i="1" kern="100">
                            <a:solidFill>
                              <a:srgbClr val="00B05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pt-BR" sz="2200" b="1" i="1" kern="100">
                                <a:solidFill>
                                  <a:srgbClr val="00B050"/>
                                </a:solidFill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pt-BR" sz="2200" b="1" i="1" kern="100">
                                <a:solidFill>
                                  <a:srgbClr val="00B050"/>
                                </a:solidFill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𝐥𝐨𝐠</m:t>
                            </m:r>
                          </m:e>
                          <m:sub>
                            <m:f>
                              <m:fPr>
                                <m:ctrlPr>
                                  <a:rPr lang="pt-BR" sz="2200" b="1" i="1" kern="100">
                                    <a:solidFill>
                                      <a:srgbClr val="00B05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Aptos" panose="020B0004020202020204" pitchFamily="34" charset="0"/>
                                    <a:cs typeface="Times New Roman" panose="020206030504050203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pt-BR" sz="2200" b="1" i="1" kern="100">
                                    <a:solidFill>
                                      <a:srgbClr val="00B05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Aptos" panose="020B0004020202020204" pitchFamily="34" charset="0"/>
                                    <a:cs typeface="Times New Roman" panose="02020603050405020304" pitchFamily="18" charset="0"/>
                                  </a:rPr>
                                  <m:t>𝟏</m:t>
                                </m:r>
                              </m:num>
                              <m:den>
                                <m:r>
                                  <a:rPr lang="pt-BR" sz="2200" b="1" i="1" kern="100">
                                    <a:solidFill>
                                      <a:srgbClr val="00B05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Aptos" panose="020B0004020202020204" pitchFamily="34" charset="0"/>
                                    <a:cs typeface="Times New Roman" panose="02020603050405020304" pitchFamily="18" charset="0"/>
                                  </a:rPr>
                                  <m:t> </m:t>
                                </m:r>
                                <m:r>
                                  <a:rPr lang="pt-BR" sz="2200" b="1" i="1" kern="100">
                                    <a:solidFill>
                                      <a:srgbClr val="00B05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Aptos" panose="020B0004020202020204" pitchFamily="34" charset="0"/>
                                    <a:cs typeface="Times New Roman" panose="02020603050405020304" pitchFamily="18" charset="0"/>
                                  </a:rPr>
                                  <m:t>𝟑</m:t>
                                </m:r>
                                <m:r>
                                  <a:rPr lang="pt-BR" sz="2200" b="1" i="1" kern="100">
                                    <a:solidFill>
                                      <a:srgbClr val="00B05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Aptos" panose="020B0004020202020204" pitchFamily="34" charset="0"/>
                                    <a:cs typeface="Times New Roman" panose="02020603050405020304" pitchFamily="18" charset="0"/>
                                  </a:rPr>
                                  <m:t> </m:t>
                                </m:r>
                              </m:den>
                            </m:f>
                          </m:sub>
                        </m:sSub>
                      </m:fName>
                      <m:e>
                        <m:r>
                          <a:rPr lang="pt-BR" sz="2200" b="1" i="1" kern="100">
                            <a:solidFill>
                              <a:srgbClr val="00B05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𝒙</m:t>
                        </m:r>
                      </m:e>
                    </m:func>
                  </m:oMath>
                </a14:m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 e  </a:t>
                </a:r>
                <a14:m>
                  <m:oMath xmlns:m="http://schemas.openxmlformats.org/officeDocument/2006/math">
                    <m:r>
                      <a:rPr lang="pt-BR" sz="2200" b="1" i="1" kern="100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𝒚</m:t>
                    </m:r>
                    <m:r>
                      <a:rPr lang="pt-BR" sz="2200" b="1" i="1" kern="100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pt-BR" sz="2200" b="1" i="1" kern="100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𝒙</m:t>
                    </m:r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76DC656C-1A6D-A335-390F-EDD201CDA3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5994" y="790924"/>
                <a:ext cx="6096000" cy="1059970"/>
              </a:xfrm>
              <a:prstGeom prst="rect">
                <a:avLst/>
              </a:prstGeom>
              <a:blipFill>
                <a:blip r:embed="rId3"/>
                <a:stretch>
                  <a:fillRect l="-1300" t="-2299" r="-1300" b="-575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Imagem 7" descr="Gráfico, Gráfico de linhas&#10;&#10;O conteúdo gerado por IA pode estar incorreto.">
            <a:extLst>
              <a:ext uri="{FF2B5EF4-FFF2-40B4-BE49-F238E27FC236}">
                <a16:creationId xmlns:a16="http://schemas.microsoft.com/office/drawing/2014/main" id="{22D45025-C291-7FC3-83EB-E2987E96729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 l="35526" b="37800"/>
          <a:stretch/>
        </p:blipFill>
        <p:spPr bwMode="auto">
          <a:xfrm>
            <a:off x="6620425" y="1888175"/>
            <a:ext cx="5170468" cy="395212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id="{4BB71663-BFA8-3FFD-E9E9-813E2BA02CF8}"/>
                  </a:ext>
                </a:extLst>
              </p:cNvPr>
              <p:cNvSpPr txBox="1"/>
              <p:nvPr/>
            </p:nvSpPr>
            <p:spPr>
              <a:xfrm>
                <a:off x="6102717" y="5840300"/>
                <a:ext cx="6082551" cy="84843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Além disso, é possível observar que ambas as funções são decrescentes e simétricas à reta </a:t>
                </a:r>
                <a14:m>
                  <m:oMath xmlns:m="http://schemas.openxmlformats.org/officeDocument/2006/math">
                    <m:r>
                      <a:rPr lang="pt-BR" sz="2200" b="1" i="1" kern="100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𝒚</m:t>
                    </m:r>
                    <m:r>
                      <a:rPr lang="pt-BR" sz="2200" b="1" i="1" kern="100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pt-BR" sz="2200" b="1" i="1" kern="100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𝒙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id="{4BB71663-BFA8-3FFD-E9E9-813E2BA02C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02717" y="5840300"/>
                <a:ext cx="6082551" cy="848437"/>
              </a:xfrm>
              <a:prstGeom prst="rect">
                <a:avLst/>
              </a:prstGeom>
              <a:blipFill>
                <a:blip r:embed="rId6"/>
                <a:stretch>
                  <a:fillRect l="-1303" t="-2878" r="-1303" b="-13669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3100039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8AE0E679-9892-8735-2562-DD54B6BC06F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9" r="63875"/>
          <a:stretch>
            <a:fillRect/>
          </a:stretch>
        </p:blipFill>
        <p:spPr bwMode="auto">
          <a:xfrm>
            <a:off x="-1" y="547799"/>
            <a:ext cx="3220705" cy="81483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142E77C3-2779-02C1-D8A4-92CC9AB0C5E6}"/>
              </a:ext>
            </a:extLst>
          </p:cNvPr>
          <p:cNvSpPr txBox="1"/>
          <p:nvPr/>
        </p:nvSpPr>
        <p:spPr>
          <a:xfrm>
            <a:off x="0" y="1362635"/>
            <a:ext cx="6096000" cy="4590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b="1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13. </a:t>
            </a: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Determine as inversas das funções, a seguir: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11B32087-79D9-B376-580C-D4E4B47D5836}"/>
                  </a:ext>
                </a:extLst>
              </p:cNvPr>
              <p:cNvSpPr txBox="1"/>
              <p:nvPr/>
            </p:nvSpPr>
            <p:spPr>
              <a:xfrm>
                <a:off x="0" y="1701640"/>
                <a:ext cx="2158252" cy="104131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pt-BR" sz="2200" kern="100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a</m:t>
                      </m:r>
                      <m:r>
                        <a:rPr lang="pt-BR" sz="2200" kern="100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)</m:t>
                      </m:r>
                      <m:r>
                        <a:rPr lang="pt-BR" sz="2200" i="1" kern="10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pt-BR" sz="2200" i="1" kern="10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𝑓</m:t>
                      </m:r>
                      <m:d>
                        <m:dPr>
                          <m:ctrlPr>
                            <a:rPr lang="pt-BR" sz="2200" i="1" kern="10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pt-BR" sz="2200" i="1" kern="10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</m:d>
                      <m:r>
                        <a:rPr lang="pt-BR" sz="2200" i="1" kern="10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sSup>
                        <m:sSupPr>
                          <m:ctrlPr>
                            <a:rPr lang="pt-BR" sz="2200" i="1" kern="10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pt-BR" sz="2200" i="1" kern="10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5</m:t>
                          </m:r>
                        </m:e>
                        <m:sup>
                          <m:r>
                            <a:rPr lang="pt-BR" sz="2200" i="1" kern="10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pt-BR" sz="2200" kern="100" dirty="0">
                  <a:solidFill>
                    <a:schemeClr val="tx1"/>
                  </a:solidFill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pt-BR" sz="220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b</m:t>
                      </m:r>
                      <m:r>
                        <a:rPr lang="pt-BR" sz="220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) </m:t>
                      </m:r>
                      <m:r>
                        <a:rPr lang="pt-BR" sz="2200" i="1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𝑦</m:t>
                      </m:r>
                      <m:r>
                        <a:rPr lang="pt-BR" sz="2200" i="1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=3∙</m:t>
                      </m:r>
                      <m:sSup>
                        <m:sSupPr>
                          <m:ctrlPr>
                            <a:rPr lang="pt-BR" sz="22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pt-BR" sz="22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pt-BR" sz="22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pt-BR" sz="22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11B32087-79D9-B376-580C-D4E4B47D58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1701640"/>
                <a:ext cx="2158252" cy="1041311"/>
              </a:xfrm>
              <a:prstGeom prst="rect">
                <a:avLst/>
              </a:prstGeom>
              <a:blipFill>
                <a:blip r:embed="rId3"/>
                <a:stretch>
                  <a:fillRect l="-282" b="-5848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008EBBDC-2372-E4FF-9F3E-0D2729255053}"/>
                  </a:ext>
                </a:extLst>
              </p:cNvPr>
              <p:cNvSpPr txBox="1"/>
              <p:nvPr/>
            </p:nvSpPr>
            <p:spPr>
              <a:xfrm>
                <a:off x="3048000" y="1705126"/>
                <a:ext cx="2619935" cy="138429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15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pt-BR" sz="2200" kern="100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c</m:t>
                      </m:r>
                      <m:r>
                        <a:rPr lang="pt-BR" sz="2200" kern="100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) </m:t>
                      </m:r>
                      <m:r>
                        <a:rPr lang="pt-BR" sz="2200" i="1" kern="10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𝑓</m:t>
                      </m:r>
                      <m:d>
                        <m:dPr>
                          <m:ctrlPr>
                            <a:rPr lang="pt-BR" sz="2200" i="1" kern="10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pt-BR" sz="2200" i="1" kern="10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</m:d>
                      <m:r>
                        <a:rPr lang="pt-BR" sz="2200" i="1" kern="10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sSup>
                        <m:sSupPr>
                          <m:ctrlPr>
                            <a:rPr lang="pt-BR" sz="2200" i="1" kern="10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pt-BR" sz="2200" i="1" kern="10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pt-BR" sz="2200" i="1" kern="10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  <m:r>
                            <a:rPr lang="pt-BR" sz="2200" i="1" kern="10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+1</m:t>
                          </m:r>
                        </m:sup>
                      </m:sSup>
                    </m:oMath>
                  </m:oMathPara>
                </a14:m>
                <a:endParaRPr lang="pt-BR" sz="2200" kern="100" dirty="0">
                  <a:solidFill>
                    <a:schemeClr val="tx1"/>
                  </a:solidFill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pt-BR" sz="220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d</m:t>
                      </m:r>
                      <m:r>
                        <a:rPr lang="pt-BR" sz="220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) </m:t>
                      </m:r>
                      <m:r>
                        <a:rPr lang="pt-BR" sz="2200" i="1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𝑦</m:t>
                      </m:r>
                      <m:r>
                        <a:rPr lang="pt-BR" sz="2200" i="1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sSup>
                        <m:sSupPr>
                          <m:ctrlPr>
                            <a:rPr lang="pt-BR" sz="22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BR" sz="22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BR" sz="220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BR" sz="220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pt-BR" sz="220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 7 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BR" sz="22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pt-BR" sz="22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008EBBDC-2372-E4FF-9F3E-0D27292550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000" y="1705126"/>
                <a:ext cx="2619935" cy="138429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id="{C6164B24-97E6-0C23-3BF2-9ED2F0FFA1A4}"/>
                  </a:ext>
                </a:extLst>
              </p:cNvPr>
              <p:cNvSpPr txBox="1"/>
              <p:nvPr/>
            </p:nvSpPr>
            <p:spPr>
              <a:xfrm>
                <a:off x="-4480" y="3096479"/>
                <a:ext cx="6096000" cy="85517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14.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No gráfico, a seguir, está representada a função definida por </a:t>
                </a:r>
                <a14:m>
                  <m:oMath xmlns:m="http://schemas.openxmlformats.org/officeDocument/2006/math">
                    <m:r>
                      <a:rPr lang="pt-BR" sz="2200" b="1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𝒇</m:t>
                    </m:r>
                    <m:r>
                      <a:rPr lang="pt-BR" sz="2200" b="1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(</m:t>
                    </m:r>
                    <m:r>
                      <a:rPr lang="pt-BR" sz="2200" b="1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𝒙</m:t>
                    </m:r>
                    <m:r>
                      <a:rPr lang="pt-BR" sz="2200" b="1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)=</m:t>
                    </m:r>
                    <m:sSup>
                      <m:sSupPr>
                        <m:ctrlPr>
                          <a:rPr lang="pt-BR" sz="2200" b="1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b="1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𝟒</m:t>
                        </m:r>
                      </m:e>
                      <m:sup>
                        <m:r>
                          <a:rPr lang="pt-BR" sz="2200" b="1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𝒙</m:t>
                        </m:r>
                        <m:r>
                          <a:rPr lang="pt-BR" sz="2200" b="1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pt-BR" sz="2200" b="1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𝟏</m:t>
                        </m:r>
                      </m:sup>
                    </m:sSup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e sua inversa </a:t>
                </a:r>
                <a14:m>
                  <m:oMath xmlns:m="http://schemas.openxmlformats.org/officeDocument/2006/math">
                    <m:r>
                      <a:rPr lang="pt-BR" sz="2200" b="1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𝒉</m:t>
                    </m:r>
                    <m:d>
                      <m:dPr>
                        <m:ctrlPr>
                          <a:rPr lang="pt-BR" sz="2200" b="1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pt-BR" sz="2200" b="1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𝒙</m:t>
                        </m:r>
                      </m:e>
                    </m:d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id="{C6164B24-97E6-0C23-3BF2-9ED2F0FFA1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4480" y="3096479"/>
                <a:ext cx="6096000" cy="855171"/>
              </a:xfrm>
              <a:prstGeom prst="rect">
                <a:avLst/>
              </a:prstGeom>
              <a:blipFill>
                <a:blip r:embed="rId5"/>
                <a:stretch>
                  <a:fillRect l="-1300" t="-3571" r="-1300" b="-12857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Imagem 10" descr="Gráfico, Gráfico de linhas&#10;&#10;O conteúdo gerado por IA pode estar incorreto.">
            <a:extLst>
              <a:ext uri="{FF2B5EF4-FFF2-40B4-BE49-F238E27FC236}">
                <a16:creationId xmlns:a16="http://schemas.microsoft.com/office/drawing/2014/main" id="{168F0B96-7B99-B6C7-F918-97011108B16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20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</a:extLst>
          </a:blip>
          <a:srcRect l="54844" b="29861"/>
          <a:stretch/>
        </p:blipFill>
        <p:spPr bwMode="auto">
          <a:xfrm>
            <a:off x="1206614" y="3958713"/>
            <a:ext cx="3248844" cy="280464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3" name="CaixaDeTexto 12">
                <a:extLst>
                  <a:ext uri="{FF2B5EF4-FFF2-40B4-BE49-F238E27FC236}">
                    <a16:creationId xmlns:a16="http://schemas.microsoft.com/office/drawing/2014/main" id="{E74CCA55-35AC-0AE7-F83C-92800BF9093F}"/>
                  </a:ext>
                </a:extLst>
              </p:cNvPr>
              <p:cNvSpPr txBox="1"/>
              <p:nvPr/>
            </p:nvSpPr>
            <p:spPr>
              <a:xfrm>
                <a:off x="6100482" y="829726"/>
                <a:ext cx="6091518" cy="313508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A representação algébrica da função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h</m:t>
                    </m:r>
                    <m:d>
                      <m:d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é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(A)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h</m:t>
                    </m:r>
                    <m:d>
                      <m:d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</m:d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</m:t>
                    </m:r>
                    <m:func>
                      <m:func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pt-BR" sz="2200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log</m:t>
                            </m:r>
                          </m:e>
                          <m:sub>
                            <m:d>
                              <m:dPr>
                                <m:ctrlPr>
                                  <a:rPr lang="pt-BR" sz="2200" i="1" kern="100">
                                    <a:effectLst/>
                                    <a:latin typeface="Cambria Math" panose="02040503050406030204" pitchFamily="18" charset="0"/>
                                    <a:ea typeface="Aptos" panose="020B0004020202020204" pitchFamily="34" charset="0"/>
                                    <a:cs typeface="Times New Roman" panose="020206030504050203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pt-BR" sz="2200" i="1" kern="100">
                                    <a:effectLst/>
                                    <a:latin typeface="Cambria Math" panose="02040503050406030204" pitchFamily="18" charset="0"/>
                                    <a:ea typeface="Aptos" panose="020B0004020202020204" pitchFamily="34" charset="0"/>
                                    <a:cs typeface="Times New Roman" panose="02020603050405020304" pitchFamily="18" charset="0"/>
                                  </a:rPr>
                                  <m:t>𝑥</m:t>
                                </m:r>
                                <m:r>
                                  <a:rPr lang="pt-BR" sz="2200" i="1" kern="100">
                                    <a:effectLst/>
                                    <a:latin typeface="Cambria Math" panose="02040503050406030204" pitchFamily="18" charset="0"/>
                                    <a:ea typeface="Aptos" panose="020B0004020202020204" pitchFamily="34" charset="0"/>
                                    <a:cs typeface="Times New Roman" panose="02020603050405020304" pitchFamily="18" charset="0"/>
                                  </a:rPr>
                                  <m:t>−1</m:t>
                                </m:r>
                              </m:e>
                            </m:d>
                          </m:sub>
                        </m:sSub>
                      </m:fName>
                      <m:e>
                        <m:d>
                          <m:dPr>
                            <m:ctrlP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4</m:t>
                            </m:r>
                          </m:e>
                        </m:d>
                      </m:e>
                    </m:func>
                  </m:oMath>
                </a14:m>
                <a:r>
                  <a:rPr lang="pt-BR" sz="2200" kern="100" dirty="0">
                    <a:ea typeface="Aptos" panose="020B000402020202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pt-BR" sz="2200" i="1" kern="100"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.</m:t>
                    </m:r>
                  </m:oMath>
                </a14:m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(B)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h</m:t>
                    </m:r>
                    <m:d>
                      <m:d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</m:d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</m:t>
                    </m:r>
                    <m:func>
                      <m:func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pt-BR" sz="2200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4</m:t>
                            </m:r>
                          </m:sub>
                        </m:sSub>
                      </m:fName>
                      <m:e>
                        <m:d>
                          <m:dPr>
                            <m:ctrlP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−1</m:t>
                            </m:r>
                          </m:e>
                        </m:d>
                      </m:e>
                    </m:func>
                  </m:oMath>
                </a14:m>
                <a:r>
                  <a:rPr lang="pt-BR" sz="2200" kern="100" dirty="0">
                    <a:ea typeface="Aptos" panose="020B000402020202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pt-BR" sz="2200" i="1" kern="100"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.</m:t>
                    </m:r>
                  </m:oMath>
                </a14:m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(C)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h</m:t>
                    </m:r>
                    <m:d>
                      <m:d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</m:d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</m:t>
                    </m:r>
                    <m:func>
                      <m:func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pt-BR" sz="2200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log</m:t>
                            </m:r>
                          </m:e>
                          <m:sub>
                            <m:d>
                              <m:dPr>
                                <m:ctrlPr>
                                  <a:rPr lang="pt-BR" sz="2200" i="1" kern="100">
                                    <a:effectLst/>
                                    <a:latin typeface="Cambria Math" panose="02040503050406030204" pitchFamily="18" charset="0"/>
                                    <a:ea typeface="Aptos" panose="020B0004020202020204" pitchFamily="34" charset="0"/>
                                    <a:cs typeface="Times New Roman" panose="020206030504050203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pt-BR" sz="2200" i="1" kern="100">
                                        <a:effectLst/>
                                        <a:latin typeface="Cambria Math" panose="02040503050406030204" pitchFamily="18" charset="0"/>
                                        <a:ea typeface="Aptos" panose="020B0004020202020204" pitchFamily="34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pt-BR" sz="2200" i="1" kern="100">
                                        <a:effectLst/>
                                        <a:latin typeface="Cambria Math" panose="02040503050406030204" pitchFamily="18" charset="0"/>
                                        <a:ea typeface="Aptos" panose="020B0004020202020204" pitchFamily="34" charset="0"/>
                                        <a:cs typeface="Times New Roman" panose="020206030504050203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pt-BR" sz="2200" i="1" kern="100">
                                        <a:effectLst/>
                                        <a:latin typeface="Cambria Math" panose="02040503050406030204" pitchFamily="18" charset="0"/>
                                        <a:ea typeface="Aptos" panose="020B0004020202020204" pitchFamily="34" charset="0"/>
                                        <a:cs typeface="Times New Roman" panose="02020603050405020304" pitchFamily="18" charset="0"/>
                                      </a:rPr>
                                      <m:t>4</m:t>
                                    </m:r>
                                  </m:den>
                                </m:f>
                              </m:e>
                            </m:d>
                          </m:sub>
                        </m:sSub>
                      </m:fName>
                      <m:e>
                        <m:d>
                          <m:dPr>
                            <m:ctrlP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−1</m:t>
                            </m:r>
                          </m:e>
                        </m:d>
                      </m:e>
                    </m:func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.</m:t>
                    </m:r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(D)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h</m:t>
                    </m:r>
                    <m:d>
                      <m:d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</m:d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=1+</m:t>
                    </m:r>
                    <m:func>
                      <m:func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pt-BR" sz="2200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4</m:t>
                            </m:r>
                          </m:sub>
                        </m:sSub>
                      </m:fName>
                      <m:e>
                        <m:d>
                          <m:dPr>
                            <m:ctrlP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e>
                        </m:d>
                      </m:e>
                    </m:func>
                  </m:oMath>
                </a14:m>
                <a:r>
                  <a:rPr lang="pt-BR" sz="2200" kern="100" dirty="0">
                    <a:ea typeface="Aptos" panose="020B000402020202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pt-BR" sz="2200" i="1" kern="100"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.</m:t>
                    </m:r>
                  </m:oMath>
                </a14:m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(E)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h</m:t>
                    </m:r>
                    <m:d>
                      <m:d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</m:d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=−1+</m:t>
                    </m:r>
                    <m:func>
                      <m:func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pt-BR" sz="2200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4</m:t>
                            </m:r>
                          </m:sub>
                        </m:sSub>
                      </m:fName>
                      <m:e>
                        <m:d>
                          <m:dPr>
                            <m:ctrlP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e>
                        </m:d>
                      </m:e>
                    </m:func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.</m:t>
                    </m:r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13" name="CaixaDeTexto 12">
                <a:extLst>
                  <a:ext uri="{FF2B5EF4-FFF2-40B4-BE49-F238E27FC236}">
                    <a16:creationId xmlns:a16="http://schemas.microsoft.com/office/drawing/2014/main" id="{E74CCA55-35AC-0AE7-F83C-92800BF909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00482" y="829726"/>
                <a:ext cx="6091518" cy="3135089"/>
              </a:xfrm>
              <a:prstGeom prst="rect">
                <a:avLst/>
              </a:prstGeom>
              <a:blipFill>
                <a:blip r:embed="rId8"/>
                <a:stretch>
                  <a:fillRect l="-1301" t="-778" b="-2918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709357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8A4CAE6D-B6D4-B79C-91D8-9CB1819A6C2E}"/>
              </a:ext>
            </a:extLst>
          </p:cNvPr>
          <p:cNvSpPr/>
          <p:nvPr/>
        </p:nvSpPr>
        <p:spPr>
          <a:xfrm>
            <a:off x="1" y="564776"/>
            <a:ext cx="5988423" cy="6293224"/>
          </a:xfrm>
          <a:prstGeom prst="rect">
            <a:avLst/>
          </a:prstGeom>
          <a:solidFill>
            <a:srgbClr val="DED7EA"/>
          </a:solidFill>
          <a:ln>
            <a:solidFill>
              <a:srgbClr val="DED7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5FE451CC-E44D-1A2C-73A1-2C914FF446E3}"/>
              </a:ext>
            </a:extLst>
          </p:cNvPr>
          <p:cNvSpPr/>
          <p:nvPr/>
        </p:nvSpPr>
        <p:spPr>
          <a:xfrm>
            <a:off x="6203578" y="564776"/>
            <a:ext cx="5988423" cy="6293224"/>
          </a:xfrm>
          <a:prstGeom prst="rect">
            <a:avLst/>
          </a:prstGeom>
          <a:solidFill>
            <a:srgbClr val="DED7EA"/>
          </a:solidFill>
          <a:ln>
            <a:solidFill>
              <a:srgbClr val="DED7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70DB1107-715F-9003-1A4D-1499946D20D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2" t="10146" r="17053" b="5202"/>
          <a:stretch>
            <a:fillRect/>
          </a:stretch>
        </p:blipFill>
        <p:spPr bwMode="auto">
          <a:xfrm>
            <a:off x="0" y="564775"/>
            <a:ext cx="2734235" cy="98072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037BAD0F-6288-AF33-FBDE-6E4613B74450}"/>
                  </a:ext>
                </a:extLst>
              </p:cNvPr>
              <p:cNvSpPr txBox="1"/>
              <p:nvPr/>
            </p:nvSpPr>
            <p:spPr>
              <a:xfrm>
                <a:off x="-17930" y="1545502"/>
                <a:ext cx="5988423" cy="533633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Grandeza 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é tudo que pode ser contado ou medido, como o tempo, a velocidade, comprimento, preço, idade, temperatura entre outros.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Razão 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é uma comparação entre duas grandezas, geralmente expressa através de uma fração. Um exemplo de razão é a velocidade, estudada na cinemática, parte da física responsável por estudar os movimentos. A velocidade é a razão que relaciona a distância percorrida por um corpo em um determinado intervalo temporal. 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Por exemplo, um automóvel percorre 150 quilômetros em um intervalo de 2 horas. Sua velocidade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(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𝑣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pode ser representada da seguinte forma: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037BAD0F-6288-AF33-FBDE-6E4613B744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7930" y="1545502"/>
                <a:ext cx="5988423" cy="5336333"/>
              </a:xfrm>
              <a:prstGeom prst="rect">
                <a:avLst/>
              </a:prstGeom>
              <a:blipFill>
                <a:blip r:embed="rId3"/>
                <a:stretch>
                  <a:fillRect l="-1324" t="-571" r="-1324" b="-1257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A2D92113-2987-02C4-2F35-7ED9421A80E0}"/>
                  </a:ext>
                </a:extLst>
              </p:cNvPr>
              <p:cNvSpPr txBox="1"/>
              <p:nvPr/>
            </p:nvSpPr>
            <p:spPr>
              <a:xfrm>
                <a:off x="6203578" y="673578"/>
                <a:ext cx="5988421" cy="53531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i="1" kern="100" smtClean="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𝑣</m:t>
                      </m:r>
                      <m:r>
                        <a:rPr lang="pt-BR" sz="2200" i="1" kern="100" smtClean="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200" i="1" kern="100" smtClean="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150 </m:t>
                          </m:r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𝑘𝑚</m:t>
                          </m:r>
                        </m:num>
                        <m:den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2 </m:t>
                          </m:r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h</m:t>
                          </m:r>
                        </m:den>
                      </m:f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 →  </m:t>
                      </m:r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𝑣</m:t>
                      </m:r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=75 </m:t>
                      </m:r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𝑘𝑚</m:t>
                      </m:r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/</m:t>
                      </m:r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h</m:t>
                      </m:r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Outros exemplos de razões incluem densidade demográfica (geografia), escala de mapas (cartografia), densidade de uma solução (química), proporção de ingredientes em receitas, entre outros.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Proporção 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é uma igualdade entre duas razões.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Os números 10, 30, 20 e 60, nessa ordem, são proporcionais, ou seja: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200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10</m:t>
                          </m:r>
                        </m:num>
                        <m:den>
                          <m:r>
                            <a:rPr lang="pt-BR" sz="2200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 30 </m:t>
                          </m:r>
                        </m:den>
                      </m:f>
                      <m:r>
                        <a:rPr lang="pt-BR" sz="2200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200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20</m:t>
                          </m:r>
                        </m:num>
                        <m:den>
                          <m:r>
                            <a:rPr lang="pt-BR" sz="2200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 60 </m:t>
                          </m:r>
                        </m:den>
                      </m:f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As duas razões são iguais a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200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1 </m:t>
                        </m:r>
                      </m:num>
                      <m:den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3</m:t>
                        </m:r>
                      </m:den>
                    </m:f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∙</m:t>
                    </m:r>
                  </m:oMath>
                </a14:m>
                <a:endParaRPr lang="pt-BR" sz="2200" dirty="0"/>
              </a:p>
            </p:txBody>
          </p:sp>
        </mc:Choice>
        <mc:Fallback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A2D92113-2987-02C4-2F35-7ED9421A80E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03578" y="673578"/>
                <a:ext cx="5988421" cy="5353197"/>
              </a:xfrm>
              <a:prstGeom prst="rect">
                <a:avLst/>
              </a:prstGeom>
              <a:blipFill>
                <a:blip r:embed="rId4"/>
                <a:stretch>
                  <a:fillRect l="-1324" r="-1324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83992599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57BA5326-272A-4AF6-7070-8E7A57351EC1}"/>
              </a:ext>
            </a:extLst>
          </p:cNvPr>
          <p:cNvSpPr/>
          <p:nvPr/>
        </p:nvSpPr>
        <p:spPr>
          <a:xfrm>
            <a:off x="1" y="564776"/>
            <a:ext cx="5988423" cy="6293224"/>
          </a:xfrm>
          <a:prstGeom prst="rect">
            <a:avLst/>
          </a:prstGeom>
          <a:solidFill>
            <a:srgbClr val="DED7EA"/>
          </a:solidFill>
          <a:ln>
            <a:solidFill>
              <a:srgbClr val="DED7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9F155989-B838-BAA5-B101-A30543FCEDAA}"/>
              </a:ext>
            </a:extLst>
          </p:cNvPr>
          <p:cNvSpPr/>
          <p:nvPr/>
        </p:nvSpPr>
        <p:spPr>
          <a:xfrm>
            <a:off x="6203578" y="564776"/>
            <a:ext cx="5988423" cy="6293224"/>
          </a:xfrm>
          <a:prstGeom prst="rect">
            <a:avLst/>
          </a:prstGeom>
          <a:solidFill>
            <a:srgbClr val="DED7EA"/>
          </a:solidFill>
          <a:ln>
            <a:solidFill>
              <a:srgbClr val="DED7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183B4506-75E7-BF5A-3305-E6CA35437D67}"/>
                  </a:ext>
                </a:extLst>
              </p:cNvPr>
              <p:cNvSpPr txBox="1"/>
              <p:nvPr/>
            </p:nvSpPr>
            <p:spPr>
              <a:xfrm>
                <a:off x="0" y="576725"/>
                <a:ext cx="5988423" cy="634391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Propriedade fundamental da proporção: 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A proporção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200" b="1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200" b="1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𝒂</m:t>
                        </m:r>
                        <m:r>
                          <a:rPr lang="pt-BR" sz="2200" b="1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</m:num>
                      <m:den>
                        <m:r>
                          <a:rPr lang="pt-BR" sz="2200" b="1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𝒃</m:t>
                        </m:r>
                      </m:den>
                    </m:f>
                    <m:r>
                      <a:rPr lang="pt-BR" sz="2200" b="1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pt-BR" sz="2200" b="1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200" b="1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pt-BR" sz="2200" b="1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𝒄</m:t>
                        </m:r>
                        <m:r>
                          <a:rPr lang="pt-BR" sz="2200" b="1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</m:num>
                      <m:den>
                        <m:r>
                          <a:rPr lang="pt-BR" sz="2200" b="1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𝒅</m:t>
                        </m:r>
                      </m:den>
                    </m:f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pode ser escrita da forma </a:t>
                </a:r>
                <a14:m>
                  <m:oMath xmlns:m="http://schemas.openxmlformats.org/officeDocument/2006/math">
                    <m:r>
                      <a:rPr lang="pt-BR" sz="2200" b="1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𝒂</m:t>
                    </m:r>
                    <m:r>
                      <a:rPr lang="pt-BR" sz="2200" b="1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÷</m:t>
                    </m:r>
                    <m:r>
                      <a:rPr lang="pt-BR" sz="2200" b="1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𝒃</m:t>
                    </m:r>
                    <m:r>
                      <a:rPr lang="pt-BR" sz="2200" b="1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pt-BR" sz="2200" b="1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𝒄</m:t>
                    </m:r>
                    <m:r>
                      <a:rPr lang="pt-BR" sz="2200" b="1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÷</m:t>
                    </m:r>
                    <m:r>
                      <a:rPr lang="pt-BR" sz="2200" b="1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𝒅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 Como os termos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𝑎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e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𝑑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estão nas extremidades, recebem o nome de “extremos”, e os termos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𝑏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e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𝑐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recebem o nome de “meios”. A propriedade fundamental da proporção é enunciada da seguinte forma: 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ctr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b="1" i="1" kern="100" dirty="0">
                    <a:solidFill>
                      <a:srgbClr val="7030A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“O produto dos meios é igual ao produto dos extremos”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Exemplo: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ctr">
                  <a:lnSpc>
                    <a:spcPct val="115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 5 </m:t>
                          </m:r>
                        </m:den>
                      </m:f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20</m:t>
                          </m:r>
                        </m:num>
                        <m:den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 25 </m:t>
                          </m:r>
                        </m:den>
                      </m:f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Esses números são proporcionais, pois: 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4∙25=5∙20</m:t>
                      </m:r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100=100</m:t>
                      </m:r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183B4506-75E7-BF5A-3305-E6CA35437D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576725"/>
                <a:ext cx="5988423" cy="6343916"/>
              </a:xfrm>
              <a:prstGeom prst="rect">
                <a:avLst/>
              </a:prstGeom>
              <a:blipFill>
                <a:blip r:embed="rId2"/>
                <a:stretch>
                  <a:fillRect l="-1324" t="-481" r="-1324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CaixaDeTexto 8">
            <a:extLst>
              <a:ext uri="{FF2B5EF4-FFF2-40B4-BE49-F238E27FC236}">
                <a16:creationId xmlns:a16="http://schemas.microsoft.com/office/drawing/2014/main" id="{8ADE7E3F-95EF-2B28-E6A1-1EE539FFDDF2}"/>
              </a:ext>
            </a:extLst>
          </p:cNvPr>
          <p:cNvSpPr txBox="1"/>
          <p:nvPr/>
        </p:nvSpPr>
        <p:spPr>
          <a:xfrm>
            <a:off x="6203578" y="578457"/>
            <a:ext cx="5988421" cy="64017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(ENEM 2024)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A mensagem digitada no celular, enquanto você dirige, tira a sua atenção e, por isso, deve ser evitada. Pesquisas mostram que um motorista que dirige um carro a uma velocidade constante percorre “às cegas” (isto é, sem ter visão da pista) uma distância proporcional ao tempo gasto ao olhar para o celular durante a digitação da mensagem. Considere que isso de fato aconteça. Suponha que dois motoristas (X e Y) dirigem com a mesma velocidade constante e digitam a mesma mensagem em seus celulares. Suponha, ainda, que o tempo gasto pelo motorista X olhando para seu celular enquanto digita a mensagem corresponde a 25% do tempo gasto pelo motorista Y para executar a mesma tarefa.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 razão entre as distâncias percorridas às cegas por X e Y, nessa ordem, é igual a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0239094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F113D76E-1F59-E88D-F687-91D5C60ED674}"/>
              </a:ext>
            </a:extLst>
          </p:cNvPr>
          <p:cNvSpPr/>
          <p:nvPr/>
        </p:nvSpPr>
        <p:spPr>
          <a:xfrm>
            <a:off x="1" y="564776"/>
            <a:ext cx="5988423" cy="6293224"/>
          </a:xfrm>
          <a:prstGeom prst="rect">
            <a:avLst/>
          </a:prstGeom>
          <a:solidFill>
            <a:srgbClr val="DED7EA"/>
          </a:solidFill>
          <a:ln>
            <a:solidFill>
              <a:srgbClr val="DED7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9706963A-41E3-84C0-8065-D7FE866AA02E}"/>
              </a:ext>
            </a:extLst>
          </p:cNvPr>
          <p:cNvSpPr/>
          <p:nvPr/>
        </p:nvSpPr>
        <p:spPr>
          <a:xfrm>
            <a:off x="6203578" y="564776"/>
            <a:ext cx="5988423" cy="6293224"/>
          </a:xfrm>
          <a:prstGeom prst="rect">
            <a:avLst/>
          </a:prstGeom>
          <a:solidFill>
            <a:srgbClr val="DED7EA"/>
          </a:solidFill>
          <a:ln>
            <a:solidFill>
              <a:srgbClr val="DED7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B38BE91B-9D35-7B54-9779-3CEF049EFEF8}"/>
                  </a:ext>
                </a:extLst>
              </p:cNvPr>
              <p:cNvSpPr txBox="1"/>
              <p:nvPr/>
            </p:nvSpPr>
            <p:spPr>
              <a:xfrm>
                <a:off x="0" y="564236"/>
                <a:ext cx="5988423" cy="514781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pt-BR" sz="2200" i="1" kern="100" smtClean="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pt-BR" sz="2200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A</m:t>
                          </m:r>
                        </m:e>
                      </m:d>
                      <m:r>
                        <a:rPr lang="pt-BR" sz="2200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 </m:t>
                      </m:r>
                      <m:f>
                        <m:f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200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pt-BR" sz="2200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 4 </m:t>
                          </m:r>
                        </m:den>
                      </m:f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∙</m:t>
                      </m:r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50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pt-BR" sz="2200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B</m:t>
                          </m:r>
                        </m:e>
                      </m:d>
                      <m:r>
                        <a:rPr lang="pt-BR" sz="2200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 </m:t>
                      </m:r>
                      <m:f>
                        <m:f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200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pt-BR" sz="2200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 4 </m:t>
                          </m:r>
                        </m:den>
                      </m:f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∙</m:t>
                      </m:r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50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pt-BR" sz="2200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C</m:t>
                          </m:r>
                        </m:e>
                      </m:d>
                      <m:r>
                        <a:rPr lang="pt-BR" sz="2200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f>
                        <m:f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200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pt-BR" sz="2200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 3 </m:t>
                          </m:r>
                        </m:den>
                      </m:f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∙</m:t>
                      </m:r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50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pt-BR" sz="2200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D</m:t>
                          </m:r>
                        </m:e>
                      </m:d>
                      <m:r>
                        <a:rPr lang="pt-BR" sz="2200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f>
                        <m:f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200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pt-BR" sz="2200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 1 </m:t>
                          </m:r>
                        </m:den>
                      </m:f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∙</m:t>
                      </m:r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pt-BR" sz="2200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E</m:t>
                          </m:r>
                        </m:e>
                      </m:d>
                      <m:r>
                        <a:rPr lang="pt-BR" sz="2200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f>
                        <m:f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200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pt-BR" sz="2200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 4 </m:t>
                          </m:r>
                        </m:den>
                      </m:f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∙</m:t>
                      </m:r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B38BE91B-9D35-7B54-9779-3CEF049EFE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564236"/>
                <a:ext cx="5988423" cy="514781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15867587-FA29-4278-92CE-425D34992DA5}"/>
              </a:ext>
            </a:extLst>
          </p:cNvPr>
          <p:cNvSpPr/>
          <p:nvPr/>
        </p:nvSpPr>
        <p:spPr>
          <a:xfrm>
            <a:off x="6230468" y="815787"/>
            <a:ext cx="5773273" cy="6042213"/>
          </a:xfrm>
          <a:prstGeom prst="round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7" name="Imagem 6" descr="Interface gráfica do usuário, Logotipo&#10;&#10;O conteúdo gerado por IA pode estar incorreto.">
            <a:extLst>
              <a:ext uri="{FF2B5EF4-FFF2-40B4-BE49-F238E27FC236}">
                <a16:creationId xmlns:a16="http://schemas.microsoft.com/office/drawing/2014/main" id="{CECE1ABD-1BC5-C79C-FCC8-29CB3A25CA5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39" t="6425" r="8760" b="6409"/>
          <a:stretch>
            <a:fillRect/>
          </a:stretch>
        </p:blipFill>
        <p:spPr bwMode="auto">
          <a:xfrm>
            <a:off x="6230469" y="528376"/>
            <a:ext cx="1809086" cy="111162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35A432BE-724F-637D-EE62-F34A3C350586}"/>
              </a:ext>
            </a:extLst>
          </p:cNvPr>
          <p:cNvSpPr txBox="1"/>
          <p:nvPr/>
        </p:nvSpPr>
        <p:spPr>
          <a:xfrm>
            <a:off x="6483723" y="1440894"/>
            <a:ext cx="5520018" cy="53409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Antes de realizar cálculos, identifique quais grandezas estão relacionadas no problema. O enunciado informa que a distância percorrida às cegas é proporcional ao tempo em que o motorista permanece olhando para o celular. Isso significa que, mantendo a mesma velocidade, quem gasta mais tempo digitando percorre uma distância maior sem olhar para a pista.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pt-BR" sz="22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Ao encontrar expressões como </a:t>
            </a:r>
            <a:r>
              <a:rPr lang="pt-BR" sz="2200" b="1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25% do tempo</a:t>
            </a:r>
            <a:r>
              <a:rPr lang="pt-BR" sz="22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transforme a porcentagem em número decimal ou fração equivalente. Em muitos itens do ENEM, compreender a relação de proporcionalidade entre as grandezas é mais importante do que realizar contas complexas.</a:t>
            </a:r>
            <a:endParaRPr lang="pt-BR" sz="2200" dirty="0"/>
          </a:p>
        </p:txBody>
      </p:sp>
    </p:spTree>
    <p:extLst>
      <p:ext uri="{BB962C8B-B14F-4D97-AF65-F5344CB8AC3E}">
        <p14:creationId xmlns:p14="http://schemas.microsoft.com/office/powerpoint/2010/main" val="3064073830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31FAEA03-62AF-2773-180F-0A869C025BEB}"/>
              </a:ext>
            </a:extLst>
          </p:cNvPr>
          <p:cNvSpPr/>
          <p:nvPr/>
        </p:nvSpPr>
        <p:spPr>
          <a:xfrm>
            <a:off x="1" y="564776"/>
            <a:ext cx="5988423" cy="6293224"/>
          </a:xfrm>
          <a:prstGeom prst="rect">
            <a:avLst/>
          </a:prstGeom>
          <a:solidFill>
            <a:srgbClr val="DED7EA"/>
          </a:solidFill>
          <a:ln>
            <a:solidFill>
              <a:srgbClr val="DED7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316AD84E-9297-5967-7672-467D56DCC2A7}"/>
              </a:ext>
            </a:extLst>
          </p:cNvPr>
          <p:cNvSpPr/>
          <p:nvPr/>
        </p:nvSpPr>
        <p:spPr>
          <a:xfrm>
            <a:off x="6203578" y="564776"/>
            <a:ext cx="5988423" cy="6293224"/>
          </a:xfrm>
          <a:prstGeom prst="rect">
            <a:avLst/>
          </a:prstGeom>
          <a:solidFill>
            <a:srgbClr val="DED7EA"/>
          </a:solidFill>
          <a:ln>
            <a:solidFill>
              <a:srgbClr val="DED7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CCFBD1F8-31CB-813F-8C26-BAB980635247}"/>
                  </a:ext>
                </a:extLst>
              </p:cNvPr>
              <p:cNvSpPr txBox="1"/>
              <p:nvPr/>
            </p:nvSpPr>
            <p:spPr>
              <a:xfrm>
                <a:off x="-2239" y="573738"/>
                <a:ext cx="5988423" cy="57647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spcAft>
                    <a:spcPts val="800"/>
                  </a:spcAft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(ENEM 2024) 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A densidade demográfica de uma região é definida como sendo a razão entre o número de habitantes dessa região e sua área, expressa na unidade habitantes por quilômetro quadrado. 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Uma região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𝑅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é subdividida em várias outras, sendo uma delas a região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𝑄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. A área de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𝑄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é igual a três quartos da área de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𝑅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, e o número de habitantes de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𝑄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é igual à metade do número de habitantes de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𝑅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. As densidades demográficas correspondentes a essas regiões são denotadas por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𝑑</m:t>
                    </m:r>
                    <m:d>
                      <m:d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𝑄</m:t>
                        </m:r>
                      </m:e>
                    </m:d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e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𝑑</m:t>
                    </m:r>
                    <m:d>
                      <m:d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𝑅</m:t>
                        </m:r>
                      </m:e>
                    </m:d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A expressão que relaciona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𝑑</m:t>
                    </m:r>
                    <m:d>
                      <m:d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𝑄</m:t>
                        </m:r>
                      </m:e>
                    </m:d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e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𝑑</m:t>
                    </m:r>
                    <m:d>
                      <m:d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𝑅</m:t>
                        </m:r>
                      </m:e>
                    </m:d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é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(A)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𝑑</m:t>
                    </m:r>
                    <m:d>
                      <m:d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𝑄</m:t>
                        </m:r>
                      </m:e>
                    </m:d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 4 </m:t>
                        </m:r>
                      </m:den>
                    </m:f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𝑑</m:t>
                    </m:r>
                    <m:d>
                      <m:d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𝑅</m:t>
                        </m:r>
                      </m:e>
                    </m:d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(B)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𝑑</m:t>
                    </m:r>
                    <m:d>
                      <m:d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𝑄</m:t>
                        </m:r>
                      </m:e>
                    </m:d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 2 </m:t>
                        </m:r>
                      </m:den>
                    </m:f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𝑑</m:t>
                    </m:r>
                    <m:d>
                      <m:d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𝑅</m:t>
                        </m:r>
                      </m:e>
                    </m:d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(C)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𝑑</m:t>
                    </m:r>
                    <m:d>
                      <m:d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𝑄</m:t>
                        </m:r>
                      </m:e>
                    </m:d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3</m:t>
                        </m:r>
                      </m:num>
                      <m:den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 4 </m:t>
                        </m:r>
                      </m:den>
                    </m:f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𝑑</m:t>
                    </m:r>
                    <m:d>
                      <m:d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𝑅</m:t>
                        </m:r>
                      </m:e>
                    </m:d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CCFBD1F8-31CB-813F-8C26-BAB9806352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2239" y="573738"/>
                <a:ext cx="5988423" cy="5764720"/>
              </a:xfrm>
              <a:prstGeom prst="rect">
                <a:avLst/>
              </a:prstGeom>
              <a:blipFill>
                <a:blip r:embed="rId2"/>
                <a:stretch>
                  <a:fillRect l="-1324" t="-740" r="-1324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FC481BCC-5D2F-3504-B357-407D73D9A2B3}"/>
                  </a:ext>
                </a:extLst>
              </p:cNvPr>
              <p:cNvSpPr txBox="1"/>
              <p:nvPr/>
            </p:nvSpPr>
            <p:spPr>
              <a:xfrm>
                <a:off x="3258672" y="4579007"/>
                <a:ext cx="2727512" cy="115435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(D)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𝑑</m:t>
                    </m:r>
                    <m:d>
                      <m:d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𝑄</m:t>
                        </m:r>
                      </m:e>
                    </m:d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3</m:t>
                        </m:r>
                      </m:num>
                      <m:den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 2 </m:t>
                        </m:r>
                      </m:den>
                    </m:f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𝑑</m:t>
                    </m:r>
                    <m:d>
                      <m:d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𝑅</m:t>
                        </m:r>
                      </m:e>
                    </m:d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(E)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𝑑</m:t>
                    </m:r>
                    <m:d>
                      <m:d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𝑄</m:t>
                        </m:r>
                      </m:e>
                    </m:d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2</m:t>
                        </m:r>
                      </m:num>
                      <m:den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 3 </m:t>
                        </m:r>
                      </m:den>
                    </m:f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𝑑</m:t>
                    </m:r>
                    <m:d>
                      <m:d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𝑅</m:t>
                        </m:r>
                      </m:e>
                    </m:d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FC481BCC-5D2F-3504-B357-407D73D9A2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58672" y="4579007"/>
                <a:ext cx="2727512" cy="1154355"/>
              </a:xfrm>
              <a:prstGeom prst="rect">
                <a:avLst/>
              </a:prstGeom>
              <a:blipFill>
                <a:blip r:embed="rId3"/>
                <a:stretch>
                  <a:fillRect l="-2908" b="-3158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CD2D3956-E588-451A-BDA6-B296D0CC5115}"/>
              </a:ext>
            </a:extLst>
          </p:cNvPr>
          <p:cNvSpPr/>
          <p:nvPr/>
        </p:nvSpPr>
        <p:spPr>
          <a:xfrm>
            <a:off x="6284259" y="645459"/>
            <a:ext cx="5818094" cy="6140823"/>
          </a:xfrm>
          <a:prstGeom prst="round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9" name="Imagem 8" descr="Interface gráfica do usuário, Logotipo&#10;&#10;O conteúdo gerado por IA pode estar incorreto.">
            <a:extLst>
              <a:ext uri="{FF2B5EF4-FFF2-40B4-BE49-F238E27FC236}">
                <a16:creationId xmlns:a16="http://schemas.microsoft.com/office/drawing/2014/main" id="{B0E0F5B4-556C-17D0-A12C-C6A9BD2CF42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39" t="6425" r="8760" b="6409"/>
          <a:stretch>
            <a:fillRect/>
          </a:stretch>
        </p:blipFill>
        <p:spPr bwMode="auto">
          <a:xfrm>
            <a:off x="6230469" y="528376"/>
            <a:ext cx="1809086" cy="111162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A9180CD8-7484-780B-EAE4-C918E3FEDF75}"/>
              </a:ext>
            </a:extLst>
          </p:cNvPr>
          <p:cNvSpPr txBox="1"/>
          <p:nvPr/>
        </p:nvSpPr>
        <p:spPr>
          <a:xfrm>
            <a:off x="6293224" y="1527267"/>
            <a:ext cx="5809129" cy="48500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Em problemas envolvendo densidade demográfica, comece identificando a fórmula que relaciona as grandezas envolvidas: número de habitantes e área. Em seguida, observe atentamente como essas grandezas variam de uma região para outra.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pt-BR" sz="22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Quando o enunciado informa frações da área e da população, substitua esses valores na expressão da densidade antes de comparar os resultados. Lembre-se de que, ao dividir frações, é necessário multiplicar a primeira pelo inverso da segunda. Em muitos itens do ENEM, compreender essa relação entre as grandezas é o passo mais importante para chegar à resposta correta.</a:t>
            </a:r>
            <a:endParaRPr lang="pt-BR" sz="2200" dirty="0"/>
          </a:p>
        </p:txBody>
      </p:sp>
    </p:spTree>
    <p:extLst>
      <p:ext uri="{BB962C8B-B14F-4D97-AF65-F5344CB8AC3E}">
        <p14:creationId xmlns:p14="http://schemas.microsoft.com/office/powerpoint/2010/main" val="1168291197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536D7F2A-9ADD-F5B3-2C01-0C14FF65F396}"/>
              </a:ext>
            </a:extLst>
          </p:cNvPr>
          <p:cNvSpPr/>
          <p:nvPr/>
        </p:nvSpPr>
        <p:spPr>
          <a:xfrm>
            <a:off x="1" y="564776"/>
            <a:ext cx="5988423" cy="6293224"/>
          </a:xfrm>
          <a:prstGeom prst="rect">
            <a:avLst/>
          </a:prstGeom>
          <a:solidFill>
            <a:srgbClr val="DED7EA"/>
          </a:solidFill>
          <a:ln>
            <a:solidFill>
              <a:srgbClr val="DED7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053490CD-359A-E150-8199-B1F75E899B6A}"/>
              </a:ext>
            </a:extLst>
          </p:cNvPr>
          <p:cNvSpPr/>
          <p:nvPr/>
        </p:nvSpPr>
        <p:spPr>
          <a:xfrm>
            <a:off x="6203578" y="564776"/>
            <a:ext cx="5988423" cy="6293224"/>
          </a:xfrm>
          <a:prstGeom prst="rect">
            <a:avLst/>
          </a:prstGeom>
          <a:solidFill>
            <a:srgbClr val="DED7EA"/>
          </a:solidFill>
          <a:ln>
            <a:solidFill>
              <a:srgbClr val="DED7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0EBE99B7-3860-21B5-5822-5E2C4FD6E670}"/>
                  </a:ext>
                </a:extLst>
              </p:cNvPr>
              <p:cNvSpPr txBox="1"/>
              <p:nvPr/>
            </p:nvSpPr>
            <p:spPr>
              <a:xfrm>
                <a:off x="4481" y="564776"/>
                <a:ext cx="5983943" cy="554151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b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GRANDEZAS DIRETAMENTE PROPORCIONAIS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Dizemos que duas grandezas são diretamente proporcionais quando, ao multiplicar ou dividir uma delas por um fator, a outra varia pelo mesmo fator, isto é, dobrar uma implica dobrar a outra, reduzir à metade implica reduzir a outra à metade, e assim sucessivamente. 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A razão entre os valores correspondentes de cada grandeza permanece constante, caracterizando uma relação do tipo: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b="1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𝒚</m:t>
                      </m:r>
                      <m:r>
                        <a:rPr lang="pt-BR" sz="2200" b="1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pt-BR" sz="2200" b="1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𝒌</m:t>
                      </m:r>
                      <m:r>
                        <a:rPr lang="pt-BR" sz="2200" b="1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⋅</m:t>
                      </m:r>
                      <m:r>
                        <a:rPr lang="pt-BR" sz="2200" b="1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𝒙</m:t>
                      </m:r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Em que, </a:t>
                </a:r>
                <a14:m>
                  <m:oMath xmlns:m="http://schemas.openxmlformats.org/officeDocument/2006/math">
                    <m:r>
                      <a:rPr lang="pt-BR" sz="2200" b="1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𝒌</m:t>
                    </m:r>
                  </m:oMath>
                </a14:m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é o fator</a:t>
                </a: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de proporcionalidade e o gráfico gerado por essa proporção é uma reta.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0EBE99B7-3860-21B5-5822-5E2C4FD6E6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81" y="564776"/>
                <a:ext cx="5983943" cy="5541517"/>
              </a:xfrm>
              <a:prstGeom prst="rect">
                <a:avLst/>
              </a:prstGeom>
              <a:blipFill>
                <a:blip r:embed="rId2"/>
                <a:stretch>
                  <a:fillRect l="-1325" t="-550" r="-1427" b="-110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6E5537C8-17AE-2B1A-EACC-A447753D2C6F}"/>
                  </a:ext>
                </a:extLst>
              </p:cNvPr>
              <p:cNvSpPr txBox="1"/>
              <p:nvPr/>
            </p:nvSpPr>
            <p:spPr>
              <a:xfrm>
                <a:off x="6203578" y="564776"/>
                <a:ext cx="5983941" cy="624824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Por exemplo, se um automóvel trafega a 60 km/h e, em um certo período, percorre 240 km, e se esse automóvel aumentar a velocidade para 120 km/h, ele percorrerá 480 km, pois a distância aumenta na mesma proporção que a velocidade, considerando  o mesmo tempo.</a:t>
                </a:r>
                <a:r>
                  <a:rPr lang="pt-BR" sz="2200" b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Nesse caso, foram observadas duas situações diferentes para as grandezas </a:t>
                </a:r>
                <a:r>
                  <a:rPr lang="pt-BR" sz="2200" b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velocidade</a:t>
                </a: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e </a:t>
                </a:r>
                <a:r>
                  <a:rPr lang="pt-BR" sz="2200" b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distância</a:t>
                </a: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. Na primeira situação, podemos escrever a seguinte razão entre a velocidade e o espaço percorrido: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60</m:t>
                          </m:r>
                        </m:num>
                        <m:den>
                          <m: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240</m:t>
                          </m:r>
                        </m:den>
                      </m:f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 1 </m:t>
                          </m:r>
                        </m:num>
                        <m:den>
                          <m: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Na segunda situação, podemos escrever a seguinte razão entre essas grandezas: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120</m:t>
                          </m:r>
                        </m:num>
                        <m:den>
                          <m: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480</m:t>
                          </m:r>
                        </m:den>
                      </m:f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 4 </m:t>
                          </m:r>
                        </m:den>
                      </m:f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6E5537C8-17AE-2B1A-EACC-A447753D2C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03578" y="564776"/>
                <a:ext cx="5983941" cy="6248249"/>
              </a:xfrm>
              <a:prstGeom prst="rect">
                <a:avLst/>
              </a:prstGeom>
              <a:blipFill>
                <a:blip r:embed="rId3"/>
                <a:stretch>
                  <a:fillRect l="-1325" t="-390" r="-1427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8181417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3447591A-3D96-2508-C82F-437B769F43B9}"/>
              </a:ext>
            </a:extLst>
          </p:cNvPr>
          <p:cNvSpPr/>
          <p:nvPr/>
        </p:nvSpPr>
        <p:spPr>
          <a:xfrm>
            <a:off x="1" y="564776"/>
            <a:ext cx="5988423" cy="6293224"/>
          </a:xfrm>
          <a:prstGeom prst="rect">
            <a:avLst/>
          </a:prstGeom>
          <a:solidFill>
            <a:srgbClr val="DED7EA"/>
          </a:solidFill>
          <a:ln>
            <a:solidFill>
              <a:srgbClr val="DED7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8354DC5F-2E19-0A21-2740-01702DEB9BCE}"/>
              </a:ext>
            </a:extLst>
          </p:cNvPr>
          <p:cNvSpPr/>
          <p:nvPr/>
        </p:nvSpPr>
        <p:spPr>
          <a:xfrm>
            <a:off x="6203578" y="564776"/>
            <a:ext cx="5988423" cy="6293224"/>
          </a:xfrm>
          <a:prstGeom prst="rect">
            <a:avLst/>
          </a:prstGeom>
          <a:solidFill>
            <a:srgbClr val="DED7EA"/>
          </a:solidFill>
          <a:ln>
            <a:solidFill>
              <a:srgbClr val="DED7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196EA450-5B03-6ED0-3D63-8A552D0B6F5B}"/>
                  </a:ext>
                </a:extLst>
              </p:cNvPr>
              <p:cNvSpPr txBox="1"/>
              <p:nvPr/>
            </p:nvSpPr>
            <p:spPr>
              <a:xfrm>
                <a:off x="-2239" y="564776"/>
                <a:ext cx="5988423" cy="631057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spcAft>
                    <a:spcPts val="800"/>
                  </a:spcAft>
                </a:pP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Observe que ambas as razões têm como resultado o número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 4 </m:t>
                        </m:r>
                      </m:den>
                    </m:f>
                  </m:oMath>
                </a14:m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, portanto elas formam a seguinte </a:t>
                </a:r>
                <a:r>
                  <a:rPr lang="pt-BR" sz="2200" b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proporção</a:t>
                </a: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: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60</m:t>
                          </m:r>
                        </m:num>
                        <m:den>
                          <m: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240</m:t>
                          </m:r>
                        </m:den>
                      </m:f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120</m:t>
                          </m:r>
                        </m:num>
                        <m:den>
                          <m: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480</m:t>
                          </m:r>
                        </m:den>
                      </m:f>
                    </m:oMath>
                  </m:oMathPara>
                </a14:m>
                <a:endParaRPr lang="pt-BR" sz="2200" dirty="0"/>
              </a:p>
              <a:p>
                <a:pPr algn="just">
                  <a:spcAft>
                    <a:spcPts val="800"/>
                  </a:spcAft>
                </a:pP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Pode-se dizer, portanto, que as </a:t>
                </a:r>
                <a:r>
                  <a:rPr lang="pt-BR" sz="2200" b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grandezas de </a:t>
                </a: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velocidade e distância são </a:t>
                </a:r>
                <a:r>
                  <a:rPr lang="pt-BR" sz="2200" b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diretamente</a:t>
                </a: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pt-BR" sz="2200" b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proporcionais</a:t>
                </a: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800"/>
                  </a:spcAft>
                </a:pP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Neste exemplo, a relação entre as duas grandezas pode ser representada através de uma sentença matemática: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𝑣</m:t>
                      </m:r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4</m:t>
                          </m:r>
                        </m:den>
                      </m:f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∙</m:t>
                      </m:r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𝑑</m:t>
                      </m:r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800"/>
                  </a:spcAft>
                </a:pP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Onde a variável </a:t>
                </a:r>
                <a14:m>
                  <m:oMath xmlns:m="http://schemas.openxmlformats.org/officeDocument/2006/math">
                    <m:r>
                      <a:rPr lang="pt-BR" sz="2200" b="1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𝒗</m:t>
                    </m:r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representa a velocidade e a variável </a:t>
                </a:r>
                <a14:m>
                  <m:oMath xmlns:m="http://schemas.openxmlformats.org/officeDocument/2006/math">
                    <m:r>
                      <a:rPr lang="pt-BR" sz="2200" b="1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𝒅</m:t>
                    </m:r>
                  </m:oMath>
                </a14:m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representa a distância percorrida.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800"/>
                  </a:spcAft>
                </a:pP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Observe o quadro, a seguir, onde está representado outras relações entre velocidade e distância do exemplo apresentado. 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endParaRPr lang="pt-BR" sz="2200" dirty="0"/>
              </a:p>
            </p:txBody>
          </p:sp>
        </mc:Choice>
        <mc:Fallback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196EA450-5B03-6ED0-3D63-8A552D0B6F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2239" y="564776"/>
                <a:ext cx="5988423" cy="6310574"/>
              </a:xfrm>
              <a:prstGeom prst="rect">
                <a:avLst/>
              </a:prstGeom>
              <a:blipFill>
                <a:blip r:embed="rId2"/>
                <a:stretch>
                  <a:fillRect l="-1324" t="-580" r="-1324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Imagem 5">
            <a:extLst>
              <a:ext uri="{FF2B5EF4-FFF2-40B4-BE49-F238E27FC236}">
                <a16:creationId xmlns:a16="http://schemas.microsoft.com/office/drawing/2014/main" id="{5D3A6100-F911-FA11-19F0-EDFBD5616B3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2341" r="32067" b="28851"/>
          <a:stretch/>
        </p:blipFill>
        <p:spPr>
          <a:xfrm>
            <a:off x="6759387" y="651463"/>
            <a:ext cx="4747688" cy="1320771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603087AB-BDDE-958C-1C7D-14849DD293F1}"/>
              </a:ext>
            </a:extLst>
          </p:cNvPr>
          <p:cNvSpPr txBox="1"/>
          <p:nvPr/>
        </p:nvSpPr>
        <p:spPr>
          <a:xfrm>
            <a:off x="6203578" y="1972234"/>
            <a:ext cx="5988422" cy="1237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Obtendo o quociente de cada elemento da sequência da primeira linha, pelo correspondente da outra sequência na 2ª linha, temos: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F215BF09-9996-81E4-0A90-735B6BB6F45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7172" r="27105" b="33176"/>
          <a:stretch/>
        </p:blipFill>
        <p:spPr>
          <a:xfrm>
            <a:off x="6456043" y="3239215"/>
            <a:ext cx="5231999" cy="866619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1" name="CaixaDeTexto 10">
                <a:extLst>
                  <a:ext uri="{FF2B5EF4-FFF2-40B4-BE49-F238E27FC236}">
                    <a16:creationId xmlns:a16="http://schemas.microsoft.com/office/drawing/2014/main" id="{263A0741-0A4F-3F9F-3B14-7AE6DB95E0B4}"/>
                  </a:ext>
                </a:extLst>
              </p:cNvPr>
              <p:cNvSpPr txBox="1"/>
              <p:nvPr/>
            </p:nvSpPr>
            <p:spPr>
              <a:xfrm>
                <a:off x="6230473" y="4082417"/>
                <a:ext cx="5988422" cy="276595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spcAft>
                    <a:spcPts val="800"/>
                  </a:spcAft>
                </a:pP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Por isso, é possível escrever que: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60</m:t>
                          </m:r>
                        </m:num>
                        <m:den>
                          <m: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240</m:t>
                          </m:r>
                        </m:den>
                      </m:f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80</m:t>
                          </m:r>
                        </m:num>
                        <m:den>
                          <m: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320</m:t>
                          </m:r>
                        </m:den>
                      </m:f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100</m:t>
                          </m:r>
                        </m:num>
                        <m:den>
                          <m: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400</m:t>
                          </m:r>
                        </m:den>
                      </m:f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120</m:t>
                          </m:r>
                        </m:num>
                        <m:den>
                          <m: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480</m:t>
                          </m:r>
                        </m:den>
                      </m:f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200" b="1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200" b="1" i="1" kern="100">
                              <a:solidFill>
                                <a:srgbClr val="00B05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pt-BR" sz="2200" b="1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 </m:t>
                          </m:r>
                          <m:r>
                            <a:rPr lang="pt-BR" sz="2200" b="1" i="1" kern="100">
                              <a:solidFill>
                                <a:srgbClr val="00B05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𝟒</m:t>
                          </m:r>
                          <m:r>
                            <a:rPr lang="pt-BR" sz="2200" b="1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 </m:t>
                          </m:r>
                        </m:den>
                      </m:f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800"/>
                  </a:spcAft>
                </a:pP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Dessa forma, se diz que os números 60, 80, 100 e 120, nessa ordem, são diretamente proporcionais aos números 240, 320, 400 e 480. O número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 4 </m:t>
                        </m:r>
                      </m:den>
                    </m:f>
                  </m:oMath>
                </a14:m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(constante) é o </a:t>
                </a:r>
                <a:r>
                  <a:rPr lang="pt-BR" sz="2200" b="1" kern="100" dirty="0">
                    <a:solidFill>
                      <a:srgbClr val="00B05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fator de proporcionalidade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pt-BR" sz="2200" b="1" i="1" kern="100">
                            <a:solidFill>
                              <a:srgbClr val="00B05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𝒌</m:t>
                        </m:r>
                      </m:e>
                    </m:d>
                  </m:oMath>
                </a14:m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11" name="CaixaDeTexto 10">
                <a:extLst>
                  <a:ext uri="{FF2B5EF4-FFF2-40B4-BE49-F238E27FC236}">
                    <a16:creationId xmlns:a16="http://schemas.microsoft.com/office/drawing/2014/main" id="{263A0741-0A4F-3F9F-3B14-7AE6DB95E0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0473" y="4082417"/>
                <a:ext cx="5988422" cy="2765950"/>
              </a:xfrm>
              <a:prstGeom prst="rect">
                <a:avLst/>
              </a:prstGeom>
              <a:blipFill>
                <a:blip r:embed="rId5"/>
                <a:stretch>
                  <a:fillRect l="-1324" t="-1766" r="-1324" b="-3311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89754084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8206A65B-2B36-3AB2-D98D-F1AFDB9090D7}"/>
              </a:ext>
            </a:extLst>
          </p:cNvPr>
          <p:cNvSpPr/>
          <p:nvPr/>
        </p:nvSpPr>
        <p:spPr>
          <a:xfrm>
            <a:off x="1" y="564776"/>
            <a:ext cx="5988423" cy="6293224"/>
          </a:xfrm>
          <a:prstGeom prst="rect">
            <a:avLst/>
          </a:prstGeom>
          <a:solidFill>
            <a:srgbClr val="DED7EA"/>
          </a:solidFill>
          <a:ln>
            <a:solidFill>
              <a:srgbClr val="DED7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6B06BFA6-69C2-5F3E-2439-40778B02C882}"/>
              </a:ext>
            </a:extLst>
          </p:cNvPr>
          <p:cNvSpPr/>
          <p:nvPr/>
        </p:nvSpPr>
        <p:spPr>
          <a:xfrm>
            <a:off x="6203578" y="564776"/>
            <a:ext cx="5988423" cy="6293224"/>
          </a:xfrm>
          <a:prstGeom prst="rect">
            <a:avLst/>
          </a:prstGeom>
          <a:solidFill>
            <a:srgbClr val="DED7EA"/>
          </a:solidFill>
          <a:ln>
            <a:solidFill>
              <a:srgbClr val="DED7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CAE9BCBC-8223-9B6D-50BA-64A69CFCFC9C}"/>
                  </a:ext>
                </a:extLst>
              </p:cNvPr>
              <p:cNvSpPr txBox="1"/>
              <p:nvPr/>
            </p:nvSpPr>
            <p:spPr>
              <a:xfrm>
                <a:off x="13446" y="564776"/>
                <a:ext cx="5974978" cy="302948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Generalizando, tem-se que os números racionais </a:t>
                </a:r>
                <a14:m>
                  <m:oMath xmlns:m="http://schemas.openxmlformats.org/officeDocument/2006/math">
                    <m:r>
                      <a:rPr lang="pt-BR" sz="2200" b="1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𝒂</m:t>
                    </m:r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, </m:t>
                    </m:r>
                    <m:r>
                      <a:rPr lang="pt-BR" sz="2200" b="1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𝒃</m:t>
                    </m:r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pt-BR" sz="2200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e</m:t>
                    </m:r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pt-BR" sz="2200" b="1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𝒄</m:t>
                    </m:r>
                    <m:r>
                      <a:rPr lang="pt-BR" sz="2200" b="1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são diretamente proporcionais aos números </a:t>
                </a:r>
                <a14:m>
                  <m:oMath xmlns:m="http://schemas.openxmlformats.org/officeDocument/2006/math">
                    <m:r>
                      <a:rPr lang="pt-BR" sz="2200" b="1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𝒅</m:t>
                    </m:r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, </m:t>
                    </m:r>
                    <m:r>
                      <a:rPr lang="pt-BR" sz="2200" b="1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𝒆</m:t>
                    </m:r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pt-BR" sz="2200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e</m:t>
                    </m:r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pt-BR" sz="2200" b="1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𝒇</m:t>
                    </m:r>
                  </m:oMath>
                </a14:m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, quando: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sz="2200" b="1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200" b="1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𝒂</m:t>
                          </m:r>
                        </m:num>
                        <m:den>
                          <m:r>
                            <a:rPr lang="pt-BR" sz="2200" b="1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 </m:t>
                          </m:r>
                          <m:r>
                            <a:rPr lang="pt-BR" sz="2200" b="1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𝒅</m:t>
                          </m:r>
                          <m:r>
                            <a:rPr lang="pt-BR" sz="2200" b="1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 </m:t>
                          </m:r>
                        </m:den>
                      </m:f>
                      <m:r>
                        <a:rPr lang="pt-BR" sz="2200" b="1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200" b="1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200" b="1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𝒃</m:t>
                          </m:r>
                        </m:num>
                        <m:den>
                          <m:r>
                            <a:rPr lang="pt-BR" sz="2200" b="1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 </m:t>
                          </m:r>
                          <m:r>
                            <a:rPr lang="pt-BR" sz="2200" b="1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𝒆</m:t>
                          </m:r>
                          <m:r>
                            <a:rPr lang="pt-BR" sz="2200" b="1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 </m:t>
                          </m:r>
                        </m:den>
                      </m:f>
                      <m:r>
                        <a:rPr lang="pt-BR" sz="2200" b="1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200" b="1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200" b="1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𝒄</m:t>
                          </m:r>
                        </m:num>
                        <m:den>
                          <m:r>
                            <a:rPr lang="pt-BR" sz="2200" b="1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 </m:t>
                          </m:r>
                          <m:r>
                            <a:rPr lang="pt-BR" sz="2200" b="1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𝒇</m:t>
                          </m:r>
                          <m:r>
                            <a:rPr lang="pt-BR" sz="2200" b="1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 </m:t>
                          </m:r>
                        </m:den>
                      </m:f>
                      <m:r>
                        <a:rPr lang="pt-BR" sz="2200" b="1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pt-BR" sz="2200" b="1" i="1" kern="100">
                          <a:solidFill>
                            <a:srgbClr val="00B05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𝒌</m:t>
                      </m:r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b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Observação:</a:t>
                </a: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considere que, neste exemplo, o tempo gasto é constante.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CAE9BCBC-8223-9B6D-50BA-64A69CFCFC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446" y="564776"/>
                <a:ext cx="5974978" cy="3029484"/>
              </a:xfrm>
              <a:prstGeom prst="rect">
                <a:avLst/>
              </a:prstGeom>
              <a:blipFill>
                <a:blip r:embed="rId2"/>
                <a:stretch>
                  <a:fillRect l="-1327" t="-805" r="-1327" b="-2817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CaixaDeTexto 6">
            <a:extLst>
              <a:ext uri="{FF2B5EF4-FFF2-40B4-BE49-F238E27FC236}">
                <a16:creationId xmlns:a16="http://schemas.microsoft.com/office/drawing/2014/main" id="{000719EA-90F2-2006-E6BC-A3387BF89B97}"/>
              </a:ext>
            </a:extLst>
          </p:cNvPr>
          <p:cNvSpPr txBox="1"/>
          <p:nvPr/>
        </p:nvSpPr>
        <p:spPr>
          <a:xfrm>
            <a:off x="3" y="3711388"/>
            <a:ext cx="5988420" cy="28977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pt-BR" sz="2200" b="1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GRANDEZAS INVERSAMENTE PROPORCIONAIS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Duas grandezas são inversamente proporcionais quando o aumento de uma provoca a diminuição da outra na mesma proporção, e o produto de seus valores permanece constante. Por exemplo, se duas grandezas são inversas e uma delas dobra, a outra grandeza cai pela metade, caracterizando uma relação do tipo: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9F841C92-6C7B-5550-C7CF-FE818B919040}"/>
                  </a:ext>
                </a:extLst>
              </p:cNvPr>
              <p:cNvSpPr txBox="1"/>
              <p:nvPr/>
            </p:nvSpPr>
            <p:spPr>
              <a:xfrm>
                <a:off x="6203578" y="564776"/>
                <a:ext cx="5974976" cy="16115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b="1" i="1" kern="100" smtClea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𝒚</m:t>
                      </m:r>
                      <m:r>
                        <a:rPr lang="pt-BR" sz="2200" b="1" i="1" kern="100" smtClea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200" b="1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200" b="1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𝒌</m:t>
                          </m:r>
                        </m:num>
                        <m:den>
                          <m:r>
                            <a:rPr lang="pt-BR" sz="2200" b="1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 </m:t>
                          </m:r>
                          <m:r>
                            <a:rPr lang="pt-BR" sz="2200" b="1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𝒙</m:t>
                          </m:r>
                          <m:r>
                            <a:rPr lang="pt-BR" sz="2200" b="1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 </m:t>
                          </m:r>
                        </m:den>
                      </m:f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pt-BR" sz="22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Em que </a:t>
                </a:r>
                <a14:m>
                  <m:oMath xmlns:m="http://schemas.openxmlformats.org/officeDocument/2006/math">
                    <m:r>
                      <a:rPr lang="pt-BR" sz="2200" b="1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𝒌</m:t>
                    </m:r>
                  </m:oMath>
                </a14:m>
                <a:r>
                  <a:rPr lang="pt-BR" sz="22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 é o fator de proporcionalidade e o gráfico gerado por essa proporção é uma hipérbole</a:t>
                </a:r>
                <a:endParaRPr lang="pt-BR" sz="2200" dirty="0"/>
              </a:p>
            </p:txBody>
          </p:sp>
        </mc:Choice>
        <mc:Fallback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9F841C92-6C7B-5550-C7CF-FE818B9190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03578" y="564776"/>
                <a:ext cx="5974976" cy="1611531"/>
              </a:xfrm>
              <a:prstGeom prst="rect">
                <a:avLst/>
              </a:prstGeom>
              <a:blipFill>
                <a:blip r:embed="rId3"/>
                <a:stretch>
                  <a:fillRect l="-1327" r="-1327" b="-6439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CaixaDeTexto 10">
            <a:extLst>
              <a:ext uri="{FF2B5EF4-FFF2-40B4-BE49-F238E27FC236}">
                <a16:creationId xmlns:a16="http://schemas.microsoft.com/office/drawing/2014/main" id="{86B18B7D-3E7C-94ED-DE07-C48EA0B393DC}"/>
              </a:ext>
            </a:extLst>
          </p:cNvPr>
          <p:cNvSpPr txBox="1"/>
          <p:nvPr/>
        </p:nvSpPr>
        <p:spPr>
          <a:xfrm>
            <a:off x="6208062" y="2079518"/>
            <a:ext cx="5988422" cy="43524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Por exemplo, um automóvel move-se a 60 km/h e consegue percorrer 240 km em quatro horas. Se esse automóvel estiver a 120 km/h, ele conseguirá percorrer os mesmos 240 km em duas horas. Nesse caso, foram observadas duas situações diferentes para as grandezas </a:t>
            </a:r>
            <a:r>
              <a:rPr lang="pt-BR" sz="2200" b="1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velocidade</a:t>
            </a: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e </a:t>
            </a:r>
            <a:r>
              <a:rPr lang="pt-BR" sz="2200" b="1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tempo</a:t>
            </a: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Observe que, quanto maior é a velocidade, menor será o tempo dessa viagem. Veja também que se pegarmos a razão entre dois valores da primeira grandeza (velocidade) com o inverso da razão de dois valores da segunda grandeza (tempo), a igualdade será verdadeira.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0710436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529E78AA-5FBE-0BD7-DB77-A9D14C90A093}"/>
              </a:ext>
            </a:extLst>
          </p:cNvPr>
          <p:cNvSpPr/>
          <p:nvPr/>
        </p:nvSpPr>
        <p:spPr>
          <a:xfrm>
            <a:off x="1" y="564776"/>
            <a:ext cx="5988423" cy="6293224"/>
          </a:xfrm>
          <a:prstGeom prst="rect">
            <a:avLst/>
          </a:prstGeom>
          <a:solidFill>
            <a:srgbClr val="DED7EA"/>
          </a:solidFill>
          <a:ln>
            <a:solidFill>
              <a:srgbClr val="DED7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F7765EE1-7BBD-ADC4-F82A-9D82BC5E709F}"/>
              </a:ext>
            </a:extLst>
          </p:cNvPr>
          <p:cNvSpPr/>
          <p:nvPr/>
        </p:nvSpPr>
        <p:spPr>
          <a:xfrm>
            <a:off x="6203578" y="564776"/>
            <a:ext cx="5988423" cy="6293224"/>
          </a:xfrm>
          <a:prstGeom prst="rect">
            <a:avLst/>
          </a:prstGeom>
          <a:solidFill>
            <a:srgbClr val="DED7EA"/>
          </a:solidFill>
          <a:ln>
            <a:solidFill>
              <a:srgbClr val="DED7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6ED344D1-75BE-328C-8791-5ACB7ED18931}"/>
                  </a:ext>
                </a:extLst>
              </p:cNvPr>
              <p:cNvSpPr txBox="1"/>
              <p:nvPr/>
            </p:nvSpPr>
            <p:spPr>
              <a:xfrm>
                <a:off x="0" y="569431"/>
                <a:ext cx="5988423" cy="622407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sz="2200" i="1" kern="100" smtClea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60</m:t>
                          </m:r>
                        </m:num>
                        <m:den>
                          <m: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120</m:t>
                          </m:r>
                        </m:den>
                      </m:f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sSup>
                        <m:sSupPr>
                          <m:ctrlP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BR" sz="2200" i="1" kern="1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BR" sz="2200" i="1" kern="10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BR" sz="2200" i="1" kern="10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  <m:t>4</m:t>
                                  </m:r>
                                </m:num>
                                <m:den>
                                  <m:r>
                                    <a:rPr lang="pt-BR" sz="2200" i="1" kern="10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  <m:t> 2 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−1</m:t>
                          </m:r>
                        </m:sup>
                      </m:sSup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→</m:t>
                      </m:r>
                      <m:f>
                        <m:fPr>
                          <m:ctrlP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60</m:t>
                          </m:r>
                        </m:num>
                        <m:den>
                          <m: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120</m:t>
                          </m:r>
                        </m:den>
                      </m:f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 4 </m:t>
                          </m:r>
                        </m:den>
                      </m:f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Observe que ambas as razões têm como resultado o número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 2 </m:t>
                        </m:r>
                      </m:den>
                    </m:f>
                  </m:oMath>
                </a14:m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, portanto elas formam a seguinte </a:t>
                </a:r>
                <a:r>
                  <a:rPr lang="pt-BR" sz="2200" b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proporção</a:t>
                </a: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: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60</m:t>
                          </m:r>
                        </m:num>
                        <m:den>
                          <m: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120</m:t>
                          </m:r>
                        </m:den>
                      </m:f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 4 </m:t>
                          </m:r>
                        </m:den>
                      </m:f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 1 </m:t>
                          </m:r>
                        </m:num>
                        <m:den>
                          <m: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 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Observação: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BR" sz="2200" i="1" kern="100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pt-BR" sz="2200" i="1" kern="10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Aptos" panose="020B0004020202020204" pitchFamily="34" charset="0"/>
                                    <a:cs typeface="Times New Roman" panose="020206030504050203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pt-BR" sz="2200" i="1" kern="10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Aptos" panose="020B0004020202020204" pitchFamily="34" charset="0"/>
                                    <a:cs typeface="Times New Roman" panose="02020603050405020304" pitchFamily="18" charset="0"/>
                                  </a:rPr>
                                  <m:t> 4 </m:t>
                                </m:r>
                              </m:num>
                              <m:den>
                                <m:r>
                                  <a:rPr lang="pt-BR" sz="2200" i="1" kern="10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Aptos" panose="020B0004020202020204" pitchFamily="34" charset="0"/>
                                    <a:cs typeface="Times New Roman" panose="02020603050405020304" pitchFamily="18" charset="0"/>
                                  </a:rPr>
                                  <m:t>2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é a representação matemática para o inverso de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2</m:t>
                        </m:r>
                      </m:num>
                      <m:den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 4 </m:t>
                        </m:r>
                      </m:den>
                    </m:f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∙</m:t>
                    </m:r>
                  </m:oMath>
                </a14:m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Podemos dizer, portanto, que as </a:t>
                </a:r>
                <a:r>
                  <a:rPr lang="pt-BR" sz="2200" b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grandezas</a:t>
                </a: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velocidade e tempo são </a:t>
                </a:r>
                <a:r>
                  <a:rPr lang="pt-BR" sz="2200" b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inversamente</a:t>
                </a: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pt-BR" sz="2200" b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proporcionais</a:t>
                </a: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Neste exemplo, a relação entre as duas grandezas pode ser representada através de uma sentença matemática: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6ED344D1-75BE-328C-8791-5ACB7ED189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569431"/>
                <a:ext cx="5988423" cy="6224076"/>
              </a:xfrm>
              <a:prstGeom prst="rect">
                <a:avLst/>
              </a:prstGeom>
              <a:blipFill>
                <a:blip r:embed="rId2"/>
                <a:stretch>
                  <a:fillRect l="-1324" r="-1324" b="-979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0E6569B2-C69D-8AA0-D0FC-A3049024C8FB}"/>
                  </a:ext>
                </a:extLst>
              </p:cNvPr>
              <p:cNvSpPr txBox="1"/>
              <p:nvPr/>
            </p:nvSpPr>
            <p:spPr>
              <a:xfrm>
                <a:off x="6203576" y="564776"/>
                <a:ext cx="5988423" cy="295305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i="1" kern="100" smtClea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𝑣</m:t>
                      </m:r>
                      <m:r>
                        <a:rPr lang="pt-BR" sz="2200" i="1" kern="100" smtClea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 240 </m:t>
                          </m:r>
                        </m:num>
                        <m:den>
                          <m: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Onde, a variável </a:t>
                </a:r>
                <a14:m>
                  <m:oMath xmlns:m="http://schemas.openxmlformats.org/officeDocument/2006/math">
                    <m:r>
                      <a:rPr lang="pt-BR" sz="2200" b="1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𝒗</m:t>
                    </m:r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representa a velocidade e a variável </a:t>
                </a:r>
                <a14:m>
                  <m:oMath xmlns:m="http://schemas.openxmlformats.org/officeDocument/2006/math">
                    <m:r>
                      <a:rPr lang="pt-BR" sz="2200" b="1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𝒕</m:t>
                    </m:r>
                  </m:oMath>
                </a14:m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representa o tempo gasto no percurso.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Observe o quadro, a seguir, onde está representado outras relações entre velocidade e tempo do exemplo apresentado. 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0E6569B2-C69D-8AA0-D0FC-A3049024C8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03576" y="564776"/>
                <a:ext cx="5988423" cy="2953053"/>
              </a:xfrm>
              <a:prstGeom prst="rect">
                <a:avLst/>
              </a:prstGeom>
              <a:blipFill>
                <a:blip r:embed="rId3"/>
                <a:stretch>
                  <a:fillRect l="-1324" r="-1324" b="-3099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Imagem 6">
            <a:extLst>
              <a:ext uri="{FF2B5EF4-FFF2-40B4-BE49-F238E27FC236}">
                <a16:creationId xmlns:a16="http://schemas.microsoft.com/office/drawing/2014/main" id="{E0D42032-0724-F8F9-4A43-34BDA868943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2751" r="32615" b="31918"/>
          <a:stretch/>
        </p:blipFill>
        <p:spPr>
          <a:xfrm>
            <a:off x="7112348" y="3517829"/>
            <a:ext cx="4170878" cy="1009347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219AE690-2123-FDC1-839C-3A78F227FFA2}"/>
              </a:ext>
            </a:extLst>
          </p:cNvPr>
          <p:cNvSpPr txBox="1"/>
          <p:nvPr/>
        </p:nvSpPr>
        <p:spPr>
          <a:xfrm>
            <a:off x="6203576" y="4454812"/>
            <a:ext cx="5988423" cy="1237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Obtendo o produto de cada elemento da sequência da primeira linha, pelo correspondente da outra sequência na 2ª linha, tem-se: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D5B6024C-218B-E4AC-5FAD-591BD9DFC14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9603" r="29740" b="30540"/>
          <a:stretch/>
        </p:blipFill>
        <p:spPr>
          <a:xfrm>
            <a:off x="6970267" y="5692587"/>
            <a:ext cx="4455040" cy="936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287916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0E20D23C-769D-1F70-AC60-4246EB6EA8B5}"/>
              </a:ext>
            </a:extLst>
          </p:cNvPr>
          <p:cNvSpPr/>
          <p:nvPr/>
        </p:nvSpPr>
        <p:spPr>
          <a:xfrm>
            <a:off x="1" y="564776"/>
            <a:ext cx="5988423" cy="6293224"/>
          </a:xfrm>
          <a:prstGeom prst="rect">
            <a:avLst/>
          </a:prstGeom>
          <a:solidFill>
            <a:srgbClr val="DED7EA"/>
          </a:solidFill>
          <a:ln>
            <a:solidFill>
              <a:srgbClr val="DED7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15653BB2-FB34-F9A4-92D8-ABF22E2DF715}"/>
              </a:ext>
            </a:extLst>
          </p:cNvPr>
          <p:cNvSpPr/>
          <p:nvPr/>
        </p:nvSpPr>
        <p:spPr>
          <a:xfrm>
            <a:off x="6203578" y="564776"/>
            <a:ext cx="5988423" cy="6293224"/>
          </a:xfrm>
          <a:prstGeom prst="rect">
            <a:avLst/>
          </a:prstGeom>
          <a:solidFill>
            <a:srgbClr val="DED7EA"/>
          </a:solidFill>
          <a:ln>
            <a:solidFill>
              <a:srgbClr val="DED7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355049DC-4E6C-9A35-F85B-6C274A68F91D}"/>
                  </a:ext>
                </a:extLst>
              </p:cNvPr>
              <p:cNvSpPr txBox="1"/>
              <p:nvPr/>
            </p:nvSpPr>
            <p:spPr>
              <a:xfrm>
                <a:off x="0" y="546523"/>
                <a:ext cx="5988423" cy="574670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Por isso, é possível escrever: 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48∙5=60∙4=80∙3=120∙2=</m:t>
                      </m:r>
                      <m:r>
                        <a:rPr lang="pt-BR" sz="2200" b="1" i="1" kern="100">
                          <a:solidFill>
                            <a:srgbClr val="00B05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𝟐𝟒𝟎</m:t>
                      </m:r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Dessa forma, se diz que os números 48, 60, 80 e 120, nessa ordem, são inversamente proporcionais aos números 5, 4, 3 e 2. O número 240 (constante) é o </a:t>
                </a:r>
                <a:r>
                  <a:rPr lang="pt-BR" sz="2200" b="1" kern="100" dirty="0">
                    <a:solidFill>
                      <a:srgbClr val="00B05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fator de proporcionalidade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pt-BR" sz="2200" b="1" i="1" kern="100">
                            <a:solidFill>
                              <a:srgbClr val="00B050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𝒌</m:t>
                        </m:r>
                      </m:e>
                    </m:d>
                  </m:oMath>
                </a14:m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 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Generalizando, tem-se que os números racionais </a:t>
                </a:r>
                <a14:m>
                  <m:oMath xmlns:m="http://schemas.openxmlformats.org/officeDocument/2006/math">
                    <m:r>
                      <a:rPr lang="pt-BR" sz="2200" b="1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𝒂</m:t>
                    </m:r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, </m:t>
                    </m:r>
                    <m:r>
                      <a:rPr lang="pt-BR" sz="2200" b="1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𝒃</m:t>
                    </m:r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pt-BR" sz="2200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e</m:t>
                    </m:r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pt-BR" sz="2200" b="1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𝒄</m:t>
                    </m:r>
                  </m:oMath>
                </a14:m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são inversamente proporcionais aos números </a:t>
                </a:r>
                <a14:m>
                  <m:oMath xmlns:m="http://schemas.openxmlformats.org/officeDocument/2006/math">
                    <m:r>
                      <a:rPr lang="pt-BR" sz="2200" b="1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𝒅</m:t>
                    </m:r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, </m:t>
                    </m:r>
                    <m:r>
                      <a:rPr lang="pt-BR" sz="2200" b="1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𝒆</m:t>
                    </m:r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pt-BR" sz="2200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e</m:t>
                    </m:r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pt-BR" sz="2200" b="1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𝒇</m:t>
                    </m:r>
                  </m:oMath>
                </a14:m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, quando: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b="1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𝒂</m:t>
                      </m:r>
                      <m:r>
                        <a:rPr lang="pt-BR" sz="2200" b="1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·</m:t>
                      </m:r>
                      <m:r>
                        <a:rPr lang="pt-BR" sz="2200" b="1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𝒅</m:t>
                      </m:r>
                      <m:r>
                        <a:rPr lang="pt-BR" sz="2200" b="1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pt-BR" sz="2200" b="1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𝒃</m:t>
                      </m:r>
                      <m:r>
                        <a:rPr lang="pt-BR" sz="2200" b="1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·</m:t>
                      </m:r>
                      <m:r>
                        <a:rPr lang="pt-BR" sz="2200" b="1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𝒆</m:t>
                      </m:r>
                      <m:r>
                        <a:rPr lang="pt-BR" sz="2200" b="1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pt-BR" sz="2200" b="1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𝒄</m:t>
                      </m:r>
                      <m:r>
                        <a:rPr lang="pt-BR" sz="2200" b="1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·</m:t>
                      </m:r>
                      <m:r>
                        <a:rPr lang="pt-BR" sz="2200" b="1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𝒇</m:t>
                      </m:r>
                      <m:r>
                        <a:rPr lang="pt-BR" sz="2200" b="1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pt-BR" sz="2200" b="1" i="1" kern="100">
                          <a:solidFill>
                            <a:srgbClr val="00B05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𝒌</m:t>
                      </m:r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b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Observação:</a:t>
                </a: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considere que, neste exemplo, a distância percorrida é constante.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355049DC-4E6C-9A35-F85B-6C274A68F9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546523"/>
                <a:ext cx="5988423" cy="5746701"/>
              </a:xfrm>
              <a:prstGeom prst="rect">
                <a:avLst/>
              </a:prstGeom>
              <a:blipFill>
                <a:blip r:embed="rId2"/>
                <a:stretch>
                  <a:fillRect l="-1324" t="-425" r="-1324" b="-1062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CaixaDeTexto 6">
            <a:extLst>
              <a:ext uri="{FF2B5EF4-FFF2-40B4-BE49-F238E27FC236}">
                <a16:creationId xmlns:a16="http://schemas.microsoft.com/office/drawing/2014/main" id="{C7457C6F-D80A-FA53-0B00-E77C92F101CF}"/>
              </a:ext>
            </a:extLst>
          </p:cNvPr>
          <p:cNvSpPr txBox="1"/>
          <p:nvPr/>
        </p:nvSpPr>
        <p:spPr>
          <a:xfrm>
            <a:off x="6203575" y="569266"/>
            <a:ext cx="5988423" cy="62367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pt-BR" sz="22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(ENEM 2010) 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Há um novo impulso para produzir combustível a partir de gordura animal. Em abril, a High </a:t>
            </a:r>
            <a:r>
              <a:rPr lang="pt-BR" sz="2200" kern="100" dirty="0" err="1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Plains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pt-BR" sz="2200" kern="100" dirty="0" err="1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Bioenergy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inaugurou uma biorrefinaria próxima a uma fábrica de processamento de carne suína em </a:t>
            </a:r>
            <a:r>
              <a:rPr lang="pt-BR" sz="2200" kern="100" dirty="0" err="1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Guymon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Oklahoma. A refinaria converte a gordura do porco, juntamente com o óleo vegetal, em biodiesel. A expectativa da fábrica é transformar 14 milhões de quilogramas de banha em 112 milhões de litros de biodiesel.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Considere que haja uma proporção direta entre a massa de banha transformada e o volume de biodiesel</a:t>
            </a:r>
            <a:r>
              <a:rPr lang="pt-BR" sz="2200" kern="100" dirty="0"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produzido.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5388485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B97AB677-8E83-6177-06B6-25BA0EC0D242}"/>
              </a:ext>
            </a:extLst>
          </p:cNvPr>
          <p:cNvSpPr/>
          <p:nvPr/>
        </p:nvSpPr>
        <p:spPr>
          <a:xfrm>
            <a:off x="1" y="564776"/>
            <a:ext cx="5988423" cy="6293224"/>
          </a:xfrm>
          <a:prstGeom prst="rect">
            <a:avLst/>
          </a:prstGeom>
          <a:solidFill>
            <a:srgbClr val="DED7EA"/>
          </a:solidFill>
          <a:ln>
            <a:solidFill>
              <a:srgbClr val="DED7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533E6B62-96A6-FD90-401A-00AD3ADBA3E8}"/>
              </a:ext>
            </a:extLst>
          </p:cNvPr>
          <p:cNvSpPr/>
          <p:nvPr/>
        </p:nvSpPr>
        <p:spPr>
          <a:xfrm>
            <a:off x="6203578" y="564776"/>
            <a:ext cx="5988423" cy="6293224"/>
          </a:xfrm>
          <a:prstGeom prst="rect">
            <a:avLst/>
          </a:prstGeom>
          <a:solidFill>
            <a:srgbClr val="DED7EA"/>
          </a:solidFill>
          <a:ln>
            <a:solidFill>
              <a:srgbClr val="DED7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F6BEDCFF-D14C-ABE5-B7C6-F6AFDE400E7E}"/>
              </a:ext>
            </a:extLst>
          </p:cNvPr>
          <p:cNvSpPr/>
          <p:nvPr/>
        </p:nvSpPr>
        <p:spPr>
          <a:xfrm>
            <a:off x="6203578" y="1210236"/>
            <a:ext cx="5916706" cy="5280211"/>
          </a:xfrm>
          <a:prstGeom prst="round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" name="Imagem 4" descr="Interface gráfica do usuário, Logotipo&#10;&#10;O conteúdo gerado por IA pode estar incorreto.">
            <a:extLst>
              <a:ext uri="{FF2B5EF4-FFF2-40B4-BE49-F238E27FC236}">
                <a16:creationId xmlns:a16="http://schemas.microsoft.com/office/drawing/2014/main" id="{E33AF308-9EE7-5DA3-3094-A8324D8BCA5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39" t="6425" r="8760" b="6409"/>
          <a:stretch>
            <a:fillRect/>
          </a:stretch>
        </p:blipFill>
        <p:spPr bwMode="auto">
          <a:xfrm>
            <a:off x="6275294" y="842683"/>
            <a:ext cx="1809086" cy="111162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167F6A6D-6082-CE29-4228-686122B21553}"/>
              </a:ext>
            </a:extLst>
          </p:cNvPr>
          <p:cNvSpPr txBox="1"/>
          <p:nvPr/>
        </p:nvSpPr>
        <p:spPr>
          <a:xfrm>
            <a:off x="6275293" y="1907758"/>
            <a:ext cx="5773273" cy="38851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Ao ler o enunciado, identifique se as grandezas envolvidas aumentam ou diminuem juntas. Neste caso, quanto maior for a quantidade de biodiesel produzida, maior será a massa de banha necessária, caracterizando uma situação com proporcionalidade direta.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pt-BR" sz="22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Organize os dados em uma tabela ou em uma razão, mantendo sempre grandezas correspondentes na mesma posição (massa com massa e volume com volume).</a:t>
            </a:r>
            <a:endParaRPr lang="pt-BR" sz="2200" dirty="0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60431E60-D0FF-9DC0-B835-CC9C6CB6C994}"/>
              </a:ext>
            </a:extLst>
          </p:cNvPr>
          <p:cNvSpPr txBox="1"/>
          <p:nvPr/>
        </p:nvSpPr>
        <p:spPr>
          <a:xfrm>
            <a:off x="31378" y="560536"/>
            <a:ext cx="5957045" cy="41027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Para produzir 48 milhões de litros de biodiesel, a massa de banha necessária, em quilogramas, será de,</a:t>
            </a:r>
            <a:r>
              <a:rPr lang="pt-BR" sz="2200" kern="100" dirty="0"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aproximadamente:</a:t>
            </a:r>
            <a:br>
              <a:rPr lang="pt-BR" sz="22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(A) 6 milhões.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(B) 33 milhões.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(C) 78 milhões.</a:t>
            </a:r>
          </a:p>
          <a:p>
            <a:pPr algn="just">
              <a:lnSpc>
                <a:spcPct val="150000"/>
              </a:lnSpc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(D) 146 milhões.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(E) 384 milhões.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806988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01E1E7C4-A3D3-E6B5-BD80-8B81E0B05CBD}"/>
              </a:ext>
            </a:extLst>
          </p:cNvPr>
          <p:cNvSpPr/>
          <p:nvPr/>
        </p:nvSpPr>
        <p:spPr>
          <a:xfrm>
            <a:off x="1" y="564776"/>
            <a:ext cx="5988423" cy="6293224"/>
          </a:xfrm>
          <a:prstGeom prst="rect">
            <a:avLst/>
          </a:prstGeom>
          <a:solidFill>
            <a:srgbClr val="DED7EA"/>
          </a:solidFill>
          <a:ln>
            <a:solidFill>
              <a:srgbClr val="DED7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CE6F1C5B-085B-F9CD-6314-865504B8DCD8}"/>
              </a:ext>
            </a:extLst>
          </p:cNvPr>
          <p:cNvSpPr/>
          <p:nvPr/>
        </p:nvSpPr>
        <p:spPr>
          <a:xfrm>
            <a:off x="6203578" y="564776"/>
            <a:ext cx="5988423" cy="6293224"/>
          </a:xfrm>
          <a:prstGeom prst="rect">
            <a:avLst/>
          </a:prstGeom>
          <a:solidFill>
            <a:srgbClr val="DED7EA"/>
          </a:solidFill>
          <a:ln>
            <a:solidFill>
              <a:srgbClr val="DED7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EF623D20-76F5-6C0A-9561-7C34D0760F9E}"/>
              </a:ext>
            </a:extLst>
          </p:cNvPr>
          <p:cNvSpPr txBox="1"/>
          <p:nvPr/>
        </p:nvSpPr>
        <p:spPr>
          <a:xfrm>
            <a:off x="-4482" y="564776"/>
            <a:ext cx="5988423" cy="62273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800"/>
              </a:spcAft>
            </a:pPr>
            <a:r>
              <a:rPr lang="pt-BR" sz="22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(ENEM 2024) 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Uma piscina tem capacidade de 2 500 000 litros. Seu sistema de abastecimento foi regulado para ter uma vazão constante de 6 000 litros de água por minuto.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800"/>
              </a:spcAft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 mesmo sistema foi instalado em uma segunda piscina, com capacidade de 2 750 000 litros, e regulado para ter uma vazão, também constante, capaz de enchê-la em um tempo 20% maior que o gasto para encher a primeira piscina.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800"/>
              </a:spcAft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 vazão do sistema de abastecimento da segunda piscina, em litro por minuto, é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R="88900" algn="just">
              <a:spcAft>
                <a:spcPts val="800"/>
              </a:spcAft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(A) 8 250.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R="88900" algn="just">
              <a:spcAft>
                <a:spcPts val="800"/>
              </a:spcAft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(B) 7 920.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R="88900" algn="just">
              <a:spcAft>
                <a:spcPts val="800"/>
              </a:spcAft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(C) 6 545.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R="88900" algn="just">
              <a:spcAft>
                <a:spcPts val="800"/>
              </a:spcAft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(D) 5 500.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R="88900" algn="just">
              <a:spcAft>
                <a:spcPts val="800"/>
              </a:spcAft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(E) 5 280.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B84E1990-EDBF-04B2-E13C-98101D22B1F4}"/>
              </a:ext>
            </a:extLst>
          </p:cNvPr>
          <p:cNvSpPr/>
          <p:nvPr/>
        </p:nvSpPr>
        <p:spPr>
          <a:xfrm>
            <a:off x="6199095" y="851647"/>
            <a:ext cx="5876364" cy="5940475"/>
          </a:xfrm>
          <a:prstGeom prst="round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7" name="Imagem 6" descr="Interface gráfica do usuário, Logotipo&#10;&#10;O conteúdo gerado por IA pode estar incorreto.">
            <a:extLst>
              <a:ext uri="{FF2B5EF4-FFF2-40B4-BE49-F238E27FC236}">
                <a16:creationId xmlns:a16="http://schemas.microsoft.com/office/drawing/2014/main" id="{C4994381-AFBF-72B3-AE39-DC26BD79B11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39" t="6425" r="8760" b="6409"/>
          <a:stretch>
            <a:fillRect/>
          </a:stretch>
        </p:blipFill>
        <p:spPr bwMode="auto">
          <a:xfrm>
            <a:off x="6199095" y="564776"/>
            <a:ext cx="1662952" cy="102183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5CFA068D-97F9-549B-37D4-499DF9037A10}"/>
                  </a:ext>
                </a:extLst>
              </p:cNvPr>
              <p:cNvSpPr txBox="1"/>
              <p:nvPr/>
            </p:nvSpPr>
            <p:spPr>
              <a:xfrm>
                <a:off x="6268571" y="1438650"/>
                <a:ext cx="5737412" cy="496546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0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Em problemas que envolvem capacidade, vazão e tempo, procure identificar a relação entre essas grandezas.</a:t>
                </a:r>
                <a:endParaRPr lang="pt-BR" sz="20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0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Lembre-se de que o tempo necessário para encher um reservatório pode ser obtido dividindo a capacidade pela vazão, ou seja,</a:t>
                </a:r>
                <a:endParaRPr lang="pt-BR" sz="20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pt-BR" sz="2000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tempo</m:t>
                      </m:r>
                      <m:r>
                        <a:rPr lang="pt-BR" sz="2000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 = </m:t>
                      </m:r>
                      <m:r>
                        <m:rPr>
                          <m:sty m:val="p"/>
                        </m:rPr>
                        <a:rPr lang="pt-BR" sz="2000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capacidade</m:t>
                      </m:r>
                      <m:r>
                        <a:rPr lang="pt-BR" sz="2000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 ÷ </m:t>
                      </m:r>
                      <m:r>
                        <m:rPr>
                          <m:sty m:val="p"/>
                        </m:rPr>
                        <a:rPr lang="pt-BR" sz="2000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vaz</m:t>
                      </m:r>
                      <m:r>
                        <a:rPr lang="pt-BR" sz="2000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ã</m:t>
                      </m:r>
                      <m:r>
                        <m:rPr>
                          <m:sty m:val="p"/>
                        </m:rPr>
                        <a:rPr lang="pt-BR" sz="2000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o</m:t>
                      </m:r>
                    </m:oMath>
                  </m:oMathPara>
                </a14:m>
                <a:endParaRPr lang="pt-BR" sz="20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0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Leia com atenção expressões como </a:t>
                </a:r>
                <a:r>
                  <a:rPr lang="pt-BR" sz="2000" b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“20% maior”</a:t>
                </a:r>
                <a:r>
                  <a:rPr lang="pt-BR" sz="20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, pois elas indicam uma alteração em relação ao valor original. Neste caso, o tempo da segunda piscina corresponde a 120% do tempo da primeira. </a:t>
                </a:r>
                <a:endParaRPr lang="pt-BR" sz="20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r>
                  <a:rPr lang="pt-BR" sz="20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Em questões do ENEM, uma boa estratégia é encontrar primeiro uma grandeza intermediária (o tempo da primeira piscina) e, depois, determinar o valor pedido.</a:t>
                </a:r>
                <a:endParaRPr lang="pt-BR" sz="2000" dirty="0"/>
              </a:p>
            </p:txBody>
          </p:sp>
        </mc:Choice>
        <mc:Fallback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5CFA068D-97F9-549B-37D4-499DF9037A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8571" y="1438650"/>
                <a:ext cx="5737412" cy="4965462"/>
              </a:xfrm>
              <a:prstGeom prst="rect">
                <a:avLst/>
              </a:prstGeom>
              <a:blipFill>
                <a:blip r:embed="rId4"/>
                <a:stretch>
                  <a:fillRect l="-1063" t="-491" r="-1169" b="-982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46796519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1316490E-7FE1-5C59-B3C1-28307483239A}"/>
              </a:ext>
            </a:extLst>
          </p:cNvPr>
          <p:cNvSpPr/>
          <p:nvPr/>
        </p:nvSpPr>
        <p:spPr>
          <a:xfrm>
            <a:off x="1" y="564776"/>
            <a:ext cx="5988423" cy="6293224"/>
          </a:xfrm>
          <a:prstGeom prst="rect">
            <a:avLst/>
          </a:prstGeom>
          <a:solidFill>
            <a:srgbClr val="DED7EA"/>
          </a:solidFill>
          <a:ln>
            <a:solidFill>
              <a:srgbClr val="DED7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C2C27B18-85FC-B03F-86AB-0F247BAD3505}"/>
              </a:ext>
            </a:extLst>
          </p:cNvPr>
          <p:cNvSpPr/>
          <p:nvPr/>
        </p:nvSpPr>
        <p:spPr>
          <a:xfrm>
            <a:off x="6203578" y="564776"/>
            <a:ext cx="5988423" cy="6293224"/>
          </a:xfrm>
          <a:prstGeom prst="rect">
            <a:avLst/>
          </a:prstGeom>
          <a:solidFill>
            <a:srgbClr val="DED7EA"/>
          </a:solidFill>
          <a:ln>
            <a:solidFill>
              <a:srgbClr val="DED7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217CAFA0-7548-5F5A-87CF-3A7D43F1BE25}"/>
              </a:ext>
            </a:extLst>
          </p:cNvPr>
          <p:cNvSpPr txBox="1"/>
          <p:nvPr/>
        </p:nvSpPr>
        <p:spPr>
          <a:xfrm>
            <a:off x="4482" y="564776"/>
            <a:ext cx="5983941" cy="53573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(ENEM 2025) 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Em um laboratório, um recipiente contém 10 litros de uma solução composta apenas pelas substâncias S1 e S2. Dessa solução, 99,95% é de S1. Uma quantidade de S1 será retirada dessa solução, mantendo a quantidade inicial de S2, de modo que 99,90% da nova solução seja de S1. 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Qual é a quantidade de S1, em litro, que será retirada? 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(A) 0,0050 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(B) 0,0100 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(C) 0,5000 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(D) 4,9775 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(E) 5,0000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DCA2E5AF-9132-FB8F-BC5D-8BF1F6BD8A9C}"/>
              </a:ext>
            </a:extLst>
          </p:cNvPr>
          <p:cNvSpPr/>
          <p:nvPr/>
        </p:nvSpPr>
        <p:spPr>
          <a:xfrm>
            <a:off x="6293225" y="770965"/>
            <a:ext cx="5818094" cy="5979459"/>
          </a:xfrm>
          <a:prstGeom prst="round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7" name="Imagem 6" descr="Interface gráfica do usuário, Logotipo&#10;&#10;O conteúdo gerado por IA pode estar incorreto.">
            <a:extLst>
              <a:ext uri="{FF2B5EF4-FFF2-40B4-BE49-F238E27FC236}">
                <a16:creationId xmlns:a16="http://schemas.microsoft.com/office/drawing/2014/main" id="{1364B86E-9919-CC4A-55AE-BC6EC01B3AB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39" t="6425" r="8760" b="6409"/>
          <a:stretch>
            <a:fillRect/>
          </a:stretch>
        </p:blipFill>
        <p:spPr bwMode="auto">
          <a:xfrm>
            <a:off x="6199095" y="564776"/>
            <a:ext cx="1662952" cy="102183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3BB59D58-C411-EF40-CE53-CFF2059C7F30}"/>
              </a:ext>
            </a:extLst>
          </p:cNvPr>
          <p:cNvSpPr txBox="1"/>
          <p:nvPr/>
        </p:nvSpPr>
        <p:spPr>
          <a:xfrm>
            <a:off x="6400800" y="1378676"/>
            <a:ext cx="5585012" cy="50885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0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Em questões que envolvem misturas e porcentagens, é importante identificar primeiro qual é a substância que permanece com a mesma quantidade ao longo do processo. Nesse problema, uma das substâncias não sofre alteração, enquanto parte da outra é retirada da solução.</a:t>
            </a:r>
            <a:endParaRPr lang="pt-BR" sz="2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pt-BR" sz="20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Uma estratégia eficiente é calcular inicialmente a quantidade de cada substância presente no recipiente e, depois, representar por uma incógnita a nova quantidade da substância que foi modificada. Em seguida, utilize a definição de porcentagem para montar uma razão entre a quantidade da substância e o volume total da nova solução. Atenção ao comando final: muitas vezes o valor encontrado durante os cálculos não é exatamente o que a questão pede.</a:t>
            </a:r>
            <a:endParaRPr lang="pt-BR" sz="2000" dirty="0"/>
          </a:p>
        </p:txBody>
      </p:sp>
    </p:spTree>
    <p:extLst>
      <p:ext uri="{BB962C8B-B14F-4D97-AF65-F5344CB8AC3E}">
        <p14:creationId xmlns:p14="http://schemas.microsoft.com/office/powerpoint/2010/main" val="606790303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60CF7A92-1F2D-0D00-7284-021FFCA4143A}"/>
              </a:ext>
            </a:extLst>
          </p:cNvPr>
          <p:cNvSpPr/>
          <p:nvPr/>
        </p:nvSpPr>
        <p:spPr>
          <a:xfrm>
            <a:off x="1" y="564776"/>
            <a:ext cx="5988423" cy="6293224"/>
          </a:xfrm>
          <a:prstGeom prst="rect">
            <a:avLst/>
          </a:prstGeom>
          <a:solidFill>
            <a:srgbClr val="DED7EA"/>
          </a:solidFill>
          <a:ln>
            <a:solidFill>
              <a:srgbClr val="DED7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D34B0121-58C3-8A28-4FB0-B4ED70A5BEC6}"/>
              </a:ext>
            </a:extLst>
          </p:cNvPr>
          <p:cNvSpPr/>
          <p:nvPr/>
        </p:nvSpPr>
        <p:spPr>
          <a:xfrm>
            <a:off x="6203578" y="564776"/>
            <a:ext cx="5988423" cy="6293224"/>
          </a:xfrm>
          <a:prstGeom prst="rect">
            <a:avLst/>
          </a:prstGeom>
          <a:solidFill>
            <a:srgbClr val="DED7EA"/>
          </a:solidFill>
          <a:ln>
            <a:solidFill>
              <a:srgbClr val="DED7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8A041B5B-4F99-7CB5-386F-DB27D5979DD3}"/>
                  </a:ext>
                </a:extLst>
              </p:cNvPr>
              <p:cNvSpPr txBox="1"/>
              <p:nvPr/>
            </p:nvSpPr>
            <p:spPr>
              <a:xfrm>
                <a:off x="-4482" y="564776"/>
                <a:ext cx="5988423" cy="629787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spcAft>
                    <a:spcPts val="800"/>
                  </a:spcAft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(ENEM – Reaplicação/PPL 2025) 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Uma empresa foi contratada para realizar a instalação de placas fotovoltaicas em um condomínio residencial no prazo de 14 dias. Essa empresa iniciou a instalação com 4 funcionários de mesmo rendimento, atuando em jornadas de trabalho de 8 horas diárias. Ao finalizar o 10º dia de trabalho, apenas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 2 </m:t>
                        </m:r>
                      </m:num>
                      <m:den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da instalação haviam sido concluídos. 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Preocupado com o cumprimento do prazo estipulado, o gerente da empresa decidiu contratar mais funcionários com rendimento igual ao dos já contratados, e que todos deveriam atuar em jornadas de trabalho de 10 horas diárias. 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Para concluir a instalação no prazo estipulado, o número mínimo de funcionários a mais que o gerente irá contratar é 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(A) 1.         (B) 2.         (C) 5.         (D) 8.        (E) 9.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8A041B5B-4F99-7CB5-386F-DB27D5979D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4482" y="564776"/>
                <a:ext cx="5988423" cy="6297878"/>
              </a:xfrm>
              <a:prstGeom prst="rect">
                <a:avLst/>
              </a:prstGeom>
              <a:blipFill>
                <a:blip r:embed="rId2"/>
                <a:stretch>
                  <a:fillRect l="-1322" t="-678" r="-1628" b="-871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785DCF03-CD41-CCEF-9189-7847A08ABAD5}"/>
              </a:ext>
            </a:extLst>
          </p:cNvPr>
          <p:cNvSpPr/>
          <p:nvPr/>
        </p:nvSpPr>
        <p:spPr>
          <a:xfrm>
            <a:off x="6311153" y="699247"/>
            <a:ext cx="5791200" cy="6158753"/>
          </a:xfrm>
          <a:prstGeom prst="round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7" name="Imagem 6" descr="Interface gráfica do usuário, Logotipo&#10;&#10;O conteúdo gerado por IA pode estar incorreto.">
            <a:extLst>
              <a:ext uri="{FF2B5EF4-FFF2-40B4-BE49-F238E27FC236}">
                <a16:creationId xmlns:a16="http://schemas.microsoft.com/office/drawing/2014/main" id="{D28C3D02-CE68-64A6-BEB3-BCC897B6ED3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39" t="6425" r="8760" b="6409"/>
          <a:stretch>
            <a:fillRect/>
          </a:stretch>
        </p:blipFill>
        <p:spPr bwMode="auto">
          <a:xfrm>
            <a:off x="6199095" y="564776"/>
            <a:ext cx="1662952" cy="102183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46C4D9E1-D46F-9326-8854-006700E44C8F}"/>
                  </a:ext>
                </a:extLst>
              </p:cNvPr>
              <p:cNvSpPr txBox="1"/>
              <p:nvPr/>
            </p:nvSpPr>
            <p:spPr>
              <a:xfrm>
                <a:off x="6409764" y="1490530"/>
                <a:ext cx="5602941" cy="486902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Em problemas de produtividade, identifique quais grandezas influenciam a realização do trabalho. Nesse caso: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pt-BR" sz="2200" i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Número de funcionários </a:t>
                </a:r>
                <a14:m>
                  <m:oMath xmlns:m="http://schemas.openxmlformats.org/officeDocument/2006/math"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×</m:t>
                    </m:r>
                  </m:oMath>
                </a14:m>
                <a:r>
                  <a:rPr lang="pt-BR" sz="2200" i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Horas trabalhadas por dia </a:t>
                </a:r>
                <a14:m>
                  <m:oMath xmlns:m="http://schemas.openxmlformats.org/officeDocument/2006/math"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×</m:t>
                    </m:r>
                  </m:oMath>
                </a14:m>
                <a:r>
                  <a:rPr lang="pt-BR" sz="2200" i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Quantidade de dias</a:t>
                </a:r>
                <a:endParaRPr lang="pt-BR" sz="2200" i="1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Analise se cada uma delas é diretamente ou inversamente proporcional à quantidade de trabalhadores necessária.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r>
                  <a:rPr lang="pt-BR" sz="22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Uma boa estratégia é comparar a situação inicial com a situação final, observando que apenas uma parte da instalação foi concluída e que ainda resta outra parte para ser realizada em um prazo menor.</a:t>
                </a:r>
                <a:endParaRPr lang="pt-BR" sz="2200" dirty="0"/>
              </a:p>
            </p:txBody>
          </p:sp>
        </mc:Choice>
        <mc:Fallback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46C4D9E1-D46F-9326-8854-006700E44C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09764" y="1490530"/>
                <a:ext cx="5602941" cy="4869025"/>
              </a:xfrm>
              <a:prstGeom prst="rect">
                <a:avLst/>
              </a:prstGeom>
              <a:blipFill>
                <a:blip r:embed="rId5"/>
                <a:stretch>
                  <a:fillRect l="-1413" t="-501" r="-1304" b="-1504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69366759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FC6904B1-2908-45BA-0303-E7F674106112}"/>
              </a:ext>
            </a:extLst>
          </p:cNvPr>
          <p:cNvSpPr/>
          <p:nvPr/>
        </p:nvSpPr>
        <p:spPr>
          <a:xfrm>
            <a:off x="1" y="564776"/>
            <a:ext cx="5988423" cy="6293224"/>
          </a:xfrm>
          <a:prstGeom prst="rect">
            <a:avLst/>
          </a:prstGeom>
          <a:solidFill>
            <a:srgbClr val="DED7EA"/>
          </a:solidFill>
          <a:ln>
            <a:solidFill>
              <a:srgbClr val="DED7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EB47A6DB-69B6-37B2-DD1A-C5F796B7E8D1}"/>
              </a:ext>
            </a:extLst>
          </p:cNvPr>
          <p:cNvSpPr/>
          <p:nvPr/>
        </p:nvSpPr>
        <p:spPr>
          <a:xfrm>
            <a:off x="6203578" y="564776"/>
            <a:ext cx="5988423" cy="6293224"/>
          </a:xfrm>
          <a:prstGeom prst="rect">
            <a:avLst/>
          </a:prstGeom>
          <a:solidFill>
            <a:srgbClr val="DED7EA"/>
          </a:solidFill>
          <a:ln>
            <a:solidFill>
              <a:srgbClr val="DED7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782F17EE-782F-6997-8ECE-E79A087EA986}"/>
              </a:ext>
            </a:extLst>
          </p:cNvPr>
          <p:cNvSpPr txBox="1"/>
          <p:nvPr/>
        </p:nvSpPr>
        <p:spPr>
          <a:xfrm>
            <a:off x="11204" y="577783"/>
            <a:ext cx="5977220" cy="18879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2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(ENEM – Reaplicação/PPL 2025) 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Uma atleta consome, diariamente, uma porção de 60 g de um alimento. A informação nutricional desse alimento está indicada no rótulo do produto, em porcentagem do valor diário recomendado (% V.D.), com base em determinada dieta. 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D912696A-27F5-3223-9E55-CE6B9F4410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40409" y="2465032"/>
            <a:ext cx="4118462" cy="2392024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EDF109B5-2634-1A0D-8EAC-390D3AB78135}"/>
              </a:ext>
            </a:extLst>
          </p:cNvPr>
          <p:cNvSpPr txBox="1"/>
          <p:nvPr/>
        </p:nvSpPr>
        <p:spPr>
          <a:xfrm>
            <a:off x="0" y="4857056"/>
            <a:ext cx="5988424" cy="6721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18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Disponível em: www.tabelanutricional.com.br. Acesso em: 18 abr. 2015 (adaptado).</a:t>
            </a:r>
            <a:endParaRPr lang="pt-BR" sz="3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38E9016E-994F-68DB-15FB-AEBDE044E25B}"/>
              </a:ext>
            </a:extLst>
          </p:cNvPr>
          <p:cNvSpPr txBox="1"/>
          <p:nvPr/>
        </p:nvSpPr>
        <p:spPr>
          <a:xfrm>
            <a:off x="-1" y="5370605"/>
            <a:ext cx="5988423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800"/>
              </a:spcAft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Um nutricionista sugeriu um consumo diário maior desse alimento, de modo que, por meio da sua ingestão, a quantidade de proteínas aumentasse 80% do valor ingerido atualmente e a quantidade de sódio não ...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A3D3D313-8BC3-5C6A-46D2-ACDC935A84CA}"/>
              </a:ext>
            </a:extLst>
          </p:cNvPr>
          <p:cNvSpPr txBox="1"/>
          <p:nvPr/>
        </p:nvSpPr>
        <p:spPr>
          <a:xfrm>
            <a:off x="6203578" y="571534"/>
            <a:ext cx="5977218" cy="51340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... </a:t>
            </a:r>
            <a:r>
              <a:rPr lang="pt-BR" sz="2200" kern="100" dirty="0">
                <a:latin typeface="Arial Narrow" panose="020B0606020202030204" pitchFamily="34" charset="0"/>
                <a:cs typeface="Times New Roman" panose="02020603050405020304" pitchFamily="18" charset="0"/>
              </a:rPr>
              <a:t>ultrapassasse 36% do valor diário recomendado. Para seguir a sugestão do nutricionista, a atleta calculou as quantidades mínima e máxima desse alimento a serem ingeridas diariamente.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As quantidades mínima e máxima, em grama, calculadas pela atleta são, respectivamente, 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(A) 48,0 e 89,0. 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(B) 74,4 e 102,6. 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(C) 81,6 e 108,0. 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(D) 88,8 e 113,4. 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(E) 108,0 e 180,0.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/>
            <a:endParaRPr lang="pt-BR" sz="2200" dirty="0"/>
          </a:p>
        </p:txBody>
      </p:sp>
    </p:spTree>
    <p:extLst>
      <p:ext uri="{BB962C8B-B14F-4D97-AF65-F5344CB8AC3E}">
        <p14:creationId xmlns:p14="http://schemas.microsoft.com/office/powerpoint/2010/main" val="2941251686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5F12D7BA-A492-EB7A-5599-782F6B2B5536}"/>
              </a:ext>
            </a:extLst>
          </p:cNvPr>
          <p:cNvSpPr/>
          <p:nvPr/>
        </p:nvSpPr>
        <p:spPr>
          <a:xfrm>
            <a:off x="1" y="564776"/>
            <a:ext cx="12191999" cy="6293224"/>
          </a:xfrm>
          <a:prstGeom prst="rect">
            <a:avLst/>
          </a:prstGeom>
          <a:solidFill>
            <a:srgbClr val="DED7EA"/>
          </a:solidFill>
          <a:ln>
            <a:solidFill>
              <a:srgbClr val="DED7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607535A9-73B4-A4ED-1506-479AE7CA7009}"/>
              </a:ext>
            </a:extLst>
          </p:cNvPr>
          <p:cNvSpPr/>
          <p:nvPr/>
        </p:nvSpPr>
        <p:spPr>
          <a:xfrm>
            <a:off x="233082" y="797859"/>
            <a:ext cx="11582400" cy="5979459"/>
          </a:xfrm>
          <a:prstGeom prst="round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" name="Imagem 4" descr="Interface gráfica do usuário, Logotipo&#10;&#10;O conteúdo gerado por IA pode estar incorreto.">
            <a:extLst>
              <a:ext uri="{FF2B5EF4-FFF2-40B4-BE49-F238E27FC236}">
                <a16:creationId xmlns:a16="http://schemas.microsoft.com/office/drawing/2014/main" id="{937D4C42-D8DB-2838-7A81-DEE5879CE26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39" t="6425" r="8760" b="6409"/>
          <a:stretch>
            <a:fillRect/>
          </a:stretch>
        </p:blipFill>
        <p:spPr bwMode="auto">
          <a:xfrm>
            <a:off x="0" y="564776"/>
            <a:ext cx="1662952" cy="102183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45915F10-E100-F91F-87B7-8A2E0703D938}"/>
              </a:ext>
            </a:extLst>
          </p:cNvPr>
          <p:cNvSpPr txBox="1"/>
          <p:nvPr/>
        </p:nvSpPr>
        <p:spPr>
          <a:xfrm>
            <a:off x="1293159" y="1586607"/>
            <a:ext cx="9229163" cy="43170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4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Em questões que envolvem tabelas nutricionais, observe que os valores apresentados geralmente se referem a uma porção específica do alimento. </a:t>
            </a:r>
            <a:endParaRPr lang="pt-B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4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Antes de iniciar os cálculos, leia o enunciado separando as condições impostas:</a:t>
            </a:r>
            <a:endParaRPr lang="pt-B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800"/>
              </a:spcAft>
              <a:buSzPct val="100000"/>
              <a:buFont typeface="Symbol" panose="05050102010706020507" pitchFamily="18" charset="2"/>
              <a:buChar char=""/>
              <a:tabLst>
                <a:tab pos="741045" algn="l"/>
              </a:tabLst>
            </a:pPr>
            <a:r>
              <a:rPr lang="pt-BR" sz="24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uma relacionada ao aumento da proteína (quantidade mínima);</a:t>
            </a:r>
            <a:endParaRPr lang="pt-B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800"/>
              </a:spcAft>
              <a:buSzPct val="100000"/>
              <a:buFont typeface="Symbol" panose="05050102010706020507" pitchFamily="18" charset="2"/>
              <a:buChar char=""/>
              <a:tabLst>
                <a:tab pos="741045" algn="l"/>
              </a:tabLst>
            </a:pPr>
            <a:r>
              <a:rPr lang="pt-BR" sz="24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outra ao limite de sódio (quantidade máxima).</a:t>
            </a:r>
            <a:endParaRPr lang="pt-B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4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Utilize a ideia de proporcionalidade para ajustar as quantidades consumidas e determine os valores que satisfazem simultaneamente as duas condições.</a:t>
            </a:r>
            <a:endParaRPr lang="pt-B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pt-BR" sz="24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Atenção aos termos </a:t>
            </a:r>
            <a:r>
              <a:rPr lang="pt-BR" sz="2400" b="1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“aumentar 80%”</a:t>
            </a:r>
            <a:r>
              <a:rPr lang="pt-BR" sz="24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pt-BR" sz="2400" b="1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“não ultrapassar”</a:t>
            </a:r>
            <a:r>
              <a:rPr lang="pt-BR" sz="24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pt-BR" sz="2400" b="1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“mínima”</a:t>
            </a:r>
            <a:r>
              <a:rPr lang="pt-BR" sz="24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e </a:t>
            </a:r>
            <a:r>
              <a:rPr lang="pt-BR" sz="2400" b="1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“máxima”</a:t>
            </a:r>
            <a:r>
              <a:rPr lang="pt-BR" sz="24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pois eles indicam exatamente o que deve ser calculado.</a:t>
            </a: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4070664490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14FE8A3D-DA15-AF6F-1887-C557E4E3B40A}"/>
              </a:ext>
            </a:extLst>
          </p:cNvPr>
          <p:cNvSpPr/>
          <p:nvPr/>
        </p:nvSpPr>
        <p:spPr>
          <a:xfrm>
            <a:off x="1" y="564776"/>
            <a:ext cx="5988423" cy="6293224"/>
          </a:xfrm>
          <a:prstGeom prst="rect">
            <a:avLst/>
          </a:prstGeom>
          <a:solidFill>
            <a:srgbClr val="DED7EA"/>
          </a:solidFill>
          <a:ln>
            <a:solidFill>
              <a:srgbClr val="DED7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9F79822F-67F3-D2E0-1472-55A6724BA294}"/>
              </a:ext>
            </a:extLst>
          </p:cNvPr>
          <p:cNvSpPr/>
          <p:nvPr/>
        </p:nvSpPr>
        <p:spPr>
          <a:xfrm>
            <a:off x="6203578" y="564776"/>
            <a:ext cx="5988423" cy="6293224"/>
          </a:xfrm>
          <a:prstGeom prst="rect">
            <a:avLst/>
          </a:prstGeom>
          <a:solidFill>
            <a:srgbClr val="DED7EA"/>
          </a:solidFill>
          <a:ln>
            <a:solidFill>
              <a:srgbClr val="DED7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1549FE06-EA1B-FC06-D0B3-D515A20ED393}"/>
                  </a:ext>
                </a:extLst>
              </p:cNvPr>
              <p:cNvSpPr txBox="1"/>
              <p:nvPr/>
            </p:nvSpPr>
            <p:spPr>
              <a:xfrm>
                <a:off x="0" y="564776"/>
                <a:ext cx="5988423" cy="540173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(ENEM – Reaplicação/PPL 2025) 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Uma tecelagem oferece para venda diversos tecidos com diferentes espessuras. O preço de venda estabelecido para esses tecidos considera uma grandeza que é diretamente proporcional à sua massa, em quilograma, e à sua área, em metro quadrado. 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A unidade de medida do tipo de grandeza utilizada por essa tecelagem para estabelecer o preço de venda é 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(A)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𝑚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 ⋅ </m:t>
                    </m:r>
                    <m:sSup>
                      <m:sSup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𝑘𝑔</m:t>
                        </m:r>
                      </m:e>
                      <m:sup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 Narrow" panose="020B0606020202030204" pitchFamily="34" charset="0"/>
                          </a:rPr>
                          <m:t>−</m:t>
                        </m:r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1</m:t>
                        </m:r>
                      </m:sup>
                    </m:sSup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(B)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𝑚</m:t>
                        </m:r>
                      </m:e>
                      <m:sup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Cambria Math" panose="02040503050406030204" pitchFamily="18" charset="0"/>
                      </a:rPr>
                      <m:t>⋅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 </m:t>
                    </m:r>
                    <m:sSup>
                      <m:sSup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𝑘𝑔</m:t>
                        </m:r>
                      </m:e>
                      <m:sup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 Narrow" panose="020B0606020202030204" pitchFamily="34" charset="0"/>
                          </a:rPr>
                          <m:t>−</m:t>
                        </m:r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1</m:t>
                        </m:r>
                      </m:sup>
                    </m:sSup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(C)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𝑘𝑔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 ⋅ </m:t>
                    </m:r>
                    <m:sSup>
                      <m:sSup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𝑚</m:t>
                        </m:r>
                      </m:e>
                      <m:sup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 Narrow" panose="020B0606020202030204" pitchFamily="34" charset="0"/>
                          </a:rPr>
                          <m:t>−</m:t>
                        </m:r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(D)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𝑘𝑔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 ⋅ 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𝑚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(E)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𝑘𝑔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 ⋅ </m:t>
                    </m:r>
                    <m:sSup>
                      <m:sSup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𝑚</m:t>
                        </m:r>
                      </m:e>
                      <m:sup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1549FE06-EA1B-FC06-D0B3-D515A20ED3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564776"/>
                <a:ext cx="5988423" cy="5401735"/>
              </a:xfrm>
              <a:prstGeom prst="rect">
                <a:avLst/>
              </a:prstGeom>
              <a:blipFill>
                <a:blip r:embed="rId2"/>
                <a:stretch>
                  <a:fillRect l="-1324" t="-903" r="-1324" b="-1129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462C78B9-DBBC-3BB2-FEEE-B516994F5D70}"/>
              </a:ext>
            </a:extLst>
          </p:cNvPr>
          <p:cNvSpPr/>
          <p:nvPr/>
        </p:nvSpPr>
        <p:spPr>
          <a:xfrm>
            <a:off x="6302188" y="762000"/>
            <a:ext cx="5800165" cy="5979459"/>
          </a:xfrm>
          <a:prstGeom prst="round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7" name="Imagem 6" descr="Interface gráfica do usuário, Logotipo&#10;&#10;O conteúdo gerado por IA pode estar incorreto.">
            <a:extLst>
              <a:ext uri="{FF2B5EF4-FFF2-40B4-BE49-F238E27FC236}">
                <a16:creationId xmlns:a16="http://schemas.microsoft.com/office/drawing/2014/main" id="{15F2276B-9F7C-1498-5338-FF7035652A2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39" t="6425" r="8760" b="6409"/>
          <a:stretch>
            <a:fillRect/>
          </a:stretch>
        </p:blipFill>
        <p:spPr bwMode="auto">
          <a:xfrm>
            <a:off x="6199095" y="564776"/>
            <a:ext cx="1662952" cy="102183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47650282-06F3-9CA7-5D4F-A655234BD4CD}"/>
              </a:ext>
            </a:extLst>
          </p:cNvPr>
          <p:cNvSpPr txBox="1"/>
          <p:nvPr/>
        </p:nvSpPr>
        <p:spPr>
          <a:xfrm>
            <a:off x="6302188" y="1470591"/>
            <a:ext cx="5800165" cy="45622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Em questões que envolvem grandezas proporcionais, procure identificar quais medidas influenciam diretamente a situação descrita. Quando o enunciado afirma que uma grandeza é diretamente proporcional a outras, sua unidade de medida será obtida pelo produto das unidades dessas grandezas.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pt-BR" sz="22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Antes de analisar as alternativas, destaque as unidades envolvidas e verifique se é necessário multiplicá-las ou dividi-las. Questões do ENEM desse tipo exigem mais interpretação das relações entre as grandezas e das unidades de medida do que cálculos numéricos propriamente ditos.</a:t>
            </a:r>
            <a:endParaRPr lang="pt-BR" sz="2200" dirty="0"/>
          </a:p>
        </p:txBody>
      </p:sp>
    </p:spTree>
    <p:extLst>
      <p:ext uri="{BB962C8B-B14F-4D97-AF65-F5344CB8AC3E}">
        <p14:creationId xmlns:p14="http://schemas.microsoft.com/office/powerpoint/2010/main" val="3171380985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8E887808-EB68-A480-D0D8-8D04BB7806BC}"/>
              </a:ext>
            </a:extLst>
          </p:cNvPr>
          <p:cNvSpPr/>
          <p:nvPr/>
        </p:nvSpPr>
        <p:spPr>
          <a:xfrm>
            <a:off x="1" y="564776"/>
            <a:ext cx="5988423" cy="6293224"/>
          </a:xfrm>
          <a:prstGeom prst="rect">
            <a:avLst/>
          </a:prstGeom>
          <a:solidFill>
            <a:srgbClr val="DED7EA"/>
          </a:solidFill>
          <a:ln>
            <a:solidFill>
              <a:srgbClr val="DED7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D20DBF01-3F12-EFBE-7A66-5867BD204F64}"/>
              </a:ext>
            </a:extLst>
          </p:cNvPr>
          <p:cNvSpPr/>
          <p:nvPr/>
        </p:nvSpPr>
        <p:spPr>
          <a:xfrm>
            <a:off x="6203578" y="564776"/>
            <a:ext cx="5988423" cy="6293224"/>
          </a:xfrm>
          <a:prstGeom prst="rect">
            <a:avLst/>
          </a:prstGeom>
          <a:solidFill>
            <a:srgbClr val="DED7EA"/>
          </a:solidFill>
          <a:ln>
            <a:solidFill>
              <a:srgbClr val="DED7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DA28EA7F-ACBE-FD83-293E-69105F72B836}"/>
                  </a:ext>
                </a:extLst>
              </p:cNvPr>
              <p:cNvSpPr txBox="1"/>
              <p:nvPr/>
            </p:nvSpPr>
            <p:spPr>
              <a:xfrm>
                <a:off x="0" y="564776"/>
                <a:ext cx="5988423" cy="591956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spcAft>
                    <a:spcPts val="800"/>
                  </a:spcAft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(ENEM 2025) 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Uma pessoa pretende instalar um kit de gás natural veicular (GNV) em seu carro. Na loja que escolheu para realizar a compra e instalação desse kit, havia cinco modelos de cilindro para armazenamento do gás, cujas capacidades, em metro cúbico, eram, respectivamente: 10, 14, 17, 21 e 25. O preço do cilindro é proporcional à sua capacidade. Esse carro rodará 30 km diariamente, 7 dias por semana, e o consumo do GNV é de 1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𝑚</m:t>
                        </m:r>
                      </m:e>
                      <m:sup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a cada 13 km rodados. A pessoa escolherá o modelo de cilindro de menor preço e que garanta apenas um abastecimento semanal. 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Nessas condições, qual será a capacidade, em metro cúbico, do cilindro escolhido por essa pessoa? 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(A) 10 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(B) 14 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(C) 17 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DA28EA7F-ACBE-FD83-293E-69105F72B8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564776"/>
                <a:ext cx="5988423" cy="5919569"/>
              </a:xfrm>
              <a:prstGeom prst="rect">
                <a:avLst/>
              </a:prstGeom>
              <a:blipFill>
                <a:blip r:embed="rId2"/>
                <a:stretch>
                  <a:fillRect l="-1324" t="-721" r="-1324" b="-103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CaixaDeTexto 6">
            <a:extLst>
              <a:ext uri="{FF2B5EF4-FFF2-40B4-BE49-F238E27FC236}">
                <a16:creationId xmlns:a16="http://schemas.microsoft.com/office/drawing/2014/main" id="{BF40AEC5-9BCE-2AD2-8A15-14D6CEE9B3D6}"/>
              </a:ext>
            </a:extLst>
          </p:cNvPr>
          <p:cNvSpPr txBox="1"/>
          <p:nvPr/>
        </p:nvSpPr>
        <p:spPr>
          <a:xfrm>
            <a:off x="2774578" y="5165727"/>
            <a:ext cx="3213847" cy="8720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800"/>
              </a:spcAft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(D) 21 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800"/>
              </a:spcAft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(E) 25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E758774A-C0D7-CC46-94D6-8D1B377E5D4A}"/>
              </a:ext>
            </a:extLst>
          </p:cNvPr>
          <p:cNvSpPr/>
          <p:nvPr/>
        </p:nvSpPr>
        <p:spPr>
          <a:xfrm>
            <a:off x="6203578" y="735106"/>
            <a:ext cx="5898775" cy="6042212"/>
          </a:xfrm>
          <a:prstGeom prst="round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9" name="Imagem 8" descr="Interface gráfica do usuário, Logotipo&#10;&#10;O conteúdo gerado por IA pode estar incorreto.">
            <a:extLst>
              <a:ext uri="{FF2B5EF4-FFF2-40B4-BE49-F238E27FC236}">
                <a16:creationId xmlns:a16="http://schemas.microsoft.com/office/drawing/2014/main" id="{4224B76A-5813-B51C-7125-2042E5F86DB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39" t="6425" r="8760" b="6409"/>
          <a:stretch>
            <a:fillRect/>
          </a:stretch>
        </p:blipFill>
        <p:spPr bwMode="auto">
          <a:xfrm>
            <a:off x="6199095" y="564776"/>
            <a:ext cx="1662952" cy="102183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135A0D7C-A593-06CC-CAD7-5A36313F9557}"/>
              </a:ext>
            </a:extLst>
          </p:cNvPr>
          <p:cNvSpPr txBox="1"/>
          <p:nvPr/>
        </p:nvSpPr>
        <p:spPr>
          <a:xfrm>
            <a:off x="6347011" y="1548231"/>
            <a:ext cx="5692589" cy="4715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Ao resolver questões desse tipo, organize as informações em etapas. 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Primeiro, determine a distância total percorrida durante o período indicado. Em seguida, utilize a taxa de consumo do veículo para calcular a quantidade de combustível necessária para completar esse percurso.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pt-BR" sz="22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Após encontrar o consumo total, volte ao comando da questão e observe que não basta escolher qualquer opção que atenda à necessidade calculada. É preciso identificar a menor capacidade possível que garanta o abastecimento durante toda a semana.</a:t>
            </a:r>
            <a:endParaRPr lang="pt-BR" sz="2200" dirty="0"/>
          </a:p>
        </p:txBody>
      </p:sp>
    </p:spTree>
    <p:extLst>
      <p:ext uri="{BB962C8B-B14F-4D97-AF65-F5344CB8AC3E}">
        <p14:creationId xmlns:p14="http://schemas.microsoft.com/office/powerpoint/2010/main" val="3328493295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C5C9F761-36C7-1B04-2B2D-29B3B2CB2EA3}"/>
              </a:ext>
            </a:extLst>
          </p:cNvPr>
          <p:cNvSpPr/>
          <p:nvPr/>
        </p:nvSpPr>
        <p:spPr>
          <a:xfrm>
            <a:off x="1" y="564776"/>
            <a:ext cx="5988423" cy="6293224"/>
          </a:xfrm>
          <a:prstGeom prst="rect">
            <a:avLst/>
          </a:prstGeom>
          <a:solidFill>
            <a:srgbClr val="DED7EA"/>
          </a:solidFill>
          <a:ln>
            <a:solidFill>
              <a:srgbClr val="DED7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71E5CC93-FEAD-74A8-2E02-155C48712295}"/>
              </a:ext>
            </a:extLst>
          </p:cNvPr>
          <p:cNvSpPr/>
          <p:nvPr/>
        </p:nvSpPr>
        <p:spPr>
          <a:xfrm>
            <a:off x="6199095" y="564776"/>
            <a:ext cx="5988423" cy="6293224"/>
          </a:xfrm>
          <a:prstGeom prst="rect">
            <a:avLst/>
          </a:prstGeom>
          <a:solidFill>
            <a:srgbClr val="DED7EA"/>
          </a:solidFill>
          <a:ln>
            <a:solidFill>
              <a:srgbClr val="DED7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ACDFF9C0-0DA1-CEFA-EF14-3547F76AD691}"/>
              </a:ext>
            </a:extLst>
          </p:cNvPr>
          <p:cNvSpPr txBox="1"/>
          <p:nvPr/>
        </p:nvSpPr>
        <p:spPr>
          <a:xfrm>
            <a:off x="-4482" y="574682"/>
            <a:ext cx="5988423" cy="61247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800"/>
              </a:spcAft>
            </a:pPr>
            <a:r>
              <a:rPr lang="pt-BR" sz="22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(ENEM 2025) 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Uma fábrica de tijolos ecológicos com 3 funcionários, cada um trabalhando 6 horas diárias, produz 720 unidades por dia. Para atender ao crescimento da demanda por esse tipo de tijolo, essa fábrica passou a ter 5 funcionários, cada um trabalhando 9 horas por dia, aumentando, assim, sua capacidade de produção. Todos os funcionários produzem igual quantidade de tijolos a cada hora, independentemente de trabalharem 6 ou 9 horas diárias. 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800"/>
              </a:spcAft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 número de tijolos fabricados diariamente após o aumento da capacidade de produção é 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800"/>
              </a:spcAft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(A) 800. 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800"/>
              </a:spcAft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(B) 1 080. 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800"/>
              </a:spcAft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(C) 1 200. 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800"/>
              </a:spcAft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(D) 1 800. 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800"/>
              </a:spcAft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(E) 2 520.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FD7303ED-DC12-F1CB-30EB-9D04FFE98715}"/>
              </a:ext>
            </a:extLst>
          </p:cNvPr>
          <p:cNvSpPr/>
          <p:nvPr/>
        </p:nvSpPr>
        <p:spPr>
          <a:xfrm>
            <a:off x="6221505" y="753035"/>
            <a:ext cx="5871883" cy="5163671"/>
          </a:xfrm>
          <a:prstGeom prst="round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7" name="Imagem 6" descr="Interface gráfica do usuário, Logotipo&#10;&#10;O conteúdo gerado por IA pode estar incorreto.">
            <a:extLst>
              <a:ext uri="{FF2B5EF4-FFF2-40B4-BE49-F238E27FC236}">
                <a16:creationId xmlns:a16="http://schemas.microsoft.com/office/drawing/2014/main" id="{72F9E553-098F-17A4-DC81-A668BE7A77B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39" t="6425" r="8760" b="6409"/>
          <a:stretch>
            <a:fillRect/>
          </a:stretch>
        </p:blipFill>
        <p:spPr bwMode="auto">
          <a:xfrm>
            <a:off x="6199095" y="564776"/>
            <a:ext cx="1662952" cy="102183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73EE0C3C-821C-7B64-50B6-D43D2D0ABC2A}"/>
              </a:ext>
            </a:extLst>
          </p:cNvPr>
          <p:cNvSpPr txBox="1"/>
          <p:nvPr/>
        </p:nvSpPr>
        <p:spPr>
          <a:xfrm>
            <a:off x="6333565" y="1617364"/>
            <a:ext cx="5598459" cy="38851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Em problemas de produção, identifique quais fatores influenciam diretamente o resultado. Neste caso, a quantidade de tijolos produzidos depende tanto do número de funcionários quanto do número de horas trabalhadas por dia. Se esses valores aumentam, a produção também aumenta na mesma proporção.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pt-BR" sz="22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Uma boa estratégia é organizar os dados da situação inicial e da situação final em uma tabela e analisar as relações de proporcionalidade entre as grandezas.</a:t>
            </a:r>
            <a:endParaRPr lang="pt-BR" sz="2200" dirty="0"/>
          </a:p>
        </p:txBody>
      </p:sp>
    </p:spTree>
    <p:extLst>
      <p:ext uri="{BB962C8B-B14F-4D97-AF65-F5344CB8AC3E}">
        <p14:creationId xmlns:p14="http://schemas.microsoft.com/office/powerpoint/2010/main" val="2867094467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4334BEE-E397-89BC-DCAA-16881EB59E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6" name="Espaço Reservado para Conteúdo 5">
            <a:extLst>
              <a:ext uri="{FF2B5EF4-FFF2-40B4-BE49-F238E27FC236}">
                <a16:creationId xmlns:a16="http://schemas.microsoft.com/office/drawing/2014/main" id="{8CB53575-87D5-079F-F2A1-6DA032FF6A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87762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2215</TotalTime>
  <Words>12138</Words>
  <Application>Microsoft Office PowerPoint</Application>
  <PresentationFormat>Widescreen</PresentationFormat>
  <Paragraphs>954</Paragraphs>
  <Slides>89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10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89</vt:i4>
      </vt:variant>
    </vt:vector>
  </HeadingPairs>
  <TitlesOfParts>
    <vt:vector size="100" baseType="lpstr">
      <vt:lpstr>Aptos</vt:lpstr>
      <vt:lpstr>Arial</vt:lpstr>
      <vt:lpstr>Arial Narrow</vt:lpstr>
      <vt:lpstr>Calibri</vt:lpstr>
      <vt:lpstr>Calibri Light</vt:lpstr>
      <vt:lpstr>Cambria Math</vt:lpstr>
      <vt:lpstr>Symbol</vt:lpstr>
      <vt:lpstr>Times New Roman</vt:lpstr>
      <vt:lpstr>Verdana</vt:lpstr>
      <vt:lpstr>Wingdings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Adriani Grun</dc:creator>
  <cp:lastModifiedBy>Basilirio Neto</cp:lastModifiedBy>
  <cp:revision>20</cp:revision>
  <dcterms:created xsi:type="dcterms:W3CDTF">2024-02-02T11:27:21Z</dcterms:created>
  <dcterms:modified xsi:type="dcterms:W3CDTF">2026-07-29T12:57:55Z</dcterms:modified>
</cp:coreProperties>
</file>