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0" r:id="rId5"/>
    <p:sldId id="262" r:id="rId6"/>
    <p:sldId id="263" r:id="rId7"/>
    <p:sldId id="264" r:id="rId8"/>
    <p:sldId id="265" r:id="rId9"/>
    <p:sldId id="266" r:id="rId10"/>
    <p:sldId id="290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95" r:id="rId22"/>
    <p:sldId id="296" r:id="rId23"/>
    <p:sldId id="297" r:id="rId24"/>
    <p:sldId id="276" r:id="rId25"/>
    <p:sldId id="298" r:id="rId26"/>
    <p:sldId id="299" r:id="rId27"/>
    <p:sldId id="300" r:id="rId28"/>
    <p:sldId id="285" r:id="rId29"/>
    <p:sldId id="286" r:id="rId30"/>
    <p:sldId id="287" r:id="rId31"/>
    <p:sldId id="288" r:id="rId32"/>
    <p:sldId id="289" r:id="rId33"/>
    <p:sldId id="291" r:id="rId34"/>
    <p:sldId id="292" r:id="rId35"/>
    <p:sldId id="293" r:id="rId36"/>
    <p:sldId id="301" r:id="rId37"/>
    <p:sldId id="294" r:id="rId38"/>
    <p:sldId id="257" r:id="rId3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148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438E6-F580-6E99-5EE5-F9A6D12D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FB6C6A-4076-2E48-9A29-0FD2EE9DA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AED79F-BF57-DACA-3CD6-E2E72832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AB6B35-0FA8-5C52-990D-C6711DE6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719BB-E607-49C2-FC93-14D52B2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36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F7C64-5C47-EE82-1F25-6B39076C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3B70E0-A6E5-5A20-32FD-DB96B266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D9121-7BA5-34C8-50A3-24CFA79E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9F9526-2DEE-9747-2450-7AA4B1BA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66F5FC-0F89-73BD-2D56-36FC11CD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54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6F40F-1B2F-EE42-4E29-49A457118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676A13-2FCA-6941-E9E2-8FE9B2B6A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5B8CE1-3CD4-ADDF-28EF-1DE0D8F37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DF3B3D-12A0-1027-FF8A-472E7CDA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07EE66-B208-E86A-1F79-DF9C50A0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3068E3-4ACB-84AC-75F5-73AD78F1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070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2D933-483A-5663-AC81-784F88908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E3BC44-E884-62E9-68E7-5EC21F310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341D85-5EC2-6BFF-A64A-D57868A3A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A5B424-5B1F-5894-C6E0-DA7C729CD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A08EEA-4EE7-54CB-C3A2-BD13C5CD5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8FB9D7-D259-9988-2770-C7A720C9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588836-8E49-21EA-B780-CBC7A726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2D3FB74-BCE8-9BA8-21A2-7A68C09F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53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9E527-B9DD-B88C-AC03-11D5C447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BFAAC1-28B1-6DA2-DE07-D02F6D9F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90904FD-2CB3-ED0D-9CDC-BD7D7FC1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790736-E826-E6BA-F28F-7F863D9B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57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5E40209-D6BE-11BE-4AFA-1E1DA917E678}"/>
              </a:ext>
            </a:extLst>
          </p:cNvPr>
          <p:cNvSpPr/>
          <p:nvPr userDrawn="1"/>
        </p:nvSpPr>
        <p:spPr>
          <a:xfrm>
            <a:off x="0" y="0"/>
            <a:ext cx="12192000" cy="5644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5C0986B7-F707-0695-21C7-B30A07081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328" y="4199"/>
            <a:ext cx="2537343" cy="560245"/>
          </a:xfrm>
          <a:prstGeom prst="rect">
            <a:avLst/>
          </a:prstGeom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EAB01FFC-84F2-421C-27E1-E9AE5AFB9D5A}"/>
              </a:ext>
            </a:extLst>
          </p:cNvPr>
          <p:cNvCxnSpPr/>
          <p:nvPr userDrawn="1"/>
        </p:nvCxnSpPr>
        <p:spPr>
          <a:xfrm>
            <a:off x="6095999" y="869245"/>
            <a:ext cx="0" cy="570088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958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79136-8201-AECE-8F6D-51837606E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DFB027-2819-B93F-1E1B-DFC2DC9F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791D9-F07F-E5B1-4658-37DF588FF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2F2B60-8920-AD23-4B28-7A41968D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EB25CE-2B02-AD4D-999A-962A64D1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0041A3-782E-9077-768B-D9FE99B4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14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36344-AE6C-AD8A-6073-7C74789B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34EF67-D029-00DD-0D7D-093CDF684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A9D8C2-2E50-5BFB-2F48-525DA572C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2582A9-1FCA-8E26-9A6C-75D243AD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08BA5E-A6DB-CE8F-8AC5-4A6605E94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982E48-07C0-789D-62B4-6E5C9ED5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77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B59F4-E6F0-E6CD-C6EF-F69E33A2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72AF2-F057-579A-3B7C-092BA4A2D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E94A10-A237-0F1A-FCD8-9ADFC9EA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5F94A-E23C-E7D7-63B2-690A4569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A6253C-67AB-22D7-4239-CBE3DB18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443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D85FEA-A880-6656-00B8-68E2C96A2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867634-7EF3-4BED-E640-5AA05D1A0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5D0EF6-2017-9073-BC0E-07AC32863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CCEA66-BA1F-B765-A8FC-860C6614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097608-A93A-B43C-74E4-0D7EB46D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56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A9A388-A9ED-BF8C-8EA6-547124D7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E1590F-9A3B-C9D4-155F-940EF1F3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FC48DE-05BA-22E6-388C-AFB7C6048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7BEFE-4B67-4275-9DBE-B718A7576177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5F1C1-3ED6-49FE-3DA0-0DD1CBB19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64E440-424A-C68C-EDD8-150242EC5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08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instagram.com/p/DU1fCQPgaVl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r.freepik.com/fotos-vetores-gratis/bolas-de-bilhar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br.freepik.com/fotos-vetores-gratis/pudim-ameixa" TargetMode="Externa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r.freepik.com/vetores/modelo-atomico-rutherford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manualdaquimica.com/quimica-geral/modelo-atomico-dalton.htm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odamateria.com.br/transformacoes-fisicas-e-quimicas/.Acesso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fcnoticias.com.br/quimica-para-curiosos-experimentos-e-curiosidades-do-mundo-dos-atomos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illustraquimica.com.br/" TargetMode="External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E81A940-12FD-22DE-6F3C-430A6B2B1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2940D2-74E0-9E09-E895-27BF153E88CC}"/>
              </a:ext>
            </a:extLst>
          </p:cNvPr>
          <p:cNvSpPr txBox="1"/>
          <p:nvPr/>
        </p:nvSpPr>
        <p:spPr>
          <a:xfrm>
            <a:off x="3637181" y="4095301"/>
            <a:ext cx="3673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9º ANO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D1B72A1-903F-5D7B-B52C-806C212F5183}"/>
              </a:ext>
            </a:extLst>
          </p:cNvPr>
          <p:cNvSpPr txBox="1"/>
          <p:nvPr/>
        </p:nvSpPr>
        <p:spPr>
          <a:xfrm>
            <a:off x="3637181" y="5043742"/>
            <a:ext cx="4206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Ciências da Natureza</a:t>
            </a:r>
          </a:p>
        </p:txBody>
      </p:sp>
    </p:spTree>
    <p:extLst>
      <p:ext uri="{BB962C8B-B14F-4D97-AF65-F5344CB8AC3E}">
        <p14:creationId xmlns:p14="http://schemas.microsoft.com/office/powerpoint/2010/main" val="11696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6D4B6CE-DD80-DE0E-2F40-8D61174B9A69}"/>
              </a:ext>
            </a:extLst>
          </p:cNvPr>
          <p:cNvSpPr txBox="1"/>
          <p:nvPr/>
        </p:nvSpPr>
        <p:spPr>
          <a:xfrm>
            <a:off x="83820" y="585525"/>
            <a:ext cx="5814060" cy="3370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l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Leia o texto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l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Texto I</a:t>
            </a:r>
          </a:p>
          <a:p>
            <a:pPr indent="540385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MODELOS ATÔMICOS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0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A evolução dos modelos atômicos se deu a partir de observações experimentais, originando ideias revolucionárias, propostas por Dalton, Thomson, Rutherford, Bohr e </a:t>
            </a:r>
            <a:r>
              <a:rPr lang="pt-BR" sz="2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Schrödinger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              </a:t>
            </a:r>
            <a:r>
              <a:rPr lang="pt-BR" sz="1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Por Everton da Paz Silva.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Evolução dos modelos atômicos em ordem cronológica.">
            <a:extLst>
              <a:ext uri="{FF2B5EF4-FFF2-40B4-BE49-F238E27FC236}">
                <a16:creationId xmlns:a16="http://schemas.microsoft.com/office/drawing/2014/main" id="{C5EFCB34-4E4D-17D9-E185-C95D5C592A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" t="9782" r="3360"/>
          <a:stretch>
            <a:fillRect/>
          </a:stretch>
        </p:blipFill>
        <p:spPr bwMode="auto">
          <a:xfrm>
            <a:off x="6227232" y="1211679"/>
            <a:ext cx="5880948" cy="27751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C6C556B-4A3B-AB0E-92F1-2DF3D956B6D7}"/>
              </a:ext>
            </a:extLst>
          </p:cNvPr>
          <p:cNvSpPr txBox="1"/>
          <p:nvPr/>
        </p:nvSpPr>
        <p:spPr>
          <a:xfrm>
            <a:off x="6227232" y="4735835"/>
            <a:ext cx="5814058" cy="2016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evolução ocorreu a partir de experimentos científicos que buscaram explicar a constituição da matéria. Ao longo do tempo, diferentes cientistas propuseram modelos que ampliaram o entendimento sobre a estrutura do átomo.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A evolução do modelo atômico é basicamente a prova de que a ciência não  para — ela melhora. 🔬✨ Começamos com Dalton dizendo que o átomo era uma  esfera maciça. Thomson colocou “">
            <a:extLst>
              <a:ext uri="{FF2B5EF4-FFF2-40B4-BE49-F238E27FC236}">
                <a16:creationId xmlns:a16="http://schemas.microsoft.com/office/drawing/2014/main" id="{05ADF5DF-E7FA-182A-E436-EE2869C22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537" y="3956128"/>
            <a:ext cx="2258567" cy="251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11561E3-412D-99F9-DDEE-77F458490DF7}"/>
              </a:ext>
            </a:extLst>
          </p:cNvPr>
          <p:cNvSpPr txBox="1"/>
          <p:nvPr/>
        </p:nvSpPr>
        <p:spPr>
          <a:xfrm>
            <a:off x="1865376" y="6408825"/>
            <a:ext cx="395020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100" dirty="0"/>
              <a:t>Disponível em: </a:t>
            </a:r>
            <a:r>
              <a:rPr lang="pt-BR" sz="11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https://www.instagram.com/p/DU1fCQPgaVl/</a:t>
            </a:r>
            <a:endParaRPr lang="pt-BR" sz="1100" dirty="0"/>
          </a:p>
          <a:p>
            <a:pPr algn="r"/>
            <a:r>
              <a:rPr lang="pt-BR" sz="1100" dirty="0"/>
              <a:t>Acesso em: 17 abr. 2026.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ADBF39B-6A0A-F124-64C1-6FEFB1B9F5E6}"/>
              </a:ext>
            </a:extLst>
          </p:cNvPr>
          <p:cNvSpPr txBox="1"/>
          <p:nvPr/>
        </p:nvSpPr>
        <p:spPr>
          <a:xfrm>
            <a:off x="6309527" y="3630019"/>
            <a:ext cx="5731763" cy="1173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Evolução dos modelos atômicos em ordem cronológica.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Crédito da Imagem: Shutterstock.com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247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CEA3E-B2AB-E411-7322-0D65588D0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4D770F8D-0545-F66B-550E-568B249A0457}"/>
              </a:ext>
            </a:extLst>
          </p:cNvPr>
          <p:cNvSpPr txBox="1"/>
          <p:nvPr/>
        </p:nvSpPr>
        <p:spPr>
          <a:xfrm>
            <a:off x="121922" y="835273"/>
            <a:ext cx="5814058" cy="2405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t-BR" sz="2200" dirty="0">
                <a:latin typeface="Arial Narrow" panose="020B0606020202030204" pitchFamily="34" charset="0"/>
              </a:rPr>
              <a:t>Dalton (1803) foi o primeiro a propor um modelo científico para o átomo. Ele afirmou que a matéria é formada por átomos indivisíveis, semelhantes a pequenas esferas maciças, e que cada elemento químico possui átomos com mesma massa e propriedades.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Bolas de bilhar Imagens – Download Grátis no Freepik">
            <a:extLst>
              <a:ext uri="{FF2B5EF4-FFF2-40B4-BE49-F238E27FC236}">
                <a16:creationId xmlns:a16="http://schemas.microsoft.com/office/drawing/2014/main" id="{06DA7A54-2BC5-5856-C69B-37E136359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527" y="3160903"/>
            <a:ext cx="2950338" cy="295033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DFE7A4D-5574-B8D4-46C0-0B10139FA231}"/>
              </a:ext>
            </a:extLst>
          </p:cNvPr>
          <p:cNvSpPr txBox="1"/>
          <p:nvPr/>
        </p:nvSpPr>
        <p:spPr>
          <a:xfrm>
            <a:off x="-158496" y="6111241"/>
            <a:ext cx="6094476" cy="609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Disponível em: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https://br.freepik.com/fotos-vetores-gratis/bolas-de-bilhar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</a:t>
            </a:r>
          </a:p>
          <a:p>
            <a:pPr indent="540385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Acesso em: 01 abr. 2026.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95ADF2B-5F70-6FE0-5134-7C6D74517373}"/>
              </a:ext>
            </a:extLst>
          </p:cNvPr>
          <p:cNvSpPr txBox="1"/>
          <p:nvPr/>
        </p:nvSpPr>
        <p:spPr>
          <a:xfrm>
            <a:off x="6178296" y="835273"/>
            <a:ext cx="5814058" cy="2405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Thomson (1897) descobriu os elétrons por meio de experimentos com raios catódicos. A partir dessa descoberta, propôs o modelo do “pudim de ameixas”, no qual o átomo seria uma esfera de carga positiva com elétrons distribuídos em seu interior.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 descr="Pudim ameixa Imagens – Download Grátis no Freepik">
            <a:extLst>
              <a:ext uri="{FF2B5EF4-FFF2-40B4-BE49-F238E27FC236}">
                <a16:creationId xmlns:a16="http://schemas.microsoft.com/office/drawing/2014/main" id="{B27AC164-3843-BFAA-EA19-62D9B81A18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925" y="3241060"/>
            <a:ext cx="4172501" cy="278166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F1A65E37-41D0-9725-A377-2A6CC64C4E50}"/>
              </a:ext>
            </a:extLst>
          </p:cNvPr>
          <p:cNvSpPr txBox="1"/>
          <p:nvPr/>
        </p:nvSpPr>
        <p:spPr>
          <a:xfrm>
            <a:off x="6857998" y="6111241"/>
            <a:ext cx="5134356" cy="50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540385" algn="r">
              <a:lnSpc>
                <a:spcPct val="115000"/>
              </a:lnSpc>
              <a:buNone/>
            </a:pPr>
            <a:r>
              <a:rPr lang="pt-BR" sz="1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Disponível em: </a:t>
            </a:r>
            <a:r>
              <a:rPr lang="pt-BR" sz="12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https://br.freepik.com/fotos-vetores-gratis/pudim-ameixa</a:t>
            </a: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540385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Acesso em: 01 abr. 2026.</a:t>
            </a: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687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36E1ECB-D517-9628-EB16-1C1E44321843}"/>
              </a:ext>
            </a:extLst>
          </p:cNvPr>
          <p:cNvSpPr txBox="1"/>
          <p:nvPr/>
        </p:nvSpPr>
        <p:spPr>
          <a:xfrm>
            <a:off x="356616" y="679282"/>
            <a:ext cx="5495544" cy="2016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Rutherford (1911), ao realizar o experimento da lâmina de ouro, demonstrou que o átomo possui um núcleo pequeno, denso e positivo, enquanto grande parte do átomo é formada por espaço vazio, onde se encontra a eletrosfera.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Vetores de Modelo atomico rutherford - Baixe vetores grátis de alta  qualidade do Freepik | Freepik">
            <a:extLst>
              <a:ext uri="{FF2B5EF4-FFF2-40B4-BE49-F238E27FC236}">
                <a16:creationId xmlns:a16="http://schemas.microsoft.com/office/drawing/2014/main" id="{2C4D6B01-D540-8C3D-65E5-C4253214D2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579" y="2941193"/>
            <a:ext cx="4046317" cy="32375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B50F1F7-D765-A8D2-56B5-48853FE67308}"/>
              </a:ext>
            </a:extLst>
          </p:cNvPr>
          <p:cNvSpPr txBox="1"/>
          <p:nvPr/>
        </p:nvSpPr>
        <p:spPr>
          <a:xfrm>
            <a:off x="550115" y="6202308"/>
            <a:ext cx="5381244" cy="607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Disponível em: </a:t>
            </a:r>
            <a:r>
              <a:rPr lang="pt-BR" sz="12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https://br.freepik.com/vetores/modelo-atomico-rutherford</a:t>
            </a: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Acesso em: 01 abr. 2026.</a:t>
            </a: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86B940D-DB0A-B873-0418-2AB8ABDD751E}"/>
              </a:ext>
            </a:extLst>
          </p:cNvPr>
          <p:cNvSpPr txBox="1"/>
          <p:nvPr/>
        </p:nvSpPr>
        <p:spPr>
          <a:xfrm>
            <a:off x="6339842" y="679282"/>
            <a:ext cx="5495542" cy="2016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Bohr (1913) aperfeiçoou o modelo de Rutherford ao propor que os elétrons se movem em órbitas com níveis de energia definidos ao redor do núcleo, podendo mudar de nível ao ganhar ou perder energia.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E268C0A-C300-6864-4085-5B1B91D0F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550" y="2941193"/>
            <a:ext cx="3891282" cy="368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66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ACF4B-50C3-2400-2588-D4F1E137F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6EF2DEF-764C-BFE3-6147-493FB8427583}"/>
              </a:ext>
            </a:extLst>
          </p:cNvPr>
          <p:cNvSpPr txBox="1"/>
          <p:nvPr/>
        </p:nvSpPr>
        <p:spPr>
          <a:xfrm>
            <a:off x="246888" y="825586"/>
            <a:ext cx="5477256" cy="2405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Por fim, </a:t>
            </a:r>
            <a:r>
              <a:rPr lang="pt-BR" sz="2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Schrödinger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(1926) desenvolveu o modelo quântico, no qual os elétrons não possuem órbitas definidas, mas podem ser encontrados em orbitais, regiões do espaço onde há maior probabilidade de localizar essas partículas.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3DAA9D8-C076-1B20-E6A0-653B4DC28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13" y="3306588"/>
            <a:ext cx="5443849" cy="327709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0D593A9-86B5-E99B-DEE5-AB9F81E28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242" y="670138"/>
            <a:ext cx="4570388" cy="792902"/>
          </a:xfrm>
          <a:prstGeom prst="rect">
            <a:avLst/>
          </a:prstGeom>
          <a:noFill/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3D07EBF-CFC1-7170-7B20-CB00596CFCC7}"/>
              </a:ext>
            </a:extLst>
          </p:cNvPr>
          <p:cNvSpPr txBox="1"/>
          <p:nvPr/>
        </p:nvSpPr>
        <p:spPr>
          <a:xfrm>
            <a:off x="6213346" y="1335675"/>
            <a:ext cx="5477257" cy="5024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540385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Item 1.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é um modelo atômico e por que os cientistas utilizam modelos para explicar a estrutura da matéria?</a:t>
            </a:r>
          </a:p>
          <a:p>
            <a:pPr marL="457200" indent="540385" algn="just">
              <a:lnSpc>
                <a:spcPct val="150000"/>
              </a:lnSpc>
              <a:spcAft>
                <a:spcPts val="800"/>
              </a:spcAft>
              <a:buNone/>
            </a:pPr>
            <a:endParaRPr lang="pt-BR" sz="2200" b="1" kern="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540385" algn="just">
              <a:lnSpc>
                <a:spcPct val="150000"/>
              </a:lnSpc>
              <a:spcAft>
                <a:spcPts val="800"/>
              </a:spcAft>
            </a:pPr>
            <a:endParaRPr lang="pt-BR" sz="2200" b="1" kern="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540385" algn="just">
              <a:lnSpc>
                <a:spcPct val="150000"/>
              </a:lnSpc>
              <a:spcAft>
                <a:spcPts val="800"/>
              </a:spcAft>
            </a:pPr>
            <a:r>
              <a:rPr lang="pt-BR" sz="2200" b="1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Item 2. Quais cientistas contribuíram para o desenvolvimento dos principais modelos atômicos ao longo da história?</a:t>
            </a:r>
            <a:endParaRPr lang="pt-BR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540385" algn="just">
              <a:lnSpc>
                <a:spcPct val="150000"/>
              </a:lnSpc>
              <a:spcAft>
                <a:spcPts val="800"/>
              </a:spcAft>
              <a:buNone/>
            </a:pP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252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CAEF3-9638-5578-FEDE-BEF1C987C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1D392E4-20E7-EADF-2EDF-F22E6B03D9F6}"/>
              </a:ext>
            </a:extLst>
          </p:cNvPr>
          <p:cNvSpPr txBox="1"/>
          <p:nvPr/>
        </p:nvSpPr>
        <p:spPr>
          <a:xfrm>
            <a:off x="210312" y="800044"/>
            <a:ext cx="5575554" cy="4598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540385" algn="just">
              <a:lnSpc>
                <a:spcPct val="150000"/>
              </a:lnSpc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Item 3. Por que os modelos atômicos foram modificados ao longo do tempo?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540385" algn="just">
              <a:lnSpc>
                <a:spcPct val="150000"/>
              </a:lnSpc>
              <a:buNone/>
            </a:pPr>
            <a:r>
              <a:rPr lang="pt-BR" sz="2200" kern="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457200" indent="540385" algn="just">
              <a:lnSpc>
                <a:spcPct val="150000"/>
              </a:lnSpc>
              <a:buNone/>
            </a:pPr>
            <a:endParaRPr lang="pt-BR" sz="2200" kern="0" dirty="0">
              <a:solidFill>
                <a:srgbClr val="EE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540385" algn="just">
              <a:lnSpc>
                <a:spcPct val="150000"/>
              </a:lnSpc>
              <a:buNone/>
            </a:pPr>
            <a:endParaRPr lang="pt-BR" sz="2200" kern="0" dirty="0">
              <a:solidFill>
                <a:srgbClr val="EE0000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540385" algn="just">
              <a:lnSpc>
                <a:spcPct val="150000"/>
              </a:lnSpc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540385" algn="just">
              <a:lnSpc>
                <a:spcPct val="150000"/>
              </a:lnSpc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Item 4. O que são moléculas simples e como elas se formam a partir dos átomos?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540385" algn="just">
              <a:lnSpc>
                <a:spcPct val="150000"/>
              </a:lnSpc>
              <a:buNone/>
            </a:pPr>
            <a:r>
              <a:rPr lang="pt-BR" sz="2200" kern="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13DC340-0076-5513-EB92-5E2BC18A06D6}"/>
              </a:ext>
            </a:extLst>
          </p:cNvPr>
          <p:cNvSpPr txBox="1"/>
          <p:nvPr/>
        </p:nvSpPr>
        <p:spPr>
          <a:xfrm>
            <a:off x="6160008" y="732988"/>
            <a:ext cx="5575554" cy="2059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540385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Item 5. De que forma o estudo dos modelos atômicos contribui para a compreensão da matéria e de suas transformações?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22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126D1-159A-9E20-FC44-B5599FB10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4B4697C-DDE3-407D-3DF2-D68D48CEF32C}"/>
              </a:ext>
            </a:extLst>
          </p:cNvPr>
          <p:cNvSpPr txBox="1"/>
          <p:nvPr/>
        </p:nvSpPr>
        <p:spPr>
          <a:xfrm>
            <a:off x="274320" y="604072"/>
            <a:ext cx="5550408" cy="3428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Leia o texto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Texto II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Átomo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primeira teoria atômica, de Dalton, afirmava que o átomo era a partícula fundamental da matéria. O desenvolvimento científico mostrou que existem diversas partículas menores.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Por </a:t>
            </a:r>
            <a:r>
              <a:rPr lang="pt-BR" sz="1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Laysa</a:t>
            </a:r>
            <a:r>
              <a:rPr lang="pt-BR" sz="1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Bernardes Marques de Araújo.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Representação de um átomo.">
            <a:extLst>
              <a:ext uri="{FF2B5EF4-FFF2-40B4-BE49-F238E27FC236}">
                <a16:creationId xmlns:a16="http://schemas.microsoft.com/office/drawing/2014/main" id="{C8171420-3815-758F-6DAB-7B5F1FF7B6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592" y="904318"/>
            <a:ext cx="4649724" cy="4358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Modelo atômico de Dalton. John Dalton e seu modelo atômico">
            <a:extLst>
              <a:ext uri="{FF2B5EF4-FFF2-40B4-BE49-F238E27FC236}">
                <a16:creationId xmlns:a16="http://schemas.microsoft.com/office/drawing/2014/main" id="{9C003323-F49D-6877-BE31-81C04510B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912" y="3790872"/>
            <a:ext cx="1972055" cy="260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D0E47BB-5F6F-02F9-46A7-8DCBEFD0D071}"/>
              </a:ext>
            </a:extLst>
          </p:cNvPr>
          <p:cNvSpPr txBox="1"/>
          <p:nvPr/>
        </p:nvSpPr>
        <p:spPr>
          <a:xfrm>
            <a:off x="2286" y="6396335"/>
            <a:ext cx="6094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dirty="0"/>
              <a:t>Disponível em: </a:t>
            </a:r>
            <a:r>
              <a:rPr lang="pt-BR" sz="12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https://www.manualdaquimica.com/quimica-geral/modelo-atomico-dalton.htm</a:t>
            </a:r>
            <a:endParaRPr lang="pt-BR" sz="1200" dirty="0"/>
          </a:p>
          <a:p>
            <a:pPr algn="r"/>
            <a:r>
              <a:rPr lang="pt-BR" sz="1200" dirty="0"/>
              <a:t>Acesso em: 17 abr. 2026.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BA889B7-6048-F458-609A-42C86D2F9FA3}"/>
              </a:ext>
            </a:extLst>
          </p:cNvPr>
          <p:cNvSpPr txBox="1"/>
          <p:nvPr/>
        </p:nvSpPr>
        <p:spPr>
          <a:xfrm>
            <a:off x="6873592" y="5262691"/>
            <a:ext cx="4649724" cy="1133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Átomo é a partícula microscópica que é base da formação de toda e qualquer substância.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765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73B0C-0951-E33A-8914-CF5500FBC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C111600-CDF7-8C9D-2195-03C5295C55D2}"/>
              </a:ext>
            </a:extLst>
          </p:cNvPr>
          <p:cNvSpPr txBox="1"/>
          <p:nvPr/>
        </p:nvSpPr>
        <p:spPr>
          <a:xfrm>
            <a:off x="265176" y="918258"/>
            <a:ext cx="5660136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	O átomo é a menor unidade que forma toda a matéria. Atualmente são conhecidos 118 tipos de átomos, organizados na tabela periódica de acordo com suas propriedades.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A ideia do átomo surgiu na Grécia Antiga, com Demócrito, que propôs a existência de partículas indivisíveis. Séculos depois, John Dalton desenvolveu a primeira teoria atômica científica, afirmando que o átomo era a menor partícula da matéria, indivisível e indestrutível.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O átomo é a partícula microscópica que forma todas as substâncias. Antigamente era considerado indivisível, mas hoje se sabe que ele é formado por partículas menores, chamadas partículas subatômicas, como prótons, nêutrons e elétrons.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6BD26FF-5588-F440-7029-8274BCF33249}"/>
              </a:ext>
            </a:extLst>
          </p:cNvPr>
          <p:cNvSpPr txBox="1"/>
          <p:nvPr/>
        </p:nvSpPr>
        <p:spPr>
          <a:xfrm>
            <a:off x="6266690" y="808272"/>
            <a:ext cx="5660134" cy="5242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Estrutura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 átomo, segundo o modelo de </a:t>
            </a:r>
            <a:r>
              <a:rPr lang="pt-BR" sz="2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Schrödinger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possui um núcleo com prótons (positivos) e nêutrons (sem carga), cercado por uma nuvem de elétrons (negativos) chamada eletrosfera. </a:t>
            </a:r>
          </a:p>
          <a:p>
            <a:pPr indent="44958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Os quarks são partículas fundamentais que formam prótons e nêutrons, unidos por glúons, mediadores da força entre eles.</a:t>
            </a:r>
          </a:p>
          <a:p>
            <a:pPr indent="44958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 hidrogênio é uma exceção, pois não tem nêutrons e seus cátions podem não ter elétrons.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510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9962D-F235-5C09-0633-5D0BE607C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44582A4-0511-6F20-3F36-23C5E52AD135}"/>
              </a:ext>
            </a:extLst>
          </p:cNvPr>
          <p:cNvSpPr txBox="1"/>
          <p:nvPr/>
        </p:nvSpPr>
        <p:spPr>
          <a:xfrm>
            <a:off x="0" y="754800"/>
            <a:ext cx="3591306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Propriedades do átomo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F5D0673-EF9B-AB01-9574-C629CAE2B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47" y="1583753"/>
            <a:ext cx="5841025" cy="459259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93AE976-594E-B8AD-3FB4-997CF769184E}"/>
              </a:ext>
            </a:extLst>
          </p:cNvPr>
          <p:cNvSpPr txBox="1"/>
          <p:nvPr/>
        </p:nvSpPr>
        <p:spPr>
          <a:xfrm>
            <a:off x="6291923" y="857447"/>
            <a:ext cx="5639562" cy="5508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"/>
              <a:tabLst>
                <a:tab pos="90170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Raio atômico: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distância entre o núcleo e o elétron mais externo; a eletrosfera é cerca de 10 mil vezes maior que o núcleo. Pode variar conforme posição, interações e campos energéticos.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540385" algn="just">
              <a:lnSpc>
                <a:spcPct val="115000"/>
              </a:lnSpc>
              <a:buNone/>
              <a:tabLst>
                <a:tab pos="9017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"/>
              <a:tabLst>
                <a:tab pos="90170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Massa atômica: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soma das massas de prótons e nêutrons (elétrons têm massa desprezível). Medida em u (unidade de massa) ou g/mol, usando o carbono-12 como referência.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"/>
              <a:tabLst>
                <a:tab pos="90170" algn="l"/>
              </a:tabLst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buFont typeface="Wingdings" panose="05000000000000000000" pitchFamily="2" charset="2"/>
              <a:buChar char=""/>
              <a:tabLst>
                <a:tab pos="90170" algn="l"/>
              </a:tabLst>
            </a:pPr>
            <a:r>
              <a:rPr lang="pt-BR" sz="2200" b="1" kern="100" dirty="0"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Número atômico (Z ou P): </a:t>
            </a: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quantidade de prótons no núcleo; define o elemento e sua posição na tabela periódica.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73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71FF-8894-F344-3CE9-2BFF34D58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758EEEA-8043-B516-8DCB-D49B69FDA205}"/>
              </a:ext>
            </a:extLst>
          </p:cNvPr>
          <p:cNvSpPr txBox="1"/>
          <p:nvPr/>
        </p:nvSpPr>
        <p:spPr>
          <a:xfrm>
            <a:off x="181357" y="4562075"/>
            <a:ext cx="5639562" cy="1615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  <a:tabLst>
                <a:tab pos="90170" algn="l"/>
              </a:tabLst>
            </a:pPr>
            <a:r>
              <a:rPr lang="pt-BR" sz="2200" b="1" kern="100" dirty="0"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Radioatividade: </a:t>
            </a: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capacidade de alguns átomos (como urânio e césio) emitirem partículas ou radiação, sofrendo decaimento para se tornar mais estáveis</a:t>
            </a:r>
            <a:r>
              <a:rPr lang="pt-BR" sz="2200" b="1" kern="100" dirty="0"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455CDC5-B595-F3F6-FD28-F7246B255D11}"/>
              </a:ext>
            </a:extLst>
          </p:cNvPr>
          <p:cNvSpPr txBox="1"/>
          <p:nvPr/>
        </p:nvSpPr>
        <p:spPr>
          <a:xfrm>
            <a:off x="6424570" y="812519"/>
            <a:ext cx="5544312" cy="356738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540385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Curiosidade rápida sobre o átomo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Se o núcleo de um átomo fosse do tamanho de uma bola de futebol, os elétrons estariam girando a quilômetros de distância.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r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 seja: o átomo é 99,999% vazio!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indent="540385" algn="r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1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r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1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https://www.todadisciplina.com.br/atomo/#google_vignette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231C3DF-EC6C-B628-235A-FC5A6D570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18" y="993895"/>
            <a:ext cx="5693051" cy="338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932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FCE92-53B4-80C9-9A95-61C546D56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CCDD2F97-C66F-ED4B-EB10-AC945EE66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19" y="628522"/>
            <a:ext cx="4546727" cy="788797"/>
          </a:xfrm>
          <a:prstGeom prst="rect">
            <a:avLst/>
          </a:prstGeom>
          <a:noFill/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E10C77B-F445-4A94-B13F-FE8B17D9EB90}"/>
              </a:ext>
            </a:extLst>
          </p:cNvPr>
          <p:cNvSpPr txBox="1"/>
          <p:nvPr/>
        </p:nvSpPr>
        <p:spPr>
          <a:xfrm>
            <a:off x="265176" y="1517382"/>
            <a:ext cx="5664390" cy="4729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540385" algn="just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Item 6. Quais são as partes de um átomo?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540385" algn="just">
              <a:lnSpc>
                <a:spcPct val="115000"/>
              </a:lnSpc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540385" algn="just">
              <a:lnSpc>
                <a:spcPct val="115000"/>
              </a:lnSpc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540385" algn="just">
              <a:lnSpc>
                <a:spcPct val="115000"/>
              </a:lnSpc>
              <a:buNone/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540385" algn="just">
              <a:lnSpc>
                <a:spcPct val="115000"/>
              </a:lnSpc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540385" algn="just">
              <a:lnSpc>
                <a:spcPct val="115000"/>
              </a:lnSpc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540385" algn="just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Item 7. Qual é o menor átomo do universo?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540385" algn="just">
              <a:lnSpc>
                <a:spcPct val="115000"/>
              </a:lnSpc>
              <a:buNone/>
            </a:pPr>
            <a:r>
              <a:rPr lang="pt-BR" sz="2200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</a:p>
          <a:p>
            <a:pPr marL="457200" indent="540385" algn="just">
              <a:lnSpc>
                <a:spcPct val="115000"/>
              </a:lnSpc>
              <a:buNone/>
            </a:pPr>
            <a:endParaRPr lang="pt-BR" sz="2200" kern="100" dirty="0">
              <a:solidFill>
                <a:srgbClr val="EE0000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540385" algn="just">
              <a:lnSpc>
                <a:spcPct val="115000"/>
              </a:lnSpc>
              <a:buNone/>
            </a:pPr>
            <a:endParaRPr lang="pt-BR" sz="2200" kern="100" dirty="0">
              <a:solidFill>
                <a:srgbClr val="EE0000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F29017E-0821-D306-8652-9AB19FBA2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553" y="4233672"/>
            <a:ext cx="5681271" cy="141732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4D7F5DC-870A-0129-9CBB-DA62BCD739E1}"/>
              </a:ext>
            </a:extLst>
          </p:cNvPr>
          <p:cNvSpPr txBox="1"/>
          <p:nvPr/>
        </p:nvSpPr>
        <p:spPr>
          <a:xfrm>
            <a:off x="6262434" y="914620"/>
            <a:ext cx="5664390" cy="3308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Item 8. Como os átomos se unem?</a:t>
            </a: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b="1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b="1" kern="100" dirty="0"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b="1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b="1" kern="100" dirty="0"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Item 9. Preencha a tabela a seguir com as informações sobre as partículas subatômicas.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FFF26AA-304C-2CB5-E787-4502DE1A63AE}"/>
              </a:ext>
            </a:extLst>
          </p:cNvPr>
          <p:cNvSpPr txBox="1"/>
          <p:nvPr/>
        </p:nvSpPr>
        <p:spPr>
          <a:xfrm>
            <a:off x="7951470" y="5650992"/>
            <a:ext cx="397535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https://www.todamateria.com.br/exercicios-sobre-atomos/</a:t>
            </a: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926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ACDAE-AF59-02D3-1D34-504F98481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2A6A0D0-FD05-0715-0E90-6CB92CB3666F}"/>
              </a:ext>
            </a:extLst>
          </p:cNvPr>
          <p:cNvSpPr txBox="1"/>
          <p:nvPr/>
        </p:nvSpPr>
        <p:spPr>
          <a:xfrm>
            <a:off x="310896" y="736512"/>
            <a:ext cx="5458968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Item 10.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 esquema, a seguir, representa a estrutura do átomo.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átomo com identificação de prótons, nêutrons e elétrons">
            <a:extLst>
              <a:ext uri="{FF2B5EF4-FFF2-40B4-BE49-F238E27FC236}">
                <a16:creationId xmlns:a16="http://schemas.microsoft.com/office/drawing/2014/main" id="{97D3CC0D-FD39-D06C-FA9C-6790FC0004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28" y="1660778"/>
            <a:ext cx="4792203" cy="235343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A340A6E-37BA-57C8-D97D-2DBC68BDD08C}"/>
              </a:ext>
            </a:extLst>
          </p:cNvPr>
          <p:cNvSpPr txBox="1"/>
          <p:nvPr/>
        </p:nvSpPr>
        <p:spPr>
          <a:xfrm>
            <a:off x="310896" y="4357892"/>
            <a:ext cx="5458968" cy="1717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 número atômico e o número de massa do átomo representado na imagem é, respectivamente:</a:t>
            </a:r>
            <a:endParaRPr lang="pt-BR" sz="2200" b="1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3 e 3</a:t>
            </a: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(B) 3 e 7     (C) 6 e 7     (D) 7 e 10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E1E4003-1D36-D749-C222-F7D78906254A}"/>
              </a:ext>
            </a:extLst>
          </p:cNvPr>
          <p:cNvSpPr txBox="1"/>
          <p:nvPr/>
        </p:nvSpPr>
        <p:spPr>
          <a:xfrm>
            <a:off x="6201918" y="1584949"/>
            <a:ext cx="5679186" cy="4853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Leia o texto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Texto III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	</a:t>
            </a: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 Tabela Periódica é um modelo que agrupa todos os elementos químicos conhecidos e suas propriedades. Eles estão organizados em ordem crescente de número atômico (número de prótons).</a:t>
            </a: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No total, a nova Tabela Periódica possui 118 elementos químicos (92 naturais e 26 artificiais).</a:t>
            </a: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Cada quadrado especifica o nome do elemento químico, seu símbolo e seu número atômico.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93680FB-1C2C-5D11-4CC4-1E81881BF3DF}"/>
              </a:ext>
            </a:extLst>
          </p:cNvPr>
          <p:cNvSpPr/>
          <p:nvPr/>
        </p:nvSpPr>
        <p:spPr>
          <a:xfrm>
            <a:off x="6422136" y="824753"/>
            <a:ext cx="5458968" cy="76019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tx1"/>
                </a:solidFill>
                <a:latin typeface="Arial Narrow" panose="020B0606020202030204" pitchFamily="34" charset="0"/>
              </a:rPr>
              <a:t>Ampliando</a:t>
            </a:r>
          </a:p>
        </p:txBody>
      </p:sp>
    </p:spTree>
    <p:extLst>
      <p:ext uri="{BB962C8B-B14F-4D97-AF65-F5344CB8AC3E}">
        <p14:creationId xmlns:p14="http://schemas.microsoft.com/office/powerpoint/2010/main" val="1944014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5C44D-D99A-03A1-C178-BC4A6E40D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57548E2-A36D-342B-5B66-C4E20015B4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19"/>
          <a:stretch>
            <a:fillRect/>
          </a:stretch>
        </p:blipFill>
        <p:spPr bwMode="auto">
          <a:xfrm>
            <a:off x="2255317" y="676656"/>
            <a:ext cx="7681366" cy="5998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73967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60FC3-D37D-F9C9-D184-97DA9736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7295AB1-88B5-334E-C848-1BB104AF97DA}"/>
              </a:ext>
            </a:extLst>
          </p:cNvPr>
          <p:cNvSpPr txBox="1"/>
          <p:nvPr/>
        </p:nvSpPr>
        <p:spPr>
          <a:xfrm>
            <a:off x="310896" y="600812"/>
            <a:ext cx="5422392" cy="5865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classificação de elementos em semimetais não é reconhecida pela IUPAC (União Internacional de Química Pura e Aplicada), todavia, a maioria dos materiais didáticos de química assim os classificam.</a:t>
            </a:r>
          </a:p>
          <a:p>
            <a:pPr algn="just"/>
            <a:endParaRPr lang="pt-BR" sz="2200" b="1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Organização da Tabela Periódica</a:t>
            </a: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 </a:t>
            </a:r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Período</a:t>
            </a:r>
            <a:r>
              <a:rPr lang="pt-BR" sz="2200" dirty="0">
                <a:latin typeface="Arial Narrow" panose="020B0606020202030204" pitchFamily="34" charset="0"/>
              </a:rPr>
              <a:t>s (linhas horizontais): Indicam o número de camadas eletrônicas.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 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Total: 7 períodos.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pt-BR" sz="2200" dirty="0">
                <a:latin typeface="Arial Narrow" panose="020B0606020202030204" pitchFamily="34" charset="0"/>
              </a:rPr>
              <a:t>1º: 2 elementos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pt-BR" sz="2200" dirty="0">
                <a:latin typeface="Arial Narrow" panose="020B0606020202030204" pitchFamily="34" charset="0"/>
              </a:rPr>
              <a:t>2º e 3º: 8 elementos cada.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pt-BR" sz="2200" dirty="0">
                <a:latin typeface="Arial Narrow" panose="020B0606020202030204" pitchFamily="34" charset="0"/>
              </a:rPr>
              <a:t>4º e 5º: 18 elementos cada.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pt-BR" sz="2200" dirty="0">
                <a:latin typeface="Arial Narrow" panose="020B0606020202030204" pitchFamily="34" charset="0"/>
              </a:rPr>
              <a:t>6º e 7º: 32 elementos cada.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CD66832-7BF3-76E6-25B6-094BBB9DFC82}"/>
              </a:ext>
            </a:extLst>
          </p:cNvPr>
          <p:cNvSpPr txBox="1"/>
          <p:nvPr/>
        </p:nvSpPr>
        <p:spPr>
          <a:xfrm>
            <a:off x="6324600" y="271628"/>
            <a:ext cx="542239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 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As séries de lantanídeos e actinídeos são representadas separadamente para evitar linhas muito extensas.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Grupos</a:t>
            </a:r>
            <a:r>
              <a:rPr lang="pt-BR" sz="2200" dirty="0">
                <a:latin typeface="Arial Narrow" panose="020B0606020202030204" pitchFamily="34" charset="0"/>
              </a:rPr>
              <a:t> (colunas verticais): Indicam elementos com o mesmo número de elétrons na camada de valência.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Total: 18 grupos.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360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86C89-548F-B65C-A24F-F6135F908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aixaDeTexto 27">
            <a:extLst>
              <a:ext uri="{FF2B5EF4-FFF2-40B4-BE49-F238E27FC236}">
                <a16:creationId xmlns:a16="http://schemas.microsoft.com/office/drawing/2014/main" id="{1846E7C6-BF6D-F1E1-3A9D-F022FF09E6D9}"/>
              </a:ext>
            </a:extLst>
          </p:cNvPr>
          <p:cNvSpPr txBox="1"/>
          <p:nvPr/>
        </p:nvSpPr>
        <p:spPr>
          <a:xfrm>
            <a:off x="502920" y="611834"/>
            <a:ext cx="5202936" cy="6041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Principais famílias: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0170" algn="l"/>
                <a:tab pos="18034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Grupo 1 (1 A): Metais Alcalinos</a:t>
            </a:r>
          </a:p>
          <a:p>
            <a:pPr indent="540385" algn="ctr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Li, Na, K, Rb, Cs, Fr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0170" algn="l"/>
                <a:tab pos="180340" algn="l"/>
              </a:tabLst>
            </a:pPr>
            <a:r>
              <a:rPr lang="pt-BR" sz="2200" b="1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Grupo 2 (2 A): Metais Alcalinoterrosos</a:t>
            </a:r>
          </a:p>
          <a:p>
            <a:pPr indent="540385" algn="ctr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Be, Mg, Ca, </a:t>
            </a:r>
            <a:r>
              <a:rPr lang="pt-BR" sz="2200" kern="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Sr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Ba, Ra</a:t>
            </a:r>
          </a:p>
          <a:p>
            <a:pPr marL="342900" indent="-34290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0170" algn="l"/>
                <a:tab pos="180340" algn="l"/>
              </a:tabLst>
            </a:pPr>
            <a:r>
              <a:rPr lang="pt-BR" sz="2200" b="1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Grupo 13 (3 A): Família do Boro</a:t>
            </a:r>
          </a:p>
          <a:p>
            <a:pPr indent="540385" algn="ctr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B, Al, </a:t>
            </a:r>
            <a:r>
              <a:rPr lang="pt-BR" sz="2200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Ga, In, </a:t>
            </a:r>
            <a:r>
              <a:rPr lang="pt-BR" sz="2200" kern="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Tl</a:t>
            </a:r>
            <a:r>
              <a:rPr lang="pt-BR" sz="2200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2200" kern="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endParaRPr lang="pt-BR" sz="2200" kern="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0170" algn="l"/>
                <a:tab pos="18034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Grupo 14 (4 A): Família do Carbono</a:t>
            </a:r>
          </a:p>
          <a:p>
            <a:pPr indent="540385" algn="ctr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C, Si, Ge, Sn, </a:t>
            </a:r>
            <a:r>
              <a:rPr lang="pt-BR" sz="2200" kern="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Pb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2200" kern="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ACD25177-35EA-73A2-07A5-BF49A5A926ED}"/>
              </a:ext>
            </a:extLst>
          </p:cNvPr>
          <p:cNvSpPr txBox="1"/>
          <p:nvPr/>
        </p:nvSpPr>
        <p:spPr>
          <a:xfrm>
            <a:off x="6486144" y="620799"/>
            <a:ext cx="5202936" cy="6041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Principais famílias: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0170" algn="l"/>
                <a:tab pos="18034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Grupo 15 (5 A): Fam</a:t>
            </a:r>
            <a:r>
              <a:rPr lang="pt-BR" sz="2200" b="1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ília do Nitrogênio</a:t>
            </a:r>
            <a:endParaRPr lang="pt-BR" sz="2200" b="1" kern="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0385" algn="ctr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N, P, As, Sb, Bi, Mc</a:t>
            </a:r>
            <a:endParaRPr lang="pt-BR" sz="2200" kern="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0170" algn="l"/>
                <a:tab pos="180340" algn="l"/>
              </a:tabLst>
            </a:pPr>
            <a:r>
              <a:rPr lang="pt-BR" sz="2200" b="1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Grupo 16 (6 A): </a:t>
            </a:r>
            <a:r>
              <a:rPr lang="pt-BR" sz="2200" b="1" kern="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Calcogênios</a:t>
            </a:r>
            <a:endParaRPr lang="pt-BR" sz="2200" b="1" kern="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0385" algn="ctr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O, Os, Se, Te, </a:t>
            </a:r>
            <a:r>
              <a:rPr lang="pt-BR" sz="2200" kern="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2200" kern="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endParaRPr lang="pt-BR" sz="2200" kern="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0170" algn="l"/>
                <a:tab pos="180340" algn="l"/>
              </a:tabLst>
            </a:pPr>
            <a:r>
              <a:rPr lang="pt-BR" sz="2200" b="1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Grupo 17 (7 A): Halogênios</a:t>
            </a:r>
          </a:p>
          <a:p>
            <a:pPr indent="540385" algn="ctr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F, Cl, Br, l, At, </a:t>
            </a:r>
            <a:r>
              <a:rPr lang="pt-BR" sz="2200" kern="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endParaRPr lang="pt-BR" sz="2200" kern="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0170" algn="l"/>
                <a:tab pos="18034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Grupo 18 (8 A): Gases Nobres</a:t>
            </a:r>
          </a:p>
          <a:p>
            <a:pPr indent="540385" algn="ctr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He, Ne, Ar, Kr, Xe, </a:t>
            </a:r>
            <a:r>
              <a:rPr lang="pt-BR" sz="2200" kern="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Rn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Og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329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EA9E9-B492-43AB-6922-1E26CC0EC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8062927-FE42-0D57-FEE4-91B893128865}"/>
              </a:ext>
            </a:extLst>
          </p:cNvPr>
          <p:cNvSpPr txBox="1"/>
          <p:nvPr/>
        </p:nvSpPr>
        <p:spPr>
          <a:xfrm>
            <a:off x="275217" y="687338"/>
            <a:ext cx="5553456" cy="5836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Metais de transição (parte central da tabela):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Grupo 3 a 12 (Fam</a:t>
            </a:r>
            <a:r>
              <a:rPr lang="pt-BR" sz="2200" b="1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ílias 1 B a 8 B):</a:t>
            </a:r>
            <a:endParaRPr lang="pt-BR" sz="2200" b="1" kern="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0385" algn="ctr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Incluem elementos como </a:t>
            </a:r>
          </a:p>
          <a:p>
            <a:pPr indent="540385" algn="ctr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Cu, Ag, </a:t>
            </a:r>
            <a:r>
              <a:rPr lang="pt-BR" sz="2200" kern="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</a:t>
            </a:r>
            <a:r>
              <a:rPr lang="pt-BR" sz="2200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Fe, Ni, Ti, Cr, entre outros.</a:t>
            </a:r>
            <a:endParaRPr lang="pt-BR" sz="2200" kern="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0170" algn="l"/>
                <a:tab pos="180340" algn="l"/>
              </a:tabLst>
            </a:pPr>
            <a:r>
              <a:rPr lang="pt-BR" sz="2200" b="1" kern="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Latanídeos</a:t>
            </a:r>
            <a:r>
              <a:rPr lang="pt-BR" sz="2200" b="1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		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a Lu</a:t>
            </a:r>
          </a:p>
          <a:p>
            <a:pPr marL="342900" indent="-34290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0170" algn="l"/>
                <a:tab pos="180340" algn="l"/>
              </a:tabLst>
            </a:pPr>
            <a:r>
              <a:rPr lang="pt-BR" sz="2200" b="1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Actinídeos:		</a:t>
            </a:r>
            <a:r>
              <a:rPr lang="pt-BR" sz="2200" kern="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 a </a:t>
            </a:r>
            <a:r>
              <a:rPr lang="pt-BR" sz="2200" kern="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Lr</a:t>
            </a:r>
            <a:endParaRPr lang="pt-BR" sz="2200" kern="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0170" algn="l"/>
                <a:tab pos="18034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Sistema IUPAC: 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Grupos numerados de 1 a 18.</a:t>
            </a:r>
          </a:p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antiga família 8B corresponde aos grupos 8, 9 e 10.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42EC66A-DB02-160B-7F29-33151BF0158C}"/>
              </a:ext>
            </a:extLst>
          </p:cNvPr>
          <p:cNvSpPr txBox="1"/>
          <p:nvPr/>
        </p:nvSpPr>
        <p:spPr>
          <a:xfrm>
            <a:off x="6601968" y="678373"/>
            <a:ext cx="4919472" cy="216219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540385" algn="l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Observação: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l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hidrogênio está acima dos metais alcalinos por configuração eletrônica, mas não pertence a esse grupo.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FD9C6CA-30DF-DFCC-E695-1985869A36AB}"/>
              </a:ext>
            </a:extLst>
          </p:cNvPr>
          <p:cNvSpPr txBox="1"/>
          <p:nvPr/>
        </p:nvSpPr>
        <p:spPr>
          <a:xfrm>
            <a:off x="6601968" y="2840568"/>
            <a:ext cx="4590288" cy="547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l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Resumo da Tabela Periódica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7F2FBC3-1B8F-2D3F-7D86-03A02C49C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633" y="3388475"/>
            <a:ext cx="4992141" cy="3081528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B980D42-FFCF-E5A6-8E93-FDA373FA6C2D}"/>
              </a:ext>
            </a:extLst>
          </p:cNvPr>
          <p:cNvSpPr txBox="1"/>
          <p:nvPr/>
        </p:nvSpPr>
        <p:spPr>
          <a:xfrm>
            <a:off x="7653528" y="6453563"/>
            <a:ext cx="398449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https://www.todamateria.com.br/tabela-periodica/</a:t>
            </a: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975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29C0C-3E10-FE66-F942-78CC37C2E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E23BCFA-F358-8311-DD6C-C6C607D5E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460" y="647763"/>
            <a:ext cx="4491693" cy="778701"/>
          </a:xfrm>
          <a:prstGeom prst="rect">
            <a:avLst/>
          </a:prstGeom>
          <a:noFill/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A88CB90-C512-2BBF-7B5E-012881CA98B2}"/>
              </a:ext>
            </a:extLst>
          </p:cNvPr>
          <p:cNvSpPr txBox="1"/>
          <p:nvPr/>
        </p:nvSpPr>
        <p:spPr>
          <a:xfrm>
            <a:off x="249068" y="1605650"/>
            <a:ext cx="5520796" cy="3205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Item 11.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Sobre a organização da Tabela Periódica atual, responda: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a) O que são as colunas?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b) O que são as linhas?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c) Qual o método utilizado para organizar os elementos químicos?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A451D37-240B-D390-7551-B8580FF92713}"/>
              </a:ext>
            </a:extLst>
          </p:cNvPr>
          <p:cNvSpPr txBox="1"/>
          <p:nvPr/>
        </p:nvSpPr>
        <p:spPr>
          <a:xfrm>
            <a:off x="6288132" y="807576"/>
            <a:ext cx="5654800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Item 12.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seguir, apresenta-se a representação do elemento químico ouro (</a:t>
            </a:r>
            <a:r>
              <a:rPr lang="pt-BR" sz="2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Au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 na Tabela Periódica.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A0766E6-29AB-0EAF-4BD8-32DBB734A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74" y="1738795"/>
            <a:ext cx="1625516" cy="2191485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0234AFE-C241-1AE2-E199-720E9270B043}"/>
              </a:ext>
            </a:extLst>
          </p:cNvPr>
          <p:cNvSpPr txBox="1"/>
          <p:nvPr/>
        </p:nvSpPr>
        <p:spPr>
          <a:xfrm>
            <a:off x="6097524" y="3930280"/>
            <a:ext cx="6094476" cy="2804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base nessa representação, qual é o número atômico e o período desse elemento?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(A) Número atômico 32 e 6º período.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(B) Número atômico 79 e 2º período.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(C) Número atômico 79 e 6º período.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(D) Número atômico 125 e 4º período.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143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DD66C-0BAF-55F7-FD9C-B8AB67DFF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3BCE2FD-BB84-12EF-FC79-CFD5AD9D53B3}"/>
              </a:ext>
            </a:extLst>
          </p:cNvPr>
          <p:cNvSpPr txBox="1"/>
          <p:nvPr/>
        </p:nvSpPr>
        <p:spPr>
          <a:xfrm>
            <a:off x="230886" y="860733"/>
            <a:ext cx="5648706" cy="5209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Item 13.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Na Tabela Periódica, os elementos químicos são organizados em colunas chamadas grupos ou famílias. Os elementos de um mesmo grupo apresentam características semelhantes.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endParaRPr lang="pt-BR" sz="2200" b="1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Qual característica é comum aos elementos de um mesmo grupo?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"/>
              </a:spcAft>
              <a:buAutoNum type="alphaUcParenBoth"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mesma massa atômica.</a:t>
            </a:r>
          </a:p>
          <a:p>
            <a:pPr marL="457200" indent="-457200" algn="just">
              <a:lnSpc>
                <a:spcPct val="115000"/>
              </a:lnSpc>
              <a:spcAft>
                <a:spcPts val="100"/>
              </a:spcAft>
              <a:buAutoNum type="alphaUcParenBoth"/>
            </a:pP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mesmo tamanho de átomo.</a:t>
            </a: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"/>
              </a:spcAft>
              <a:buAutoNum type="alphaUcParenBoth"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mesma quantidade de camadas eletrônicas.</a:t>
            </a:r>
          </a:p>
          <a:p>
            <a:pPr marL="457200" indent="-457200" algn="just">
              <a:lnSpc>
                <a:spcPct val="115000"/>
              </a:lnSpc>
              <a:spcAft>
                <a:spcPts val="100"/>
              </a:spcAft>
              <a:buAutoNum type="alphaUcParenBoth"/>
            </a:pP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ropriedades químicas semelhantes e distribuição eletrônica parecida.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DD0A453-B4E4-D05F-96F5-2E78716BAF3F}"/>
              </a:ext>
            </a:extLst>
          </p:cNvPr>
          <p:cNvSpPr txBox="1"/>
          <p:nvPr/>
        </p:nvSpPr>
        <p:spPr>
          <a:xfrm>
            <a:off x="6238494" y="860733"/>
            <a:ext cx="5648706" cy="425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Item 14. Qual das alternativas abaixo apresenta corretamente uma correspondência entre grupo da Tabela Periódica e família de elementos?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ct val="115000"/>
              </a:lnSpc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Grupo 1 – Halogênios</a:t>
            </a:r>
          </a:p>
          <a:p>
            <a:pPr marL="742950" lvl="1" indent="-285750" algn="l">
              <a:lnSpc>
                <a:spcPct val="115000"/>
              </a:lnSpc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Grupo 2 – Metais Alcalinos</a:t>
            </a:r>
          </a:p>
          <a:p>
            <a:pPr marL="742950" lvl="1" indent="-285750" algn="l">
              <a:lnSpc>
                <a:spcPct val="115000"/>
              </a:lnSpc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Grupo 16 – </a:t>
            </a:r>
            <a:r>
              <a:rPr lang="pt-BR" sz="2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Calcogênios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 algn="l">
              <a:lnSpc>
                <a:spcPct val="115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Grupo 17 – Gases Nobres</a:t>
            </a:r>
          </a:p>
          <a:p>
            <a:pPr lvl="1" algn="l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  <a:tab pos="270510" algn="l"/>
              </a:tabLst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507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5CA65-17EF-3F0E-B757-C3F72597F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18E9309-1F56-45D0-D485-0175F2D61397}"/>
              </a:ext>
            </a:extLst>
          </p:cNvPr>
          <p:cNvSpPr txBox="1"/>
          <p:nvPr/>
        </p:nvSpPr>
        <p:spPr>
          <a:xfrm>
            <a:off x="340614" y="696141"/>
            <a:ext cx="5648706" cy="4171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dirty="0">
                <a:latin typeface="Arial Narrow" panose="020B0606020202030204" pitchFamily="34" charset="0"/>
              </a:rPr>
              <a:t>Item 15. </a:t>
            </a:r>
            <a:r>
              <a:rPr lang="pt-BR" sz="2200" dirty="0">
                <a:latin typeface="Arial Narrow" panose="020B0606020202030204" pitchFamily="34" charset="0"/>
              </a:rPr>
              <a:t>O número de massa de um átomo é definido como a soma do número de prótons e nêutrons.</a:t>
            </a:r>
            <a:r>
              <a:rPr lang="pt-BR" sz="2200" b="1" dirty="0">
                <a:latin typeface="Arial Narrow" panose="020B0606020202030204" pitchFamily="34" charset="0"/>
              </a:rPr>
              <a:t> </a:t>
            </a:r>
            <a:endParaRPr lang="pt-BR" sz="2200" dirty="0">
              <a:latin typeface="Arial Narrow" panose="020B0606020202030204" pitchFamily="34" charset="0"/>
            </a:endParaRPr>
          </a:p>
          <a:p>
            <a:endParaRPr lang="pt-BR" sz="2200" b="1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Considerando um átomo de carbono com 6 prótons e 6 nêutrons, assinale a alternativa correta:</a:t>
            </a:r>
            <a:endParaRPr lang="pt-BR" sz="2200" dirty="0">
              <a:latin typeface="Arial Narrow" panose="020B0606020202030204" pitchFamily="34" charset="0"/>
            </a:endParaRPr>
          </a:p>
          <a:p>
            <a:r>
              <a:rPr lang="pt-BR" sz="2200" dirty="0">
                <a:latin typeface="Arial Narrow" panose="020B0606020202030204" pitchFamily="34" charset="0"/>
              </a:rPr>
              <a:t> </a:t>
            </a:r>
          </a:p>
          <a:p>
            <a:pPr lvl="1"/>
            <a:r>
              <a:rPr lang="pt-BR" sz="2200" dirty="0">
                <a:latin typeface="Arial Narrow" panose="020B0606020202030204" pitchFamily="34" charset="0"/>
              </a:rPr>
              <a:t>(A) O número de massa é 0.</a:t>
            </a:r>
          </a:p>
          <a:p>
            <a:pPr lvl="1"/>
            <a:r>
              <a:rPr lang="pt-BR" sz="2200" dirty="0">
                <a:latin typeface="Arial Narrow" panose="020B0606020202030204" pitchFamily="34" charset="0"/>
              </a:rPr>
              <a:t>(B) O número de massa é 6.</a:t>
            </a:r>
          </a:p>
          <a:p>
            <a:pPr lvl="1"/>
            <a:r>
              <a:rPr lang="pt-BR" sz="2200" dirty="0">
                <a:latin typeface="Arial Narrow" panose="020B0606020202030204" pitchFamily="34" charset="0"/>
              </a:rPr>
              <a:t>(C) O número de massa é 12.</a:t>
            </a:r>
          </a:p>
          <a:p>
            <a:pPr lvl="1"/>
            <a:r>
              <a:rPr lang="pt-BR" sz="2200" dirty="0">
                <a:latin typeface="Arial Narrow" panose="020B0606020202030204" pitchFamily="34" charset="0"/>
              </a:rPr>
              <a:t>(D) O número de massa é 18.</a:t>
            </a:r>
          </a:p>
          <a:p>
            <a:pPr lvl="1" algn="l">
              <a:lnSpc>
                <a:spcPct val="115000"/>
              </a:lnSpc>
              <a:spcAft>
                <a:spcPts val="800"/>
              </a:spcAft>
              <a:tabLst>
                <a:tab pos="90170" algn="l"/>
                <a:tab pos="180340" algn="l"/>
                <a:tab pos="270510" algn="l"/>
              </a:tabLst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461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F2EB3-543D-B90B-1BF3-990580F6A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EFCA3D5-F332-5BCA-FA4B-E02782F960A8}"/>
              </a:ext>
            </a:extLst>
          </p:cNvPr>
          <p:cNvSpPr txBox="1"/>
          <p:nvPr/>
        </p:nvSpPr>
        <p:spPr>
          <a:xfrm>
            <a:off x="313182" y="842042"/>
            <a:ext cx="541096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Leia o texto </a:t>
            </a:r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Texto IV</a:t>
            </a:r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Transformações físicas e químicas</a:t>
            </a:r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 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 	As transformações que ocorrem nos materiais são classificadas em químicas e físicas.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As transformações físicas, embora sejam perceptíveis pela mudança na aparência do material, ocorrem de maneira mais passageira, não alterando intimamente a natureza da substância.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Já as transformações químicas são tão intensas que alteram a composição do material, fazendo com que a transformação produza uma substância quimicamente diferente do que se tinha no início.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0D2A375-E98B-89E3-1C8C-B32FB5D22C5C}"/>
              </a:ext>
            </a:extLst>
          </p:cNvPr>
          <p:cNvSpPr txBox="1"/>
          <p:nvPr/>
        </p:nvSpPr>
        <p:spPr>
          <a:xfrm>
            <a:off x="6320790" y="842042"/>
            <a:ext cx="5558028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	Uma transformação física é diferente de uma transformação química porque: em uma transformação química novas substâncias são formadas, já a transformação física altera a forma do material, mas sua composição é a mesma.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Transformações físicas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Quando alteramos o tamanho ou a forma do material ele sofre uma mudança, mas não pode ser transformado em outro.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Olhando microscopicamente, percebemos que os átomos, íons ou moléculas passam por uma agitação ou reordenação, mas eles não são alterados.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58399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66DE8-067C-0223-1E7F-74DB97CFC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estados físicos da matéria">
            <a:extLst>
              <a:ext uri="{FF2B5EF4-FFF2-40B4-BE49-F238E27FC236}">
                <a16:creationId xmlns:a16="http://schemas.microsoft.com/office/drawing/2014/main" id="{8C5AF1E2-F679-9EEE-593E-6EBF2A5C9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10" y="1609948"/>
            <a:ext cx="5219255" cy="273793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4CE2874-F1B0-5274-5B23-60E0DFE30571}"/>
              </a:ext>
            </a:extLst>
          </p:cNvPr>
          <p:cNvSpPr txBox="1"/>
          <p:nvPr/>
        </p:nvSpPr>
        <p:spPr>
          <a:xfrm>
            <a:off x="277996" y="721059"/>
            <a:ext cx="55580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	Podemos observar isso nas mudanças de estado físico.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1978250-23EA-FA38-A795-DF2A064602B6}"/>
              </a:ext>
            </a:extLst>
          </p:cNvPr>
          <p:cNvSpPr txBox="1"/>
          <p:nvPr/>
        </p:nvSpPr>
        <p:spPr>
          <a:xfrm>
            <a:off x="277996" y="4347881"/>
            <a:ext cx="5558028" cy="2162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Observe que: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0170" algn="l"/>
                <a:tab pos="180340" algn="l"/>
                <a:tab pos="45720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Sólido: as partículas permanecem em posições fixas, por isso o volume e forma são bem definidos.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0C89B14-00FC-2AC4-24F7-34BF58C44CCD}"/>
              </a:ext>
            </a:extLst>
          </p:cNvPr>
          <p:cNvSpPr txBox="1"/>
          <p:nvPr/>
        </p:nvSpPr>
        <p:spPr>
          <a:xfrm>
            <a:off x="6248400" y="721059"/>
            <a:ext cx="5728447" cy="4803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0170" algn="l"/>
                <a:tab pos="180340" algn="l"/>
                <a:tab pos="45720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Líquido: as partículas se movimentam com mais liberdade e, por isso, o líquido tem volume específico, mas a forma varia conforme o recipiente.</a:t>
            </a:r>
          </a:p>
          <a:p>
            <a:pPr lvl="0" algn="just">
              <a:lnSpc>
                <a:spcPct val="150000"/>
              </a:lnSpc>
              <a:spcAft>
                <a:spcPts val="800"/>
              </a:spcAft>
              <a:buSzPts val="1000"/>
              <a:tabLst>
                <a:tab pos="90170" algn="l"/>
                <a:tab pos="180340" algn="l"/>
                <a:tab pos="457200" algn="l"/>
              </a:tabLst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0170" algn="l"/>
                <a:tab pos="180340" algn="l"/>
                <a:tab pos="45720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Gasoso: as partículas se movimentam em todas as direções e com grande velocidade, preenchendo todo o recipiente, por isso o volume e forma são variáveis.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004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C4E1C-D557-87CF-C652-10AAD28C2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AAF4000-B739-963F-54D3-56A9960D56D7}"/>
              </a:ext>
            </a:extLst>
          </p:cNvPr>
          <p:cNvSpPr txBox="1"/>
          <p:nvPr/>
        </p:nvSpPr>
        <p:spPr>
          <a:xfrm>
            <a:off x="188258" y="586146"/>
            <a:ext cx="5602941" cy="15636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exemplo mais comum que temos para as transformações físicas são os estados físicos da água.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estados físicos da água">
            <a:extLst>
              <a:ext uri="{FF2B5EF4-FFF2-40B4-BE49-F238E27FC236}">
                <a16:creationId xmlns:a16="http://schemas.microsoft.com/office/drawing/2014/main" id="{9CDDCDA7-C41C-5ECF-F6FF-768744711F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00" y="2167706"/>
            <a:ext cx="5064256" cy="264128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BB6C395-E30D-F1D6-844A-74910E5BB8BF}"/>
              </a:ext>
            </a:extLst>
          </p:cNvPr>
          <p:cNvSpPr txBox="1"/>
          <p:nvPr/>
        </p:nvSpPr>
        <p:spPr>
          <a:xfrm>
            <a:off x="6400801" y="586146"/>
            <a:ext cx="5602941" cy="5781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água em diferentes estados tem suas moléculas rearranjadas, mas a sua composição é a mesma. Por isso, temos uma transformação física.</a:t>
            </a:r>
          </a:p>
          <a:p>
            <a:pPr algn="just"/>
            <a:endParaRPr lang="pt-BR" sz="2200" b="1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Transformações químicas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Novas substâncias são criadas quando a matéria passa por uma transformação química. Reagentes são transformados em produtos por meio de reações.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As reações fazem com que ligações químicas sejam quebradas ou formadas, mas os átomos que participam da reação são os mesmos, só que rearranjados.	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66CEE9D-3BBC-DA04-F1CE-4142B5A9A126}"/>
              </a:ext>
            </a:extLst>
          </p:cNvPr>
          <p:cNvSpPr txBox="1"/>
          <p:nvPr/>
        </p:nvSpPr>
        <p:spPr>
          <a:xfrm>
            <a:off x="188258" y="4766909"/>
            <a:ext cx="5602941" cy="2059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Ao aquecermos a água ela vaporiza, se congelarmos a água ela solidifica, e quando a colocamos na temperatura ambiente ela retorna ao estado líquido.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121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FEF2B-A691-D8DD-87E5-AF47DA8F9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5ED892F-1530-D937-760A-FF02652BD7FD}"/>
              </a:ext>
            </a:extLst>
          </p:cNvPr>
          <p:cNvSpPr txBox="1"/>
          <p:nvPr/>
        </p:nvSpPr>
        <p:spPr>
          <a:xfrm>
            <a:off x="224119" y="586146"/>
            <a:ext cx="560294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	Percebemos a ocorrência de uma transformação química por aparecimento de luz, surgimento de bolhas de um gás, formação de partículas sólidas, mudança de cor e percepção de cheiro.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Vejamos esse exemplo:</a:t>
            </a:r>
          </a:p>
          <a:p>
            <a:pPr algn="just"/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reação sódio e água">
            <a:extLst>
              <a:ext uri="{FF2B5EF4-FFF2-40B4-BE49-F238E27FC236}">
                <a16:creationId xmlns:a16="http://schemas.microsoft.com/office/drawing/2014/main" id="{DC6593B5-1539-D1D7-0577-1CDB4DE2D1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43" y="3180380"/>
            <a:ext cx="5893122" cy="309147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4106B1-8C50-0B5B-1CC3-C6FBD11B8075}"/>
              </a:ext>
            </a:extLst>
          </p:cNvPr>
          <p:cNvSpPr txBox="1"/>
          <p:nvPr/>
        </p:nvSpPr>
        <p:spPr>
          <a:xfrm>
            <a:off x="6445310" y="604076"/>
            <a:ext cx="5602941" cy="15636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sódio é um metal alcalino e, como característica dessa família, reage violentamente com a água.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2 Na com parêntese esquerdo reto s parêntese direito espaço subscrito fim do subscrito mais espaço 2 reto H com 2 subscrito reto O com parêntese esquerdo reto l parêntese direito subscrito fim do subscrito espaço seta para a direita 2 NaOH com parêntese esquerdo aq parêntese direito subscrito fim do subscrito espaço mais espaço reto H com 2 subscrito com parêntese esquerdo reto g parêntese direito subscrito fim do subscrito">
            <a:extLst>
              <a:ext uri="{FF2B5EF4-FFF2-40B4-BE49-F238E27FC236}">
                <a16:creationId xmlns:a16="http://schemas.microsoft.com/office/drawing/2014/main" id="{0475B28C-C242-7A48-9927-4F774B955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261" y="2348343"/>
            <a:ext cx="4570843" cy="35003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BF4928E-C35D-8300-05ED-FD295406A22D}"/>
              </a:ext>
            </a:extLst>
          </p:cNvPr>
          <p:cNvSpPr txBox="1"/>
          <p:nvPr/>
        </p:nvSpPr>
        <p:spPr>
          <a:xfrm>
            <a:off x="6364941" y="2879011"/>
            <a:ext cx="5683309" cy="183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reação entre sódio e água origina o hidróxido do metal e libera gás hidrogênio.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r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1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Disponível em: </a:t>
            </a:r>
            <a:r>
              <a:rPr lang="pt-BR" sz="1200" strike="noStrike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https://www.todamateria.com.br/</a:t>
            </a:r>
            <a:r>
              <a:rPr lang="pt-BR" sz="1200" strike="noStrike" kern="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transformacoes</a:t>
            </a:r>
            <a:r>
              <a:rPr lang="pt-BR" sz="1200" strike="noStrike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pt-BR" sz="1200" strike="noStrike" kern="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fisicas</a:t>
            </a:r>
            <a:r>
              <a:rPr lang="pt-BR" sz="1200" strike="noStrike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-e-</a:t>
            </a:r>
            <a:r>
              <a:rPr lang="pt-BR" sz="1200" strike="noStrike" kern="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quimicas</a:t>
            </a:r>
            <a:r>
              <a:rPr lang="pt-BR" sz="1200" strike="noStrike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//.</a:t>
            </a:r>
          </a:p>
          <a:p>
            <a:pPr indent="540385" algn="r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1200" strike="noStrike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Acesso</a:t>
            </a:r>
            <a:r>
              <a:rPr lang="pt-BR" sz="1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em: 12 mar.2026.</a:t>
            </a: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245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46CEF-AF7D-C36E-407D-A465431FE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DE5B8CC-B5DF-BCEF-7A53-2FC070B5A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481" y="628522"/>
            <a:ext cx="3756119" cy="651637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4066AD2-01ED-67B4-87BF-A808AD292F96}"/>
              </a:ext>
            </a:extLst>
          </p:cNvPr>
          <p:cNvSpPr txBox="1"/>
          <p:nvPr/>
        </p:nvSpPr>
        <p:spPr>
          <a:xfrm>
            <a:off x="283999" y="1498547"/>
            <a:ext cx="5543060" cy="429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  <a:tab pos="270510" algn="l"/>
              </a:tabLst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16. O que acontece com as partículas da matéria quando ela passa do estado sólido para o líquido?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Movimentam-se mais e ficam mais afastadas.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Ficam mais próximas e paradas.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Tornam-se imobilizadas.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Não sofrem alteração.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1785B14-855D-BD52-198A-1DF8A02E07A6}"/>
              </a:ext>
            </a:extLst>
          </p:cNvPr>
          <p:cNvSpPr txBox="1"/>
          <p:nvPr/>
        </p:nvSpPr>
        <p:spPr>
          <a:xfrm>
            <a:off x="6203576" y="754028"/>
            <a:ext cx="5880847" cy="3292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l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  <a:tab pos="270510" algn="l"/>
              </a:tabLst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17.A sublimação é a mudança de estado: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l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50000"/>
              </a:lnSpc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Sólido para gás.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50000"/>
              </a:lnSpc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Gás para líquido.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50000"/>
              </a:lnSpc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Sólido para líquido.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Líquido para sólido.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7997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B59F8-D940-7B19-216E-C5E2401AD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0570F45-EC99-3A7B-38BA-5E082CD90BDC}"/>
              </a:ext>
            </a:extLst>
          </p:cNvPr>
          <p:cNvSpPr txBox="1"/>
          <p:nvPr/>
        </p:nvSpPr>
        <p:spPr>
          <a:xfrm>
            <a:off x="349624" y="722207"/>
            <a:ext cx="5190565" cy="621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  <a:tab pos="27051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Item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18.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 mundo não é estático, tudo está em constante transformação. A água, em todo seu ciclo hidrológico, passa por transformações.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  <a:tab pos="27051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Podemos dizer que essas transformações são: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Biológicas.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Científicas.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Químicas.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Físicas.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  <a:tab pos="270510" algn="l"/>
              </a:tabLst>
            </a:pPr>
            <a:endParaRPr lang="pt-B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679FD6E-EEFB-462E-C623-CF4646396C0C}"/>
              </a:ext>
            </a:extLst>
          </p:cNvPr>
          <p:cNvSpPr txBox="1"/>
          <p:nvPr/>
        </p:nvSpPr>
        <p:spPr>
          <a:xfrm>
            <a:off x="6409764" y="722207"/>
            <a:ext cx="5540188" cy="5723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  <a:tab pos="27051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Item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19.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José esqueceu uma maçã na mochila durante uma semana. Ao lembrar, foi buscá-la para comer, entretanto, a fruta havia mudado de cheiro, cor e textura.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  <a:tab pos="27051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transformação que a maçã passou foi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biológica.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científica.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química.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física.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4385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052F8-4C05-4561-61A7-C9DF71DED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18A259A-A3E7-0FCC-7677-348BA9398101}"/>
              </a:ext>
            </a:extLst>
          </p:cNvPr>
          <p:cNvSpPr txBox="1"/>
          <p:nvPr/>
        </p:nvSpPr>
        <p:spPr>
          <a:xfrm>
            <a:off x="286871" y="667633"/>
            <a:ext cx="5405717" cy="5923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Item 20.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As transformações que ocorrem nos materiais são classificadas em químicas e físicas.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Uma característica marcante das transformações físicas é: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lphaUcParenBoth"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formação de novas substâncias.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lphaUcParenBoth"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alteração das propriedades físicas sem mudança na composição.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lphaUcParenBoth"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liberação ou absorção de calor apenas.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mudança do estado físico que resulta em reações com gás.</a:t>
            </a:r>
            <a:endParaRPr lang="pt-BR" sz="11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9AA26B5-8140-C40D-BC81-D13A01002110}"/>
              </a:ext>
            </a:extLst>
          </p:cNvPr>
          <p:cNvSpPr txBox="1"/>
          <p:nvPr/>
        </p:nvSpPr>
        <p:spPr>
          <a:xfrm>
            <a:off x="6409765" y="667633"/>
            <a:ext cx="5405718" cy="4603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Item 21.Qual dos exemplos abaixo indica que ocorreu uma reação química?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Água fervendo.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Derretimento de gelo.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Dissolução de açúcar na água.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Formação de bolhas ao aplicar água oxigenada sobre um machucado.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0902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275EC-93B5-CC02-4365-65D9D9EE9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00770D2-21EE-1365-D2AD-6C9F291C20B5}"/>
              </a:ext>
            </a:extLst>
          </p:cNvPr>
          <p:cNvSpPr txBox="1"/>
          <p:nvPr/>
        </p:nvSpPr>
        <p:spPr>
          <a:xfrm>
            <a:off x="179294" y="783528"/>
            <a:ext cx="5477435" cy="5619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Item 22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Assinale a alternativa que contém os </a:t>
            </a: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sinais que indicam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que uma transformação química ocorreu: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  <a:spcAft>
                <a:spcPts val="800"/>
              </a:spcAft>
              <a:buNone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Mudança de forma e tamanho.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Apenas dissolução de um sólido em líquido.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Mudança de estado e temperatura constante.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arenBoth"/>
              <a:tabLst>
                <a:tab pos="90170" algn="l"/>
                <a:tab pos="180340" algn="l"/>
              </a:tabLs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Formação de gás, mudança de cor e liberação de energia.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1349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96515-D6BE-FFF3-1B6B-62E1F935D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30A77B2-04FB-6206-88DF-C15D7E89A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15" y="908251"/>
            <a:ext cx="2980789" cy="1127633"/>
          </a:xfrm>
          <a:prstGeom prst="rect">
            <a:avLst/>
          </a:prstGeom>
          <a:noFill/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DF7E2DD-56F0-5E0B-7FBF-57CFB47776A5}"/>
              </a:ext>
            </a:extLst>
          </p:cNvPr>
          <p:cNvSpPr txBox="1"/>
          <p:nvPr/>
        </p:nvSpPr>
        <p:spPr>
          <a:xfrm>
            <a:off x="599104" y="1946239"/>
            <a:ext cx="5086894" cy="474181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Estudante, aprender sobre as transformações da matéria ajuda a compreender fenômenos do cotidiano, como o derretimento do gelo, a evaporação da água e a formação da ferrugem. Esses conhecimentos permitem entender como a matéria se transforma e como as substâncias se combinam para formar novos materiais. Assim, a ciência contribui para explicar situações do dia a dia e para o desenvolvimento de produtos importantes para a sociedade. Veja as dicas a seguir. Sucesso!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6E8D24E-EDE4-EBCC-838B-0364C7BC12F1}"/>
              </a:ext>
            </a:extLst>
          </p:cNvPr>
          <p:cNvSpPr txBox="1"/>
          <p:nvPr/>
        </p:nvSpPr>
        <p:spPr>
          <a:xfrm>
            <a:off x="6281928" y="746886"/>
            <a:ext cx="5568696" cy="4196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Leia o texto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Texto V Transformações e Reações Químicas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pt-BR" sz="1200" dirty="0"/>
              <a:t>Por professor Dr.</a:t>
            </a:r>
          </a:p>
          <a:p>
            <a:pPr algn="r"/>
            <a:r>
              <a:rPr lang="pt-BR" sz="1200" dirty="0"/>
              <a:t>Diogo Nery Maciel</a:t>
            </a:r>
          </a:p>
          <a:p>
            <a:pPr algn="r"/>
            <a:r>
              <a:rPr lang="pt-BR" sz="1200" dirty="0"/>
              <a:t>Colégio Estadual Professor Gervasio Santana Dourado-Aparecida de Goiânia -GO. </a:t>
            </a:r>
          </a:p>
          <a:p>
            <a:pPr marL="457200" indent="540385" algn="just">
              <a:lnSpc>
                <a:spcPct val="115000"/>
              </a:lnSpc>
              <a:spcAft>
                <a:spcPts val="800"/>
              </a:spcAft>
            </a:pPr>
            <a:r>
              <a:rPr lang="pt-BR" sz="2200" dirty="0"/>
              <a:t>Como já vimos, as reações químicas apresentam duas partes, os reagentes e os produtos. </a:t>
            </a:r>
            <a:r>
              <a:rPr lang="pt-BR" sz="2200" b="1" dirty="0"/>
              <a:t>Os reagentes</a:t>
            </a:r>
            <a:r>
              <a:rPr lang="pt-BR" sz="2200" dirty="0"/>
              <a:t> são as substâncias que existiam antes da transformação química e </a:t>
            </a:r>
            <a:r>
              <a:rPr lang="pt-BR" sz="2200" b="1" dirty="0"/>
              <a:t>os produtos</a:t>
            </a:r>
            <a:r>
              <a:rPr lang="pt-BR" sz="2200" dirty="0"/>
              <a:t> são o resultado da transformação química.</a:t>
            </a:r>
          </a:p>
          <a:p>
            <a:pPr marL="457200" indent="540385" algn="r">
              <a:lnSpc>
                <a:spcPct val="115000"/>
              </a:lnSpc>
              <a:spcAft>
                <a:spcPts val="800"/>
              </a:spcAft>
              <a:buNone/>
            </a:pP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789FCA3-14B9-9415-29D9-1DA94BE363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004" y="4500283"/>
            <a:ext cx="5333051" cy="212501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A810CF16-1EB3-88F0-8764-BDE6D3DD4709}"/>
              </a:ext>
            </a:extLst>
          </p:cNvPr>
          <p:cNvSpPr/>
          <p:nvPr/>
        </p:nvSpPr>
        <p:spPr>
          <a:xfrm>
            <a:off x="3345472" y="1149339"/>
            <a:ext cx="2638491" cy="55581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>
                <a:solidFill>
                  <a:schemeClr val="tx1"/>
                </a:solidFill>
                <a:latin typeface="Arial Narrow" panose="020B0606020202030204" pitchFamily="34" charset="0"/>
              </a:rPr>
              <a:t>Sistematizando</a:t>
            </a:r>
          </a:p>
        </p:txBody>
      </p:sp>
    </p:spTree>
    <p:extLst>
      <p:ext uri="{BB962C8B-B14F-4D97-AF65-F5344CB8AC3E}">
        <p14:creationId xmlns:p14="http://schemas.microsoft.com/office/powerpoint/2010/main" val="14863150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F3643-FFE5-904B-15D5-7B3337006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7407745-0514-B741-CDF5-C7F68E17DEA7}"/>
              </a:ext>
            </a:extLst>
          </p:cNvPr>
          <p:cNvSpPr txBox="1"/>
          <p:nvPr/>
        </p:nvSpPr>
        <p:spPr>
          <a:xfrm>
            <a:off x="246888" y="907184"/>
            <a:ext cx="5678424" cy="4379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Leis Ponderais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"/>
              </a:spcAft>
              <a:buNone/>
            </a:pPr>
            <a:endParaRPr lang="pt-BR" sz="2200" kern="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as reações químicas seguem uma proporção e as massas presentes nos reagentes e nos produtos devem ser iguais, essas regras são chamadas de Leis ponderais.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primeira lei ponderal é conhecida como 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 da conservação das massas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ou 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 de Lavoisier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enunciada da seguinte forma: </a:t>
            </a:r>
            <a:r>
              <a:rPr lang="pt-BR" sz="2200" kern="1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massa dos reagentes é igual a massa dos produtos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ou também pela célebre frase: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1879D72-EF0D-FCAD-60AC-037DE60B281C}"/>
              </a:ext>
            </a:extLst>
          </p:cNvPr>
          <p:cNvSpPr txBox="1"/>
          <p:nvPr/>
        </p:nvSpPr>
        <p:spPr>
          <a:xfrm>
            <a:off x="417195" y="5724144"/>
            <a:ext cx="5337810" cy="7694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natureza nada se cria, nada se perde, tudo se transforma”</a:t>
            </a:r>
            <a:endParaRPr lang="pt-BR" sz="22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C93DCB-D8A5-3451-4B68-A92E0D20F49A}"/>
              </a:ext>
            </a:extLst>
          </p:cNvPr>
          <p:cNvSpPr txBox="1"/>
          <p:nvPr/>
        </p:nvSpPr>
        <p:spPr>
          <a:xfrm>
            <a:off x="6266690" y="987842"/>
            <a:ext cx="5678422" cy="3586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segunda lei ponderal é conhecida como 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 das proporções fixas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ou 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 de Proust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enunciada da seguinte forma: </a:t>
            </a:r>
          </a:p>
          <a:p>
            <a:pPr indent="449580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proporção em massa das substâncias que reagem e que são produzidas numa reação é fixa, constante e invariável.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Cada átomo de um elemento químico possui uma massa específica, que está indicada na tabela periódica, por exemplo os elementos da reação apresentada no tópico anterior: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D216F392-7233-7F08-64D8-757834F1914E}"/>
                  </a:ext>
                </a:extLst>
              </p:cNvPr>
              <p:cNvSpPr/>
              <p:nvPr/>
            </p:nvSpPr>
            <p:spPr>
              <a:xfrm>
                <a:off x="7615429" y="4890964"/>
                <a:ext cx="2980944" cy="134416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 b="0" i="0" smtClean="0">
                          <a:latin typeface="Cambria Math" panose="02040503050406030204" pitchFamily="18" charset="0"/>
                        </a:rPr>
                        <m:t>Na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22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99</m:t>
                      </m:r>
                      <m:r>
                        <a:rPr lang="pt-BR" sz="2200" b="1" i="0" smtClean="0">
                          <a:latin typeface="Cambria Math" panose="02040503050406030204" pitchFamily="18" charset="0"/>
                        </a:rPr>
                        <m:t>𝐮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23</m:t>
                      </m:r>
                      <m:r>
                        <a:rPr lang="pt-BR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</m:oMath>
                  </m:oMathPara>
                </a14:m>
                <a:endParaRPr lang="pt-BR" sz="2200" b="1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 b="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99</m:t>
                      </m:r>
                      <m:r>
                        <a:rPr lang="pt-BR" sz="2200" b="1" i="0" smtClean="0">
                          <a:latin typeface="Cambria Math" panose="02040503050406030204" pitchFamily="18" charset="0"/>
                        </a:rPr>
                        <m:t>𝐮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</m:t>
                      </m:r>
                      <m:r>
                        <a:rPr lang="pt-BR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</m:oMath>
                  </m:oMathPara>
                </a14:m>
                <a:endParaRPr lang="pt-BR" sz="2200" b="1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 b="0" i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008</m:t>
                      </m:r>
                      <m:r>
                        <a:rPr lang="pt-BR" sz="2200" b="1" i="0" smtClean="0">
                          <a:latin typeface="Cambria Math" panose="02040503050406030204" pitchFamily="18" charset="0"/>
                        </a:rPr>
                        <m:t>𝐮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pt-BR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</m:oMath>
                  </m:oMathPara>
                </a14:m>
                <a:endParaRPr lang="pt-BR" sz="2200" b="1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 b="0" i="0" smtClean="0">
                          <a:latin typeface="Cambria Math" panose="02040503050406030204" pitchFamily="18" charset="0"/>
                        </a:rPr>
                        <m:t>Cl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pt-BR" sz="2200" b="1" i="0" smtClean="0">
                          <a:latin typeface="Cambria Math" panose="02040503050406030204" pitchFamily="18" charset="0"/>
                        </a:rPr>
                        <m:t>𝐮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35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pt-BR" sz="2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pt-BR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</m:oMath>
                  </m:oMathPara>
                </a14:m>
                <a:endParaRPr lang="pt-BR" sz="2200" b="1" dirty="0"/>
              </a:p>
            </p:txBody>
          </p:sp>
        </mc:Choice>
        <mc:Fallback xmlns=""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D216F392-7233-7F08-64D8-757834F191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5429" y="4890964"/>
                <a:ext cx="2980944" cy="1344168"/>
              </a:xfrm>
              <a:prstGeom prst="rect">
                <a:avLst/>
              </a:prstGeom>
              <a:blipFill>
                <a:blip r:embed="rId2"/>
                <a:stretch>
                  <a:fillRect b="-13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88438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B422F-8C72-D4CB-6BA1-167F2270B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7AB6EE1-2330-3B18-2381-7A77564BCF2C}"/>
              </a:ext>
            </a:extLst>
          </p:cNvPr>
          <p:cNvSpPr txBox="1"/>
          <p:nvPr/>
        </p:nvSpPr>
        <p:spPr>
          <a:xfrm>
            <a:off x="240030" y="638360"/>
            <a:ext cx="553897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Arial Narrow" panose="020B0606020202030204" pitchFamily="34" charset="0"/>
              </a:rPr>
              <a:t>A massa de uma molécula é a soma das massas de todos os átomos presentes nela, portanto: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 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• 23u (Na) + 16u (O) + 1u (H) = 40u (</a:t>
            </a:r>
            <a:r>
              <a:rPr lang="pt-BR" sz="2200" dirty="0" err="1">
                <a:latin typeface="Arial Narrow" panose="020B0606020202030204" pitchFamily="34" charset="0"/>
              </a:rPr>
              <a:t>NaOH</a:t>
            </a:r>
            <a:r>
              <a:rPr lang="pt-BR" sz="2200" dirty="0">
                <a:latin typeface="Arial Narrow" panose="020B0606020202030204" pitchFamily="34" charset="0"/>
              </a:rPr>
              <a:t>)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 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• 1u (H) + 35,5u (Cl) = 36,5u (</a:t>
            </a:r>
            <a:r>
              <a:rPr lang="pt-BR" sz="2200" dirty="0" err="1">
                <a:latin typeface="Arial Narrow" panose="020B0606020202030204" pitchFamily="34" charset="0"/>
              </a:rPr>
              <a:t>HCl</a:t>
            </a:r>
            <a:r>
              <a:rPr lang="pt-BR" sz="2200" dirty="0">
                <a:latin typeface="Arial Narrow" panose="020B0606020202030204" pitchFamily="34" charset="0"/>
              </a:rPr>
              <a:t>)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 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• 23u (Na) + 35,5u (Cl) = 58,5u (</a:t>
            </a:r>
            <a:r>
              <a:rPr lang="pt-BR" sz="2200" dirty="0" err="1">
                <a:latin typeface="Arial Narrow" panose="020B0606020202030204" pitchFamily="34" charset="0"/>
              </a:rPr>
              <a:t>NaCl</a:t>
            </a:r>
            <a:r>
              <a:rPr lang="pt-BR" sz="2200" dirty="0">
                <a:latin typeface="Arial Narrow" panose="020B0606020202030204" pitchFamily="34" charset="0"/>
              </a:rPr>
              <a:t>)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 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• 1u (H) + 1u (H) + 16u (O) = 18u (H</a:t>
            </a:r>
            <a:r>
              <a:rPr lang="pt-BR" sz="2200" baseline="-25000" dirty="0">
                <a:latin typeface="Arial Narrow" panose="020B0606020202030204" pitchFamily="34" charset="0"/>
              </a:rPr>
              <a:t>2</a:t>
            </a:r>
            <a:r>
              <a:rPr lang="pt-BR" sz="2200" dirty="0">
                <a:latin typeface="Arial Narrow" panose="020B0606020202030204" pitchFamily="34" charset="0"/>
              </a:rPr>
              <a:t>O)</a:t>
            </a:r>
          </a:p>
          <a:p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Lei da Conservação das Massas</a:t>
            </a:r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	A massa presente nos reagentes SEMPRE será igual a massa presente nos produtos, mesmo que individualmente sejam distintas, mas a soma das massas de todos os reagentes é igual a soma da massa de todos os produtos.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75B1922-3778-DF64-48AF-C4CAA9CDA28A}"/>
              </a:ext>
            </a:extLst>
          </p:cNvPr>
          <p:cNvSpPr txBox="1"/>
          <p:nvPr/>
        </p:nvSpPr>
        <p:spPr>
          <a:xfrm>
            <a:off x="7269480" y="736690"/>
            <a:ext cx="3721608" cy="197592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540385" algn="ctr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NaOH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</a:t>
            </a:r>
            <a:r>
              <a:rPr lang="pt-BR" sz="2200" b="1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HCl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→ </a:t>
            </a:r>
            <a:r>
              <a:rPr lang="pt-BR" sz="2200" b="1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NaCl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H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pt-BR" sz="2200" b="1" kern="1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ctr">
              <a:lnSpc>
                <a:spcPct val="115000"/>
              </a:lnSpc>
              <a:spcAft>
                <a:spcPts val="100"/>
              </a:spcAft>
              <a:buNone/>
            </a:pPr>
            <a:endParaRPr lang="pt-BR" sz="2200" b="1" kern="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40u + 36,5u → 58,5u + 18u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pt-BR" sz="22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pt-BR" sz="22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76,5u → 76,5u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181BBF0-D48A-ACB7-C9F5-7DA0F9CA0E56}"/>
              </a:ext>
            </a:extLst>
          </p:cNvPr>
          <p:cNvSpPr txBox="1"/>
          <p:nvPr/>
        </p:nvSpPr>
        <p:spPr>
          <a:xfrm>
            <a:off x="6412992" y="3017560"/>
            <a:ext cx="5538978" cy="2030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 das Proporções Fixas</a:t>
            </a: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massas dos reagentes e produtos participantes de uma reação mantêm uma proporção constante.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2D3AB87-7727-5CB5-F516-277279510D54}"/>
              </a:ext>
            </a:extLst>
          </p:cNvPr>
          <p:cNvSpPr txBox="1"/>
          <p:nvPr/>
        </p:nvSpPr>
        <p:spPr>
          <a:xfrm>
            <a:off x="6768354" y="5567312"/>
            <a:ext cx="4590579" cy="55399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pt-BR" sz="3000" b="1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NaOH</a:t>
            </a:r>
            <a:r>
              <a:rPr lang="pt-BR" sz="3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+ </a:t>
            </a:r>
            <a:r>
              <a:rPr lang="pt-BR" sz="3000" b="1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HCl</a:t>
            </a:r>
            <a:r>
              <a:rPr lang="pt-BR" sz="3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→ </a:t>
            </a:r>
            <a:r>
              <a:rPr lang="pt-BR" sz="3000" b="1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NaCl</a:t>
            </a:r>
            <a:r>
              <a:rPr lang="pt-BR" sz="3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H</a:t>
            </a:r>
            <a:r>
              <a:rPr lang="pt-BR" sz="3000" b="1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3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9261251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C665E-9B4E-4DA7-087A-28CD0CC3E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6A950D0-D938-E0AE-FBDC-808C5A14B07D}"/>
              </a:ext>
            </a:extLst>
          </p:cNvPr>
          <p:cNvSpPr txBox="1"/>
          <p:nvPr/>
        </p:nvSpPr>
        <p:spPr>
          <a:xfrm>
            <a:off x="182880" y="655229"/>
            <a:ext cx="5678424" cy="6103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Bef>
                <a:spcPts val="600"/>
              </a:spcBef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Nesse caso, a proporção entre as moléculas nessa reação é: 1 molécula de </a:t>
            </a:r>
            <a:r>
              <a:rPr lang="pt-BR" sz="2200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NaOH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reage com 1 molécula de </a:t>
            </a:r>
            <a:r>
              <a:rPr lang="pt-BR" sz="2200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HCl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formando 1 molécula de </a:t>
            </a:r>
            <a:r>
              <a:rPr lang="pt-BR" sz="2200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NaCl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1 molécula de H</a:t>
            </a:r>
            <a:r>
              <a:rPr lang="pt-BR" sz="2200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O, portanto a proporção é 1:1:1:1. </a:t>
            </a:r>
          </a:p>
          <a:p>
            <a:pPr indent="450215" algn="just">
              <a:lnSpc>
                <a:spcPct val="115000"/>
              </a:lnSpc>
              <a:spcBef>
                <a:spcPts val="600"/>
              </a:spcBef>
              <a:spcAft>
                <a:spcPts val="100"/>
              </a:spcAft>
              <a:buNone/>
            </a:pPr>
            <a:endParaRPr lang="pt-BR" sz="2200" kern="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 algn="just">
              <a:lnSpc>
                <a:spcPct val="115000"/>
              </a:lnSpc>
              <a:spcBef>
                <a:spcPts val="600"/>
              </a:spcBef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Essa proporção é invariável nessa equação, e para determinar essa proporção é feito o balanceamento da equação química.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"/>
              </a:spcAft>
              <a:buNone/>
            </a:pPr>
            <a:endParaRPr lang="pt-BR" sz="2200" kern="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49580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que implica que se aumentar a quantidade de moléculas de qualquer reagente, a quantidade necessária do outro reagente será proporcional. Por exemplo: 3 moléculas de </a:t>
            </a:r>
            <a:r>
              <a:rPr lang="pt-BR" sz="2200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NaOH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vai precisar de 3 moléculas de </a:t>
            </a:r>
            <a:r>
              <a:rPr lang="pt-BR" sz="2200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HCl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formando então 3 moléculas de </a:t>
            </a:r>
            <a:r>
              <a:rPr lang="pt-BR" sz="2200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NaCl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3 moléculas de H</a:t>
            </a:r>
            <a:r>
              <a:rPr lang="pt-BR" sz="2200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011CDF5-397F-D4E7-45DE-387A5D14B5DD}"/>
              </a:ext>
            </a:extLst>
          </p:cNvPr>
          <p:cNvSpPr txBox="1"/>
          <p:nvPr/>
        </p:nvSpPr>
        <p:spPr>
          <a:xfrm>
            <a:off x="6330696" y="771297"/>
            <a:ext cx="5678424" cy="32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Balanceamento das Equações Químicas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Balancear uma equação química é deixar essa equação proporcional tanto em quantidade de moléculas quanto em massa, ou seja, estar de acordo com as leis ponderais. </a:t>
            </a:r>
          </a:p>
          <a:p>
            <a:pPr indent="449580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Observe o exemplo: </a:t>
            </a:r>
            <a:endParaRPr lang="pt-BR" sz="2200" b="1" kern="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540385"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b="1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NaOH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H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→ Na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H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B0FBF11-32C1-1973-BEBB-C00D524322AA}"/>
              </a:ext>
            </a:extLst>
          </p:cNvPr>
          <p:cNvSpPr txBox="1"/>
          <p:nvPr/>
        </p:nvSpPr>
        <p:spPr>
          <a:xfrm>
            <a:off x="6728460" y="4346381"/>
            <a:ext cx="4882896" cy="203953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540385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Quantidade de átomos nos reagentes:</a:t>
            </a:r>
            <a:endParaRPr lang="pt-BR" sz="2200" kern="1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ctr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= 1 | O = 5 (1+4) | H = 3 (1+2) | S = 1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ctr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Quantidade de átomos nos produtos: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Na = 2 | O = 5 (4+1) | H = 2 | S = 1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105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F46FE-4D4C-B293-5226-603821794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F807CAF-DA10-FA53-A1A8-5048343F707B}"/>
              </a:ext>
            </a:extLst>
          </p:cNvPr>
          <p:cNvSpPr txBox="1"/>
          <p:nvPr/>
        </p:nvSpPr>
        <p:spPr>
          <a:xfrm>
            <a:off x="212598" y="824523"/>
            <a:ext cx="5657850" cy="2872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quantidades de átomos no reagente e no produto estão diferentes, portanto, é necessário que a equação química seja balanceada. Observe que os elementos Na (sódio) e H (hidrogênio) estão diferentes, então a proporção deve ser ajustada.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ctr">
              <a:lnSpc>
                <a:spcPct val="115000"/>
              </a:lnSpc>
              <a:spcAft>
                <a:spcPts val="600"/>
              </a:spcAft>
              <a:buNone/>
            </a:pPr>
            <a:endParaRPr lang="pt-BR" sz="2200" b="1" kern="100" dirty="0">
              <a:solidFill>
                <a:srgbClr val="EE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540385"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b="1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NaOH + H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→ Na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H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45EDA12-5A92-BA99-AFDD-0440387054CE}"/>
              </a:ext>
            </a:extLst>
          </p:cNvPr>
          <p:cNvSpPr txBox="1"/>
          <p:nvPr/>
        </p:nvSpPr>
        <p:spPr>
          <a:xfrm>
            <a:off x="212598" y="4146294"/>
            <a:ext cx="5657850" cy="223189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540385"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Quantidade de átomos nos reagentes: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=</a:t>
            </a:r>
            <a:r>
              <a:rPr lang="pt-BR" sz="2200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| O = </a:t>
            </a:r>
            <a:r>
              <a:rPr lang="pt-BR" sz="2200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pt-BR" sz="2200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+4) | H = </a:t>
            </a:r>
            <a:r>
              <a:rPr lang="pt-BR" sz="2200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pt-BR" sz="2200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+2) | S = 1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ctr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Quantidade de átomos nos produtos: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             Na = 2 | O = 5 (4+1) | H = 2 | S = 1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84B8621-58D1-1EAA-7379-624354BE0454}"/>
              </a:ext>
            </a:extLst>
          </p:cNvPr>
          <p:cNvSpPr txBox="1"/>
          <p:nvPr/>
        </p:nvSpPr>
        <p:spPr>
          <a:xfrm>
            <a:off x="6321552" y="828801"/>
            <a:ext cx="5657850" cy="5602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tentativa de igualar foi aumentar a proporção da molécula de </a:t>
            </a:r>
            <a:r>
              <a:rPr lang="pt-BR" sz="2200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NaOH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observe que não foi alterado para ficar Na</a:t>
            </a:r>
            <a:r>
              <a:rPr lang="pt-BR" sz="2200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 que seria uma outra substância (que na verdade não existe), com isso as quantidades atômicas de O (oxigênio) e H (hidrogênio) presentes na molécula foram alteradas em decorrência disso.</a:t>
            </a:r>
          </a:p>
          <a:p>
            <a:pPr indent="449580" algn="just">
              <a:lnSpc>
                <a:spcPct val="115000"/>
              </a:lnSpc>
              <a:spcAft>
                <a:spcPts val="1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Agora a tentativa de igualar a proporção da molécula de H</a:t>
            </a:r>
            <a:r>
              <a:rPr lang="pt-BR" sz="22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O, assim como na tentativa anterior, foi alterada a proporção da molécula, não a quantidades de átomos dentro dela, a quantidade de átomos de H (hidrogênio) ficou igual em reagentes e produtos e O (oxigênio) foi alterado em decorrência disso. 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1813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F7FB8-BD25-7FC1-E8F0-E4E16D1A9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D39A56E-568E-544B-706F-1D8CCA1A308A}"/>
              </a:ext>
            </a:extLst>
          </p:cNvPr>
          <p:cNvSpPr txBox="1"/>
          <p:nvPr/>
        </p:nvSpPr>
        <p:spPr>
          <a:xfrm>
            <a:off x="256032" y="560588"/>
            <a:ext cx="5212080" cy="849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Observe: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pt-BR" sz="2200" b="1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NaOH + H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→ Na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</a:t>
            </a:r>
            <a:r>
              <a:rPr lang="pt-BR" sz="2200" b="1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pt-BR" sz="2200" b="1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9038AD5-8576-6A37-9565-E30BE40D9C49}"/>
              </a:ext>
            </a:extLst>
          </p:cNvPr>
          <p:cNvSpPr txBox="1"/>
          <p:nvPr/>
        </p:nvSpPr>
        <p:spPr>
          <a:xfrm>
            <a:off x="612648" y="1466039"/>
            <a:ext cx="4855464" cy="18138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540385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Quantidade de átomos nos reagentes: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=</a:t>
            </a:r>
            <a:r>
              <a:rPr lang="pt-BR" sz="2200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| O = </a:t>
            </a:r>
            <a:r>
              <a:rPr lang="pt-BR" sz="2200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pt-BR" sz="2200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+4) | H = </a:t>
            </a:r>
            <a:r>
              <a:rPr lang="pt-BR" sz="2200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pt-BR" sz="2200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+2) | S = 1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ctr">
              <a:lnSpc>
                <a:spcPct val="115000"/>
              </a:lnSpc>
              <a:spcAft>
                <a:spcPts val="100"/>
              </a:spcAft>
              <a:buNone/>
            </a:pPr>
            <a:endParaRPr lang="pt-BR" sz="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540385" algn="ctr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Quantidade de átomos nos produtos: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     Na = 2 | O = </a:t>
            </a:r>
            <a:r>
              <a:rPr lang="pt-BR" sz="22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6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(4+</a:t>
            </a:r>
            <a:r>
              <a:rPr lang="pt-BR" sz="22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 | H = </a:t>
            </a:r>
            <a:r>
              <a:rPr lang="pt-BR" sz="22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| S = 1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8CB2173-BA04-6739-F7AD-0342B7405F34}"/>
              </a:ext>
            </a:extLst>
          </p:cNvPr>
          <p:cNvSpPr txBox="1"/>
          <p:nvPr/>
        </p:nvSpPr>
        <p:spPr>
          <a:xfrm>
            <a:off x="256032" y="3279869"/>
            <a:ext cx="5678424" cy="3406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massas são iguais, portanto, a lei da conservação das massas foi cumprida, onde do reagente para o produto, não foi criada nem perdida nenhuma massa, mas as substâncias são diferentes, portanto, se transformaram.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Assim como a lei das proporções </a:t>
            </a:r>
            <a:r>
              <a:rPr lang="pt-BR" sz="22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fixas</a:t>
            </a:r>
            <a:r>
              <a:rPr lang="pt-BR" sz="2200" dirty="0">
                <a:solidFill>
                  <a:schemeClr val="accent2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foi cumprida, pois a proporção, em partículas, dessa reação sempre será 2:1:1:2, e em massa sempre será 80u:98u:142u:36u, invariavelmente.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0A3C5C7-E294-E95F-00B3-2C95317C8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497" y="636290"/>
            <a:ext cx="3934648" cy="682129"/>
          </a:xfrm>
          <a:prstGeom prst="rect">
            <a:avLst/>
          </a:prstGeom>
          <a:noFill/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53033F3-F68E-74AF-E403-79FD9F22EB59}"/>
              </a:ext>
            </a:extLst>
          </p:cNvPr>
          <p:cNvSpPr txBox="1"/>
          <p:nvPr/>
        </p:nvSpPr>
        <p:spPr>
          <a:xfrm>
            <a:off x="6291071" y="1466039"/>
            <a:ext cx="5565935" cy="4416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Item 23.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Em um experimento, foram misturados 6g de carbono e 16g de oxigênio, resultando na formação de Gás Carbônico (CO</a:t>
            </a:r>
            <a:r>
              <a:rPr lang="pt-BR" sz="2200" kern="100" baseline="-25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 Se misturarmos 12g de carbono com 32g de oxigênio para formar o Gás Carbônico, 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 lei ponderal está sendo aplicada: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(A) Lei de Lavoisier.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(B) Lei das Proporções Fixas.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(C) Lei das Proporções Múltiplas.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(D) Lei da Conservação das Massas.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099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115C8-578E-61B0-BB6E-995272B6C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F5528AB-59A5-DFCE-5716-F26750B35AE9}"/>
              </a:ext>
            </a:extLst>
          </p:cNvPr>
          <p:cNvSpPr txBox="1"/>
          <p:nvPr/>
        </p:nvSpPr>
        <p:spPr>
          <a:xfrm>
            <a:off x="341376" y="770567"/>
            <a:ext cx="5673853" cy="5195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Item 24.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balanceamento de reações é um método utilizado em diversas áreas da Química para 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determinar a quantidade de matéria de cada uma das substâncias participantes da reação, bem como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(A) estabelecer a massa dos componentes.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(B) estabelecer as composições entre os produtos.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(C) estabelecer os limites existentes entre os reagentes.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(D) estabelecer as proporções existentes entre os componentes.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9A65ACC-E297-567C-2C34-6AAA118A97F5}"/>
              </a:ext>
            </a:extLst>
          </p:cNvPr>
          <p:cNvSpPr txBox="1"/>
          <p:nvPr/>
        </p:nvSpPr>
        <p:spPr>
          <a:xfrm>
            <a:off x="6176772" y="770567"/>
            <a:ext cx="5673852" cy="40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Item 25.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Durante uma reação, foram utilizados 20 g de um reagente A e 30 g de um reagente B, formando 50 g de produto.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Essa situação confirma qual princípio químico?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(A) Lei das proporções múltiplas.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(B) Lei da conservação das massas.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(C) Lei da energia.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(D) Lei das misturas.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6260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8FC2E-81C4-C8EE-6EDE-7682133F5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A83D857-97F9-5DD6-10E6-CCFB863466E5}"/>
              </a:ext>
            </a:extLst>
          </p:cNvPr>
          <p:cNvSpPr txBox="1"/>
          <p:nvPr/>
        </p:nvSpPr>
        <p:spPr>
          <a:xfrm>
            <a:off x="374904" y="889107"/>
            <a:ext cx="5440680" cy="4015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Item 26. Explique por que é importante respeitar a proporção entre reagentes em uma reação química.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endParaRPr lang="pt-BR" sz="2200" kern="1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endParaRPr lang="pt-BR" sz="2200" kern="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Item 27. Explique com suas palavras o que diz a Lei da Conservação das Massas e dê um exemplo simples.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41B4795-D8A0-DF3C-4F17-A77F0505DF75}"/>
              </a:ext>
            </a:extLst>
          </p:cNvPr>
          <p:cNvSpPr txBox="1"/>
          <p:nvPr/>
        </p:nvSpPr>
        <p:spPr>
          <a:xfrm>
            <a:off x="6376418" y="889107"/>
            <a:ext cx="5440680" cy="2821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28.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Em uma reação química, 10 g de um elemento A reagem com 20 g de um elemento B.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endParaRPr lang="pt-BR" sz="2200" b="1" kern="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Qual é a proporção em massa entre A e B?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Se forem utilizados 30 g de A,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quantos gramas de B serão necessários?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4650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1C2C4-68FA-D70A-5841-28C8836D9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B15CD73-9EB1-1010-4EE8-83D80E29E03D}"/>
                  </a:ext>
                </a:extLst>
              </p:cNvPr>
              <p:cNvSpPr txBox="1"/>
              <p:nvPr/>
            </p:nvSpPr>
            <p:spPr>
              <a:xfrm>
                <a:off x="217664" y="924966"/>
                <a:ext cx="5440680" cy="44908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540385" algn="just">
                  <a:lnSpc>
                    <a:spcPct val="115000"/>
                  </a:lnSpc>
                  <a:spcAft>
                    <a:spcPts val="100"/>
                  </a:spcAft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Item 29.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Na reação</a:t>
                </a:r>
              </a:p>
              <a:p>
                <a:pPr indent="540385" algn="just">
                  <a:lnSpc>
                    <a:spcPct val="115000"/>
                  </a:lnSpc>
                  <a:spcAft>
                    <a:spcPts val="100"/>
                  </a:spcAft>
                  <a:buNone/>
                </a:pPr>
                <a:endParaRPr lang="pt-BR" sz="2200" kern="100" dirty="0">
                  <a:solidFill>
                    <a:srgbClr val="00000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540385" algn="just">
                  <a:lnSpc>
                    <a:spcPct val="115000"/>
                  </a:lnSpc>
                  <a:spcAft>
                    <a:spcPts val="1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>
                          <a:latin typeface="Cambria Math" panose="02040503050406030204" pitchFamily="18" charset="0"/>
                        </a:rPr>
                        <m:t>𝟐</m:t>
                      </m:r>
                      <m:sSub>
                        <m:sSubPr>
                          <m:ctrlPr>
                            <a:rPr lang="pt-BR" sz="22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200" b="1">
                              <a:latin typeface="Cambria Math" panose="02040503050406030204" pitchFamily="18" charset="0"/>
                            </a:rPr>
                            <m:t>𝐇</m:t>
                          </m:r>
                        </m:e>
                        <m:sub>
                          <m:r>
                            <a:rPr lang="pt-BR" sz="2200" b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pt-BR" sz="2200" b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22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200" b="1">
                              <a:latin typeface="Cambria Math" panose="02040503050406030204" pitchFamily="18" charset="0"/>
                            </a:rPr>
                            <m:t>𝐎</m:t>
                          </m:r>
                        </m:e>
                        <m:sub>
                          <m:r>
                            <a:rPr lang="pt-BR" sz="2200" b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pt-BR" sz="2200" b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pt-BR" sz="2200" b="1">
                          <a:latin typeface="Cambria Math" panose="02040503050406030204" pitchFamily="18" charset="0"/>
                        </a:rPr>
                        <m:t>𝟐</m:t>
                      </m:r>
                      <m:sSub>
                        <m:sSubPr>
                          <m:ctrlPr>
                            <a:rPr lang="pt-BR" sz="22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200" b="1">
                              <a:latin typeface="Cambria Math" panose="02040503050406030204" pitchFamily="18" charset="0"/>
                            </a:rPr>
                            <m:t>𝐇</m:t>
                          </m:r>
                        </m:e>
                        <m:sub>
                          <m:r>
                            <a:rPr lang="pt-BR" sz="2200" b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pt-BR" sz="2200" b="1">
                          <a:latin typeface="Cambria Math" panose="02040503050406030204" pitchFamily="18" charset="0"/>
                        </a:rPr>
                        <m:t>𝐎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540385" algn="just">
                  <a:lnSpc>
                    <a:spcPct val="115000"/>
                  </a:lnSpc>
                  <a:spcAft>
                    <a:spcPts val="100"/>
                  </a:spcAft>
                  <a:buNone/>
                </a:pPr>
                <a:endParaRPr lang="pt-BR" sz="2200" b="1" kern="100" dirty="0">
                  <a:solidFill>
                    <a:srgbClr val="00000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540385" algn="just">
                  <a:lnSpc>
                    <a:spcPct val="115000"/>
                  </a:lnSpc>
                  <a:spcAft>
                    <a:spcPts val="100"/>
                  </a:spcAft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Assinale a alternativa correta:</a:t>
                </a:r>
              </a:p>
              <a:p>
                <a:pPr indent="540385" algn="just">
                  <a:lnSpc>
                    <a:spcPct val="115000"/>
                  </a:lnSpc>
                  <a:spcAft>
                    <a:spcPts val="100"/>
                  </a:spcAft>
                  <a:buNone/>
                </a:pPr>
                <a:endParaRPr lang="pt-BR" sz="2200" b="1" kern="100" dirty="0">
                  <a:solidFill>
                    <a:srgbClr val="00000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dirty="0"/>
                  <a:t> </a:t>
                </a:r>
              </a:p>
              <a:p>
                <a:pPr lvl="1"/>
                <a:r>
                  <a:rPr lang="pt-BR" sz="2200" dirty="0">
                    <a:latin typeface="Arial Narrow" panose="020B0606020202030204" pitchFamily="34" charset="0"/>
                  </a:rPr>
                  <a:t>(A) Reagentes: H</a:t>
                </a:r>
                <a:r>
                  <a:rPr lang="pt-BR" sz="2200" baseline="-25000" dirty="0">
                    <a:latin typeface="Arial Narrow" panose="020B0606020202030204" pitchFamily="34" charset="0"/>
                  </a:rPr>
                  <a:t>2</a:t>
                </a:r>
                <a:r>
                  <a:rPr lang="pt-BR" sz="2200" dirty="0">
                    <a:latin typeface="Arial Narrow" panose="020B0606020202030204" pitchFamily="34" charset="0"/>
                  </a:rPr>
                  <a:t>O; Produtos: H</a:t>
                </a:r>
                <a:r>
                  <a:rPr lang="pt-BR" sz="2200" baseline="-25000" dirty="0">
                    <a:latin typeface="Arial Narrow" panose="020B0606020202030204" pitchFamily="34" charset="0"/>
                  </a:rPr>
                  <a:t>2</a:t>
                </a:r>
                <a:r>
                  <a:rPr lang="pt-BR" sz="2200" dirty="0">
                    <a:latin typeface="Arial Narrow" panose="020B0606020202030204" pitchFamily="34" charset="0"/>
                  </a:rPr>
                  <a:t> e O</a:t>
                </a:r>
                <a:r>
                  <a:rPr lang="pt-BR" sz="2200" baseline="-25000" dirty="0">
                    <a:latin typeface="Arial Narrow" panose="020B0606020202030204" pitchFamily="34" charset="0"/>
                  </a:rPr>
                  <a:t>2</a:t>
                </a:r>
                <a:r>
                  <a:rPr lang="pt-BR" sz="2200" dirty="0">
                    <a:latin typeface="Arial Narrow" panose="020B0606020202030204" pitchFamily="34" charset="0"/>
                  </a:rPr>
                  <a:t>.</a:t>
                </a:r>
              </a:p>
              <a:p>
                <a:pPr lvl="1"/>
                <a:r>
                  <a:rPr lang="pt-BR" sz="2200" dirty="0">
                    <a:latin typeface="Arial Narrow" panose="020B0606020202030204" pitchFamily="34" charset="0"/>
                  </a:rPr>
                  <a:t>(B) Reagentes: H</a:t>
                </a:r>
                <a:r>
                  <a:rPr lang="pt-BR" sz="2200" baseline="-25000" dirty="0">
                    <a:latin typeface="Arial Narrow" panose="020B0606020202030204" pitchFamily="34" charset="0"/>
                  </a:rPr>
                  <a:t>2</a:t>
                </a:r>
                <a:r>
                  <a:rPr lang="pt-BR" sz="2200" dirty="0">
                    <a:latin typeface="Arial Narrow" panose="020B0606020202030204" pitchFamily="34" charset="0"/>
                  </a:rPr>
                  <a:t> e O</a:t>
                </a:r>
                <a:r>
                  <a:rPr lang="pt-BR" sz="2200" baseline="-25000" dirty="0">
                    <a:latin typeface="Arial Narrow" panose="020B0606020202030204" pitchFamily="34" charset="0"/>
                  </a:rPr>
                  <a:t>2</a:t>
                </a:r>
                <a:r>
                  <a:rPr lang="pt-BR" sz="2200" dirty="0">
                    <a:latin typeface="Arial Narrow" panose="020B0606020202030204" pitchFamily="34" charset="0"/>
                  </a:rPr>
                  <a:t>; Produtos: H</a:t>
                </a:r>
                <a:r>
                  <a:rPr lang="pt-BR" sz="2200" baseline="-25000" dirty="0">
                    <a:latin typeface="Arial Narrow" panose="020B0606020202030204" pitchFamily="34" charset="0"/>
                  </a:rPr>
                  <a:t>2</a:t>
                </a:r>
                <a:r>
                  <a:rPr lang="pt-BR" sz="2200" dirty="0">
                    <a:latin typeface="Arial Narrow" panose="020B0606020202030204" pitchFamily="34" charset="0"/>
                  </a:rPr>
                  <a:t>O.</a:t>
                </a:r>
              </a:p>
              <a:p>
                <a:pPr lvl="1"/>
                <a:r>
                  <a:rPr lang="pt-BR" sz="2200" dirty="0">
                    <a:latin typeface="Arial Narrow" panose="020B0606020202030204" pitchFamily="34" charset="0"/>
                  </a:rPr>
                  <a:t>(C) Reagentes: H</a:t>
                </a:r>
                <a:r>
                  <a:rPr lang="pt-BR" sz="2200" baseline="-25000" dirty="0">
                    <a:latin typeface="Arial Narrow" panose="020B0606020202030204" pitchFamily="34" charset="0"/>
                  </a:rPr>
                  <a:t>2</a:t>
                </a:r>
                <a:r>
                  <a:rPr lang="pt-BR" sz="2200" dirty="0">
                    <a:latin typeface="Arial Narrow" panose="020B0606020202030204" pitchFamily="34" charset="0"/>
                  </a:rPr>
                  <a:t> e H</a:t>
                </a:r>
                <a:r>
                  <a:rPr lang="pt-BR" sz="2200" baseline="-25000" dirty="0">
                    <a:latin typeface="Arial Narrow" panose="020B0606020202030204" pitchFamily="34" charset="0"/>
                  </a:rPr>
                  <a:t>2</a:t>
                </a:r>
                <a:r>
                  <a:rPr lang="pt-BR" sz="2200" dirty="0">
                    <a:latin typeface="Arial Narrow" panose="020B0606020202030204" pitchFamily="34" charset="0"/>
                  </a:rPr>
                  <a:t>O; Produtos: O</a:t>
                </a:r>
                <a:r>
                  <a:rPr lang="pt-BR" sz="2200" baseline="-25000" dirty="0">
                    <a:latin typeface="Arial Narrow" panose="020B0606020202030204" pitchFamily="34" charset="0"/>
                  </a:rPr>
                  <a:t>2</a:t>
                </a:r>
                <a:r>
                  <a:rPr lang="pt-BR" sz="2200" dirty="0">
                    <a:latin typeface="Arial Narrow" panose="020B0606020202030204" pitchFamily="34" charset="0"/>
                  </a:rPr>
                  <a:t>.</a:t>
                </a:r>
              </a:p>
              <a:p>
                <a:pPr lvl="1"/>
                <a:r>
                  <a:rPr lang="pt-BR" sz="2200" dirty="0">
                    <a:latin typeface="Arial Narrow" panose="020B0606020202030204" pitchFamily="34" charset="0"/>
                  </a:rPr>
                  <a:t>(D) Reagentes: O</a:t>
                </a:r>
                <a:r>
                  <a:rPr lang="pt-BR" sz="2200" baseline="-25000" dirty="0">
                    <a:latin typeface="Arial Narrow" panose="020B0606020202030204" pitchFamily="34" charset="0"/>
                  </a:rPr>
                  <a:t>2</a:t>
                </a:r>
                <a:r>
                  <a:rPr lang="pt-BR" sz="2200" dirty="0">
                    <a:latin typeface="Arial Narrow" panose="020B0606020202030204" pitchFamily="34" charset="0"/>
                  </a:rPr>
                  <a:t>; Produtos: H</a:t>
                </a:r>
                <a:r>
                  <a:rPr lang="pt-BR" sz="2200" baseline="-25000" dirty="0">
                    <a:latin typeface="Arial Narrow" panose="020B0606020202030204" pitchFamily="34" charset="0"/>
                  </a:rPr>
                  <a:t>2</a:t>
                </a:r>
                <a:r>
                  <a:rPr lang="pt-BR" sz="2200" dirty="0">
                    <a:latin typeface="Arial Narrow" panose="020B0606020202030204" pitchFamily="34" charset="0"/>
                  </a:rPr>
                  <a:t> e H</a:t>
                </a:r>
                <a:r>
                  <a:rPr lang="pt-BR" sz="2200" baseline="-25000" dirty="0">
                    <a:latin typeface="Arial Narrow" panose="020B0606020202030204" pitchFamily="34" charset="0"/>
                  </a:rPr>
                  <a:t>2</a:t>
                </a:r>
                <a:r>
                  <a:rPr lang="pt-BR" sz="2200" dirty="0">
                    <a:latin typeface="Arial Narrow" panose="020B0606020202030204" pitchFamily="34" charset="0"/>
                  </a:rPr>
                  <a:t>O.</a:t>
                </a:r>
              </a:p>
              <a:p>
                <a:pPr indent="540385" algn="just">
                  <a:lnSpc>
                    <a:spcPct val="115000"/>
                  </a:lnSpc>
                  <a:spcAft>
                    <a:spcPts val="100"/>
                  </a:spcAft>
                  <a:buNone/>
                </a:pPr>
                <a:endParaRPr lang="pt-BR" sz="2200" b="1" kern="100" dirty="0">
                  <a:solidFill>
                    <a:srgbClr val="00000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B15CD73-9EB1-1010-4EE8-83D80E29E0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664" y="924966"/>
                <a:ext cx="5440680" cy="4490845"/>
              </a:xfrm>
              <a:prstGeom prst="rect">
                <a:avLst/>
              </a:prstGeom>
              <a:blipFill>
                <a:blip r:embed="rId2"/>
                <a:stretch>
                  <a:fillRect t="-67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DD5FE7BD-FEA0-4516-52C0-0F0DB7F75F4E}"/>
              </a:ext>
            </a:extLst>
          </p:cNvPr>
          <p:cNvSpPr txBox="1"/>
          <p:nvPr/>
        </p:nvSpPr>
        <p:spPr>
          <a:xfrm>
            <a:off x="6239435" y="804302"/>
            <a:ext cx="5800165" cy="284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  <a:tabLst>
                <a:tab pos="90170" algn="l"/>
                <a:tab pos="180340" algn="l"/>
                <a:tab pos="270510" algn="l"/>
              </a:tabLst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Item 30. Quando um pedaço de ferro enferruja, os reagentes envolvidos são: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  <a:tabLst>
                <a:tab pos="90170" algn="l"/>
                <a:tab pos="180340" algn="l"/>
                <a:tab pos="270510" algn="l"/>
              </a:tabLst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ct val="115000"/>
              </a:lnSpc>
              <a:spcAft>
                <a:spcPts val="100"/>
              </a:spcAft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ferro, água e oxigênio; Produto: ferrugem.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 algn="l">
              <a:lnSpc>
                <a:spcPct val="115000"/>
              </a:lnSpc>
              <a:spcAft>
                <a:spcPts val="100"/>
              </a:spcAft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apenas ferro; Produto: ferrugem.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 algn="l">
              <a:lnSpc>
                <a:spcPct val="115000"/>
              </a:lnSpc>
              <a:spcAft>
                <a:spcPts val="100"/>
              </a:spcAft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água e ferro; Produto: oxigênio.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 algn="l">
              <a:lnSpc>
                <a:spcPct val="115000"/>
              </a:lnSpc>
              <a:spcAft>
                <a:spcPts val="100"/>
              </a:spcAft>
              <a:buFont typeface="+mj-lt"/>
              <a:buAutoNum type="alphaUcParenBoth"/>
              <a:tabLst>
                <a:tab pos="90170" algn="l"/>
                <a:tab pos="180340" algn="l"/>
                <a:tab pos="270510" algn="l"/>
              </a:tabLs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ferro e calor; Produto: água.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8344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AFE1E-6395-A8A9-CFD2-3366687B0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B2244C1-3A9F-BB6F-2675-74EF4A13550D}"/>
              </a:ext>
            </a:extLst>
          </p:cNvPr>
          <p:cNvSpPr txBox="1"/>
          <p:nvPr/>
        </p:nvSpPr>
        <p:spPr>
          <a:xfrm>
            <a:off x="93726" y="1070125"/>
            <a:ext cx="5721858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Dica 01-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Química Para Curiosos: Experimentos E Curiosidades Do Mundo Dos Átomos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r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r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1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Disponível em: </a:t>
            </a:r>
            <a:r>
              <a:rPr lang="pt-BR" sz="1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https://www.fcnoticias.com.br/quimica-para-curiosos-experimentos-e-curiosidades-do-mundo-dos-atomos/</a:t>
            </a:r>
            <a:r>
              <a:rPr lang="pt-BR" sz="1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pt-BR" sz="1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pt-BR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Acesso em : 20 mar. 2026</a:t>
            </a:r>
            <a:endParaRPr lang="pt-BR" sz="1200" dirty="0"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8FEFE16-2768-27F7-CE8C-3B2802BC8CFB}"/>
              </a:ext>
            </a:extLst>
          </p:cNvPr>
          <p:cNvSpPr txBox="1"/>
          <p:nvPr/>
        </p:nvSpPr>
        <p:spPr>
          <a:xfrm>
            <a:off x="6659118" y="1070125"/>
            <a:ext cx="476173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Dica 02-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Jogos, QUIZ e muito mais! Confira!</a:t>
            </a:r>
            <a:endParaRPr lang="pt-BR" sz="22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7DC56D7-B730-3226-C01F-63A831790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265" y="1501012"/>
            <a:ext cx="5647943" cy="80650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2596D1C-061D-7554-7361-0EAF26450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1944" y="2417244"/>
            <a:ext cx="5649264" cy="199016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9B0656D-7CB9-6951-9948-18D56C0D3BD6}"/>
              </a:ext>
            </a:extLst>
          </p:cNvPr>
          <p:cNvSpPr txBox="1"/>
          <p:nvPr/>
        </p:nvSpPr>
        <p:spPr>
          <a:xfrm>
            <a:off x="6301944" y="4633200"/>
            <a:ext cx="5649264" cy="517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r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1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Disponível em: </a:t>
            </a:r>
            <a:r>
              <a:rPr lang="pt-BR" sz="1200" u="sng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https://www.illustraquimica.com.br/</a:t>
            </a:r>
            <a:endParaRPr lang="pt-BR" sz="1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540385" algn="r">
              <a:lnSpc>
                <a:spcPct val="115000"/>
              </a:lnSpc>
              <a:spcAft>
                <a:spcPts val="100"/>
              </a:spcAft>
              <a:buNone/>
            </a:pPr>
            <a:r>
              <a:rPr lang="pt-BR" sz="1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Acesso em : 20 mar. 2026</a:t>
            </a:r>
            <a:endParaRPr lang="pt-BR" sz="1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4304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34BEE-E397-89BC-DCAA-16881EB59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" name="Espaço Reservado para Conteúdo 10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311799FB-D7D9-4247-13C5-08AE79E330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0777"/>
          </a:xfrm>
        </p:spPr>
      </p:pic>
    </p:spTree>
    <p:extLst>
      <p:ext uri="{BB962C8B-B14F-4D97-AF65-F5344CB8AC3E}">
        <p14:creationId xmlns:p14="http://schemas.microsoft.com/office/powerpoint/2010/main" val="2588776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</TotalTime>
  <Words>4249</Words>
  <Application>Microsoft Office PowerPoint</Application>
  <PresentationFormat>Widescreen</PresentationFormat>
  <Paragraphs>386</Paragraphs>
  <Slides>38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48" baseType="lpstr">
      <vt:lpstr>Aptos</vt:lpstr>
      <vt:lpstr>Arial</vt:lpstr>
      <vt:lpstr>Arial Narrow</vt:lpstr>
      <vt:lpstr>Calibri</vt:lpstr>
      <vt:lpstr>Calibri Light</vt:lpstr>
      <vt:lpstr>Cambria Math</vt:lpstr>
      <vt:lpstr>Symbol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Alexsander Costa Sampaio</cp:lastModifiedBy>
  <cp:revision>37</cp:revision>
  <dcterms:created xsi:type="dcterms:W3CDTF">2024-02-02T11:27:21Z</dcterms:created>
  <dcterms:modified xsi:type="dcterms:W3CDTF">2026-05-12T12:44:02Z</dcterms:modified>
</cp:coreProperties>
</file>