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92" r:id="rId4"/>
    <p:sldId id="293" r:id="rId5"/>
    <p:sldId id="294" r:id="rId6"/>
    <p:sldId id="297" r:id="rId7"/>
    <p:sldId id="296" r:id="rId8"/>
    <p:sldId id="298" r:id="rId9"/>
    <p:sldId id="299" r:id="rId10"/>
    <p:sldId id="300" r:id="rId11"/>
    <p:sldId id="301" r:id="rId12"/>
    <p:sldId id="366" r:id="rId13"/>
    <p:sldId id="302" r:id="rId14"/>
    <p:sldId id="303" r:id="rId15"/>
    <p:sldId id="304" r:id="rId16"/>
    <p:sldId id="305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67" r:id="rId28"/>
    <p:sldId id="317" r:id="rId29"/>
    <p:sldId id="318" r:id="rId30"/>
    <p:sldId id="368" r:id="rId31"/>
    <p:sldId id="319" r:id="rId32"/>
    <p:sldId id="322" r:id="rId33"/>
    <p:sldId id="320" r:id="rId34"/>
    <p:sldId id="321" r:id="rId35"/>
    <p:sldId id="324" r:id="rId36"/>
    <p:sldId id="323" r:id="rId37"/>
    <p:sldId id="325" r:id="rId38"/>
    <p:sldId id="332" r:id="rId39"/>
    <p:sldId id="331" r:id="rId40"/>
    <p:sldId id="326" r:id="rId41"/>
    <p:sldId id="327" r:id="rId42"/>
    <p:sldId id="328" r:id="rId43"/>
    <p:sldId id="329" r:id="rId44"/>
    <p:sldId id="330" r:id="rId45"/>
    <p:sldId id="334" r:id="rId46"/>
    <p:sldId id="333" r:id="rId47"/>
    <p:sldId id="273" r:id="rId48"/>
    <p:sldId id="274" r:id="rId49"/>
    <p:sldId id="279" r:id="rId50"/>
    <p:sldId id="280" r:id="rId51"/>
    <p:sldId id="281" r:id="rId52"/>
    <p:sldId id="282" r:id="rId53"/>
    <p:sldId id="283" r:id="rId54"/>
    <p:sldId id="335" r:id="rId55"/>
    <p:sldId id="284" r:id="rId56"/>
    <p:sldId id="285" r:id="rId57"/>
    <p:sldId id="286" r:id="rId58"/>
    <p:sldId id="287" r:id="rId59"/>
    <p:sldId id="288" r:id="rId60"/>
    <p:sldId id="289" r:id="rId61"/>
    <p:sldId id="290" r:id="rId62"/>
    <p:sldId id="262" r:id="rId63"/>
    <p:sldId id="369" r:id="rId64"/>
    <p:sldId id="337" r:id="rId65"/>
    <p:sldId id="338" r:id="rId66"/>
    <p:sldId id="339" r:id="rId67"/>
    <p:sldId id="370" r:id="rId68"/>
    <p:sldId id="340" r:id="rId69"/>
    <p:sldId id="341" r:id="rId70"/>
    <p:sldId id="342" r:id="rId71"/>
    <p:sldId id="344" r:id="rId72"/>
    <p:sldId id="345" r:id="rId73"/>
    <p:sldId id="346" r:id="rId74"/>
    <p:sldId id="347" r:id="rId75"/>
    <p:sldId id="348" r:id="rId76"/>
    <p:sldId id="349" r:id="rId77"/>
    <p:sldId id="350" r:id="rId78"/>
    <p:sldId id="371" r:id="rId79"/>
    <p:sldId id="351" r:id="rId80"/>
    <p:sldId id="352" r:id="rId81"/>
    <p:sldId id="354" r:id="rId82"/>
    <p:sldId id="355" r:id="rId83"/>
    <p:sldId id="356" r:id="rId84"/>
    <p:sldId id="357" r:id="rId85"/>
    <p:sldId id="363" r:id="rId86"/>
    <p:sldId id="358" r:id="rId87"/>
    <p:sldId id="359" r:id="rId88"/>
    <p:sldId id="360" r:id="rId89"/>
    <p:sldId id="361" r:id="rId90"/>
    <p:sldId id="257" r:id="rId9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73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EE564-F948-FCCD-82F5-59A7EE5C8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1BE117-4852-D6B9-E0F3-4DF658DE0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7E34DD-F0F2-365E-1E16-3D33F488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37472-FA25-2219-F195-2EBD1DF0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769A0-1F51-C479-7497-0BC0057B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148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438E6-F580-6E99-5EE5-F9A6D12D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FB6C6A-4076-2E48-9A29-0FD2EE9DA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AED79F-BF57-DACA-3CD6-E2E72832B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AB6B35-0FA8-5C52-990D-C6711DE6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A719BB-E607-49C2-FC93-14D52B2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336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2F7C64-5C47-EE82-1F25-6B39076CB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3B70E0-A6E5-5A20-32FD-DB96B266F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D9121-7BA5-34C8-50A3-24CFA79E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9F9526-2DEE-9747-2450-7AA4B1BA3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66F5FC-0F89-73BD-2D56-36FC11CD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545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6F40F-1B2F-EE42-4E29-49A457118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676A13-2FCA-6941-E9E2-8FE9B2B6A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5B8CE1-3CD4-ADDF-28EF-1DE0D8F37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DF3B3D-12A0-1027-FF8A-472E7CDA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07EE66-B208-E86A-1F79-DF9C50A0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3068E3-4ACB-84AC-75F5-73AD78F1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070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2D933-483A-5663-AC81-784F88908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E3BC44-E884-62E9-68E7-5EC21F310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341D85-5EC2-6BFF-A64A-D57868A3A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5A5B424-5B1F-5894-C6E0-DA7C729CD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A08EEA-4EE7-54CB-C3A2-BD13C5CD5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38FB9D7-D259-9988-2770-C7A720C98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588836-8E49-21EA-B780-CBC7A726A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2D3FB74-BCE8-9BA8-21A2-7A68C09F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53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9E527-B9DD-B88C-AC03-11D5C447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BFAAC1-28B1-6DA2-DE07-D02F6D9F1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90904FD-2CB3-ED0D-9CDC-BD7D7FC1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6790736-E826-E6BA-F28F-7F863D9B8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57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5E40209-D6BE-11BE-4AFA-1E1DA917E678}"/>
              </a:ext>
            </a:extLst>
          </p:cNvPr>
          <p:cNvSpPr/>
          <p:nvPr userDrawn="1"/>
        </p:nvSpPr>
        <p:spPr>
          <a:xfrm>
            <a:off x="0" y="0"/>
            <a:ext cx="12192000" cy="5644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5C0986B7-F707-0695-21C7-B30A07081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328" y="4199"/>
            <a:ext cx="2537343" cy="560245"/>
          </a:xfrm>
          <a:prstGeom prst="rect">
            <a:avLst/>
          </a:prstGeom>
        </p:spPr>
      </p:pic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EAB01FFC-84F2-421C-27E1-E9AE5AFB9D5A}"/>
              </a:ext>
            </a:extLst>
          </p:cNvPr>
          <p:cNvCxnSpPr/>
          <p:nvPr userDrawn="1"/>
        </p:nvCxnSpPr>
        <p:spPr>
          <a:xfrm>
            <a:off x="6095999" y="869245"/>
            <a:ext cx="0" cy="570088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958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79136-8201-AECE-8F6D-51837606E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DFB027-2819-B93F-1E1B-DFC2DC9FA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D791D9-F07F-E5B1-4658-37DF588FF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2F2B60-8920-AD23-4B28-7A41968D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EB25CE-2B02-AD4D-999A-962A64D1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0041A3-782E-9077-768B-D9FE99B4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14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36344-AE6C-AD8A-6073-7C74789B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34EF67-D029-00DD-0D7D-093CDF684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A9D8C2-2E50-5BFB-2F48-525DA572C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2582A9-1FCA-8E26-9A6C-75D243AD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08BA5E-A6DB-CE8F-8AC5-4A6605E94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982E48-07C0-789D-62B4-6E5C9ED5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77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8B59F4-E6F0-E6CD-C6EF-F69E33A2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72AF2-F057-579A-3B7C-092BA4A2D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E94A10-A237-0F1A-FCD8-9ADFC9EA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5F94A-E23C-E7D7-63B2-690A4569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A6253C-67AB-22D7-4239-CBE3DB18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443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D85FEA-A880-6656-00B8-68E2C96A2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867634-7EF3-4BED-E640-5AA05D1A0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5D0EF6-2017-9073-BC0E-07AC32863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CCEA66-BA1F-B765-A8FC-860C6614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097608-A93A-B43C-74E4-0D7EB46DC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56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A9A388-A9ED-BF8C-8EA6-547124D7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E1590F-9A3B-C9D4-155F-940EF1F3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FC48DE-05BA-22E6-388C-AFB7C6048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35F1C1-3ED6-49FE-3DA0-0DD1CBB19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64E440-424A-C68C-EDD8-150242EC5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608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37.xml.rels><?xml version="1.0" encoding="UTF-8" standalone="yes"?>
<Relationships xmlns="http://schemas.openxmlformats.org/package/2006/relationships"><Relationship Id="rId7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09.png"/><Relationship Id="rId4" Type="http://schemas.openxmlformats.org/officeDocument/2006/relationships/image" Target="../media/image1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7" Type="http://schemas.microsoft.com/office/2007/relationships/hdphoto" Target="../media/hdphoto4.wdp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microsoft.com/office/2007/relationships/hdphoto" Target="../media/hdphoto3.wdp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png"/><Relationship Id="rId5" Type="http://schemas.microsoft.com/office/2007/relationships/hdphoto" Target="../media/hdphoto6.wdp"/><Relationship Id="rId4" Type="http://schemas.openxmlformats.org/officeDocument/2006/relationships/image" Target="../media/image1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png"/><Relationship Id="rId5" Type="http://schemas.openxmlformats.org/officeDocument/2006/relationships/image" Target="../media/image139.png"/><Relationship Id="rId4" Type="http://schemas.openxmlformats.org/officeDocument/2006/relationships/image" Target="../media/image15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8.wdp"/><Relationship Id="rId4" Type="http://schemas.openxmlformats.org/officeDocument/2006/relationships/image" Target="../media/image14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7" Type="http://schemas.microsoft.com/office/2007/relationships/hdphoto" Target="../media/hdphoto9.wdp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3.png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75.png"/><Relationship Id="rId7" Type="http://schemas.openxmlformats.org/officeDocument/2006/relationships/image" Target="../media/image178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7.png"/><Relationship Id="rId5" Type="http://schemas.microsoft.com/office/2007/relationships/hdphoto" Target="../media/hdphoto10.wdp"/><Relationship Id="rId10" Type="http://schemas.openxmlformats.org/officeDocument/2006/relationships/image" Target="../media/image180.png"/><Relationship Id="rId4" Type="http://schemas.openxmlformats.org/officeDocument/2006/relationships/image" Target="../media/image176.png"/><Relationship Id="rId9" Type="http://schemas.openxmlformats.org/officeDocument/2006/relationships/image" Target="../media/image17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3" Type="http://schemas.openxmlformats.org/officeDocument/2006/relationships/image" Target="../media/image182.png"/><Relationship Id="rId7" Type="http://schemas.openxmlformats.org/officeDocument/2006/relationships/image" Target="../media/image186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5.png"/><Relationship Id="rId5" Type="http://schemas.openxmlformats.org/officeDocument/2006/relationships/image" Target="../media/image184.png"/><Relationship Id="rId4" Type="http://schemas.openxmlformats.org/officeDocument/2006/relationships/image" Target="../media/image183.png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3.wdp"/><Relationship Id="rId5" Type="http://schemas.openxmlformats.org/officeDocument/2006/relationships/image" Target="../media/image190.png"/><Relationship Id="rId4" Type="http://schemas.openxmlformats.org/officeDocument/2006/relationships/image" Target="../media/image18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4.png"/><Relationship Id="rId5" Type="http://schemas.openxmlformats.org/officeDocument/2006/relationships/image" Target="../media/image193.jpeg"/><Relationship Id="rId4" Type="http://schemas.microsoft.com/office/2007/relationships/hdphoto" Target="../media/hdphoto14.wdp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6.png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0.png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6.wdp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emf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8.png"/><Relationship Id="rId4" Type="http://schemas.openxmlformats.org/officeDocument/2006/relationships/image" Target="../media/image20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emf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9.png"/><Relationship Id="rId4" Type="http://schemas.openxmlformats.org/officeDocument/2006/relationships/image" Target="../media/image21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1.png"/><Relationship Id="rId5" Type="http://schemas.microsoft.com/office/2007/relationships/hdphoto" Target="../media/hdphoto17.wdp"/><Relationship Id="rId4" Type="http://schemas.openxmlformats.org/officeDocument/2006/relationships/image" Target="../media/image21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1.png"/><Relationship Id="rId4" Type="http://schemas.openxmlformats.org/officeDocument/2006/relationships/image" Target="../media/image230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6.png"/><Relationship Id="rId4" Type="http://schemas.openxmlformats.org/officeDocument/2006/relationships/image" Target="../media/image234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6.png"/><Relationship Id="rId5" Type="http://schemas.openxmlformats.org/officeDocument/2006/relationships/image" Target="../media/image245.png"/><Relationship Id="rId4" Type="http://schemas.openxmlformats.org/officeDocument/2006/relationships/image" Target="../media/image238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png"/><Relationship Id="rId3" Type="http://schemas.openxmlformats.org/officeDocument/2006/relationships/image" Target="../media/image58.png"/><Relationship Id="rId7" Type="http://schemas.microsoft.com/office/2007/relationships/hdphoto" Target="../media/hdphoto18.wdp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7.png"/><Relationship Id="rId5" Type="http://schemas.openxmlformats.org/officeDocument/2006/relationships/image" Target="../media/image249.png"/><Relationship Id="rId4" Type="http://schemas.openxmlformats.org/officeDocument/2006/relationships/image" Target="../media/image24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png"/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png"/><Relationship Id="rId2" Type="http://schemas.openxmlformats.org/officeDocument/2006/relationships/image" Target="../media/image25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7.png"/><Relationship Id="rId5" Type="http://schemas.openxmlformats.org/officeDocument/2006/relationships/image" Target="../media/image253.png"/><Relationship Id="rId4" Type="http://schemas.openxmlformats.org/officeDocument/2006/relationships/image" Target="../media/image260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6.png"/><Relationship Id="rId5" Type="http://schemas.openxmlformats.org/officeDocument/2006/relationships/image" Target="../media/image261.png"/><Relationship Id="rId4" Type="http://schemas.openxmlformats.org/officeDocument/2006/relationships/image" Target="../media/image25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8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4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9.png"/><Relationship Id="rId5" Type="http://schemas.openxmlformats.org/officeDocument/2006/relationships/image" Target="../media/image273.png"/><Relationship Id="rId4" Type="http://schemas.openxmlformats.org/officeDocument/2006/relationships/image" Target="../media/image267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E81A940-12FD-22DE-6F3C-430A6B2B1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0C2940D2-74E0-9E09-E895-27BF153E88CC}"/>
              </a:ext>
            </a:extLst>
          </p:cNvPr>
          <p:cNvSpPr txBox="1"/>
          <p:nvPr/>
        </p:nvSpPr>
        <p:spPr>
          <a:xfrm>
            <a:off x="3637181" y="4095301"/>
            <a:ext cx="3673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8º ANO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D1B72A1-903F-5D7B-B52C-806C212F5183}"/>
              </a:ext>
            </a:extLst>
          </p:cNvPr>
          <p:cNvSpPr txBox="1"/>
          <p:nvPr/>
        </p:nvSpPr>
        <p:spPr>
          <a:xfrm>
            <a:off x="3637181" y="5043742"/>
            <a:ext cx="42064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MATEMÁTICA PORTUGUESA</a:t>
            </a:r>
          </a:p>
        </p:txBody>
      </p:sp>
    </p:spTree>
    <p:extLst>
      <p:ext uri="{BB962C8B-B14F-4D97-AF65-F5344CB8AC3E}">
        <p14:creationId xmlns:p14="http://schemas.microsoft.com/office/powerpoint/2010/main" val="11696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C00789F2-F198-5B11-4CC1-D1FF6E9D82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39"/>
          <a:stretch>
            <a:fillRect/>
          </a:stretch>
        </p:blipFill>
        <p:spPr>
          <a:xfrm>
            <a:off x="190165" y="1214143"/>
            <a:ext cx="3600000" cy="76270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D3D8FCD-DF2D-4B75-42AD-9A252CD0D664}"/>
              </a:ext>
            </a:extLst>
          </p:cNvPr>
          <p:cNvSpPr txBox="1"/>
          <p:nvPr/>
        </p:nvSpPr>
        <p:spPr>
          <a:xfrm>
            <a:off x="36953" y="2237673"/>
            <a:ext cx="6004368" cy="447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EXPRESSÃO NUMÉRICA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Expressões numéricas são sequências de operações matemáticas que devem ser resolvidas em uma ordem específica para garantir um único resultado correto. Não apresentam parte algébrica.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 2: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Matias tem 14 anos e sua irmã tem a metade de sua idade, juntos os dois tem 21 anos.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200" b="1" i="1" u="sng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Resolução</a:t>
            </a:r>
            <a:r>
              <a:rPr lang="pt-BR" sz="2200" i="1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200" i="1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que não é  apresentado nenhuma pergunta o qual deseja ser determinado algum elemento desconhecido, apenas a afirmação de uma informação.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A8A78EBD-9FCF-EEFA-1DD5-21284D265EEA}"/>
                  </a:ext>
                </a:extLst>
              </p:cNvPr>
              <p:cNvSpPr txBox="1"/>
              <p:nvPr/>
            </p:nvSpPr>
            <p:spPr>
              <a:xfrm>
                <a:off x="6098156" y="1974204"/>
                <a:ext cx="6094562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Idade de Matias: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14</m:t>
                    </m:r>
                  </m:oMath>
                </a14:m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Idade da irmã de Matias :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14÷2=7</m:t>
                    </m:r>
                  </m:oMath>
                </a14:m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Logo: </a:t>
                </a:r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14+7=21</m:t>
                      </m:r>
                    </m:oMath>
                  </m:oMathPara>
                </a14:m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A8A78EBD-9FCF-EEFA-1DD5-21284D265E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8156" y="1974204"/>
                <a:ext cx="6094562" cy="1446550"/>
              </a:xfrm>
              <a:prstGeom prst="rect">
                <a:avLst/>
              </a:prstGeom>
              <a:blipFill>
                <a:blip r:embed="rId3"/>
                <a:stretch>
                  <a:fillRect l="-1300" t="-33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03DA8FC2-A46A-BB17-448C-AA9AC4A3F4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60"/>
          <a:stretch>
            <a:fillRect/>
          </a:stretch>
        </p:blipFill>
        <p:spPr>
          <a:xfrm>
            <a:off x="6150681" y="3490196"/>
            <a:ext cx="5943125" cy="315228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58FEC6B-B093-2ACA-D226-ABFBAF19485E}"/>
              </a:ext>
            </a:extLst>
          </p:cNvPr>
          <p:cNvSpPr txBox="1"/>
          <p:nvPr/>
        </p:nvSpPr>
        <p:spPr>
          <a:xfrm>
            <a:off x="6096000" y="677206"/>
            <a:ext cx="6098874" cy="1163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200" i="1" kern="10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Portanto, temos um exemplo de operação matemática, onde mesmo apresentando uma igualdade, não possui uma incógnita.</a:t>
            </a:r>
            <a:endParaRPr lang="pt-BR" sz="2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C43DEF9-1809-53C9-2AC1-E4E1C40A7E4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r="339" b="6216"/>
          <a:stretch>
            <a:fillRect/>
          </a:stretch>
        </p:blipFill>
        <p:spPr>
          <a:xfrm>
            <a:off x="1721321" y="758710"/>
            <a:ext cx="4320000" cy="55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90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565BE7F-DD92-613C-968F-6601639D04B3}"/>
                  </a:ext>
                </a:extLst>
              </p:cNvPr>
              <p:cNvSpPr txBox="1"/>
              <p:nvPr/>
            </p:nvSpPr>
            <p:spPr>
              <a:xfrm>
                <a:off x="1438" y="1138401"/>
                <a:ext cx="6094562" cy="50525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EXPRESSÃO ALGÉBRICA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07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Termo algébrico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É qualquer indicação de produto entre coeficientes (números reais) e (partes literais) variáveis.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1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Determine as partes do monômio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4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pt-BR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pt-BR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Expressões algébricas são operações entre números e letras chamadas de variáveis, que normalmente representam alguma situação matemática.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pt-BR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565BE7F-DD92-613C-968F-6601639D04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" y="1138401"/>
                <a:ext cx="6094562" cy="5052537"/>
              </a:xfrm>
              <a:prstGeom prst="rect">
                <a:avLst/>
              </a:prstGeom>
              <a:blipFill>
                <a:blip r:embed="rId2"/>
                <a:stretch>
                  <a:fillRect l="-1300" t="-965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92966E10-5F88-EB59-629D-01872460C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164" y="2819424"/>
            <a:ext cx="2975621" cy="101933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B6E3712-4D4E-8F5E-C21D-A1311A8AD7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511" y="618732"/>
            <a:ext cx="5585942" cy="609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73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4A02E2E-BAEA-F510-9798-264E58FFDADA}"/>
              </a:ext>
            </a:extLst>
          </p:cNvPr>
          <p:cNvSpPr txBox="1"/>
          <p:nvPr/>
        </p:nvSpPr>
        <p:spPr>
          <a:xfrm>
            <a:off x="1438" y="711249"/>
            <a:ext cx="6094562" cy="5426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 2: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Considere o decágono regular a seguir.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2200" kern="100" dirty="0">
              <a:solidFill>
                <a:srgbClr val="00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2200" kern="1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2200" kern="100" dirty="0">
              <a:solidFill>
                <a:srgbClr val="00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2200" kern="1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2200" kern="100" dirty="0">
              <a:solidFill>
                <a:srgbClr val="00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2200" kern="1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2200" kern="1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200" dirty="0">
                <a:latin typeface="Arial Narrow" panose="020B0606020202030204" pitchFamily="34" charset="0"/>
              </a:rPr>
              <a:t>Qual é a expressão que representa o seu perímetro?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pt-BR" kern="10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FC9E9A5-33AB-2615-CA2C-8BDE6C286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353" y="1634405"/>
            <a:ext cx="3240000" cy="31029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88A1ADB-1FD3-9CFB-B946-FC2860D8ADFF}"/>
                  </a:ext>
                </a:extLst>
              </p:cNvPr>
              <p:cNvSpPr txBox="1"/>
              <p:nvPr/>
            </p:nvSpPr>
            <p:spPr>
              <a:xfrm>
                <a:off x="6096000" y="711249"/>
                <a:ext cx="6015487" cy="4936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b="1" i="1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Nesse exemplo, o valor do lado do decágono apresenta uma variável, dessa forma, para determinarmos seu perímetro, devemos somar a medida de todos os dez lados do polígono. Mas atenção: a variável pode assumir diversos valores, mas não se deseja determinar o seu valor.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efetuando a soma dos lados do decágono, o perímetro resultará em uma expressão algébrica: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=4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+4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+4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+4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+4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+4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+4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+4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+4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+4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19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19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=10∙4</m:t>
                    </m:r>
                    <m:r>
                      <a:rPr lang="pt-BR" sz="19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19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19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19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𝑷</m:t>
                    </m:r>
                    <m:r>
                      <a:rPr lang="pt-BR" sz="19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19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𝟒𝟎</m:t>
                    </m:r>
                    <m:r>
                      <a:rPr lang="pt-BR" sz="19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19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19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88A1ADB-1FD3-9CFB-B946-FC2860D8A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711249"/>
                <a:ext cx="6015487" cy="4936801"/>
              </a:xfrm>
              <a:prstGeom prst="rect">
                <a:avLst/>
              </a:prstGeom>
              <a:blipFill>
                <a:blip r:embed="rId3"/>
                <a:stretch>
                  <a:fillRect l="-1317" t="-988" r="-13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6327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6E78BE10-6CD2-B0B0-071E-4260FB32E2A8}"/>
                  </a:ext>
                </a:extLst>
              </p:cNvPr>
              <p:cNvSpPr txBox="1"/>
              <p:nvPr/>
            </p:nvSpPr>
            <p:spPr>
              <a:xfrm>
                <a:off x="126730" y="1018828"/>
                <a:ext cx="5760000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Exemplo 3: </a:t>
                </a:r>
                <a:r>
                  <a:rPr lang="pt-BR" sz="2200" dirty="0">
                    <a:latin typeface="Arial Narrow" panose="020B0606020202030204" pitchFamily="34" charset="0"/>
                  </a:rPr>
                  <a:t>Glória possui dois terrenos em forma de retângulos cujo largura e comprimento são respectivamente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metros. Sabe-se que o valor de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é igual ao dobro de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, qual expressão algébrica descreve o perímetro dos dois terrenos de Glória? 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6E78BE10-6CD2-B0B0-071E-4260FB32E2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730" y="1018828"/>
                <a:ext cx="5760000" cy="1785104"/>
              </a:xfrm>
              <a:prstGeom prst="rect">
                <a:avLst/>
              </a:prstGeom>
              <a:blipFill>
                <a:blip r:embed="rId2"/>
                <a:stretch>
                  <a:fillRect l="-1376" t="-2389" r="-1376" b="-64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8AA1C61-9DC8-530C-47C2-671A594AFE3F}"/>
                  </a:ext>
                </a:extLst>
              </p:cNvPr>
              <p:cNvSpPr txBox="1"/>
              <p:nvPr/>
            </p:nvSpPr>
            <p:spPr>
              <a:xfrm>
                <a:off x="108040" y="3055113"/>
                <a:ext cx="5760000" cy="246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Resolução: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No exemplo, temos uma situação em que se deseja determinar a expressão que represente o perímetro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dos terrenos. Trata-se de uma expressão em que o perímetro depende das variáveis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, mas não é necessário determinar os seus valores, portanto, não temos uma equação, e sim uma expressão algébrica: 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8AA1C61-9DC8-530C-47C2-671A594AFE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40" y="3055113"/>
                <a:ext cx="5760000" cy="2462213"/>
              </a:xfrm>
              <a:prstGeom prst="rect">
                <a:avLst/>
              </a:prstGeom>
              <a:blipFill>
                <a:blip r:embed="rId3"/>
                <a:stretch>
                  <a:fillRect l="-1376" t="-1733" r="-1376" b="-44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93A68D45-B6A1-1B0A-4F6C-5E5B1B41EFC3}"/>
                  </a:ext>
                </a:extLst>
              </p:cNvPr>
              <p:cNvSpPr txBox="1"/>
              <p:nvPr/>
            </p:nvSpPr>
            <p:spPr>
              <a:xfrm>
                <a:off x="6305270" y="2431511"/>
                <a:ext cx="5545311" cy="26309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sz="22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pt-BR" sz="22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pt-BR" sz="220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pt-BR" sz="220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pt-BR" sz="2200" dirty="0">
                    <a:solidFill>
                      <a:schemeClr val="accent2">
                        <a:lumMod val="75000"/>
                      </a:schemeClr>
                    </a:solidFill>
                    <a:latin typeface="Arial Narrow" panose="020B0606020202030204" pitchFamily="34" charset="0"/>
                  </a:rPr>
                  <a:t> 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BR" sz="22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pt-BR" sz="22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pt-BR" sz="220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Mas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é o dobro de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, logo temos que: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BR" sz="22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pt-BR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+2</m:t>
                    </m:r>
                    <m:d>
                      <m:dPr>
                        <m:ctrlPr>
                          <a:rPr lang="pt-BR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pt-BR" sz="2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BR" sz="22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pt-BR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pt-BR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93A68D45-B6A1-1B0A-4F6C-5E5B1B41EF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270" y="2431511"/>
                <a:ext cx="5545311" cy="2630913"/>
              </a:xfrm>
              <a:prstGeom prst="rect">
                <a:avLst/>
              </a:prstGeom>
              <a:blipFill>
                <a:blip r:embed="rId4"/>
                <a:stretch>
                  <a:fillRect l="-14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CF32E12E-2C6A-5AAC-C516-389704A4E489}"/>
                  </a:ext>
                </a:extLst>
              </p:cNvPr>
              <p:cNvSpPr txBox="1"/>
              <p:nvPr/>
            </p:nvSpPr>
            <p:spPr>
              <a:xfrm>
                <a:off x="9185270" y="2431511"/>
                <a:ext cx="2665311" cy="26309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sz="22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pt-BR" sz="22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pt-BR" sz="220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pt-BR" sz="220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pt-BR" sz="2200" dirty="0">
                    <a:solidFill>
                      <a:schemeClr val="accent2">
                        <a:lumMod val="75000"/>
                      </a:schemeClr>
                    </a:solidFill>
                    <a:latin typeface="Arial Narrow" panose="020B0606020202030204" pitchFamily="34" charset="0"/>
                  </a:rPr>
                  <a:t> </a:t>
                </a:r>
                <a:endParaRPr lang="pt-BR" sz="2200" dirty="0">
                  <a:latin typeface="Arial Narrow" panose="020B0606020202030204" pitchFamily="34" charset="0"/>
                </a:endParaRP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pt-BR" sz="22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pt-BR" sz="22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pt-BR" sz="220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:endParaRPr lang="pt-BR" sz="2200" dirty="0">
                  <a:latin typeface="Arial Narrow" panose="020B0606020202030204" pitchFamily="34" charset="0"/>
                </a:endParaRP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pt-BR" sz="22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pt-BR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+2</m:t>
                    </m:r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pt-BR" sz="2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pt-BR" sz="22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pt-BR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+4</m:t>
                    </m:r>
                    <m:r>
                      <a:rPr lang="pt-BR" sz="22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t-BR" sz="2200" dirty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 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pt-BR" sz="2200" i="1">
                        <a:latin typeface="Cambria Math" panose="02040503050406030204" pitchFamily="18" charset="0"/>
                      </a:rPr>
                      <m:t>=6</m:t>
                    </m:r>
                    <m:r>
                      <a:rPr lang="pt-BR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CF32E12E-2C6A-5AAC-C516-389704A4E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5270" y="2431511"/>
                <a:ext cx="2665311" cy="2630913"/>
              </a:xfrm>
              <a:prstGeom prst="rect">
                <a:avLst/>
              </a:prstGeom>
              <a:blipFill>
                <a:blip r:embed="rId5"/>
                <a:stretch>
                  <a:fillRect l="-2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89F989C1-1BE7-CCC0-FF8E-9D46144F5D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9741" y="839537"/>
            <a:ext cx="5218518" cy="15002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FA6EDCA7-6AD1-AB73-4AE3-CAD6204F3933}"/>
                  </a:ext>
                </a:extLst>
              </p:cNvPr>
              <p:cNvSpPr txBox="1"/>
              <p:nvPr/>
            </p:nvSpPr>
            <p:spPr>
              <a:xfrm>
                <a:off x="6305270" y="5125911"/>
                <a:ext cx="5545311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Como são dois terrenos, podemos concluir que o perímetro dos dois terrenos de Glória é o dobro do valor encontrado, assim temos: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pt-BR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t-BR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pt-BR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t-BR" sz="2200" dirty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FA6EDCA7-6AD1-AB73-4AE3-CAD6204F3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270" y="5125911"/>
                <a:ext cx="5545311" cy="1446550"/>
              </a:xfrm>
              <a:prstGeom prst="rect">
                <a:avLst/>
              </a:prstGeom>
              <a:blipFill>
                <a:blip r:embed="rId7"/>
                <a:stretch>
                  <a:fillRect l="-1429" t="-2532" r="-131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4396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90E1932-06F6-8E11-36FC-4E85FAA0A43A}"/>
              </a:ext>
            </a:extLst>
          </p:cNvPr>
          <p:cNvSpPr txBox="1"/>
          <p:nvPr/>
        </p:nvSpPr>
        <p:spPr>
          <a:xfrm>
            <a:off x="0" y="881716"/>
            <a:ext cx="5943050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dirty="0">
                <a:latin typeface="Arial Narrow" panose="020B0606020202030204" pitchFamily="34" charset="0"/>
              </a:rPr>
              <a:t>VALOR NUMÉRICO EM EXPRESSÕES ALGÉBRICAS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O valor numérico de uma expressão algébrica é determinado quando atribuímos valores às variáveis de uma expressão algébrica, tornando-a uma expressão numérica. Em uma expressão algébrica, a parte literal não precisa necessariamente ser substituída por valores numéricos. Entretanto, a fim de expressar sentido ao que ela se refere, atribui-se valores numéricos para que se possa validar a expressão algébrica. 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Exemplo 1: </a:t>
            </a:r>
            <a:r>
              <a:rPr lang="pt-BR" sz="2200" dirty="0">
                <a:latin typeface="Arial Narrow" panose="020B0606020202030204" pitchFamily="34" charset="0"/>
              </a:rPr>
              <a:t>Considere o hexágono.</a:t>
            </a:r>
            <a:endParaRPr lang="pt-BR" sz="2200" b="1" dirty="0">
              <a:latin typeface="Arial Narrow" panose="020B0606020202030204" pitchFamily="34" charset="0"/>
            </a:endParaRPr>
          </a:p>
        </p:txBody>
      </p:sp>
      <p:pic>
        <p:nvPicPr>
          <p:cNvPr id="6" name="Imagem 5" descr="Forma, Polígono&#10;&#10;O conteúdo gerado por IA pode estar incorreto.">
            <a:extLst>
              <a:ext uri="{FF2B5EF4-FFF2-40B4-BE49-F238E27FC236}">
                <a16:creationId xmlns:a16="http://schemas.microsoft.com/office/drawing/2014/main" id="{35C8C604-772C-34FE-D7E3-D3A8E554C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367" y="4698145"/>
            <a:ext cx="2616315" cy="2041436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25C39B9A-3F0F-2E6F-2C48-C4A4C5CBA42C}"/>
                  </a:ext>
                </a:extLst>
              </p:cNvPr>
              <p:cNvSpPr txBox="1"/>
              <p:nvPr/>
            </p:nvSpPr>
            <p:spPr>
              <a:xfrm>
                <a:off x="6167720" y="756661"/>
                <a:ext cx="5871882" cy="3477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000" b="1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Qual expressão algébrica que representa seu perímetro?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𝑃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=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𝑎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+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𝑎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+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𝑏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+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𝑏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+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𝑏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+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𝑏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=</m:t>
                    </m:r>
                    <m:r>
                      <a:rPr lang="pt-BR" sz="20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𝟐</m:t>
                    </m:r>
                    <m:r>
                      <a:rPr lang="pt-BR" sz="20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𝒂</m:t>
                    </m:r>
                    <m:r>
                      <a:rPr lang="pt-BR" sz="20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+</m:t>
                    </m:r>
                    <m:r>
                      <a:rPr lang="pt-BR" sz="20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𝟒</m:t>
                    </m:r>
                    <m:r>
                      <a:rPr lang="pt-BR" sz="20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𝒃</m:t>
                    </m:r>
                  </m:oMath>
                </a14:m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 </a:t>
                </a:r>
              </a:p>
              <a:p>
                <a:pPr algn="just">
                  <a:buNone/>
                </a:pP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000" b="1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Considere </a:t>
                </a:r>
                <a14:m>
                  <m:oMath xmlns:m="http://schemas.openxmlformats.org/officeDocument/2006/math">
                    <m:r>
                      <a:rPr lang="pt-BR" sz="2000" b="1" i="1" u="sng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𝒂</m:t>
                    </m:r>
                    <m:r>
                      <a:rPr lang="pt-BR" sz="2000" b="1" i="1" u="sng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=</m:t>
                    </m:r>
                    <m:r>
                      <a:rPr lang="pt-BR" sz="2000" b="1" i="1" u="sng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𝟓</m:t>
                    </m:r>
                    <m:r>
                      <a:rPr lang="pt-BR" sz="2000" b="1" i="1" u="sng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 </m:t>
                    </m:r>
                  </m:oMath>
                </a14:m>
                <a:r>
                  <a:rPr lang="pt-BR" sz="2000" b="1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000" b="1" i="1" u="sng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𝒃</m:t>
                    </m:r>
                    <m:r>
                      <a:rPr lang="pt-BR" sz="2000" b="1" i="1" u="sng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=</m:t>
                    </m:r>
                    <m:r>
                      <a:rPr lang="pt-BR" sz="2000" b="1" i="1" u="sng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𝟑</m:t>
                    </m:r>
                    <m:r>
                      <a:rPr lang="pt-BR" sz="2000" b="1" i="1" u="sng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 </m:t>
                    </m:r>
                  </m:oMath>
                </a14:m>
                <a:r>
                  <a:rPr lang="pt-BR" sz="2000" b="1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, qual o perímetro desse hexágono em centímetros?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Se somarmos os lados do hexágono, conforme os valores informados, teremos: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𝑃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=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𝑎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+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𝑎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+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𝑏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+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𝑏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+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𝑏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+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𝑏</m:t>
                    </m:r>
                  </m:oMath>
                </a14:m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 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𝑃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=5+5+3+3+3+3</m:t>
                    </m:r>
                  </m:oMath>
                </a14:m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 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𝑃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=10+12</m:t>
                    </m:r>
                  </m:oMath>
                </a14:m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 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𝑃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=22 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𝑐𝑚</m:t>
                    </m:r>
                  </m:oMath>
                </a14:m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 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25C39B9A-3F0F-2E6F-2C48-C4A4C5CBA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720" y="756661"/>
                <a:ext cx="5871882" cy="3477875"/>
              </a:xfrm>
              <a:prstGeom prst="rect">
                <a:avLst/>
              </a:prstGeom>
              <a:blipFill>
                <a:blip r:embed="rId3"/>
                <a:stretch>
                  <a:fillRect l="-1142" t="-876" r="-103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4B126C0-0032-BD38-C174-7573023DB090}"/>
                  </a:ext>
                </a:extLst>
              </p:cNvPr>
              <p:cNvSpPr txBox="1"/>
              <p:nvPr/>
            </p:nvSpPr>
            <p:spPr>
              <a:xfrm>
                <a:off x="6167720" y="4171784"/>
                <a:ext cx="5871882" cy="2246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Agora, observe que utilizando a expressão algébrica encontrada para que possamos determinar o perímetro da figura, teremos: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𝑃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=</m:t>
                    </m:r>
                    <m:r>
                      <a:rPr lang="pt-BR" sz="20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𝟐</m:t>
                    </m:r>
                    <m:r>
                      <a:rPr lang="pt-BR" sz="20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𝒂</m:t>
                    </m:r>
                    <m:r>
                      <a:rPr lang="pt-BR" sz="20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+</m:t>
                    </m:r>
                    <m:r>
                      <a:rPr lang="pt-BR" sz="20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𝟒</m:t>
                    </m:r>
                    <m:r>
                      <a:rPr lang="pt-BR" sz="20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𝒃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𝑃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=2∙</m:t>
                    </m:r>
                    <m:d>
                      <m:dPr>
                        <m:ctrlP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Helvetica" panose="020B0604020202020204" pitchFamily="34" charset="0"/>
                          </a:rPr>
                        </m:ctrlPr>
                      </m:dPr>
                      <m:e>
                        <m: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Helvetica" panose="020B0604020202020204" pitchFamily="34" charset="0"/>
                          </a:rPr>
                          <m:t>5</m:t>
                        </m:r>
                      </m:e>
                    </m:d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+4∙</m:t>
                    </m:r>
                    <m:d>
                      <m:dPr>
                        <m:ctrlP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Helvetica" panose="020B0604020202020204" pitchFamily="34" charset="0"/>
                          </a:rPr>
                        </m:ctrlPr>
                      </m:dPr>
                      <m:e>
                        <m: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Helvetica" panose="020B0604020202020204" pitchFamily="34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𝑃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=10+12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𝑃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=22 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𝑐𝑚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4B126C0-0032-BD38-C174-7573023DB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720" y="4171784"/>
                <a:ext cx="5871882" cy="2246769"/>
              </a:xfrm>
              <a:prstGeom prst="rect">
                <a:avLst/>
              </a:prstGeom>
              <a:blipFill>
                <a:blip r:embed="rId4"/>
                <a:stretch>
                  <a:fillRect l="-1142" t="-1355" r="-103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0450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08083B58-2A16-3781-C1D6-E466A454A417}"/>
                  </a:ext>
                </a:extLst>
              </p:cNvPr>
              <p:cNvSpPr txBox="1"/>
              <p:nvPr/>
            </p:nvSpPr>
            <p:spPr>
              <a:xfrm>
                <a:off x="1765209" y="841919"/>
                <a:ext cx="9806776" cy="144655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Verifique agora, qual o perímetro desse hexágono para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𝑎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=12 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𝑐𝑚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𝑏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=8 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𝑐𝑚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, utilizando os métodos mencionados no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exemplo 1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. Logo depois, o que se pode concluir quando adotamos outros valores para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𝑎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Helvetica" panose="020B0604020202020204" pitchFamily="34" charset="0"/>
                      </a:rPr>
                      <m:t>𝑏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, em ambos os métodos mencionados?</a:t>
                </a:r>
              </a:p>
              <a:p>
                <a:pPr algn="just"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08083B58-2A16-3781-C1D6-E466A454A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209" y="841919"/>
                <a:ext cx="9806776" cy="1446550"/>
              </a:xfrm>
              <a:prstGeom prst="rect">
                <a:avLst/>
              </a:prstGeom>
              <a:blipFill>
                <a:blip r:embed="rId2"/>
                <a:stretch>
                  <a:fillRect l="-808" t="-2532" r="-87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BA3816F8-7E6B-E16E-A68D-C987564F3D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" t="10039" r="1768" b="10039"/>
          <a:stretch>
            <a:fillRect/>
          </a:stretch>
        </p:blipFill>
        <p:spPr bwMode="auto">
          <a:xfrm>
            <a:off x="145209" y="653398"/>
            <a:ext cx="1620000" cy="8462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AB62958-2BB0-8692-E6C3-B8F6C245D246}"/>
                  </a:ext>
                </a:extLst>
              </p:cNvPr>
              <p:cNvSpPr txBox="1"/>
              <p:nvPr/>
            </p:nvSpPr>
            <p:spPr>
              <a:xfrm>
                <a:off x="247416" y="2522381"/>
                <a:ext cx="11697167" cy="381642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 2: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Mateus irá pegar um taxi até o aeroporto. O taxista cobra uma taxa de deslocamento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$ 6,45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além desse valor, ele cobra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$ 3,82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por quilômetro rodado.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Com essas informações, Mateus descobriu que o preço da corrida pode ser calculado pela expressão algébrica: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𝑉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=6,45+3,82∙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𝑑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Dessa forma, ele conseguiu calcular o valor que ele pagará em uma viagem de 12 quilômetros: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𝑉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=6,45+3,82∙</m:t>
                    </m:r>
                    <m:r>
                      <a:rPr lang="pt-BR" sz="2200" b="1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𝒅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𝑉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=6,45+3,82∙</m:t>
                    </m:r>
                    <m:r>
                      <a:rPr lang="pt-BR" sz="2200" b="1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𝟏𝟐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𝑉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=6,45+45,84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𝑉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=52,29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Dessa forma, nessa viagem de 12 quilômetros, Mateus pagará R$ 52,29.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AB62958-2BB0-8692-E6C3-B8F6C245D2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16" y="2522381"/>
                <a:ext cx="11697167" cy="3816429"/>
              </a:xfrm>
              <a:prstGeom prst="rect">
                <a:avLst/>
              </a:prstGeom>
              <a:blipFill>
                <a:blip r:embed="rId4"/>
                <a:stretch>
                  <a:fillRect l="-678" t="-1118" r="-730" b="-23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0166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8B293F7-FFA2-4595-0AA4-A4D7CB726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869" y="593816"/>
            <a:ext cx="4868165" cy="60944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2091E479-A4A9-A891-BE70-16C9533F031A}"/>
                  </a:ext>
                </a:extLst>
              </p:cNvPr>
              <p:cNvSpPr txBox="1"/>
              <p:nvPr/>
            </p:nvSpPr>
            <p:spPr>
              <a:xfrm>
                <a:off x="6110377" y="750753"/>
                <a:ext cx="6032740" cy="5605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 3: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Considerando a expressão</a:t>
                </a:r>
                <a:r>
                  <a:rPr lang="pt-BR" sz="2200" b="1" kern="10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vamos calcular o valor numérico quando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5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e 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4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buNone/>
                </a:pPr>
                <a:r>
                  <a:rPr lang="pt-BR" sz="2200" i="1" u="sng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Resolução:</a:t>
                </a:r>
              </a:p>
              <a:p>
                <a:pPr>
                  <a:spcAft>
                    <a:spcPts val="600"/>
                  </a:spcAft>
                </a:pPr>
                <a:r>
                  <a:rPr lang="pt-BR" sz="2200" i="1" dirty="0">
                    <a:latin typeface="Arial Narrow" panose="020B0606020202030204" pitchFamily="34" charset="0"/>
                  </a:rPr>
                  <a:t>Para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200" b="1" i="1" dirty="0">
                    <a:latin typeface="Arial Narrow" panose="020B0606020202030204" pitchFamily="34" charset="0"/>
                  </a:rPr>
                  <a:t> </a:t>
                </a:r>
                <a:r>
                  <a:rPr lang="pt-BR" sz="2200" i="1" dirty="0">
                    <a:latin typeface="Arial Narrow" panose="020B0606020202030204" pitchFamily="34" charset="0"/>
                  </a:rPr>
                  <a:t>, obtemos:</a:t>
                </a:r>
                <a:endParaRPr lang="pt-BR" sz="2200" dirty="0">
                  <a:latin typeface="Arial Narrow" panose="020B0606020202030204" pitchFamily="34" charset="0"/>
                </a:endParaRP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1 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sz="2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pt-BR" sz="2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t-BR" sz="22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2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pt-BR" sz="22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pt-BR" sz="2200" dirty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 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→−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1 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pt-BR" sz="2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BR" sz="2200" i="1">
                                    <a:latin typeface="Cambria Math" panose="02040503050406030204" pitchFamily="18" charset="0"/>
                                  </a:rPr>
                                  <m:t> 5 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10 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−15+18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50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 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50</m:t>
                        </m:r>
                      </m:den>
                    </m:f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2091E479-A4A9-A891-BE70-16C9533F03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0377" y="750753"/>
                <a:ext cx="6032740" cy="5605317"/>
              </a:xfrm>
              <a:prstGeom prst="rect">
                <a:avLst/>
              </a:prstGeom>
              <a:blipFill>
                <a:blip r:embed="rId3"/>
                <a:stretch>
                  <a:fillRect l="-1313" t="-543" r="-121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0FF583FE-04FC-4CCE-B2A4-A286D50DCEFF}"/>
              </a:ext>
            </a:extLst>
          </p:cNvPr>
          <p:cNvCxnSpPr>
            <a:cxnSpLocks/>
          </p:cNvCxnSpPr>
          <p:nvPr/>
        </p:nvCxnSpPr>
        <p:spPr>
          <a:xfrm>
            <a:off x="8842075" y="2549103"/>
            <a:ext cx="0" cy="4015597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5C69E715-2BEF-BA72-AA6B-11366FFDC134}"/>
                  </a:ext>
                </a:extLst>
              </p:cNvPr>
              <p:cNvSpPr txBox="1"/>
              <p:nvPr/>
            </p:nvSpPr>
            <p:spPr>
              <a:xfrm>
                <a:off x="8842076" y="2831447"/>
                <a:ext cx="3206490" cy="33387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400"/>
                  </a:spcAft>
                  <a:buNone/>
                </a:pPr>
                <a:r>
                  <a:rPr lang="pt-BR" sz="2200" i="1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Para</a:t>
                </a:r>
                <a:r>
                  <a:rPr lang="pt-BR" sz="2200" b="1" i="1" dirty="0">
                    <a:ln>
                      <a:noFill/>
                    </a:ln>
                    <a:solidFill>
                      <a:srgbClr val="FF00FF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b="1" i="1">
                        <a:ln>
                          <a:noFill/>
                        </a:ln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𝒙</m:t>
                    </m:r>
                    <m:r>
                      <a:rPr lang="pt-BR" sz="2200" b="1" i="1">
                        <a:ln>
                          <a:noFill/>
                        </a:ln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pt-BR" sz="2200" b="1" i="1">
                            <a:ln>
                              <a:noFill/>
                            </a:ln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b="1" i="1">
                            <a:ln>
                              <a:noFill/>
                            </a:ln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>
                            <a:ln>
                              <a:noFill/>
                            </a:ln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</m:t>
                        </m:r>
                        <m:r>
                          <a:rPr lang="pt-BR" sz="2200" b="1" i="1">
                            <a:ln>
                              <a:noFill/>
                            </a:ln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b="1" i="1">
                            <a:ln>
                              <a:noFill/>
                            </a:ln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pt-BR" sz="2200" i="1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obtemos:</a:t>
                </a:r>
                <a:endParaRPr lang="pt-BR" sz="220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b="1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1 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2200" b="1" i="1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𝒙</m:t>
                    </m:r>
                    <m:r>
                      <a:rPr lang="pt-BR" sz="2200" b="1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pt-BR" sz="2200" b="1" i="1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pt-BR" sz="2200" b="1" i="1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         </a:t>
                </a:r>
              </a:p>
              <a:p>
                <a:pPr algn="just">
                  <a:spcAft>
                    <a:spcPts val="4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→−</m:t>
                    </m:r>
                    <m:f>
                      <m:f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1 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pt-BR" sz="2200" b="1" i="1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200" b="1" i="1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pt-BR" sz="2200" b="1" i="1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𝟏</m:t>
                            </m:r>
                            <m:r>
                              <a:rPr lang="pt-BR" sz="2200" b="1" i="1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a:rPr lang="pt-BR" sz="2200" b="1" i="1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𝟒</m:t>
                            </m:r>
                          </m:den>
                        </m:f>
                      </m:e>
                    </m:d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pt-BR" sz="2200" i="1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b="1" i="1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BR" sz="2200" b="1" i="1">
                                    <a:solidFill>
                                      <a:srgbClr val="A02B93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b="1" i="1">
                                    <a:solidFill>
                                      <a:srgbClr val="A02B93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pt-BR" sz="2200" b="1" i="1">
                                    <a:solidFill>
                                      <a:srgbClr val="A02B93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pt-BR" sz="2200" b="1" i="1">
                                    <a:solidFill>
                                      <a:srgbClr val="A02B93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𝟒</m:t>
                                </m:r>
                                <m:r>
                                  <a:rPr lang="pt-BR" sz="2200" b="1" i="1">
                                    <a:solidFill>
                                      <a:srgbClr val="A02B93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 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b="1" i="1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pt-BR" sz="2200" b="1" i="1" smtClean="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   </a:t>
                </a:r>
              </a:p>
              <a:p>
                <a:pPr algn="just">
                  <a:spcAft>
                    <a:spcPts val="4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1 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8</m:t>
                        </m:r>
                      </m:den>
                    </m:f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1 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16</m:t>
                        </m:r>
                      </m:den>
                    </m:f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 </a:t>
                </a:r>
              </a:p>
              <a:p>
                <a:pPr indent="-70485" algn="just">
                  <a:spcAft>
                    <a:spcPts val="4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2 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16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1 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16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   </a:t>
                </a:r>
              </a:p>
              <a:p>
                <a:pPr algn="just">
                  <a:spcAft>
                    <a:spcPts val="4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3 </m:t>
                        </m:r>
                      </m:num>
                      <m:den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16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5C69E715-2BEF-BA72-AA6B-11366FFDC1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2076" y="2831447"/>
                <a:ext cx="3206490" cy="3338735"/>
              </a:xfrm>
              <a:prstGeom prst="rect">
                <a:avLst/>
              </a:prstGeom>
              <a:blipFill>
                <a:blip r:embed="rId4"/>
                <a:stretch>
                  <a:fillRect l="-247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9290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617B117-0A21-47D7-1F56-EF4FB6DF4A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7077" r="63512"/>
          <a:stretch>
            <a:fillRect/>
          </a:stretch>
        </p:blipFill>
        <p:spPr bwMode="auto">
          <a:xfrm>
            <a:off x="0" y="641661"/>
            <a:ext cx="2520000" cy="5939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648D417-2B00-64D4-6455-6D2E443FD3DD}"/>
              </a:ext>
            </a:extLst>
          </p:cNvPr>
          <p:cNvSpPr txBox="1"/>
          <p:nvPr/>
        </p:nvSpPr>
        <p:spPr>
          <a:xfrm>
            <a:off x="-28754" y="1150793"/>
            <a:ext cx="6124754" cy="90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  <a:tabLst>
                <a:tab pos="1449070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Observe a imagem a seguir.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  <a:tabLst>
                <a:tab pos="1449070" algn="l"/>
              </a:tabLst>
            </a:pP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 descr="Gráfico&#10;&#10;O conteúdo gerado por IA pode estar incorreto.">
            <a:extLst>
              <a:ext uri="{FF2B5EF4-FFF2-40B4-BE49-F238E27FC236}">
                <a16:creationId xmlns:a16="http://schemas.microsoft.com/office/drawing/2014/main" id="{3B30366E-2E26-C165-FEAE-B6A29BEDE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7021" y="1612480"/>
            <a:ext cx="2880000" cy="29506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3A921261-0206-8058-70F7-2DA26A047B1A}"/>
                  </a:ext>
                </a:extLst>
              </p:cNvPr>
              <p:cNvSpPr txBox="1"/>
              <p:nvPr/>
            </p:nvSpPr>
            <p:spPr>
              <a:xfrm>
                <a:off x="0" y="4646388"/>
                <a:ext cx="6082796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  <a:tabLst>
                    <a:tab pos="1449070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valor do perímetro dessa figura para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=6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igual a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96.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108.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120.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144.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3A921261-0206-8058-70F7-2DA26A047B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46388"/>
                <a:ext cx="6082796" cy="1785104"/>
              </a:xfrm>
              <a:prstGeom prst="rect">
                <a:avLst/>
              </a:prstGeom>
              <a:blipFill>
                <a:blip r:embed="rId4"/>
                <a:stretch>
                  <a:fillRect l="-1303" t="-2730" b="-580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A686EBDC-3210-E68C-8C46-5C230E425AEE}"/>
              </a:ext>
            </a:extLst>
          </p:cNvPr>
          <p:cNvSpPr txBox="1"/>
          <p:nvPr/>
        </p:nvSpPr>
        <p:spPr>
          <a:xfrm>
            <a:off x="6124754" y="775049"/>
            <a:ext cx="6153538" cy="426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  <a:tabLst>
                <a:tab pos="1449070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a figura a seguir.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0EFD2682-B4E7-8E47-9A28-A1E5987040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2275" y="1233234"/>
            <a:ext cx="3960000" cy="25750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581E5F3F-1B47-6BC7-401C-3D6DC4C7A133}"/>
                  </a:ext>
                </a:extLst>
              </p:cNvPr>
              <p:cNvSpPr txBox="1"/>
              <p:nvPr/>
            </p:nvSpPr>
            <p:spPr>
              <a:xfrm>
                <a:off x="6096000" y="3832255"/>
                <a:ext cx="6109204" cy="16282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  <a:tabLst>
                    <a:tab pos="1449070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Qual a expressão algébrica que representa o perímetro dessa figura?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  <a:tabLst>
                    <a:tab pos="1449070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Considere que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=1,2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cm,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=0,8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cm e 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=0,5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cm, qual é o perímetro dessa figura para esses valores?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581E5F3F-1B47-6BC7-401C-3D6DC4C7A1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832255"/>
                <a:ext cx="6109204" cy="1628266"/>
              </a:xfrm>
              <a:prstGeom prst="rect">
                <a:avLst/>
              </a:prstGeom>
              <a:blipFill>
                <a:blip r:embed="rId6"/>
                <a:stretch>
                  <a:fillRect l="-1297" t="-2622" r="-1297" b="-599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1364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9536FFA-54DC-063F-421C-E118490527DD}"/>
              </a:ext>
            </a:extLst>
          </p:cNvPr>
          <p:cNvSpPr txBox="1"/>
          <p:nvPr/>
        </p:nvSpPr>
        <p:spPr>
          <a:xfrm>
            <a:off x="0" y="544266"/>
            <a:ext cx="60945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o hexágono a seguir.</a:t>
            </a:r>
          </a:p>
          <a:p>
            <a:endParaRPr lang="pt-BR" sz="2200" dirty="0"/>
          </a:p>
        </p:txBody>
      </p:sp>
      <p:pic>
        <p:nvPicPr>
          <p:cNvPr id="4" name="Imagem 3" descr="Gráfico, Diagrama, Gráfico de radar&#10;&#10;O conteúdo gerado por IA pode estar incorreto.">
            <a:extLst>
              <a:ext uri="{FF2B5EF4-FFF2-40B4-BE49-F238E27FC236}">
                <a16:creationId xmlns:a16="http://schemas.microsoft.com/office/drawing/2014/main" id="{7E23E1CD-8DC1-75C5-BBAA-59E8562747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281" y="946238"/>
            <a:ext cx="3240000" cy="3331456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1096E566-FEE1-2A20-A143-B6B64CDCA818}"/>
                  </a:ext>
                </a:extLst>
              </p:cNvPr>
              <p:cNvSpPr txBox="1"/>
              <p:nvPr/>
            </p:nvSpPr>
            <p:spPr>
              <a:xfrm>
                <a:off x="-20470" y="4277694"/>
                <a:ext cx="6053625" cy="20931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  <a:tabLst>
                    <a:tab pos="1449070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Determine: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  <a:tabLst>
                    <a:tab pos="1449070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A expressão algébrica que representa o perímetro do hexágono.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  <a:tabLst>
                    <a:tab pos="1449070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O valor aproximado do perímetro para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=10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𝑐𝑚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e 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=18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𝑐𝑚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1096E566-FEE1-2A20-A143-B6B64CDCA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470" y="4277694"/>
                <a:ext cx="6053625" cy="2093137"/>
              </a:xfrm>
              <a:prstGeom prst="rect">
                <a:avLst/>
              </a:prstGeom>
              <a:blipFill>
                <a:blip r:embed="rId3"/>
                <a:stretch>
                  <a:fillRect l="-1309" t="-2041" r="-130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9FF178F-8874-E66B-909F-853D66B41C57}"/>
                  </a:ext>
                </a:extLst>
              </p:cNvPr>
              <p:cNvSpPr txBox="1"/>
              <p:nvPr/>
            </p:nvSpPr>
            <p:spPr>
              <a:xfrm>
                <a:off x="6158847" y="1156144"/>
                <a:ext cx="5737318" cy="3737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4.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Calcule o valor das seguintes expressões algébricas.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127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n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para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4 </m:t>
                        </m:r>
                      </m:den>
                    </m:f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n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3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127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2 </m:t>
                        </m:r>
                      </m:den>
                    </m:f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p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para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=3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2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127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p</m:t>
                        </m:r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+ </m:t>
                        </m:r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q</m:t>
                        </m:r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p</m:t>
                        </m:r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− </m:t>
                        </m:r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q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para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=4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q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=−1.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1270"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𝑎</m:t>
                    </m:r>
                    <m:sSup>
                      <m:sSup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BR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b</m:t>
                        </m:r>
                      </m:e>
                      <m:sup>
                        <m:r>
                          <a:rPr lang="pt-BR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−3</m:t>
                    </m:r>
                    <m:sSup>
                      <m:sSup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pt-BR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para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a</m:t>
                    </m:r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=2 </m:t>
                    </m:r>
                    <m:r>
                      <m:rPr>
                        <m:sty m:val="p"/>
                      </m:rP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e</m:t>
                    </m:r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b</m:t>
                    </m:r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=1,5.</m:t>
                    </m:r>
                  </m:oMath>
                </a14:m>
                <a:endParaRPr lang="pt-BR" sz="2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indent="1270" algn="just">
                  <a:lnSpc>
                    <a:spcPct val="115000"/>
                  </a:lnSpc>
                  <a:buNone/>
                </a:pPr>
                <a:endParaRPr lang="pt-BR" sz="2200" dirty="0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9FF178F-8874-E66B-909F-853D66B41C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8847" y="1156144"/>
                <a:ext cx="5737318" cy="3737883"/>
              </a:xfrm>
              <a:prstGeom prst="rect">
                <a:avLst/>
              </a:prstGeom>
              <a:blipFill>
                <a:blip r:embed="rId4"/>
                <a:stretch>
                  <a:fillRect l="-1382" t="-816" r="-138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4171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5C3BA7B-6745-8E6C-8DE3-0C83D01EBE93}"/>
              </a:ext>
            </a:extLst>
          </p:cNvPr>
          <p:cNvSpPr txBox="1"/>
          <p:nvPr/>
        </p:nvSpPr>
        <p:spPr>
          <a:xfrm>
            <a:off x="6115409" y="731333"/>
            <a:ext cx="6094562" cy="447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a figura a seguir. </a:t>
            </a:r>
          </a:p>
        </p:txBody>
      </p:sp>
      <p:pic>
        <p:nvPicPr>
          <p:cNvPr id="4" name="Imagem 3" descr="Gráfico&#10;&#10;O conteúdo gerado por IA pode estar incorreto.">
            <a:extLst>
              <a:ext uri="{FF2B5EF4-FFF2-40B4-BE49-F238E27FC236}">
                <a16:creationId xmlns:a16="http://schemas.microsoft.com/office/drawing/2014/main" id="{24216974-96ED-1904-D6C5-D59769751C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817" y="1379143"/>
            <a:ext cx="2814128" cy="2175343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12409A6-D3F5-DB9D-2EB5-CBCEF654BA83}"/>
                  </a:ext>
                </a:extLst>
              </p:cNvPr>
              <p:cNvSpPr txBox="1"/>
              <p:nvPr/>
            </p:nvSpPr>
            <p:spPr>
              <a:xfrm>
                <a:off x="6276794" y="3541019"/>
                <a:ext cx="5771791" cy="31393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Considere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=5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=3,5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𝑤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=2,5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 </a:t>
                </a:r>
              </a:p>
              <a:p>
                <a:pPr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a) Qual é o perímetro do retângulo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?</a:t>
                </a:r>
              </a:p>
              <a:p>
                <a:pPr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b) Qual é a área do retângulo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?</a:t>
                </a:r>
              </a:p>
              <a:p>
                <a:pPr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c) 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Qual é a expressão algébrica que representa o perímetro total da figura?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d) Qual é a expressão algébrica que representa a área total da figura?</a:t>
                </a:r>
              </a:p>
              <a:p>
                <a:pPr algn="just"/>
                <a:r>
                  <a:rPr lang="pt-BR" sz="22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e) Utilizando os valores de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r>
                      <a:rPr lang="pt-BR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𝑤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qual é o perímetro total e a área total da figura?</a:t>
                </a:r>
                <a:endParaRPr lang="pt-BR" sz="2200" dirty="0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12409A6-D3F5-DB9D-2EB5-CBCEF654BA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6794" y="3541019"/>
                <a:ext cx="5771791" cy="3139321"/>
              </a:xfrm>
              <a:prstGeom prst="rect">
                <a:avLst/>
              </a:prstGeom>
              <a:blipFill>
                <a:blip r:embed="rId4"/>
                <a:stretch>
                  <a:fillRect l="-1374" t="-1165" r="-1480" b="-29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2EF7DEF4-9FB4-B38A-F675-442BA40B626C}"/>
                  </a:ext>
                </a:extLst>
              </p:cNvPr>
              <p:cNvSpPr txBox="1"/>
              <p:nvPr/>
            </p:nvSpPr>
            <p:spPr>
              <a:xfrm>
                <a:off x="182232" y="1379143"/>
                <a:ext cx="5672945" cy="25129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1270" algn="just">
                  <a:lnSpc>
                    <a:spcPct val="115000"/>
                  </a:lnSpc>
                </a:pPr>
                <a:r>
                  <a:rPr lang="pt-BR" sz="2200" b="1" dirty="0">
                    <a:latin typeface="Arial Narrow" panose="020B0606020202030204" pitchFamily="34" charset="0"/>
                  </a:rPr>
                  <a:t>5.</a:t>
                </a:r>
                <a:r>
                  <a:rPr lang="pt-BR" sz="2200" dirty="0">
                    <a:latin typeface="Arial Narrow" panose="020B0606020202030204" pitchFamily="34" charset="0"/>
                  </a:rPr>
                  <a:t> Considere o polinômio a seguir.</a:t>
                </a:r>
              </a:p>
              <a:p>
                <a:pPr indent="1270" algn="just">
                  <a:lnSpc>
                    <a:spcPct val="115000"/>
                  </a:lnSpc>
                </a:pPr>
                <a:endParaRPr lang="pt-BR" sz="2200" dirty="0">
                  <a:latin typeface="Arial Narrow" panose="020B0606020202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pt-BR" sz="2200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pt-BR" sz="22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sz="2200" b="1" i="1"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pt-BR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pt-BR" sz="22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r>
                  <a:rPr lang="pt-BR" sz="2200" b="1" i="1" dirty="0">
                    <a:latin typeface="Arial Narrow" panose="020B0606020202030204" pitchFamily="34" charset="0"/>
                  </a:rPr>
                  <a:t> </a:t>
                </a:r>
                <a:endParaRPr lang="pt-BR" sz="2200" dirty="0">
                  <a:latin typeface="Arial Narrow" panose="020B0606020202030204" pitchFamily="34" charset="0"/>
                </a:endParaRPr>
              </a:p>
              <a:p>
                <a:r>
                  <a:rPr lang="pt-BR" sz="2200" dirty="0">
                    <a:latin typeface="Arial Narrow" panose="020B0606020202030204" pitchFamily="34" charset="0"/>
                  </a:rPr>
                  <a:t>Qual é o valor numérico do polinômio, para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4 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2 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?</a:t>
                </a: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2EF7DEF4-9FB4-B38A-F675-442BA40B62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32" y="1379143"/>
                <a:ext cx="5672945" cy="2512932"/>
              </a:xfrm>
              <a:prstGeom prst="rect">
                <a:avLst/>
              </a:prstGeom>
              <a:blipFill>
                <a:blip r:embed="rId5"/>
                <a:stretch>
                  <a:fillRect l="-1398" t="-1214" b="-121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0097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75EB5-A6AB-4CAD-7C69-055EB0668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7B12403C-3805-7E11-694D-A47876C26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65" y="664161"/>
            <a:ext cx="5560283" cy="16666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8DD810EB-3873-A983-830E-74EEDCDF958B}"/>
                  </a:ext>
                </a:extLst>
              </p:cNvPr>
              <p:cNvSpPr txBox="1"/>
              <p:nvPr/>
            </p:nvSpPr>
            <p:spPr>
              <a:xfrm>
                <a:off x="143477" y="2652747"/>
                <a:ext cx="5952523" cy="36307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1.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Dada a expressão: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𝟓</m:t>
                          </m:r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sSup>
                        <m:sSupPr>
                          <m:ctrlP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0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0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𝒚</m:t>
                      </m:r>
                      <m:r>
                        <a:rPr lang="pt-BR" sz="20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𝟓</m:t>
                          </m:r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valor numérico da expressão para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4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2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d>
                    <m:r>
                      <a:rPr lang="pt-BR" sz="220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200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pt-BR" sz="2200">
                        <a:latin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</m:d>
                    <m:r>
                      <a:rPr lang="pt-BR" sz="220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pt-BR" sz="2200">
                        <a:latin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endParaRPr lang="pt-BR" sz="2200" dirty="0">
                  <a:latin typeface="Arial Narrow" panose="020B0606020202030204" pitchFamily="34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</m:d>
                    <m:r>
                      <a:rPr lang="pt-BR" sz="220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pt-BR" sz="2200">
                        <a:latin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</m:d>
                    <m:r>
                      <a:rPr lang="pt-BR" sz="220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>
                            <a:latin typeface="Cambria Math" panose="02040503050406030204" pitchFamily="18" charset="0"/>
                          </a:rPr>
                          <m:t>28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pt-BR" sz="2200">
                        <a:latin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8DD810EB-3873-A983-830E-74EEDCDF9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77" y="2652747"/>
                <a:ext cx="5952523" cy="3630738"/>
              </a:xfrm>
              <a:prstGeom prst="rect">
                <a:avLst/>
              </a:prstGeom>
              <a:blipFill>
                <a:blip r:embed="rId3"/>
                <a:stretch>
                  <a:fillRect l="-1332" t="-8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2BA893B3-BF2A-5A21-F218-1D9035886B39}"/>
                  </a:ext>
                </a:extLst>
              </p:cNvPr>
              <p:cNvSpPr txBox="1"/>
              <p:nvPr/>
            </p:nvSpPr>
            <p:spPr>
              <a:xfrm>
                <a:off x="6288523" y="761283"/>
                <a:ext cx="5760000" cy="57348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2.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dona de uma pizzaria contratou o serviço de um motoboy para a realização das entregas. A expressão, a seguir, é utilizada para calcular o valor que será pago ao motoboy por cada entrega. Ela é composta por uma taxa fixa e um acréscimo por quilômetro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rodado.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𝟗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𝟓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·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𝒅</m:t>
                          </m:r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Qual é o valor que o motoboy receberá por uma entrega de 7 km de distância?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R$ 18,50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R$ 26,50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R$ 53,50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(D) R$ 80,50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2BA893B3-BF2A-5A21-F218-1D9035886B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8523" y="761283"/>
                <a:ext cx="5760000" cy="5734840"/>
              </a:xfrm>
              <a:prstGeom prst="rect">
                <a:avLst/>
              </a:prstGeom>
              <a:blipFill>
                <a:blip r:embed="rId4"/>
                <a:stretch>
                  <a:fillRect l="-1377" t="-531" r="-1483" b="-11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9618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D4C798F-970C-0750-F483-A5A9AB055E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r="2454" b="4321"/>
          <a:stretch>
            <a:fillRect/>
          </a:stretch>
        </p:blipFill>
        <p:spPr bwMode="auto">
          <a:xfrm>
            <a:off x="114635" y="621847"/>
            <a:ext cx="3960000" cy="8193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087C834-FE8C-B891-F8BD-0EBE4D19668E}"/>
              </a:ext>
            </a:extLst>
          </p:cNvPr>
          <p:cNvSpPr txBox="1"/>
          <p:nvPr/>
        </p:nvSpPr>
        <p:spPr>
          <a:xfrm>
            <a:off x="114635" y="1366706"/>
            <a:ext cx="5809129" cy="1628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EQUAÇÃO POLINOMIAL DE 1° GRAU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Uma equação matemática é uma sentença que </a:t>
            </a:r>
            <a:r>
              <a:rPr lang="pt-BR" sz="2200" b="1" u="sng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relaciona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duas expressões. Veja a exemplo a seguir a representação de uma equação: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9DABA957-ADF3-2FDC-5FD7-1FB897DFB63C}"/>
              </a:ext>
            </a:extLst>
          </p:cNvPr>
          <p:cNvSpPr/>
          <p:nvPr/>
        </p:nvSpPr>
        <p:spPr>
          <a:xfrm>
            <a:off x="114635" y="2994972"/>
            <a:ext cx="5809128" cy="3654302"/>
          </a:xfrm>
          <a:prstGeom prst="roundRect">
            <a:avLst>
              <a:gd name="adj" fmla="val 1298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200"/>
              </a:spcAft>
              <a:buNone/>
            </a:pPr>
            <a:r>
              <a:rPr lang="pt-BR" sz="2100" kern="1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Durante um jogo de tabuleiro, um jogador começa com uma certa quantidade de pontos desconhecida.</a:t>
            </a:r>
            <a:endParaRPr lang="pt-BR" sz="21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200"/>
              </a:spcAft>
              <a:buNone/>
            </a:pPr>
            <a:r>
              <a:rPr lang="pt-BR" sz="2100" kern="1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Ao longo da partida, ele ganha 5 vezes essa quantidade de pontos e ainda recebe 14 pontos extras.</a:t>
            </a:r>
            <a:endParaRPr lang="pt-BR" sz="21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200"/>
              </a:spcAft>
              <a:buNone/>
            </a:pPr>
            <a:r>
              <a:rPr lang="pt-BR" sz="2100" kern="1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outro lado, devido a penalidades, ele perde o dobro da quantidade inicial de pontos e mais 14 pontos.</a:t>
            </a:r>
            <a:endParaRPr lang="pt-BR" sz="21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200"/>
              </a:spcAft>
              <a:buNone/>
            </a:pPr>
            <a:r>
              <a:rPr lang="pt-BR" sz="21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Sabendo que, ao final dessas duas situações, o total de pontos ganhos é igual ao total de pontos perdidos, qual era a quantidade inicial de pontos do jogador?</a:t>
            </a:r>
            <a:endParaRPr lang="pt-BR" sz="21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CCA5688B-D447-368D-60E0-5525FBA4F41F}"/>
                  </a:ext>
                </a:extLst>
              </p:cNvPr>
              <p:cNvSpPr txBox="1"/>
              <p:nvPr/>
            </p:nvSpPr>
            <p:spPr>
              <a:xfrm>
                <a:off x="6268238" y="1441192"/>
                <a:ext cx="5607984" cy="41748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Essa situação pode ser representada da seguinte maneira: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07000"/>
                  </a:lnSpc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Pontos desconhecidos: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07000"/>
                  </a:lnSpc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Pontos ganhados: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𝟓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𝟏𝟒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07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Pontos penalizados: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d>
                      <m:dPr>
                        <m:ctrlP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𝟏𝟒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Dessa forma, temos a seguinte equação: 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𝟓</m:t>
                      </m:r>
                      <m:r>
                        <a:rPr lang="pt-BR" sz="2200" b="1" i="1" kern="1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2200" b="1" i="1" kern="1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𝟏𝟒</m:t>
                      </m:r>
                      <m:r>
                        <a:rPr lang="pt-BR" sz="2200" b="1" i="1" kern="1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r>
                        <a:rPr lang="pt-BR" sz="2200" b="1" i="1" kern="1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pt-BR" sz="2200" b="1" i="1" kern="1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200" b="1" i="1" kern="1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200" b="1" i="1" kern="1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𝟏𝟒</m:t>
                      </m:r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Assim, equação é uma </a:t>
                </a:r>
                <a:r>
                  <a:rPr lang="pt-BR" sz="2200" b="1" u="sng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sentença matemática aberta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que possui, pelo menos, uma </a:t>
                </a:r>
                <a:r>
                  <a:rPr lang="pt-BR" sz="2200" b="1" dirty="0">
                    <a:solidFill>
                      <a:srgbClr val="A02B93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incógnita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e uma </a:t>
                </a:r>
                <a:r>
                  <a:rPr lang="pt-BR" sz="2200" u="sng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igualdade</a:t>
                </a:r>
                <a:r>
                  <a:rPr lang="pt-BR" sz="2200" b="1" dirty="0">
                    <a:solidFill>
                      <a:srgbClr val="A02B93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=</m:t>
                        </m:r>
                      </m:e>
                    </m:d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CCA5688B-D447-368D-60E0-5525FBA4F4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8238" y="1441192"/>
                <a:ext cx="5607984" cy="4174861"/>
              </a:xfrm>
              <a:prstGeom prst="rect">
                <a:avLst/>
              </a:prstGeom>
              <a:blipFill>
                <a:blip r:embed="rId3"/>
                <a:stretch>
                  <a:fillRect l="-1413" t="-876" r="-1413" b="-21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4205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7D8111D-F892-C5A0-3A83-FCBBED542C48}"/>
              </a:ext>
            </a:extLst>
          </p:cNvPr>
          <p:cNvSpPr txBox="1"/>
          <p:nvPr/>
        </p:nvSpPr>
        <p:spPr>
          <a:xfrm>
            <a:off x="193833" y="893034"/>
            <a:ext cx="5760000" cy="836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Define-se 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equação polinomial do 1º grau toda equação redutível à forma: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C6F56F6D-7B2E-D768-84FB-922AD8EEB6B7}"/>
                  </a:ext>
                </a:extLst>
              </p:cNvPr>
              <p:cNvSpPr/>
              <p:nvPr/>
            </p:nvSpPr>
            <p:spPr>
              <a:xfrm>
                <a:off x="1821372" y="1816538"/>
                <a:ext cx="2950234" cy="62936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15000"/>
                  </a:lnSpc>
                </a:pPr>
                <a14:m>
                  <m:oMath xmlns:m="http://schemas.openxmlformats.org/officeDocument/2006/math">
                    <m:r>
                      <a:rPr lang="pt-B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𝒂𝒙</m:t>
                    </m:r>
                    <m:r>
                      <a:rPr lang="pt-B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pt-B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pt-B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a:rPr lang="pt-B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pt-BR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, </a:t>
                </a:r>
                <a:r>
                  <a:rPr lang="pt-BR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com</a:t>
                </a:r>
                <a:r>
                  <a:rPr lang="pt-BR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pt-BR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pt-BR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pt-BR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pt-BR" dirty="0">
                  <a:solidFill>
                    <a:schemeClr val="tx1"/>
                  </a:solidFill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C6F56F6D-7B2E-D768-84FB-922AD8EEB6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372" y="1816538"/>
                <a:ext cx="2950234" cy="6293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A434A845-85CA-10CF-BE26-61AD4EC65683}"/>
                  </a:ext>
                </a:extLst>
              </p:cNvPr>
              <p:cNvSpPr txBox="1"/>
              <p:nvPr/>
            </p:nvSpPr>
            <p:spPr>
              <a:xfrm>
                <a:off x="264918" y="2607520"/>
                <a:ext cx="5760000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Nessa expressão,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são chamados de coeficientes, e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de </a:t>
                </a:r>
                <a:r>
                  <a:rPr lang="pt-BR" sz="2200" b="1" dirty="0">
                    <a:latin typeface="Arial Narrow" panose="020B0606020202030204" pitchFamily="34" charset="0"/>
                  </a:rPr>
                  <a:t>incógnita</a:t>
                </a:r>
                <a:r>
                  <a:rPr lang="pt-BR" sz="2200" dirty="0">
                    <a:latin typeface="Arial Narrow" panose="020B0606020202030204" pitchFamily="34" charset="0"/>
                  </a:rPr>
                  <a:t>.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As equações desse tipo são de 1° grau, pois o expoente da incógnita é 1.</a:t>
                </a: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A434A845-85CA-10CF-BE26-61AD4EC656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918" y="2607520"/>
                <a:ext cx="5760000" cy="1446550"/>
              </a:xfrm>
              <a:prstGeom prst="rect">
                <a:avLst/>
              </a:prstGeom>
              <a:blipFill>
                <a:blip r:embed="rId3"/>
                <a:stretch>
                  <a:fillRect l="-1376" t="-2532" r="-1376" b="-80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>
            <a:extLst>
              <a:ext uri="{FF2B5EF4-FFF2-40B4-BE49-F238E27FC236}">
                <a16:creationId xmlns:a16="http://schemas.microsoft.com/office/drawing/2014/main" id="{C262B83F-A12F-365C-8AEF-EDF3BA7E5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02" y="4054070"/>
            <a:ext cx="5150773" cy="2549503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921835D0-27F7-17E3-26A7-13EF3179D348}"/>
              </a:ext>
            </a:extLst>
          </p:cNvPr>
          <p:cNvSpPr txBox="1"/>
          <p:nvPr/>
        </p:nvSpPr>
        <p:spPr>
          <a:xfrm>
            <a:off x="6096000" y="696663"/>
            <a:ext cx="6029325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100" dirty="0">
                <a:latin typeface="Arial Narrow" panose="020B0606020202030204" pitchFamily="34" charset="0"/>
              </a:rPr>
              <a:t>A parte que fica antes da igualdade (do lado esquerdo) é chamada de 1º membro, enquanto a parte que fica depois da igualdade (à direita da igualdade) é denominada de 2º membro. Na equação do 1º grau, a incógnita é o valor a ser encontrado.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1702E93B-F8EB-A20A-2DE9-B6FE29EF9073}"/>
                  </a:ext>
                </a:extLst>
              </p:cNvPr>
              <p:cNvSpPr txBox="1"/>
              <p:nvPr/>
            </p:nvSpPr>
            <p:spPr>
              <a:xfrm>
                <a:off x="6167081" y="2413788"/>
                <a:ext cx="5958243" cy="41978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00" b="1" dirty="0">
                    <a:latin typeface="Arial Narrow" panose="020B0606020202030204" pitchFamily="34" charset="0"/>
                  </a:rPr>
                  <a:t>Exemplo: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pt-BR" sz="21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pt-BR" sz="2100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pt-BR" sz="21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pt-BR" sz="2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BR" sz="2100" i="1">
                                  <a:latin typeface="Cambria Math" panose="02040503050406030204" pitchFamily="18" charset="0"/>
                                </a:rPr>
                                <m:t>+44</m:t>
                              </m:r>
                              <m:r>
                                <a:rPr lang="pt-BR" sz="210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groupChr>
                        </m:e>
                        <m:lim>
                          <m:r>
                            <a:rPr lang="pt-BR" sz="2100">
                              <a:latin typeface="Cambria Math" panose="02040503050406030204" pitchFamily="18" charset="0"/>
                            </a:rPr>
                            <m:t>1° </m:t>
                          </m:r>
                          <m:r>
                            <m:rPr>
                              <m:sty m:val="p"/>
                            </m:rPr>
                            <a:rPr lang="pt-BR" sz="2100">
                              <a:latin typeface="Cambria Math" panose="02040503050406030204" pitchFamily="18" charset="0"/>
                            </a:rPr>
                            <m:t>MEMBRO</m:t>
                          </m:r>
                        </m:lim>
                      </m:limLow>
                      <m:r>
                        <a:rPr lang="pt-BR" sz="2100">
                          <a:latin typeface="Cambria Math" panose="02040503050406030204" pitchFamily="18" charset="0"/>
                        </a:rPr>
                        <m:t>= </m:t>
                      </m:r>
                      <m:limLow>
                        <m:limLowPr>
                          <m:ctrlPr>
                            <a:rPr lang="pt-BR" sz="21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pt-BR" sz="2100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pt-BR" sz="2100" i="1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pt-BR" sz="2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BR" sz="2100" i="1">
                                  <a:latin typeface="Cambria Math" panose="02040503050406030204" pitchFamily="18" charset="0"/>
                                </a:rPr>
                                <m:t> + 23</m:t>
                              </m:r>
                              <m:r>
                                <a:rPr lang="pt-BR" sz="210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groupChr>
                        </m:e>
                        <m:lim>
                          <m:r>
                            <a:rPr lang="pt-BR" sz="2100" i="1">
                              <a:latin typeface="Cambria Math" panose="02040503050406030204" pitchFamily="18" charset="0"/>
                            </a:rPr>
                            <m:t>2°</m:t>
                          </m:r>
                          <m:r>
                            <a:rPr lang="pt-BR" sz="21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pt-BR" sz="2100">
                              <a:latin typeface="Cambria Math" panose="02040503050406030204" pitchFamily="18" charset="0"/>
                            </a:rPr>
                            <m:t>MEMBRO</m:t>
                          </m:r>
                        </m:lim>
                      </m:limLow>
                    </m:oMath>
                  </m:oMathPara>
                </a14:m>
                <a:endParaRPr lang="pt-BR" sz="210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1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100" dirty="0">
                    <a:latin typeface="Arial Narrow" panose="020B0606020202030204" pitchFamily="34" charset="0"/>
                  </a:rPr>
                  <a:t>Para resolver uma equação, é necessário determinar o valor atribuído a de modo que a igualdade seja verdadeira. Esse valor é chamado de </a:t>
                </a:r>
                <a:r>
                  <a:rPr lang="pt-BR" sz="2100" b="1" dirty="0">
                    <a:solidFill>
                      <a:srgbClr val="7030A0"/>
                    </a:solidFill>
                    <a:latin typeface="Arial Narrow" panose="020B0606020202030204" pitchFamily="34" charset="0"/>
                  </a:rPr>
                  <a:t>raiz da equação</a:t>
                </a:r>
                <a:r>
                  <a:rPr lang="pt-BR" sz="2100" dirty="0">
                    <a:latin typeface="Arial Narrow" panose="020B0606020202030204" pitchFamily="34" charset="0"/>
                  </a:rPr>
                  <a:t>. </a:t>
                </a:r>
              </a:p>
              <a:p>
                <a:pPr algn="just"/>
                <a:r>
                  <a:rPr lang="pt-BR" sz="2100" dirty="0">
                    <a:latin typeface="Arial Narrow" panose="020B0606020202030204" pitchFamily="34" charset="0"/>
                  </a:rPr>
                  <a:t>• </a:t>
                </a:r>
                <a:r>
                  <a:rPr lang="pt-BR" sz="2100" b="1" dirty="0">
                    <a:latin typeface="Arial Narrow" panose="020B0606020202030204" pitchFamily="34" charset="0"/>
                  </a:rPr>
                  <a:t>Princípio Aditivo da Igualdade</a:t>
                </a:r>
                <a:r>
                  <a:rPr lang="pt-BR" sz="2100" dirty="0">
                    <a:latin typeface="Arial Narrow" panose="020B0606020202030204" pitchFamily="34" charset="0"/>
                  </a:rPr>
                  <a:t>: Quando se soma (ou se subtrai) qualquer número real nos dois membros de uma equação, a igualdade não se altera. </a:t>
                </a:r>
              </a:p>
              <a:p>
                <a:pPr algn="just"/>
                <a:r>
                  <a:rPr lang="pt-BR" sz="2100" dirty="0">
                    <a:latin typeface="Arial Narrow" panose="020B0606020202030204" pitchFamily="34" charset="0"/>
                  </a:rPr>
                  <a:t>• </a:t>
                </a:r>
                <a:r>
                  <a:rPr lang="pt-BR" sz="2100" b="1" dirty="0">
                    <a:latin typeface="Arial Narrow" panose="020B0606020202030204" pitchFamily="34" charset="0"/>
                  </a:rPr>
                  <a:t>Princípio Multiplicativo da Igualdade</a:t>
                </a:r>
                <a:r>
                  <a:rPr lang="pt-BR" sz="2100" dirty="0">
                    <a:latin typeface="Arial Narrow" panose="020B0606020202030204" pitchFamily="34" charset="0"/>
                  </a:rPr>
                  <a:t>: Quando se multiplica (ou se divide) toda equação por qualquer número real, diferente de zero, a igualdade não se altera. </a:t>
                </a: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1702E93B-F8EB-A20A-2DE9-B6FE29EF9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081" y="2413788"/>
                <a:ext cx="5958243" cy="4197880"/>
              </a:xfrm>
              <a:prstGeom prst="rect">
                <a:avLst/>
              </a:prstGeom>
              <a:blipFill>
                <a:blip r:embed="rId5"/>
                <a:stretch>
                  <a:fillRect l="-1228" t="-871" r="-1228" b="-174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7967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941AF9D-394F-70E8-24E0-9B83DF9FE83A}"/>
                  </a:ext>
                </a:extLst>
              </p:cNvPr>
              <p:cNvSpPr txBox="1"/>
              <p:nvPr/>
            </p:nvSpPr>
            <p:spPr>
              <a:xfrm>
                <a:off x="0" y="762787"/>
                <a:ext cx="6133380" cy="56784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Exemplo: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+13=49</m:t>
                      </m:r>
                    </m:oMath>
                  </m:oMathPara>
                </a14:m>
                <a:endParaRPr lang="pt-BR" sz="2200" dirty="0"/>
              </a:p>
              <a:p>
                <a:pPr algn="just">
                  <a:lnSpc>
                    <a:spcPct val="115000"/>
                  </a:lnSpc>
                  <a:buNone/>
                </a:pPr>
                <a:endParaRPr lang="pt-BR" sz="220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Aplicando o princípio aditivo da igualdade na equação, temos: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𝑤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+13</m:t>
                      </m:r>
                      <m:r>
                        <a:rPr lang="pt-BR" sz="22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−</m:t>
                      </m:r>
                      <m:r>
                        <a:rPr lang="pt-BR" sz="22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𝟏𝟑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=49 </m:t>
                      </m:r>
                      <m:r>
                        <a:rPr lang="pt-BR" sz="22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−</m:t>
                      </m:r>
                      <m:r>
                        <a:rPr lang="pt-BR" sz="22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𝟏𝟑</m:t>
                      </m:r>
                    </m:oMath>
                  </m:oMathPara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𝑤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+0=36</m:t>
                      </m:r>
                    </m:oMath>
                  </m:oMathPara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𝑤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=36</m:t>
                      </m:r>
                    </m:oMath>
                  </m:oMathPara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Dessa forma, a igualdade não se altera.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Obs.: 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O número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−13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não foi escolhido aleatoriamente, pois ao adicionar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13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com seu oposto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−13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conseguimos isolar a incógnita no primeiro membro.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Assim, para encontrar o valor da incógnita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, Aplicamos o princípio multiplicativo da igualdade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=36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941AF9D-394F-70E8-24E0-9B83DF9FE8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62787"/>
                <a:ext cx="6133380" cy="5678478"/>
              </a:xfrm>
              <a:prstGeom prst="rect">
                <a:avLst/>
              </a:prstGeom>
              <a:blipFill>
                <a:blip r:embed="rId2"/>
                <a:stretch>
                  <a:fillRect l="-1292" t="-751" r="-129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67999D80-04D2-F9D6-0920-5258F80D0175}"/>
                  </a:ext>
                </a:extLst>
              </p:cNvPr>
              <p:cNvSpPr txBox="1"/>
              <p:nvPr/>
            </p:nvSpPr>
            <p:spPr>
              <a:xfrm>
                <a:off x="6133380" y="781503"/>
                <a:ext cx="5916706" cy="58365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Multiplicando ambos os membros por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3 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, teremos: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pt-BR" sz="2200" b="1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200" b="1" i="1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pt-BR" sz="2200" b="1" i="1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∙3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pt-BR" sz="2200" b="1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200" b="1" i="1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pt-BR" sz="2200" b="1" i="1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∙36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pt-BR" sz="22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1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36 </m:t>
                          </m:r>
                        </m:num>
                        <m:den>
                          <m:r>
                            <a:rPr lang="pt-BR" sz="220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O número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BR" sz="22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t-BR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 3 </m:t>
                            </m:r>
                          </m:den>
                        </m:f>
                      </m:e>
                    </m:d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não foi escolhido aleatoriamente. Para se resolver uma equação, é necessário inserir, em ambos os membros da equação, o elemento inverso multiplicativo. 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Nesse caso, foi multiplicado em ambos os membros da equação o número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 3 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, a fim de eliminar o coeficiente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do termo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pois esse número é o inverso do número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. Ao multiplicá-los, o coeficiente torna-se igual a 1.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3∙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3 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67999D80-04D2-F9D6-0920-5258F80D0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380" y="781503"/>
                <a:ext cx="5916706" cy="5836534"/>
              </a:xfrm>
              <a:prstGeom prst="rect">
                <a:avLst/>
              </a:prstGeom>
              <a:blipFill>
                <a:blip r:embed="rId3"/>
                <a:stretch>
                  <a:fillRect l="-1339" r="-123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0637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717D22D-8361-E030-C59D-B06D865BE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85" y="618530"/>
            <a:ext cx="4759857" cy="17789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73E2F0D-1337-FFF9-CA59-9F18991E85DC}"/>
                  </a:ext>
                </a:extLst>
              </p:cNvPr>
              <p:cNvSpPr txBox="1"/>
              <p:nvPr/>
            </p:nvSpPr>
            <p:spPr>
              <a:xfrm>
                <a:off x="90154" y="2992366"/>
                <a:ext cx="5940000" cy="3412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  <a:tabLst>
                    <a:tab pos="-114300" algn="l"/>
                  </a:tabLs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Método de resolução de equações polinomiais do 1º grau.</a:t>
                </a:r>
              </a:p>
              <a:p>
                <a:pPr lvl="0">
                  <a:lnSpc>
                    <a:spcPct val="115000"/>
                  </a:lnSpc>
                  <a:spcAft>
                    <a:spcPts val="800"/>
                  </a:spcAft>
                  <a:tabLst>
                    <a:tab pos="-114300" algn="l"/>
                  </a:tabLst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Com base na aplicação dos princípios citados, mostraremos um modo simplificado para o desenvolvimento da resolução de equação.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Observe a equação: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4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+44= 7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+ 23</m:t>
                      </m:r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73E2F0D-1337-FFF9-CA59-9F18991E8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4" y="2992366"/>
                <a:ext cx="5940000" cy="3412216"/>
              </a:xfrm>
              <a:prstGeom prst="rect">
                <a:avLst/>
              </a:prstGeom>
              <a:blipFill>
                <a:blip r:embed="rId3"/>
                <a:stretch>
                  <a:fillRect l="-1335" t="-893" r="-23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2F7D209B-E35D-6933-6C1B-EB4C3A458C65}"/>
                  </a:ext>
                </a:extLst>
              </p:cNvPr>
              <p:cNvSpPr txBox="1"/>
              <p:nvPr/>
            </p:nvSpPr>
            <p:spPr>
              <a:xfrm>
                <a:off x="6097438" y="618530"/>
                <a:ext cx="5940000" cy="59493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Para a resolução, vamos seguir os passos: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1º passo: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Coloca-se todos os coeficientes que estiverem acompanhados pelas incógnitas em apenas um dos membros da igualdade, e aqueles que não estiverem acompanhados de incógnitas no outro membro. Nesse caso, a incógnita ficará no 1° membro.  Portanto, o termo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7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que estava no 2° membro será transferido para o 1° membro, o sinal trocado, ou seja, passará a ser negativo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(−7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).</m:t>
                    </m:r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Esse procedimento equivale a somar o oposto de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7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d>
                      <m:dPr>
                        <m:ctrlPr>
                          <a:rPr lang="pt-BR" sz="2200" b="1" i="1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b="1" i="1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𝟕</m:t>
                        </m:r>
                        <m:r>
                          <a:rPr lang="pt-BR" sz="2200" b="1" i="1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pt-BR" sz="2200" b="1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em ambos os membros da equação. Acompanhe os cálculos:</a:t>
                </a:r>
              </a:p>
              <a:p>
                <a:pPr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b="1" i="1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b="1" i="1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200" b="1" i="1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𝟕</m:t>
                          </m:r>
                          <m:r>
                            <a:rPr lang="pt-BR" sz="2200" b="1" i="1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𝒙</m:t>
                          </m:r>
                        </m:e>
                      </m:d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+4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+44=</m:t>
                      </m:r>
                      <m:d>
                        <m:dPr>
                          <m:ctrlPr>
                            <a:rPr lang="pt-BR" sz="2200" b="1" i="1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b="1" i="1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200" b="1" i="1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𝟕</m:t>
                          </m:r>
                          <m:r>
                            <a:rPr lang="pt-BR" sz="2200" b="1" i="1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𝒙</m:t>
                          </m:r>
                        </m:e>
                      </m:d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+7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+23</m:t>
                      </m:r>
                    </m:oMath>
                  </m:oMathPara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22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pt-BR" sz="22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+44=0+23</m:t>
                      </m:r>
                    </m:oMath>
                  </m:oMathPara>
                </a14:m>
                <a:endParaRPr lang="pt-BR" sz="2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+44=23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2F7D209B-E35D-6933-6C1B-EB4C3A458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438" y="618530"/>
                <a:ext cx="5940000" cy="5949321"/>
              </a:xfrm>
              <a:prstGeom prst="rect">
                <a:avLst/>
              </a:prstGeom>
              <a:blipFill>
                <a:blip r:embed="rId4"/>
                <a:stretch>
                  <a:fillRect l="-1333" t="-307" r="-123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3000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9F43140-A521-042D-1B4E-A50E11616490}"/>
                  </a:ext>
                </a:extLst>
              </p:cNvPr>
              <p:cNvSpPr txBox="1"/>
              <p:nvPr/>
            </p:nvSpPr>
            <p:spPr>
              <a:xfrm>
                <a:off x="80513" y="684963"/>
                <a:ext cx="5940000" cy="31726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2º passo: 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 fim de isolar a incógnita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dos demais elementos do 1º membro da equação, devemos retirar o próximo valor, nesse caso, o número 44. Portanto, é necessário “</a:t>
                </a:r>
                <a:r>
                  <a:rPr lang="pt-BR" sz="2200" i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passar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” o 44 para o 2º membro, mas com sinal invertido, ou seja, como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− 44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 </a:t>
                </a: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Esse procedimento equivale a somar o oposto de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44 </m:t>
                    </m:r>
                    <m:d>
                      <m:dPr>
                        <m:ctrlPr>
                          <a:rPr lang="pt-BR" sz="2200" i="1">
                            <a:solidFill>
                              <a:srgbClr val="196B2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rgbClr val="196B2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−44</m:t>
                        </m:r>
                      </m:e>
                    </m:d>
                  </m:oMath>
                </a14:m>
                <a:r>
                  <a:rPr lang="pt-BR" sz="2200" dirty="0">
                    <a:solidFill>
                      <a:srgbClr val="EE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em ambos os membros da equação. Assim, temos: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9F43140-A521-042D-1B4E-A50E11616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3" y="684963"/>
                <a:ext cx="5940000" cy="3172600"/>
              </a:xfrm>
              <a:prstGeom prst="rect">
                <a:avLst/>
              </a:prstGeom>
              <a:blipFill>
                <a:blip r:embed="rId2"/>
                <a:stretch>
                  <a:fillRect l="-1333" t="-768" r="-1231" b="-307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19C3B8B-815D-B22C-F27B-3FC99438B8A4}"/>
                  </a:ext>
                </a:extLst>
              </p:cNvPr>
              <p:cNvSpPr txBox="1"/>
              <p:nvPr/>
            </p:nvSpPr>
            <p:spPr>
              <a:xfrm>
                <a:off x="80513" y="3857563"/>
                <a:ext cx="5940000" cy="1615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smtClean="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−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+44+</m:t>
                      </m:r>
                      <m:d>
                        <m:dPr>
                          <m:ctrlPr>
                            <a:rPr lang="pt-BR" sz="2200" b="1" i="1">
                              <a:solidFill>
                                <a:srgbClr val="196B24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b="1" i="1">
                              <a:solidFill>
                                <a:srgbClr val="196B24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200" b="1" i="1">
                              <a:solidFill>
                                <a:srgbClr val="196B24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𝟒𝟒</m:t>
                          </m:r>
                        </m:e>
                      </m:d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=23+</m:t>
                      </m:r>
                      <m:d>
                        <m:dPr>
                          <m:ctrlPr>
                            <a:rPr lang="pt-BR" sz="2200" b="1" i="1">
                              <a:solidFill>
                                <a:srgbClr val="196B24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b="1" i="1">
                              <a:solidFill>
                                <a:srgbClr val="196B24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200" b="1" i="1">
                              <a:solidFill>
                                <a:srgbClr val="196B24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𝟒𝟒</m:t>
                          </m:r>
                        </m:e>
                      </m:d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−3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+0=−21</m:t>
                      </m:r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−3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=−21</m:t>
                      </m:r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19C3B8B-815D-B22C-F27B-3FC99438B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3" y="3857563"/>
                <a:ext cx="5940000" cy="16158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B5DEFCFD-4EBE-F0D9-5841-5C4297285211}"/>
                  </a:ext>
                </a:extLst>
              </p:cNvPr>
              <p:cNvSpPr txBox="1"/>
              <p:nvPr/>
            </p:nvSpPr>
            <p:spPr>
              <a:xfrm>
                <a:off x="6171489" y="686777"/>
                <a:ext cx="5940000" cy="59791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3º passo: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Para isolar a incógnita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é necessário retirar o coeficiente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−3. 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Para isso, “</a:t>
                </a:r>
                <a:r>
                  <a:rPr lang="pt-BR" sz="2200" i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passaremos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” = para o 2º membro, mas, como ele está multiplicando a incógnita, ele “</a:t>
                </a:r>
                <a:r>
                  <a:rPr lang="pt-BR" sz="2200" i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passará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” para o 2° membro realizando a operação inversa, a divisão. </a:t>
                </a: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Esse movimento na equação consiste em multiplicar toda equação por um número de modo a deixar o coeficiente de </a:t>
                </a:r>
                <a14:m>
                  <m:oMath xmlns:m="http://schemas.openxmlformats.org/officeDocument/2006/math">
                    <m:r>
                      <a:rPr lang="pt-BR" sz="22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igual a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 Neste caso, o inverso de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−3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é </a:t>
                </a:r>
                <a14:m>
                  <m:oMath xmlns:m="http://schemas.openxmlformats.org/officeDocument/2006/math">
                    <m:r>
                      <a:rPr lang="pt-BR" sz="2200" b="1" i="1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pt-BR" sz="2200" b="1" i="1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b="1" i="1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pt-BR" sz="2200" b="1" i="1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𝟑</m:t>
                        </m:r>
                        <m:r>
                          <a:rPr lang="pt-BR" sz="2200" b="1" i="1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200" b="1" dirty="0">
                    <a:solidFill>
                      <a:srgbClr val="E97132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Veja:</a:t>
                </a:r>
              </a:p>
              <a:p>
                <a:pPr algn="ctr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>
                          <a:solidFill>
                            <a:srgbClr val="E97132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sz="2200" b="1" i="1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b="1" i="1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pt-BR" sz="2200" b="1" i="1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b="1" i="1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𝟑</m:t>
                          </m:r>
                          <m:r>
                            <a:rPr lang="pt-BR" sz="2200" b="1" i="1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∙</m:t>
                      </m:r>
                      <m:d>
                        <m:d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−3</m:t>
                          </m:r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>
                          <a:solidFill>
                            <a:srgbClr val="E97132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sz="2200" b="1" i="1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b="1" i="1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pt-BR" sz="2200" b="1" i="1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b="1" i="1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𝟑</m:t>
                          </m:r>
                          <m:r>
                            <a:rPr lang="pt-BR" sz="2200" b="1" i="1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∙</m:t>
                      </m:r>
                      <m:d>
                        <m:d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−21</m:t>
                          </m:r>
                        </m:e>
                      </m:d>
                    </m:oMath>
                  </m:oMathPara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3</m:t>
                          </m:r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b="1" i="1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𝟑</m:t>
                          </m:r>
                        </m:den>
                      </m:f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21 </m:t>
                          </m:r>
                        </m:num>
                        <m:den>
                          <m:r>
                            <a:rPr lang="pt-BR" sz="2200" b="1" i="1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=7</m:t>
                      </m:r>
                    </m:oMath>
                  </m:oMathPara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Portanto, a solução da equação é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=7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B5DEFCFD-4EBE-F0D9-5841-5C42972852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1489" y="686777"/>
                <a:ext cx="5940000" cy="5979137"/>
              </a:xfrm>
              <a:prstGeom prst="rect">
                <a:avLst/>
              </a:prstGeom>
              <a:blipFill>
                <a:blip r:embed="rId4"/>
                <a:stretch>
                  <a:fillRect l="-1333" t="-510" r="-1231" b="-122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7362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1830B377-A797-CCDE-9484-7FEEE14A8C5C}"/>
              </a:ext>
            </a:extLst>
          </p:cNvPr>
          <p:cNvSpPr txBox="1"/>
          <p:nvPr/>
        </p:nvSpPr>
        <p:spPr>
          <a:xfrm>
            <a:off x="82230" y="738059"/>
            <a:ext cx="5940000" cy="3676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Situações Problema representadas por equações do 1° grau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-69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1)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Ao comprar os materiais escolares para seu filho, uma mãe gastou R$ 200,00. Ela comprou dois cadernos iguais, uma caixa de lápis de cor por R$ 15,00, um kit de canetas por R$ 10,00, um kit com régua, esquadros e transferidor por R$ 30,00, uma lapiseira por R$ 20,00, uma borracha por R$ 4,00 e um compasso por R$ 35,00. Quanto custou cada um dos cadernos?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DE9C325-C964-C446-94CD-0E5EC48C25B5}"/>
              </a:ext>
            </a:extLst>
          </p:cNvPr>
          <p:cNvSpPr txBox="1"/>
          <p:nvPr/>
        </p:nvSpPr>
        <p:spPr>
          <a:xfrm>
            <a:off x="82230" y="4525625"/>
            <a:ext cx="5940000" cy="1876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200" b="1" i="1" u="sng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Resolução</a:t>
            </a:r>
            <a:r>
              <a:rPr lang="pt-BR" sz="2200" i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Observe que a situação problema gera dois membros, um que representa a soma dos produtos comprados e outro que representa a quantia gasta, além disso deseja-se determinar o valor específico do caderno que representa a incógnita. 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EB52A95-60D8-E590-CA59-A94620BD6A48}"/>
                  </a:ext>
                </a:extLst>
              </p:cNvPr>
              <p:cNvSpPr txBox="1"/>
              <p:nvPr/>
            </p:nvSpPr>
            <p:spPr>
              <a:xfrm>
                <a:off x="6159262" y="1213188"/>
                <a:ext cx="5940000" cy="49388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Somando os valores dos materiais escolares que foram comprados e igualando ao valor total gasto, temos: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+15+10+30+20+4+35=200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Somando os valores numéricos,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+114=200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Resolvendo a equação: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=200−114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=86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Perceba que os dois cadernos custaram R$ 86,00. Para determinar o valor de cada cadernos, temos: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86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200" i="1" dirty="0">
                  <a:latin typeface="Cambria Math" panose="020405030504060302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=43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Assim, cada caderno custou R$ 43,00.</a:t>
                </a: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EB52A95-60D8-E590-CA59-A94620BD6A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262" y="1213188"/>
                <a:ext cx="5940000" cy="4938853"/>
              </a:xfrm>
              <a:prstGeom prst="rect">
                <a:avLst/>
              </a:prstGeom>
              <a:blipFill>
                <a:blip r:embed="rId2"/>
                <a:stretch>
                  <a:fillRect l="-1333" t="-864" r="-1231" b="-172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7759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37BA1F5-EF27-5BC5-8C00-90B1208793D1}"/>
              </a:ext>
            </a:extLst>
          </p:cNvPr>
          <p:cNvSpPr txBox="1"/>
          <p:nvPr/>
        </p:nvSpPr>
        <p:spPr>
          <a:xfrm>
            <a:off x="62753" y="866501"/>
            <a:ext cx="59400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2) </a:t>
            </a:r>
            <a:r>
              <a:rPr lang="pt-BR" sz="2200" dirty="0">
                <a:latin typeface="Arial Narrow" panose="020B0606020202030204" pitchFamily="34" charset="0"/>
              </a:rPr>
              <a:t>Na prateleira de um supermercado há caixas de suco de morango e de manga, totalizando 145 caixas. O número de caixas de suco de morango é igual ao quádruplo do número de caixas de suco de manga. Quantas caixas de suco de manga há na prateleira?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4F92358F-A843-8A8E-4F65-C76F8504B55F}"/>
                  </a:ext>
                </a:extLst>
              </p:cNvPr>
              <p:cNvSpPr txBox="1"/>
              <p:nvPr/>
            </p:nvSpPr>
            <p:spPr>
              <a:xfrm>
                <a:off x="62753" y="2904075"/>
                <a:ext cx="5940000" cy="34437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-6985" algn="just">
                  <a:buNone/>
                </a:pPr>
                <a:r>
                  <a:rPr lang="pt-BR" sz="2200" b="1" i="1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200" b="1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-6985" algn="just"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Sendo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 número de caixas de suco de manga, o número de caixas de suco de morango será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4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-6985" algn="just"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 o total de caixas de suco é 145, temos: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-6985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+ 4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 145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-6985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5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=145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-6985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145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-6985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=29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-6985" algn="just"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Portanto, há 29 caixas de suco de manga na prateleira.</a:t>
                </a: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4F92358F-A843-8A8E-4F65-C76F8504B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3" y="2904075"/>
                <a:ext cx="5940000" cy="3443700"/>
              </a:xfrm>
              <a:prstGeom prst="rect">
                <a:avLst/>
              </a:prstGeom>
              <a:blipFill>
                <a:blip r:embed="rId2"/>
                <a:stretch>
                  <a:fillRect l="-1333" t="-1062" r="-1231" b="-28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F65CB8E-501A-73BA-8D14-3F64E6865953}"/>
                  </a:ext>
                </a:extLst>
              </p:cNvPr>
              <p:cNvSpPr txBox="1"/>
              <p:nvPr/>
            </p:nvSpPr>
            <p:spPr>
              <a:xfrm>
                <a:off x="6096000" y="733640"/>
                <a:ext cx="5940000" cy="58571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-6985" algn="just"/>
                <a:r>
                  <a:rPr lang="pt-BR" sz="2200" b="1" dirty="0">
                    <a:latin typeface="Arial Narrow" panose="020B0606020202030204" pitchFamily="34" charset="0"/>
                  </a:rPr>
                  <a:t>3)</a:t>
                </a:r>
                <a:r>
                  <a:rPr lang="pt-BR" sz="2200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latin typeface="Arial Narrow" panose="020B0606020202030204" pitchFamily="34" charset="0"/>
                  </a:rPr>
                  <a:t> </a:t>
                </a:r>
                <a:r>
                  <a:rPr lang="pt-BR" sz="2200" dirty="0">
                    <a:latin typeface="Arial Narrow" panose="020B0606020202030204" pitchFamily="34" charset="0"/>
                  </a:rPr>
                  <a:t>Somando as idades de Ana e de Beatriz, obtemos 25 anos. Calcule as duas idades, sabendo que o dobro da idade de Ana é igual ao triplo da idade de Beatriz.</a:t>
                </a:r>
              </a:p>
              <a:p>
                <a:pPr indent="-6985" algn="just">
                  <a:buNone/>
                </a:pPr>
                <a:endParaRPr lang="pt-BR" sz="2200" b="1" i="1" u="sng" kern="10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-6985" algn="just">
                  <a:buNone/>
                </a:pPr>
                <a:r>
                  <a:rPr lang="pt-BR" sz="2200" b="1" i="1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200" b="1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</a:t>
                </a: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Chamando “idade de Ana” de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sabendo que “</a:t>
                </a: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Idade de Ana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idade de Beatriz é igual a 25”, temos que “idade de Beatriz” é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25−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-6985" algn="just"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Como o problema afirma que o dobro da idade de Ana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2·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igual ao triplo de Beatriz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3·</m:t>
                        </m:r>
                        <m:d>
                          <m:dPr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25−</m:t>
                            </m:r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Dessa forma, 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-6985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2·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=3·</m:t>
                      </m:r>
                      <m:d>
                        <m:d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25−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-6985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2·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=75 − 3·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-6985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+3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=75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-6985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5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=75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-6985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75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-6985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=15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F65CB8E-501A-73BA-8D14-3F64E68659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733640"/>
                <a:ext cx="5940000" cy="5857181"/>
              </a:xfrm>
              <a:prstGeom prst="rect">
                <a:avLst/>
              </a:prstGeom>
              <a:blipFill>
                <a:blip r:embed="rId3"/>
                <a:stretch>
                  <a:fillRect l="-1335" t="-624" r="-133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B4F606B-DA7E-B793-5786-D9AB2EE093C5}"/>
                  </a:ext>
                </a:extLst>
              </p:cNvPr>
              <p:cNvSpPr txBox="1"/>
              <p:nvPr/>
            </p:nvSpPr>
            <p:spPr>
              <a:xfrm>
                <a:off x="8914844" y="4118156"/>
                <a:ext cx="3053039" cy="26161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-6985" algn="just">
                  <a:spcAft>
                    <a:spcPts val="600"/>
                  </a:spcAft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Substituindo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na expressão que representa a idade de Beatriz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25−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temos: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-6985" algn="just"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25−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=25−15=10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Portanto, Ana tem 15 anos e Beatriz tem 10 anos.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B4F606B-DA7E-B793-5786-D9AB2EE093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4844" y="4118156"/>
                <a:ext cx="3053039" cy="2616101"/>
              </a:xfrm>
              <a:prstGeom prst="rect">
                <a:avLst/>
              </a:prstGeom>
              <a:blipFill>
                <a:blip r:embed="rId4"/>
                <a:stretch>
                  <a:fillRect l="-2595" t="-1399" r="-2595" b="-39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3684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A6CF438-4E48-BE9B-C70D-EC3D3AACB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040" y="638564"/>
            <a:ext cx="5040000" cy="611179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DF2785B-0CD2-62FD-DF35-6AF4C62421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r="63456"/>
          <a:stretch>
            <a:fillRect/>
          </a:stretch>
        </p:blipFill>
        <p:spPr bwMode="auto">
          <a:xfrm>
            <a:off x="6214122" y="611669"/>
            <a:ext cx="2520000" cy="6402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F2818AB-5FCA-9BB0-C7C1-13E2B4D69E32}"/>
                  </a:ext>
                </a:extLst>
              </p:cNvPr>
              <p:cNvSpPr txBox="1"/>
              <p:nvPr/>
            </p:nvSpPr>
            <p:spPr>
              <a:xfrm>
                <a:off x="6096000" y="1251894"/>
                <a:ext cx="6032740" cy="4431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600"/>
                  </a:spcAft>
                </a:pPr>
                <a:r>
                  <a:rPr lang="pt-BR" sz="2200" b="1" dirty="0">
                    <a:latin typeface="Arial Narrow" panose="020B0606020202030204" pitchFamily="34" charset="0"/>
                  </a:rPr>
                  <a:t>7</a:t>
                </a:r>
                <a:r>
                  <a:rPr lang="pt-BR" sz="2200" dirty="0">
                    <a:latin typeface="Arial Narrow" panose="020B0606020202030204" pitchFamily="34" charset="0"/>
                  </a:rPr>
                  <a:t>. Nomeie as expressões, a seguir, diferenciando-as em: expressão numérica, expressão algébrica, equação ou inequação.</a:t>
                </a:r>
              </a:p>
              <a:p>
                <a:pPr algn="just">
                  <a:spcAft>
                    <a:spcPts val="6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12+32=14+30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spcAft>
                    <a:spcPts val="6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−14=16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spcAft>
                    <a:spcPts val="6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−8≥7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spcAft>
                    <a:spcPts val="6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+6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spcAft>
                    <a:spcPts val="6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e)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+8=0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spcAft>
                    <a:spcPts val="6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f)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7+12=19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spcAft>
                    <a:spcPts val="6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g)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+5≤9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spcAft>
                    <a:spcPts val="6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h)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+14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F2818AB-5FCA-9BB0-C7C1-13E2B4D69E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251894"/>
                <a:ext cx="6032740" cy="4431983"/>
              </a:xfrm>
              <a:prstGeom prst="rect">
                <a:avLst/>
              </a:prstGeom>
              <a:blipFill>
                <a:blip r:embed="rId4"/>
                <a:stretch>
                  <a:fillRect l="-1313" t="-825" r="-1212" b="-20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5803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7AA2B3A-3761-8A86-6B6D-D68B13DA0F33}"/>
              </a:ext>
            </a:extLst>
          </p:cNvPr>
          <p:cNvSpPr txBox="1"/>
          <p:nvPr/>
        </p:nvSpPr>
        <p:spPr>
          <a:xfrm>
            <a:off x="1480" y="142237"/>
            <a:ext cx="6094520" cy="6513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kern="1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Classifique as situações a seguir em equação ou inequação, e determine a sentença relacionada a cada caso.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Fábio comprou uma camisa por determinado valor, uma calça no valor de R$ 30,00 a mais que a camisa e um sapato por dois terços da camisa pagando por essa compra R$ 555,00. Qual o valor de cada produto comprado?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Um site de venda de roupas tem como proposta de venda o seguinte modelo, na compra de peças de roupa que no total custem de R$ 250,00 a entrega é grátis. Maurício comprou uma camisa e uma calça por R$ 30,00 a mais que a valor da camisa e obteve entrega grátis. Qual é a expressão que possibilita determinar o valor de cada peça de roupa?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DDA2914-BA7D-06E4-7989-58FCC85EEF18}"/>
                  </a:ext>
                </a:extLst>
              </p:cNvPr>
              <p:cNvSpPr txBox="1"/>
              <p:nvPr/>
            </p:nvSpPr>
            <p:spPr>
              <a:xfrm>
                <a:off x="6096000" y="622707"/>
                <a:ext cx="6094520" cy="38000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9.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Observe a sentença matemática a seguir: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d>
                        <m:dPr>
                          <m:ctrlP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e>
                      </m:d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𝟔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Dentre as possibilidades de se nomear a expressão anterior, podemos chamá-la de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inequação.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expressão algébrica.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expressão numérica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equação polinomial de 1° grau.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DDA2914-BA7D-06E4-7989-58FCC85EE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622707"/>
                <a:ext cx="6094520" cy="3800015"/>
              </a:xfrm>
              <a:prstGeom prst="rect">
                <a:avLst/>
              </a:prstGeom>
              <a:blipFill>
                <a:blip r:embed="rId2"/>
                <a:stretch>
                  <a:fillRect l="-1300" t="-801" r="-1300" b="-20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4644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3FB143C-BEF6-58D3-8544-8C5B97135AA2}"/>
                  </a:ext>
                </a:extLst>
              </p:cNvPr>
              <p:cNvSpPr txBox="1"/>
              <p:nvPr/>
            </p:nvSpPr>
            <p:spPr>
              <a:xfrm>
                <a:off x="1480" y="565180"/>
                <a:ext cx="6094520" cy="42738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600"/>
                  </a:spcAft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10.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raiz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5 </m:t>
                        </m:r>
                      </m:den>
                    </m:f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é solução para qual equação polinomial de 1° grau?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4 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+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3 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4 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+ 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2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7 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2 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3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D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−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3 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5 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3 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5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3FB143C-BEF6-58D3-8544-8C5B97135A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0" y="565180"/>
                <a:ext cx="6094520" cy="4273862"/>
              </a:xfrm>
              <a:prstGeom prst="rect">
                <a:avLst/>
              </a:prstGeom>
              <a:blipFill>
                <a:blip r:embed="rId2"/>
                <a:stretch>
                  <a:fillRect l="-1300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1495622-CD68-CABE-3D5D-D021E5820FE6}"/>
                  </a:ext>
                </a:extLst>
              </p:cNvPr>
              <p:cNvSpPr txBox="1"/>
              <p:nvPr/>
            </p:nvSpPr>
            <p:spPr>
              <a:xfrm>
                <a:off x="6096000" y="657179"/>
                <a:ext cx="6094520" cy="51963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11. 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Resolva as seguintes equações.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−14=30</m:t>
                    </m:r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3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+8=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−6</m:t>
                    </m:r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5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+ 9 = 7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−11</m:t>
                    </m:r>
                  </m:oMath>
                </a14:m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−3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=21</m:t>
                    </m:r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7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+ 15−5</m:t>
                    </m:r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−10</m:t>
                        </m:r>
                      </m:e>
                    </m:d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=−10−13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f)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3</m:t>
                    </m:r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−2</m:t>
                        </m:r>
                      </m:e>
                    </m:d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11−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 28−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g)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+4</m:t>
                            </m:r>
                          </m:e>
                        </m:d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h)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5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−2</m:t>
                    </m:r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5−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=30+3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i)</a:t>
                </a:r>
                <a14:m>
                  <m:oMath xmlns:m="http://schemas.openxmlformats.org/officeDocument/2006/math"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+ 1 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+ 2 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 2</m:t>
                    </m:r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1495622-CD68-CABE-3D5D-D021E5820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657179"/>
                <a:ext cx="6094520" cy="5196359"/>
              </a:xfrm>
              <a:prstGeom prst="rect">
                <a:avLst/>
              </a:prstGeom>
              <a:blipFill>
                <a:blip r:embed="rId3"/>
                <a:stretch>
                  <a:fillRect l="-1300" t="-58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1776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06EA05A-7C49-64E0-697D-26A626BAF5B6}"/>
              </a:ext>
            </a:extLst>
          </p:cNvPr>
          <p:cNvSpPr txBox="1"/>
          <p:nvPr/>
        </p:nvSpPr>
        <p:spPr>
          <a:xfrm>
            <a:off x="1438" y="627646"/>
            <a:ext cx="6094562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Na figura a seguir os pratos estão equilibrados.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99EFC2A-53FC-8A7B-AEF6-E3C28C92BDA1}"/>
                  </a:ext>
                </a:extLst>
              </p:cNvPr>
              <p:cNvSpPr txBox="1"/>
              <p:nvPr/>
            </p:nvSpPr>
            <p:spPr>
              <a:xfrm>
                <a:off x="78146" y="3808563"/>
                <a:ext cx="5910277" cy="18322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MyriadArabic-Regular"/>
                  </a:rPr>
                  <a:t>a)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Escreva a equação que permite calcular a massa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de cada bolinha.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Resolva a equação do item a).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c) O que o resultado da equação significa?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99EFC2A-53FC-8A7B-AEF6-E3C28C92B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46" y="3808563"/>
                <a:ext cx="5910277" cy="1832296"/>
              </a:xfrm>
              <a:prstGeom prst="rect">
                <a:avLst/>
              </a:prstGeom>
              <a:blipFill>
                <a:blip r:embed="rId2"/>
                <a:stretch>
                  <a:fillRect l="-1342" t="-1333" b="-5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Forma&#10;&#10;Descrição gerada automaticamente">
            <a:extLst>
              <a:ext uri="{FF2B5EF4-FFF2-40B4-BE49-F238E27FC236}">
                <a16:creationId xmlns:a16="http://schemas.microsoft.com/office/drawing/2014/main" id="{F59B8F6E-DF79-1495-2259-9E9738CAF7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992" y="1097980"/>
            <a:ext cx="3241453" cy="271058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540B8B6-A8D9-2692-B73A-4E35B9DD2857}"/>
              </a:ext>
            </a:extLst>
          </p:cNvPr>
          <p:cNvSpPr txBox="1"/>
          <p:nvPr/>
        </p:nvSpPr>
        <p:spPr>
          <a:xfrm>
            <a:off x="6180656" y="1097980"/>
            <a:ext cx="5823086" cy="5049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13.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Escreva a equação que permite resolver cada um dos problemas e, em seguida, resolva-os.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A soma de dois números é 384, e um deles é terça parte do outro. Quais são esses dois números?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  <a:tabLst>
                <a:tab pos="27051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Marcos e Plínio tem juntos R$ 1275,00. Marcos tem o dobro que Plínio mais R$ 90,00. Quanto tem cada um? 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Quero dividir a compra de um produto no valor de R$ 1800,00 em três parcelas. Na primeira, será pago a terça parte do valor da segunda parcela, e na terceira deve ser pago o valor da segunda mais R$ 200,00. Quais serão os valores de cada parcela?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838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0CF3F4D-437C-B16E-1308-3A16DAF18A58}"/>
              </a:ext>
            </a:extLst>
          </p:cNvPr>
          <p:cNvSpPr txBox="1"/>
          <p:nvPr/>
        </p:nvSpPr>
        <p:spPr>
          <a:xfrm>
            <a:off x="43884" y="1917080"/>
            <a:ext cx="5940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Item 1. </a:t>
            </a:r>
            <a:r>
              <a:rPr lang="pt-BR" sz="2200" dirty="0">
                <a:latin typeface="Arial Narrow" panose="020B0606020202030204" pitchFamily="34" charset="0"/>
              </a:rPr>
              <a:t>Observe a balança, a seguir, que se encontra equilibrada.</a:t>
            </a:r>
          </a:p>
        </p:txBody>
      </p:sp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DE5D404E-0E2A-F963-0B2A-494159E0C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376" y="2520929"/>
            <a:ext cx="2957349" cy="17797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25A0E519-7D8D-FE33-8E49-F4FA98E054BB}"/>
                  </a:ext>
                </a:extLst>
              </p:cNvPr>
              <p:cNvSpPr txBox="1"/>
              <p:nvPr/>
            </p:nvSpPr>
            <p:spPr>
              <a:xfrm>
                <a:off x="43884" y="4318923"/>
                <a:ext cx="5940000" cy="21236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Qual é a equação que permite calcular a massa de cada caixa?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=25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+7=25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=25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+7=25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25A0E519-7D8D-FE33-8E49-F4FA98E05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84" y="4318923"/>
                <a:ext cx="5940000" cy="2123658"/>
              </a:xfrm>
              <a:prstGeom prst="rect">
                <a:avLst/>
              </a:prstGeom>
              <a:blipFill>
                <a:blip r:embed="rId3"/>
                <a:stretch>
                  <a:fillRect l="-1333" t="-1433" r="-1231" b="-45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A61B2234-FA6E-4761-A929-15015B84214D}"/>
                  </a:ext>
                </a:extLst>
              </p:cNvPr>
              <p:cNvSpPr txBox="1"/>
              <p:nvPr/>
            </p:nvSpPr>
            <p:spPr>
              <a:xfrm>
                <a:off x="6131860" y="2096380"/>
                <a:ext cx="5940000" cy="4154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2. (</a:t>
                </a:r>
                <a:r>
                  <a:rPr lang="pt-BR" sz="2200" b="1" kern="100" dirty="0" err="1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CAEd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2023)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André é biólogo e está estudando o crescimento vertical de uma árvore desde o plantio de sua semente. Ele observou que essa árvore teve um crescimento vertical mensal constante igual a 8 centímetros e, assim, atingiu 280 centímetros de altura.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equação que permite calcular a quantidade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de meses decorridos desde o plantio da semente dessa árvore até ela atingir essa altura atual é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280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=8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8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=280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8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=288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8+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=280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A61B2234-FA6E-4761-A929-15015B842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860" y="2096380"/>
                <a:ext cx="5940000" cy="4154984"/>
              </a:xfrm>
              <a:prstGeom prst="rect">
                <a:avLst/>
              </a:prstGeom>
              <a:blipFill>
                <a:blip r:embed="rId4"/>
                <a:stretch>
                  <a:fillRect l="-1335" t="-1028" r="-1335" b="-190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Agrupar 8">
            <a:extLst>
              <a:ext uri="{FF2B5EF4-FFF2-40B4-BE49-F238E27FC236}">
                <a16:creationId xmlns:a16="http://schemas.microsoft.com/office/drawing/2014/main" id="{C43E016D-C63D-4DE9-92DB-28B625FE37CB}"/>
              </a:ext>
            </a:extLst>
          </p:cNvPr>
          <p:cNvGrpSpPr/>
          <p:nvPr/>
        </p:nvGrpSpPr>
        <p:grpSpPr>
          <a:xfrm>
            <a:off x="284045" y="786753"/>
            <a:ext cx="11623910" cy="1034713"/>
            <a:chOff x="289832" y="786753"/>
            <a:chExt cx="11623910" cy="1034713"/>
          </a:xfrm>
        </p:grpSpPr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D22DEF49-E7FC-C392-8027-5E438EB2EAD5}"/>
                </a:ext>
              </a:extLst>
            </p:cNvPr>
            <p:cNvSpPr/>
            <p:nvPr/>
          </p:nvSpPr>
          <p:spPr>
            <a:xfrm>
              <a:off x="2429788" y="786753"/>
              <a:ext cx="9483954" cy="1034713"/>
            </a:xfrm>
            <a:prstGeom prst="roundRect">
              <a:avLst>
                <a:gd name="adj" fmla="val 42763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pt-BR" sz="22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Caro(a) estudante, neste momento vamos exercitar as habilidades de </a:t>
              </a:r>
              <a:r>
                <a:rPr lang="pt-BR" sz="22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identificar</a:t>
              </a:r>
              <a:r>
                <a:rPr lang="pt-BR" sz="22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 e </a:t>
              </a:r>
              <a:r>
                <a:rPr lang="pt-BR" sz="22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resolver</a:t>
              </a:r>
              <a:r>
                <a:rPr lang="pt-BR" sz="22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 problemas que envolvam equações polinomiais do 1º grau.</a:t>
              </a:r>
            </a:p>
          </p:txBody>
        </p:sp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1EB2506A-2A7B-70BC-4892-A64641779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9832" y="867186"/>
              <a:ext cx="2339087" cy="8738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1840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8256D4E-AA14-EB53-CB71-6A2D4A8219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 r="2939" b="4321"/>
          <a:stretch>
            <a:fillRect/>
          </a:stretch>
        </p:blipFill>
        <p:spPr bwMode="auto">
          <a:xfrm>
            <a:off x="111469" y="938593"/>
            <a:ext cx="3600000" cy="7503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8506812-2B58-9C16-3B10-D93BF9D97441}"/>
              </a:ext>
            </a:extLst>
          </p:cNvPr>
          <p:cNvSpPr txBox="1"/>
          <p:nvPr/>
        </p:nvSpPr>
        <p:spPr>
          <a:xfrm>
            <a:off x="3711469" y="889513"/>
            <a:ext cx="7942649" cy="8398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LEI DE FORMAÇÃO OU REGULARIDADE DE UMA SEQUÊNCIA</a:t>
            </a:r>
          </a:p>
          <a:p>
            <a:pPr algn="ctr">
              <a:lnSpc>
                <a:spcPct val="115000"/>
              </a:lnSpc>
              <a:buNone/>
            </a:pPr>
            <a:endParaRPr lang="pt-BR" sz="2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237320F-655B-0B7A-2658-770DF49174AE}"/>
              </a:ext>
            </a:extLst>
          </p:cNvPr>
          <p:cNvSpPr txBox="1"/>
          <p:nvPr/>
        </p:nvSpPr>
        <p:spPr>
          <a:xfrm>
            <a:off x="371446" y="2337544"/>
            <a:ext cx="50790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 lei de formação é a </a:t>
            </a:r>
            <a:r>
              <a:rPr lang="pt-BR" sz="2200" u="sng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sentença aberta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que determina todos os termos de uma sequência.</a:t>
            </a:r>
            <a:endParaRPr lang="pt-BR" sz="2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9AA0218-50E0-15F6-3EAA-8C6C6D885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557" y="1618844"/>
            <a:ext cx="6094561" cy="50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630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F6BBE89-3CB8-43B5-F798-29D0C958D66A}"/>
                  </a:ext>
                </a:extLst>
              </p:cNvPr>
              <p:cNvSpPr txBox="1"/>
              <p:nvPr/>
            </p:nvSpPr>
            <p:spPr>
              <a:xfrm>
                <a:off x="6192397" y="1434622"/>
                <a:ext cx="5760000" cy="28007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a figura que possui um número de pentágonos igual a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𝒏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terá uma quantidade de segmentos iguais a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ptos" panose="020B0004020202020204" pitchFamily="34" charset="0"/>
                      </a:rPr>
                      <m:t>𝑸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ptos" panose="020B0004020202020204" pitchFamily="34" charset="0"/>
                      </a:rPr>
                      <m:t>=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ptos" panose="020B0004020202020204" pitchFamily="34" charset="0"/>
                      </a:rPr>
                      <m:t>4</m:t>
                    </m:r>
                    <m:r>
                      <a:rPr lang="pt-BR" sz="2200" b="1" i="1" kern="10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ptos" panose="020B0004020202020204" pitchFamily="34" charset="0"/>
                      </a:rPr>
                      <m:t>𝒏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ptos" panose="020B0004020202020204" pitchFamily="34" charset="0"/>
                      </a:rPr>
                      <m:t>+1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Podemos definir uma sequência como: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Uma sequência de números reais é uma relação dos números naturais não nulos em função dos números reais, que associa a cada número natural a um número real.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F6BBE89-3CB8-43B5-F798-29D0C958D6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2397" y="1434622"/>
                <a:ext cx="5760000" cy="2800767"/>
              </a:xfrm>
              <a:prstGeom prst="rect">
                <a:avLst/>
              </a:prstGeom>
              <a:blipFill>
                <a:blip r:embed="rId2"/>
                <a:stretch>
                  <a:fillRect l="-1376" t="-1087" r="-1376" b="-36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:a16="http://schemas.microsoft.com/office/drawing/2014/main" id="{832FA9FC-427D-C3E2-09D0-8A206391D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397" y="4253049"/>
            <a:ext cx="5760000" cy="107389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044033A-8358-72A2-0DD5-0F48ABC0DAFB}"/>
              </a:ext>
            </a:extLst>
          </p:cNvPr>
          <p:cNvSpPr txBox="1"/>
          <p:nvPr/>
        </p:nvSpPr>
        <p:spPr>
          <a:xfrm>
            <a:off x="59605" y="745965"/>
            <a:ext cx="5940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Observe a sequência de figuras formadas por pentágonos: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367CFAB-4B23-E0EA-DBBA-793B60C6C626}"/>
                  </a:ext>
                </a:extLst>
              </p:cNvPr>
              <p:cNvSpPr txBox="1"/>
              <p:nvPr/>
            </p:nvSpPr>
            <p:spPr>
              <a:xfrm>
                <a:off x="59605" y="2719054"/>
                <a:ext cx="5940000" cy="16177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Sabendo que as próximas figuras, seguem esse mesmo padrão, é possível determinar uma expressão algébrica que relacione a quantidade de segmentos </a:t>
                </a:r>
                <a14:m>
                  <m:oMath xmlns:m="http://schemas.openxmlformats.org/officeDocument/2006/math">
                    <m:r>
                      <a:rPr lang="pt-BR" sz="2200" b="1" i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𝑸</m:t>
                    </m:r>
                  </m:oMath>
                </a14:m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na figura que possui um número de pentágonos igual a </a:t>
                </a:r>
                <a14:m>
                  <m:oMath xmlns:m="http://schemas.openxmlformats.org/officeDocument/2006/math">
                    <m:r>
                      <a:rPr lang="pt-BR" sz="2200" b="1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𝒏</m:t>
                    </m:r>
                  </m:oMath>
                </a14:m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:endParaRPr lang="pt-BR" sz="2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367CFAB-4B23-E0EA-DBBA-793B60C6C6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05" y="2719054"/>
                <a:ext cx="5940000" cy="1617751"/>
              </a:xfrm>
              <a:prstGeom prst="rect">
                <a:avLst/>
              </a:prstGeom>
              <a:blipFill>
                <a:blip r:embed="rId4"/>
                <a:stretch>
                  <a:fillRect l="-1335" t="-1509" r="-1335" b="-717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m 13">
            <a:extLst>
              <a:ext uri="{FF2B5EF4-FFF2-40B4-BE49-F238E27FC236}">
                <a16:creationId xmlns:a16="http://schemas.microsoft.com/office/drawing/2014/main" id="{D2A2054B-EDFA-96AA-4922-764BC14D4E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3518" y="1515406"/>
            <a:ext cx="3600000" cy="1203648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42E77D36-331F-16A0-198D-CBC4EDB873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8618" y="4309620"/>
            <a:ext cx="3149799" cy="243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60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00506-23EB-F3A7-7963-9846205C8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4A9A6E46-5FAB-1130-5642-1676B6491765}"/>
              </a:ext>
            </a:extLst>
          </p:cNvPr>
          <p:cNvSpPr txBox="1"/>
          <p:nvPr/>
        </p:nvSpPr>
        <p:spPr>
          <a:xfrm>
            <a:off x="55688" y="902171"/>
            <a:ext cx="6018362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Sequências em Situações Problemas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D8B620C-034E-1F61-043A-2C5F15F8375B}"/>
              </a:ext>
            </a:extLst>
          </p:cNvPr>
          <p:cNvSpPr txBox="1"/>
          <p:nvPr/>
        </p:nvSpPr>
        <p:spPr>
          <a:xfrm>
            <a:off x="55688" y="1379137"/>
            <a:ext cx="60183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Sérgio é um motorista de caminhão que cobra R$ 20,00 por quilômetro rodado, para entregas dentro da cidade. Sua empresa realiza o pagamento depois de um determinado período, sendo necessário que ele contabilize a quantidade de quilômetros rodados. Observe a tabela com alguns de seus ganhos: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076DFC0-639F-EB15-9488-9F5852A36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635" y="3498641"/>
            <a:ext cx="3576234" cy="25109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D9404532-611E-E0A3-9B4A-FCC2E548A442}"/>
                  </a:ext>
                </a:extLst>
              </p:cNvPr>
              <p:cNvSpPr txBox="1"/>
              <p:nvPr/>
            </p:nvSpPr>
            <p:spPr>
              <a:xfrm>
                <a:off x="6194610" y="826889"/>
                <a:ext cx="5710518" cy="246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Pode-se notar uma relação entre a quantidade de quilômetros rodados (valor independente) e o valor que ele irá receber (valor dependente da quantidade de quilômetros rodados). Assim, podemos representar essa relação no plano cartesiano, onde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representa os quilômetros rodados e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representa o valor recebido por esses quilômetros: </a:t>
                </a: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D9404532-611E-E0A3-9B4A-FCC2E548A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4610" y="826889"/>
                <a:ext cx="5710518" cy="2462213"/>
              </a:xfrm>
              <a:prstGeom prst="rect">
                <a:avLst/>
              </a:prstGeom>
              <a:blipFill>
                <a:blip r:embed="rId3"/>
                <a:stretch>
                  <a:fillRect l="-1387" t="-1485" r="-1387" b="-42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AFBBE3C5-A111-BF52-3146-D7F42A8939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2434" y="3289102"/>
            <a:ext cx="3266931" cy="340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518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12">
            <a:extLst>
              <a:ext uri="{FF2B5EF4-FFF2-40B4-BE49-F238E27FC236}">
                <a16:creationId xmlns:a16="http://schemas.microsoft.com/office/drawing/2014/main" id="{D139EDFA-CA06-254D-DD96-B236E10DF788}"/>
              </a:ext>
            </a:extLst>
          </p:cNvPr>
          <p:cNvSpPr txBox="1"/>
          <p:nvPr/>
        </p:nvSpPr>
        <p:spPr>
          <a:xfrm>
            <a:off x="6189595" y="915840"/>
            <a:ext cx="5940000" cy="836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Podemos, então, elaborar uma sequência numérica da seguinte forma: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6B1E2640-BA98-B942-CD38-6B920D41A3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5" r="29134" b="6409"/>
          <a:stretch/>
        </p:blipFill>
        <p:spPr bwMode="auto">
          <a:xfrm>
            <a:off x="7900013" y="1671068"/>
            <a:ext cx="3362763" cy="91888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B9ACA811-FD18-86E9-715C-CB5F0C79E547}"/>
                  </a:ext>
                </a:extLst>
              </p:cNvPr>
              <p:cNvSpPr txBox="1"/>
              <p:nvPr/>
            </p:nvSpPr>
            <p:spPr>
              <a:xfrm>
                <a:off x="6214382" y="2663296"/>
                <a:ext cx="5760000" cy="20928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Cada um desses números (20, 40, 60, 80, 100, ...) é chamado de </a:t>
                </a:r>
                <a:r>
                  <a:rPr lang="pt-BR" sz="2200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termo da sequência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Podemos observar que a lei de formação dessa sequência é:</a:t>
                </a: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pt-BR" sz="22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200" b="1" i="1"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pt-BR" sz="2200" b="1" i="1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B9ACA811-FD18-86E9-715C-CB5F0C79E5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4382" y="2663296"/>
                <a:ext cx="5760000" cy="2092881"/>
              </a:xfrm>
              <a:prstGeom prst="rect">
                <a:avLst/>
              </a:prstGeom>
              <a:blipFill>
                <a:blip r:embed="rId3"/>
                <a:stretch>
                  <a:fillRect l="-1376" t="-1749" r="-13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>
            <a:extLst>
              <a:ext uri="{FF2B5EF4-FFF2-40B4-BE49-F238E27FC236}">
                <a16:creationId xmlns:a16="http://schemas.microsoft.com/office/drawing/2014/main" id="{0DA96FE8-CB1E-A48A-474E-42416A5AC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006" y="3709736"/>
            <a:ext cx="5760000" cy="143658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1024370-E0E8-35D7-6979-D0EEB3F3239D}"/>
              </a:ext>
            </a:extLst>
          </p:cNvPr>
          <p:cNvSpPr txBox="1"/>
          <p:nvPr/>
        </p:nvSpPr>
        <p:spPr>
          <a:xfrm>
            <a:off x="172793" y="1309958"/>
            <a:ext cx="5778213" cy="2119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relação existente é: “</a:t>
            </a: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valor a receber é vinte vezes maior que a quantidade de quilômetros rodados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 ou, equivalentemente, “</a:t>
            </a: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ele está ganhando 20 reais por cada quilômetro rodado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Assim: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FC5E083-41A6-A147-7ACE-A34A6A25C79F}"/>
              </a:ext>
            </a:extLst>
          </p:cNvPr>
          <p:cNvSpPr txBox="1"/>
          <p:nvPr/>
        </p:nvSpPr>
        <p:spPr>
          <a:xfrm>
            <a:off x="6214382" y="4756177"/>
            <a:ext cx="5760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Pois, Sérgio está ganhando 20 reais por cada quilômetro rodado.</a:t>
            </a:r>
          </a:p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Dessa forma, é possível entender a situação de Sérgio tanto na forma gráfica quanto na forma algébrica.</a:t>
            </a:r>
          </a:p>
        </p:txBody>
      </p:sp>
    </p:spTree>
    <p:extLst>
      <p:ext uri="{BB962C8B-B14F-4D97-AF65-F5344CB8AC3E}">
        <p14:creationId xmlns:p14="http://schemas.microsoft.com/office/powerpoint/2010/main" val="15979941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5DA39B1-CBD0-7FB1-6812-728136B46C09}"/>
              </a:ext>
            </a:extLst>
          </p:cNvPr>
          <p:cNvCxnSpPr/>
          <p:nvPr/>
        </p:nvCxnSpPr>
        <p:spPr>
          <a:xfrm>
            <a:off x="6096000" y="833716"/>
            <a:ext cx="0" cy="577327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083C4F62-F57F-FB4E-1E76-A6D31E52EF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r="63619" b="-4"/>
          <a:stretch>
            <a:fillRect/>
          </a:stretch>
        </p:blipFill>
        <p:spPr bwMode="auto">
          <a:xfrm>
            <a:off x="206188" y="788637"/>
            <a:ext cx="2520000" cy="6402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632AB2F-AB5C-817E-8CC8-01368633CF61}"/>
              </a:ext>
            </a:extLst>
          </p:cNvPr>
          <p:cNvSpPr txBox="1"/>
          <p:nvPr/>
        </p:nvSpPr>
        <p:spPr>
          <a:xfrm>
            <a:off x="193249" y="1378124"/>
            <a:ext cx="5760000" cy="449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buNone/>
            </a:pPr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14.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Observe a sequência a seguir.</a:t>
            </a:r>
            <a:endParaRPr lang="pt-BR" sz="2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2905D32-F091-484F-99E1-A4AA1B0A36E0}"/>
              </a:ext>
            </a:extLst>
          </p:cNvPr>
          <p:cNvSpPr txBox="1"/>
          <p:nvPr/>
        </p:nvSpPr>
        <p:spPr>
          <a:xfrm>
            <a:off x="193249" y="3313065"/>
            <a:ext cx="11057457" cy="257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Agora responda:</a:t>
            </a:r>
            <a:endParaRPr lang="pt-BR" sz="2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Quantos losangos devem compor as duas próximas figuras mantendo o padrão dessa sequência?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Elabore um quadro que relacione a posição da figura e o número de losangos que a compõe.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Quantos losangos devem conter as figuras que ocupam as posições 11 e 12?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Qual é a expressão algébrica que descreve o padrão dessa sequência?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E36DE01-5809-EBCB-1CD1-A7B79A388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3169" y="1947489"/>
            <a:ext cx="5092792" cy="136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2460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4A856-9C5E-D8AA-1301-6A658A106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4539D6CB-C12A-1D96-0846-67760C9A7D94}"/>
              </a:ext>
            </a:extLst>
          </p:cNvPr>
          <p:cNvSpPr txBox="1"/>
          <p:nvPr/>
        </p:nvSpPr>
        <p:spPr>
          <a:xfrm>
            <a:off x="70243" y="705774"/>
            <a:ext cx="5940000" cy="612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15.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preço da mão de obra do conserto de um automóvel é calculado de acordo com o número de peças com defeito, somando a um valor fixo de           R$ 100,00. Sabe-se que, a cada peça com defeito, serão adicionados R$ 20,00 ao preço da mão de obra.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o quadro a seguir, com os possíveis valores dos consertos.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Qual é a expressão algébrica que relaciona o número de peças com defeito e o valor, em reais, a ser cobrado pela mão de obra?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BBA960D2-6C4F-A83F-FF8E-545BA62E0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743" y="3276597"/>
            <a:ext cx="3452625" cy="23241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7549ABC-DDF8-72C2-EEE7-DE73B22F1FC6}"/>
                  </a:ext>
                </a:extLst>
              </p:cNvPr>
              <p:cNvSpPr txBox="1"/>
              <p:nvPr/>
            </p:nvSpPr>
            <p:spPr>
              <a:xfrm>
                <a:off x="6181757" y="730230"/>
                <a:ext cx="5940000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Escreva os pares ordenados que relacionam o número de peças com defeito (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 e os respectivos valores da mão de obra (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). </a:t>
                </a:r>
              </a:p>
              <a:p>
                <a:pPr algn="just"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c) Marque, no plano cartesiano, a seguir, os pares ordenados encontrados no item b).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7549ABC-DDF8-72C2-EEE7-DE73B22F1F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1757" y="730230"/>
                <a:ext cx="5940000" cy="1785104"/>
              </a:xfrm>
              <a:prstGeom prst="rect">
                <a:avLst/>
              </a:prstGeom>
              <a:blipFill>
                <a:blip r:embed="rId3"/>
                <a:stretch>
                  <a:fillRect l="-1335" t="-2048" r="-1335" b="-614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F6BAE361-76DB-DB7E-8086-D902F1E317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8429" y="2830926"/>
            <a:ext cx="4326655" cy="350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2073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6CA3D0F0-A63A-AE0A-445C-980341951E6A}"/>
              </a:ext>
            </a:extLst>
          </p:cNvPr>
          <p:cNvSpPr txBox="1"/>
          <p:nvPr/>
        </p:nvSpPr>
        <p:spPr>
          <a:xfrm>
            <a:off x="336000" y="897014"/>
            <a:ext cx="11520000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  <a:tabLst>
                <a:tab pos="594995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16. (OBMEP 2008 – Adaptada)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Observe o padrão dos algarismos de 0 a 9.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049CDD5-16DA-701A-DF39-F7C15E42552A}"/>
              </a:ext>
            </a:extLst>
          </p:cNvPr>
          <p:cNvSpPr txBox="1"/>
          <p:nvPr/>
        </p:nvSpPr>
        <p:spPr>
          <a:xfrm>
            <a:off x="336000" y="3872927"/>
            <a:ext cx="11520000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  <a:tabLst>
                <a:tab pos="594995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maior quantidade de algarismos usados para escrever essa sequência de números até a 10° interação é igual a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B2537A4-C106-641D-B0DF-20C96607D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539" y="1745451"/>
            <a:ext cx="4045173" cy="1898119"/>
          </a:xfrm>
          <a:prstGeom prst="rect">
            <a:avLst/>
          </a:prstGeom>
        </p:spPr>
      </p:pic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54CDDC2-C0A6-A7A4-A76B-FFDA2E79C776}"/>
              </a:ext>
            </a:extLst>
          </p:cNvPr>
          <p:cNvCxnSpPr/>
          <p:nvPr/>
        </p:nvCxnSpPr>
        <p:spPr>
          <a:xfrm>
            <a:off x="6096000" y="833716"/>
            <a:ext cx="0" cy="577327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7670C94-8F02-0677-E8B1-A957FD5826E4}"/>
              </a:ext>
            </a:extLst>
          </p:cNvPr>
          <p:cNvSpPr txBox="1"/>
          <p:nvPr/>
        </p:nvSpPr>
        <p:spPr>
          <a:xfrm>
            <a:off x="336000" y="4660980"/>
            <a:ext cx="11520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  <a:tabLst>
                <a:tab pos="594995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24.</a:t>
            </a:r>
          </a:p>
          <a:p>
            <a:pPr algn="just">
              <a:buNone/>
              <a:tabLst>
                <a:tab pos="594995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28.</a:t>
            </a:r>
          </a:p>
          <a:p>
            <a:pPr algn="just">
              <a:buNone/>
              <a:tabLst>
                <a:tab pos="594995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30.</a:t>
            </a:r>
          </a:p>
          <a:p>
            <a:pPr algn="just">
              <a:buNone/>
              <a:tabLst>
                <a:tab pos="594995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32.</a:t>
            </a:r>
          </a:p>
        </p:txBody>
      </p:sp>
    </p:spTree>
    <p:extLst>
      <p:ext uri="{BB962C8B-B14F-4D97-AF65-F5344CB8AC3E}">
        <p14:creationId xmlns:p14="http://schemas.microsoft.com/office/powerpoint/2010/main" val="2255802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CFA8BCA-D83D-FF2C-063C-25DC44BF4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89" y="727036"/>
            <a:ext cx="4802152" cy="19608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0EF4B0BF-E4A8-7F52-9D1D-AE96FF9B1B1A}"/>
                  </a:ext>
                </a:extLst>
              </p:cNvPr>
              <p:cNvSpPr txBox="1"/>
              <p:nvPr/>
            </p:nvSpPr>
            <p:spPr>
              <a:xfrm>
                <a:off x="77134" y="3004781"/>
                <a:ext cx="5861438" cy="8484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1.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 variáveis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𝑃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assumem valores conforme mostra o quadro a seguir.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0EF4B0BF-E4A8-7F52-9D1D-AE96FF9B1B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34" y="3004781"/>
                <a:ext cx="5861438" cy="848437"/>
              </a:xfrm>
              <a:prstGeom prst="rect">
                <a:avLst/>
              </a:prstGeom>
              <a:blipFill>
                <a:blip r:embed="rId3"/>
                <a:stretch>
                  <a:fillRect l="-1353" t="-3597" r="-1457" b="-129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91E11C9-50F2-E7F1-CE51-4A19424BDEA6}"/>
                  </a:ext>
                </a:extLst>
              </p:cNvPr>
              <p:cNvSpPr txBox="1"/>
              <p:nvPr/>
            </p:nvSpPr>
            <p:spPr>
              <a:xfrm>
                <a:off x="128436" y="4768780"/>
                <a:ext cx="5810136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relação entre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𝑃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dada pela expressão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+1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+2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=2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−2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−2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91E11C9-50F2-E7F1-CE51-4A19424BD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436" y="4768780"/>
                <a:ext cx="5810136" cy="1785104"/>
              </a:xfrm>
              <a:prstGeom prst="rect">
                <a:avLst/>
              </a:prstGeom>
              <a:blipFill>
                <a:blip r:embed="rId4"/>
                <a:stretch>
                  <a:fillRect l="-1364" t="-2389" b="-580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>
            <a:extLst>
              <a:ext uri="{FF2B5EF4-FFF2-40B4-BE49-F238E27FC236}">
                <a16:creationId xmlns:a16="http://schemas.microsoft.com/office/drawing/2014/main" id="{2CF64067-22DB-727B-BFA6-8D9D24E31D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867" y="3853218"/>
            <a:ext cx="3560518" cy="915562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B9ED85E6-5980-8793-CF40-034BE3AB2D2F}"/>
              </a:ext>
            </a:extLst>
          </p:cNvPr>
          <p:cNvSpPr txBox="1"/>
          <p:nvPr/>
        </p:nvSpPr>
        <p:spPr>
          <a:xfrm>
            <a:off x="6212542" y="727036"/>
            <a:ext cx="5861438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2. (CAED 2023)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Observe, na sequência, figuras compostas por peças com o formato de hexágono regular.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A4A1D96D-2510-8067-6E00-914344B218F5}"/>
                  </a:ext>
                </a:extLst>
              </p:cNvPr>
              <p:cNvSpPr txBox="1"/>
              <p:nvPr/>
            </p:nvSpPr>
            <p:spPr>
              <a:xfrm>
                <a:off x="6212541" y="3210953"/>
                <a:ext cx="5861438" cy="21236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quantidade de peças em cada figura dessa sequência está relacionada com a posição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da figura na sequência.</a:t>
                </a: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expressão algébrica que relaciona o número de peças de uma figura dessa sequência em função de sua posição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igual a</a:t>
                </a: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A4A1D96D-2510-8067-6E00-914344B218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541" y="3210953"/>
                <a:ext cx="5861438" cy="2123658"/>
              </a:xfrm>
              <a:prstGeom prst="rect">
                <a:avLst/>
              </a:prstGeom>
              <a:blipFill>
                <a:blip r:embed="rId6"/>
                <a:stretch>
                  <a:fillRect l="-1351" t="-1724" r="-1351" b="-51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Imagem 16">
            <a:extLst>
              <a:ext uri="{FF2B5EF4-FFF2-40B4-BE49-F238E27FC236}">
                <a16:creationId xmlns:a16="http://schemas.microsoft.com/office/drawing/2014/main" id="{715377EF-258E-7DAE-75FD-5C57404B0B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8708" y="1707475"/>
            <a:ext cx="3445599" cy="13782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4CD21FA0-2EFE-5483-8CD8-C64394F4F084}"/>
                  </a:ext>
                </a:extLst>
              </p:cNvPr>
              <p:cNvSpPr txBox="1"/>
              <p:nvPr/>
            </p:nvSpPr>
            <p:spPr>
              <a:xfrm>
                <a:off x="6096000" y="5237837"/>
                <a:ext cx="6185140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+ 3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+ 1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+ 4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4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+ 3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4CD21FA0-2EFE-5483-8CD8-C64394F4F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237837"/>
                <a:ext cx="6185140" cy="1446550"/>
              </a:xfrm>
              <a:prstGeom prst="rect">
                <a:avLst/>
              </a:prstGeom>
              <a:blipFill>
                <a:blip r:embed="rId8"/>
                <a:stretch>
                  <a:fillRect l="-1281" t="-3361" b="-714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24838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E519962-8E04-F9CC-3630-0164255E6E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" t="3787" r="3035" b="2273"/>
          <a:stretch>
            <a:fillRect/>
          </a:stretch>
        </p:blipFill>
        <p:spPr bwMode="auto">
          <a:xfrm>
            <a:off x="86264" y="658998"/>
            <a:ext cx="3600000" cy="7421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22E2D9D-6190-82BF-1E08-C47349A2411B}"/>
                  </a:ext>
                </a:extLst>
              </p:cNvPr>
              <p:cNvSpPr txBox="1"/>
              <p:nvPr/>
            </p:nvSpPr>
            <p:spPr>
              <a:xfrm>
                <a:off x="98614" y="1495852"/>
                <a:ext cx="5940000" cy="4814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buNone/>
                </a:pP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EQUAÇÃO POLINOMIAL DO 1º GRAU COM DUAS INCÓGNITAS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equação do 1º grau com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duas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variáveis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pode ser representada por uma sentença algébrica do tipo:</a:t>
                </a:r>
              </a:p>
              <a:p>
                <a:pPr algn="just"/>
                <a:endParaRPr lang="pt-BR" sz="2200" kern="100" dirty="0">
                  <a:latin typeface="Arial Narrow" panose="020B0606020202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kern="100" dirty="0">
                  <a:latin typeface="Arial Narrow" panose="020B0606020202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em que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e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𝒄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são coeficientes,</a:t>
                </a:r>
                <a14:m>
                  <m:oMath xmlns:m="http://schemas.openxmlformats.org/officeDocument/2006/math">
                    <m:r>
                      <a:rPr lang="pt-BR" sz="2200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é o termo independente e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pt-BR" sz="2200" b="1" i="1" dirty="0">
                    <a:latin typeface="Arial Narrow" panose="020B0606020202030204" pitchFamily="34" charset="0"/>
                  </a:rPr>
                  <a:t> </a:t>
                </a:r>
                <a:r>
                  <a:rPr lang="pt-BR" sz="2200" dirty="0">
                    <a:latin typeface="Arial Narrow" panose="020B0606020202030204" pitchFamily="34" charset="0"/>
                  </a:rPr>
                  <a:t>são as </a:t>
                </a:r>
                <a:r>
                  <a:rPr lang="pt-BR" sz="2200" b="1" dirty="0">
                    <a:latin typeface="Arial Narrow" panose="020B0606020202030204" pitchFamily="34" charset="0"/>
                  </a:rPr>
                  <a:t>variáveis</a:t>
                </a:r>
                <a:r>
                  <a:rPr lang="pt-BR" sz="2200" dirty="0">
                    <a:latin typeface="Arial Narrow" panose="020B0606020202030204" pitchFamily="34" charset="0"/>
                  </a:rPr>
                  <a:t>.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O conjunto de valores, que atribuídos a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e a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que satisfazem a igualdade, é o </a:t>
                </a:r>
                <a:r>
                  <a:rPr lang="pt-BR" sz="2200" b="1" dirty="0">
                    <a:latin typeface="Arial Narrow" panose="020B0606020202030204" pitchFamily="34" charset="0"/>
                  </a:rPr>
                  <a:t>conjunto-solução</a:t>
                </a:r>
                <a:r>
                  <a:rPr lang="pt-BR" sz="2200" dirty="0">
                    <a:latin typeface="Arial Narrow" panose="020B0606020202030204" pitchFamily="34" charset="0"/>
                  </a:rPr>
                  <a:t>. Nesse caso, ele é representado pelo </a:t>
                </a:r>
                <a:r>
                  <a:rPr lang="pt-BR" sz="2200" b="1" dirty="0">
                    <a:latin typeface="Arial Narrow" panose="020B0606020202030204" pitchFamily="34" charset="0"/>
                  </a:rPr>
                  <a:t>par ordenado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; </m:t>
                        </m:r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d>
                  </m:oMath>
                </a14:m>
                <a:r>
                  <a:rPr lang="pt-BR" sz="2200" b="1" dirty="0">
                    <a:latin typeface="Arial Narrow" panose="020B0606020202030204" pitchFamily="34" charset="0"/>
                  </a:rPr>
                  <a:t>.</a:t>
                </a:r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22E2D9D-6190-82BF-1E08-C47349A241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14" y="1495852"/>
                <a:ext cx="5940000" cy="4814331"/>
              </a:xfrm>
              <a:prstGeom prst="rect">
                <a:avLst/>
              </a:prstGeom>
              <a:blipFill>
                <a:blip r:embed="rId3"/>
                <a:stretch>
                  <a:fillRect l="-1333" t="-506" r="-123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id="{434B7A13-6AE8-109F-2C57-DFDEBACD89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7281" y="3491755"/>
            <a:ext cx="2520000" cy="6872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EF93AB56-FF34-8219-8BA4-A9DBFA947364}"/>
                  </a:ext>
                </a:extLst>
              </p:cNvPr>
              <p:cNvSpPr txBox="1"/>
              <p:nvPr/>
            </p:nvSpPr>
            <p:spPr>
              <a:xfrm>
                <a:off x="6184209" y="1026553"/>
                <a:ext cx="5940000" cy="44489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a equação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pt-BR" sz="2200" b="1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+ 2</m:t>
                    </m:r>
                    <m:r>
                      <a:rPr lang="pt-BR" sz="2200" b="1" i="1" kern="100">
                        <a:solidFill>
                          <a:srgbClr val="15608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8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Para saber se um par ordenado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;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é solução desta equação, substituímos os valores de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b="1" kern="100" dirty="0">
                    <a:solidFill>
                      <a:srgbClr val="E97132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pt-BR" sz="2200" b="1" kern="100" dirty="0">
                    <a:solidFill>
                      <a:srgbClr val="E97132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15608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𝒚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; </m:t>
                        </m:r>
                        <m:r>
                          <a:rPr lang="pt-BR" sz="2200" b="1" i="1" kern="100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→3∙</m:t>
                    </m:r>
                    <m:r>
                      <a:rPr lang="pt-BR" sz="2200" b="1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+ 2∙</m:t>
                    </m:r>
                    <m:r>
                      <a:rPr lang="pt-BR" sz="2200" b="1" i="1" kern="100">
                        <a:solidFill>
                          <a:srgbClr val="15608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 8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8=8;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; </m:t>
                        </m:r>
                        <m:r>
                          <a:rPr lang="pt-BR" sz="2200" b="1" i="1" kern="100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→3∙</m:t>
                    </m:r>
                    <m:r>
                      <a:rPr lang="pt-BR" sz="2200" b="1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𝟑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+ 2∙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 13 →13≠8;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𝟒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; </m:t>
                        </m:r>
                        <m:r>
                          <a:rPr lang="pt-BR" sz="2200" b="1" i="1" kern="100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b="1" i="1" kern="100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→3∙</m:t>
                    </m:r>
                    <m:r>
                      <a:rPr lang="pt-BR" sz="2200" b="1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+ 2∙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b="1" i="1" kern="100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 8 → 8=8.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Portanto,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 i="1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; </m:t>
                        </m:r>
                        <m:r>
                          <a:rPr lang="pt-BR" sz="2200" b="1" i="1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</m:d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e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 i="1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𝟒</m:t>
                        </m:r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; </m:t>
                        </m:r>
                        <m:r>
                          <a:rPr lang="pt-BR" sz="2200" b="1" i="1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b="1" i="1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</m:d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são soluções da equação, enquanto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 i="1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; </m:t>
                        </m:r>
                        <m:r>
                          <a:rPr lang="pt-BR" sz="2200" b="1" i="1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</m:d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não faz parte do conjunto solução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EF93AB56-FF34-8219-8BA4-A9DBFA947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209" y="1026553"/>
                <a:ext cx="5940000" cy="4448910"/>
              </a:xfrm>
              <a:prstGeom prst="rect">
                <a:avLst/>
              </a:prstGeom>
              <a:blipFill>
                <a:blip r:embed="rId5"/>
                <a:stretch>
                  <a:fillRect l="-1333" t="-548" r="-1231" b="-20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ixaDeTexto 11">
            <a:extLst>
              <a:ext uri="{FF2B5EF4-FFF2-40B4-BE49-F238E27FC236}">
                <a16:creationId xmlns:a16="http://schemas.microsoft.com/office/drawing/2014/main" id="{8C8DE3ED-88CE-95F0-B14F-FB9D1FF4E943}"/>
              </a:ext>
            </a:extLst>
          </p:cNvPr>
          <p:cNvSpPr txBox="1"/>
          <p:nvPr/>
        </p:nvSpPr>
        <p:spPr>
          <a:xfrm>
            <a:off x="6184209" y="5518250"/>
            <a:ext cx="5940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 atenção!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Não existem apenas duas soluções para essa equação.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6520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4EDE261-0A98-B845-B3FE-A613AA8A3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80" y="2039446"/>
            <a:ext cx="5757059" cy="7109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BE9C04A-49D6-5F78-4317-0673F97343A0}"/>
                  </a:ext>
                </a:extLst>
              </p:cNvPr>
              <p:cNvSpPr txBox="1"/>
              <p:nvPr/>
            </p:nvSpPr>
            <p:spPr>
              <a:xfrm>
                <a:off x="78273" y="2728712"/>
                <a:ext cx="5940000" cy="2795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Perceba que para os valores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 sequência cresce de 1 em 1, ou seja, segue a sequência dos números inteiros, já para os valores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os números decrescem de um número para o outro em 1,5. Essa característica no plano cartesiano fica muito interessante, pois esses pontos são colineares, ou seja, todos eles pertencerão a uma mesma reta. Veja sua forma gráfica: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BE9C04A-49D6-5F78-4317-0673F97343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73" y="2728712"/>
                <a:ext cx="5940000" cy="2795124"/>
              </a:xfrm>
              <a:prstGeom prst="rect">
                <a:avLst/>
              </a:prstGeom>
              <a:blipFill>
                <a:blip r:embed="rId3"/>
                <a:stretch>
                  <a:fillRect l="-1335" t="-873" r="-1335" b="-327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>
            <a:extLst>
              <a:ext uri="{FF2B5EF4-FFF2-40B4-BE49-F238E27FC236}">
                <a16:creationId xmlns:a16="http://schemas.microsoft.com/office/drawing/2014/main" id="{5F5BAF9F-D375-B676-9750-3BF7D5B8BE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5863" y="874199"/>
            <a:ext cx="3960000" cy="5598213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30E04D7-E959-604D-6B0D-05453C664C49}"/>
              </a:ext>
            </a:extLst>
          </p:cNvPr>
          <p:cNvSpPr txBox="1"/>
          <p:nvPr/>
        </p:nvSpPr>
        <p:spPr>
          <a:xfrm>
            <a:off x="78273" y="874199"/>
            <a:ext cx="5940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Ainda no exemplo anterior, observe no quadro seguinte, o comportamento dos pares ordenados que satisfazem a equação.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1518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A03E8EB-5C92-74FE-3B8C-DC9ED2524C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" r="63875"/>
          <a:stretch>
            <a:fillRect/>
          </a:stretch>
        </p:blipFill>
        <p:spPr bwMode="auto">
          <a:xfrm>
            <a:off x="107635" y="1009183"/>
            <a:ext cx="2520000" cy="6375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6F5A023-68D6-E358-4359-E3546622FF6C}"/>
              </a:ext>
            </a:extLst>
          </p:cNvPr>
          <p:cNvSpPr txBox="1"/>
          <p:nvPr/>
        </p:nvSpPr>
        <p:spPr>
          <a:xfrm>
            <a:off x="89650" y="1781596"/>
            <a:ext cx="5940000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  <a:tabLst>
                <a:tab pos="594995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a equação com duas incógnitas a seguir: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437230C1-56F7-118D-3E8A-28CA2E7C30A2}"/>
                  </a:ext>
                </a:extLst>
              </p:cNvPr>
              <p:cNvSpPr txBox="1"/>
              <p:nvPr/>
            </p:nvSpPr>
            <p:spPr>
              <a:xfrm>
                <a:off x="89650" y="3202221"/>
                <a:ext cx="5940000" cy="23278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  <a:tabLst>
                    <a:tab pos="594995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Dentre os pares ordenados apesentados, qual deles é solução para a equação com duas incógnitas?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  <a:tabLst>
                    <a:tab pos="594995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(0,5;1)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  <a:tabLst>
                    <a:tab pos="594995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(2, 4)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  <a:tabLst>
                    <a:tab pos="594995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(3, 8)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(4, 10</m:t>
                    </m:r>
                    <m:r>
                      <a:rPr lang="pt-BR" sz="22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pt-BR" sz="2200" dirty="0"/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437230C1-56F7-118D-3E8A-28CA2E7C30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0" y="3202221"/>
                <a:ext cx="5940000" cy="2327817"/>
              </a:xfrm>
              <a:prstGeom prst="rect">
                <a:avLst/>
              </a:prstGeom>
              <a:blipFill>
                <a:blip r:embed="rId3"/>
                <a:stretch>
                  <a:fillRect l="-1335" t="-785" r="-1335" b="-41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46442DA5-6649-BAFC-C950-6212C958F28B}"/>
                  </a:ext>
                </a:extLst>
              </p:cNvPr>
              <p:cNvSpPr txBox="1"/>
              <p:nvPr/>
            </p:nvSpPr>
            <p:spPr>
              <a:xfrm>
                <a:off x="376576" y="2358346"/>
                <a:ext cx="5145683" cy="7261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pt-BR" sz="22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pt-BR" sz="2200" b="0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sz="22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sz="22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pt-BR" sz="2200" b="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46442DA5-6649-BAFC-C950-6212C958F2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576" y="2358346"/>
                <a:ext cx="5145683" cy="7261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C2013A25-B23C-2F91-BB2D-3C268044CDCF}"/>
                  </a:ext>
                </a:extLst>
              </p:cNvPr>
              <p:cNvSpPr txBox="1"/>
              <p:nvPr/>
            </p:nvSpPr>
            <p:spPr>
              <a:xfrm>
                <a:off x="6184212" y="1232483"/>
                <a:ext cx="5940000" cy="3924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  <a:tabLst>
                    <a:tab pos="594995" algn="l"/>
                  </a:tabLs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18.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 par ordenado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(4, −1)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solução de qual equação com duas incógnitas a seguir?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  <a:tabLst>
                    <a:tab pos="594995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+8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  <a:tabLst>
                    <a:tab pos="594995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=9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buNone/>
                  <a:tabLst>
                    <a:tab pos="594995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=5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  <a:tabLst>
                    <a:tab pos="594995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=3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  <a:tabLst>
                    <a:tab pos="594995" algn="l"/>
                  </a:tabLst>
                </a:pPr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  <a:tabLst>
                    <a:tab pos="594995" algn="l"/>
                  </a:tabLst>
                </a:pPr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tabLst>
                    <a:tab pos="594995" algn="l"/>
                  </a:tabLst>
                </a:pPr>
                <a:r>
                  <a:rPr lang="pt-BR" sz="2200" b="1" dirty="0">
                    <a:latin typeface="Arial Narrow" panose="020B0606020202030204" pitchFamily="34" charset="0"/>
                  </a:rPr>
                  <a:t>19. </a:t>
                </a:r>
                <a:r>
                  <a:rPr lang="pt-BR" sz="2200" dirty="0">
                    <a:latin typeface="Arial Narrow" panose="020B0606020202030204" pitchFamily="34" charset="0"/>
                  </a:rPr>
                  <a:t>Segundo a equação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, apresente dois pares ordenados que sejam solução para essa equação.</a:t>
                </a: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C2013A25-B23C-2F91-BB2D-3C268044CD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212" y="1232483"/>
                <a:ext cx="5940000" cy="3924216"/>
              </a:xfrm>
              <a:prstGeom prst="rect">
                <a:avLst/>
              </a:prstGeom>
              <a:blipFill>
                <a:blip r:embed="rId5"/>
                <a:stretch>
                  <a:fillRect l="-1333" t="-776" r="-1231" b="-23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3778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36AB99E-7927-B9DB-4F0F-7FD357C942AD}"/>
                  </a:ext>
                </a:extLst>
              </p:cNvPr>
              <p:cNvSpPr txBox="1"/>
              <p:nvPr/>
            </p:nvSpPr>
            <p:spPr>
              <a:xfrm>
                <a:off x="6097438" y="3280655"/>
                <a:ext cx="6094562" cy="27858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Item 1</a:t>
                </a:r>
                <a:r>
                  <a:rPr lang="pt-BR" sz="2200" b="1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 </a:t>
                </a:r>
                <a:r>
                  <a:rPr lang="pt-BR" sz="22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Considere a equação 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=−</m:t>
                    </m:r>
                    <m:r>
                      <a:rPr lang="pt-BR" sz="2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+4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Qual dos pares ordenados, a seguir, satisfaz essa equação? </a:t>
                </a:r>
              </a:p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(A) (2, 4) </a:t>
                </a:r>
              </a:p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(B) (3, 1) </a:t>
                </a:r>
              </a:p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(C) (1, 4) </a:t>
                </a:r>
              </a:p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(D) (4, 2)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36AB99E-7927-B9DB-4F0F-7FD357C94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438" y="3280655"/>
                <a:ext cx="6094562" cy="2785891"/>
              </a:xfrm>
              <a:prstGeom prst="rect">
                <a:avLst/>
              </a:prstGeom>
              <a:blipFill>
                <a:blip r:embed="rId2"/>
                <a:stretch>
                  <a:fillRect l="-1300" t="-1094" r="-1300" b="-372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C290B06F-59A6-5B0E-A74B-D1168D1C4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73" y="1194224"/>
            <a:ext cx="5760000" cy="326948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E64CB3B-1FAB-110C-515F-EFCE6A7C3A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329" y="882727"/>
            <a:ext cx="5400000" cy="228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0931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176954C2-3323-4DF9-64BC-324EC562A8AB}"/>
                  </a:ext>
                </a:extLst>
              </p:cNvPr>
              <p:cNvSpPr txBox="1"/>
              <p:nvPr/>
            </p:nvSpPr>
            <p:spPr>
              <a:xfrm>
                <a:off x="1438" y="2198902"/>
                <a:ext cx="6094562" cy="32869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PLANO CARTESIANO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O plano cartesiano é formado por um sistema de dois eixos perpendiculares entre si, um horizontal e um vertical, denominados, respectivamente,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eixo das abscissas (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eixo das ordenadas (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𝒚</m:t>
                    </m:r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Esses eixos se encontram em um ponto chamado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origem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(O)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e, a partir da origem, os eixos são numerados, dividindo o plano em quatro partes, chamadas de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quadrantes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176954C2-3323-4DF9-64BC-324EC562A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" y="2198902"/>
                <a:ext cx="6094562" cy="3286990"/>
              </a:xfrm>
              <a:prstGeom prst="rect">
                <a:avLst/>
              </a:prstGeom>
              <a:blipFill>
                <a:blip r:embed="rId4"/>
                <a:stretch>
                  <a:fillRect l="-1300" t="-928" r="-1300" b="-25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 descr="Diagrama&#10;&#10;O conteúdo gerado por IA pode estar incorreto.">
            <a:extLst>
              <a:ext uri="{FF2B5EF4-FFF2-40B4-BE49-F238E27FC236}">
                <a16:creationId xmlns:a16="http://schemas.microsoft.com/office/drawing/2014/main" id="{A227D34A-165C-6A60-7865-C0048F3453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045" y="920708"/>
            <a:ext cx="5400000" cy="5016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71DAD61-DAF4-F881-F0D7-559984D2982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739"/>
          <a:stretch>
            <a:fillRect/>
          </a:stretch>
        </p:blipFill>
        <p:spPr>
          <a:xfrm>
            <a:off x="127411" y="1179405"/>
            <a:ext cx="3600000" cy="76270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FAC3934-94CE-649A-0B79-325EC7F602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1975" y="715797"/>
            <a:ext cx="4320000" cy="52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571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13E840C5-713C-9256-B09E-7E91750C5054}"/>
                  </a:ext>
                </a:extLst>
              </p:cNvPr>
              <p:cNvSpPr txBox="1"/>
              <p:nvPr/>
            </p:nvSpPr>
            <p:spPr>
              <a:xfrm>
                <a:off x="0" y="1364536"/>
                <a:ext cx="6094562" cy="38164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buFont typeface="Wingdings" panose="05000000000000000000" pitchFamily="2" charset="2"/>
                  <a:buChar char="Ø"/>
                </a:pPr>
                <a:r>
                  <a:rPr lang="pt-BR" sz="2200" b="1" dirty="0">
                    <a:latin typeface="Arial Narrow" panose="020B0606020202030204" pitchFamily="34" charset="0"/>
                  </a:rPr>
                  <a:t>Coordenadas Cartesianas </a:t>
                </a:r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Para localizar um ponto no plano cartesiano, são necessárias duas coordenadas: um referente ao eixo</a:t>
                </a:r>
                <a:r>
                  <a:rPr lang="pt-BR" sz="2200" b="1" i="1" dirty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e outra referente ao eixo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. Essa localização é realizada por meio de um par ordenado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d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, em que o primeiro elemento representa a </a:t>
                </a:r>
                <a:r>
                  <a:rPr lang="pt-BR" sz="2200" b="1" dirty="0">
                    <a:latin typeface="Arial Narrow" panose="020B0606020202030204" pitchFamily="34" charset="0"/>
                  </a:rPr>
                  <a:t>abscissa</a:t>
                </a:r>
                <a:r>
                  <a:rPr lang="pt-BR" sz="2200" dirty="0">
                    <a:latin typeface="Arial Narrow" panose="020B0606020202030204" pitchFamily="34" charset="0"/>
                  </a:rPr>
                  <a:t> do ponto, indicando sua posição em referente ao eixo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e o segundo elemento representa a </a:t>
                </a:r>
                <a:r>
                  <a:rPr lang="pt-BR" sz="2200" b="1" dirty="0">
                    <a:latin typeface="Arial Narrow" panose="020B0606020202030204" pitchFamily="34" charset="0"/>
                  </a:rPr>
                  <a:t>ordenada</a:t>
                </a:r>
                <a:r>
                  <a:rPr lang="pt-BR" sz="2200" dirty="0">
                    <a:latin typeface="Arial Narrow" panose="020B0606020202030204" pitchFamily="34" charset="0"/>
                  </a:rPr>
                  <a:t> do ponto, indicando sua posição referente ao eixo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.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Observe, a seguir, as coordenadas de alguns pontos localizados no plano cartesiano.</a:t>
                </a: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13E840C5-713C-9256-B09E-7E91750C50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364536"/>
                <a:ext cx="6094562" cy="3816429"/>
              </a:xfrm>
              <a:prstGeom prst="rect">
                <a:avLst/>
              </a:prstGeom>
              <a:blipFill>
                <a:blip r:embed="rId2"/>
                <a:stretch>
                  <a:fillRect l="-1300" t="-1118" r="-1300" b="-23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m 13">
            <a:extLst>
              <a:ext uri="{FF2B5EF4-FFF2-40B4-BE49-F238E27FC236}">
                <a16:creationId xmlns:a16="http://schemas.microsoft.com/office/drawing/2014/main" id="{B7126D8A-E477-4E92-D61F-F20E4238F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029" y="1543904"/>
            <a:ext cx="5805122" cy="411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4886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B8E09D7-361E-B961-FBCC-A958F64E8F41}"/>
                  </a:ext>
                </a:extLst>
              </p:cNvPr>
              <p:cNvSpPr txBox="1"/>
              <p:nvPr/>
            </p:nvSpPr>
            <p:spPr>
              <a:xfrm>
                <a:off x="209635" y="1027044"/>
                <a:ext cx="5760000" cy="44935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780" marR="20955" algn="just"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Observação: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Quando a </a:t>
                </a:r>
                <a:r>
                  <a:rPr lang="pt-BR" sz="2200" b="1" kern="100" dirty="0">
                    <a:solidFill>
                      <a:srgbClr val="E97132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abscissa</a:t>
                </a:r>
                <a:r>
                  <a:rPr lang="pt-BR" sz="2200" kern="100" dirty="0">
                    <a:solidFill>
                      <a:srgbClr val="E97132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 um ponto é igual a zero, ele se localiza sobre o eixo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quando a </a:t>
                </a:r>
                <a:r>
                  <a:rPr lang="pt-BR" sz="2200" b="1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ordenada</a:t>
                </a:r>
                <a:r>
                  <a:rPr lang="pt-BR" sz="2200" kern="100" dirty="0">
                    <a:solidFill>
                      <a:srgbClr val="156082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 um ponto é igual a zero, ele se localiza sobre o eixo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</a:p>
              <a:p>
                <a:pPr marL="17780" marR="20955" algn="just"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Volte ao plano cartesiano anterior e analise os pontos </a:t>
                </a:r>
              </a:p>
              <a:p>
                <a:pPr marL="17780" marR="20955" algn="just">
                  <a:buNone/>
                </a:pPr>
                <a:r>
                  <a:rPr lang="pt-BR" sz="2200" b="1" kern="100" dirty="0">
                    <a:solidFill>
                      <a:srgbClr val="0062AC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 (3; 0)</a:t>
                </a:r>
                <a:r>
                  <a:rPr lang="pt-BR" sz="2200" kern="100" dirty="0">
                    <a:solidFill>
                      <a:srgbClr val="0062AC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 </a:t>
                </a:r>
                <a:r>
                  <a:rPr lang="pt-BR" sz="2200" b="1" kern="100" dirty="0">
                    <a:solidFill>
                      <a:srgbClr val="0062AC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J (0; 2)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  <a:p>
                <a:pPr marL="17780" marR="20955" algn="just">
                  <a:buNone/>
                </a:pPr>
                <a:endParaRPr lang="pt-BR" sz="2200" kern="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Font typeface="Wingdings" panose="05000000000000000000" pitchFamily="2" charset="2"/>
                  <a:buChar char="Ø"/>
                </a:pPr>
                <a:r>
                  <a:rPr lang="pt-BR" sz="2200" b="1" dirty="0">
                    <a:latin typeface="Arial Narrow" panose="020B0606020202030204" pitchFamily="34" charset="0"/>
                  </a:rPr>
                  <a:t>Polígonos formados por coordenadas cartesianas </a:t>
                </a:r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Utilizando três ou mais coordenadas cartesianas não colineares (que não estão em uma mesma reta), é possível delimitar vértices de um polígono, que terá uma representação no plano cartesiano. 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B8E09D7-361E-B961-FBCC-A958F64E8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35" y="1027044"/>
                <a:ext cx="5760000" cy="4493538"/>
              </a:xfrm>
              <a:prstGeom prst="rect">
                <a:avLst/>
              </a:prstGeom>
              <a:blipFill>
                <a:blip r:embed="rId2"/>
                <a:stretch>
                  <a:fillRect l="-1376" t="-813" r="-1376" b="-18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B2293C8-3333-6633-C555-375804CBF9BE}"/>
                  </a:ext>
                </a:extLst>
              </p:cNvPr>
              <p:cNvSpPr txBox="1"/>
              <p:nvPr/>
            </p:nvSpPr>
            <p:spPr>
              <a:xfrm>
                <a:off x="6151606" y="3831434"/>
                <a:ext cx="5940000" cy="8011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2)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o quadrilátero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a seguir, no plano cartesiano.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B2293C8-3333-6633-C555-375804CBF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606" y="3831434"/>
                <a:ext cx="5940000" cy="801117"/>
              </a:xfrm>
              <a:prstGeom prst="rect">
                <a:avLst/>
              </a:prstGeom>
              <a:blipFill>
                <a:blip r:embed="rId3"/>
                <a:stretch>
                  <a:fillRect l="-1333" t="-6107" r="-1231" b="-1374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D25FD29D-5D33-1F2D-FA18-D3CEF89AD2B4}"/>
                  </a:ext>
                </a:extLst>
              </p:cNvPr>
              <p:cNvSpPr txBox="1"/>
              <p:nvPr/>
            </p:nvSpPr>
            <p:spPr>
              <a:xfrm>
                <a:off x="6151606" y="778900"/>
                <a:ext cx="5940000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Exemplos:</a:t>
                </a:r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1)</a:t>
                </a:r>
                <a:r>
                  <a:rPr lang="pt-BR" sz="2200" dirty="0">
                    <a:latin typeface="Arial Narrow" panose="020B0606020202030204" pitchFamily="34" charset="0"/>
                  </a:rPr>
                  <a:t> Observe o triângulo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ABC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, a seguir, no plano cartesiano. </a:t>
                </a:r>
              </a:p>
              <a:p>
                <a:pPr marL="17780" marR="20955" algn="just"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D25FD29D-5D33-1F2D-FA18-D3CEF89AD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606" y="778900"/>
                <a:ext cx="5940000" cy="1446550"/>
              </a:xfrm>
              <a:prstGeom prst="rect">
                <a:avLst/>
              </a:prstGeom>
              <a:blipFill>
                <a:blip r:embed="rId4"/>
                <a:stretch>
                  <a:fillRect l="-1333" t="-2954" r="-123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:a16="http://schemas.microsoft.com/office/drawing/2014/main" id="{9DAF5066-A6C5-F43C-DD52-AB2929BC8C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0299" y="1846536"/>
            <a:ext cx="4680000" cy="198533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DACD6F6-6E0F-9A35-6D61-3DABABA2B6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0299" y="4629042"/>
            <a:ext cx="4680000" cy="193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1943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93F1EDA-09FD-B702-F56A-471BDAF690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r="63619" b="-4"/>
          <a:stretch>
            <a:fillRect/>
          </a:stretch>
        </p:blipFill>
        <p:spPr bwMode="auto">
          <a:xfrm>
            <a:off x="144811" y="661386"/>
            <a:ext cx="2520000" cy="6402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m 4" descr="Foto em preto e branco&#10;&#10;Descrição gerada automaticamente">
            <a:extLst>
              <a:ext uri="{FF2B5EF4-FFF2-40B4-BE49-F238E27FC236}">
                <a16:creationId xmlns:a16="http://schemas.microsoft.com/office/drawing/2014/main" id="{0A7CC51E-CDE2-D58D-4158-E0E040E14E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5560" b="14190"/>
          <a:stretch/>
        </p:blipFill>
        <p:spPr bwMode="auto">
          <a:xfrm>
            <a:off x="528719" y="2163480"/>
            <a:ext cx="5040000" cy="44771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4CC7C30-B4A6-33F2-061A-920F4D1E79F1}"/>
              </a:ext>
            </a:extLst>
          </p:cNvPr>
          <p:cNvSpPr txBox="1"/>
          <p:nvPr/>
        </p:nvSpPr>
        <p:spPr>
          <a:xfrm>
            <a:off x="144811" y="1331987"/>
            <a:ext cx="5861542" cy="801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Determine as coordenadas dos pontos destacados no plano cartesiano.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0F17FE1-4CAC-E3C6-15DE-257BC72BA1B8}"/>
              </a:ext>
            </a:extLst>
          </p:cNvPr>
          <p:cNvSpPr txBox="1"/>
          <p:nvPr/>
        </p:nvSpPr>
        <p:spPr>
          <a:xfrm>
            <a:off x="6096000" y="808959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Marque, no plano cartesiano, os pontos cujo as coordenadas são:</a:t>
            </a:r>
            <a:endParaRPr lang="pt-BR" sz="2200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6443C7B6-F245-27F3-02C9-529D6D5A6F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3281" y="1578400"/>
            <a:ext cx="5040000" cy="67890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0D0D029-B85F-7FD0-570E-F2CFFCAEBBE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515" t="9805" r="22206" b="8129"/>
          <a:stretch>
            <a:fillRect/>
          </a:stretch>
        </p:blipFill>
        <p:spPr bwMode="auto">
          <a:xfrm>
            <a:off x="6693724" y="2421202"/>
            <a:ext cx="4680000" cy="41323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282545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7CDA2C4-8704-C12E-E127-6A24D2C5647D}"/>
              </a:ext>
            </a:extLst>
          </p:cNvPr>
          <p:cNvSpPr txBox="1"/>
          <p:nvPr/>
        </p:nvSpPr>
        <p:spPr>
          <a:xfrm>
            <a:off x="198661" y="837436"/>
            <a:ext cx="6094562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Observe o quadrilátero EFGH representado no plano cartesiano a seguir.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0C8BD55-E395-3219-0E81-37C344651D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58636" b="43517"/>
          <a:stretch>
            <a:fillRect/>
          </a:stretch>
        </p:blipFill>
        <p:spPr bwMode="auto">
          <a:xfrm>
            <a:off x="842687" y="1685873"/>
            <a:ext cx="4748921" cy="40214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6A4A842-4AEF-34C7-98C4-0D114E7E49A3}"/>
                  </a:ext>
                </a:extLst>
              </p:cNvPr>
              <p:cNvSpPr txBox="1"/>
              <p:nvPr/>
            </p:nvSpPr>
            <p:spPr>
              <a:xfrm>
                <a:off x="6233339" y="694241"/>
                <a:ext cx="5760000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4.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 coordenadas de dois dos vértices, não consecutivos, do quadrado ABCD são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6;0,5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C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2;4,5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relação a esse quadrado, responda:</a:t>
                </a: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Quais são as coordenadas dos outros dois vértices? </a:t>
                </a: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Represente o quadrado no plano cartesiano, a seguir: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6A4A842-4AEF-34C7-98C4-0D114E7E4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339" y="694241"/>
                <a:ext cx="5760000" cy="1785104"/>
              </a:xfrm>
              <a:prstGeom prst="rect">
                <a:avLst/>
              </a:prstGeom>
              <a:blipFill>
                <a:blip r:embed="rId4"/>
                <a:stretch>
                  <a:fillRect l="-1377" t="-2389" r="-1483" b="-2491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:a16="http://schemas.microsoft.com/office/drawing/2014/main" id="{BD986DB3-92C2-CFB0-3E79-576A51FE1EC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748" b="2525"/>
          <a:stretch>
            <a:fillRect/>
          </a:stretch>
        </p:blipFill>
        <p:spPr bwMode="auto">
          <a:xfrm>
            <a:off x="6600394" y="3089915"/>
            <a:ext cx="4680000" cy="32288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5600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4FD885EA-FB31-AB10-71A5-346A8EBB12E5}"/>
              </a:ext>
            </a:extLst>
          </p:cNvPr>
          <p:cNvSpPr txBox="1"/>
          <p:nvPr/>
        </p:nvSpPr>
        <p:spPr>
          <a:xfrm>
            <a:off x="147579" y="849195"/>
            <a:ext cx="570637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JansonTextLT-Roman"/>
              </a:rPr>
              <a:t>5. 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JansonTextLT-Roman"/>
              </a:rPr>
              <a:t>Observe os pontos no plano cartesiano</a:t>
            </a:r>
            <a:endParaRPr lang="pt-BR" sz="22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5278261-F961-1370-8CCD-7A35AEABC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00" y="1575917"/>
            <a:ext cx="5590911" cy="42978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1EBD55DB-3383-96EE-850F-E563632F30A7}"/>
                  </a:ext>
                </a:extLst>
              </p:cNvPr>
              <p:cNvSpPr txBox="1"/>
              <p:nvPr/>
            </p:nvSpPr>
            <p:spPr>
              <a:xfrm>
                <a:off x="6263490" y="1575917"/>
                <a:ext cx="5665468" cy="40840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JansonTextLT-Roman"/>
                  </a:rPr>
                  <a:t>As letras que se referem aos pontos de coordenadas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JansonTextLT-Roman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JansonTextLT-Roman"/>
                          </a:rPr>
                          <m:t>−</m:t>
                        </m:r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3</m:t>
                            </m:r>
                          </m:num>
                          <m:den>
                            <m:r>
                              <a:rPr lang="pt-BR" sz="2200" b="0" i="1" kern="100" smtClean="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 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2</m:t>
                            </m:r>
                            <m:r>
                              <a:rPr lang="pt-BR" sz="2200" b="0" i="1" kern="100" smtClean="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 </m:t>
                            </m:r>
                          </m:den>
                        </m:f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JansonTextLT-Roman"/>
                          </a:rPr>
                          <m:t>+</m:t>
                        </m:r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1</m:t>
                            </m:r>
                          </m:num>
                          <m:den>
                            <m:r>
                              <a:rPr lang="pt-BR" sz="2200" b="0" i="1" kern="100" smtClean="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 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4</m:t>
                            </m:r>
                            <m:r>
                              <a:rPr lang="pt-BR" sz="2200" b="0" i="1" kern="100" smtClean="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 </m:t>
                            </m:r>
                          </m:den>
                        </m:f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JansonTextLT-Roman"/>
                          </a:rPr>
                          <m:t>;</m:t>
                        </m:r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3</m:t>
                            </m:r>
                          </m:num>
                          <m:den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20</m:t>
                            </m:r>
                          </m:den>
                        </m:f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JansonTextLT-Roman"/>
                          </a:rPr>
                          <m:t>+</m:t>
                        </m:r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7</m:t>
                            </m:r>
                          </m:num>
                          <m:den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20</m:t>
                            </m:r>
                          </m:den>
                        </m:f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JansonTextLT-Roman"/>
                  </a:rPr>
                  <a:t>;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JansonTextLT-Roman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JansonTextLT-Roman"/>
                          </a:rPr>
                          <m:t>−</m:t>
                        </m:r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3</m:t>
                            </m:r>
                          </m:num>
                          <m:den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5</m:t>
                            </m:r>
                          </m:den>
                        </m:f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JansonTextLT-Roman"/>
                          </a:rPr>
                          <m:t>+</m:t>
                        </m:r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1</m:t>
                            </m:r>
                          </m:num>
                          <m:den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10</m:t>
                            </m:r>
                          </m:den>
                        </m:f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JansonTextLT-Roman"/>
                          </a:rPr>
                          <m:t>;−</m:t>
                        </m:r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3</m:t>
                            </m:r>
                          </m:num>
                          <m:den>
                            <m:r>
                              <a:rPr lang="pt-BR" sz="2200" b="0" i="1" kern="100" smtClean="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 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5</m:t>
                            </m:r>
                            <m:r>
                              <a:rPr lang="pt-BR" sz="2200" b="0" i="1" kern="100" smtClean="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 </m:t>
                            </m:r>
                          </m:den>
                        </m:f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JansonTextLT-Roman"/>
                          </a:rPr>
                          <m:t>−</m:t>
                        </m:r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4</m:t>
                            </m:r>
                          </m:num>
                          <m:den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JansonTextLT-Roman"/>
                              </a:rPr>
                              <m:t>10</m:t>
                            </m:r>
                          </m:den>
                        </m:f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JansonTextLT-Roman"/>
                  </a:rPr>
                  <a:t> 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JansonTextLT-Roman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JansonTextLT-Roman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JansonTextLT-Roman"/>
                              </a:rPr>
                              <m:t>7</m:t>
                            </m:r>
                          </m:num>
                          <m:den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JansonTextLT-Roman"/>
                              </a:rPr>
                              <m:t>10</m:t>
                            </m:r>
                          </m:den>
                        </m:f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JansonTextLT-Roman"/>
                          </a:rPr>
                          <m:t>+</m:t>
                        </m:r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JansonTextLT-Roman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JansonTextLT-Roman"/>
                              </a:rPr>
                              <m:t>4</m:t>
                            </m:r>
                          </m:num>
                          <m:den>
                            <m:r>
                              <a:rPr lang="pt-BR" sz="2200" b="0" i="1" kern="100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JansonTextLT-Roman"/>
                              </a:rPr>
                              <m:t> 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JansonTextLT-Roman"/>
                              </a:rPr>
                              <m:t>5</m:t>
                            </m:r>
                            <m:r>
                              <a:rPr lang="pt-BR" sz="2200" b="0" i="1" kern="100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JansonTextLT-Roman"/>
                              </a:rPr>
                              <m:t> </m:t>
                            </m:r>
                          </m:den>
                        </m:f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JansonTextLT-Roman"/>
                          </a:rPr>
                          <m:t>;</m:t>
                        </m:r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JansonTextLT-Roman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JansonTextLT-Roman"/>
                              </a:rPr>
                              <m:t>14</m:t>
                            </m:r>
                          </m:num>
                          <m:den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JansonTextLT-Roman"/>
                              </a:rPr>
                              <m:t>10</m:t>
                            </m:r>
                          </m:den>
                        </m:f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JansonTextLT-Roman"/>
                          </a:rPr>
                          <m:t>+</m:t>
                        </m:r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JansonTextLT-Roman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JansonTextLT-Roman"/>
                              </a:rPr>
                              <m:t>3</m:t>
                            </m:r>
                          </m:num>
                          <m:den>
                            <m:r>
                              <a:rPr lang="pt-BR" sz="2200" b="0" i="1" kern="100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JansonTextLT-Roman"/>
                              </a:rPr>
                              <m:t> 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JansonTextLT-Roman"/>
                              </a:rPr>
                              <m:t>5</m:t>
                            </m:r>
                            <m:r>
                              <a:rPr lang="pt-BR" sz="2200" b="0" i="1" kern="100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JansonTextLT-Roman"/>
                              </a:rPr>
                              <m:t> </m:t>
                            </m:r>
                          </m:den>
                        </m:f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JansonTextLT-Roman"/>
                  </a:rPr>
                  <a:t> são, respectivamente,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JansonTextLT-Roman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JansonTextLT-Roman"/>
                  </a:rPr>
                  <a:t>(A)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P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, 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U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e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S</m:t>
                    </m:r>
                  </m:oMath>
                </a14:m>
                <a:r>
                  <a:rPr lang="pt-BR" sz="2200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JansonTextLT-Roman"/>
                  </a:rPr>
                  <a:t>.</a:t>
                </a:r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JansonTextLT-Roman"/>
                  </a:rPr>
                  <a:t>(B)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P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, 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Q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e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T</m:t>
                    </m:r>
                  </m:oMath>
                </a14:m>
                <a:r>
                  <a:rPr lang="pt-BR" sz="2200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JansonTextLT-Roman"/>
                  </a:rPr>
                  <a:t>.</a:t>
                </a:r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JansonTextLT-Roman"/>
                  </a:rPr>
                  <a:t>(C)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P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, 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U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e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R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.</m:t>
                    </m:r>
                  </m:oMath>
                </a14:m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JansonTextLT-Roman"/>
                  </a:rPr>
                  <a:t>(D)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P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, 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Q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e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JansonTextLT-Roman"/>
                      </a:rPr>
                      <m:t>S</m:t>
                    </m:r>
                  </m:oMath>
                </a14:m>
                <a:r>
                  <a:rPr lang="pt-BR" sz="2200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JansonTextLT-Roman"/>
                  </a:rPr>
                  <a:t>.</a:t>
                </a:r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1EBD55DB-3383-96EE-850F-E563632F30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490" y="1575917"/>
                <a:ext cx="5665468" cy="4084067"/>
              </a:xfrm>
              <a:prstGeom prst="rect">
                <a:avLst/>
              </a:prstGeom>
              <a:blipFill>
                <a:blip r:embed="rId3"/>
                <a:stretch>
                  <a:fillRect l="-1398" t="-598" r="-1290" b="-194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63413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A2CFFB14-7F13-1B42-2023-3EBAB7292490}"/>
              </a:ext>
            </a:extLst>
          </p:cNvPr>
          <p:cNvSpPr txBox="1"/>
          <p:nvPr/>
        </p:nvSpPr>
        <p:spPr>
          <a:xfrm>
            <a:off x="193320" y="2860491"/>
            <a:ext cx="5284115" cy="83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Item 1. 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(Prova Brasil) No plano cartesiano a seguir, estão assinalados os pontos P e Q.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79E5004-A43E-9B55-E27D-03C927FC3C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155" b="31630"/>
          <a:stretch>
            <a:fillRect/>
          </a:stretch>
        </p:blipFill>
        <p:spPr bwMode="auto">
          <a:xfrm>
            <a:off x="1556804" y="3699695"/>
            <a:ext cx="2800542" cy="28450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0488B575-A4D2-0B89-4F39-A02FA94309A9}"/>
                  </a:ext>
                </a:extLst>
              </p:cNvPr>
              <p:cNvSpPr txBox="1"/>
              <p:nvPr/>
            </p:nvSpPr>
            <p:spPr>
              <a:xfrm>
                <a:off x="6249670" y="2032856"/>
                <a:ext cx="5395483" cy="21236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Quais são as coordenadas dos pontos P e Q nesse plano cartesiano?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P</m:t>
                    </m:r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1,1</m:t>
                        </m:r>
                      </m:e>
                    </m:d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Q</m:t>
                    </m:r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(1,1)</m:t>
                    </m:r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P</m:t>
                    </m:r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1,0</m:t>
                        </m:r>
                      </m:e>
                    </m:d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Q</m:t>
                    </m:r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(0,1)</m:t>
                    </m:r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P</m:t>
                    </m:r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0,1</m:t>
                        </m:r>
                      </m:e>
                    </m:d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Q</m:t>
                    </m:r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0,1</m:t>
                        </m:r>
                      </m:e>
                    </m:d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P</m:t>
                    </m:r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0,1</m:t>
                        </m:r>
                      </m:e>
                    </m:d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Q</m:t>
                    </m:r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(1,0)</m:t>
                    </m:r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0488B575-A4D2-0B89-4F39-A02FA94309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670" y="2032856"/>
                <a:ext cx="5395483" cy="2123658"/>
              </a:xfrm>
              <a:prstGeom prst="rect">
                <a:avLst/>
              </a:prstGeom>
              <a:blipFill>
                <a:blip r:embed="rId3"/>
                <a:stretch>
                  <a:fillRect l="-1469" t="-1433" r="-1469" b="-515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41072470-33A4-C8F7-14BF-1C7E4E62A8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06"/>
          <a:stretch>
            <a:fillRect/>
          </a:stretch>
        </p:blipFill>
        <p:spPr>
          <a:xfrm>
            <a:off x="437435" y="729391"/>
            <a:ext cx="5040000" cy="213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0846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7A5AF72-8D26-43E6-3603-883F8F7EBF5A}"/>
              </a:ext>
            </a:extLst>
          </p:cNvPr>
          <p:cNvSpPr txBox="1"/>
          <p:nvPr/>
        </p:nvSpPr>
        <p:spPr>
          <a:xfrm>
            <a:off x="117983" y="545167"/>
            <a:ext cx="5940000" cy="449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Item 2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 Observe o plano cartesiano a seguir.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E077E44-594C-13E6-846A-7F94F0C96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178" y="994906"/>
            <a:ext cx="2929313" cy="28838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783A88D0-D7B9-50E9-FB4A-953D7D511F32}"/>
                  </a:ext>
                </a:extLst>
              </p:cNvPr>
              <p:cNvSpPr txBox="1"/>
              <p:nvPr/>
            </p:nvSpPr>
            <p:spPr>
              <a:xfrm>
                <a:off x="66227" y="3878739"/>
                <a:ext cx="5940000" cy="26145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Partindo do ponto de coordenada (0,0), indo para o ponto de coordenada (0, 4) e depois para o ponto de coordenada (2, 4), em qual ponto terá chegado?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(A) A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(B) B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(C) C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(D) D</a:t>
                </a:r>
                <a14:m>
                  <m:oMath xmlns:m="http://schemas.openxmlformats.org/officeDocument/2006/math"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783A88D0-D7B9-50E9-FB4A-953D7D511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27" y="3878739"/>
                <a:ext cx="5940000" cy="2614562"/>
              </a:xfrm>
              <a:prstGeom prst="rect">
                <a:avLst/>
              </a:prstGeom>
              <a:blipFill>
                <a:blip r:embed="rId3"/>
                <a:stretch>
                  <a:fillRect l="-1335" t="-699" r="-1335" b="-39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4518B755-677F-D6A7-8FC3-DD38A37783E1}"/>
              </a:ext>
            </a:extLst>
          </p:cNvPr>
          <p:cNvSpPr txBox="1"/>
          <p:nvPr/>
        </p:nvSpPr>
        <p:spPr>
          <a:xfrm>
            <a:off x="6212545" y="671740"/>
            <a:ext cx="5940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3. 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Considere o triângulo ABC apresentado no plano cartesiano a seguir.</a:t>
            </a:r>
            <a:endParaRPr lang="pt-BR" sz="2200" dirty="0"/>
          </a:p>
        </p:txBody>
      </p:sp>
      <p:pic>
        <p:nvPicPr>
          <p:cNvPr id="12" name="Imagem 11" descr="Gráfico, Gráfico de linhas&#10;&#10;Descrição gerada automaticamente">
            <a:extLst>
              <a:ext uri="{FF2B5EF4-FFF2-40B4-BE49-F238E27FC236}">
                <a16:creationId xmlns:a16="http://schemas.microsoft.com/office/drawing/2014/main" id="{E9145D8F-8271-1E31-EF19-AB3FE5DEA3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21" t="16338" b="8813"/>
          <a:stretch>
            <a:fillRect/>
          </a:stretch>
        </p:blipFill>
        <p:spPr bwMode="auto">
          <a:xfrm>
            <a:off x="6901150" y="1482985"/>
            <a:ext cx="4215968" cy="2529793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234A6B5D-FA24-2794-87EB-8BA33931C5AB}"/>
                  </a:ext>
                </a:extLst>
              </p:cNvPr>
              <p:cNvSpPr txBox="1"/>
              <p:nvPr/>
            </p:nvSpPr>
            <p:spPr>
              <a:xfrm>
                <a:off x="6238425" y="4210686"/>
                <a:ext cx="5940000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 coordenadas dos vértices desse triângulo são</a:t>
                </a: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−3; 3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B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−3; 5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C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5; −1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−3; 3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B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3; 5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C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5; 1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3; −3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B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−3; −5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C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−5; −1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−3; 3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B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5; 3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C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1; 5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234A6B5D-FA24-2794-87EB-8BA33931C5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8425" y="4210686"/>
                <a:ext cx="5940000" cy="1785104"/>
              </a:xfrm>
              <a:prstGeom prst="rect">
                <a:avLst/>
              </a:prstGeom>
              <a:blipFill>
                <a:blip r:embed="rId6"/>
                <a:stretch>
                  <a:fillRect l="-1333" t="-2048" b="-614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57275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8E076D2-98EF-9DA3-8C22-069494080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r="2454" b="4321"/>
          <a:stretch>
            <a:fillRect/>
          </a:stretch>
        </p:blipFill>
        <p:spPr bwMode="auto">
          <a:xfrm>
            <a:off x="0" y="537276"/>
            <a:ext cx="3600000" cy="7448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52DAC82-509A-33DA-E86B-690F76C02C8D}"/>
              </a:ext>
            </a:extLst>
          </p:cNvPr>
          <p:cNvSpPr txBox="1"/>
          <p:nvPr/>
        </p:nvSpPr>
        <p:spPr>
          <a:xfrm>
            <a:off x="1438" y="1455460"/>
            <a:ext cx="6094562" cy="438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REPRESENTAÇÃO GRÁFICA DE UMA SEQUÊNCIA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824B0ED4-ADC4-DDBA-802A-56D011EE97A3}"/>
                  </a:ext>
                </a:extLst>
              </p:cNvPr>
              <p:cNvSpPr txBox="1"/>
              <p:nvPr/>
            </p:nvSpPr>
            <p:spPr>
              <a:xfrm>
                <a:off x="1438" y="2004529"/>
                <a:ext cx="6094562" cy="30003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7493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Estudamos anteriormente que a sequência dos números ímpares não nulos é dada por:</a:t>
                </a:r>
              </a:p>
              <a:p>
                <a:pPr marR="74930" indent="44958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b="1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𝟏</m:t>
                          </m:r>
                          <m:r>
                            <a:rPr lang="pt-BR" sz="2200" b="1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pt-BR" sz="2200" b="1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pt-BR" sz="2200" b="1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pt-BR" sz="2200" b="1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𝟓</m:t>
                          </m:r>
                          <m:r>
                            <a:rPr lang="pt-BR" sz="2200" b="1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pt-BR" sz="2200" b="1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𝟕</m:t>
                          </m:r>
                          <m:r>
                            <a:rPr lang="pt-BR" sz="2200" b="1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pt-BR" sz="2200" b="1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𝟗</m:t>
                          </m:r>
                          <m:r>
                            <a:rPr lang="pt-BR" sz="2200" b="1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pt-BR" sz="2200" b="1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𝟏𝟏</m:t>
                          </m:r>
                          <m:r>
                            <a:rPr lang="pt-BR" sz="2200" b="1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, …</m:t>
                          </m:r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Podemos relacionar essa sequência às coordenadas cartesianas </a:t>
                </a:r>
                <a14:m>
                  <m:oMath xmlns:m="http://schemas.openxmlformats.org/officeDocument/2006/math"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onde </a:t>
                </a:r>
                <a14:m>
                  <m:oMath xmlns:m="http://schemas.openxmlformats.org/officeDocument/2006/math"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a posição dos termos e</a:t>
                </a:r>
                <a14:m>
                  <m:oMath xmlns:m="http://schemas.openxmlformats.org/officeDocument/2006/math"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são os termos da sequência. Observe no quadro essa relação: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824B0ED4-ADC4-DDBA-802A-56D011EE97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" y="2004529"/>
                <a:ext cx="6094562" cy="3000309"/>
              </a:xfrm>
              <a:prstGeom prst="rect">
                <a:avLst/>
              </a:prstGeom>
              <a:blipFill>
                <a:blip r:embed="rId3"/>
                <a:stretch>
                  <a:fillRect l="-1300" t="-813" r="-1300" b="-284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id="{60C13B08-7EEE-7E6D-9C68-3B7A4A4E5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393" y="5115133"/>
            <a:ext cx="4776013" cy="132019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8F554E6-3CB0-91F3-2ED4-DF4FE945E16F}"/>
              </a:ext>
            </a:extLst>
          </p:cNvPr>
          <p:cNvSpPr txBox="1"/>
          <p:nvPr/>
        </p:nvSpPr>
        <p:spPr>
          <a:xfrm>
            <a:off x="6096000" y="635804"/>
            <a:ext cx="61333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Agora, vamos marcar as coordenadas (pares ordenados) no plano cartesiano para obter sua representação gráfica: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D7649763-FC56-C5B0-1DA0-B1F520692AD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768" b="7517"/>
          <a:stretch>
            <a:fillRect/>
          </a:stretch>
        </p:blipFill>
        <p:spPr bwMode="auto">
          <a:xfrm>
            <a:off x="6187805" y="1662761"/>
            <a:ext cx="3210242" cy="35636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E678DC70-F4D2-FEE7-7527-9B69446001FE}"/>
                  </a:ext>
                </a:extLst>
              </p:cNvPr>
              <p:cNvSpPr txBox="1"/>
              <p:nvPr/>
            </p:nvSpPr>
            <p:spPr>
              <a:xfrm>
                <a:off x="9398047" y="2104299"/>
                <a:ext cx="2645435" cy="2800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Os pares ordenados no plano cartesiano são:</a:t>
                </a:r>
              </a:p>
              <a:p>
                <a:pPr algn="just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i="0" smtClean="0">
                        <a:latin typeface="Cambria Math" panose="02040503050406030204" pitchFamily="18" charset="0"/>
                      </a:rPr>
                      <m:t>A</m:t>
                    </m:r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0" smtClean="0">
                            <a:latin typeface="Cambria Math" panose="02040503050406030204" pitchFamily="18" charset="0"/>
                          </a:rPr>
                          <m:t>1, 1</m:t>
                        </m:r>
                      </m:e>
                    </m:d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i="0" smtClean="0">
                        <a:latin typeface="Cambria Math" panose="02040503050406030204" pitchFamily="18" charset="0"/>
                      </a:rPr>
                      <m:t>B</m:t>
                    </m:r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0" smtClean="0">
                            <a:latin typeface="Cambria Math" panose="02040503050406030204" pitchFamily="18" charset="0"/>
                          </a:rPr>
                          <m:t>2,3</m:t>
                        </m:r>
                      </m:e>
                    </m:d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i="0" smtClean="0">
                        <a:latin typeface="Cambria Math" panose="02040503050406030204" pitchFamily="18" charset="0"/>
                      </a:rPr>
                      <m:t>C</m:t>
                    </m:r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0" smtClean="0">
                            <a:latin typeface="Cambria Math" panose="02040503050406030204" pitchFamily="18" charset="0"/>
                          </a:rPr>
                          <m:t>3, 5</m:t>
                        </m:r>
                      </m:e>
                    </m:d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i="0" smtClean="0">
                        <a:latin typeface="Cambria Math" panose="02040503050406030204" pitchFamily="18" charset="0"/>
                      </a:rPr>
                      <m:t>D</m:t>
                    </m:r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0" smtClean="0">
                            <a:latin typeface="Cambria Math" panose="02040503050406030204" pitchFamily="18" charset="0"/>
                          </a:rPr>
                          <m:t>4, 7</m:t>
                        </m:r>
                      </m:e>
                    </m:d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i="0" smtClean="0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0" smtClean="0">
                            <a:latin typeface="Cambria Math" panose="02040503050406030204" pitchFamily="18" charset="0"/>
                          </a:rPr>
                          <m:t>5, 9</m:t>
                        </m:r>
                      </m:e>
                    </m:d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pt-BR" sz="2200" i="0" smtClean="0">
                        <a:latin typeface="Cambria Math" panose="02040503050406030204" pitchFamily="18" charset="0"/>
                      </a:rPr>
                      <m:t>⋮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E678DC70-F4D2-FEE7-7527-9B69446001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8047" y="2104299"/>
                <a:ext cx="2645435" cy="2800767"/>
              </a:xfrm>
              <a:prstGeom prst="rect">
                <a:avLst/>
              </a:prstGeom>
              <a:blipFill>
                <a:blip r:embed="rId6"/>
                <a:stretch>
                  <a:fillRect l="-2995" t="-1304" r="-29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47604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A4431D9-3F63-400B-5FCA-25846365ADAF}"/>
                  </a:ext>
                </a:extLst>
              </p:cNvPr>
              <p:cNvSpPr txBox="1"/>
              <p:nvPr/>
            </p:nvSpPr>
            <p:spPr>
              <a:xfrm>
                <a:off x="1438" y="525221"/>
                <a:ext cx="6094562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1: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Observe, no plano cartesiano a seguir, a sequência de pontos em que o valor da ordenada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𝒚</m:t>
                    </m:r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igual à metade do valor da abscissa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A4431D9-3F63-400B-5FCA-25846365A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" y="525221"/>
                <a:ext cx="6094562" cy="1446550"/>
              </a:xfrm>
              <a:prstGeom prst="rect">
                <a:avLst/>
              </a:prstGeom>
              <a:blipFill>
                <a:blip r:embed="rId2"/>
                <a:stretch>
                  <a:fillRect l="-1300" t="-2954" r="-1300" b="-84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006A99A6-D1D5-A880-12E4-AEC95E5497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77" b="33698"/>
          <a:stretch>
            <a:fillRect/>
          </a:stretch>
        </p:blipFill>
        <p:spPr bwMode="auto">
          <a:xfrm>
            <a:off x="707281" y="2036469"/>
            <a:ext cx="4680000" cy="26201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9143E9F3-9A7F-2650-1422-003E1E1BEF14}"/>
                  </a:ext>
                </a:extLst>
              </p:cNvPr>
              <p:cNvSpPr txBox="1"/>
              <p:nvPr/>
            </p:nvSpPr>
            <p:spPr>
              <a:xfrm>
                <a:off x="0" y="4721347"/>
                <a:ext cx="6094562" cy="8484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7493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quadro, a seguir, relaciona os valores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com os valores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expressos no gráfico anterior.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9143E9F3-9A7F-2650-1422-003E1E1BEF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21347"/>
                <a:ext cx="6094562" cy="848437"/>
              </a:xfrm>
              <a:prstGeom prst="rect">
                <a:avLst/>
              </a:prstGeom>
              <a:blipFill>
                <a:blip r:embed="rId4"/>
                <a:stretch>
                  <a:fillRect l="-1300" t="-2143" b="-128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id="{054FB98F-7788-3271-D211-A8BE9CD0E0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4064" y="601716"/>
            <a:ext cx="3797143" cy="43112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48E94E9B-4C48-93D8-2D19-0AE7E6A92430}"/>
                  </a:ext>
                </a:extLst>
              </p:cNvPr>
              <p:cNvSpPr txBox="1"/>
              <p:nvPr/>
            </p:nvSpPr>
            <p:spPr>
              <a:xfrm>
                <a:off x="6094563" y="4912934"/>
                <a:ext cx="6097438" cy="17460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7493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 podemos representar essa relação, algebricamente, como: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7493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𝒚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48E94E9B-4C48-93D8-2D19-0AE7E6A92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563" y="4912934"/>
                <a:ext cx="6097438" cy="1746055"/>
              </a:xfrm>
              <a:prstGeom prst="rect">
                <a:avLst/>
              </a:prstGeom>
              <a:blipFill>
                <a:blip r:embed="rId6"/>
                <a:stretch>
                  <a:fillRect l="-1300" t="-1399" r="-1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83211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57975-9180-9059-E9B1-E4748E0C3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A12AEDE-E045-3CD7-1DF8-574D4ADD301D}"/>
              </a:ext>
            </a:extLst>
          </p:cNvPr>
          <p:cNvSpPr txBox="1"/>
          <p:nvPr/>
        </p:nvSpPr>
        <p:spPr>
          <a:xfrm>
            <a:off x="1438" y="586202"/>
            <a:ext cx="6094562" cy="250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 2: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cinema reservou uma de suas salas para realizar a promoção “</a:t>
            </a: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Todos pagam meia entrada!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”, em que todos os ingressos custam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R$ 15,00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Observe o faturamento dessa sala de cinema, dependendo do número do público pagantes, organizado em pares ordenados: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BE975AF-82E1-22FF-7613-B23FBEA3B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464" y="3094581"/>
            <a:ext cx="4140000" cy="260588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9A507FCA-84F0-9D12-3151-11E213335C09}"/>
              </a:ext>
            </a:extLst>
          </p:cNvPr>
          <p:cNvSpPr txBox="1"/>
          <p:nvPr/>
        </p:nvSpPr>
        <p:spPr>
          <a:xfrm>
            <a:off x="6258464" y="774264"/>
            <a:ext cx="6133380" cy="45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Graficamente falando, temos: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0067E7A0-9F62-3618-B124-FC097D1294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22" b="1825"/>
          <a:stretch>
            <a:fillRect/>
          </a:stretch>
        </p:blipFill>
        <p:spPr bwMode="auto">
          <a:xfrm>
            <a:off x="6372794" y="1489347"/>
            <a:ext cx="5281493" cy="38793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386845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65A8A-F252-F6BC-44D7-CF0FEF234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9EBED0E-3E0F-65F8-E924-772867BFE6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r="63456"/>
          <a:stretch>
            <a:fillRect/>
          </a:stretch>
        </p:blipFill>
        <p:spPr bwMode="auto">
          <a:xfrm>
            <a:off x="106620" y="560717"/>
            <a:ext cx="2520000" cy="6402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0DDC8AC-C20A-3DBA-12FF-028A46461576}"/>
              </a:ext>
            </a:extLst>
          </p:cNvPr>
          <p:cNvSpPr txBox="1"/>
          <p:nvPr/>
        </p:nvSpPr>
        <p:spPr>
          <a:xfrm>
            <a:off x="106620" y="1200943"/>
            <a:ext cx="6094562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Dada o seguinte quadro, faça o que se pede: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E7FC18C-FE47-F597-1E04-87C3A9120575}"/>
                  </a:ext>
                </a:extLst>
              </p:cNvPr>
              <p:cNvSpPr txBox="1"/>
              <p:nvPr/>
            </p:nvSpPr>
            <p:spPr>
              <a:xfrm>
                <a:off x="0" y="4136192"/>
                <a:ext cx="5989380" cy="21236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Complete a segunda coluna do quadro, de modo que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seja a metade do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Complete a terceira coluna do quadro com os pares ordenados encontrados anteriormente.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c) No plano cartesiano, relacione os pares ordenados encontrados no quadro.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E7FC18C-FE47-F597-1E04-87C3A91205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36192"/>
                <a:ext cx="5989380" cy="2123658"/>
              </a:xfrm>
              <a:prstGeom prst="rect">
                <a:avLst/>
              </a:prstGeom>
              <a:blipFill>
                <a:blip r:embed="rId3"/>
                <a:stretch>
                  <a:fillRect l="-1322" t="-1724" r="-1221" b="-459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m 12">
            <a:extLst>
              <a:ext uri="{FF2B5EF4-FFF2-40B4-BE49-F238E27FC236}">
                <a16:creationId xmlns:a16="http://schemas.microsoft.com/office/drawing/2014/main" id="{D09B4F85-B6BF-C2EA-6734-55CA2A24A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093" y="1836257"/>
            <a:ext cx="3861194" cy="2123657"/>
          </a:xfrm>
          <a:prstGeom prst="rect">
            <a:avLst/>
          </a:prstGeom>
        </p:spPr>
      </p:pic>
      <p:pic>
        <p:nvPicPr>
          <p:cNvPr id="15" name="Imagem 14" descr="Gráfico, Tabela&#10;&#10;O conteúdo gerado por IA pode estar incorreto.">
            <a:extLst>
              <a:ext uri="{FF2B5EF4-FFF2-40B4-BE49-F238E27FC236}">
                <a16:creationId xmlns:a16="http://schemas.microsoft.com/office/drawing/2014/main" id="{E6D95D4A-2F2B-5C07-9D38-7AEA3D8B36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033" b="34723"/>
          <a:stretch>
            <a:fillRect/>
          </a:stretch>
        </p:blipFill>
        <p:spPr bwMode="auto">
          <a:xfrm>
            <a:off x="6164121" y="1200943"/>
            <a:ext cx="5921259" cy="41330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21696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4D075DB-1965-3C05-F3D4-4E93546EEBEA}"/>
              </a:ext>
            </a:extLst>
          </p:cNvPr>
          <p:cNvSpPr txBox="1"/>
          <p:nvPr/>
        </p:nvSpPr>
        <p:spPr>
          <a:xfrm>
            <a:off x="109014" y="902200"/>
            <a:ext cx="598698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2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a seguinte representação geométrica de pontos no plano cartesiano, que representam uma sequência numérica.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Gráfico, Gráfico de dispersão&#10;&#10;Descrição gerada automaticamente">
            <a:extLst>
              <a:ext uri="{FF2B5EF4-FFF2-40B4-BE49-F238E27FC236}">
                <a16:creationId xmlns:a16="http://schemas.microsoft.com/office/drawing/2014/main" id="{CA896ED8-8371-B720-2D32-1C0728533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2724" y="2010196"/>
            <a:ext cx="3266309" cy="4281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6318A9B-DFC6-2103-B5B9-D1DEA1080526}"/>
                  </a:ext>
                </a:extLst>
              </p:cNvPr>
              <p:cNvSpPr txBox="1"/>
              <p:nvPr/>
            </p:nvSpPr>
            <p:spPr>
              <a:xfrm>
                <a:off x="6096000" y="2471021"/>
                <a:ext cx="5871882" cy="22216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Agora responda: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Escreva a sequência numérica representada pelos valores da ordenada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Qual é a lei de formação que relaciona o valor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com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6318A9B-DFC6-2103-B5B9-D1DEA1080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471021"/>
                <a:ext cx="5871882" cy="2221634"/>
              </a:xfrm>
              <a:prstGeom prst="rect">
                <a:avLst/>
              </a:prstGeom>
              <a:blipFill>
                <a:blip r:embed="rId4"/>
                <a:stretch>
                  <a:fillRect l="-1350" t="-822" r="-1350" b="-438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33385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88EAB5B-D984-ECFE-1059-A12D5C150DC7}"/>
              </a:ext>
            </a:extLst>
          </p:cNvPr>
          <p:cNvSpPr txBox="1"/>
          <p:nvPr/>
        </p:nvSpPr>
        <p:spPr>
          <a:xfrm>
            <a:off x="114344" y="1331244"/>
            <a:ext cx="5940000" cy="123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lvl="0" indent="358775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tabela a seguir apresenta uma sequência de pontos e suas respectivas coordenadas. Utilize-a para responder às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atividades 8 e </a:t>
            </a:r>
            <a:r>
              <a:rPr lang="pt-BR" sz="22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C83F880-BC7F-86D7-742E-96479BE61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625" y="2572694"/>
            <a:ext cx="2191056" cy="17909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B0027519-EC67-E7C0-A9F4-4DD80504210D}"/>
                  </a:ext>
                </a:extLst>
              </p:cNvPr>
              <p:cNvSpPr txBox="1"/>
              <p:nvPr/>
            </p:nvSpPr>
            <p:spPr>
              <a:xfrm>
                <a:off x="114344" y="4486221"/>
                <a:ext cx="5940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b="1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8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Qual é a lei de formação que relaciona o valor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com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?</a:t>
                </a: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B0027519-EC67-E7C0-A9F4-4DD805042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44" y="4486221"/>
                <a:ext cx="5940000" cy="769441"/>
              </a:xfrm>
              <a:prstGeom prst="rect">
                <a:avLst/>
              </a:prstGeom>
              <a:blipFill>
                <a:blip r:embed="rId3"/>
                <a:stretch>
                  <a:fillRect l="-1335" t="-5556" r="-103" b="-158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1D2DFA2E-C0A0-A211-6685-BD8635713B38}"/>
              </a:ext>
            </a:extLst>
          </p:cNvPr>
          <p:cNvSpPr txBox="1"/>
          <p:nvPr/>
        </p:nvSpPr>
        <p:spPr>
          <a:xfrm>
            <a:off x="6137656" y="695732"/>
            <a:ext cx="5940000" cy="1627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Represente a sequência utilizando os pares ordenados fornecidos na tabela, no plano cartesiano. Depois disso, ligue os pontos e verifique qual forma geométrica é encontrada.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2C527ED-4ABA-548D-C683-0D8CD2232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28235" y="2322844"/>
            <a:ext cx="5158842" cy="414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0589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29C59870-96D8-B1EB-8815-290F7A5BB9E4}"/>
              </a:ext>
            </a:extLst>
          </p:cNvPr>
          <p:cNvSpPr txBox="1"/>
          <p:nvPr/>
        </p:nvSpPr>
        <p:spPr>
          <a:xfrm>
            <a:off x="138314" y="2766742"/>
            <a:ext cx="575976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1. 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os pontos contidos na reta no plano cartesiano a seguir.</a:t>
            </a:r>
            <a:endParaRPr lang="pt-BR" sz="22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2DCB30D-543F-51DC-BA61-0FDD654F7E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31" b="35303"/>
          <a:stretch>
            <a:fillRect/>
          </a:stretch>
        </p:blipFill>
        <p:spPr bwMode="auto">
          <a:xfrm>
            <a:off x="1509051" y="3536183"/>
            <a:ext cx="3147031" cy="30887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4885B135-A505-93A4-90B6-DA833D6C2785}"/>
                  </a:ext>
                </a:extLst>
              </p:cNvPr>
              <p:cNvSpPr txBox="1"/>
              <p:nvPr/>
            </p:nvSpPr>
            <p:spPr>
              <a:xfrm>
                <a:off x="6231172" y="3175004"/>
                <a:ext cx="5653797" cy="27176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Esses pontos obedecem a uma lei de formação algébrica, esta é definida por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=−2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+4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+4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=−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+4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+ 4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4885B135-A505-93A4-90B6-DA833D6C27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1172" y="3175004"/>
                <a:ext cx="5653797" cy="2717603"/>
              </a:xfrm>
              <a:prstGeom prst="rect">
                <a:avLst/>
              </a:prstGeom>
              <a:blipFill>
                <a:blip r:embed="rId3"/>
                <a:stretch>
                  <a:fillRect l="-1401" t="-897" r="-1293" b="-6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B0300536-65FC-5A21-0E1D-FFE4E2790C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2566" y="677788"/>
            <a:ext cx="5040000" cy="209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818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08F7406-FCE4-A13B-8FDC-1A578B7C7E64}"/>
                  </a:ext>
                </a:extLst>
              </p:cNvPr>
              <p:cNvSpPr txBox="1"/>
              <p:nvPr/>
            </p:nvSpPr>
            <p:spPr>
              <a:xfrm>
                <a:off x="156000" y="875480"/>
                <a:ext cx="5940000" cy="41231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2.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a sequência numérica a seguir.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5, 2, −1, −4, −7,…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Essa sequência é definida por uma lei de formação em que o respectivo número da sequência aqui chamado de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depende da</a:t>
                </a:r>
                <a14:m>
                  <m:oMath xmlns:m="http://schemas.openxmlformats.org/officeDocument/2006/math">
                    <m:r>
                      <a:rPr lang="pt-BR" sz="22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sua posição na sequência dada, definida na expressão por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.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Qual é essa lei de formação?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+6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−8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=−3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+8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08F7406-FCE4-A13B-8FDC-1A578B7C7E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00" y="875480"/>
                <a:ext cx="5940000" cy="4123180"/>
              </a:xfrm>
              <a:prstGeom prst="rect">
                <a:avLst/>
              </a:prstGeom>
              <a:blipFill>
                <a:blip r:embed="rId2"/>
                <a:stretch>
                  <a:fillRect l="-1335" t="-740" r="-1335" b="-221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337D24D1-1E29-DBE2-8C3B-D0EE71000960}"/>
              </a:ext>
            </a:extLst>
          </p:cNvPr>
          <p:cNvSpPr txBox="1"/>
          <p:nvPr/>
        </p:nvSpPr>
        <p:spPr>
          <a:xfrm>
            <a:off x="6096000" y="637916"/>
            <a:ext cx="5940000" cy="449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Item 3. 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Observe o gráfico a seguir.</a:t>
            </a:r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endParaRPr lang="pt-BR" sz="22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68DC33A-796F-F100-5147-AC6C93A035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89" b="55054"/>
          <a:stretch>
            <a:fillRect/>
          </a:stretch>
        </p:blipFill>
        <p:spPr bwMode="auto">
          <a:xfrm>
            <a:off x="7626474" y="1099099"/>
            <a:ext cx="2552833" cy="23299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95160E59-39D7-579D-FA72-46F4497E7E28}"/>
                  </a:ext>
                </a:extLst>
              </p:cNvPr>
              <p:cNvSpPr txBox="1"/>
              <p:nvPr/>
            </p:nvSpPr>
            <p:spPr>
              <a:xfrm>
                <a:off x="6162355" y="3429000"/>
                <a:ext cx="5940000" cy="31393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Sabe-se que esse gráfico é formado por uma sequência de pares ordenados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 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em que cada valor de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está associado a um único valor de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</a:p>
              <a:p>
                <a:pPr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Observando essa relação, qual é a lei de formação que relaciona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? 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+4</m:t>
                    </m:r>
                  </m:oMath>
                </a14:m>
                <a:endParaRPr lang="pt-BR" sz="220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=−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+4</m:t>
                    </m:r>
                  </m:oMath>
                </a14:m>
                <a:endParaRPr lang="pt-BR" sz="220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=−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−4</m:t>
                    </m:r>
                  </m:oMath>
                </a14:m>
                <a:endParaRPr lang="pt-BR" sz="220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−4</m:t>
                    </m:r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95160E59-39D7-579D-FA72-46F4497E7E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355" y="3429000"/>
                <a:ext cx="5940000" cy="3139321"/>
              </a:xfrm>
              <a:prstGeom prst="rect">
                <a:avLst/>
              </a:prstGeom>
              <a:blipFill>
                <a:blip r:embed="rId4"/>
                <a:stretch>
                  <a:fillRect l="-1335" t="-1167" r="-1335" b="-33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27411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7108960-A85D-5F8B-18DC-3B0C81F838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 r="2939" b="4321"/>
          <a:stretch>
            <a:fillRect/>
          </a:stretch>
        </p:blipFill>
        <p:spPr bwMode="auto">
          <a:xfrm>
            <a:off x="100258" y="604380"/>
            <a:ext cx="3600000" cy="7503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A5505780-9126-93AC-344D-96832A411960}"/>
                  </a:ext>
                </a:extLst>
              </p:cNvPr>
              <p:cNvSpPr txBox="1"/>
              <p:nvPr/>
            </p:nvSpPr>
            <p:spPr>
              <a:xfrm>
                <a:off x="0" y="1417906"/>
                <a:ext cx="6094562" cy="16152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buNone/>
                </a:pP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REPRESENTAÇÃO GEOMÉTRICA DE UMA EQUAÇÃO DO 1º GRAU COM DUAS VARIÁVEIS</a:t>
                </a: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Observe o gráfico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corresponde a seguinte equação: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+4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A5505780-9126-93AC-344D-96832A411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417906"/>
                <a:ext cx="6094562" cy="1615250"/>
              </a:xfrm>
              <a:prstGeom prst="rect">
                <a:avLst/>
              </a:prstGeom>
              <a:blipFill>
                <a:blip r:embed="rId3"/>
                <a:stretch>
                  <a:fillRect l="-1300" t="-1887" r="-1900" b="-679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57656ED3-CD82-91C6-B3F8-80C67C84B3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037" b="16611"/>
          <a:stretch>
            <a:fillRect/>
          </a:stretch>
        </p:blipFill>
        <p:spPr bwMode="auto">
          <a:xfrm>
            <a:off x="1303483" y="3126941"/>
            <a:ext cx="3582282" cy="33024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81EDBF1-DA15-B80A-CD82-BD87C6CC366E}"/>
                  </a:ext>
                </a:extLst>
              </p:cNvPr>
              <p:cNvSpPr txBox="1"/>
              <p:nvPr/>
            </p:nvSpPr>
            <p:spPr>
              <a:xfrm>
                <a:off x="6094562" y="938127"/>
                <a:ext cx="5945038" cy="5438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dirty="0">
                    <a:solidFill>
                      <a:srgbClr val="7030A0"/>
                    </a:solidFill>
                    <a:latin typeface="Arial Narrow" panose="020B0606020202030204" pitchFamily="34" charset="0"/>
                  </a:rPr>
                  <a:t>Mas como associar a equação</a:t>
                </a:r>
                <a14:m>
                  <m:oMath xmlns:m="http://schemas.openxmlformats.org/officeDocument/2006/math">
                    <m:r>
                      <a:rPr lang="pt-BR" sz="22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sz="22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pt-BR" sz="22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sz="22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pt-BR" sz="22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pt-BR" sz="22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pt-BR" sz="22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200" b="1" dirty="0">
                    <a:solidFill>
                      <a:srgbClr val="7030A0"/>
                    </a:solidFill>
                    <a:latin typeface="Arial Narrow" panose="020B0606020202030204" pitchFamily="34" charset="0"/>
                  </a:rPr>
                  <a:t>ao gráfico apresentado?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É necessário analisar alguns elementos no gráfico para que possa garantir que ele represente a equação correspondente. Primeiramente, é importante saber que toda equação polinomial de 1° grau com </a:t>
                </a:r>
                <a:r>
                  <a:rPr lang="pt-BR" sz="2200" u="sng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duas variáveis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gera o gráfico de uma reta. Esse detalhe é fundamental para relacionar o gráfico à sua respectiva equação.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Outro detalhe significativo, está relacionado ao fato da reta ser crescente ou decrescente, fazemos isso analisando o gráfico. Dados dois valores para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temos que: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81EDBF1-DA15-B80A-CD82-BD87C6CC36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562" y="938127"/>
                <a:ext cx="5945038" cy="5438925"/>
              </a:xfrm>
              <a:prstGeom prst="rect">
                <a:avLst/>
              </a:prstGeom>
              <a:blipFill>
                <a:blip r:embed="rId5"/>
                <a:stretch>
                  <a:fillRect l="-1333" t="-561" r="-1333" b="-112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82056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7ED2782-D743-6063-C2E7-0F8344F977A8}"/>
                  </a:ext>
                </a:extLst>
              </p:cNvPr>
              <p:cNvSpPr txBox="1"/>
              <p:nvPr/>
            </p:nvSpPr>
            <p:spPr>
              <a:xfrm>
                <a:off x="148805" y="653495"/>
                <a:ext cx="6094562" cy="4591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1" i="1" kern="10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b="1" i="1" kern="10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b>
                        <m:r>
                          <a:rPr lang="pt-BR" sz="2200" b="1" i="1" kern="10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sub>
                    </m:sSub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&lt;</m:t>
                    </m:r>
                    <m:sSub>
                      <m:sSubPr>
                        <m:ctrlPr>
                          <a:rPr lang="pt-BR" sz="2200" b="1" i="1" kern="10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b="1" i="1" kern="10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b>
                        <m:r>
                          <a:rPr lang="pt-BR" sz="2200" b="1" i="1" kern="10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obtém-se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1" i="1" kern="100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b="1" i="1" kern="100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𝒚</m:t>
                        </m:r>
                      </m:e>
                      <m:sub>
                        <m:r>
                          <a:rPr lang="pt-BR" sz="2200" b="1" i="1" kern="100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sub>
                    </m:sSub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&lt;</m:t>
                    </m:r>
                    <m:sSub>
                      <m:sSubPr>
                        <m:ctrlPr>
                          <a:rPr lang="pt-BR" sz="2200" b="1" i="1" kern="100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b="1" i="1" kern="100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𝒚</m:t>
                        </m:r>
                      </m:e>
                      <m:sub>
                        <m:r>
                          <a:rPr lang="pt-BR" sz="2200" b="1" i="1" kern="100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a reta é crescente;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7ED2782-D743-6063-C2E7-0F8344F977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05" y="653495"/>
                <a:ext cx="6094562" cy="459100"/>
              </a:xfrm>
              <a:prstGeom prst="rect">
                <a:avLst/>
              </a:prstGeom>
              <a:blipFill>
                <a:blip r:embed="rId2"/>
                <a:stretch>
                  <a:fillRect l="-1100" t="-5263" b="-2368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:a16="http://schemas.microsoft.com/office/drawing/2014/main" id="{5BEAFCED-3B1F-891E-CF8B-35933E4F2F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482" b="30166"/>
          <a:stretch>
            <a:fillRect/>
          </a:stretch>
        </p:blipFill>
        <p:spPr bwMode="auto">
          <a:xfrm>
            <a:off x="1727390" y="1112595"/>
            <a:ext cx="2773450" cy="22319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58F55CC-9CCF-67D7-ADD4-97C9FDE96008}"/>
                  </a:ext>
                </a:extLst>
              </p:cNvPr>
              <p:cNvSpPr txBox="1"/>
              <p:nvPr/>
            </p:nvSpPr>
            <p:spPr>
              <a:xfrm>
                <a:off x="0" y="3513434"/>
                <a:ext cx="6094562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buFont typeface="Arial" panose="020B0604020202020204" pitchFamily="34" charset="0"/>
                  <a:buChar char="•"/>
                </a:pPr>
                <a:r>
                  <a:rPr lang="pt-BR" sz="2200" dirty="0">
                    <a:latin typeface="Arial Narrow" panose="020B0606020202030204" pitchFamily="34" charset="0"/>
                  </a:rPr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pt-BR" sz="2200" b="1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pt-BR" sz="2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obtém-se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pt-BR" sz="2200" b="1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pt-BR" sz="2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, a reta é decrescente.</a:t>
                </a: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58F55CC-9CCF-67D7-ADD4-97C9FDE96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513434"/>
                <a:ext cx="6094562" cy="769441"/>
              </a:xfrm>
              <a:prstGeom prst="rect">
                <a:avLst/>
              </a:prstGeom>
              <a:blipFill>
                <a:blip r:embed="rId4"/>
                <a:stretch>
                  <a:fillRect l="-1100" t="-3937" r="-1300" b="-1574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>
            <a:extLst>
              <a:ext uri="{FF2B5EF4-FFF2-40B4-BE49-F238E27FC236}">
                <a16:creationId xmlns:a16="http://schemas.microsoft.com/office/drawing/2014/main" id="{9154586A-C75F-5951-FCD7-8A07032378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710" b="30155"/>
          <a:stretch>
            <a:fillRect/>
          </a:stretch>
        </p:blipFill>
        <p:spPr bwMode="auto">
          <a:xfrm>
            <a:off x="1679945" y="4365259"/>
            <a:ext cx="2868340" cy="23184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4E23E294-91CD-817F-E430-2736C208B1F5}"/>
                  </a:ext>
                </a:extLst>
              </p:cNvPr>
              <p:cNvSpPr txBox="1"/>
              <p:nvPr/>
            </p:nvSpPr>
            <p:spPr>
              <a:xfrm>
                <a:off x="6097438" y="653495"/>
                <a:ext cx="6094562" cy="8483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Observando o gráfico da reta de equação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+4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temos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4E23E294-91CD-817F-E430-2736C208B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438" y="653495"/>
                <a:ext cx="6094562" cy="848374"/>
              </a:xfrm>
              <a:prstGeom prst="rect">
                <a:avLst/>
              </a:prstGeom>
              <a:blipFill>
                <a:blip r:embed="rId6"/>
                <a:stretch>
                  <a:fillRect l="-1300" t="-2878" r="-1300" b="-136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>
            <a:extLst>
              <a:ext uri="{FF2B5EF4-FFF2-40B4-BE49-F238E27FC236}">
                <a16:creationId xmlns:a16="http://schemas.microsoft.com/office/drawing/2014/main" id="{F08F6536-F300-4C4B-B17E-9397B2F99A3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3183" b="46097"/>
          <a:stretch>
            <a:fillRect/>
          </a:stretch>
        </p:blipFill>
        <p:spPr bwMode="auto">
          <a:xfrm>
            <a:off x="7691160" y="1259783"/>
            <a:ext cx="2773450" cy="25365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EEFDB14B-B01E-1DC4-8141-D8BD6772B04D}"/>
                  </a:ext>
                </a:extLst>
              </p:cNvPr>
              <p:cNvSpPr txBox="1"/>
              <p:nvPr/>
            </p:nvSpPr>
            <p:spPr>
              <a:xfrm>
                <a:off x="6175246" y="3832148"/>
                <a:ext cx="5940000" cy="28007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Sejam os pares ordenados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  <m:d>
                      <m:d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b="1" i="1" kern="10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pt-BR" sz="2200" b="1" i="1" kern="100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𝟎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B</m:t>
                    </m:r>
                    <m:d>
                      <m:d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kern="10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b="1" kern="10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pt-BR" sz="2200" b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pt-BR" sz="2200" b="1" kern="100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em que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pt-BR" sz="22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156082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pt-BR" sz="2200" b="1" i="1" kern="100">
                        <a:solidFill>
                          <a:srgbClr val="156082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garante que essa reta é crescente. Outro detalhe importante é que na equação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+4, 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variável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já está isolada no 1º membro da equação.</a:t>
                </a:r>
              </a:p>
              <a:p>
                <a:pPr algn="just"/>
                <a:r>
                  <a:rPr lang="pt-BR" sz="2200" b="1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Note que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</m:oMath>
                </a14:m>
                <a:r>
                  <a:rPr lang="pt-BR" sz="2200" b="1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o termo independente e determina onde o gráfico dessa equação (reta) interceptar o eixo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</m:oMath>
                </a14:m>
                <a:r>
                  <a:rPr lang="pt-BR" sz="2200" b="1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b="1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EEFDB14B-B01E-1DC4-8141-D8BD6772B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5246" y="3832148"/>
                <a:ext cx="5940000" cy="2800767"/>
              </a:xfrm>
              <a:prstGeom prst="rect">
                <a:avLst/>
              </a:prstGeom>
              <a:blipFill>
                <a:blip r:embed="rId8"/>
                <a:stretch>
                  <a:fillRect l="-1335" t="-1307" r="-1335" b="-348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67360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79BB27AE-99B5-030A-1690-00C74C9B6D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7" r="1840" b="8347"/>
          <a:stretch>
            <a:fillRect/>
          </a:stretch>
        </p:blipFill>
        <p:spPr bwMode="auto">
          <a:xfrm>
            <a:off x="224117" y="732387"/>
            <a:ext cx="2160000" cy="9013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998AAE8D-522F-842A-A0AE-51A87168BC5E}"/>
                  </a:ext>
                </a:extLst>
              </p:cNvPr>
              <p:cNvSpPr txBox="1"/>
              <p:nvPr/>
            </p:nvSpPr>
            <p:spPr>
              <a:xfrm>
                <a:off x="2230037" y="875823"/>
                <a:ext cx="9137207" cy="91832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b="1" kern="100" dirty="0">
                    <a:solidFill>
                      <a:srgbClr val="77206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Determinar o gráfico da equação </a:t>
                </a:r>
                <a:r>
                  <a:rPr lang="pt-BR" sz="2200" b="1" i="1" kern="100" dirty="0">
                    <a:solidFill>
                      <a:srgbClr val="77206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77206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pt-BR" sz="2200" b="1" i="1" kern="100">
                        <a:solidFill>
                          <a:srgbClr val="77206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pt-BR" sz="2200" b="1" i="1" kern="100">
                            <a:solidFill>
                              <a:srgbClr val="77206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b="1" i="1" kern="100">
                            <a:solidFill>
                              <a:srgbClr val="77206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pt-BR" sz="2200" b="1" i="1" kern="100">
                            <a:solidFill>
                              <a:srgbClr val="77206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  <m:r>
                      <a:rPr lang="pt-BR" sz="2200" b="1" i="1" kern="100">
                        <a:solidFill>
                          <a:srgbClr val="77206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200" b="1" i="1" kern="100">
                        <a:solidFill>
                          <a:srgbClr val="77206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b="1" i="1" kern="100">
                        <a:solidFill>
                          <a:srgbClr val="77206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𝟑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Vamos adotar um valor para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encontrar um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por meio da equação. Dessa forma: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998AAE8D-522F-842A-A0AE-51A87168B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0037" y="875823"/>
                <a:ext cx="9137207" cy="918328"/>
              </a:xfrm>
              <a:prstGeom prst="rect">
                <a:avLst/>
              </a:prstGeom>
              <a:blipFill>
                <a:blip r:embed="rId3"/>
                <a:stretch>
                  <a:fillRect l="-867" b="-133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F40916D1-BABF-6B95-CFA6-FE19D4F3EFCE}"/>
                  </a:ext>
                </a:extLst>
              </p:cNvPr>
              <p:cNvSpPr txBox="1"/>
              <p:nvPr/>
            </p:nvSpPr>
            <p:spPr>
              <a:xfrm>
                <a:off x="224117" y="2291688"/>
                <a:ext cx="2626657" cy="32474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Para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, temos: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pt-BR" sz="2200" i="1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=−1+3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Assim, obtemos o par ordenado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2, 2</m:t>
                        </m:r>
                      </m:e>
                    </m:d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F40916D1-BABF-6B95-CFA6-FE19D4F3EF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17" y="2291688"/>
                <a:ext cx="2626657" cy="3247427"/>
              </a:xfrm>
              <a:prstGeom prst="rect">
                <a:avLst/>
              </a:prstGeom>
              <a:blipFill>
                <a:blip r:embed="rId4"/>
                <a:stretch>
                  <a:fillRect l="-3016" t="-1126" r="-3016" b="-206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109C4740-4408-86C0-D571-3CD1E4AB8C1B}"/>
              </a:ext>
            </a:extLst>
          </p:cNvPr>
          <p:cNvCxnSpPr>
            <a:cxnSpLocks/>
          </p:cNvCxnSpPr>
          <p:nvPr/>
        </p:nvCxnSpPr>
        <p:spPr>
          <a:xfrm flipV="1">
            <a:off x="3077900" y="2313917"/>
            <a:ext cx="0" cy="315252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E3EDD3D5-11B8-1441-20EE-E191D2144F56}"/>
                  </a:ext>
                </a:extLst>
              </p:cNvPr>
              <p:cNvSpPr txBox="1"/>
              <p:nvPr/>
            </p:nvSpPr>
            <p:spPr>
              <a:xfrm>
                <a:off x="3207059" y="2313917"/>
                <a:ext cx="2716031" cy="32186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</a:rPr>
                  <a:t>Para </a:t>
                </a:r>
                <a14:m>
                  <m:oMath xmlns:m="http://schemas.openxmlformats.org/officeDocument/2006/math">
                    <m:r>
                      <a:rPr lang="pt-BR" sz="2200" kern="100">
                        <a:effectLst/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</a:rPr>
                  <a:t>, temos:</a:t>
                </a: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200" kern="100">
                        <a:effectLst/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sz="2200" kern="100">
                        <a:effectLst/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</a:rPr>
                  <a:t> </a:t>
                </a: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200" kern="100">
                        <a:effectLst/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sz="2200" kern="100">
                        <a:effectLst/>
                        <a:latin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</a:rPr>
                  <a:t> </a:t>
                </a: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200" kern="100">
                        <a:effectLst/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sz="2200" kern="100">
                        <a:effectLst/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</a:rPr>
                  <a:t> </a:t>
                </a: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200" kern="100">
                        <a:effectLst/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</a:rPr>
                      <m:t>=−2+3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</a:rPr>
                  <a:t> </a:t>
                </a: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200" kern="100">
                        <a:effectLst/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</a:rPr>
                  <a:t> </a:t>
                </a: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</a:rPr>
                  <a:t>Assim, obtemos o par ordenado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</a:rPr>
                          <m:t>4, 1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</a:rPr>
                  <a:t>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E3EDD3D5-11B8-1441-20EE-E191D2144F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059" y="2313917"/>
                <a:ext cx="2716031" cy="3218638"/>
              </a:xfrm>
              <a:prstGeom prst="rect">
                <a:avLst/>
              </a:prstGeom>
              <a:blipFill>
                <a:blip r:embed="rId5"/>
                <a:stretch>
                  <a:fillRect l="-2915" t="-1136" r="-2691" b="-303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aixaDeTexto 29">
            <a:extLst>
              <a:ext uri="{FF2B5EF4-FFF2-40B4-BE49-F238E27FC236}">
                <a16:creationId xmlns:a16="http://schemas.microsoft.com/office/drawing/2014/main" id="{822E220E-8563-6D6D-4183-85C6FB087F91}"/>
              </a:ext>
            </a:extLst>
          </p:cNvPr>
          <p:cNvSpPr txBox="1"/>
          <p:nvPr/>
        </p:nvSpPr>
        <p:spPr>
          <a:xfrm>
            <a:off x="6207883" y="2027234"/>
            <a:ext cx="5760000" cy="45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7493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Lançando esses pontos no plano, obtemos: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00CF1E0D-E660-8A58-17C2-5B476671EBE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4248" b="54616"/>
          <a:stretch>
            <a:fillRect/>
          </a:stretch>
        </p:blipFill>
        <p:spPr bwMode="auto">
          <a:xfrm>
            <a:off x="6979337" y="2629770"/>
            <a:ext cx="3600000" cy="28548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667758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F1534A73-A800-3259-0A4C-4A02B5A323D1}"/>
                  </a:ext>
                </a:extLst>
              </p:cNvPr>
              <p:cNvSpPr txBox="1"/>
              <p:nvPr/>
            </p:nvSpPr>
            <p:spPr>
              <a:xfrm>
                <a:off x="201290" y="3659684"/>
                <a:ext cx="5760000" cy="1237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7493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reta representa todos os pares ordenados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 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obtidos para algum número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pertencente ao conjunto dos números reais.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F1534A73-A800-3259-0A4C-4A02B5A323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90" y="3659684"/>
                <a:ext cx="5760000" cy="1237775"/>
              </a:xfrm>
              <a:prstGeom prst="rect">
                <a:avLst/>
              </a:prstGeom>
              <a:blipFill>
                <a:blip r:embed="rId2"/>
                <a:stretch>
                  <a:fillRect l="-1376" t="-1478" r="-106" b="-88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F42EAD1-4D26-B8CF-578B-D5F78E1FBA12}"/>
                  </a:ext>
                </a:extLst>
              </p:cNvPr>
              <p:cNvSpPr txBox="1"/>
              <p:nvPr/>
            </p:nvSpPr>
            <p:spPr>
              <a:xfrm>
                <a:off x="6207643" y="719743"/>
                <a:ext cx="613518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Exemplos: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1)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Gráfico da equação: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𝟑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𝟖</m:t>
                    </m:r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F42EAD1-4D26-B8CF-578B-D5F78E1FB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643" y="719743"/>
                <a:ext cx="6135188" cy="769441"/>
              </a:xfrm>
              <a:prstGeom prst="rect">
                <a:avLst/>
              </a:prstGeom>
              <a:blipFill>
                <a:blip r:embed="rId3"/>
                <a:stretch>
                  <a:fillRect l="-1291" t="-7143" b="-1507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Gráfico, Gráfico de linhas&#10;&#10;Descrição gerada automaticamente">
            <a:extLst>
              <a:ext uri="{FF2B5EF4-FFF2-40B4-BE49-F238E27FC236}">
                <a16:creationId xmlns:a16="http://schemas.microsoft.com/office/drawing/2014/main" id="{8C90E6CD-1EC6-FD48-319E-2876E369A1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61216" b="5254"/>
          <a:stretch/>
        </p:blipFill>
        <p:spPr bwMode="auto">
          <a:xfrm>
            <a:off x="7662084" y="1489183"/>
            <a:ext cx="3071667" cy="37910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FE82EBED-9E19-F137-8DD4-61000EF5A484}"/>
                  </a:ext>
                </a:extLst>
              </p:cNvPr>
              <p:cNvSpPr txBox="1"/>
              <p:nvPr/>
            </p:nvSpPr>
            <p:spPr>
              <a:xfrm>
                <a:off x="6239435" y="5470494"/>
                <a:ext cx="5760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Dessa forma, todos </a:t>
                </a:r>
                <a:r>
                  <a:rPr lang="pt-BR" sz="2200" b="1" kern="100" dirty="0">
                    <a:solidFill>
                      <a:srgbClr val="A02B93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pares ordenados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que são pontos dessa reta, </a:t>
                </a:r>
                <a:r>
                  <a:rPr lang="pt-BR" sz="2200" b="1" kern="100" dirty="0">
                    <a:solidFill>
                      <a:srgbClr val="4EA72E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satisfazem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equação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+ 2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8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FE82EBED-9E19-F137-8DD4-61000EF5A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9435" y="5470494"/>
                <a:ext cx="5760000" cy="769441"/>
              </a:xfrm>
              <a:prstGeom prst="rect">
                <a:avLst/>
              </a:prstGeom>
              <a:blipFill>
                <a:blip r:embed="rId6"/>
                <a:stretch>
                  <a:fillRect l="-1377" t="-4724" r="-1483" b="-1574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Imagem 34">
            <a:extLst>
              <a:ext uri="{FF2B5EF4-FFF2-40B4-BE49-F238E27FC236}">
                <a16:creationId xmlns:a16="http://schemas.microsoft.com/office/drawing/2014/main" id="{0E632608-222F-9AD1-214C-165B0697EB8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0956" t="-1" b="55038"/>
          <a:stretch>
            <a:fillRect/>
          </a:stretch>
        </p:blipFill>
        <p:spPr bwMode="auto">
          <a:xfrm>
            <a:off x="2386178" y="1578834"/>
            <a:ext cx="2880000" cy="20716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C83C8642-A44D-D0A2-50DA-575EB4BF6A99}"/>
                  </a:ext>
                </a:extLst>
              </p:cNvPr>
              <p:cNvSpPr txBox="1"/>
              <p:nvPr/>
            </p:nvSpPr>
            <p:spPr>
              <a:xfrm>
                <a:off x="201290" y="721986"/>
                <a:ext cx="5760000" cy="1247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74930"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Por meio desses dois pontos, é possível traçar a reta que representa todas as soluções para a equação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2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+3.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C83C8642-A44D-D0A2-50DA-575EB4BF6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90" y="721986"/>
                <a:ext cx="5760000" cy="1247649"/>
              </a:xfrm>
              <a:prstGeom prst="rect">
                <a:avLst/>
              </a:prstGeom>
              <a:blipFill>
                <a:blip r:embed="rId9"/>
                <a:stretch>
                  <a:fillRect l="-1376" t="-2439" r="-1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63D07E92-CB8C-385C-8445-A138C175DE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5230" y="4874830"/>
            <a:ext cx="4212826" cy="179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9382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7EAEF936-3491-7788-4283-94E581881FD6}"/>
                  </a:ext>
                </a:extLst>
              </p:cNvPr>
              <p:cNvSpPr txBox="1"/>
              <p:nvPr/>
            </p:nvSpPr>
            <p:spPr>
              <a:xfrm>
                <a:off x="963540" y="1825238"/>
                <a:ext cx="4188181" cy="23448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pt-BR" sz="22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+ 2</m:t>
                      </m:r>
                      <m:r>
                        <a:rPr lang="pt-BR" sz="22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 8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2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=−3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+ 8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2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 =−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3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 =−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3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+ 4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7EAEF936-3491-7788-4283-94E581881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540" y="1825238"/>
                <a:ext cx="4188181" cy="234487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Desenho de um círculo&#10;&#10;O conteúdo gerado por IA pode estar incorreto.">
            <a:extLst>
              <a:ext uri="{FF2B5EF4-FFF2-40B4-BE49-F238E27FC236}">
                <a16:creationId xmlns:a16="http://schemas.microsoft.com/office/drawing/2014/main" id="{1E769CAD-D361-EFBC-B95B-1BB3DEA504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91" t="26025" r="59383" b="28401"/>
          <a:stretch>
            <a:fillRect/>
          </a:stretch>
        </p:blipFill>
        <p:spPr bwMode="auto">
          <a:xfrm>
            <a:off x="302730" y="4273207"/>
            <a:ext cx="535712" cy="5203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9C88ACDA-302F-A9F0-68CB-98E7F74FA7F1}"/>
                  </a:ext>
                </a:extLst>
              </p:cNvPr>
              <p:cNvSpPr txBox="1"/>
              <p:nvPr/>
            </p:nvSpPr>
            <p:spPr>
              <a:xfrm>
                <a:off x="177631" y="4444438"/>
                <a:ext cx="5760000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717550" algn="just"/>
                <a:r>
                  <a:rPr lang="pt-BR" sz="2200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Observe que os pontos de intersecção da reta</a:t>
                </a:r>
                <a:r>
                  <a:rPr lang="pt-BR" sz="2200" kern="100" dirty="0"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com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os eixos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(abscissas) 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156082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(ordenadas) são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𝟎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; </m:t>
                        </m:r>
                        <m:r>
                          <a:rPr lang="pt-BR" sz="2200" b="1" i="1" kern="100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𝒚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; </m:t>
                        </m:r>
                        <m:r>
                          <a:rPr lang="pt-BR" sz="2200" b="1" i="1" kern="100">
                            <a:solidFill>
                              <a:srgbClr val="15608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𝟎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pt-BR" sz="2200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9C88ACDA-302F-A9F0-68CB-98E7F74FA7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631" y="4444438"/>
                <a:ext cx="5760000" cy="1107996"/>
              </a:xfrm>
              <a:prstGeom prst="rect">
                <a:avLst/>
              </a:prstGeom>
              <a:blipFill>
                <a:blip r:embed="rId4"/>
                <a:stretch>
                  <a:fillRect l="-1376" t="-4396" r="-1376" b="-98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B133BD28-954B-EACA-83A7-CE0772D1FE69}"/>
                  </a:ext>
                </a:extLst>
              </p:cNvPr>
              <p:cNvSpPr txBox="1"/>
              <p:nvPr/>
            </p:nvSpPr>
            <p:spPr>
              <a:xfrm>
                <a:off x="6248749" y="766353"/>
                <a:ext cx="5760000" cy="1237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Dessa forma, igualaremos a zero os valores de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b="1" kern="100" dirty="0">
                    <a:solidFill>
                      <a:srgbClr val="E97132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156082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para encontrar os pontos de intersecção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aos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eixos das abscissas e ordenadas: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B133BD28-954B-EACA-83A7-CE0772D1F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749" y="766353"/>
                <a:ext cx="5760000" cy="1237775"/>
              </a:xfrm>
              <a:prstGeom prst="rect">
                <a:avLst/>
              </a:prstGeom>
              <a:blipFill>
                <a:blip r:embed="rId5"/>
                <a:stretch>
                  <a:fillRect l="-1376" t="-1970" r="-1376" b="-837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Imagem 15">
            <a:extLst>
              <a:ext uri="{FF2B5EF4-FFF2-40B4-BE49-F238E27FC236}">
                <a16:creationId xmlns:a16="http://schemas.microsoft.com/office/drawing/2014/main" id="{FE5189D2-25A5-8DE3-FDDF-D2E6090A86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8749" y="1956774"/>
            <a:ext cx="3600000" cy="35481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1825F360-889F-D2EA-9AB8-82CD76A26591}"/>
                  </a:ext>
                </a:extLst>
              </p:cNvPr>
              <p:cNvSpPr txBox="1"/>
              <p:nvPr/>
            </p:nvSpPr>
            <p:spPr>
              <a:xfrm>
                <a:off x="6158749" y="5624150"/>
                <a:ext cx="5940000" cy="9375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Portanto, os pontos de intersecção da reta com o plano cartesiano são: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0;4</m:t>
                        </m:r>
                      </m:e>
                    </m:d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e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8 </m:t>
                            </m:r>
                          </m:num>
                          <m:den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;0</m:t>
                        </m:r>
                      </m:e>
                    </m:d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dirty="0"/>
              </a:p>
            </p:txBody>
          </p:sp>
        </mc:Choice>
        <mc:Fallback xmlns="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1825F360-889F-D2EA-9AB8-82CD76A265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8749" y="5624150"/>
                <a:ext cx="5940000" cy="937564"/>
              </a:xfrm>
              <a:prstGeom prst="rect">
                <a:avLst/>
              </a:prstGeom>
              <a:blipFill>
                <a:blip r:embed="rId7"/>
                <a:stretch>
                  <a:fillRect l="-1333" t="-3922" r="-1231" b="-392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AC9BD569-42EA-6934-CA87-AC0ABDA13276}"/>
                  </a:ext>
                </a:extLst>
              </p:cNvPr>
              <p:cNvSpPr txBox="1"/>
              <p:nvPr/>
            </p:nvSpPr>
            <p:spPr>
              <a:xfrm>
                <a:off x="177631" y="1089081"/>
                <a:ext cx="5760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Reescrevendo esta equação, isolando a incógnita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da seguinte forma: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AC9BD569-42EA-6934-CA87-AC0ABDA132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631" y="1089081"/>
                <a:ext cx="5760000" cy="769441"/>
              </a:xfrm>
              <a:prstGeom prst="rect">
                <a:avLst/>
              </a:prstGeom>
              <a:blipFill>
                <a:blip r:embed="rId8"/>
                <a:stretch>
                  <a:fillRect l="-1376" t="-4762" r="-1376" b="-158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77926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Gráfico, Gráfico de dispersão&#10;&#10;Descrição gerada automaticamente">
            <a:extLst>
              <a:ext uri="{FF2B5EF4-FFF2-40B4-BE49-F238E27FC236}">
                <a16:creationId xmlns:a16="http://schemas.microsoft.com/office/drawing/2014/main" id="{3EA78DB2-5003-D503-D484-23083752AF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796" b="6607"/>
          <a:stretch/>
        </p:blipFill>
        <p:spPr bwMode="auto">
          <a:xfrm>
            <a:off x="1058294" y="1147696"/>
            <a:ext cx="3364457" cy="42257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2248D9E-548F-E947-4116-165214154840}"/>
                  </a:ext>
                </a:extLst>
              </p:cNvPr>
              <p:cNvSpPr txBox="1"/>
              <p:nvPr/>
            </p:nvSpPr>
            <p:spPr>
              <a:xfrm>
                <a:off x="6364941" y="2014698"/>
                <a:ext cx="5558298" cy="37862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buFont typeface="Symbol" panose="05050102010706020507" pitchFamily="18" charset="2"/>
                  <a:buChar char="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ponto de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intersecção com o eixo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das abscissas é chamado de </a:t>
                </a:r>
                <a:r>
                  <a:rPr lang="pt-BR" sz="2200" b="1" kern="100" dirty="0">
                    <a:solidFill>
                      <a:srgbClr val="A02B93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raiz da equação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No caso da equação: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+ 4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Tem-se que a raiz da equação é o ponto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8 </m:t>
                            </m:r>
                          </m:num>
                          <m:den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;0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 </a:t>
                </a:r>
              </a:p>
              <a:p>
                <a:pPr lvl="0" algn="just"/>
                <a:r>
                  <a:rPr lang="pt-BR" sz="2200" dirty="0">
                    <a:latin typeface="Arial Narrow" panose="020B0606020202030204" pitchFamily="34" charset="0"/>
                  </a:rPr>
                  <a:t>A </a:t>
                </a:r>
                <a:r>
                  <a:rPr lang="pt-BR" sz="2200" b="1" dirty="0">
                    <a:latin typeface="Arial Narrow" panose="020B0606020202030204" pitchFamily="34" charset="0"/>
                  </a:rPr>
                  <a:t>equação da reta</a:t>
                </a:r>
                <a:r>
                  <a:rPr lang="pt-BR" sz="2200" dirty="0">
                    <a:latin typeface="Arial Narrow" panose="020B0606020202030204" pitchFamily="34" charset="0"/>
                  </a:rPr>
                  <a:t> pode ser reescrita da seguinte forma: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Onde,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𝒃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ℝ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e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≠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2248D9E-548F-E947-4116-165214154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941" y="2014698"/>
                <a:ext cx="5558298" cy="3786229"/>
              </a:xfrm>
              <a:prstGeom prst="rect">
                <a:avLst/>
              </a:prstGeom>
              <a:blipFill>
                <a:blip r:embed="rId4"/>
                <a:stretch>
                  <a:fillRect l="-1425" t="-1286" r="-1425" b="-241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5EB2EE5C-0B97-B5F6-66B5-890595B1B42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0" t="9638" r="3633" b="9604"/>
          <a:stretch>
            <a:fillRect/>
          </a:stretch>
        </p:blipFill>
        <p:spPr bwMode="auto">
          <a:xfrm>
            <a:off x="6183266" y="805366"/>
            <a:ext cx="1997501" cy="9576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B2108FD0-270F-18E8-6FBB-CEDE745ABE3C}"/>
              </a:ext>
            </a:extLst>
          </p:cNvPr>
          <p:cNvSpPr/>
          <p:nvPr/>
        </p:nvSpPr>
        <p:spPr>
          <a:xfrm>
            <a:off x="6183266" y="1799082"/>
            <a:ext cx="5921648" cy="4217462"/>
          </a:xfrm>
          <a:prstGeom prst="roundRect">
            <a:avLst/>
          </a:prstGeom>
          <a:noFill/>
          <a:ln w="2222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08075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tângulo: Cantos Arredondados 10">
                <a:extLst>
                  <a:ext uri="{FF2B5EF4-FFF2-40B4-BE49-F238E27FC236}">
                    <a16:creationId xmlns:a16="http://schemas.microsoft.com/office/drawing/2014/main" id="{F3F8B501-CD00-2CBF-4454-2B7D4D8402AB}"/>
                  </a:ext>
                </a:extLst>
              </p:cNvPr>
              <p:cNvSpPr/>
              <p:nvPr/>
            </p:nvSpPr>
            <p:spPr>
              <a:xfrm>
                <a:off x="172687" y="1145211"/>
                <a:ext cx="5760000" cy="5345236"/>
              </a:xfrm>
              <a:prstGeom prst="roundRect">
                <a:avLst>
                  <a:gd name="adj" fmla="val 4121"/>
                </a:avLst>
              </a:prstGeom>
              <a:noFill/>
              <a:ln w="22225">
                <a:solidFill>
                  <a:srgbClr val="F1730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524000" algn="just"/>
                <a:r>
                  <a:rPr lang="pt-BR" sz="2200" kern="1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 no exemplo anterior fosse apresentado apenas o gráfico, como encontraríamos a equação da reta?</a:t>
                </a:r>
                <a:endParaRPr lang="pt-BR" sz="2200" kern="100" dirty="0">
                  <a:solidFill>
                    <a:schemeClr val="tx1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  <a:p>
                <a:pPr marL="2779713" algn="just">
                  <a:buNone/>
                </a:pPr>
                <a:r>
                  <a:rPr lang="pt-BR" sz="2200" kern="1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Os pontos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0;4</m:t>
                        </m:r>
                      </m:e>
                    </m:d>
                  </m:oMath>
                </a14:m>
                <a:r>
                  <a:rPr lang="pt-BR" sz="2200" kern="1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BR" sz="2200" i="1" kern="1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200" kern="1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num>
                          <m:den>
                            <m:r>
                              <a:rPr lang="pt-BR" sz="2200" kern="1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3 </m:t>
                            </m:r>
                          </m:den>
                        </m:f>
                        <m:r>
                          <a:rPr lang="pt-BR" sz="2200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; 0</m:t>
                        </m:r>
                      </m:e>
                    </m:d>
                  </m:oMath>
                </a14:m>
                <a:r>
                  <a:rPr lang="pt-BR" sz="2200" kern="1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pertencem a esta reta, então, substituindo o ponto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0;4</m:t>
                        </m:r>
                      </m:e>
                    </m:d>
                  </m:oMath>
                </a14:m>
                <a:r>
                  <a:rPr lang="pt-BR" sz="2200" kern="1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na equação da reta, temos:</a:t>
                </a:r>
              </a:p>
              <a:p>
                <a:pPr marL="2779713" algn="just">
                  <a:buNone/>
                </a:pPr>
                <a:endParaRPr lang="pt-BR" sz="2200" kern="100" dirty="0">
                  <a:solidFill>
                    <a:schemeClr val="tx1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779713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 kern="1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y</m:t>
                      </m:r>
                      <m:r>
                        <a:rPr lang="pt-BR" sz="2200" kern="1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pt-BR" sz="2200" kern="1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ax</m:t>
                      </m:r>
                      <m:r>
                        <a:rPr lang="pt-BR" sz="2200" kern="1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pt-BR" sz="2200" kern="1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b</m:t>
                      </m:r>
                    </m:oMath>
                  </m:oMathPara>
                </a14:m>
                <a:endParaRPr lang="pt-BR" sz="2200" kern="100" dirty="0">
                  <a:solidFill>
                    <a:schemeClr val="tx1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779713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4=</m:t>
                      </m:r>
                      <m:r>
                        <m:rPr>
                          <m:sty m:val="p"/>
                        </m:rPr>
                        <a:rPr lang="pt-BR" sz="22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pt-BR" sz="22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∙0+</m:t>
                      </m:r>
                      <m:r>
                        <m:rPr>
                          <m:sty m:val="p"/>
                        </m:rPr>
                        <a:rPr lang="pt-BR" sz="22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b</m:t>
                      </m:r>
                    </m:oMath>
                  </m:oMathPara>
                </a14:m>
                <a:endParaRPr lang="pt-BR" sz="2200" kern="100" dirty="0">
                  <a:solidFill>
                    <a:schemeClr val="tx1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779713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b</m:t>
                      </m:r>
                      <m:r>
                        <a:rPr lang="pt-BR" sz="22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=4</m:t>
                      </m:r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  <a:p>
                <a:pPr marL="2689225" algn="just">
                  <a:buNone/>
                </a:pPr>
                <a:endParaRPr lang="pt-BR" sz="220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1" name="Retângulo: Cantos Arredondados 10">
                <a:extLst>
                  <a:ext uri="{FF2B5EF4-FFF2-40B4-BE49-F238E27FC236}">
                    <a16:creationId xmlns:a16="http://schemas.microsoft.com/office/drawing/2014/main" id="{F3F8B501-CD00-2CBF-4454-2B7D4D8402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687" y="1145211"/>
                <a:ext cx="5760000" cy="5345236"/>
              </a:xfrm>
              <a:prstGeom prst="roundRect">
                <a:avLst>
                  <a:gd name="adj" fmla="val 4121"/>
                </a:avLst>
              </a:prstGeom>
              <a:blipFill>
                <a:blip r:embed="rId2"/>
                <a:stretch>
                  <a:fillRect/>
                </a:stretch>
              </a:blipFill>
              <a:ln w="22225">
                <a:solidFill>
                  <a:srgbClr val="F17307"/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 descr="Gráfico&#10;&#10;Descrição gerada automaticamente">
            <a:extLst>
              <a:ext uri="{FF2B5EF4-FFF2-40B4-BE49-F238E27FC236}">
                <a16:creationId xmlns:a16="http://schemas.microsoft.com/office/drawing/2014/main" id="{3E47CE25-3952-E8D4-FF0A-5E58C143B7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7337" b="5445"/>
          <a:stretch>
            <a:fillRect/>
          </a:stretch>
        </p:blipFill>
        <p:spPr bwMode="auto">
          <a:xfrm>
            <a:off x="308754" y="2518849"/>
            <a:ext cx="2793035" cy="33191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5DE7342-61E1-B278-797F-BF226263D3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686" y="700282"/>
            <a:ext cx="1620000" cy="9257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ângulo: Cantos Arredondados 5">
                <a:extLst>
                  <a:ext uri="{FF2B5EF4-FFF2-40B4-BE49-F238E27FC236}">
                    <a16:creationId xmlns:a16="http://schemas.microsoft.com/office/drawing/2014/main" id="{0302A7B0-FE96-B630-4DCD-38D0C45B44D2}"/>
                  </a:ext>
                </a:extLst>
              </p:cNvPr>
              <p:cNvSpPr/>
              <p:nvPr/>
            </p:nvSpPr>
            <p:spPr>
              <a:xfrm>
                <a:off x="6259314" y="763037"/>
                <a:ext cx="5760000" cy="5727410"/>
              </a:xfrm>
              <a:prstGeom prst="roundRect">
                <a:avLst>
                  <a:gd name="adj" fmla="val 7773"/>
                </a:avLst>
              </a:prstGeom>
              <a:noFill/>
              <a:ln w="22225">
                <a:solidFill>
                  <a:srgbClr val="F1730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spcAft>
                    <a:spcPts val="200"/>
                  </a:spcAft>
                  <a:buNone/>
                </a:pPr>
                <a:r>
                  <a:rPr lang="pt-BR" sz="2000" kern="1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Portanto, a equação da reta pode ser reescrita da seguinte forma: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000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pt-BR" sz="2000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ax</m:t>
                    </m:r>
                    <m:r>
                      <a:rPr lang="pt-BR" sz="2000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+4</m:t>
                    </m:r>
                  </m:oMath>
                </a14:m>
                <a:r>
                  <a:rPr lang="pt-BR" sz="2000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.</a:t>
                </a:r>
              </a:p>
              <a:p>
                <a:pPr algn="just">
                  <a:spcAft>
                    <a:spcPts val="200"/>
                  </a:spcAft>
                  <a:buNone/>
                </a:pPr>
                <a:r>
                  <a:rPr lang="pt-BR" sz="2000" kern="1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Agora, substituindo o ponto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000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BR" sz="2000" i="1" kern="1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000" kern="1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8 </m:t>
                            </m:r>
                          </m:num>
                          <m:den>
                            <m:r>
                              <a:rPr lang="pt-BR" sz="2000" kern="1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pt-BR" sz="2000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; 0</m:t>
                        </m:r>
                      </m:e>
                    </m:d>
                  </m:oMath>
                </a14:m>
                <a:r>
                  <a:rPr lang="pt-BR" sz="2000" kern="1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nessa equação, obtemos o valor de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pt-BR" sz="2000" kern="1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pt-BR" sz="2000" kern="100" dirty="0">
                  <a:solidFill>
                    <a:schemeClr val="tx1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0=</m:t>
                      </m:r>
                      <m:r>
                        <m:rPr>
                          <m:sty m:val="p"/>
                        </m:rPr>
                        <a:rPr lang="pt-BR" sz="20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pt-BR" sz="20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f>
                        <m:fPr>
                          <m:ctrlPr>
                            <a:rPr lang="pt-BR" sz="2000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8 </m:t>
                          </m:r>
                        </m:num>
                        <m:den>
                          <m:r>
                            <a:rPr lang="pt-BR" sz="2000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a:rPr lang="pt-BR" sz="20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+4</m:t>
                      </m:r>
                    </m:oMath>
                  </m:oMathPara>
                </a14:m>
                <a:endParaRPr lang="pt-BR" sz="2000" kern="100" dirty="0">
                  <a:solidFill>
                    <a:schemeClr val="tx1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0=</m:t>
                      </m:r>
                      <m:f>
                        <m:fPr>
                          <m:ctrlPr>
                            <a:rPr lang="pt-BR" sz="2000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8 </m:t>
                          </m:r>
                        </m:num>
                        <m:den>
                          <m:r>
                            <a:rPr lang="pt-BR" sz="2000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m:rPr>
                          <m:sty m:val="p"/>
                        </m:rPr>
                        <a:rPr lang="pt-BR" sz="20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pt-BR" sz="20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+4</m:t>
                      </m:r>
                    </m:oMath>
                  </m:oMathPara>
                </a14:m>
                <a:endParaRPr lang="pt-BR" sz="2000" kern="100" dirty="0">
                  <a:solidFill>
                    <a:schemeClr val="tx1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8 </m:t>
                          </m:r>
                        </m:num>
                        <m:den>
                          <m:r>
                            <a:rPr lang="pt-BR" sz="2000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m:rPr>
                          <m:sty m:val="p"/>
                        </m:rPr>
                        <a:rPr lang="pt-BR" sz="20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pt-BR" sz="20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=0−4</m:t>
                      </m:r>
                    </m:oMath>
                  </m:oMathPara>
                </a14:m>
                <a:endParaRPr lang="pt-BR" sz="2000" kern="100" dirty="0">
                  <a:solidFill>
                    <a:schemeClr val="tx1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0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pt-BR" sz="20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=−4∙</m:t>
                      </m:r>
                      <m:f>
                        <m:fPr>
                          <m:ctrlPr>
                            <a:rPr lang="pt-BR" sz="2000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3 </m:t>
                          </m:r>
                        </m:num>
                        <m:den>
                          <m:r>
                            <a:rPr lang="pt-BR" sz="2000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pt-BR" sz="2000" kern="100" dirty="0">
                  <a:solidFill>
                    <a:schemeClr val="tx1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0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pt-BR" sz="20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f>
                        <m:fPr>
                          <m:ctrlPr>
                            <a:rPr lang="pt-BR" sz="2000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pt-BR" sz="2000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pt-BR" sz="2000" kern="100" dirty="0">
                  <a:solidFill>
                    <a:schemeClr val="tx1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0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pt-BR" sz="2000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f>
                        <m:fPr>
                          <m:ctrlPr>
                            <a:rPr lang="pt-BR" sz="2000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3 </m:t>
                          </m:r>
                        </m:num>
                        <m:den>
                          <m:r>
                            <a:rPr lang="pt-BR" sz="2000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000" kern="100" dirty="0">
                  <a:solidFill>
                    <a:schemeClr val="tx1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00"/>
                  </a:spcAft>
                  <a:buNone/>
                </a:pPr>
                <a:r>
                  <a:rPr lang="pt-BR" sz="2000" kern="1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Portanto, a equação da reta é: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000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pt-BR" sz="2000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3 </m:t>
                        </m:r>
                      </m:num>
                      <m:den>
                        <m:r>
                          <a:rPr lang="pt-BR" sz="2000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pt-BR" sz="2000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pt-BR" sz="2000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+4</m:t>
                    </m:r>
                  </m:oMath>
                </a14:m>
                <a:r>
                  <a:rPr lang="pt-BR" sz="2000" kern="1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000" kern="100" dirty="0">
                  <a:solidFill>
                    <a:schemeClr val="tx1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tângulo: Cantos Arredondados 5">
                <a:extLst>
                  <a:ext uri="{FF2B5EF4-FFF2-40B4-BE49-F238E27FC236}">
                    <a16:creationId xmlns:a16="http://schemas.microsoft.com/office/drawing/2014/main" id="{0302A7B0-FE96-B630-4DCD-38D0C45B44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314" y="763037"/>
                <a:ext cx="5760000" cy="5727410"/>
              </a:xfrm>
              <a:prstGeom prst="roundRect">
                <a:avLst>
                  <a:gd name="adj" fmla="val 7773"/>
                </a:avLst>
              </a:prstGeom>
              <a:blipFill>
                <a:blip r:embed="rId6"/>
                <a:stretch>
                  <a:fillRect/>
                </a:stretch>
              </a:blipFill>
              <a:ln w="22225">
                <a:solidFill>
                  <a:srgbClr val="F17307"/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88445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12">
            <a:extLst>
              <a:ext uri="{FF2B5EF4-FFF2-40B4-BE49-F238E27FC236}">
                <a16:creationId xmlns:a16="http://schemas.microsoft.com/office/drawing/2014/main" id="{F2DD183D-0D6C-3584-E0D2-D714F4C9C5B1}"/>
              </a:ext>
            </a:extLst>
          </p:cNvPr>
          <p:cNvSpPr txBox="1"/>
          <p:nvPr/>
        </p:nvSpPr>
        <p:spPr>
          <a:xfrm>
            <a:off x="5181600" y="673075"/>
            <a:ext cx="6773015" cy="5951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tabela a seguir apresenta pares ordenados que geram o gráfico (reta) de uma equação polinomial do 1° grau com duas variáveis. Utilize-a para responder às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atividades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11 e 12.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b="1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b="1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b="1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b="1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b="1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11.</a:t>
            </a: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Escreva a equação polinomial do 1º grau, representada pelos pares ordenados.</a:t>
            </a:r>
            <a:endParaRPr lang="pt-BR" sz="2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200" b="1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12.</a:t>
            </a: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Represente, graficamente, a equação da reta no plano cartesiano, utilizando os Pares ordenados fornecidos na tabela.</a:t>
            </a:r>
            <a:endParaRPr lang="pt-BR" sz="2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11F907D-CF09-2FE2-B94F-ABCD0E5B04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r="63619" b="-4"/>
          <a:stretch>
            <a:fillRect/>
          </a:stretch>
        </p:blipFill>
        <p:spPr bwMode="auto">
          <a:xfrm>
            <a:off x="137037" y="971679"/>
            <a:ext cx="2520000" cy="6402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0CC9EFF-7341-5FCD-E9E0-B6CF14E7AA66}"/>
                  </a:ext>
                </a:extLst>
              </p:cNvPr>
              <p:cNvSpPr txBox="1"/>
              <p:nvPr/>
            </p:nvSpPr>
            <p:spPr>
              <a:xfrm>
                <a:off x="137037" y="1611905"/>
                <a:ext cx="4641152" cy="29513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10.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Verifique se o par ordenado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−1; 2</m:t>
                        </m:r>
                      </m:e>
                    </m:d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satisfaz as equações a seguir.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a</m:t>
                    </m:r>
                    <m:r>
                      <a:rPr lang="pt-BR" sz="220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 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+5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=−2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b</m:t>
                    </m:r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−3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+7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=17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c</m:t>
                    </m:r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15 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5 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−5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d</m:t>
                    </m:r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2 </m:t>
                        </m:r>
                      </m:den>
                    </m:f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3 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=−3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0CC9EFF-7341-5FCD-E9E0-B6CF14E7A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037" y="1611905"/>
                <a:ext cx="4641152" cy="2951385"/>
              </a:xfrm>
              <a:prstGeom prst="rect">
                <a:avLst/>
              </a:prstGeom>
              <a:blipFill>
                <a:blip r:embed="rId3"/>
                <a:stretch>
                  <a:fillRect l="-1706" t="-12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>
            <a:extLst>
              <a:ext uri="{FF2B5EF4-FFF2-40B4-BE49-F238E27FC236}">
                <a16:creationId xmlns:a16="http://schemas.microsoft.com/office/drawing/2014/main" id="{BF7544EE-170D-0A23-A6AE-29A63D6734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33" t="1731"/>
          <a:stretch>
            <a:fillRect/>
          </a:stretch>
        </p:blipFill>
        <p:spPr>
          <a:xfrm>
            <a:off x="7105528" y="1936395"/>
            <a:ext cx="2530229" cy="2431415"/>
          </a:xfrm>
          <a:prstGeom prst="rect">
            <a:avLst/>
          </a:prstGeom>
        </p:spPr>
      </p:pic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3D5CC12E-3730-FE3B-2FD4-6B532F7F56A3}"/>
              </a:ext>
            </a:extLst>
          </p:cNvPr>
          <p:cNvCxnSpPr/>
          <p:nvPr/>
        </p:nvCxnSpPr>
        <p:spPr>
          <a:xfrm>
            <a:off x="4984376" y="788894"/>
            <a:ext cx="0" cy="5836067"/>
          </a:xfrm>
          <a:prstGeom prst="line">
            <a:avLst/>
          </a:prstGeom>
          <a:ln>
            <a:solidFill>
              <a:srgbClr val="F173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049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860E437E-AAA0-A9A2-0F9F-33D8040D2481}"/>
              </a:ext>
            </a:extLst>
          </p:cNvPr>
          <p:cNvSpPr txBox="1"/>
          <p:nvPr/>
        </p:nvSpPr>
        <p:spPr>
          <a:xfrm>
            <a:off x="119870" y="840087"/>
            <a:ext cx="5760000" cy="449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13. </a:t>
            </a: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Observe o gráfico a seguir: 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Imagem 9" descr="Gráfico, Gráfico de linhas&#10;&#10;Descrição gerada automaticamente">
            <a:extLst>
              <a:ext uri="{FF2B5EF4-FFF2-40B4-BE49-F238E27FC236}">
                <a16:creationId xmlns:a16="http://schemas.microsoft.com/office/drawing/2014/main" id="{08C4B25F-9858-6F5A-C5A7-E6AC9C421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610" y="1289826"/>
            <a:ext cx="3240000" cy="351209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C1865699-2549-58E7-BAB9-00108A541F4C}"/>
              </a:ext>
            </a:extLst>
          </p:cNvPr>
          <p:cNvSpPr txBox="1"/>
          <p:nvPr/>
        </p:nvSpPr>
        <p:spPr>
          <a:xfrm>
            <a:off x="119871" y="5109907"/>
            <a:ext cx="4505918" cy="83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Qual é a equação polinomial expressa no gráfico?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8135698-1485-2E14-E581-880E32E78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7528" y="681122"/>
            <a:ext cx="4680000" cy="170529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64C2F75-1B86-4C63-4AB2-B84000F0FD95}"/>
              </a:ext>
            </a:extLst>
          </p:cNvPr>
          <p:cNvSpPr txBox="1"/>
          <p:nvPr/>
        </p:nvSpPr>
        <p:spPr>
          <a:xfrm>
            <a:off x="4984376" y="2373243"/>
            <a:ext cx="7049800" cy="41927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1.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André cortou o cabelo no mês de janeiro e decidiu deixá-lo crescer até o mês de junho, anotando a medida de seu comprimento mês a mês, conforme o quadro a seguir.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8643083-EA9F-6DB4-4E76-1F9DAA4324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836" y="3688998"/>
            <a:ext cx="3051918" cy="24666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23053C4B-5105-D8CB-44EA-0E27D44D46CD}"/>
                  </a:ext>
                </a:extLst>
              </p:cNvPr>
              <p:cNvSpPr txBox="1"/>
              <p:nvPr/>
            </p:nvSpPr>
            <p:spPr>
              <a:xfrm>
                <a:off x="7999369" y="3519520"/>
                <a:ext cx="4052422" cy="32778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ptos" panose="020B0004020202020204" pitchFamily="34" charset="0"/>
                  </a:rPr>
                  <a:t>A equação do 1º grau que representa o crescimento do cabelo de André, a partir do mês de janeiro (mês 0) até o mês de junho (mês 5) é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=5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=1,5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=1,5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+5.</m:t>
                    </m:r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=5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+1,5.</m:t>
                    </m:r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23053C4B-5105-D8CB-44EA-0E27D44D46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9369" y="3519520"/>
                <a:ext cx="4052422" cy="3277820"/>
              </a:xfrm>
              <a:prstGeom prst="rect">
                <a:avLst/>
              </a:prstGeom>
              <a:blipFill>
                <a:blip r:embed="rId6"/>
                <a:stretch>
                  <a:fillRect l="-1955" t="-558" r="-1955" b="-297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6A7A247C-96F5-2271-1C33-1C8ACED8223A}"/>
              </a:ext>
            </a:extLst>
          </p:cNvPr>
          <p:cNvCxnSpPr/>
          <p:nvPr/>
        </p:nvCxnSpPr>
        <p:spPr>
          <a:xfrm>
            <a:off x="4805082" y="770965"/>
            <a:ext cx="0" cy="5836067"/>
          </a:xfrm>
          <a:prstGeom prst="line">
            <a:avLst/>
          </a:prstGeom>
          <a:ln>
            <a:solidFill>
              <a:srgbClr val="F173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8606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065A7-9139-CF5C-302C-940A58F0B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CFFE91C-17AE-A213-5620-C23BF6E5CAFC}"/>
                  </a:ext>
                </a:extLst>
              </p:cNvPr>
              <p:cNvSpPr txBox="1"/>
              <p:nvPr/>
            </p:nvSpPr>
            <p:spPr>
              <a:xfrm>
                <a:off x="185568" y="4521509"/>
                <a:ext cx="11820861" cy="206415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Qual é a expressão algébrica que representa a equação da reta?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1 </m:t>
                        </m:r>
                      </m:num>
                      <m:den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1 </m:t>
                        </m:r>
                      </m:num>
                      <m:den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−1</m:t>
                    </m:r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=−2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+1</m:t>
                    </m:r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CFFE91C-17AE-A213-5620-C23BF6E5CA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568" y="4521509"/>
                <a:ext cx="11820861" cy="2064155"/>
              </a:xfrm>
              <a:prstGeom prst="rect">
                <a:avLst/>
              </a:prstGeom>
              <a:blipFill>
                <a:blip r:embed="rId2"/>
                <a:stretch>
                  <a:fillRect l="-670" t="-2071" b="-532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A9E0E526-B8F8-EF7B-CF6A-4E3F63969AB9}"/>
              </a:ext>
            </a:extLst>
          </p:cNvPr>
          <p:cNvSpPr txBox="1"/>
          <p:nvPr/>
        </p:nvSpPr>
        <p:spPr>
          <a:xfrm>
            <a:off x="197220" y="824036"/>
            <a:ext cx="6126480" cy="45903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2.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o gráfico a seguir: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m 11" descr="Gráfico, Gráfico de linhas&#10;&#10;Descrição gerada automaticamente">
            <a:extLst>
              <a:ext uri="{FF2B5EF4-FFF2-40B4-BE49-F238E27FC236}">
                <a16:creationId xmlns:a16="http://schemas.microsoft.com/office/drawing/2014/main" id="{04C9653B-31FA-33E0-604D-D6CF714CD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95292" y="1089414"/>
            <a:ext cx="3401412" cy="340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8409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6D7F7-D708-B055-7F18-1B090A30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1FB3C957-3467-FDD4-31E5-A506D4479EE4}"/>
              </a:ext>
            </a:extLst>
          </p:cNvPr>
          <p:cNvCxnSpPr>
            <a:cxnSpLocks/>
          </p:cNvCxnSpPr>
          <p:nvPr/>
        </p:nvCxnSpPr>
        <p:spPr>
          <a:xfrm>
            <a:off x="6096000" y="770965"/>
            <a:ext cx="0" cy="583606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1AF1F0E-6722-6D9A-1554-5702D46A1144}"/>
                  </a:ext>
                </a:extLst>
              </p:cNvPr>
              <p:cNvSpPr txBox="1"/>
              <p:nvPr/>
            </p:nvSpPr>
            <p:spPr>
              <a:xfrm>
                <a:off x="218739" y="770965"/>
                <a:ext cx="10485120" cy="1561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7493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3.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Considere a equação a seguir.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74930" algn="just">
                  <a:lnSpc>
                    <a:spcPct val="150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𝒚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𝟔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7493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Qual é o gráfico que a representa?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1AF1F0E-6722-6D9A-1554-5702D46A11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739" y="770965"/>
                <a:ext cx="10485120" cy="1561453"/>
              </a:xfrm>
              <a:prstGeom prst="rect">
                <a:avLst/>
              </a:prstGeom>
              <a:blipFill>
                <a:blip r:embed="rId2"/>
                <a:stretch>
                  <a:fillRect l="-756" t="-1556" b="-661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m 13">
            <a:extLst>
              <a:ext uri="{FF2B5EF4-FFF2-40B4-BE49-F238E27FC236}">
                <a16:creationId xmlns:a16="http://schemas.microsoft.com/office/drawing/2014/main" id="{ED472177-5B04-B726-D012-84427D3E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774" b="17076"/>
          <a:stretch>
            <a:fillRect/>
          </a:stretch>
        </p:blipFill>
        <p:spPr>
          <a:xfrm>
            <a:off x="218739" y="2584730"/>
            <a:ext cx="11504522" cy="298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75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9BBEE1BB-81FF-F492-4F98-A4AD7BECDD29}"/>
              </a:ext>
            </a:extLst>
          </p:cNvPr>
          <p:cNvSpPr txBox="1"/>
          <p:nvPr/>
        </p:nvSpPr>
        <p:spPr>
          <a:xfrm>
            <a:off x="0" y="600892"/>
            <a:ext cx="6148250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7493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4.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Observe o gráfico a seguir.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D44079A-CE1A-E904-7185-BBA609F49E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207" t="-1" b="34107"/>
          <a:stretch>
            <a:fillRect/>
          </a:stretch>
        </p:blipFill>
        <p:spPr bwMode="auto">
          <a:xfrm>
            <a:off x="949236" y="1059928"/>
            <a:ext cx="3560012" cy="26009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A9D809B-1D78-DDD2-7492-06795C1F534C}"/>
                  </a:ext>
                </a:extLst>
              </p:cNvPr>
              <p:cNvSpPr txBox="1"/>
              <p:nvPr/>
            </p:nvSpPr>
            <p:spPr>
              <a:xfrm>
                <a:off x="161367" y="3803402"/>
                <a:ext cx="5710516" cy="282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74930"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Esse gráfico representa uma equação com duas incógnitas.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74930"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Qual é a equação que representa esse gráfico?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74930"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−6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74930"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+6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74930"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+3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74930"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+3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A9D809B-1D78-DDD2-7492-06795C1F5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367" y="3803402"/>
                <a:ext cx="5710516" cy="2827762"/>
              </a:xfrm>
              <a:prstGeom prst="rect">
                <a:avLst/>
              </a:prstGeom>
              <a:blipFill>
                <a:blip r:embed="rId3"/>
                <a:stretch>
                  <a:fillRect l="-1387" t="-1293" b="-30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1F6DC315-E2BC-068F-15BA-D8D34CA68EFA}"/>
              </a:ext>
            </a:extLst>
          </p:cNvPr>
          <p:cNvSpPr txBox="1"/>
          <p:nvPr/>
        </p:nvSpPr>
        <p:spPr>
          <a:xfrm>
            <a:off x="6148250" y="667576"/>
            <a:ext cx="6135188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7493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Item 5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Observe o gráfico a seguir.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99761BDC-26E8-E75E-37AA-0C7E62C0B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1645" y="1193296"/>
            <a:ext cx="3410721" cy="25339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6EB8BE03-BB87-BCD0-BF89-8EFCFEE81FFA}"/>
                  </a:ext>
                </a:extLst>
              </p:cNvPr>
              <p:cNvSpPr txBox="1"/>
              <p:nvPr/>
            </p:nvSpPr>
            <p:spPr>
              <a:xfrm>
                <a:off x="6315251" y="3844739"/>
                <a:ext cx="5710516" cy="26852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74930"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Segundo o gráfico, a equação de duas incógnitas que gerou essa reta é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74930"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−4.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74930"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−4.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74930"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+3.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74930"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+3.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6EB8BE03-BB87-BCD0-BF89-8EFCFEE81F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251" y="3844739"/>
                <a:ext cx="5710516" cy="2685222"/>
              </a:xfrm>
              <a:prstGeom prst="rect">
                <a:avLst/>
              </a:prstGeom>
              <a:blipFill>
                <a:blip r:embed="rId5"/>
                <a:stretch>
                  <a:fillRect l="-1387" t="-1364" b="-90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85341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DDDDA8F0-4CEB-0535-C0E4-650372BEE8B9}"/>
              </a:ext>
            </a:extLst>
          </p:cNvPr>
          <p:cNvCxnSpPr>
            <a:cxnSpLocks/>
          </p:cNvCxnSpPr>
          <p:nvPr/>
        </p:nvCxnSpPr>
        <p:spPr>
          <a:xfrm>
            <a:off x="6096000" y="770965"/>
            <a:ext cx="0" cy="583606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ECC49511-2724-1C4E-8F35-A9E281D6BF67}"/>
                  </a:ext>
                </a:extLst>
              </p:cNvPr>
              <p:cNvSpPr txBox="1"/>
              <p:nvPr/>
            </p:nvSpPr>
            <p:spPr>
              <a:xfrm>
                <a:off x="0" y="601852"/>
                <a:ext cx="6096000" cy="14429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7493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Item 6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Observe a equação a seguir.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7493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𝒚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𝟔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7493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Qual é o gráfico dessa equação?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ECC49511-2724-1C4E-8F35-A9E281D6BF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01852"/>
                <a:ext cx="6096000" cy="1442959"/>
              </a:xfrm>
              <a:prstGeom prst="rect">
                <a:avLst/>
              </a:prstGeom>
              <a:blipFill>
                <a:blip r:embed="rId2"/>
                <a:stretch>
                  <a:fillRect l="-1300" t="-2119" b="-72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D11AF78F-05D0-1B79-BC12-24E7E1E16C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913" b="7440"/>
          <a:stretch>
            <a:fillRect/>
          </a:stretch>
        </p:blipFill>
        <p:spPr>
          <a:xfrm>
            <a:off x="152131" y="2129925"/>
            <a:ext cx="11197187" cy="383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8672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02256BA-54D0-6475-4107-BFFDECB82906}"/>
                  </a:ext>
                </a:extLst>
              </p:cNvPr>
              <p:cNvSpPr txBox="1"/>
              <p:nvPr/>
            </p:nvSpPr>
            <p:spPr>
              <a:xfrm>
                <a:off x="185877" y="881352"/>
                <a:ext cx="11880000" cy="381642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buNone/>
                </a:pPr>
                <a:endParaRPr lang="pt-BR" sz="2200" b="1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buNone/>
                </a:pPr>
                <a:endParaRPr lang="pt-BR" sz="2200" b="1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SISTEMAS DE EQUAÇÕES DO 1° GRAU COM DUAS VARIÁVEIS</a:t>
                </a:r>
              </a:p>
              <a:p>
                <a:pPr algn="ctr">
                  <a:buNone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equação com duas variáveis 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e 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pode ser da forma 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𝑎𝑥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𝑏𝑦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onde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𝒂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𝒃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os coeficientes,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𝒄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o termo independente, e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b="1" i="1" kern="0" dirty="0">
                    <a:solidFill>
                      <a:srgbClr val="A02B93"/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são as incógnitas. Perceba que, pelo fato de termos duas incógnitas e apenas uma equação, esta equação passa a ter infinitas soluções, tornando-as indeterminadas. Assim é necessário obter uma outra equação que seja independente da primeira e ao considerarmos essas duas equações, passamos a ter um </a:t>
                </a:r>
                <a:r>
                  <a:rPr lang="pt-BR" sz="2200" b="1" kern="100" dirty="0">
                    <a:solidFill>
                      <a:srgbClr val="E97132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sistema de equações de primeiro grau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par ordenado (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que satisfaz tanto a primeira equação quanto a segunda é chamado de </a:t>
                </a:r>
                <a:r>
                  <a:rPr lang="pt-BR" sz="2200" b="1" kern="100" dirty="0">
                    <a:solidFill>
                      <a:srgbClr val="E97132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solução do sistema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  <a:p>
                <a:pPr algn="just">
                  <a:buNone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02256BA-54D0-6475-4107-BFFDECB829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877" y="881352"/>
                <a:ext cx="11880000" cy="3816429"/>
              </a:xfrm>
              <a:prstGeom prst="rect">
                <a:avLst/>
              </a:prstGeom>
              <a:blipFill>
                <a:blip r:embed="rId2"/>
                <a:stretch>
                  <a:fillRect l="-667" r="-667" b="-223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1E64423-9181-2AE7-956A-A73877B80CA3}"/>
                  </a:ext>
                </a:extLst>
              </p:cNvPr>
              <p:cNvSpPr txBox="1"/>
              <p:nvPr/>
            </p:nvSpPr>
            <p:spPr>
              <a:xfrm>
                <a:off x="185877" y="4697781"/>
                <a:ext cx="11880000" cy="186320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par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𝟕</m:t>
                        </m:r>
                        <m: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; </m:t>
                        </m:r>
                        <m:r>
                          <a:rPr lang="pt-BR" sz="2200" b="1" i="1" kern="10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solução do sistema: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=10</m:t>
                            </m:r>
                          </m:e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−3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=−2</m:t>
                            </m:r>
                          </m:e>
                        </m:eqAr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, pois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pt-BR" sz="2200" b="1" i="1" kern="100">
                                <a:solidFill>
                                  <a:srgbClr val="E97132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𝟕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pt-BR" sz="2200" b="1" i="1" kern="100">
                                <a:solidFill>
                                  <a:srgbClr val="E97132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𝟑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=10</m:t>
                            </m:r>
                          </m:e>
                          <m:e>
                            <m:r>
                              <a:rPr lang="pt-BR" sz="2200" b="1" i="1" kern="100">
                                <a:solidFill>
                                  <a:srgbClr val="E97132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𝟕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−3∙(</m:t>
                            </m:r>
                            <m:r>
                              <a:rPr lang="pt-BR" sz="2200" b="1" i="1" kern="100">
                                <a:solidFill>
                                  <a:srgbClr val="E97132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𝟑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)=−2</m:t>
                            </m:r>
                          </m:e>
                        </m:eqAr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→ </m:t>
                    </m:r>
                    <m:d>
                      <m:dPr>
                        <m:begChr m:val="{"/>
                        <m:endChr m:val="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=10</m:t>
                            </m:r>
                          </m:e>
                          <m:e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−2</m:t>
                            </m:r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=−2</m:t>
                            </m:r>
                          </m:e>
                        </m:eqAr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1E64423-9181-2AE7-956A-A73877B80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877" y="4697781"/>
                <a:ext cx="11880000" cy="1863202"/>
              </a:xfrm>
              <a:prstGeom prst="rect">
                <a:avLst/>
              </a:prstGeom>
              <a:blipFill>
                <a:blip r:embed="rId3"/>
                <a:stretch>
                  <a:fillRect l="-667" t="-29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>
            <a:extLst>
              <a:ext uri="{FF2B5EF4-FFF2-40B4-BE49-F238E27FC236}">
                <a16:creationId xmlns:a16="http://schemas.microsoft.com/office/drawing/2014/main" id="{D9119E2D-8CB4-538F-C285-B1091A4C24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" t="3787" r="3035" b="2273"/>
          <a:stretch>
            <a:fillRect/>
          </a:stretch>
        </p:blipFill>
        <p:spPr bwMode="auto">
          <a:xfrm>
            <a:off x="81280" y="730885"/>
            <a:ext cx="3600000" cy="7421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378325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1BA18-E892-197C-7556-7CF230445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EB9A69DD-FDA3-3309-2552-041856AECD1C}"/>
              </a:ext>
            </a:extLst>
          </p:cNvPr>
          <p:cNvSpPr txBox="1"/>
          <p:nvPr/>
        </p:nvSpPr>
        <p:spPr>
          <a:xfrm>
            <a:off x="237009" y="1690467"/>
            <a:ext cx="5760000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Ao mencionar que duas equações são independentes, significa observar que não é possível se obter uma das equações através da outra. Por exemplo: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 descr="Desenho de pessoa e texto branco&#10;&#10;Descrição gerada automaticamente com confiança média">
            <a:extLst>
              <a:ext uri="{FF2B5EF4-FFF2-40B4-BE49-F238E27FC236}">
                <a16:creationId xmlns:a16="http://schemas.microsoft.com/office/drawing/2014/main" id="{10E7143D-83FD-E28D-D5B5-5DDE964D9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09" y="697340"/>
            <a:ext cx="1800000" cy="6141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0C7BCD06-59A5-8665-771C-518D7CA2C0D8}"/>
                  </a:ext>
                </a:extLst>
              </p:cNvPr>
              <p:cNvSpPr txBox="1"/>
              <p:nvPr/>
            </p:nvSpPr>
            <p:spPr>
              <a:xfrm>
                <a:off x="228044" y="3199450"/>
                <a:ext cx="5760000" cy="4591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=10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e  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+3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=30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0C7BCD06-59A5-8665-771C-518D7CA2C0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44" y="3199450"/>
                <a:ext cx="5760000" cy="459100"/>
              </a:xfrm>
              <a:prstGeom prst="rect">
                <a:avLst/>
              </a:prstGeom>
              <a:blipFill>
                <a:blip r:embed="rId3"/>
                <a:stretch>
                  <a:fillRect t="-5333" b="-24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E40A6C4A-B1D4-5B90-1FE4-CCA5DB173B18}"/>
                  </a:ext>
                </a:extLst>
              </p:cNvPr>
              <p:cNvSpPr txBox="1"/>
              <p:nvPr/>
            </p:nvSpPr>
            <p:spPr>
              <a:xfrm>
                <a:off x="196871" y="3991423"/>
                <a:ext cx="5760000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Observe a equação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+3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=30,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obtida ao multiplicar a equação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=10 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por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Logo, ao tentar resolver esse sistema iremos obter infinitas soluções. Veja o quadro seguinte: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E40A6C4A-B1D4-5B90-1FE4-CCA5DB173B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871" y="3991423"/>
                <a:ext cx="5760000" cy="1446550"/>
              </a:xfrm>
              <a:prstGeom prst="rect">
                <a:avLst/>
              </a:prstGeom>
              <a:blipFill>
                <a:blip r:embed="rId4"/>
                <a:stretch>
                  <a:fillRect l="-1376" t="-2532" r="-1376" b="-71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>
            <a:extLst>
              <a:ext uri="{FF2B5EF4-FFF2-40B4-BE49-F238E27FC236}">
                <a16:creationId xmlns:a16="http://schemas.microsoft.com/office/drawing/2014/main" id="{3E9DC8E2-3CEE-FCFC-7A6D-4B9387CA42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8753" y="1526492"/>
            <a:ext cx="5733642" cy="246493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902AC7D-1F1F-0509-A9F0-EEE2C963D684}"/>
              </a:ext>
            </a:extLst>
          </p:cNvPr>
          <p:cNvSpPr txBox="1"/>
          <p:nvPr/>
        </p:nvSpPr>
        <p:spPr>
          <a:xfrm>
            <a:off x="6158753" y="3991423"/>
            <a:ext cx="5956517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Concluímos que quaisquer pares ordenados citados, entre outros, são soluções para o sistema de equações anterior.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resolver um sistema de equações do 1° grau, estudaremos dois métodos.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2146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F3103B40-E945-1FCB-66BD-12D592A06187}"/>
                  </a:ext>
                </a:extLst>
              </p:cNvPr>
              <p:cNvSpPr txBox="1"/>
              <p:nvPr/>
            </p:nvSpPr>
            <p:spPr>
              <a:xfrm>
                <a:off x="154512" y="893228"/>
                <a:ext cx="5760000" cy="55440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buFont typeface="Wingdings" panose="05000000000000000000" pitchFamily="2" charset="2"/>
                  <a:buChar char="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Método da substituição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Considere o sistema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=7</m:t>
                            </m:r>
                          </m:e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=1</m:t>
                            </m:r>
                          </m:e>
                        </m:eqAr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1º passo: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Isole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em uma das equações.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=7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𝟕</m:t>
                      </m:r>
                      <m:r>
                        <a:rPr lang="pt-BR" sz="2200" b="1" i="1" kern="10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200" b="1" i="1" kern="10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𝒚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2º passo: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Substitua a expressão correspondente a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na outra equação.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=1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b="1" i="1" kern="10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𝟕</m:t>
                          </m:r>
                          <m:r>
                            <a:rPr lang="pt-BR" sz="2200" b="1" i="1" kern="10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200" b="1" i="1" kern="10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𝒚</m:t>
                          </m:r>
                        </m:e>
                      </m: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=1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7−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=1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−2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=1−7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−2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=−6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−6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A02B93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𝟑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F3103B40-E945-1FCB-66BD-12D592A061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512" y="893228"/>
                <a:ext cx="5760000" cy="5544018"/>
              </a:xfrm>
              <a:prstGeom prst="rect">
                <a:avLst/>
              </a:prstGeom>
              <a:blipFill>
                <a:blip r:embed="rId2"/>
                <a:stretch>
                  <a:fillRect l="-1376" t="-990" r="-13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BF0D8B86-9EA7-DC6D-4EFB-07ECE7A44710}"/>
                  </a:ext>
                </a:extLst>
              </p:cNvPr>
              <p:cNvSpPr txBox="1"/>
              <p:nvPr/>
            </p:nvSpPr>
            <p:spPr>
              <a:xfrm>
                <a:off x="6277488" y="1352674"/>
                <a:ext cx="5760000" cy="31393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3º passo: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Para encontrar o valor de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substitua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em qualquer uma das equações do sistema.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=7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2200" b="1" i="1" kern="100">
                          <a:solidFill>
                            <a:srgbClr val="A02B93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=7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=7−3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4º passo:</a:t>
                </a:r>
                <a:r>
                  <a:rPr lang="pt-BR" sz="2200" dirty="0">
                    <a:latin typeface="Arial Narrow" panose="020B0606020202030204" pitchFamily="34" charset="0"/>
                  </a:rPr>
                  <a:t> Escreva a solução do sistema (o par ordenado).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 = 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4; 3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BF0D8B86-9EA7-DC6D-4EFB-07ECE7A447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7488" y="1352674"/>
                <a:ext cx="5760000" cy="3139321"/>
              </a:xfrm>
              <a:prstGeom prst="rect">
                <a:avLst/>
              </a:prstGeom>
              <a:blipFill>
                <a:blip r:embed="rId3"/>
                <a:stretch>
                  <a:fillRect l="-1376" t="-1359" r="-1376" b="-100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144323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0DA97D1E-87E8-735C-6821-10ECCC52BC0F}"/>
                  </a:ext>
                </a:extLst>
              </p:cNvPr>
              <p:cNvSpPr txBox="1"/>
              <p:nvPr/>
            </p:nvSpPr>
            <p:spPr>
              <a:xfrm>
                <a:off x="134473" y="787897"/>
                <a:ext cx="5760000" cy="57562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Método da Adição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Considere o mesmo sistema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=7</m:t>
                            </m:r>
                          </m:e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=1</m:t>
                            </m:r>
                          </m:e>
                        </m:eqAr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1° Passo: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Some as duas equações membro a membro.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d>
                            <m:dPr>
                              <m:begChr m:val="{"/>
                              <m:endChr m:val=""/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𝑦</m:t>
                                  </m:r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=7</m:t>
                                  </m:r>
                                </m:e>
                                <m:e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𝑦</m:t>
                                  </m:r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=1</m:t>
                                  </m:r>
                                </m:e>
                              </m:eqArr>
                            </m:e>
                          </m:d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+0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=8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=8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8 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𝟒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0DA97D1E-87E8-735C-6821-10ECCC52BC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73" y="787897"/>
                <a:ext cx="5760000" cy="5756256"/>
              </a:xfrm>
              <a:prstGeom prst="rect">
                <a:avLst/>
              </a:prstGeom>
              <a:blipFill>
                <a:blip r:embed="rId2"/>
                <a:stretch>
                  <a:fillRect l="-1376" t="-529" r="-1376" b="-158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B9B28689-C59F-6FE5-EC68-B79475D0DB89}"/>
                  </a:ext>
                </a:extLst>
              </p:cNvPr>
              <p:cNvSpPr txBox="1"/>
              <p:nvPr/>
            </p:nvSpPr>
            <p:spPr>
              <a:xfrm>
                <a:off x="6212542" y="787897"/>
                <a:ext cx="5826353" cy="39857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2° Passo: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Substitua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em uma das equações do sistema. Aqui, iremos escolher a primeira equação.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=7</m:t>
                      </m:r>
                    </m:oMath>
                    <m:oMath xmlns:m="http://schemas.openxmlformats.org/officeDocument/2006/math">
                      <m:r>
                        <a:rPr lang="pt-BR" sz="2200" b="1" i="1" kern="10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=7</m:t>
                      </m:r>
                    </m:oMath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=7−4</m:t>
                      </m:r>
                    </m:oMath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𝟑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3º passo: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Escreva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 solução do sistema (o par ordenado).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𝑆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= 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200" b="1" i="1" kern="100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; </m:t>
                              </m:r>
                              <m:r>
                                <a:rPr lang="pt-BR" sz="2200" b="1" i="1" kern="10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B9B28689-C59F-6FE5-EC68-B79475D0D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542" y="787897"/>
                <a:ext cx="5826353" cy="3985706"/>
              </a:xfrm>
              <a:prstGeom prst="rect">
                <a:avLst/>
              </a:prstGeom>
              <a:blipFill>
                <a:blip r:embed="rId3"/>
                <a:stretch>
                  <a:fillRect l="-1360" t="-765" r="-136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aixaDeTexto 3">
            <a:extLst>
              <a:ext uri="{FF2B5EF4-FFF2-40B4-BE49-F238E27FC236}">
                <a16:creationId xmlns:a16="http://schemas.microsoft.com/office/drawing/2014/main" id="{BDA9744B-CF26-E63A-4391-DF0BF8C55B6E}"/>
              </a:ext>
            </a:extLst>
          </p:cNvPr>
          <p:cNvSpPr txBox="1"/>
          <p:nvPr/>
        </p:nvSpPr>
        <p:spPr>
          <a:xfrm>
            <a:off x="6140825" y="4728778"/>
            <a:ext cx="5940000" cy="1990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  <a:tabLst>
                <a:tab pos="2809875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Representação geométrica de sistemas de equações do 1º grau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2809875" algn="l"/>
              </a:tabLst>
            </a:pP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Sabendo que os sistemas são formados por duas equações do 1º grau, podemos representá-los geometricamente, por meio de duas retas.</a:t>
            </a:r>
            <a:endParaRPr lang="pt-BR" sz="2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8990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F22C335-20DF-BEDF-C7FD-D0B4E065EE8F}"/>
                  </a:ext>
                </a:extLst>
              </p:cNvPr>
              <p:cNvSpPr txBox="1"/>
              <p:nvPr/>
            </p:nvSpPr>
            <p:spPr>
              <a:xfrm>
                <a:off x="98609" y="739370"/>
                <a:ext cx="5940000" cy="36138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  <a:tabLst>
                    <a:tab pos="2809875" algn="l"/>
                  </a:tabLs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  <a:tabLst>
                    <a:tab pos="2809875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Vamos representar as equações do sistema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=7</m:t>
                            </m:r>
                          </m:e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=1</m:t>
                            </m:r>
                          </m:e>
                        </m:eqAr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tabLst>
                    <a:tab pos="2809875" algn="l"/>
                  </a:tabLst>
                </a:pPr>
                <a:r>
                  <a:rPr lang="pt-BR" sz="2200" dirty="0">
                    <a:latin typeface="Arial Narrow" panose="020B0606020202030204" pitchFamily="34" charset="0"/>
                  </a:rPr>
                  <a:t>Para representar uma reta no plano, são necessários dois pontos. Nesse caso, utilizaremos os pares ordenados, que correspondem aos pontos de intersecção com os eixos e ao par ordenado encontrado na solução deste sistema.</a:t>
                </a: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F22C335-20DF-BEDF-C7FD-D0B4E065EE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09" y="739370"/>
                <a:ext cx="5940000" cy="3613874"/>
              </a:xfrm>
              <a:prstGeom prst="rect">
                <a:avLst/>
              </a:prstGeom>
              <a:blipFill>
                <a:blip r:embed="rId2"/>
                <a:stretch>
                  <a:fillRect l="-1333" t="-1180" r="-1231" b="-269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6B267477-94B6-4658-F968-553EDF61D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526" y="4353244"/>
            <a:ext cx="5624727" cy="225458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A0E6AF0-8464-B4BD-ADF5-FB8D6D5DA40C}"/>
              </a:ext>
            </a:extLst>
          </p:cNvPr>
          <p:cNvSpPr txBox="1"/>
          <p:nvPr/>
        </p:nvSpPr>
        <p:spPr>
          <a:xfrm>
            <a:off x="6153393" y="739370"/>
            <a:ext cx="5940000" cy="116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  <a:tabLst>
                <a:tab pos="2809875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Ao localizar os pontos no plano cartesiano e desenhar as respectivas retas, obtemos a seguinte representação geométrica do sistema: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5782A51B-EB42-F4D4-10E2-040B8E3BE3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32773" b="16792"/>
          <a:stretch/>
        </p:blipFill>
        <p:spPr bwMode="auto">
          <a:xfrm>
            <a:off x="7753848" y="1878250"/>
            <a:ext cx="2907400" cy="30054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821A46C-E1A3-02D7-8E99-71AE149CB1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0749" y="4883739"/>
            <a:ext cx="4791626" cy="167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445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DB1E848-1BC8-C088-5C22-3B0FFE8063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" r="63875"/>
          <a:stretch>
            <a:fillRect/>
          </a:stretch>
        </p:blipFill>
        <p:spPr bwMode="auto">
          <a:xfrm>
            <a:off x="180068" y="658449"/>
            <a:ext cx="2520000" cy="6375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504A26C-70B4-7941-E184-C4CCB39F1B0B}"/>
                  </a:ext>
                </a:extLst>
              </p:cNvPr>
              <p:cNvSpPr txBox="1"/>
              <p:nvPr/>
            </p:nvSpPr>
            <p:spPr>
              <a:xfrm>
                <a:off x="183596" y="1296007"/>
                <a:ext cx="5760000" cy="17908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14.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Aplicando o método da substituição, resolva os seguintes sistemas de equações: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</m:ctrlPr>
                          </m:eqArr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−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=5</m:t>
                            </m:r>
                          </m:e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+3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=9</m:t>
                            </m:r>
                          </m:e>
                        </m:eqAr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		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</m:ctrlPr>
                          </m:eqArr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3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−2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=6</m:t>
                            </m:r>
                          </m:e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−3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=2</m:t>
                            </m:r>
                          </m:e>
                        </m:eqArr>
                      </m:e>
                    </m: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504A26C-70B4-7941-E184-C4CCB39F1B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96" y="1296007"/>
                <a:ext cx="5760000" cy="1790811"/>
              </a:xfrm>
              <a:prstGeom prst="rect">
                <a:avLst/>
              </a:prstGeom>
              <a:blipFill>
                <a:blip r:embed="rId3"/>
                <a:stretch>
                  <a:fillRect l="-1376" t="-1706" r="-13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485500A-9467-97C2-378B-7C30C572E804}"/>
                  </a:ext>
                </a:extLst>
              </p:cNvPr>
              <p:cNvSpPr txBox="1"/>
              <p:nvPr/>
            </p:nvSpPr>
            <p:spPr>
              <a:xfrm>
                <a:off x="180068" y="3697942"/>
                <a:ext cx="5760000" cy="2485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15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Aplicando o método da adição, resolva os seguintes sistemas: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</m:ctrlPr>
                          </m:eqArr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−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=3</m:t>
                            </m:r>
                          </m:e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+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=9</m:t>
                            </m:r>
                          </m:e>
                        </m:eqAr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		</a:t>
                </a:r>
                <a:r>
                  <a:rPr lang="pt-BR" sz="2200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2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</m:ctrlPr>
                          </m:eqArrPr>
                          <m:e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4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−3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=−10</m:t>
                            </m:r>
                          </m:e>
                          <m:e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5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+2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=−1</m:t>
                            </m:r>
                          </m:e>
                        </m:eqArr>
                      </m:e>
                    </m:d>
                  </m:oMath>
                </a14:m>
                <a:r>
                  <a:rPr lang="pt-BR" sz="2200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</m:ctrlPr>
                          </m:eqArr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−5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=3</m:t>
                            </m:r>
                          </m:e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+5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Arial" panose="020B0604020202020204" pitchFamily="34" charset="0"/>
                              </a:rPr>
                              <m:t>=9</m:t>
                            </m:r>
                          </m:e>
                        </m:eqAr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	</a:t>
                </a:r>
                <a:r>
                  <a:rPr lang="pt-BR" sz="2200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2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200" i="1" kern="1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+4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=22</m:t>
                            </m:r>
                          </m:e>
                          <m:e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=19</m:t>
                            </m:r>
                          </m:e>
                        </m:eqArr>
                      </m:e>
                    </m:d>
                  </m:oMath>
                </a14:m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485500A-9467-97C2-378B-7C30C572E8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068" y="3697942"/>
                <a:ext cx="5760000" cy="2485039"/>
              </a:xfrm>
              <a:prstGeom prst="rect">
                <a:avLst/>
              </a:prstGeom>
              <a:blipFill>
                <a:blip r:embed="rId4"/>
                <a:stretch>
                  <a:fillRect l="-1377" t="-1720" r="-14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ixaDeTexto 2">
            <a:extLst>
              <a:ext uri="{FF2B5EF4-FFF2-40B4-BE49-F238E27FC236}">
                <a16:creationId xmlns:a16="http://schemas.microsoft.com/office/drawing/2014/main" id="{389F8D8F-0615-C30C-FFD2-4C7E7EB7A377}"/>
              </a:ext>
            </a:extLst>
          </p:cNvPr>
          <p:cNvSpPr txBox="1"/>
          <p:nvPr/>
        </p:nvSpPr>
        <p:spPr>
          <a:xfrm>
            <a:off x="6167722" y="1111181"/>
            <a:ext cx="5840682" cy="4105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16.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Resolva os problemas, a seguir, por meio de sistema de equações do 1º grau com duas variáveis. Em seguida, represente geometricamente a solução dos sistemas obtidos. 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a) “A soma de dois números é 57. Um deles é 5 unidades maior do que o outro. Quais são esses dois números?”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b) “Ao repartir 120 em duas parcelas, a maior delas deve superar a menor em 16 unidades. Qual o valor de cada parcela?”</a:t>
            </a:r>
          </a:p>
        </p:txBody>
      </p:sp>
    </p:spTree>
    <p:extLst>
      <p:ext uri="{BB962C8B-B14F-4D97-AF65-F5344CB8AC3E}">
        <p14:creationId xmlns:p14="http://schemas.microsoft.com/office/powerpoint/2010/main" val="81014966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4CABD684-2A0E-B138-B771-43CF6AC05953}"/>
              </a:ext>
            </a:extLst>
          </p:cNvPr>
          <p:cNvSpPr txBox="1"/>
          <p:nvPr/>
        </p:nvSpPr>
        <p:spPr>
          <a:xfrm>
            <a:off x="156000" y="1769419"/>
            <a:ext cx="11880000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268288">
              <a:buFont typeface="Arial" panose="020B0604020202020204" pitchFamily="34" charset="0"/>
              <a:buChar char="•"/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Leia a seguinte situação para responder aos </a:t>
            </a:r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itens 1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pt-BR" sz="22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90D4F0-C301-049E-1B74-181318B45893}"/>
              </a:ext>
            </a:extLst>
          </p:cNvPr>
          <p:cNvSpPr txBox="1"/>
          <p:nvPr/>
        </p:nvSpPr>
        <p:spPr>
          <a:xfrm>
            <a:off x="470750" y="2249613"/>
            <a:ext cx="11250500" cy="769441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pt-BR" sz="2200" b="1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CAEdp</a:t>
            </a:r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2023 – Adaptada) 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Mônica tem um aquário com 15 crustáceos, sendo alguns de 8 patas e outros de 10 patas, totalizando 144 patas.</a:t>
            </a:r>
            <a:endParaRPr lang="pt-BR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0A6FFFA4-4C53-0D85-C88F-28E162664928}"/>
                  </a:ext>
                </a:extLst>
              </p:cNvPr>
              <p:cNvSpPr txBox="1"/>
              <p:nvPr/>
            </p:nvSpPr>
            <p:spPr>
              <a:xfrm>
                <a:off x="215359" y="3077327"/>
                <a:ext cx="5760000" cy="34349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1.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Qual é o sistema de equações que permite determinar o número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de crustáceos de 8 patas e o número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de crustáceos de 10 patas nesse aquário de Mônica?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6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=15</m:t>
                            </m:r>
                          </m:e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+10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=144</m:t>
                            </m:r>
                          </m:e>
                        </m:eqAr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      </a:t>
                </a:r>
                <a:r>
                  <a:rPr lang="pt-BR" sz="22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2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=15</m:t>
                            </m:r>
                          </m:e>
                          <m:e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+8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=144</m:t>
                            </m:r>
                          </m:e>
                        </m:eqArr>
                      </m:e>
                    </m:d>
                  </m:oMath>
                </a14:m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6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=10</m:t>
                            </m:r>
                          </m:e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+15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=144</m:t>
                            </m:r>
                          </m:e>
                        </m:eqAr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       </a:t>
                </a:r>
                <a:r>
                  <a:rPr lang="pt-BR" sz="22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2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=144</m:t>
                            </m:r>
                          </m:e>
                          <m:e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+10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=15</m:t>
                            </m:r>
                          </m:e>
                        </m:eqArr>
                      </m:e>
                    </m:d>
                  </m:oMath>
                </a14:m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0A6FFFA4-4C53-0D85-C88F-28E1626649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359" y="3077327"/>
                <a:ext cx="5760000" cy="3434915"/>
              </a:xfrm>
              <a:prstGeom prst="rect">
                <a:avLst/>
              </a:prstGeom>
              <a:blipFill>
                <a:blip r:embed="rId2"/>
                <a:stretch>
                  <a:fillRect l="-1376" t="-888" r="-13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Agrupar 8">
            <a:extLst>
              <a:ext uri="{FF2B5EF4-FFF2-40B4-BE49-F238E27FC236}">
                <a16:creationId xmlns:a16="http://schemas.microsoft.com/office/drawing/2014/main" id="{C43E016D-C63D-4DE9-92DB-28B625FE37CB}"/>
              </a:ext>
            </a:extLst>
          </p:cNvPr>
          <p:cNvGrpSpPr/>
          <p:nvPr/>
        </p:nvGrpSpPr>
        <p:grpSpPr>
          <a:xfrm>
            <a:off x="284045" y="831326"/>
            <a:ext cx="11623910" cy="874100"/>
            <a:chOff x="289832" y="849256"/>
            <a:chExt cx="11623910" cy="874100"/>
          </a:xfrm>
        </p:grpSpPr>
        <p:sp>
          <p:nvSpPr>
            <p:cNvPr id="6" name="Retângulo: Cantos Arredondados 5">
              <a:extLst>
                <a:ext uri="{FF2B5EF4-FFF2-40B4-BE49-F238E27FC236}">
                  <a16:creationId xmlns:a16="http://schemas.microsoft.com/office/drawing/2014/main" id="{D22DEF49-E7FC-C392-8027-5E438EB2EAD5}"/>
                </a:ext>
              </a:extLst>
            </p:cNvPr>
            <p:cNvSpPr/>
            <p:nvPr/>
          </p:nvSpPr>
          <p:spPr>
            <a:xfrm>
              <a:off x="2429788" y="849509"/>
              <a:ext cx="9483954" cy="873847"/>
            </a:xfrm>
            <a:prstGeom prst="roundRect">
              <a:avLst>
                <a:gd name="adj" fmla="val 42763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pt-BR" sz="21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Caro(a) estudante, neste momento vamos exercitar a habilidade de </a:t>
              </a:r>
              <a:r>
                <a:rPr lang="pt-BR" sz="21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resolver</a:t>
              </a:r>
              <a:r>
                <a:rPr lang="pt-BR" sz="21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 problemas que possam ser representados por sistema de equações de 1º grau com duas incógnitas.</a:t>
              </a:r>
            </a:p>
          </p:txBody>
        </p:sp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1EB2506A-2A7B-70BC-4892-A64641779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9832" y="849256"/>
              <a:ext cx="2339087" cy="873847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094E426F-9CD3-1610-556F-91F762323E8B}"/>
                  </a:ext>
                </a:extLst>
              </p:cNvPr>
              <p:cNvSpPr txBox="1"/>
              <p:nvPr/>
            </p:nvSpPr>
            <p:spPr>
              <a:xfrm>
                <a:off x="6266330" y="3023537"/>
                <a:ext cx="5760000" cy="3671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2.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Assinale a alternativa que apresenta a quantidade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de crustáceos de 8 patas e o número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de crustáceos de 10 patas, do aquário de Mônica.</a:t>
                </a: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A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=12  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e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  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=3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B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=712,5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pt-BR" sz="2200" b="0" i="0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e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  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=−568,5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C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=3  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e</m:t>
                      </m:r>
                      <m:r>
                        <a:rPr lang="pt-BR" sz="2200" b="0" i="0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=12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D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 6 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7</m:t>
                          </m:r>
                        </m:den>
                      </m:f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pt-BR" sz="2200" b="0" i="0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e</m:t>
                      </m:r>
                      <m:r>
                        <a:rPr lang="pt-BR" sz="2200" b="0" i="0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   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 64 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094E426F-9CD3-1610-556F-91F762323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6330" y="3023537"/>
                <a:ext cx="5760000" cy="3671326"/>
              </a:xfrm>
              <a:prstGeom prst="rect">
                <a:avLst/>
              </a:prstGeom>
              <a:blipFill>
                <a:blip r:embed="rId4"/>
                <a:stretch>
                  <a:fillRect l="-1376" t="-831" r="-13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781133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B0746733-5C23-29AC-288D-FAA8BF9EA391}"/>
                  </a:ext>
                </a:extLst>
              </p:cNvPr>
              <p:cNvSpPr txBox="1"/>
              <p:nvPr/>
            </p:nvSpPr>
            <p:spPr>
              <a:xfrm>
                <a:off x="89647" y="982149"/>
                <a:ext cx="5576047" cy="53979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3.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Considere o sistema a seguir.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+8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=8</m:t>
                                </m:r>
                              </m:e>
                            </m:mr>
                            <m:mr>
                              <m:e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7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−2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Qual é a solução desse sistema?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A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 5 </m:t>
                              </m:r>
                            </m:den>
                          </m:f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; </m:t>
                          </m:r>
                          <m:f>
                            <m:f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 4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B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 4 </m:t>
                              </m:r>
                            </m:den>
                          </m:f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; </m:t>
                          </m:r>
                          <m:f>
                            <m:f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 8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C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 8 </m:t>
                              </m:r>
                            </m:den>
                          </m:f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; </m:t>
                          </m:r>
                          <m:f>
                            <m:f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 4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D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1; </m:t>
                          </m:r>
                          <m:f>
                            <m:f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 2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B0746733-5C23-29AC-288D-FAA8BF9EA3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47" y="982149"/>
                <a:ext cx="5576047" cy="5397953"/>
              </a:xfrm>
              <a:prstGeom prst="rect">
                <a:avLst/>
              </a:prstGeom>
              <a:blipFill>
                <a:blip r:embed="rId2"/>
                <a:stretch>
                  <a:fillRect l="-1422" t="-56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76AA2551-82C9-E6EE-24FD-61AA02331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765" y="1090118"/>
            <a:ext cx="5760000" cy="478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5542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2CD9A25E-EC99-A347-6804-80A500DF5B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39"/>
          <a:stretch>
            <a:fillRect/>
          </a:stretch>
        </p:blipFill>
        <p:spPr>
          <a:xfrm>
            <a:off x="252918" y="1220974"/>
            <a:ext cx="3600000" cy="76270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0C19F24-3125-07E9-3E93-B98877BEA5DC}"/>
              </a:ext>
            </a:extLst>
          </p:cNvPr>
          <p:cNvSpPr txBox="1"/>
          <p:nvPr/>
        </p:nvSpPr>
        <p:spPr>
          <a:xfrm>
            <a:off x="143565" y="2038199"/>
            <a:ext cx="5880718" cy="2430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UNIDADES DE MEDIDA DE CAPACIDADE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endParaRPr lang="pt-BR" sz="2200" b="1" kern="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As unidades de capacidade são o quilolitro (</a:t>
            </a:r>
            <a:r>
              <a:rPr lang="pt-BR" sz="2200" b="1" dirty="0" err="1">
                <a:latin typeface="Arial Narrow" panose="020B0606020202030204" pitchFamily="34" charset="0"/>
              </a:rPr>
              <a:t>kL</a:t>
            </a:r>
            <a:r>
              <a:rPr lang="pt-BR" sz="2200" dirty="0">
                <a:latin typeface="Arial Narrow" panose="020B0606020202030204" pitchFamily="34" charset="0"/>
              </a:rPr>
              <a:t>), hectolitro (</a:t>
            </a:r>
            <a:r>
              <a:rPr lang="pt-BR" sz="2200" b="1" dirty="0" err="1">
                <a:latin typeface="Arial Narrow" panose="020B0606020202030204" pitchFamily="34" charset="0"/>
              </a:rPr>
              <a:t>hL</a:t>
            </a:r>
            <a:r>
              <a:rPr lang="pt-BR" sz="2200" dirty="0">
                <a:latin typeface="Arial Narrow" panose="020B0606020202030204" pitchFamily="34" charset="0"/>
              </a:rPr>
              <a:t>), decalitro (</a:t>
            </a:r>
            <a:r>
              <a:rPr lang="pt-BR" sz="2200" b="1" dirty="0" err="1">
                <a:latin typeface="Arial Narrow" panose="020B0606020202030204" pitchFamily="34" charset="0"/>
              </a:rPr>
              <a:t>daL</a:t>
            </a:r>
            <a:r>
              <a:rPr lang="pt-BR" sz="2200" dirty="0">
                <a:latin typeface="Arial Narrow" panose="020B0606020202030204" pitchFamily="34" charset="0"/>
              </a:rPr>
              <a:t>), litro (</a:t>
            </a:r>
            <a:r>
              <a:rPr lang="pt-BR" sz="2200" b="1" dirty="0">
                <a:latin typeface="Arial Narrow" panose="020B0606020202030204" pitchFamily="34" charset="0"/>
              </a:rPr>
              <a:t>L</a:t>
            </a:r>
            <a:r>
              <a:rPr lang="pt-BR" sz="2200" dirty="0">
                <a:latin typeface="Arial Narrow" panose="020B0606020202030204" pitchFamily="34" charset="0"/>
              </a:rPr>
              <a:t>), decilitro (</a:t>
            </a:r>
            <a:r>
              <a:rPr lang="pt-BR" sz="2200" b="1" dirty="0" err="1">
                <a:latin typeface="Arial Narrow" panose="020B0606020202030204" pitchFamily="34" charset="0"/>
              </a:rPr>
              <a:t>dL</a:t>
            </a:r>
            <a:r>
              <a:rPr lang="pt-BR" sz="2200" dirty="0">
                <a:latin typeface="Arial Narrow" panose="020B0606020202030204" pitchFamily="34" charset="0"/>
              </a:rPr>
              <a:t>), centilitro (</a:t>
            </a:r>
            <a:r>
              <a:rPr lang="pt-BR" sz="2200" b="1" dirty="0" err="1">
                <a:latin typeface="Arial Narrow" panose="020B0606020202030204" pitchFamily="34" charset="0"/>
              </a:rPr>
              <a:t>cL</a:t>
            </a:r>
            <a:r>
              <a:rPr lang="pt-BR" sz="2200" dirty="0">
                <a:latin typeface="Arial Narrow" panose="020B0606020202030204" pitchFamily="34" charset="0"/>
              </a:rPr>
              <a:t>) e mililitro (</a:t>
            </a:r>
            <a:r>
              <a:rPr lang="pt-BR" sz="2200" b="1" dirty="0" err="1">
                <a:latin typeface="Arial Narrow" panose="020B0606020202030204" pitchFamily="34" charset="0"/>
              </a:rPr>
              <a:t>mL</a:t>
            </a:r>
            <a:r>
              <a:rPr lang="pt-BR" sz="2200" dirty="0">
                <a:latin typeface="Arial Narrow" panose="020B0606020202030204" pitchFamily="34" charset="0"/>
              </a:rPr>
              <a:t>). Observe, a seguir, uma escala de conversão de uma medida para outra:</a:t>
            </a:r>
          </a:p>
        </p:txBody>
      </p:sp>
      <p:pic>
        <p:nvPicPr>
          <p:cNvPr id="8" name="Imagem 7" descr="Relógio digital com números&#10;&#10;Descrição gerada automaticamente com confiança baixa">
            <a:extLst>
              <a:ext uri="{FF2B5EF4-FFF2-40B4-BE49-F238E27FC236}">
                <a16:creationId xmlns:a16="http://schemas.microsoft.com/office/drawing/2014/main" id="{115E85FB-E2BA-6CF8-B62E-756B48DB31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35" y="4608853"/>
            <a:ext cx="5123588" cy="173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DA32748-365E-BC8F-64F6-E624DBB77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6000" y="772434"/>
            <a:ext cx="4320000" cy="52593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A19A07F-FF1D-6574-E085-0D89E6E56961}"/>
              </a:ext>
            </a:extLst>
          </p:cNvPr>
          <p:cNvSpPr txBox="1"/>
          <p:nvPr/>
        </p:nvSpPr>
        <p:spPr>
          <a:xfrm>
            <a:off x="6167719" y="1451933"/>
            <a:ext cx="588071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Exemplo: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Transformando 5 L em </a:t>
            </a:r>
            <a:r>
              <a:rPr lang="pt-BR" sz="2200" kern="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mL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Observe essa transformação na escala de unidades de capacidade: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1224CCB-44F8-0C35-B57D-FB85AF3140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6333" y="3015734"/>
            <a:ext cx="5737150" cy="137767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CE14ABE5-4D3E-8789-3383-4FF0313531F2}"/>
              </a:ext>
            </a:extLst>
          </p:cNvPr>
          <p:cNvSpPr txBox="1"/>
          <p:nvPr/>
        </p:nvSpPr>
        <p:spPr>
          <a:xfrm>
            <a:off x="6221508" y="4393409"/>
            <a:ext cx="61351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Logo, conclui-se que 5L tem 5000 </a:t>
            </a:r>
            <a:r>
              <a:rPr lang="pt-BR" sz="2200" kern="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mL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4192216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A89C42A2-1C10-DD0B-0981-E619ACF14638}"/>
              </a:ext>
            </a:extLst>
          </p:cNvPr>
          <p:cNvSpPr txBox="1"/>
          <p:nvPr/>
        </p:nvSpPr>
        <p:spPr>
          <a:xfrm>
            <a:off x="202860" y="2094700"/>
            <a:ext cx="5827058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Unidades de medida de volume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26F6A79-4D98-56B4-8954-EB4EBD1BE3EA}"/>
              </a:ext>
            </a:extLst>
          </p:cNvPr>
          <p:cNvSpPr txBox="1"/>
          <p:nvPr/>
        </p:nvSpPr>
        <p:spPr>
          <a:xfrm>
            <a:off x="202860" y="2790171"/>
            <a:ext cx="582705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unidades de medida de volume possuem os mesmos nomes das unidades de medida de comprimento, entretanto, as medidas de volume são elevadas à terceira potência, já que se trata de uma medida que envolve três dimensões.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54BC3C6-4D2C-618E-F523-B21BE98D14FE}"/>
              </a:ext>
            </a:extLst>
          </p:cNvPr>
          <p:cNvSpPr txBox="1"/>
          <p:nvPr/>
        </p:nvSpPr>
        <p:spPr>
          <a:xfrm>
            <a:off x="6135188" y="627977"/>
            <a:ext cx="6135188" cy="45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Veja a imagem: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m 12" descr="Forma, Retângulo&#10;&#10;O conteúdo gerado por IA pode estar incorreto.">
            <a:extLst>
              <a:ext uri="{FF2B5EF4-FFF2-40B4-BE49-F238E27FC236}">
                <a16:creationId xmlns:a16="http://schemas.microsoft.com/office/drawing/2014/main" id="{BF1EA60B-5C13-60C2-8F9C-35746E1DF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510" y="1167771"/>
            <a:ext cx="2880000" cy="23959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0BF9A937-DF06-ACC0-2119-97F7A5ADA5DD}"/>
                  </a:ext>
                </a:extLst>
              </p:cNvPr>
              <p:cNvSpPr txBox="1"/>
              <p:nvPr/>
            </p:nvSpPr>
            <p:spPr>
              <a:xfrm>
                <a:off x="6135188" y="3644443"/>
                <a:ext cx="6056812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Para obter o volume desse cubo, é necessário multiplicar todas as suas três dimensões: comprimento, largura e altura. Em outras palavras, o volume (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𝑉</m:t>
                    </m:r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), é: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𝑉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𝑉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𝑎</m:t>
                        </m:r>
                      </m:e>
                      <m:sup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0BF9A937-DF06-ACC0-2119-97F7A5ADA5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5188" y="3644443"/>
                <a:ext cx="6056812" cy="1785104"/>
              </a:xfrm>
              <a:prstGeom prst="rect">
                <a:avLst/>
              </a:prstGeom>
              <a:blipFill>
                <a:blip r:embed="rId4"/>
                <a:stretch>
                  <a:fillRect l="-1308" t="-2048" r="-13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355851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68DF677A-B447-BD94-790E-FEDD1B00649C}"/>
                  </a:ext>
                </a:extLst>
              </p:cNvPr>
              <p:cNvSpPr txBox="1"/>
              <p:nvPr/>
            </p:nvSpPr>
            <p:spPr>
              <a:xfrm>
                <a:off x="0" y="856488"/>
                <a:ext cx="6096000" cy="3212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Portanto, como as medidas são lineares e são apresentadas, por exemplo, em centímetros, ao multiplicarmos as três medidas em centímetros, três vezes, teremos unidade de medida de centímetros cúbicos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𝑐</m:t>
                        </m:r>
                        <m:sSup>
                          <m:sSupPr>
                            <m:ctrlPr>
                              <a:rPr lang="pt-BR" sz="2200" i="1" ker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pt-BR" sz="2200" i="1" ker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pt-BR" sz="2200" i="1" ker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3</m:t>
                            </m:r>
                          </m:sup>
                        </m:sSup>
                      </m:e>
                    </m:d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Para converter uma medida em uma das unidades de volume para outra imediatamente à direita, é necessário multiplicar o número por mil. Observe: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68DF677A-B447-BD94-790E-FEDD1B0064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56488"/>
                <a:ext cx="6096000" cy="3212674"/>
              </a:xfrm>
              <a:prstGeom prst="rect">
                <a:avLst/>
              </a:prstGeom>
              <a:blipFill>
                <a:blip r:embed="rId2"/>
                <a:stretch>
                  <a:fillRect l="-1300" t="-759" r="-1300" b="-26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 descr="Diagrama&#10;&#10;Descrição gerada automaticamente">
            <a:extLst>
              <a:ext uri="{FF2B5EF4-FFF2-40B4-BE49-F238E27FC236}">
                <a16:creationId xmlns:a16="http://schemas.microsoft.com/office/drawing/2014/main" id="{08A97486-D88F-8A61-EC6A-E643B533D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137" y="4199791"/>
            <a:ext cx="5345726" cy="173868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874FC5C-4671-C2BD-B6D6-8112BC6E84D3}"/>
              </a:ext>
            </a:extLst>
          </p:cNvPr>
          <p:cNvSpPr txBox="1"/>
          <p:nvPr/>
        </p:nvSpPr>
        <p:spPr>
          <a:xfrm>
            <a:off x="6176555" y="1223086"/>
            <a:ext cx="6135188" cy="923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Exemplo: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Transformando 1 m³ em dm³.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427697D-7EF4-447B-A18F-DAD3F72D5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347" y="2206855"/>
            <a:ext cx="5698356" cy="94867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2EFE38C-D372-DEEA-5381-245EBAE736EE}"/>
              </a:ext>
            </a:extLst>
          </p:cNvPr>
          <p:cNvSpPr txBox="1"/>
          <p:nvPr/>
        </p:nvSpPr>
        <p:spPr>
          <a:xfrm>
            <a:off x="6146075" y="3155534"/>
            <a:ext cx="6196148" cy="45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Logo, conclui-se que 1 m³ em 1000 dm³.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6F0BC452-6D7E-E1D2-24CB-4B94FBE519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1139" y="4137347"/>
            <a:ext cx="4948645" cy="205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989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1CBCBA1-A5E4-91D9-3DD2-C9A48EC6AF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7077" r="63512"/>
          <a:stretch>
            <a:fillRect/>
          </a:stretch>
        </p:blipFill>
        <p:spPr bwMode="auto">
          <a:xfrm>
            <a:off x="197223" y="819819"/>
            <a:ext cx="2520000" cy="5939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27E8528-5F68-C02E-0844-412B2DB8627B}"/>
              </a:ext>
            </a:extLst>
          </p:cNvPr>
          <p:cNvSpPr txBox="1"/>
          <p:nvPr/>
        </p:nvSpPr>
        <p:spPr>
          <a:xfrm>
            <a:off x="197223" y="1413806"/>
            <a:ext cx="5760000" cy="3145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>
              <a:lnSpc>
                <a:spcPct val="114000"/>
              </a:lnSpc>
              <a:spcAft>
                <a:spcPts val="600"/>
              </a:spcAft>
              <a:buNone/>
            </a:pPr>
            <a:r>
              <a:rPr lang="pt-BR" sz="2200" b="1" dirty="0">
                <a:latin typeface="Arial Narrow" panose="020B0606020202030204" pitchFamily="34" charset="0"/>
              </a:rPr>
              <a:t>1. </a:t>
            </a:r>
            <a:r>
              <a:rPr lang="pt-BR" sz="2200" dirty="0">
                <a:latin typeface="Arial Narrow" panose="020B0606020202030204" pitchFamily="34" charset="0"/>
              </a:rPr>
              <a:t>Converta as medidas de capacidade indicadas a seguir: </a:t>
            </a:r>
          </a:p>
          <a:p>
            <a:pPr marR="90170" algn="just">
              <a:lnSpc>
                <a:spcPct val="114000"/>
              </a:lnSpc>
              <a:spcAft>
                <a:spcPts val="600"/>
              </a:spcAft>
              <a:buNone/>
            </a:pPr>
            <a:r>
              <a:rPr lang="pt-BR" sz="2200" dirty="0">
                <a:latin typeface="Arial Narrow" panose="020B0606020202030204" pitchFamily="34" charset="0"/>
              </a:rPr>
              <a:t>a) 8 L em mL. </a:t>
            </a:r>
          </a:p>
          <a:p>
            <a:pPr marR="90170" algn="just">
              <a:lnSpc>
                <a:spcPct val="114000"/>
              </a:lnSpc>
              <a:spcAft>
                <a:spcPts val="600"/>
              </a:spcAft>
              <a:buNone/>
            </a:pPr>
            <a:r>
              <a:rPr lang="pt-BR" sz="2200" dirty="0">
                <a:latin typeface="Arial Narrow" panose="020B0606020202030204" pitchFamily="34" charset="0"/>
              </a:rPr>
              <a:t>b) 4,5 </a:t>
            </a:r>
            <a:r>
              <a:rPr lang="pt-BR" sz="2200" dirty="0" err="1">
                <a:latin typeface="Arial Narrow" panose="020B0606020202030204" pitchFamily="34" charset="0"/>
              </a:rPr>
              <a:t>kL</a:t>
            </a:r>
            <a:r>
              <a:rPr lang="pt-BR" sz="2200" dirty="0">
                <a:latin typeface="Arial Narrow" panose="020B0606020202030204" pitchFamily="34" charset="0"/>
              </a:rPr>
              <a:t> em </a:t>
            </a:r>
            <a:r>
              <a:rPr lang="pt-BR" sz="2200" dirty="0" err="1">
                <a:latin typeface="Arial Narrow" panose="020B0606020202030204" pitchFamily="34" charset="0"/>
              </a:rPr>
              <a:t>daL</a:t>
            </a:r>
            <a:r>
              <a:rPr lang="pt-BR" sz="2200" dirty="0">
                <a:latin typeface="Arial Narrow" panose="020B0606020202030204" pitchFamily="34" charset="0"/>
              </a:rPr>
              <a:t>. </a:t>
            </a:r>
          </a:p>
          <a:p>
            <a:pPr marR="90170" algn="just">
              <a:lnSpc>
                <a:spcPct val="114000"/>
              </a:lnSpc>
              <a:spcAft>
                <a:spcPts val="600"/>
              </a:spcAft>
              <a:buNone/>
            </a:pPr>
            <a:r>
              <a:rPr lang="pt-BR" sz="2200" dirty="0">
                <a:latin typeface="Arial Narrow" panose="020B0606020202030204" pitchFamily="34" charset="0"/>
              </a:rPr>
              <a:t>c) 2300 mL em </a:t>
            </a:r>
            <a:r>
              <a:rPr lang="pt-BR" sz="2200" dirty="0" err="1">
                <a:latin typeface="Arial Narrow" panose="020B0606020202030204" pitchFamily="34" charset="0"/>
              </a:rPr>
              <a:t>dL</a:t>
            </a:r>
            <a:r>
              <a:rPr lang="pt-BR" sz="2200" dirty="0">
                <a:latin typeface="Arial Narrow" panose="020B0606020202030204" pitchFamily="34" charset="0"/>
              </a:rPr>
              <a:t>. </a:t>
            </a:r>
          </a:p>
          <a:p>
            <a:pPr marR="90170" algn="just">
              <a:lnSpc>
                <a:spcPct val="114000"/>
              </a:lnSpc>
              <a:spcAft>
                <a:spcPts val="600"/>
              </a:spcAft>
              <a:buNone/>
            </a:pPr>
            <a:r>
              <a:rPr lang="pt-BR" sz="2200" dirty="0">
                <a:latin typeface="Arial Narrow" panose="020B0606020202030204" pitchFamily="34" charset="0"/>
              </a:rPr>
              <a:t>d) 340 </a:t>
            </a:r>
            <a:r>
              <a:rPr lang="pt-BR" sz="2200" dirty="0" err="1">
                <a:latin typeface="Arial Narrow" panose="020B0606020202030204" pitchFamily="34" charset="0"/>
              </a:rPr>
              <a:t>dL</a:t>
            </a:r>
            <a:r>
              <a:rPr lang="pt-BR" sz="2200" dirty="0">
                <a:latin typeface="Arial Narrow" panose="020B0606020202030204" pitchFamily="34" charset="0"/>
              </a:rPr>
              <a:t> em L. </a:t>
            </a:r>
          </a:p>
          <a:p>
            <a:pPr marR="90170" algn="just">
              <a:lnSpc>
                <a:spcPct val="114000"/>
              </a:lnSpc>
              <a:spcAft>
                <a:spcPts val="600"/>
              </a:spcAft>
              <a:buNone/>
            </a:pPr>
            <a:r>
              <a:rPr lang="pt-BR" sz="2200" dirty="0">
                <a:latin typeface="Arial Narrow" panose="020B0606020202030204" pitchFamily="34" charset="0"/>
              </a:rPr>
              <a:t>e) 0,52 </a:t>
            </a:r>
            <a:r>
              <a:rPr lang="pt-BR" sz="2200" dirty="0" err="1">
                <a:latin typeface="Arial Narrow" panose="020B0606020202030204" pitchFamily="34" charset="0"/>
              </a:rPr>
              <a:t>daL</a:t>
            </a:r>
            <a:r>
              <a:rPr lang="pt-BR" sz="2200" dirty="0">
                <a:latin typeface="Arial Narrow" panose="020B0606020202030204" pitchFamily="34" charset="0"/>
              </a:rPr>
              <a:t> em mL.</a:t>
            </a:r>
            <a:endParaRPr lang="pt-BR" sz="22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4523323-7178-27AC-8E96-85452E29EAEB}"/>
              </a:ext>
            </a:extLst>
          </p:cNvPr>
          <p:cNvSpPr txBox="1"/>
          <p:nvPr/>
        </p:nvSpPr>
        <p:spPr>
          <a:xfrm>
            <a:off x="6234777" y="920747"/>
            <a:ext cx="5760000" cy="2759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Bef>
                <a:spcPts val="600"/>
              </a:spcBef>
            </a:pPr>
            <a:r>
              <a:rPr lang="pt-BR" sz="2200" b="1" dirty="0">
                <a:latin typeface="Arial Narrow" panose="020B0606020202030204" pitchFamily="34" charset="0"/>
              </a:rPr>
              <a:t>2.</a:t>
            </a:r>
            <a:r>
              <a:rPr lang="pt-BR" sz="2200" dirty="0">
                <a:latin typeface="Arial Narrow" panose="020B0606020202030204" pitchFamily="34" charset="0"/>
              </a:rPr>
              <a:t> Converta as medidas de volume indicadas a seguir: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</a:pPr>
            <a:r>
              <a:rPr lang="pt-BR" sz="2200" dirty="0">
                <a:latin typeface="Arial Narrow" panose="020B0606020202030204" pitchFamily="34" charset="0"/>
              </a:rPr>
              <a:t>a) 2 m³ em cm³.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</a:pPr>
            <a:r>
              <a:rPr lang="pt-BR" sz="2200" dirty="0">
                <a:latin typeface="Arial Narrow" panose="020B0606020202030204" pitchFamily="34" charset="0"/>
              </a:rPr>
              <a:t>b) 4,1 dam</a:t>
            </a:r>
            <a:r>
              <a:rPr lang="pt-BR" sz="2200" baseline="30000" dirty="0">
                <a:latin typeface="Arial Narrow" panose="020B0606020202030204" pitchFamily="34" charset="0"/>
              </a:rPr>
              <a:t>3 </a:t>
            </a:r>
            <a:r>
              <a:rPr lang="pt-BR" sz="2200" dirty="0">
                <a:latin typeface="Arial Narrow" panose="020B0606020202030204" pitchFamily="34" charset="0"/>
              </a:rPr>
              <a:t>em cm</a:t>
            </a:r>
            <a:r>
              <a:rPr lang="pt-BR" sz="2200" baseline="30000" dirty="0">
                <a:latin typeface="Arial Narrow" panose="020B0606020202030204" pitchFamily="34" charset="0"/>
              </a:rPr>
              <a:t>3</a:t>
            </a:r>
            <a:r>
              <a:rPr lang="pt-BR" sz="2200" dirty="0">
                <a:latin typeface="Arial Narrow" panose="020B0606020202030204" pitchFamily="34" charset="0"/>
              </a:rPr>
              <a:t>.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</a:pPr>
            <a:r>
              <a:rPr lang="pt-BR" sz="2200" dirty="0">
                <a:latin typeface="Arial Narrow" panose="020B0606020202030204" pitchFamily="34" charset="0"/>
              </a:rPr>
              <a:t>c) 54,5 hm</a:t>
            </a:r>
            <a:r>
              <a:rPr lang="pt-BR" sz="2200" baseline="30000" dirty="0">
                <a:latin typeface="Arial Narrow" panose="020B0606020202030204" pitchFamily="34" charset="0"/>
              </a:rPr>
              <a:t>3 </a:t>
            </a:r>
            <a:r>
              <a:rPr lang="pt-BR" sz="2200" dirty="0">
                <a:latin typeface="Arial Narrow" panose="020B0606020202030204" pitchFamily="34" charset="0"/>
              </a:rPr>
              <a:t>em m</a:t>
            </a:r>
            <a:r>
              <a:rPr lang="pt-BR" sz="2200" baseline="30000" dirty="0">
                <a:latin typeface="Arial Narrow" panose="020B0606020202030204" pitchFamily="34" charset="0"/>
              </a:rPr>
              <a:t>3</a:t>
            </a:r>
            <a:r>
              <a:rPr lang="pt-BR" sz="2200" dirty="0">
                <a:latin typeface="Arial Narrow" panose="020B0606020202030204" pitchFamily="34" charset="0"/>
              </a:rPr>
              <a:t>.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</a:pPr>
            <a:r>
              <a:rPr lang="pt-BR" sz="2200" dirty="0">
                <a:latin typeface="Arial Narrow" panose="020B0606020202030204" pitchFamily="34" charset="0"/>
              </a:rPr>
              <a:t>d) 21500 mm</a:t>
            </a:r>
            <a:r>
              <a:rPr lang="pt-BR" sz="2200" baseline="30000" dirty="0">
                <a:latin typeface="Arial Narrow" panose="020B0606020202030204" pitchFamily="34" charset="0"/>
              </a:rPr>
              <a:t>3 </a:t>
            </a:r>
            <a:r>
              <a:rPr lang="pt-BR" sz="2200" dirty="0">
                <a:latin typeface="Arial Narrow" panose="020B0606020202030204" pitchFamily="34" charset="0"/>
              </a:rPr>
              <a:t>em m</a:t>
            </a:r>
            <a:r>
              <a:rPr lang="pt-BR" sz="2200" baseline="30000" dirty="0">
                <a:latin typeface="Arial Narrow" panose="020B0606020202030204" pitchFamily="34" charset="0"/>
              </a:rPr>
              <a:t>3</a:t>
            </a:r>
            <a:r>
              <a:rPr lang="pt-BR" sz="2200" dirty="0">
                <a:latin typeface="Arial Narrow" panose="020B0606020202030204" pitchFamily="34" charset="0"/>
              </a:rPr>
              <a:t>.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</a:pPr>
            <a:r>
              <a:rPr lang="pt-BR" sz="2200" dirty="0">
                <a:latin typeface="Arial Narrow" panose="020B0606020202030204" pitchFamily="34" charset="0"/>
              </a:rPr>
              <a:t>e) 1250 cm³ em dm³.</a:t>
            </a:r>
          </a:p>
        </p:txBody>
      </p:sp>
    </p:spTree>
    <p:extLst>
      <p:ext uri="{BB962C8B-B14F-4D97-AF65-F5344CB8AC3E}">
        <p14:creationId xmlns:p14="http://schemas.microsoft.com/office/powerpoint/2010/main" val="17086465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5EAAECB3-7692-81CB-1BD2-5BCAD2877EA0}"/>
                  </a:ext>
                </a:extLst>
              </p:cNvPr>
              <p:cNvSpPr txBox="1"/>
              <p:nvPr/>
            </p:nvSpPr>
            <p:spPr>
              <a:xfrm>
                <a:off x="206188" y="1176799"/>
                <a:ext cx="5728447" cy="32624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algn="just">
                  <a:spcAft>
                    <a:spcPts val="600"/>
                  </a:spcAft>
                  <a:buNone/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3.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Transforme as medidas de volume, a seguir, para as medidas de capacidade em cada caso.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90170" algn="just">
                  <a:spcAft>
                    <a:spcPts val="600"/>
                  </a:spcAft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5 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𝑐</m:t>
                    </m:r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para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𝑚𝐿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90170" algn="just">
                  <a:spcAft>
                    <a:spcPts val="600"/>
                  </a:spcAft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250 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𝑐</m:t>
                    </m:r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para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𝑚𝐿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90170" algn="just">
                  <a:spcAft>
                    <a:spcPts val="600"/>
                  </a:spcAft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0,8 </m:t>
                    </m:r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para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90170" algn="just">
                  <a:spcAft>
                    <a:spcPts val="600"/>
                  </a:spcAft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1200 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𝑐</m:t>
                    </m:r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para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90170" algn="just">
                  <a:spcAft>
                    <a:spcPts val="600"/>
                  </a:spcAft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1,5 </m:t>
                    </m:r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para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𝑚𝐿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90170" algn="just">
                  <a:spcAft>
                    <a:spcPts val="600"/>
                  </a:spcAft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f)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3 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𝑑</m:t>
                    </m:r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para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5EAAECB3-7692-81CB-1BD2-5BCAD2877E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88" y="1176799"/>
                <a:ext cx="5728447" cy="3262432"/>
              </a:xfrm>
              <a:prstGeom prst="rect">
                <a:avLst/>
              </a:prstGeom>
              <a:blipFill>
                <a:blip r:embed="rId2"/>
                <a:stretch>
                  <a:fillRect l="-1383" t="-1308" b="-29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6B01B7F3-761A-A051-EC82-1482565B0ADA}"/>
                  </a:ext>
                </a:extLst>
              </p:cNvPr>
              <p:cNvSpPr txBox="1"/>
              <p:nvPr/>
            </p:nvSpPr>
            <p:spPr>
              <a:xfrm>
                <a:off x="6191283" y="1176799"/>
                <a:ext cx="5794529" cy="32624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algn="just">
                  <a:spcAft>
                    <a:spcPts val="600"/>
                  </a:spcAft>
                  <a:buNone/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4.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Transforme as medidas de capacidade, a seguir, para as medidas de volume em cada caso.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90170" algn="just">
                  <a:spcAft>
                    <a:spcPts val="600"/>
                  </a:spcAft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150 </m:t>
                    </m:r>
                    <m:r>
                      <m:rPr>
                        <m:sty m:val="p"/>
                      </m:rPr>
                      <a:rPr lang="pt-BR" sz="2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L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para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𝑐𝑚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³.</m:t>
                    </m:r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90170" algn="just">
                  <a:spcAft>
                    <a:spcPts val="600"/>
                  </a:spcAft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600 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𝑚𝐿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para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𝑐𝑚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³.</m:t>
                    </m:r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90170" algn="just">
                  <a:spcAft>
                    <a:spcPts val="600"/>
                  </a:spcAft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4,5 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para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𝑑𝑚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³.</m:t>
                    </m:r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90170" algn="just">
                  <a:spcAft>
                    <a:spcPts val="600"/>
                  </a:spcAft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800 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𝑚𝐿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para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𝑐𝑚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³.</m:t>
                    </m:r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90170" algn="just">
                  <a:spcAft>
                    <a:spcPts val="600"/>
                  </a:spcAft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0,75 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para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𝑑𝑚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³.</m:t>
                    </m:r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90170" algn="just">
                  <a:spcAft>
                    <a:spcPts val="600"/>
                  </a:spcAft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f)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2100 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para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𝑚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³.</m:t>
                    </m:r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6B01B7F3-761A-A051-EC82-1482565B0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1283" y="1176799"/>
                <a:ext cx="5794529" cy="3262432"/>
              </a:xfrm>
              <a:prstGeom prst="rect">
                <a:avLst/>
              </a:prstGeom>
              <a:blipFill>
                <a:blip r:embed="rId3"/>
                <a:stretch>
                  <a:fillRect l="-1368" t="-1308" b="-29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689181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AEF4AC6B-9811-8C93-16E9-2EAE8DB8CB64}"/>
              </a:ext>
            </a:extLst>
          </p:cNvPr>
          <p:cNvSpPr txBox="1"/>
          <p:nvPr/>
        </p:nvSpPr>
        <p:spPr>
          <a:xfrm>
            <a:off x="143436" y="3066094"/>
            <a:ext cx="57600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1.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Karla fez uma jarra de suco contendo 2,2 L e repartiu todo o suco entre ela e seus quatro amigos em quantidades iguais, sabendo que ela e seus amigos tomaram o suco em copos de 500 mL.</a:t>
            </a:r>
          </a:p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Dessa forma, a quantidade de suco que faltou para encher cada um desses copos foi de</a:t>
            </a:r>
          </a:p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0,6 </a:t>
            </a:r>
            <a:r>
              <a:rPr lang="pt-BR" sz="22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mL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6 </a:t>
            </a:r>
            <a:r>
              <a:rPr lang="pt-BR" sz="22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mL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16 </a:t>
            </a:r>
            <a:r>
              <a:rPr lang="pt-BR" sz="22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mL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60 mL.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36634B0-564C-54E2-99CA-F9EE6F735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23" y="807563"/>
            <a:ext cx="5400000" cy="19727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56E7C78C-947B-B22A-3D81-0900EBB44197}"/>
                  </a:ext>
                </a:extLst>
              </p:cNvPr>
              <p:cNvSpPr txBox="1"/>
              <p:nvPr/>
            </p:nvSpPr>
            <p:spPr>
              <a:xfrm>
                <a:off x="6239436" y="834458"/>
                <a:ext cx="5760000" cy="58169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2.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Goiás, o consumo de pamonha é muito comum. Normalmente uma pamonha média utiliza </a:t>
                </a:r>
                <a14:m>
                  <m:oMath xmlns:m="http://schemas.openxmlformats.org/officeDocument/2006/math"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200 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g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de massa de milho ralado, que após o cozimento, atinge </a:t>
                </a:r>
                <a14:m>
                  <m:oMath xmlns:m="http://schemas.openxmlformats.org/officeDocument/2006/math"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300 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g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Isso ocorre porque o amido do milho absorve a água do cozimento. Sabe-se que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𝑘𝑔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 massa de milho possui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900 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𝑚𝐿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pamonharia em Goiás pretende fazer 100 kg de pamonhas cozidas, sem considerar o “peso” das palhas e do recheio das pamonhas. Para isso, é preciso ralar uma quantidade de massa de milho para produzir essa quantidade de pamonha.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Qual o volume aproximado de massa de milho ralada, em decímetros cúbicos, necessários para se produzir 100 kg de pamonhas cozidas? </a:t>
                </a:r>
              </a:p>
              <a:p>
                <a:pPr algn="just">
                  <a:spcAft>
                    <a:spcPts val="600"/>
                  </a:spcAft>
                </a:pPr>
                <a:r>
                  <a:rPr lang="pt-BR" sz="22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40.			(C) 66.</a:t>
                </a:r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</a:pPr>
                <a:r>
                  <a:rPr lang="pt-BR" sz="22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60.			(D) 90.</a:t>
                </a:r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56E7C78C-947B-B22A-3D81-0900EBB44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9436" y="834458"/>
                <a:ext cx="5760000" cy="5816977"/>
              </a:xfrm>
              <a:prstGeom prst="rect">
                <a:avLst/>
              </a:prstGeom>
              <a:blipFill>
                <a:blip r:embed="rId3"/>
                <a:stretch>
                  <a:fillRect l="-1377" t="-734" r="-1483" b="-104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218895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209B1007-48ED-DFFE-EAF6-4045CC76D3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r="2454" b="4321"/>
          <a:stretch>
            <a:fillRect/>
          </a:stretch>
        </p:blipFill>
        <p:spPr bwMode="auto">
          <a:xfrm>
            <a:off x="179293" y="716464"/>
            <a:ext cx="3600000" cy="7448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520E8B8-1AD2-8724-E81C-223794583E2B}"/>
                  </a:ext>
                </a:extLst>
              </p:cNvPr>
              <p:cNvSpPr txBox="1"/>
              <p:nvPr/>
            </p:nvSpPr>
            <p:spPr>
              <a:xfrm>
                <a:off x="179293" y="1470288"/>
                <a:ext cx="5760000" cy="28007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VOLUME DE PRISMA DE BASE RETANGULAR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Para calcular o volume de um prisma qualquer, são necessárias as seguintes informações:</a:t>
                </a:r>
              </a:p>
              <a:p>
                <a:pPr lvl="0" algn="just"/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área da base</a:t>
                </a:r>
              </a:p>
              <a:p>
                <a:pPr lvl="0" algn="just"/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 altura do prisma</a:t>
                </a: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altura do prisma é igual à distância entre as bases do prisma.</a:t>
                </a: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520E8B8-1AD2-8724-E81C-223794583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93" y="1470288"/>
                <a:ext cx="5760000" cy="2800767"/>
              </a:xfrm>
              <a:prstGeom prst="rect">
                <a:avLst/>
              </a:prstGeom>
              <a:blipFill>
                <a:blip r:embed="rId3"/>
                <a:stretch>
                  <a:fillRect l="-1376" t="-1957" r="-1376" b="-36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B5B1DF40-09F8-21A4-62D2-2ABA76C0E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93" y="4280020"/>
            <a:ext cx="2930754" cy="22835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814CC293-4494-2900-5D98-D9607329BCD3}"/>
                  </a:ext>
                </a:extLst>
              </p:cNvPr>
              <p:cNvSpPr txBox="1"/>
              <p:nvPr/>
            </p:nvSpPr>
            <p:spPr>
              <a:xfrm>
                <a:off x="3110047" y="4671402"/>
                <a:ext cx="2829246" cy="8365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Define-se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 volume do prisma por: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𝑉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𝑏</m:t>
                        </m:r>
                      </m:sub>
                    </m:sSub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h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814CC293-4494-2900-5D98-D9607329B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047" y="4671402"/>
                <a:ext cx="2829246" cy="836576"/>
              </a:xfrm>
              <a:prstGeom prst="rect">
                <a:avLst/>
              </a:prstGeom>
              <a:blipFill>
                <a:blip r:embed="rId5"/>
                <a:stretch>
                  <a:fillRect l="-2802" t="-2899" r="-2802" b="-1449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D3882CBD-3158-8885-A9D6-328C2DDBEE4E}"/>
                  </a:ext>
                </a:extLst>
              </p:cNvPr>
              <p:cNvSpPr txBox="1"/>
              <p:nvPr/>
            </p:nvSpPr>
            <p:spPr>
              <a:xfrm>
                <a:off x="6252709" y="860512"/>
                <a:ext cx="5760000" cy="54168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Exemplo: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Seja um prisma de base quadrada, cujo cada lado da base equivale a 15 cm e cuja altura é igual a 40 cm.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Qual é o seu volume?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i="1" u="sng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 acordo com a situação, temos: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Área da base de lado 15 cm: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𝑏</m:t>
                        </m:r>
                      </m:sub>
                    </m:sSub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15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Altura: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=40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volume do prisma é dado por: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𝑉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𝑏</m:t>
                        </m:r>
                      </m:sub>
                    </m:sSub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h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spcAft>
                    <a:spcPts val="6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𝑉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15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∙40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=225∙40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=9000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cm³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D3882CBD-3158-8885-A9D6-328C2DDBEE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2709" y="860512"/>
                <a:ext cx="5760000" cy="5416868"/>
              </a:xfrm>
              <a:prstGeom prst="rect">
                <a:avLst/>
              </a:prstGeom>
              <a:blipFill>
                <a:blip r:embed="rId6"/>
                <a:stretch>
                  <a:fillRect l="-1376" t="-787" r="-1376" b="-146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34750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90A1A25C-2812-C1D4-AC81-D6D5ECA9D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848" y="1091305"/>
            <a:ext cx="2896070" cy="145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9F8B5EE3-D200-1210-076B-01D38C9099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r="63456"/>
          <a:stretch>
            <a:fillRect/>
          </a:stretch>
        </p:blipFill>
        <p:spPr bwMode="auto">
          <a:xfrm>
            <a:off x="95410" y="720866"/>
            <a:ext cx="2520000" cy="6402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088DF01-F938-FFA3-7AF2-9B7EFE73D7AE}"/>
              </a:ext>
            </a:extLst>
          </p:cNvPr>
          <p:cNvSpPr txBox="1"/>
          <p:nvPr/>
        </p:nvSpPr>
        <p:spPr>
          <a:xfrm>
            <a:off x="95410" y="1326670"/>
            <a:ext cx="5760000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Observe o paralelepípedo a seguir: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151D432-5EA9-CD5B-67DA-1F3C6B7A5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528" y="1785706"/>
            <a:ext cx="3600000" cy="223663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E66D2F7-3F5F-AE79-6F37-EF7CF2598DF7}"/>
              </a:ext>
            </a:extLst>
          </p:cNvPr>
          <p:cNvSpPr txBox="1"/>
          <p:nvPr/>
        </p:nvSpPr>
        <p:spPr>
          <a:xfrm>
            <a:off x="95410" y="4022342"/>
            <a:ext cx="5760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Deseja-se determinar o volume desse paralelepípedo.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é a expressão que represente o volume desse paralelepípedo?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5D1CE1B-B403-66F2-9E7D-C5A9DE68CE15}"/>
                  </a:ext>
                </a:extLst>
              </p:cNvPr>
              <p:cNvSpPr txBox="1"/>
              <p:nvPr/>
            </p:nvSpPr>
            <p:spPr>
              <a:xfrm>
                <a:off x="95410" y="5130338"/>
                <a:ext cx="5760000" cy="9482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i="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V</m:t>
                    </m:r>
                    <m:r>
                      <a:rPr lang="pt-BR" sz="2200" i="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pt-BR" sz="2200" i="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pt-BR" sz="2200" i="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t-BR" sz="2200" i="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pt-BR" sz="2200" i="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pt-BR" sz="2200" i="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pt-BR" sz="2200" i="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t-BR" sz="2200" i="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	</a:t>
                </a:r>
                <a:r>
                  <a:rPr lang="pt-BR" sz="22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</a:t>
                </a:r>
                <a:r>
                  <a:rPr lang="pt-BR" sz="2200" kern="100" dirty="0"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V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</a:t>
                </a:r>
                <a:r>
                  <a:rPr lang="pt-BR" sz="2200" kern="100" dirty="0">
                    <a:effectLst/>
                    <a:latin typeface="Cambria Math" panose="020405030504060302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V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pt-BR" sz="2200" b="0" i="0" kern="100" smtClean="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pt-BR" sz="2200" kern="100" dirty="0">
                    <a:effectLst/>
                    <a:latin typeface="Cambria Math" panose="020405030504060302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	</a:t>
                </a:r>
                <a:r>
                  <a:rPr lang="pt-BR" sz="22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</a:t>
                </a:r>
                <a:r>
                  <a:rPr lang="pt-BR" sz="2200" kern="100" dirty="0"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V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5D1CE1B-B403-66F2-9E7D-C5A9DE68C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10" y="5130338"/>
                <a:ext cx="5760000" cy="948273"/>
              </a:xfrm>
              <a:prstGeom prst="rect">
                <a:avLst/>
              </a:prstGeom>
              <a:blipFill>
                <a:blip r:embed="rId5"/>
                <a:stretch>
                  <a:fillRect l="-1376" t="-2581" b="-116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>
            <a:extLst>
              <a:ext uri="{FF2B5EF4-FFF2-40B4-BE49-F238E27FC236}">
                <a16:creationId xmlns:a16="http://schemas.microsoft.com/office/drawing/2014/main" id="{C5ED423E-D0ED-16C4-8C46-A5039B4FEAFA}"/>
              </a:ext>
            </a:extLst>
          </p:cNvPr>
          <p:cNvSpPr txBox="1"/>
          <p:nvPr/>
        </p:nvSpPr>
        <p:spPr>
          <a:xfrm>
            <a:off x="6187314" y="705243"/>
            <a:ext cx="5760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 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o paralelepípedo seguinte.</a:t>
            </a:r>
            <a:endParaRPr lang="pt-BR" sz="22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9116C34-29B1-9D15-99DD-B8504416ED04}"/>
              </a:ext>
            </a:extLst>
          </p:cNvPr>
          <p:cNvSpPr txBox="1"/>
          <p:nvPr/>
        </p:nvSpPr>
        <p:spPr>
          <a:xfrm>
            <a:off x="6187314" y="2562264"/>
            <a:ext cx="5760000" cy="45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Determine o volume desse paralelepípedo.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2CED38A-10CC-FE97-FEB9-9A62D3BE0A9B}"/>
              </a:ext>
            </a:extLst>
          </p:cNvPr>
          <p:cNvSpPr txBox="1"/>
          <p:nvPr/>
        </p:nvSpPr>
        <p:spPr>
          <a:xfrm>
            <a:off x="6187314" y="3038753"/>
            <a:ext cx="5760000" cy="449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" algn="just">
              <a:lnSpc>
                <a:spcPct val="115000"/>
              </a:lnSpc>
              <a:buNone/>
            </a:pPr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7.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Observe o paralelepípedo a seguir.</a:t>
            </a:r>
            <a:endParaRPr lang="pt-BR" sz="2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Imagem 8" descr="Gráfico, Forma, Retângulo&#10;&#10;Descrição gerada automaticamente">
            <a:extLst>
              <a:ext uri="{FF2B5EF4-FFF2-40B4-BE49-F238E27FC236}">
                <a16:creationId xmlns:a16="http://schemas.microsoft.com/office/drawing/2014/main" id="{9C945CB8-3734-B73D-5FC2-2982DC9EED0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92" t="8869"/>
          <a:stretch/>
        </p:blipFill>
        <p:spPr bwMode="auto">
          <a:xfrm>
            <a:off x="8180981" y="3464860"/>
            <a:ext cx="3096620" cy="18164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58500C6F-1287-8DC0-DA41-829EAEE6D5B1}"/>
                  </a:ext>
                </a:extLst>
              </p:cNvPr>
              <p:cNvSpPr txBox="1"/>
              <p:nvPr/>
            </p:nvSpPr>
            <p:spPr>
              <a:xfrm>
                <a:off x="6187314" y="5001176"/>
                <a:ext cx="5760000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1270"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Responda.</a:t>
                </a:r>
              </a:p>
              <a:p>
                <a:pPr indent="1270"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a) Determine a expressão algébrica que corresponde ao volume do bloco retangular.</a:t>
                </a:r>
              </a:p>
              <a:p>
                <a:pPr indent="1270" algn="just"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b) Calcule o volume do paralelepípedo, em cm³, para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=3,0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58500C6F-1287-8DC0-DA41-829EAEE6D5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7314" y="5001176"/>
                <a:ext cx="5760000" cy="1785104"/>
              </a:xfrm>
              <a:prstGeom prst="rect">
                <a:avLst/>
              </a:prstGeom>
              <a:blipFill>
                <a:blip r:embed="rId8"/>
                <a:stretch>
                  <a:fillRect l="-1376" t="-1706" r="-1376" b="-64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83939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82465EC9-99CE-36CB-7C5B-F7B5003054B5}"/>
                  </a:ext>
                </a:extLst>
              </p:cNvPr>
              <p:cNvSpPr txBox="1"/>
              <p:nvPr/>
            </p:nvSpPr>
            <p:spPr>
              <a:xfrm>
                <a:off x="201705" y="875959"/>
                <a:ext cx="11788589" cy="278326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8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(ENEM 2020 – Adaptada)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Num recipiente com a forma de paralelepípedo reto-retângulo, colocou-se água até a altura de 8 cm e um objeto, que ficou flutuando na superfície da água. </a:t>
                </a: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Para retirar o objeto de dentro do recipiente, a altura da coluna de água deve ser de, pelo menos, 15 cm. Para a coluna de água chegar até essa altura, é necessário colocar dentro do recipiente bolinhas de volume igual a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6 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𝑐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cada, que ficarão totalmente submersas. </a:t>
                </a:r>
              </a:p>
              <a:p>
                <a:pPr algn="just">
                  <a:lnSpc>
                    <a:spcPct val="115000"/>
                  </a:lnSpc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82465EC9-99CE-36CB-7C5B-F7B5003054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705" y="875959"/>
                <a:ext cx="11788589" cy="2783262"/>
              </a:xfrm>
              <a:prstGeom prst="rect">
                <a:avLst/>
              </a:prstGeom>
              <a:blipFill>
                <a:blip r:embed="rId2"/>
                <a:stretch>
                  <a:fillRect l="-672" t="-1096" r="-6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m 12" descr="Diagrama&#10;&#10;O conteúdo gerado por IA pode estar incorreto.">
            <a:extLst>
              <a:ext uri="{FF2B5EF4-FFF2-40B4-BE49-F238E27FC236}">
                <a16:creationId xmlns:a16="http://schemas.microsoft.com/office/drawing/2014/main" id="{03918AF1-9D39-AE81-1C96-D6E9E8D73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131" y="3087051"/>
            <a:ext cx="2452317" cy="341025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EB93222-AC7C-85BF-2C84-983A275D19AA}"/>
              </a:ext>
            </a:extLst>
          </p:cNvPr>
          <p:cNvSpPr txBox="1"/>
          <p:nvPr/>
        </p:nvSpPr>
        <p:spPr>
          <a:xfrm>
            <a:off x="5414214" y="3422766"/>
            <a:ext cx="6096000" cy="31854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número mínimo de bolinhas necessárias para que se possa retirar o objeto que flutua na água, seguindo as instruções dadas, é de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14.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16.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18.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None/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30</a:t>
            </a:r>
          </a:p>
          <a:p>
            <a:pPr>
              <a:spcAft>
                <a:spcPts val="600"/>
              </a:spcAft>
              <a:buNone/>
            </a:pP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228597402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42215384-2EF3-EB91-71E6-125DB481AA20}"/>
                  </a:ext>
                </a:extLst>
              </p:cNvPr>
              <p:cNvSpPr txBox="1"/>
              <p:nvPr/>
            </p:nvSpPr>
            <p:spPr>
              <a:xfrm>
                <a:off x="224757" y="927136"/>
                <a:ext cx="5760000" cy="48320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9. </a:t>
                </a:r>
                <a:r>
                  <a:rPr lang="pt-BR" sz="2200" dirty="0">
                    <a:latin typeface="Arial Narrow" panose="020B0606020202030204" pitchFamily="34" charset="0"/>
                  </a:rPr>
                  <a:t>Uma indústria desenvolve uma embalagem de suco que possa comportar 1,5 L. Sabe-se que essa caixa terá o formato de um prisma de base quadrada, cuja aresta da base medirá 8 cm e a altura da caixa terá 28 cm.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Com base nessas informações, é correto afirmar que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(A) essa embalagem comportará a quantidade de suco e superará o volume do suco em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2920 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.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(B) essa embalagem comportará a quantidade de suco e superará o volume do suco em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292 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.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(C) essa embalagem comportará a quantidade de suco e superará o volume do suco em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29,2 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.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(D) essa embalagem comportará a quantidade de suco e não sobrará nenhum espaço restante.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42215384-2EF3-EB91-71E6-125DB481AA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757" y="927136"/>
                <a:ext cx="5760000" cy="4832092"/>
              </a:xfrm>
              <a:prstGeom prst="rect">
                <a:avLst/>
              </a:prstGeom>
              <a:blipFill>
                <a:blip r:embed="rId2"/>
                <a:stretch>
                  <a:fillRect l="-1376" t="-883" r="-1376" b="-176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4F905C1-D8BD-9C85-FD5E-6EB966E31FCD}"/>
                  </a:ext>
                </a:extLst>
              </p:cNvPr>
              <p:cNvSpPr txBox="1"/>
              <p:nvPr/>
            </p:nvSpPr>
            <p:spPr>
              <a:xfrm>
                <a:off x="6207245" y="1003373"/>
                <a:ext cx="5760000" cy="42011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b="1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10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 aquário tem capacidade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20 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porém é recomendável que ele permaneça com 90% de sua capacidade máxima, ou seja,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18 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Sabe-se que esse aquário tem formato de um prisma de base retangular, cuja base mede 20 cm x 40 cm.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 acordo com as recomendações, qual deve ser a altura máxima do líquido no aquário?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25 cm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24 cm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22,5 cm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20,5 cm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4F905C1-D8BD-9C85-FD5E-6EB966E31F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245" y="1003373"/>
                <a:ext cx="5760000" cy="4201150"/>
              </a:xfrm>
              <a:prstGeom prst="rect">
                <a:avLst/>
              </a:prstGeom>
              <a:blipFill>
                <a:blip r:embed="rId3"/>
                <a:stretch>
                  <a:fillRect l="-1376" t="-1016" r="-1376" b="-174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465982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A650161-6357-2C3A-EAA0-9CFBD4DECBDB}"/>
              </a:ext>
            </a:extLst>
          </p:cNvPr>
          <p:cNvSpPr txBox="1"/>
          <p:nvPr/>
        </p:nvSpPr>
        <p:spPr>
          <a:xfrm>
            <a:off x="156000" y="720151"/>
            <a:ext cx="11880000" cy="11079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 (ENEM 2025 – Adaptada)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Uma caixa de descarga, acoplada a um vaso sanitário, tem a forma de paralelepípedo reto retângulo cujas dimensões internas da base são 2,5 dm e 1,5 dm. Nessa caixa há uma boia que interrompe o abastecimento quando a altura da coluna de água atinge 2 dm, conforme a figura.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Diagrama&#10;&#10;O conteúdo gerado por IA pode estar incorreto.">
            <a:extLst>
              <a:ext uri="{FF2B5EF4-FFF2-40B4-BE49-F238E27FC236}">
                <a16:creationId xmlns:a16="http://schemas.microsoft.com/office/drawing/2014/main" id="{686E520E-1B54-08FA-8341-26B9E75FAB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481" b="50766"/>
          <a:stretch>
            <a:fillRect/>
          </a:stretch>
        </p:blipFill>
        <p:spPr>
          <a:xfrm>
            <a:off x="1641054" y="1863579"/>
            <a:ext cx="3701911" cy="303606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23481E9-83B4-0E7B-AEF5-2869E1DF7D85}"/>
              </a:ext>
            </a:extLst>
          </p:cNvPr>
          <p:cNvSpPr txBox="1"/>
          <p:nvPr/>
        </p:nvSpPr>
        <p:spPr>
          <a:xfrm>
            <a:off x="156000" y="4881282"/>
            <a:ext cx="11880000" cy="178510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é o volume de água, em dm³, despejado no vaso a cada acionamento da descarga?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5,5.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6.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7,5.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8.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3151F4DA-8F35-688A-A338-F13FF5E946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2" t="50766" r="120"/>
          <a:stretch>
            <a:fillRect/>
          </a:stretch>
        </p:blipFill>
        <p:spPr>
          <a:xfrm>
            <a:off x="6024283" y="1863579"/>
            <a:ext cx="4168588" cy="303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065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AFCE55EC-79A3-3487-0C61-3FDC4255DC07}"/>
              </a:ext>
            </a:extLst>
          </p:cNvPr>
          <p:cNvSpPr txBox="1"/>
          <p:nvPr/>
        </p:nvSpPr>
        <p:spPr>
          <a:xfrm>
            <a:off x="194579" y="2619628"/>
            <a:ext cx="574431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Item 1.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Observe o prisma de base quadrada a seguir.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4BCA5E3-8507-B4B6-BE9C-AE07466D5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19" y="3373069"/>
            <a:ext cx="2534152" cy="28221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AEC23AC8-01E0-F791-B430-39128609DF9C}"/>
                  </a:ext>
                </a:extLst>
              </p:cNvPr>
              <p:cNvSpPr txBox="1"/>
              <p:nvPr/>
            </p:nvSpPr>
            <p:spPr>
              <a:xfrm>
                <a:off x="3242579" y="3518647"/>
                <a:ext cx="2696312" cy="21236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volume desse prisma é igual a</a:t>
                </a: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21 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𝑐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45 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𝑐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108 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𝑐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324 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𝑐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AEC23AC8-01E0-F791-B430-39128609DF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579" y="3518647"/>
                <a:ext cx="2696312" cy="2123658"/>
              </a:xfrm>
              <a:prstGeom prst="rect">
                <a:avLst/>
              </a:prstGeom>
              <a:blipFill>
                <a:blip r:embed="rId3"/>
                <a:stretch>
                  <a:fillRect l="-2941" t="-1719" r="-2941" b="-515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9B508A68-3FF7-6362-AF44-8BB7255C4F9E}"/>
                  </a:ext>
                </a:extLst>
              </p:cNvPr>
              <p:cNvSpPr txBox="1"/>
              <p:nvPr/>
            </p:nvSpPr>
            <p:spPr>
              <a:xfrm>
                <a:off x="6266329" y="887184"/>
                <a:ext cx="5760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2.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a pilha de cubos empilhados, em que cada cubo possui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27 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𝑐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 volume.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9B508A68-3FF7-6362-AF44-8BB7255C4F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6329" y="887184"/>
                <a:ext cx="5760000" cy="769441"/>
              </a:xfrm>
              <a:prstGeom prst="rect">
                <a:avLst/>
              </a:prstGeom>
              <a:blipFill>
                <a:blip r:embed="rId4"/>
                <a:stretch>
                  <a:fillRect l="-1376" t="-5556" r="-1376" b="-158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m 11" descr="Forma, Retângulo&#10;&#10;O conteúdo gerado por IA pode estar incorreto.">
            <a:extLst>
              <a:ext uri="{FF2B5EF4-FFF2-40B4-BE49-F238E27FC236}">
                <a16:creationId xmlns:a16="http://schemas.microsoft.com/office/drawing/2014/main" id="{CDD560C6-7D6F-1908-F293-04B699D719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3120" y="1784312"/>
            <a:ext cx="2160000" cy="2091244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31950C6F-AE5A-A77D-707C-CA6A5EE34F99}"/>
              </a:ext>
            </a:extLst>
          </p:cNvPr>
          <p:cNvSpPr txBox="1"/>
          <p:nvPr/>
        </p:nvSpPr>
        <p:spPr>
          <a:xfrm>
            <a:off x="6266329" y="3875556"/>
            <a:ext cx="5760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acordo com a figura, qual é a medida do volume total, em centímetros cúbicos, desse monte de cubos?</a:t>
            </a:r>
          </a:p>
          <a:p>
            <a:pPr algn="just">
              <a:buNone/>
            </a:pP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216</a:t>
            </a:r>
            <a:endParaRPr lang="pt-BR" sz="2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243</a:t>
            </a:r>
            <a:endParaRPr lang="pt-BR" sz="2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297</a:t>
            </a:r>
            <a:endParaRPr lang="pt-BR" sz="2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324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47B7071-6D9F-F89D-41CF-0D8BCC5974A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713"/>
          <a:stretch>
            <a:fillRect/>
          </a:stretch>
        </p:blipFill>
        <p:spPr>
          <a:xfrm>
            <a:off x="243223" y="830248"/>
            <a:ext cx="5400000" cy="17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1847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4E28B86-E10E-13F2-3908-B9C653A86C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 r="2939" b="4321"/>
          <a:stretch>
            <a:fillRect/>
          </a:stretch>
        </p:blipFill>
        <p:spPr bwMode="auto">
          <a:xfrm>
            <a:off x="152485" y="656597"/>
            <a:ext cx="3600000" cy="7503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B0E42E8-DABC-86AF-AB82-71E6A627D118}"/>
              </a:ext>
            </a:extLst>
          </p:cNvPr>
          <p:cNvSpPr txBox="1"/>
          <p:nvPr/>
        </p:nvSpPr>
        <p:spPr>
          <a:xfrm>
            <a:off x="152485" y="1482835"/>
            <a:ext cx="5898607" cy="232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VOLUME DE UM CILINDRO RETO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volume de um cilindro é determinado pelo produto da área da base (círculo) pela sua altura.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o cilindro: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BC58D03B-E5FC-B2C5-FA3F-A82E3CFE776E}"/>
                  </a:ext>
                </a:extLst>
              </p:cNvPr>
              <p:cNvSpPr txBox="1"/>
              <p:nvPr/>
            </p:nvSpPr>
            <p:spPr>
              <a:xfrm>
                <a:off x="2553685" y="3987117"/>
                <a:ext cx="3389915" cy="24699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𝑟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: é o raio da base do cilindro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h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: altura do cilindro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Área da base: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sub>
                    </m:sSub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 o volume do cilindro é: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𝒄</m:t>
                          </m:r>
                        </m:sub>
                      </m:sSub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sub>
                      </m:sSub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𝒉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ou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pt-BR" sz="2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𝒄</m:t>
                          </m:r>
                        </m:sub>
                      </m:sSub>
                      <m:r>
                        <a:rPr lang="pt-BR" sz="22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𝝅</m:t>
                      </m:r>
                      <m:r>
                        <a:rPr lang="pt-BR" sz="22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t-BR" sz="2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pt-BR" sz="2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2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22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𝒉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BC58D03B-E5FC-B2C5-FA3F-A82E3CFE7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685" y="3987117"/>
                <a:ext cx="3389915" cy="2469907"/>
              </a:xfrm>
              <a:prstGeom prst="rect">
                <a:avLst/>
              </a:prstGeom>
              <a:blipFill>
                <a:blip r:embed="rId3"/>
                <a:stretch>
                  <a:fillRect l="-2338" t="-197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 descr="Diagrama, Forma&#10;&#10;O conteúdo gerado por IA pode estar incorreto.">
            <a:extLst>
              <a:ext uri="{FF2B5EF4-FFF2-40B4-BE49-F238E27FC236}">
                <a16:creationId xmlns:a16="http://schemas.microsoft.com/office/drawing/2014/main" id="{F9254A4C-16A7-5F7B-1302-4FB0E1B97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817" y="3987117"/>
            <a:ext cx="2232239" cy="2469907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32C5691F-516F-0F1A-AB90-7438007030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4078" y="801640"/>
            <a:ext cx="5172464" cy="15205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04722A0C-9195-463A-3975-35F1B6AA347F}"/>
                  </a:ext>
                </a:extLst>
              </p:cNvPr>
              <p:cNvSpPr txBox="1"/>
              <p:nvPr/>
            </p:nvSpPr>
            <p:spPr>
              <a:xfrm>
                <a:off x="6284349" y="2466649"/>
                <a:ext cx="5665608" cy="40934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Exemplo: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Qual é o volume de um cilindro de raio igual a 8 cm e altura 20 cm?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i="1" u="sng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Seja 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=8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=20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Assim: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sub>
                      </m:sSub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sub>
                      </m:sSub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h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sub>
                      </m:sSub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𝜋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h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sub>
                      </m:sSub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=3,14∙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∙20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sub>
                      </m:sSub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=3,14∙64∙20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sub>
                      </m:sSub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=4019,2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Logo, o volume desse cilindro é 4019,2 cm³.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04722A0C-9195-463A-3975-35F1B6AA3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4349" y="2466649"/>
                <a:ext cx="5665608" cy="4093428"/>
              </a:xfrm>
              <a:prstGeom prst="rect">
                <a:avLst/>
              </a:prstGeom>
              <a:blipFill>
                <a:blip r:embed="rId6"/>
                <a:stretch>
                  <a:fillRect l="-1399" t="-1043" r="-1399" b="-223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82251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8907406-B599-5555-7E95-CA541C0318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r="63619" b="-4"/>
          <a:stretch>
            <a:fillRect/>
          </a:stretch>
        </p:blipFill>
        <p:spPr bwMode="auto">
          <a:xfrm>
            <a:off x="315819" y="845499"/>
            <a:ext cx="2520000" cy="6402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BCF2ED2-7A7C-6758-90D4-1D76DF3831F2}"/>
              </a:ext>
            </a:extLst>
          </p:cNvPr>
          <p:cNvSpPr txBox="1"/>
          <p:nvPr/>
        </p:nvSpPr>
        <p:spPr>
          <a:xfrm>
            <a:off x="179293" y="1485725"/>
            <a:ext cx="5760000" cy="438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o cilindro a seguir.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8C3D499-B52F-5645-4A8B-9D22FC346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170" y="1924499"/>
            <a:ext cx="2520000" cy="25295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9D02F65-F8A6-0BB9-E770-35D9FE1C981F}"/>
              </a:ext>
            </a:extLst>
          </p:cNvPr>
          <p:cNvSpPr txBox="1"/>
          <p:nvPr/>
        </p:nvSpPr>
        <p:spPr>
          <a:xfrm>
            <a:off x="179293" y="4454066"/>
            <a:ext cx="57600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volume desse cilindro é igual a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9420.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4710.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2490.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1884.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482B045B-D07C-1138-FAF5-47C5DCFC34DC}"/>
                  </a:ext>
                </a:extLst>
              </p:cNvPr>
              <p:cNvSpPr txBox="1"/>
              <p:nvPr/>
            </p:nvSpPr>
            <p:spPr>
              <a:xfrm>
                <a:off x="6252709" y="1165612"/>
                <a:ext cx="5760000" cy="42319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13.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Os vendedores de pequi nas feiras populares utilizam de uma lata, normalmente de óleo de cozinha, para medir 1 L de pequi, unidade de medida adotada pelos vendedores. Entretando, sabe-se que essas latas de óleo possuem capacidade de 900 </a:t>
                </a:r>
                <a:r>
                  <a:rPr lang="pt-BR" sz="2200" kern="100" dirty="0" err="1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mL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Um vendedor de certa feira adotou como “lata” para vender seus pequis um cilindro cujo diâmetro é igual a 9 cm e a altura é de 20 cm. Nessas condições, esse vendedor está vendendo seus pequis de acordo com a capacidade de 1L padrão exigida? Justifique sua resposta.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(Adote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=3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482B045B-D07C-1138-FAF5-47C5DCFC3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2709" y="1165612"/>
                <a:ext cx="5760000" cy="4231928"/>
              </a:xfrm>
              <a:prstGeom prst="rect">
                <a:avLst/>
              </a:prstGeom>
              <a:blipFill>
                <a:blip r:embed="rId4"/>
                <a:stretch>
                  <a:fillRect l="-1376" t="-1009" r="-1376" b="-18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229793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A7B191D-682D-1623-D881-7063295A94CC}"/>
              </a:ext>
            </a:extLst>
          </p:cNvPr>
          <p:cNvSpPr txBox="1"/>
          <p:nvPr/>
        </p:nvSpPr>
        <p:spPr>
          <a:xfrm>
            <a:off x="206958" y="897491"/>
            <a:ext cx="5760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(ENEM 2010 – Adaptada)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Dona Maria, diarista na casa da família Teixeira, precisa fazer café para servir as vinte pessoas que se encontram numa reunião na sala. Para fazer o café, Dona Maria dispõe de uma leiteira cilíndrica e copinhos plásticos, também cilíndricos.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Diagrama&#10;&#10;O conteúdo gerado por IA pode estar incorreto.">
            <a:extLst>
              <a:ext uri="{FF2B5EF4-FFF2-40B4-BE49-F238E27FC236}">
                <a16:creationId xmlns:a16="http://schemas.microsoft.com/office/drawing/2014/main" id="{8C7D6E03-6093-C250-FB40-7258CA518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179" y="3021149"/>
            <a:ext cx="4481557" cy="265627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F3C3B0E-2A04-1912-3711-7F6942BD21D1}"/>
              </a:ext>
            </a:extLst>
          </p:cNvPr>
          <p:cNvSpPr txBox="1"/>
          <p:nvPr/>
        </p:nvSpPr>
        <p:spPr>
          <a:xfrm>
            <a:off x="6225044" y="1864561"/>
            <a:ext cx="5759998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 o objetivo de não desperdiçar café, a diarista deseja colocar a quantidade mínima de água na leiteira para encher os vinte copinhos. Para que isso ocorra, Dona Maria deverá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encher a leiteira até a metade, pois ela tem um volume 20 vezes maior que o volume do copo.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encher a leiteira toda de água, pois ela tem um volume 20 vezes maior que o volume do copo.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encher a leiteira toda de água, pois ela tem um volume 10 vezes maior que o volume do copo.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encher duas leiteiras de água, pois ela tem um volume 10 vezes maior que o volume do copo.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15280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ECB3BF18-6163-E9A9-F5AF-F0001C2A30E6}"/>
                  </a:ext>
                </a:extLst>
              </p:cNvPr>
              <p:cNvSpPr txBox="1"/>
              <p:nvPr/>
            </p:nvSpPr>
            <p:spPr>
              <a:xfrm>
                <a:off x="6203576" y="4239666"/>
                <a:ext cx="5760000" cy="24314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quantidade máxima aproximada de leite em pó, em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𝑐𝑚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que essa embalagem suporta é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980,1.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1153,0.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1537,3.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3920,2.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ECB3BF18-6163-E9A9-F5AF-F0001C2A30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3576" y="4239666"/>
                <a:ext cx="5760000" cy="2431435"/>
              </a:xfrm>
              <a:prstGeom prst="rect">
                <a:avLst/>
              </a:prstGeom>
              <a:blipFill>
                <a:blip r:embed="rId2"/>
                <a:stretch>
                  <a:fillRect l="-1376" t="-1253" r="-1376" b="-401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6CEF208F-1D92-2FAA-3B36-F5264A9E5A95}"/>
              </a:ext>
            </a:extLst>
          </p:cNvPr>
          <p:cNvSpPr txBox="1"/>
          <p:nvPr/>
        </p:nvSpPr>
        <p:spPr>
          <a:xfrm>
            <a:off x="205896" y="2321416"/>
            <a:ext cx="5300191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1.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a imagem de um queijo a seguir.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Bolo com cobertura branca&#10;&#10;O conteúdo gerado por IA pode estar incorreto.">
            <a:extLst>
              <a:ext uri="{FF2B5EF4-FFF2-40B4-BE49-F238E27FC236}">
                <a16:creationId xmlns:a16="http://schemas.microsoft.com/office/drawing/2014/main" id="{CF61A57F-9A1B-A1F8-4C88-8E4A91DE7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412" y="2814918"/>
            <a:ext cx="2253509" cy="168690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438C799-810F-40E0-97F2-990AD1D90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895" y="686117"/>
            <a:ext cx="4940799" cy="161275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2A3C149-753B-EB52-C1F5-FC6785C33AA1}"/>
              </a:ext>
            </a:extLst>
          </p:cNvPr>
          <p:cNvSpPr txBox="1"/>
          <p:nvPr/>
        </p:nvSpPr>
        <p:spPr>
          <a:xfrm>
            <a:off x="168000" y="4524360"/>
            <a:ext cx="576000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Essa peça de queijo tem formato cilíndrico, com dimensões de 8 cm de altura e 12 cm de diâmetro.</a:t>
            </a:r>
          </a:p>
          <a:p>
            <a:pPr algn="just"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volume desse queijo, em centímetros cúbicos, é igual a </a:t>
            </a:r>
          </a:p>
          <a:p>
            <a:pPr algn="just">
              <a:spcAft>
                <a:spcPts val="600"/>
              </a:spcAft>
            </a:pPr>
            <a:r>
              <a:rPr lang="pt-BR" sz="2200" kern="1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2411,52.		(C) 602,88.</a:t>
            </a:r>
            <a:endParaRPr lang="pt-BR" sz="2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pt-BR" sz="2200" kern="1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904,32.		</a:t>
            </a:r>
            <a:r>
              <a:rPr lang="pt-BR" sz="22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301,44</a:t>
            </a:r>
            <a:endParaRPr lang="pt-BR" sz="22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1B57889-2E40-DFDD-0A02-04BDAC036F0B}"/>
              </a:ext>
            </a:extLst>
          </p:cNvPr>
          <p:cNvSpPr txBox="1"/>
          <p:nvPr/>
        </p:nvSpPr>
        <p:spPr>
          <a:xfrm>
            <a:off x="6203576" y="730309"/>
            <a:ext cx="5889811" cy="1627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Item 2.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fábrica de leite em pó decidiu remodelar a embalagem de seu produto, criando um padrão com o formato cilíndrico reto. A figura a seguir representa essa nova embalagem.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 de Texto 2">
                <a:extLst>
                  <a:ext uri="{FF2B5EF4-FFF2-40B4-BE49-F238E27FC236}">
                    <a16:creationId xmlns:a16="http://schemas.microsoft.com/office/drawing/2014/main" id="{5F70062B-B371-865A-B496-D5CFE9437F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92991" y="5033493"/>
                <a:ext cx="1522492" cy="38176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Use  </a:t>
                </a:r>
                <a14:m>
                  <m:oMath xmlns:m="http://schemas.openxmlformats.org/officeDocument/2006/math">
                    <m:r>
                      <a:rPr lang="pt-BR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≅3,14</m:t>
                    </m:r>
                  </m:oMath>
                </a14:m>
                <a:endParaRPr lang="pt-BR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 de Texto 2">
                <a:extLst>
                  <a:ext uri="{FF2B5EF4-FFF2-40B4-BE49-F238E27FC236}">
                    <a16:creationId xmlns:a16="http://schemas.microsoft.com/office/drawing/2014/main" id="{5F70062B-B371-865A-B496-D5CFE9437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92991" y="5033493"/>
                <a:ext cx="1522492" cy="381765"/>
              </a:xfrm>
              <a:prstGeom prst="rect">
                <a:avLst/>
              </a:prstGeom>
              <a:blipFill>
                <a:blip r:embed="rId5"/>
                <a:stretch>
                  <a:fillRect l="-2778" t="-7813" b="-20313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Agrupar 13">
            <a:extLst>
              <a:ext uri="{FF2B5EF4-FFF2-40B4-BE49-F238E27FC236}">
                <a16:creationId xmlns:a16="http://schemas.microsoft.com/office/drawing/2014/main" id="{9E9D34CF-BB08-AE7A-7CB7-11B86D60F1B7}"/>
              </a:ext>
            </a:extLst>
          </p:cNvPr>
          <p:cNvGrpSpPr/>
          <p:nvPr/>
        </p:nvGrpSpPr>
        <p:grpSpPr>
          <a:xfrm>
            <a:off x="8789807" y="2103746"/>
            <a:ext cx="2070634" cy="2135920"/>
            <a:chOff x="8736017" y="2103746"/>
            <a:chExt cx="2070634" cy="2135920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59F13E5B-A48B-44BF-196F-A956C3DD8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6017" y="2103746"/>
              <a:ext cx="2070634" cy="20950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C8AAF3C0-F43F-73AF-B3A5-18A231B7A2ED}"/>
                </a:ext>
              </a:extLst>
            </p:cNvPr>
            <p:cNvSpPr txBox="1"/>
            <p:nvPr/>
          </p:nvSpPr>
          <p:spPr>
            <a:xfrm>
              <a:off x="8837776" y="3931889"/>
              <a:ext cx="183918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4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Imagem produzida por IA</a:t>
              </a:r>
              <a:endParaRPr lang="pt-BR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973271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34BEE-E397-89BC-DCAA-16881EB59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" name="Espaço Reservado para Conteúdo 10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311799FB-D7D9-4247-13C5-08AE79E330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0777"/>
          </a:xfrm>
        </p:spPr>
      </p:pic>
    </p:spTree>
    <p:extLst>
      <p:ext uri="{BB962C8B-B14F-4D97-AF65-F5344CB8AC3E}">
        <p14:creationId xmlns:p14="http://schemas.microsoft.com/office/powerpoint/2010/main" val="2588776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2294</TotalTime>
  <Words>10680</Words>
  <Application>Microsoft Office PowerPoint</Application>
  <PresentationFormat>Widescreen</PresentationFormat>
  <Paragraphs>845</Paragraphs>
  <Slides>90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90</vt:i4>
      </vt:variant>
    </vt:vector>
  </HeadingPairs>
  <TitlesOfParts>
    <vt:vector size="101" baseType="lpstr">
      <vt:lpstr>Aptos</vt:lpstr>
      <vt:lpstr>Arial</vt:lpstr>
      <vt:lpstr>Arial Narrow</vt:lpstr>
      <vt:lpstr>Calibri</vt:lpstr>
      <vt:lpstr>Calibri Light</vt:lpstr>
      <vt:lpstr>Cambria Math</vt:lpstr>
      <vt:lpstr>Symbol</vt:lpstr>
      <vt:lpstr>Times New Roman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Alexsander Costa Sampaio</cp:lastModifiedBy>
  <cp:revision>131</cp:revision>
  <dcterms:created xsi:type="dcterms:W3CDTF">2024-02-02T11:27:21Z</dcterms:created>
  <dcterms:modified xsi:type="dcterms:W3CDTF">2026-05-12T12:19:42Z</dcterms:modified>
</cp:coreProperties>
</file>