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34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43" r:id="rId54"/>
    <p:sldId id="309" r:id="rId55"/>
    <p:sldId id="310" r:id="rId56"/>
    <p:sldId id="344" r:id="rId57"/>
    <p:sldId id="345"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257" r:id="rId8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CB57"/>
    <a:srgbClr val="9F5FCF"/>
    <a:srgbClr val="7C35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7.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0.png"/><Relationship Id="rId7"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8.png"/></Relationships>
</file>

<file path=ppt/slides/_rels/slide1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69.png"/><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71.png"/><Relationship Id="rId11" Type="http://schemas.microsoft.com/office/2007/relationships/hdphoto" Target="../media/hdphoto6.wdp"/><Relationship Id="rId5" Type="http://schemas.microsoft.com/office/2007/relationships/hdphoto" Target="../media/hdphoto4.wdp"/><Relationship Id="rId10" Type="http://schemas.openxmlformats.org/officeDocument/2006/relationships/image" Target="../media/image63.png"/><Relationship Id="rId4" Type="http://schemas.openxmlformats.org/officeDocument/2006/relationships/image" Target="../media/image59.png"/><Relationship Id="rId9" Type="http://schemas.openxmlformats.org/officeDocument/2006/relationships/image" Target="../media/image73.png"/></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77.png"/></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png"/><Relationship Id="rId1" Type="http://schemas.openxmlformats.org/officeDocument/2006/relationships/slideLayout" Target="../slideLayouts/slideLayout7.xml"/><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8.png"/><Relationship Id="rId2" Type="http://schemas.openxmlformats.org/officeDocument/2006/relationships/image" Target="../media/image85.pn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88.png"/><Relationship Id="rId4" Type="http://schemas.openxmlformats.org/officeDocument/2006/relationships/image" Target="../media/image87.png"/></Relationships>
</file>

<file path=ppt/slides/_rels/slide3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93.png"/><Relationship Id="rId4" Type="http://schemas.openxmlformats.org/officeDocument/2006/relationships/image" Target="../media/image103.png"/></Relationships>
</file>

<file path=ppt/slides/_rels/slide3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9.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1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3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2.png"/><Relationship Id="rId4" Type="http://schemas.openxmlformats.org/officeDocument/2006/relationships/image" Target="../media/image101.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8.png"/><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12.png"/><Relationship Id="rId4" Type="http://schemas.openxmlformats.org/officeDocument/2006/relationships/image" Target="../media/image111.png"/></Relationships>
</file>

<file path=ppt/slides/_rels/slide39.xml.rels><?xml version="1.0" encoding="UTF-8" standalone="yes"?>
<Relationships xmlns="http://schemas.openxmlformats.org/package/2006/relationships"><Relationship Id="rId3"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14.png"/><Relationship Id="rId4" Type="http://schemas.openxmlformats.org/officeDocument/2006/relationships/image" Target="../media/image113.png"/></Relationships>
</file>

<file path=ppt/slides/_rels/slide40.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29.png"/><Relationship Id="rId2" Type="http://schemas.openxmlformats.org/officeDocument/2006/relationships/image" Target="../media/image125.png"/><Relationship Id="rId1" Type="http://schemas.openxmlformats.org/officeDocument/2006/relationships/slideLayout" Target="../slideLayouts/slideLayout7.xml"/><Relationship Id="rId6" Type="http://schemas.openxmlformats.org/officeDocument/2006/relationships/image" Target="../media/image116.png"/><Relationship Id="rId5" Type="http://schemas.openxmlformats.org/officeDocument/2006/relationships/image" Target="../media/image127.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30.png"/><Relationship Id="rId1" Type="http://schemas.openxmlformats.org/officeDocument/2006/relationships/slideLayout" Target="../slideLayouts/slideLayout7.xml"/><Relationship Id="rId4" Type="http://schemas.openxmlformats.org/officeDocument/2006/relationships/image" Target="../media/image118.png"/></Relationships>
</file>

<file path=ppt/slides/_rels/slide42.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50.png"/><Relationship Id="rId7" Type="http://schemas.openxmlformats.org/officeDocument/2006/relationships/image" Target="../media/image123.png"/><Relationship Id="rId2" Type="http://schemas.openxmlformats.org/officeDocument/2006/relationships/image" Target="../media/image1140.png"/><Relationship Id="rId1" Type="http://schemas.openxmlformats.org/officeDocument/2006/relationships/slideLayout" Target="../slideLayouts/slideLayout7.xml"/><Relationship Id="rId6" Type="http://schemas.openxmlformats.org/officeDocument/2006/relationships/image" Target="../media/image1180.png"/><Relationship Id="rId5" Type="http://schemas.openxmlformats.org/officeDocument/2006/relationships/image" Target="../media/image121.png"/><Relationship Id="rId4" Type="http://schemas.openxmlformats.org/officeDocument/2006/relationships/image" Target="../media/image119.png"/><Relationship Id="rId9" Type="http://schemas.openxmlformats.org/officeDocument/2006/relationships/image" Target="../media/image1230.png"/></Relationships>
</file>

<file path=ppt/slides/_rels/slide4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6.png"/><Relationship Id="rId1" Type="http://schemas.openxmlformats.org/officeDocument/2006/relationships/slideLayout" Target="../slideLayouts/slideLayout7.xml"/><Relationship Id="rId5" Type="http://schemas.openxmlformats.org/officeDocument/2006/relationships/image" Target="../media/image133.png"/><Relationship Id="rId4" Type="http://schemas.openxmlformats.org/officeDocument/2006/relationships/image" Target="../media/image131.png"/></Relationships>
</file>

<file path=ppt/slides/_rels/slide44.xml.rels><?xml version="1.0" encoding="UTF-8" standalone="yes"?>
<Relationships xmlns="http://schemas.openxmlformats.org/package/2006/relationships"><Relationship Id="rId3" Type="http://schemas.openxmlformats.org/officeDocument/2006/relationships/image" Target="../media/image132.png"/><Relationship Id="rId7" Type="http://schemas.microsoft.com/office/2007/relationships/hdphoto" Target="../media/hdphoto9.wdp"/><Relationship Id="rId2" Type="http://schemas.openxmlformats.org/officeDocument/2006/relationships/image" Target="../media/image134.png"/><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51.png"/><Relationship Id="rId4" Type="http://schemas.openxmlformats.org/officeDocument/2006/relationships/image" Target="../media/image135.png"/></Relationships>
</file>

<file path=ppt/slides/_rels/slide4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8.png"/><Relationship Id="rId1" Type="http://schemas.openxmlformats.org/officeDocument/2006/relationships/slideLayout" Target="../slideLayouts/slideLayout7.xml"/><Relationship Id="rId5" Type="http://schemas.openxmlformats.org/officeDocument/2006/relationships/image" Target="../media/image139.png"/><Relationship Id="rId4" Type="http://schemas.openxmlformats.org/officeDocument/2006/relationships/image" Target="../media/image140.png"/></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144.png"/></Relationships>
</file>

<file path=ppt/slides/_rels/slide4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xml"/><Relationship Id="rId4" Type="http://schemas.openxmlformats.org/officeDocument/2006/relationships/image" Target="../media/image147.jpeg"/></Relationships>
</file>

<file path=ppt/slides/_rels/slide50.xml.rels><?xml version="1.0" encoding="UTF-8" standalone="yes"?>
<Relationships xmlns="http://schemas.openxmlformats.org/package/2006/relationships"><Relationship Id="rId3" Type="http://schemas.openxmlformats.org/officeDocument/2006/relationships/image" Target="../media/image148.jpeg"/><Relationship Id="rId7" Type="http://schemas.openxmlformats.org/officeDocument/2006/relationships/image" Target="../media/image158.png"/><Relationship Id="rId2" Type="http://schemas.openxmlformats.org/officeDocument/2006/relationships/image" Target="../media/image153.png"/><Relationship Id="rId1" Type="http://schemas.openxmlformats.org/officeDocument/2006/relationships/slideLayout" Target="../slideLayouts/slideLayout7.xml"/><Relationship Id="rId6" Type="http://schemas.openxmlformats.org/officeDocument/2006/relationships/image" Target="../media/image149.png"/><Relationship Id="rId5" Type="http://schemas.openxmlformats.org/officeDocument/2006/relationships/image" Target="../media/image156.png"/><Relationship Id="rId4" Type="http://schemas.openxmlformats.org/officeDocument/2006/relationships/image" Target="../media/image155.png"/></Relationships>
</file>

<file path=ppt/slides/_rels/slide5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0.png"/><Relationship Id="rId1" Type="http://schemas.openxmlformats.org/officeDocument/2006/relationships/slideLayout" Target="../slideLayouts/slideLayout7.xml"/><Relationship Id="rId5" Type="http://schemas.openxmlformats.org/officeDocument/2006/relationships/image" Target="../media/image151.png"/><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59.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7.xml"/><Relationship Id="rId4" Type="http://schemas.openxmlformats.org/officeDocument/2006/relationships/image" Target="../media/image163.png"/></Relationships>
</file>

<file path=ppt/slides/_rels/slide5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5.png"/><Relationship Id="rId1" Type="http://schemas.openxmlformats.org/officeDocument/2006/relationships/slideLayout" Target="../slideLayouts/slideLayout7.xml"/><Relationship Id="rId5" Type="http://schemas.openxmlformats.org/officeDocument/2006/relationships/image" Target="../media/image169.png"/><Relationship Id="rId4" Type="http://schemas.openxmlformats.org/officeDocument/2006/relationships/image" Target="../media/image168.png"/></Relationships>
</file>

<file path=ppt/slides/_rels/slide58.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7.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172.png"/></Relationships>
</file>

<file path=ppt/slides/_rels/slide5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93.png"/><Relationship Id="rId1" Type="http://schemas.openxmlformats.org/officeDocument/2006/relationships/slideLayout" Target="../slideLayouts/slideLayout7.xml"/><Relationship Id="rId5" Type="http://schemas.openxmlformats.org/officeDocument/2006/relationships/image" Target="../media/image177.png"/><Relationship Id="rId4" Type="http://schemas.openxmlformats.org/officeDocument/2006/relationships/image" Target="../media/image176.png"/></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181.png"/><Relationship Id="rId7" Type="http://schemas.openxmlformats.org/officeDocument/2006/relationships/image" Target="../media/image95.png"/><Relationship Id="rId2" Type="http://schemas.openxmlformats.org/officeDocument/2006/relationships/image" Target="../media/image180.png"/><Relationship Id="rId1" Type="http://schemas.openxmlformats.org/officeDocument/2006/relationships/slideLayout" Target="../slideLayouts/slideLayout7.xml"/><Relationship Id="rId6" Type="http://schemas.openxmlformats.org/officeDocument/2006/relationships/image" Target="../media/image189.png"/></Relationships>
</file>

<file path=ppt/slides/_rels/slide63.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66.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88.png"/></Relationships>
</file>

<file path=ppt/slides/_rels/slide6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7.xml"/><Relationship Id="rId4" Type="http://schemas.openxmlformats.org/officeDocument/2006/relationships/image" Target="../media/image202.png"/></Relationships>
</file>

<file path=ppt/slides/_rels/slide69.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193.png"/><Relationship Id="rId1" Type="http://schemas.openxmlformats.org/officeDocument/2006/relationships/slideLayout" Target="../slideLayouts/slideLayout7.xml"/><Relationship Id="rId5" Type="http://schemas.openxmlformats.org/officeDocument/2006/relationships/image" Target="../media/image206.png"/><Relationship Id="rId4" Type="http://schemas.openxmlformats.org/officeDocument/2006/relationships/image" Target="../media/image205.png"/></Relationships>
</file>

<file path=ppt/slides/_rels/slide7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195.png"/></Relationships>
</file>

<file path=ppt/slides/_rels/slide71.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209.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72.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73.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15.png"/><Relationship Id="rId1" Type="http://schemas.openxmlformats.org/officeDocument/2006/relationships/slideLayout" Target="../slideLayouts/slideLayout7.xml"/><Relationship Id="rId6" Type="http://schemas.openxmlformats.org/officeDocument/2006/relationships/image" Target="../media/image219.png"/><Relationship Id="rId5" Type="http://schemas.openxmlformats.org/officeDocument/2006/relationships/image" Target="../media/image218.png"/><Relationship Id="rId4" Type="http://schemas.openxmlformats.org/officeDocument/2006/relationships/image" Target="../media/image207.png"/></Relationships>
</file>

<file path=ppt/slides/_rels/slide74.xml.rels><?xml version="1.0" encoding="UTF-8" standalone="yes"?>
<Relationships xmlns="http://schemas.openxmlformats.org/package/2006/relationships"><Relationship Id="rId3" Type="http://schemas.openxmlformats.org/officeDocument/2006/relationships/image" Target="../media/image221.png"/><Relationship Id="rId7" Type="http://schemas.openxmlformats.org/officeDocument/2006/relationships/image" Target="../media/image225.png"/><Relationship Id="rId2" Type="http://schemas.openxmlformats.org/officeDocument/2006/relationships/image" Target="../media/image220.png"/><Relationship Id="rId1" Type="http://schemas.openxmlformats.org/officeDocument/2006/relationships/slideLayout" Target="../slideLayouts/slideLayout7.xml"/><Relationship Id="rId6" Type="http://schemas.openxmlformats.org/officeDocument/2006/relationships/image" Target="../media/image224.png"/><Relationship Id="rId5" Type="http://schemas.openxmlformats.org/officeDocument/2006/relationships/image" Target="../media/image223.png"/><Relationship Id="rId4" Type="http://schemas.openxmlformats.org/officeDocument/2006/relationships/image" Target="../media/image208.png"/></Relationships>
</file>

<file path=ppt/slides/_rels/slide75.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211.png"/></Relationships>
</file>

<file path=ppt/slides/_rels/slide7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214.png"/></Relationships>
</file>

<file path=ppt/slides/_rels/slide78.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7.xml"/><Relationship Id="rId4" Type="http://schemas.openxmlformats.org/officeDocument/2006/relationships/image" Target="../media/image233.png"/></Relationships>
</file>

<file path=ppt/slides/_rels/slide79.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34.png"/><Relationship Id="rId1" Type="http://schemas.openxmlformats.org/officeDocument/2006/relationships/slideLayout" Target="../slideLayouts/slideLayout7.xml"/><Relationship Id="rId6" Type="http://schemas.openxmlformats.org/officeDocument/2006/relationships/image" Target="../media/image238.png"/><Relationship Id="rId5" Type="http://schemas.openxmlformats.org/officeDocument/2006/relationships/image" Target="../media/image217.png"/><Relationship Id="rId4" Type="http://schemas.openxmlformats.org/officeDocument/2006/relationships/image" Target="../media/image236.png"/></Relationships>
</file>

<file path=ppt/slides/_rels/slide80.xml.rels><?xml version="1.0" encoding="UTF-8" standalone="yes"?>
<Relationships xmlns="http://schemas.openxmlformats.org/package/2006/relationships"><Relationship Id="rId3" Type="http://schemas.openxmlformats.org/officeDocument/2006/relationships/image" Target="../media/image222.png"/><Relationship Id="rId7" Type="http://schemas.openxmlformats.org/officeDocument/2006/relationships/image" Target="../media/image227.png"/><Relationship Id="rId2" Type="http://schemas.openxmlformats.org/officeDocument/2006/relationships/image" Target="../media/image239.png"/><Relationship Id="rId1" Type="http://schemas.openxmlformats.org/officeDocument/2006/relationships/slideLayout" Target="../slideLayouts/slideLayout7.xml"/><Relationship Id="rId6" Type="http://schemas.openxmlformats.org/officeDocument/2006/relationships/image" Target="../media/image243.png"/><Relationship Id="rId5" Type="http://schemas.openxmlformats.org/officeDocument/2006/relationships/image" Target="../media/image226.png"/><Relationship Id="rId4" Type="http://schemas.openxmlformats.org/officeDocument/2006/relationships/image" Target="../media/image241.png"/></Relationships>
</file>

<file path=ppt/slides/_rels/slide81.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2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84.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5.png"/><Relationship Id="rId1" Type="http://schemas.openxmlformats.org/officeDocument/2006/relationships/slideLayout" Target="../slideLayouts/slideLayout7.xml"/><Relationship Id="rId6" Type="http://schemas.openxmlformats.org/officeDocument/2006/relationships/image" Target="../media/image254.png"/><Relationship Id="rId5" Type="http://schemas.openxmlformats.org/officeDocument/2006/relationships/image" Target="../media/image242.png"/><Relationship Id="rId4" Type="http://schemas.openxmlformats.org/officeDocument/2006/relationships/image" Target="../media/image240.png"/></Relationships>
</file>

<file path=ppt/slides/_rels/slide85.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44.png"/><Relationship Id="rId1" Type="http://schemas.openxmlformats.org/officeDocument/2006/relationships/slideLayout" Target="../slideLayouts/slideLayout7.xml"/><Relationship Id="rId5" Type="http://schemas.openxmlformats.org/officeDocument/2006/relationships/image" Target="../media/image248.png"/><Relationship Id="rId4" Type="http://schemas.openxmlformats.org/officeDocument/2006/relationships/image" Target="../media/image246.png"/></Relationships>
</file>

<file path=ppt/slides/_rels/slide8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7º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37181" y="5043742"/>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2298F61B-AE52-5CD7-FD81-6BBE18A09D10}"/>
              </a:ext>
            </a:extLst>
          </p:cNvPr>
          <p:cNvPicPr>
            <a:picLocks noChangeAspect="1"/>
          </p:cNvPicPr>
          <p:nvPr/>
        </p:nvPicPr>
        <p:blipFill rotWithShape="1">
          <a:blip r:embed="rId2">
            <a:extLst>
              <a:ext uri="{28A0092B-C50C-407E-A947-70E740481C1C}">
                <a14:useLocalDpi xmlns:a14="http://schemas.microsoft.com/office/drawing/2010/main" val="0"/>
              </a:ext>
            </a:extLst>
          </a:blip>
          <a:srcRect l="799" r="3034"/>
          <a:stretch>
            <a:fillRect/>
          </a:stretch>
        </p:blipFill>
        <p:spPr bwMode="auto">
          <a:xfrm>
            <a:off x="0" y="676993"/>
            <a:ext cx="3240000" cy="71038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89F0789-09E2-ECE4-4DC2-E82D5400B3AC}"/>
                  </a:ext>
                </a:extLst>
              </p:cNvPr>
              <p:cNvSpPr txBox="1"/>
              <p:nvPr/>
            </p:nvSpPr>
            <p:spPr>
              <a:xfrm>
                <a:off x="8298" y="1704072"/>
                <a:ext cx="6094562" cy="3449855"/>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INTRODUÇÃO AOS NÚMEROS INTEIROS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 conjunto dos números naturais 0, 1, 2, 3, 4, 5, 6, ... surgiu da necessidade de contagem. As frações e os números decimais </a:t>
                </a:r>
                <a14:m>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1</m:t>
                        </m:r>
                      </m:num>
                      <m:den>
                        <m:r>
                          <a:rPr lang="pt-BR" sz="2200" i="1" kern="0">
                            <a:effectLst/>
                            <a:latin typeface="Cambria Math" panose="02040503050406030204" pitchFamily="18" charset="0"/>
                            <a:ea typeface="Aptos" panose="020B0004020202020204" pitchFamily="34" charset="0"/>
                            <a:cs typeface="ArialNarrow"/>
                          </a:rPr>
                          <m:t> 5 </m:t>
                        </m:r>
                      </m:den>
                    </m:f>
                    <m:r>
                      <a:rPr lang="pt-BR" sz="2200" i="1" kern="0">
                        <a:effectLst/>
                        <a:latin typeface="Cambria Math" panose="02040503050406030204" pitchFamily="18" charset="0"/>
                        <a:ea typeface="Aptos" panose="020B0004020202020204" pitchFamily="34" charset="0"/>
                        <a:cs typeface="ArialNarrow"/>
                      </a:rPr>
                      <m:t>;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1</m:t>
                        </m:r>
                      </m:num>
                      <m:den>
                        <m:r>
                          <a:rPr lang="pt-BR" sz="2200" i="1" kern="0">
                            <a:effectLst/>
                            <a:latin typeface="Cambria Math" panose="02040503050406030204" pitchFamily="18" charset="0"/>
                            <a:ea typeface="Aptos" panose="020B0004020202020204" pitchFamily="34" charset="0"/>
                            <a:cs typeface="ArialNarrow"/>
                          </a:rPr>
                          <m:t> 2 </m:t>
                        </m:r>
                      </m:den>
                    </m:f>
                    <m:r>
                      <a:rPr lang="pt-BR" sz="2200" i="1" kern="0">
                        <a:effectLst/>
                        <a:latin typeface="Cambria Math" panose="02040503050406030204" pitchFamily="18" charset="0"/>
                        <a:ea typeface="Aptos" panose="020B0004020202020204" pitchFamily="34" charset="0"/>
                        <a:cs typeface="ArialNarrow"/>
                      </a:rPr>
                      <m:t>; 0,75; 1,9; 2,3;… </m:t>
                    </m:r>
                  </m:oMath>
                </a14:m>
                <a:r>
                  <a:rPr lang="pt-BR" sz="2200" kern="0" dirty="0">
                    <a:effectLst/>
                    <a:latin typeface="Arial Narrow" panose="020B0606020202030204" pitchFamily="34" charset="0"/>
                    <a:ea typeface="Aptos" panose="020B0004020202020204" pitchFamily="34" charset="0"/>
                    <a:cs typeface="ArialNarrow"/>
                  </a:rPr>
                  <a:t>surgiram para representar quantidades não inteiras. No nosso dia a dia, esses números (naturais e decimais) não são suficientes para expressar algumas situações em que é necessário representar </a:t>
                </a:r>
                <a:r>
                  <a:rPr lang="pt-BR" sz="2200" b="1" u="sng" kern="0" dirty="0">
                    <a:effectLst/>
                    <a:latin typeface="Arial Narrow" panose="020B0606020202030204" pitchFamily="34" charset="0"/>
                    <a:ea typeface="Aptos" panose="020B0004020202020204" pitchFamily="34" charset="0"/>
                    <a:cs typeface="ArialNarrow"/>
                  </a:rPr>
                  <a:t>quantidades negativas</a:t>
                </a: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289F0789-09E2-ECE4-4DC2-E82D5400B3AC}"/>
                  </a:ext>
                </a:extLst>
              </p:cNvPr>
              <p:cNvSpPr txBox="1">
                <a:spLocks noRot="1" noChangeAspect="1" noMove="1" noResize="1" noEditPoints="1" noAdjustHandles="1" noChangeArrowheads="1" noChangeShapeType="1" noTextEdit="1"/>
              </p:cNvSpPr>
              <p:nvPr/>
            </p:nvSpPr>
            <p:spPr>
              <a:xfrm>
                <a:off x="8298" y="1704072"/>
                <a:ext cx="6094562" cy="3449855"/>
              </a:xfrm>
              <a:prstGeom prst="rect">
                <a:avLst/>
              </a:prstGeom>
              <a:blipFill>
                <a:blip r:embed="rId3"/>
                <a:stretch>
                  <a:fillRect l="-1300" t="-885" r="-1300" b="-2478"/>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C5299661-DE5A-34C4-9FC5-11EBDFCC323D}"/>
              </a:ext>
            </a:extLst>
          </p:cNvPr>
          <p:cNvSpPr txBox="1"/>
          <p:nvPr/>
        </p:nvSpPr>
        <p:spPr>
          <a:xfrm>
            <a:off x="6102860" y="676993"/>
            <a:ext cx="6129068" cy="459100"/>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Vamos começar considerando a seguinte situação: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0" name="Tabela 9">
            <a:extLst>
              <a:ext uri="{FF2B5EF4-FFF2-40B4-BE49-F238E27FC236}">
                <a16:creationId xmlns:a16="http://schemas.microsoft.com/office/drawing/2014/main" id="{A51500A5-A9AD-D2EC-15E8-9771CC05E07A}"/>
              </a:ext>
            </a:extLst>
          </p:cNvPr>
          <p:cNvGraphicFramePr>
            <a:graphicFrameLocks noGrp="1"/>
          </p:cNvGraphicFramePr>
          <p:nvPr>
            <p:extLst>
              <p:ext uri="{D42A27DB-BD31-4B8C-83A1-F6EECF244321}">
                <p14:modId xmlns:p14="http://schemas.microsoft.com/office/powerpoint/2010/main" val="3273586788"/>
              </p:ext>
            </p:extLst>
          </p:nvPr>
        </p:nvGraphicFramePr>
        <p:xfrm>
          <a:off x="6567868" y="1136093"/>
          <a:ext cx="5199051" cy="1905508"/>
        </p:xfrm>
        <a:graphic>
          <a:graphicData uri="http://schemas.openxmlformats.org/drawingml/2006/table">
            <a:tbl>
              <a:tblPr firstRow="1" firstCol="1" bandRow="1"/>
              <a:tblGrid>
                <a:gridCol w="5199051">
                  <a:extLst>
                    <a:ext uri="{9D8B030D-6E8A-4147-A177-3AD203B41FA5}">
                      <a16:colId xmlns:a16="http://schemas.microsoft.com/office/drawing/2014/main" val="3287068687"/>
                    </a:ext>
                  </a:extLst>
                </a:gridCol>
              </a:tblGrid>
              <a:tr h="704850">
                <a:tc>
                  <a:txBody>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Pedro tinha R$ 10,00. Comprou na venda do Seu Zé um caderno que custa R$ 8,00 e um pacote de biscoitos que custa R$ 4,00. Ele deu os 10 reais ao Seu Zé, que anotou na sua caderneta os 2 reais que Pedro ficou devendo.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5654779"/>
                  </a:ext>
                </a:extLst>
              </a:tr>
            </a:tbl>
          </a:graphicData>
        </a:graphic>
      </p:graphicFrame>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5E9C817C-906A-1DA4-9B12-34EF107A961E}"/>
                  </a:ext>
                </a:extLst>
              </p:cNvPr>
              <p:cNvSpPr txBox="1"/>
              <p:nvPr/>
            </p:nvSpPr>
            <p:spPr>
              <a:xfrm>
                <a:off x="6096000" y="3166730"/>
                <a:ext cx="6150634" cy="3594830"/>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 que significa a anotação na caderneta do Seu Zé?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 preço a pagar pelo caderno e pelo pacote de biscoitos era:</a:t>
                </a:r>
                <a:endParaRPr lang="pt-BR" sz="2200" i="1" kern="0" dirty="0">
                  <a:effectLst/>
                  <a:latin typeface="Cambria Math" panose="02040503050406030204" pitchFamily="18" charset="0"/>
                  <a:ea typeface="Aptos" panose="020B0004020202020204" pitchFamily="34" charset="0"/>
                  <a:cs typeface="ArialNarrow"/>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8+4 = 12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Ou seja, R$ 12,00.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Como Pedro tinha apenas 10 reais, Seu Zé anotou na caderneta uma dívida de 2 reais que Pedro passou a ter com ele.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5E9C817C-906A-1DA4-9B12-34EF107A961E}"/>
                  </a:ext>
                </a:extLst>
              </p:cNvPr>
              <p:cNvSpPr txBox="1">
                <a:spLocks noRot="1" noChangeAspect="1" noMove="1" noResize="1" noEditPoints="1" noAdjustHandles="1" noChangeArrowheads="1" noChangeShapeType="1" noTextEdit="1"/>
              </p:cNvSpPr>
              <p:nvPr/>
            </p:nvSpPr>
            <p:spPr>
              <a:xfrm>
                <a:off x="6096000" y="3166730"/>
                <a:ext cx="6150634" cy="3594830"/>
              </a:xfrm>
              <a:prstGeom prst="rect">
                <a:avLst/>
              </a:prstGeom>
              <a:blipFill>
                <a:blip r:embed="rId4"/>
                <a:stretch>
                  <a:fillRect l="-1288" t="-508" r="-1288" b="-2373"/>
                </a:stretch>
              </a:blipFill>
            </p:spPr>
            <p:txBody>
              <a:bodyPr/>
              <a:lstStyle/>
              <a:p>
                <a:r>
                  <a:rPr lang="pt-BR">
                    <a:noFill/>
                  </a:rPr>
                  <a:t> </a:t>
                </a:r>
              </a:p>
            </p:txBody>
          </p:sp>
        </mc:Fallback>
      </mc:AlternateContent>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C74D1C1-EADF-E3EF-01C3-F9FD7A386567}"/>
                  </a:ext>
                </a:extLst>
              </p:cNvPr>
              <p:cNvSpPr txBox="1"/>
              <p:nvPr/>
            </p:nvSpPr>
            <p:spPr>
              <a:xfrm>
                <a:off x="0" y="693608"/>
                <a:ext cx="5973074" cy="3139321"/>
              </a:xfrm>
              <a:prstGeom prst="rect">
                <a:avLst/>
              </a:prstGeom>
              <a:noFill/>
            </p:spPr>
            <p:txBody>
              <a:bodyPr wrap="square">
                <a:spAutoFit/>
              </a:bodyPr>
              <a:lstStyle/>
              <a:p>
                <a:pPr algn="just">
                  <a:buNone/>
                </a:pPr>
                <a:r>
                  <a:rPr lang="pt-BR" sz="2200" kern="0" dirty="0">
                    <a:effectLst/>
                    <a:latin typeface="Arial Narrow" panose="020B0606020202030204" pitchFamily="34" charset="0"/>
                    <a:ea typeface="Aptos" panose="020B0004020202020204" pitchFamily="34" charset="0"/>
                    <a:cs typeface="ArialNarrow"/>
                  </a:rPr>
                  <a:t>Se tivesse comprado apenas o caderno: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10</m:t>
                      </m:r>
                      <m:r>
                        <a:rPr lang="en-US"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8 = 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Pedro teria recebido R$ 2,00 de troco.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Se tivesse comprado apenas o pacote de biscoitos: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10 </m:t>
                      </m:r>
                      <m:r>
                        <a:rPr lang="en-US"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 4 = 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Pedro receberia R$ 6,00 de troco.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Como comprou o caderno e o pacote de biscoitos, a operação que corresponde à sua compra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10 </m:t>
                      </m:r>
                      <m:r>
                        <a:rPr lang="en-US"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 12=−2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9C74D1C1-EADF-E3EF-01C3-F9FD7A386567}"/>
                  </a:ext>
                </a:extLst>
              </p:cNvPr>
              <p:cNvSpPr txBox="1">
                <a:spLocks noRot="1" noChangeAspect="1" noMove="1" noResize="1" noEditPoints="1" noAdjustHandles="1" noChangeArrowheads="1" noChangeShapeType="1" noTextEdit="1"/>
              </p:cNvSpPr>
              <p:nvPr/>
            </p:nvSpPr>
            <p:spPr>
              <a:xfrm>
                <a:off x="0" y="693608"/>
                <a:ext cx="5973074" cy="3139321"/>
              </a:xfrm>
              <a:prstGeom prst="rect">
                <a:avLst/>
              </a:prstGeom>
              <a:blipFill>
                <a:blip r:embed="rId2"/>
                <a:stretch>
                  <a:fillRect l="-1327" t="-1553" r="-132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BC0118D-F4CF-3BD6-3862-34D360E54CAC}"/>
                  </a:ext>
                </a:extLst>
              </p:cNvPr>
              <p:cNvSpPr txBox="1"/>
              <p:nvPr/>
            </p:nvSpPr>
            <p:spPr>
              <a:xfrm>
                <a:off x="0" y="3738014"/>
                <a:ext cx="5973074" cy="1990288"/>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Se, no dia seguinte, Pedro for à venda do Seu Zé e quitar a dívida, ou seja, pagar os dois reais que estava devendo, Seu Zé riscará a anotação de sua caderneta. Em termos matemáticos, isso pode ser escrito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en-US"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2 + 2 = 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CBC0118D-F4CF-3BD6-3862-34D360E54CAC}"/>
                  </a:ext>
                </a:extLst>
              </p:cNvPr>
              <p:cNvSpPr txBox="1">
                <a:spLocks noRot="1" noChangeAspect="1" noMove="1" noResize="1" noEditPoints="1" noAdjustHandles="1" noChangeArrowheads="1" noChangeShapeType="1" noTextEdit="1"/>
              </p:cNvSpPr>
              <p:nvPr/>
            </p:nvSpPr>
            <p:spPr>
              <a:xfrm>
                <a:off x="0" y="3738014"/>
                <a:ext cx="5973074" cy="1990288"/>
              </a:xfrm>
              <a:prstGeom prst="rect">
                <a:avLst/>
              </a:prstGeom>
              <a:blipFill>
                <a:blip r:embed="rId3"/>
                <a:stretch>
                  <a:fillRect l="-1327" t="-1835" r="-1327"/>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92F1CAD9-5EA6-135A-10CA-1B3075488567}"/>
              </a:ext>
            </a:extLst>
          </p:cNvPr>
          <p:cNvSpPr txBox="1"/>
          <p:nvPr/>
        </p:nvSpPr>
        <p:spPr>
          <a:xfrm>
            <a:off x="0" y="5779671"/>
            <a:ext cx="5973074" cy="769441"/>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O que significa que Pedro passou a dever 0 reais, ou seja, nada, ao Seu Zé.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9BAC26CD-39FA-8993-2516-3D8C9612C53E}"/>
              </a:ext>
            </a:extLst>
          </p:cNvPr>
          <p:cNvPicPr>
            <a:picLocks noChangeAspect="1"/>
          </p:cNvPicPr>
          <p:nvPr/>
        </p:nvPicPr>
        <p:blipFill>
          <a:blip r:embed="rId4"/>
          <a:stretch>
            <a:fillRect/>
          </a:stretch>
        </p:blipFill>
        <p:spPr>
          <a:xfrm>
            <a:off x="6156385" y="693608"/>
            <a:ext cx="5945196" cy="2432717"/>
          </a:xfrm>
          <a:prstGeom prst="rect">
            <a:avLst/>
          </a:prstGeom>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6994BF25-564C-D063-5B22-6D24A0ACA7B1}"/>
                  </a:ext>
                </a:extLst>
              </p:cNvPr>
              <p:cNvSpPr txBox="1"/>
              <p:nvPr/>
            </p:nvSpPr>
            <p:spPr>
              <a:xfrm>
                <a:off x="6156384" y="3361918"/>
                <a:ext cx="6035615" cy="3313728"/>
              </a:xfrm>
              <a:prstGeom prst="rect">
                <a:avLst/>
              </a:prstGeom>
              <a:noFill/>
            </p:spPr>
            <p:txBody>
              <a:bodyPr wrap="square">
                <a:spAutoFit/>
              </a:bodyPr>
              <a:lstStyle/>
              <a:p>
                <a:pPr algn="ctr">
                  <a:spcAft>
                    <a:spcPts val="800"/>
                  </a:spcAft>
                  <a:buNone/>
                </a:pPr>
                <a:r>
                  <a:rPr lang="pt-BR" sz="2200" b="1" kern="0" dirty="0">
                    <a:effectLst/>
                    <a:latin typeface="Arial Narrow" panose="020B0606020202030204" pitchFamily="34" charset="0"/>
                    <a:ea typeface="Aptos" panose="020B0004020202020204" pitchFamily="34" charset="0"/>
                    <a:cs typeface="ArialNarrow"/>
                  </a:rPr>
                  <a:t>O CONJUNTO DOS NÚMEROS INTEIROS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b="1" kern="0" dirty="0">
                    <a:effectLst/>
                    <a:latin typeface="Arial Narrow" panose="020B0606020202030204" pitchFamily="34" charset="0"/>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O conjunto dos números inteiros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Cambria Math" panose="02040503050406030204" pitchFamily="18" charset="0"/>
                          </a:rPr>
                          <m:t>ℤ</m:t>
                        </m:r>
                      </m:e>
                    </m:d>
                  </m:oMath>
                </a14:m>
                <a:r>
                  <a:rPr lang="pt-BR" sz="2200" kern="0" dirty="0">
                    <a:effectLst/>
                    <a:latin typeface="Arial Narrow" panose="020B0606020202030204" pitchFamily="34" charset="0"/>
                    <a:ea typeface="Aptos" panose="020B0004020202020204" pitchFamily="34" charset="0"/>
                    <a:cs typeface="ArialNarrow"/>
                  </a:rPr>
                  <a:t> é formado por todos os números que não possuem parte decimal, sejam eles positivos, negativos e o zero. Em outras palavras, é a união do conjunto dos números naturais: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ℕ</m:t>
                      </m:r>
                      <m:r>
                        <a:rPr lang="pt-BR" sz="2200" i="1" kern="0">
                          <a:effectLst/>
                          <a:latin typeface="Cambria Math" panose="02040503050406030204" pitchFamily="18" charset="0"/>
                          <a:ea typeface="Aptos" panose="020B0004020202020204" pitchFamily="34" charset="0"/>
                          <a:cs typeface="ArialNarrow"/>
                        </a:rPr>
                        <m:t>=</m:t>
                      </m:r>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0;1; 2; 3; 4; 5;…</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com o conjunto dos números inteiros negativos: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−5; −4; −3; −2; −1}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6994BF25-564C-D063-5B22-6D24A0ACA7B1}"/>
                  </a:ext>
                </a:extLst>
              </p:cNvPr>
              <p:cNvSpPr txBox="1">
                <a:spLocks noRot="1" noChangeAspect="1" noMove="1" noResize="1" noEditPoints="1" noAdjustHandles="1" noChangeArrowheads="1" noChangeShapeType="1" noTextEdit="1"/>
              </p:cNvSpPr>
              <p:nvPr/>
            </p:nvSpPr>
            <p:spPr>
              <a:xfrm>
                <a:off x="6156384" y="3361918"/>
                <a:ext cx="6035615" cy="3313728"/>
              </a:xfrm>
              <a:prstGeom prst="rect">
                <a:avLst/>
              </a:prstGeom>
              <a:blipFill>
                <a:blip r:embed="rId5"/>
                <a:stretch>
                  <a:fillRect l="-1313" t="-1471" r="-1313"/>
                </a:stretch>
              </a:blipFill>
            </p:spPr>
            <p:txBody>
              <a:bodyPr/>
              <a:lstStyle/>
              <a:p>
                <a:r>
                  <a:rPr lang="pt-BR">
                    <a:noFill/>
                  </a:rPr>
                  <a:t> </a:t>
                </a:r>
              </a:p>
            </p:txBody>
          </p:sp>
        </mc:Fallback>
      </mc:AlternateContent>
    </p:spTree>
    <p:extLst>
      <p:ext uri="{BB962C8B-B14F-4D97-AF65-F5344CB8AC3E}">
        <p14:creationId xmlns:p14="http://schemas.microsoft.com/office/powerpoint/2010/main" val="258686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1CE1444-4651-C08F-11E5-1ABD2C190240}"/>
                  </a:ext>
                </a:extLst>
              </p:cNvPr>
              <p:cNvSpPr txBox="1"/>
              <p:nvPr/>
            </p:nvSpPr>
            <p:spPr>
              <a:xfrm>
                <a:off x="0" y="835567"/>
                <a:ext cx="6096000" cy="1218282"/>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Representamos, então, o conjunto dos números inteiros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Bef>
                    <a:spcPts val="300"/>
                  </a:spcBef>
                  <a:spcAft>
                    <a:spcPts val="300"/>
                  </a:spcAft>
                  <a:buNone/>
                </a:pPr>
                <a14:m>
                  <m:oMathPara xmlns:m="http://schemas.openxmlformats.org/officeDocument/2006/math">
                    <m:oMathParaPr>
                      <m:jc m:val="centerGroup"/>
                    </m:oMathParaPr>
                    <m:oMath xmlns:m="http://schemas.openxmlformats.org/officeDocument/2006/math">
                      <m:r>
                        <a:rPr lang="pt-BR" sz="2000" b="1" i="1" kern="0">
                          <a:effectLst/>
                          <a:latin typeface="Cambria Math" panose="02040503050406030204" pitchFamily="18" charset="0"/>
                          <a:ea typeface="Aptos" panose="020B0004020202020204" pitchFamily="34" charset="0"/>
                          <a:cs typeface="Cambria Math" panose="02040503050406030204" pitchFamily="18" charset="0"/>
                        </a:rPr>
                        <m:t>ℤ</m:t>
                      </m:r>
                      <m:r>
                        <a:rPr lang="pt-BR" sz="2000" b="1" i="1" kern="0">
                          <a:effectLst/>
                          <a:latin typeface="Cambria Math" panose="02040503050406030204" pitchFamily="18" charset="0"/>
                          <a:ea typeface="Aptos" panose="020B0004020202020204" pitchFamily="34" charset="0"/>
                          <a:cs typeface="ArialNarrow"/>
                        </a:rPr>
                        <m:t> = </m:t>
                      </m:r>
                      <m:d>
                        <m:dPr>
                          <m:begChr m:val="{"/>
                          <m:endChr m:val="}"/>
                          <m:ctrlPr>
                            <a:rPr lang="pt-BR" sz="2000" b="1" i="1" kern="0">
                              <a:effectLst/>
                              <a:latin typeface="Cambria Math" panose="02040503050406030204" pitchFamily="18" charset="0"/>
                              <a:ea typeface="Aptos" panose="020B0004020202020204" pitchFamily="34" charset="0"/>
                              <a:cs typeface="ArialNarrow"/>
                            </a:rPr>
                          </m:ctrlPr>
                        </m:dPr>
                        <m:e>
                          <m:r>
                            <a:rPr lang="pt-BR" sz="2000" b="1" i="1" kern="0">
                              <a:effectLst/>
                              <a:latin typeface="Cambria Math" panose="02040503050406030204" pitchFamily="18" charset="0"/>
                              <a:ea typeface="Aptos" panose="020B0004020202020204" pitchFamily="34" charset="0"/>
                              <a:cs typeface="ArialNarrow"/>
                            </a:rPr>
                            <m:t>…;−</m:t>
                          </m:r>
                          <m:r>
                            <a:rPr lang="pt-BR" sz="2000" b="1" i="1" kern="0">
                              <a:effectLst/>
                              <a:latin typeface="Cambria Math" panose="02040503050406030204" pitchFamily="18" charset="0"/>
                              <a:ea typeface="Aptos" panose="020B0004020202020204" pitchFamily="34" charset="0"/>
                              <a:cs typeface="ArialNarrow"/>
                            </a:rPr>
                            <m:t>𝟓</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𝟒</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𝟑</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𝟐</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𝟏</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𝟎</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𝟏</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𝟐</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𝟑</m:t>
                          </m:r>
                          <m:r>
                            <a:rPr lang="pt-BR" sz="2000" b="1" i="1" kern="0">
                              <a:effectLst/>
                              <a:latin typeface="Cambria Math" panose="02040503050406030204" pitchFamily="18" charset="0"/>
                              <a:ea typeface="Aptos" panose="020B0004020202020204" pitchFamily="34" charset="0"/>
                              <a:cs typeface="ArialNarrow"/>
                            </a:rPr>
                            <m:t>; </m:t>
                          </m:r>
                          <m:r>
                            <a:rPr lang="pt-BR" sz="2000" b="1" i="1" kern="0">
                              <a:effectLst/>
                              <a:latin typeface="Cambria Math" panose="02040503050406030204" pitchFamily="18" charset="0"/>
                              <a:ea typeface="Aptos" panose="020B0004020202020204" pitchFamily="34" charset="0"/>
                              <a:cs typeface="ArialNarrow"/>
                            </a:rPr>
                            <m:t>𝟒</m:t>
                          </m:r>
                          <m:r>
                            <a:rPr lang="pt-BR" sz="2000" b="1" i="1" kern="0">
                              <a:effectLst/>
                              <a:latin typeface="Cambria Math" panose="02040503050406030204" pitchFamily="18" charset="0"/>
                              <a:ea typeface="Aptos" panose="020B0004020202020204" pitchFamily="34" charset="0"/>
                              <a:cs typeface="ArialNarrow"/>
                            </a:rPr>
                            <m:t>;</m:t>
                          </m:r>
                          <m:r>
                            <a:rPr lang="pt-BR" sz="2000" b="1" i="1" kern="0">
                              <a:effectLst/>
                              <a:latin typeface="Cambria Math" panose="02040503050406030204" pitchFamily="18" charset="0"/>
                              <a:ea typeface="Aptos" panose="020B0004020202020204" pitchFamily="34" charset="0"/>
                              <a:cs typeface="ArialNarrow"/>
                            </a:rPr>
                            <m:t>𝟓</m:t>
                          </m:r>
                          <m:r>
                            <a:rPr lang="pt-BR" sz="2000" b="1" i="1" kern="0">
                              <a:effectLst/>
                              <a:latin typeface="Cambria Math" panose="02040503050406030204" pitchFamily="18" charset="0"/>
                              <a:ea typeface="Aptos" panose="020B0004020202020204" pitchFamily="34" charset="0"/>
                              <a:cs typeface="ArialNarrow"/>
                            </a:rPr>
                            <m:t>…</m:t>
                          </m:r>
                        </m:e>
                      </m:d>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1CE1444-4651-C08F-11E5-1ABD2C190240}"/>
                  </a:ext>
                </a:extLst>
              </p:cNvPr>
              <p:cNvSpPr txBox="1">
                <a:spLocks noRot="1" noChangeAspect="1" noMove="1" noResize="1" noEditPoints="1" noAdjustHandles="1" noChangeArrowheads="1" noChangeShapeType="1" noTextEdit="1"/>
              </p:cNvSpPr>
              <p:nvPr/>
            </p:nvSpPr>
            <p:spPr>
              <a:xfrm>
                <a:off x="0" y="835567"/>
                <a:ext cx="6096000" cy="1218282"/>
              </a:xfrm>
              <a:prstGeom prst="rect">
                <a:avLst/>
              </a:prstGeom>
              <a:blipFill>
                <a:blip r:embed="rId2"/>
                <a:stretch>
                  <a:fillRect l="-1300" t="-3000" r="-13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51B444A-4CE5-5373-51D4-98F7F1E6BB1D}"/>
                  </a:ext>
                </a:extLst>
              </p:cNvPr>
              <p:cNvSpPr txBox="1"/>
              <p:nvPr/>
            </p:nvSpPr>
            <p:spPr>
              <a:xfrm>
                <a:off x="125082" y="2377424"/>
                <a:ext cx="5970918" cy="3492238"/>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letra </a:t>
                </a:r>
                <a14:m>
                  <m:oMath xmlns:m="http://schemas.openxmlformats.org/officeDocument/2006/math">
                    <m:r>
                      <a:rPr lang="pt-BR" sz="2200" b="1" i="1" kern="0">
                        <a:effectLst/>
                        <a:latin typeface="Cambria Math" panose="02040503050406030204" pitchFamily="18" charset="0"/>
                        <a:ea typeface="Aptos" panose="020B0004020202020204" pitchFamily="34" charset="0"/>
                        <a:cs typeface="Cambria Math" panose="02040503050406030204" pitchFamily="18" charset="0"/>
                      </a:rPr>
                      <m:t>ℤ</m:t>
                    </m:r>
                  </m:oMath>
                </a14:m>
                <a:r>
                  <a:rPr lang="pt-BR" sz="2200" kern="0" dirty="0">
                    <a:effectLst/>
                    <a:latin typeface="Arial Narrow" panose="020B0606020202030204" pitchFamily="34" charset="0"/>
                    <a:ea typeface="Aptos" panose="020B0004020202020204" pitchFamily="34" charset="0"/>
                    <a:cs typeface="ArialNarrow"/>
                  </a:rPr>
                  <a:t>, faz referência à palavra alemã </a:t>
                </a:r>
                <a:r>
                  <a:rPr lang="de-DE" sz="2200" kern="0" dirty="0">
                    <a:effectLst/>
                    <a:latin typeface="Arial Narrow" panose="020B0606020202030204" pitchFamily="34" charset="0"/>
                    <a:ea typeface="Aptos" panose="020B0004020202020204" pitchFamily="34" charset="0"/>
                    <a:cs typeface="ArialNarrow"/>
                  </a:rPr>
                  <a:t>Ziffer </a:t>
                </a:r>
                <a:r>
                  <a:rPr lang="pt-BR" sz="2200" kern="0" dirty="0">
                    <a:effectLst/>
                    <a:latin typeface="Arial Narrow" panose="020B0606020202030204" pitchFamily="34" charset="0"/>
                    <a:ea typeface="Aptos" panose="020B0004020202020204" pitchFamily="34" charset="0"/>
                    <a:cs typeface="ArialNarrow"/>
                  </a:rPr>
                  <a:t>que significa algarismo.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Perceba que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 elemento de </a:t>
                </a:r>
                <a14:m>
                  <m:oMath xmlns:m="http://schemas.openxmlformats.org/officeDocument/2006/math">
                    <m:r>
                      <a:rPr lang="pt-BR" sz="2200" b="1" i="1" kern="0">
                        <a:effectLst/>
                        <a:latin typeface="Cambria Math" panose="02040503050406030204" pitchFamily="18" charset="0"/>
                        <a:ea typeface="Aptos" panose="020B0004020202020204" pitchFamily="34" charset="0"/>
                        <a:cs typeface="Cambria Math" panose="02040503050406030204" pitchFamily="18" charset="0"/>
                      </a:rPr>
                      <m:t>ℤ</m:t>
                    </m:r>
                  </m:oMath>
                </a14:m>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mas não é um elemento de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ℕ</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Por isso, dizemos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pertence ao conjunto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b="1" i="1" kern="0">
                        <a:effectLst/>
                        <a:latin typeface="Cambria Math" panose="02040503050406030204" pitchFamily="18" charset="0"/>
                        <a:ea typeface="Aptos" panose="020B0004020202020204" pitchFamily="34" charset="0"/>
                        <a:cs typeface="Cambria Math" panose="02040503050406030204" pitchFamily="18" charset="0"/>
                      </a:rPr>
                      <m:t>ℤ</m:t>
                    </m:r>
                  </m:oMath>
                </a14:m>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representamos isso com:</a:t>
                </a: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effectLst/>
                        <a:latin typeface="Cambria Math" panose="02040503050406030204" pitchFamily="18" charset="0"/>
                        <a:ea typeface="Aptos" panose="020B0004020202020204" pitchFamily="34" charset="0"/>
                        <a:cs typeface="Cambria Math" panose="02040503050406030204" pitchFamily="18" charset="0"/>
                      </a:rPr>
                      <m:t>ℤ</m:t>
                    </m:r>
                  </m:oMath>
                </a14:m>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não pertence ao conjunto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ℕ</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representamos isso com:</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0">
                        <a:effectLst/>
                        <a:latin typeface="Cambria Math" panose="02040503050406030204" pitchFamily="18" charset="0"/>
                        <a:ea typeface="Aptos" panose="020B0004020202020204" pitchFamily="34" charset="0"/>
                        <a:cs typeface="ArialNarrow"/>
                      </a:rPr>
                      <m:t>ℕ</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51B444A-4CE5-5373-51D4-98F7F1E6BB1D}"/>
                  </a:ext>
                </a:extLst>
              </p:cNvPr>
              <p:cNvSpPr txBox="1">
                <a:spLocks noRot="1" noChangeAspect="1" noMove="1" noResize="1" noEditPoints="1" noAdjustHandles="1" noChangeArrowheads="1" noChangeShapeType="1" noTextEdit="1"/>
              </p:cNvSpPr>
              <p:nvPr/>
            </p:nvSpPr>
            <p:spPr>
              <a:xfrm>
                <a:off x="125082" y="2377424"/>
                <a:ext cx="5970918" cy="3492238"/>
              </a:xfrm>
              <a:prstGeom prst="rect">
                <a:avLst/>
              </a:prstGeom>
              <a:blipFill>
                <a:blip r:embed="rId3"/>
                <a:stretch>
                  <a:fillRect l="-1430" t="-698" r="-1328" b="-2269"/>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B1677334-194B-0411-8937-F740877C4CDE}"/>
              </a:ext>
            </a:extLst>
          </p:cNvPr>
          <p:cNvPicPr>
            <a:picLocks noChangeAspect="1"/>
          </p:cNvPicPr>
          <p:nvPr/>
        </p:nvPicPr>
        <p:blipFill>
          <a:blip r:embed="rId4"/>
          <a:stretch>
            <a:fillRect/>
          </a:stretch>
        </p:blipFill>
        <p:spPr>
          <a:xfrm>
            <a:off x="6142970" y="895952"/>
            <a:ext cx="5879391" cy="3743798"/>
          </a:xfrm>
          <a:prstGeom prst="rect">
            <a:avLst/>
          </a:prstGeom>
        </p:spPr>
      </p:pic>
    </p:spTree>
    <p:extLst>
      <p:ext uri="{BB962C8B-B14F-4D97-AF65-F5344CB8AC3E}">
        <p14:creationId xmlns:p14="http://schemas.microsoft.com/office/powerpoint/2010/main" val="2592047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0F78CD-E225-611A-CFA9-A8A2D1A16581}"/>
              </a:ext>
            </a:extLst>
          </p:cNvPr>
          <p:cNvSpPr txBox="1"/>
          <p:nvPr/>
        </p:nvSpPr>
        <p:spPr>
          <a:xfrm>
            <a:off x="0" y="858249"/>
            <a:ext cx="6094562" cy="3676391"/>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Representação dos números inteiros na reta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Consideramos o zero como a origem da reta numérica e, a partir dele, temos dois sentidos: </a:t>
            </a:r>
            <a:r>
              <a:rPr lang="pt-BR" sz="2200" b="1" kern="0" dirty="0">
                <a:solidFill>
                  <a:srgbClr val="0000FF"/>
                </a:solidFill>
                <a:effectLst/>
                <a:latin typeface="Arial Narrow" panose="020B0606020202030204" pitchFamily="34" charset="0"/>
                <a:ea typeface="Aptos" panose="020B0004020202020204" pitchFamily="34" charset="0"/>
                <a:cs typeface="ArialNarrow"/>
              </a:rPr>
              <a:t>o positivo</a:t>
            </a:r>
            <a:r>
              <a:rPr lang="pt-BR" sz="2200" kern="0" dirty="0">
                <a:effectLst/>
                <a:latin typeface="Arial Narrow" panose="020B0606020202030204" pitchFamily="34" charset="0"/>
                <a:ea typeface="Aptos" panose="020B0004020202020204" pitchFamily="34" charset="0"/>
                <a:cs typeface="ArialNarrow"/>
              </a:rPr>
              <a:t> e </a:t>
            </a:r>
            <a:r>
              <a:rPr lang="pt-BR" sz="2200" b="1" kern="0" dirty="0">
                <a:solidFill>
                  <a:srgbClr val="FF0000"/>
                </a:solidFill>
                <a:effectLst/>
                <a:latin typeface="Arial Narrow" panose="020B0606020202030204" pitchFamily="34" charset="0"/>
                <a:ea typeface="Aptos" panose="020B0004020202020204" pitchFamily="34" charset="0"/>
                <a:cs typeface="ArialNarrow"/>
              </a:rPr>
              <a:t>o negativo</a:t>
            </a:r>
            <a:r>
              <a:rPr lang="pt-BR" sz="2200" kern="0" dirty="0">
                <a:effectLst/>
                <a:latin typeface="Arial Narrow" panose="020B0606020202030204" pitchFamily="34" charset="0"/>
                <a:ea typeface="Aptos" panose="020B0004020202020204" pitchFamily="34" charset="0"/>
                <a:cs typeface="ArialNarrow"/>
              </a:rPr>
              <a:t>. O sentido positivo fica à direita do zero e é onde se localizam os números inteiros positivos. O sentido negativo fica à esquerda do zero e é onde se localizam os números inteiros negativos, sempre respeitando a mesma unidade.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Tela de computador com texto preto sobre fundo branco&#10;&#10;O conteúdo gerado por IA pode estar incorreto.">
            <a:extLst>
              <a:ext uri="{FF2B5EF4-FFF2-40B4-BE49-F238E27FC236}">
                <a16:creationId xmlns:a16="http://schemas.microsoft.com/office/drawing/2014/main" id="{4D83B83A-57B2-23A2-CB95-8228ECD135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52" y="4534640"/>
            <a:ext cx="5876312" cy="1322696"/>
          </a:xfrm>
          <a:prstGeom prst="rect">
            <a:avLst/>
          </a:prstGeom>
          <a:noFill/>
          <a:ln>
            <a:noFill/>
          </a:ln>
        </p:spPr>
      </p:pic>
      <p:sp>
        <p:nvSpPr>
          <p:cNvPr id="6" name="CaixaDeTexto 5">
            <a:extLst>
              <a:ext uri="{FF2B5EF4-FFF2-40B4-BE49-F238E27FC236}">
                <a16:creationId xmlns:a16="http://schemas.microsoft.com/office/drawing/2014/main" id="{9FCC9DBD-29EB-9AEB-43CB-EC4162163703}"/>
              </a:ext>
            </a:extLst>
          </p:cNvPr>
          <p:cNvSpPr txBox="1"/>
          <p:nvPr/>
        </p:nvSpPr>
        <p:spPr>
          <a:xfrm>
            <a:off x="6094562" y="858249"/>
            <a:ext cx="6094562" cy="1237775"/>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Nesta reta numérica, os números estão ordenados no sentindo crescente, da esquerda para direita. Dessa forma, é possível compará-los. Por exemplo: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ela 6">
                <a:extLst>
                  <a:ext uri="{FF2B5EF4-FFF2-40B4-BE49-F238E27FC236}">
                    <a16:creationId xmlns:a16="http://schemas.microsoft.com/office/drawing/2014/main" id="{63C82D25-11BB-DAAB-40A0-BE2B481AA6F9}"/>
                  </a:ext>
                </a:extLst>
              </p:cNvPr>
              <p:cNvGraphicFramePr>
                <a:graphicFrameLocks noGrp="1"/>
              </p:cNvGraphicFramePr>
              <p:nvPr>
                <p:extLst>
                  <p:ext uri="{D42A27DB-BD31-4B8C-83A1-F6EECF244321}">
                    <p14:modId xmlns:p14="http://schemas.microsoft.com/office/powerpoint/2010/main" val="2854059727"/>
                  </p:ext>
                </p:extLst>
              </p:nvPr>
            </p:nvGraphicFramePr>
            <p:xfrm>
              <a:off x="6268125" y="2354431"/>
              <a:ext cx="5271814" cy="2799080"/>
            </p:xfrm>
            <a:graphic>
              <a:graphicData uri="http://schemas.openxmlformats.org/drawingml/2006/table">
                <a:tbl>
                  <a:tblPr firstRow="1" firstCol="1" bandRow="1"/>
                  <a:tblGrid>
                    <a:gridCol w="2706694">
                      <a:extLst>
                        <a:ext uri="{9D8B030D-6E8A-4147-A177-3AD203B41FA5}">
                          <a16:colId xmlns:a16="http://schemas.microsoft.com/office/drawing/2014/main" val="2373124052"/>
                        </a:ext>
                      </a:extLst>
                    </a:gridCol>
                    <a:gridCol w="2565120">
                      <a:extLst>
                        <a:ext uri="{9D8B030D-6E8A-4147-A177-3AD203B41FA5}">
                          <a16:colId xmlns:a16="http://schemas.microsoft.com/office/drawing/2014/main" val="3045482118"/>
                        </a:ext>
                      </a:extLst>
                    </a:gridCol>
                  </a:tblGrid>
                  <a:tr h="0">
                    <a:tc>
                      <a:txBody>
                        <a:bodyPr/>
                        <a:lstStyle/>
                        <a:p>
                          <a:pPr algn="ctr">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Dizemos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Representamos por</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3750589"/>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−6 é </m:t>
                                </m:r>
                                <m:r>
                                  <a:rPr lang="pt-BR" sz="2200" i="1" kern="0">
                                    <a:effectLst/>
                                    <a:latin typeface="Cambria Math" panose="02040503050406030204" pitchFamily="18" charset="0"/>
                                    <a:ea typeface="Aptos" panose="020B0004020202020204" pitchFamily="34" charset="0"/>
                                    <a:cs typeface="ArialNarrow"/>
                                  </a:rPr>
                                  <m:t>𝑚𝑒𝑛𝑜𝑟</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𝑞𝑢𝑒</m:t>
                                </m:r>
                                <m:r>
                                  <a:rPr lang="pt-BR" sz="2200" i="1" kern="0">
                                    <a:effectLst/>
                                    <a:latin typeface="Cambria Math" panose="02040503050406030204" pitchFamily="18" charset="0"/>
                                    <a:ea typeface="Aptos" panose="020B0004020202020204" pitchFamily="34" charset="0"/>
                                    <a:cs typeface="ArialNarrow"/>
                                  </a:rPr>
                                  <m:t>−5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−6&lt;−5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5617077"/>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−4 é </m:t>
                                </m:r>
                                <m:r>
                                  <a:rPr lang="pt-BR" sz="2200" i="1" kern="0">
                                    <a:effectLst/>
                                    <a:latin typeface="Cambria Math" panose="02040503050406030204" pitchFamily="18" charset="0"/>
                                    <a:ea typeface="Aptos" panose="020B0004020202020204" pitchFamily="34" charset="0"/>
                                    <a:cs typeface="ArialNarrow"/>
                                  </a:rPr>
                                  <m:t>𝑚𝑒𝑛𝑜𝑟</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𝑞𝑢𝑒</m:t>
                                </m:r>
                                <m:r>
                                  <a:rPr lang="pt-BR" sz="2200" i="1" kern="0">
                                    <a:effectLst/>
                                    <a:latin typeface="Cambria Math" panose="02040503050406030204" pitchFamily="18" charset="0"/>
                                    <a:ea typeface="Aptos" panose="020B0004020202020204" pitchFamily="34" charset="0"/>
                                    <a:cs typeface="ArialNarrow"/>
                                  </a:rPr>
                                  <m:t>−2</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−4&lt;−2</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3510781"/>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 é </m:t>
                                </m:r>
                                <m:r>
                                  <a:rPr lang="pt-BR" sz="2200" i="1" kern="0">
                                    <a:effectLst/>
                                    <a:latin typeface="Cambria Math" panose="02040503050406030204" pitchFamily="18" charset="0"/>
                                    <a:ea typeface="Aptos" panose="020B0004020202020204" pitchFamily="34" charset="0"/>
                                    <a:cs typeface="ArialNarrow"/>
                                  </a:rPr>
                                  <m:t>𝑚𝑒𝑛𝑜𝑟</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𝑞𝑢𝑒</m:t>
                                </m:r>
                                <m:r>
                                  <a:rPr lang="pt-BR" sz="2200" i="1" kern="0">
                                    <a:effectLst/>
                                    <a:latin typeface="Cambria Math" panose="02040503050406030204" pitchFamily="18" charset="0"/>
                                    <a:ea typeface="Aptos" panose="020B0004020202020204" pitchFamily="34" charset="0"/>
                                    <a:cs typeface="ArialNarrow"/>
                                  </a:rPr>
                                  <m:t> 0</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−3&lt;0</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3611882"/>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 é </m:t>
                                </m:r>
                                <m:r>
                                  <a:rPr lang="pt-BR" sz="2200" i="1" kern="0">
                                    <a:effectLst/>
                                    <a:latin typeface="Cambria Math" panose="02040503050406030204" pitchFamily="18" charset="0"/>
                                    <a:ea typeface="Aptos" panose="020B0004020202020204" pitchFamily="34" charset="0"/>
                                    <a:cs typeface="ArialNarrow"/>
                                  </a:rPr>
                                  <m:t>𝑚𝑒𝑛𝑜𝑟</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𝑞𝑢𝑒</m:t>
                                </m:r>
                                <m:r>
                                  <a:rPr lang="pt-BR" sz="2200" i="1" kern="0">
                                    <a:effectLst/>
                                    <a:latin typeface="Cambria Math" panose="02040503050406030204" pitchFamily="18" charset="0"/>
                                    <a:ea typeface="Aptos" panose="020B0004020202020204" pitchFamily="34" charset="0"/>
                                    <a:cs typeface="ArialNarrow"/>
                                  </a:rPr>
                                  <m:t> 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−1&lt;1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99579"/>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5 é </m:t>
                                </m:r>
                                <m:r>
                                  <a:rPr lang="pt-BR" sz="2200" i="1" kern="0">
                                    <a:effectLst/>
                                    <a:latin typeface="Cambria Math" panose="02040503050406030204" pitchFamily="18" charset="0"/>
                                    <a:ea typeface="Aptos" panose="020B0004020202020204" pitchFamily="34" charset="0"/>
                                    <a:cs typeface="ArialNarrow"/>
                                  </a:rPr>
                                  <m:t>𝑚𝑒𝑛𝑜𝑟</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𝑞𝑢𝑒</m:t>
                                </m:r>
                                <m:r>
                                  <a:rPr lang="pt-BR" sz="2200" i="1" kern="0">
                                    <a:effectLst/>
                                    <a:latin typeface="Cambria Math" panose="02040503050406030204" pitchFamily="18" charset="0"/>
                                    <a:ea typeface="Aptos" panose="020B0004020202020204" pitchFamily="34" charset="0"/>
                                    <a:cs typeface="ArialNarrow"/>
                                  </a:rPr>
                                  <m:t> 6</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5&lt;6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1759663"/>
                      </a:ext>
                    </a:extLst>
                  </a:tr>
                </a:tbl>
              </a:graphicData>
            </a:graphic>
          </p:graphicFrame>
        </mc:Choice>
        <mc:Fallback xmlns="">
          <p:graphicFrame>
            <p:nvGraphicFramePr>
              <p:cNvPr id="7" name="Tabela 6">
                <a:extLst>
                  <a:ext uri="{FF2B5EF4-FFF2-40B4-BE49-F238E27FC236}">
                    <a16:creationId xmlns:a16="http://schemas.microsoft.com/office/drawing/2014/main" id="{63C82D25-11BB-DAAB-40A0-BE2B481AA6F9}"/>
                  </a:ext>
                </a:extLst>
              </p:cNvPr>
              <p:cNvGraphicFramePr>
                <a:graphicFrameLocks noGrp="1"/>
              </p:cNvGraphicFramePr>
              <p:nvPr>
                <p:extLst>
                  <p:ext uri="{D42A27DB-BD31-4B8C-83A1-F6EECF244321}">
                    <p14:modId xmlns:p14="http://schemas.microsoft.com/office/powerpoint/2010/main" val="2854059727"/>
                  </p:ext>
                </p:extLst>
              </p:nvPr>
            </p:nvGraphicFramePr>
            <p:xfrm>
              <a:off x="6268125" y="2354431"/>
              <a:ext cx="5271814" cy="2799080"/>
            </p:xfrm>
            <a:graphic>
              <a:graphicData uri="http://schemas.openxmlformats.org/drawingml/2006/table">
                <a:tbl>
                  <a:tblPr firstRow="1" firstCol="1" bandRow="1"/>
                  <a:tblGrid>
                    <a:gridCol w="2706694">
                      <a:extLst>
                        <a:ext uri="{9D8B030D-6E8A-4147-A177-3AD203B41FA5}">
                          <a16:colId xmlns:a16="http://schemas.microsoft.com/office/drawing/2014/main" val="2373124052"/>
                        </a:ext>
                      </a:extLst>
                    </a:gridCol>
                    <a:gridCol w="2565120">
                      <a:extLst>
                        <a:ext uri="{9D8B030D-6E8A-4147-A177-3AD203B41FA5}">
                          <a16:colId xmlns:a16="http://schemas.microsoft.com/office/drawing/2014/main" val="3045482118"/>
                        </a:ext>
                      </a:extLst>
                    </a:gridCol>
                  </a:tblGrid>
                  <a:tr h="363220">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Dizemos que</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Representamos por</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3750589"/>
                      </a:ext>
                    </a:extLst>
                  </a:tr>
                  <a:tr h="487172">
                    <a:tc>
                      <a:txBody>
                        <a:bodyPr/>
                        <a:lstStyle/>
                        <a:p>
                          <a:endParaRPr lang="pt-B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t="-88750" r="-94831" b="-40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05701" t="-88750" r="-238" b="-402500"/>
                          </a:stretch>
                        </a:blipFill>
                      </a:tcPr>
                    </a:tc>
                    <a:extLst>
                      <a:ext uri="{0D108BD9-81ED-4DB2-BD59-A6C34878D82A}">
                        <a16:rowId xmlns:a16="http://schemas.microsoft.com/office/drawing/2014/main" val="1545617077"/>
                      </a:ext>
                    </a:extLst>
                  </a:tr>
                  <a:tr h="487172">
                    <a:tc>
                      <a:txBody>
                        <a:bodyPr/>
                        <a:lstStyle/>
                        <a:p>
                          <a:endParaRPr lang="pt-B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t="-188750" r="-94831" b="-30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05701" t="-188750" r="-238" b="-302500"/>
                          </a:stretch>
                        </a:blipFill>
                      </a:tcPr>
                    </a:tc>
                    <a:extLst>
                      <a:ext uri="{0D108BD9-81ED-4DB2-BD59-A6C34878D82A}">
                        <a16:rowId xmlns:a16="http://schemas.microsoft.com/office/drawing/2014/main" val="2893510781"/>
                      </a:ext>
                    </a:extLst>
                  </a:tr>
                  <a:tr h="487172">
                    <a:tc>
                      <a:txBody>
                        <a:bodyPr/>
                        <a:lstStyle/>
                        <a:p>
                          <a:endParaRPr lang="pt-B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t="-288750" r="-94831" b="-20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05701" t="-288750" r="-238" b="-202500"/>
                          </a:stretch>
                        </a:blipFill>
                      </a:tcPr>
                    </a:tc>
                    <a:extLst>
                      <a:ext uri="{0D108BD9-81ED-4DB2-BD59-A6C34878D82A}">
                        <a16:rowId xmlns:a16="http://schemas.microsoft.com/office/drawing/2014/main" val="2383611882"/>
                      </a:ext>
                    </a:extLst>
                  </a:tr>
                  <a:tr h="487172">
                    <a:tc>
                      <a:txBody>
                        <a:bodyPr/>
                        <a:lstStyle/>
                        <a:p>
                          <a:endParaRPr lang="pt-B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t="-388750" r="-94831" b="-10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05701" t="-388750" r="-238" b="-102500"/>
                          </a:stretch>
                        </a:blipFill>
                      </a:tcPr>
                    </a:tc>
                    <a:extLst>
                      <a:ext uri="{0D108BD9-81ED-4DB2-BD59-A6C34878D82A}">
                        <a16:rowId xmlns:a16="http://schemas.microsoft.com/office/drawing/2014/main" val="17299579"/>
                      </a:ext>
                    </a:extLst>
                  </a:tr>
                  <a:tr h="487172">
                    <a:tc>
                      <a:txBody>
                        <a:bodyPr/>
                        <a:lstStyle/>
                        <a:p>
                          <a:endParaRPr lang="pt-B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t="-488750" r="-94831" b="-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05701" t="-488750" r="-238" b="-2500"/>
                          </a:stretch>
                        </a:blipFill>
                      </a:tcPr>
                    </a:tc>
                    <a:extLst>
                      <a:ext uri="{0D108BD9-81ED-4DB2-BD59-A6C34878D82A}">
                        <a16:rowId xmlns:a16="http://schemas.microsoft.com/office/drawing/2014/main" val="2401759663"/>
                      </a:ext>
                    </a:extLst>
                  </a:tr>
                </a:tbl>
              </a:graphicData>
            </a:graphic>
          </p:graphicFrame>
        </mc:Fallback>
      </mc:AlternateContent>
    </p:spTree>
    <p:extLst>
      <p:ext uri="{BB962C8B-B14F-4D97-AF65-F5344CB8AC3E}">
        <p14:creationId xmlns:p14="http://schemas.microsoft.com/office/powerpoint/2010/main" val="3330491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5AB70-130A-DC32-5D61-B2516B047004}"/>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id="{33C2BDBD-026D-83A6-A6A5-69507CF0B525}"/>
              </a:ext>
            </a:extLst>
          </p:cNvPr>
          <p:cNvSpPr txBox="1"/>
          <p:nvPr/>
        </p:nvSpPr>
        <p:spPr>
          <a:xfrm>
            <a:off x="317241" y="1860122"/>
            <a:ext cx="5563605" cy="3343479"/>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abic Typesetting" panose="03020402040406030203" pitchFamily="66" charset="-78"/>
              </a:rPr>
              <a:t>Quando falamos de altitudes, o valor zero é usado como referência para o nível do mar.</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marL="2779713" algn="just">
              <a:buNone/>
            </a:pPr>
            <a:r>
              <a:rPr lang="pt-BR" sz="2200" kern="0" dirty="0">
                <a:effectLst/>
                <a:latin typeface="Arial Narrow" panose="020B0606020202030204" pitchFamily="34" charset="0"/>
                <a:ea typeface="Aptos" panose="020B0004020202020204" pitchFamily="34" charset="0"/>
                <a:cs typeface="Arabic Typesetting" panose="03020402040406030203" pitchFamily="66" charset="-78"/>
              </a:rPr>
              <a:t>Assim, altitudes acima do nível do mar são consideradas positivas, enquanto altitudes abaixo do nível do mar (profundidades) são consideradas negativas.</a:t>
            </a:r>
            <a:endParaRPr lang="pt-BR" sz="2200" dirty="0">
              <a:latin typeface="Arial Narrow" panose="020B0606020202030204" pitchFamily="34" charset="0"/>
              <a:cs typeface="Arabic Typesetting" panose="03020402040406030203" pitchFamily="66" charset="-78"/>
            </a:endParaRPr>
          </a:p>
        </p:txBody>
      </p:sp>
      <p:pic>
        <p:nvPicPr>
          <p:cNvPr id="2" name="Imagem 1" descr="Interface gráfica do usuário, Texto, Aplicativo&#10;&#10;O conteúdo gerado por IA pode estar incorreto.">
            <a:extLst>
              <a:ext uri="{FF2B5EF4-FFF2-40B4-BE49-F238E27FC236}">
                <a16:creationId xmlns:a16="http://schemas.microsoft.com/office/drawing/2014/main" id="{7B9700F7-B927-2ED3-987E-28B754F80673}"/>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400670" y="872730"/>
            <a:ext cx="2160000" cy="901349"/>
          </a:xfrm>
          <a:prstGeom prst="rect">
            <a:avLst/>
          </a:prstGeom>
          <a:noFill/>
          <a:ln>
            <a:noFill/>
          </a:ln>
          <a:extLst>
            <a:ext uri="{53640926-AAD7-44D8-BBD7-CCE9431645EC}">
              <a14:shadowObscured xmlns:a14="http://schemas.microsoft.com/office/drawing/2010/main"/>
            </a:ext>
          </a:extLst>
        </p:spPr>
      </p:pic>
      <p:pic>
        <p:nvPicPr>
          <p:cNvPr id="5" name="Imagem 4" descr="Uma imagem contendo Diagrama&#10;&#10;O conteúdo gerado por IA pode estar incorreto.">
            <a:extLst>
              <a:ext uri="{FF2B5EF4-FFF2-40B4-BE49-F238E27FC236}">
                <a16:creationId xmlns:a16="http://schemas.microsoft.com/office/drawing/2014/main" id="{FEA9504E-6EF4-3B30-7290-4F94F74C464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Lst>
          </a:blip>
          <a:srcRect l="15718" r="2024" b="4974"/>
          <a:stretch/>
        </p:blipFill>
        <p:spPr bwMode="auto">
          <a:xfrm>
            <a:off x="517211" y="2680173"/>
            <a:ext cx="2426690" cy="2664000"/>
          </a:xfrm>
          <a:prstGeom prst="rect">
            <a:avLst/>
          </a:prstGeom>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26F4AED1-F6DD-CE38-C067-BE44480DBD0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6395" y="2097000"/>
            <a:ext cx="904939" cy="2664000"/>
          </a:xfrm>
          <a:prstGeom prst="rect">
            <a:avLst/>
          </a:prstGeom>
          <a:noFill/>
          <a:ln>
            <a:noFill/>
          </a:ln>
        </p:spPr>
      </p:pic>
      <p:sp>
        <p:nvSpPr>
          <p:cNvPr id="11" name="CaixaDeTexto 10">
            <a:extLst>
              <a:ext uri="{FF2B5EF4-FFF2-40B4-BE49-F238E27FC236}">
                <a16:creationId xmlns:a16="http://schemas.microsoft.com/office/drawing/2014/main" id="{5D4451B6-1F2E-804C-856F-D1F862ADEF5E}"/>
              </a:ext>
            </a:extLst>
          </p:cNvPr>
          <p:cNvSpPr txBox="1"/>
          <p:nvPr/>
        </p:nvSpPr>
        <p:spPr>
          <a:xfrm>
            <a:off x="7942730" y="2097000"/>
            <a:ext cx="3386686" cy="2123658"/>
          </a:xfrm>
          <a:prstGeom prst="rect">
            <a:avLst/>
          </a:prstGeom>
          <a:noFill/>
        </p:spPr>
        <p:txBody>
          <a:bodyPr wrap="square">
            <a:spAutoFit/>
          </a:bodyPr>
          <a:lstStyle/>
          <a:p>
            <a:pPr algn="just"/>
            <a:r>
              <a:rPr lang="pt-BR" sz="2200" kern="0" dirty="0">
                <a:effectLst/>
                <a:latin typeface="Arial Narrow" panose="020B0606020202030204" pitchFamily="34" charset="0"/>
                <a:ea typeface="Aptos" panose="020B0004020202020204" pitchFamily="34" charset="0"/>
                <a:cs typeface="ArialNarrow"/>
              </a:rPr>
              <a:t>Da mesma forma, adotamos como positivas as temperaturas acima de 0° Celsius (°C) e, como negativas, as temperaturas abaixo de 0 °C.</a:t>
            </a:r>
            <a:endParaRPr lang="pt-BR" sz="2200" dirty="0"/>
          </a:p>
        </p:txBody>
      </p:sp>
    </p:spTree>
    <p:extLst>
      <p:ext uri="{BB962C8B-B14F-4D97-AF65-F5344CB8AC3E}">
        <p14:creationId xmlns:p14="http://schemas.microsoft.com/office/powerpoint/2010/main" val="21566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46D5EF3-4D46-7E1F-8599-68DB10043C5D}"/>
                  </a:ext>
                </a:extLst>
              </p:cNvPr>
              <p:cNvSpPr txBox="1"/>
              <p:nvPr/>
            </p:nvSpPr>
            <p:spPr>
              <a:xfrm>
                <a:off x="68016" y="788079"/>
                <a:ext cx="6027984" cy="4610493"/>
              </a:xfrm>
              <a:prstGeom prst="rect">
                <a:avLst/>
              </a:prstGeom>
              <a:noFill/>
            </p:spPr>
            <p:txBody>
              <a:bodyPr wrap="square">
                <a:spAutoFit/>
              </a:bodyPr>
              <a:lstStyle/>
              <a:p>
                <a:pPr marL="342900" lvl="0" indent="-342900" algn="just">
                  <a:lnSpc>
                    <a:spcPct val="150000"/>
                  </a:lnSpc>
                  <a:spcAft>
                    <a:spcPts val="200"/>
                  </a:spcAft>
                  <a:buFont typeface="Wingdings" panose="05000000000000000000" pitchFamily="2" charset="2"/>
                  <a:buChar char=""/>
                </a:pPr>
                <a:r>
                  <a:rPr lang="pt-BR" sz="2150" b="1" kern="0" dirty="0">
                    <a:effectLst/>
                    <a:latin typeface="Arial Narrow" panose="020B0606020202030204" pitchFamily="34" charset="0"/>
                    <a:ea typeface="Aptos" panose="020B0004020202020204" pitchFamily="34" charset="0"/>
                    <a:cs typeface="ArialNarrow"/>
                  </a:rPr>
                  <a:t>Módulo ou valor absoluto de um número inteiro</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200"/>
                  </a:spcAft>
                  <a:buNone/>
                </a:pPr>
                <a:r>
                  <a:rPr lang="pt-BR" sz="2150" kern="0" dirty="0">
                    <a:effectLst/>
                    <a:latin typeface="Arial Narrow" panose="020B0606020202030204" pitchFamily="34" charset="0"/>
                    <a:ea typeface="Aptos" panose="020B0004020202020204" pitchFamily="34" charset="0"/>
                    <a:cs typeface="ArialNarrow"/>
                  </a:rPr>
                  <a:t>Chamamos de módulo ou valor absoluto, a distância entre um ponto qualquer da reta numérica até a origem (ponto 0 da reta). Representamos o módulo ou valor absoluto de um número </a:t>
                </a:r>
                <a14:m>
                  <m:oMath xmlns:m="http://schemas.openxmlformats.org/officeDocument/2006/math">
                    <m:r>
                      <a:rPr lang="pt-BR" sz="2150" i="1" kern="0">
                        <a:effectLst/>
                        <a:latin typeface="Cambria Math" panose="02040503050406030204" pitchFamily="18" charset="0"/>
                        <a:ea typeface="Aptos" panose="020B0004020202020204" pitchFamily="34" charset="0"/>
                        <a:cs typeface="ArialNarrow"/>
                      </a:rPr>
                      <m:t>"</m:t>
                    </m:r>
                    <m:r>
                      <a:rPr lang="pt-BR" sz="2150" b="1" i="1" kern="0">
                        <a:effectLst/>
                        <a:latin typeface="Cambria Math" panose="02040503050406030204" pitchFamily="18" charset="0"/>
                        <a:ea typeface="Aptos" panose="020B0004020202020204" pitchFamily="34" charset="0"/>
                        <a:cs typeface="ArialNarrow"/>
                      </a:rPr>
                      <m:t>𝒂</m:t>
                    </m:r>
                    <m:r>
                      <a:rPr lang="pt-BR" sz="2150" i="1" kern="0">
                        <a:effectLst/>
                        <a:latin typeface="Cambria Math" panose="02040503050406030204" pitchFamily="18" charset="0"/>
                        <a:ea typeface="Times New Roman" panose="02020603050405020304" pitchFamily="18" charset="0"/>
                        <a:cs typeface="ArialNarrow"/>
                      </a:rPr>
                      <m:t>"</m:t>
                    </m:r>
                  </m:oMath>
                </a14:m>
                <a:r>
                  <a:rPr lang="pt-BR" sz="2150" kern="0" dirty="0">
                    <a:effectLst/>
                    <a:latin typeface="Arial Narrow" panose="020B0606020202030204" pitchFamily="34" charset="0"/>
                    <a:ea typeface="Aptos" panose="020B0004020202020204" pitchFamily="34" charset="0"/>
                    <a:cs typeface="ArialNarrow"/>
                  </a:rPr>
                  <a:t> por: </a:t>
                </a:r>
                <a14:m>
                  <m:oMath xmlns:m="http://schemas.openxmlformats.org/officeDocument/2006/math">
                    <m:d>
                      <m:dPr>
                        <m:begChr m:val="|"/>
                        <m:endChr m:val="|"/>
                        <m:ctrlPr>
                          <a:rPr lang="pt-BR" sz="2150" b="1" i="1" kern="0">
                            <a:effectLst/>
                            <a:latin typeface="Cambria Math" panose="02040503050406030204" pitchFamily="18" charset="0"/>
                            <a:ea typeface="Aptos" panose="020B0004020202020204" pitchFamily="34" charset="0"/>
                            <a:cs typeface="ArialNarrow"/>
                          </a:rPr>
                        </m:ctrlPr>
                      </m:dPr>
                      <m:e>
                        <m:r>
                          <a:rPr lang="pt-BR" sz="2150" b="1" i="1" kern="0">
                            <a:effectLst/>
                            <a:latin typeface="Cambria Math" panose="02040503050406030204" pitchFamily="18" charset="0"/>
                            <a:ea typeface="Aptos" panose="020B0004020202020204" pitchFamily="34" charset="0"/>
                            <a:cs typeface="ArialNarrow"/>
                          </a:rPr>
                          <m:t>𝒂</m:t>
                        </m:r>
                        <m:r>
                          <a:rPr lang="pt-BR" sz="2150" b="1" i="1" kern="0">
                            <a:effectLst/>
                            <a:latin typeface="Cambria Math" panose="02040503050406030204" pitchFamily="18" charset="0"/>
                            <a:ea typeface="Aptos" panose="020B0004020202020204" pitchFamily="34" charset="0"/>
                            <a:cs typeface="ArialNarrow"/>
                          </a:rPr>
                          <m:t> </m:t>
                        </m:r>
                      </m:e>
                    </m:d>
                  </m:oMath>
                </a14:m>
                <a:r>
                  <a:rPr lang="pt-BR" sz="2150" kern="0" dirty="0">
                    <a:effectLst/>
                    <a:latin typeface="Arial Narrow" panose="020B0606020202030204" pitchFamily="34" charset="0"/>
                    <a:ea typeface="Times New Roman" panose="02020603050405020304" pitchFamily="18" charset="0"/>
                    <a:cs typeface="ArialNarrow"/>
                  </a:rPr>
                  <a:t>. </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200"/>
                  </a:spcAft>
                  <a:buNone/>
                </a:pPr>
                <a:r>
                  <a:rPr lang="pt-BR" sz="2150" kern="0" dirty="0">
                    <a:effectLst/>
                    <a:latin typeface="Arial Narrow" panose="020B0606020202030204" pitchFamily="34" charset="0"/>
                    <a:ea typeface="Aptos" panose="020B0004020202020204" pitchFamily="34" charset="0"/>
                    <a:cs typeface="ArialNarrow"/>
                  </a:rPr>
                  <a:t>Para determinarmos o módulo de um </a:t>
                </a:r>
                <a:r>
                  <a:rPr lang="pt-BR" sz="2150" b="1" u="sng" kern="0" dirty="0">
                    <a:effectLst/>
                    <a:latin typeface="Arial Narrow" panose="020B0606020202030204" pitchFamily="34" charset="0"/>
                    <a:ea typeface="Aptos" panose="020B0004020202020204" pitchFamily="34" charset="0"/>
                    <a:cs typeface="ArialNarrow"/>
                  </a:rPr>
                  <a:t>número inteiro</a:t>
                </a:r>
                <a:r>
                  <a:rPr lang="pt-BR" sz="2150" kern="0" dirty="0">
                    <a:effectLst/>
                    <a:latin typeface="Arial Narrow" panose="020B0606020202030204" pitchFamily="34" charset="0"/>
                    <a:ea typeface="Aptos" panose="020B0004020202020204" pitchFamily="34" charset="0"/>
                    <a:cs typeface="ArialNarrow"/>
                  </a:rPr>
                  <a:t>, podemos reescrever esse número sem o sinal.</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200"/>
                  </a:spcAft>
                  <a:buNone/>
                </a:pPr>
                <a:r>
                  <a:rPr lang="pt-BR" sz="2150" b="1" kern="0" dirty="0">
                    <a:effectLst/>
                    <a:latin typeface="Arial Narrow" panose="020B0606020202030204" pitchFamily="34" charset="0"/>
                    <a:ea typeface="Aptos" panose="020B0004020202020204" pitchFamily="34" charset="0"/>
                    <a:cs typeface="ArialNarrow"/>
                  </a:rPr>
                  <a:t>Exemplos:</a:t>
                </a:r>
                <a:endParaRPr lang="pt-BR" sz="215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200"/>
                  </a:spcAft>
                  <a:buNone/>
                </a:pPr>
                <a:r>
                  <a:rPr lang="pt-BR" sz="215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d>
                      <m:dPr>
                        <m:begChr m:val="|"/>
                        <m:endChr m:val="|"/>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1 </m:t>
                        </m:r>
                      </m:e>
                    </m:d>
                    <m:r>
                      <a:rPr lang="pt-BR" sz="2150" i="1" kern="0">
                        <a:effectLst/>
                        <a:latin typeface="Cambria Math" panose="02040503050406030204" pitchFamily="18" charset="0"/>
                        <a:ea typeface="Aptos" panose="020B0004020202020204" pitchFamily="34" charset="0"/>
                        <a:cs typeface="ArialNarrow"/>
                      </a:rPr>
                      <m:t> = 1</m:t>
                    </m:r>
                  </m:oMath>
                </a14:m>
                <a:r>
                  <a:rPr lang="pt-BR" sz="215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d>
                      <m:dPr>
                        <m:begChr m:val="|"/>
                        <m:endChr m:val="|"/>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−3 </m:t>
                        </m:r>
                      </m:e>
                    </m:d>
                    <m:r>
                      <a:rPr lang="pt-BR" sz="2150" i="1" kern="0">
                        <a:effectLst/>
                        <a:latin typeface="Cambria Math" panose="02040503050406030204" pitchFamily="18" charset="0"/>
                        <a:ea typeface="Aptos" panose="020B0004020202020204" pitchFamily="34" charset="0"/>
                        <a:cs typeface="ArialNarrow"/>
                      </a:rPr>
                      <m:t>=3</m:t>
                    </m:r>
                  </m:oMath>
                </a14:m>
                <a:r>
                  <a:rPr lang="pt-BR" sz="215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d>
                      <m:dPr>
                        <m:begChr m:val="|"/>
                        <m:endChr m:val="|"/>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−9 </m:t>
                        </m:r>
                      </m:e>
                    </m:d>
                    <m:r>
                      <a:rPr lang="pt-BR" sz="2150" i="1" kern="0">
                        <a:effectLst/>
                        <a:latin typeface="Cambria Math" panose="02040503050406030204" pitchFamily="18" charset="0"/>
                        <a:ea typeface="Aptos" panose="020B0004020202020204" pitchFamily="34" charset="0"/>
                        <a:cs typeface="ArialNarrow"/>
                      </a:rPr>
                      <m:t>=9</m:t>
                    </m:r>
                  </m:oMath>
                </a14:m>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646D5EF3-4D46-7E1F-8599-68DB10043C5D}"/>
                  </a:ext>
                </a:extLst>
              </p:cNvPr>
              <p:cNvSpPr txBox="1">
                <a:spLocks noRot="1" noChangeAspect="1" noMove="1" noResize="1" noEditPoints="1" noAdjustHandles="1" noChangeArrowheads="1" noChangeShapeType="1" noTextEdit="1"/>
              </p:cNvSpPr>
              <p:nvPr/>
            </p:nvSpPr>
            <p:spPr>
              <a:xfrm>
                <a:off x="68016" y="788079"/>
                <a:ext cx="6027984" cy="4610493"/>
              </a:xfrm>
              <a:prstGeom prst="rect">
                <a:avLst/>
              </a:prstGeom>
              <a:blipFill>
                <a:blip r:embed="rId2"/>
                <a:stretch>
                  <a:fillRect l="-1213" r="-1314"/>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4EEA7874-E67A-7567-4E7D-246EBB5E10A1}"/>
              </a:ext>
            </a:extLst>
          </p:cNvPr>
          <p:cNvSpPr txBox="1"/>
          <p:nvPr/>
        </p:nvSpPr>
        <p:spPr>
          <a:xfrm>
            <a:off x="124544" y="5494583"/>
            <a:ext cx="5914928" cy="1107996"/>
          </a:xfrm>
          <a:prstGeom prst="rect">
            <a:avLst/>
          </a:prstGeom>
          <a:noFill/>
        </p:spPr>
        <p:txBody>
          <a:bodyPr wrap="square">
            <a:spAutoFit/>
          </a:bodyPr>
          <a:lstStyle/>
          <a:p>
            <a:pPr algn="just">
              <a:buNone/>
            </a:pPr>
            <a:r>
              <a:rPr lang="pt-BR" sz="2200" kern="0" dirty="0">
                <a:effectLst/>
                <a:latin typeface="Arial Narrow" panose="020B0606020202030204" pitchFamily="34" charset="0"/>
                <a:ea typeface="Aptos" panose="020B0004020202020204" pitchFamily="34" charset="0"/>
                <a:cs typeface="ArialNarrow"/>
              </a:rPr>
              <a:t>Observe uma aplicação usando a reta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João saiu da cidade A e deseja chegar até a cidade B. Quantas unidades João deverá andar?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11" name="Tabela 10">
                <a:extLst>
                  <a:ext uri="{FF2B5EF4-FFF2-40B4-BE49-F238E27FC236}">
                    <a16:creationId xmlns:a16="http://schemas.microsoft.com/office/drawing/2014/main" id="{60D8F99C-434A-0822-621A-8CF1734375D8}"/>
                  </a:ext>
                </a:extLst>
              </p:cNvPr>
              <p:cNvGraphicFramePr>
                <a:graphicFrameLocks noGrp="1"/>
              </p:cNvGraphicFramePr>
              <p:nvPr>
                <p:extLst>
                  <p:ext uri="{D42A27DB-BD31-4B8C-83A1-F6EECF244321}">
                    <p14:modId xmlns:p14="http://schemas.microsoft.com/office/powerpoint/2010/main" val="2405518063"/>
                  </p:ext>
                </p:extLst>
              </p:nvPr>
            </p:nvGraphicFramePr>
            <p:xfrm>
              <a:off x="6250754" y="1011094"/>
              <a:ext cx="5768951" cy="1310640"/>
            </p:xfrm>
            <a:graphic>
              <a:graphicData uri="http://schemas.openxmlformats.org/drawingml/2006/table">
                <a:tbl>
                  <a:tblPr firstRow="1" firstCol="1" bandRow="1"/>
                  <a:tblGrid>
                    <a:gridCol w="4043196">
                      <a:extLst>
                        <a:ext uri="{9D8B030D-6E8A-4147-A177-3AD203B41FA5}">
                          <a16:colId xmlns:a16="http://schemas.microsoft.com/office/drawing/2014/main" val="3500348214"/>
                        </a:ext>
                      </a:extLst>
                    </a:gridCol>
                    <a:gridCol w="1725755">
                      <a:extLst>
                        <a:ext uri="{9D8B030D-6E8A-4147-A177-3AD203B41FA5}">
                          <a16:colId xmlns:a16="http://schemas.microsoft.com/office/drawing/2014/main" val="3087112502"/>
                        </a:ext>
                      </a:extLst>
                    </a:gridCol>
                  </a:tblGrid>
                  <a:tr h="0">
                    <a:tc>
                      <a:txBody>
                        <a:bodyPr/>
                        <a:lstStyle/>
                        <a:p>
                          <a:pPr algn="just">
                            <a:lnSpc>
                              <a:spcPct val="100000"/>
                            </a:lnSpc>
                            <a:spcAft>
                              <a:spcPts val="0"/>
                            </a:spcAft>
                            <a:buNone/>
                          </a:pPr>
                          <a:r>
                            <a:rPr lang="pt-BR" sz="2150" i="1" kern="0" dirty="0">
                              <a:effectLst/>
                              <a:latin typeface="Arial Narrow" panose="020B0606020202030204" pitchFamily="34" charset="0"/>
                              <a:ea typeface="Aptos" panose="020B0004020202020204" pitchFamily="34" charset="0"/>
                              <a:cs typeface="ArialNarrow"/>
                            </a:rPr>
                            <a:t>Representação na reta numérica:</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lnSpc>
                              <a:spcPct val="100000"/>
                            </a:lnSpc>
                            <a:spcAft>
                              <a:spcPts val="0"/>
                            </a:spcAft>
                            <a:buNone/>
                          </a:pPr>
                          <a:r>
                            <a:rPr lang="pt-BR" sz="2150" i="1" kern="0" dirty="0">
                              <a:effectLst/>
                              <a:latin typeface="Arial Narrow" panose="020B0606020202030204" pitchFamily="34" charset="0"/>
                              <a:ea typeface="Aptos" panose="020B0004020202020204" pitchFamily="34" charset="0"/>
                              <a:cs typeface="ArialNarrow"/>
                            </a:rPr>
                            <a:t>Representação algébrica:</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14:m>
                            <m:oMathPara xmlns:m="http://schemas.openxmlformats.org/officeDocument/2006/math">
                              <m:oMathParaPr>
                                <m:jc m:val="centerGroup"/>
                              </m:oMathParaPr>
                              <m:oMath xmlns:m="http://schemas.openxmlformats.org/officeDocument/2006/math">
                                <m:d>
                                  <m:dPr>
                                    <m:begChr m:val="|"/>
                                    <m:endChr m:val="|"/>
                                    <m:ctrlPr>
                                      <a:rPr lang="pt-BR" sz="2150" i="1" kern="0">
                                        <a:effectLst/>
                                        <a:latin typeface="Cambria Math" panose="02040503050406030204" pitchFamily="18" charset="0"/>
                                        <a:ea typeface="Times New Roman" panose="02020603050405020304" pitchFamily="18" charset="0"/>
                                        <a:cs typeface="ArialNarrow"/>
                                      </a:rPr>
                                    </m:ctrlPr>
                                  </m:dPr>
                                  <m:e>
                                    <m:r>
                                      <a:rPr lang="pt-BR" sz="2150" i="1" kern="0">
                                        <a:effectLst/>
                                        <a:latin typeface="Cambria Math" panose="02040503050406030204" pitchFamily="18" charset="0"/>
                                        <a:ea typeface="Times New Roman" panose="02020603050405020304" pitchFamily="18" charset="0"/>
                                        <a:cs typeface="ArialNarrow"/>
                                      </a:rPr>
                                      <m:t>−4 </m:t>
                                    </m:r>
                                  </m:e>
                                </m:d>
                                <m:r>
                                  <a:rPr lang="pt-BR" sz="2150" i="1" kern="0">
                                    <a:effectLst/>
                                    <a:latin typeface="Cambria Math" panose="02040503050406030204" pitchFamily="18" charset="0"/>
                                    <a:ea typeface="Times New Roman" panose="02020603050405020304" pitchFamily="18" charset="0"/>
                                    <a:cs typeface="ArialNarrow"/>
                                  </a:rPr>
                                  <m:t> = 4</m:t>
                                </m:r>
                              </m:oMath>
                            </m:oMathPara>
                          </a14:m>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14:m>
                            <m:oMathPara xmlns:m="http://schemas.openxmlformats.org/officeDocument/2006/math">
                              <m:oMathParaPr>
                                <m:jc m:val="centerGroup"/>
                              </m:oMathParaPr>
                              <m:oMath xmlns:m="http://schemas.openxmlformats.org/officeDocument/2006/math">
                                <m:d>
                                  <m:dPr>
                                    <m:begChr m:val="|"/>
                                    <m:endChr m:val="|"/>
                                    <m:ctrlPr>
                                      <a:rPr lang="pt-BR" sz="2150" i="1" kern="0">
                                        <a:effectLst/>
                                        <a:latin typeface="Cambria Math" panose="02040503050406030204" pitchFamily="18" charset="0"/>
                                        <a:ea typeface="Times New Roman" panose="02020603050405020304" pitchFamily="18" charset="0"/>
                                        <a:cs typeface="ArialNarrow"/>
                                      </a:rPr>
                                    </m:ctrlPr>
                                  </m:dPr>
                                  <m:e>
                                    <m:r>
                                      <a:rPr lang="pt-BR" sz="2150" i="1" kern="0">
                                        <a:effectLst/>
                                        <a:latin typeface="Cambria Math" panose="02040503050406030204" pitchFamily="18" charset="0"/>
                                        <a:ea typeface="Times New Roman" panose="02020603050405020304" pitchFamily="18" charset="0"/>
                                        <a:cs typeface="ArialNarrow"/>
                                      </a:rPr>
                                      <m:t>+3 </m:t>
                                    </m:r>
                                  </m:e>
                                </m:d>
                                <m:r>
                                  <a:rPr lang="pt-BR" sz="2150" i="1" kern="0">
                                    <a:effectLst/>
                                    <a:latin typeface="Cambria Math" panose="02040503050406030204" pitchFamily="18" charset="0"/>
                                    <a:ea typeface="Times New Roman" panose="02020603050405020304" pitchFamily="18" charset="0"/>
                                    <a:cs typeface="ArialNarrow"/>
                                  </a:rPr>
                                  <m:t> = 3</m:t>
                                </m:r>
                              </m:oMath>
                            </m:oMathPara>
                          </a14:m>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1423530907"/>
                      </a:ext>
                    </a:extLst>
                  </a:tr>
                </a:tbl>
              </a:graphicData>
            </a:graphic>
          </p:graphicFrame>
        </mc:Choice>
        <mc:Fallback xmlns="">
          <p:graphicFrame>
            <p:nvGraphicFramePr>
              <p:cNvPr id="11" name="Tabela 10">
                <a:extLst>
                  <a:ext uri="{FF2B5EF4-FFF2-40B4-BE49-F238E27FC236}">
                    <a16:creationId xmlns:a16="http://schemas.microsoft.com/office/drawing/2014/main" id="{60D8F99C-434A-0822-621A-8CF1734375D8}"/>
                  </a:ext>
                </a:extLst>
              </p:cNvPr>
              <p:cNvGraphicFramePr>
                <a:graphicFrameLocks noGrp="1"/>
              </p:cNvGraphicFramePr>
              <p:nvPr>
                <p:extLst>
                  <p:ext uri="{D42A27DB-BD31-4B8C-83A1-F6EECF244321}">
                    <p14:modId xmlns:p14="http://schemas.microsoft.com/office/powerpoint/2010/main" val="2405518063"/>
                  </p:ext>
                </p:extLst>
              </p:nvPr>
            </p:nvGraphicFramePr>
            <p:xfrm>
              <a:off x="6250754" y="1011094"/>
              <a:ext cx="5768951" cy="1310640"/>
            </p:xfrm>
            <a:graphic>
              <a:graphicData uri="http://schemas.openxmlformats.org/drawingml/2006/table">
                <a:tbl>
                  <a:tblPr firstRow="1" firstCol="1" bandRow="1"/>
                  <a:tblGrid>
                    <a:gridCol w="4043196">
                      <a:extLst>
                        <a:ext uri="{9D8B030D-6E8A-4147-A177-3AD203B41FA5}">
                          <a16:colId xmlns:a16="http://schemas.microsoft.com/office/drawing/2014/main" val="3500348214"/>
                        </a:ext>
                      </a:extLst>
                    </a:gridCol>
                    <a:gridCol w="1725755">
                      <a:extLst>
                        <a:ext uri="{9D8B030D-6E8A-4147-A177-3AD203B41FA5}">
                          <a16:colId xmlns:a16="http://schemas.microsoft.com/office/drawing/2014/main" val="3087112502"/>
                        </a:ext>
                      </a:extLst>
                    </a:gridCol>
                  </a:tblGrid>
                  <a:tr h="1310640">
                    <a:tc>
                      <a:txBody>
                        <a:bodyPr/>
                        <a:lstStyle/>
                        <a:p>
                          <a:pPr algn="just">
                            <a:lnSpc>
                              <a:spcPct val="100000"/>
                            </a:lnSpc>
                            <a:spcAft>
                              <a:spcPts val="0"/>
                            </a:spcAft>
                            <a:buNone/>
                          </a:pPr>
                          <a:r>
                            <a:rPr lang="pt-BR" sz="2150" i="1" kern="0" dirty="0">
                              <a:effectLst/>
                              <a:latin typeface="Arial Narrow" panose="020B0606020202030204" pitchFamily="34" charset="0"/>
                              <a:ea typeface="Aptos" panose="020B0004020202020204" pitchFamily="34" charset="0"/>
                              <a:cs typeface="ArialNarrow"/>
                            </a:rPr>
                            <a:t>Representação na reta numérica:</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endParaRPr lang="pt-BR"/>
                        </a:p>
                      </a:txBody>
                      <a:tcPr marL="68580" marR="68580" marT="0" marB="0">
                        <a:lnL>
                          <a:noFill/>
                        </a:lnL>
                        <a:lnR>
                          <a:noFill/>
                        </a:lnR>
                        <a:lnT>
                          <a:noFill/>
                        </a:lnT>
                        <a:lnB>
                          <a:noFill/>
                        </a:lnB>
                        <a:blipFill>
                          <a:blip r:embed="rId3"/>
                          <a:stretch>
                            <a:fillRect l="-234629" t="-6944" b="-2315"/>
                          </a:stretch>
                        </a:blipFill>
                      </a:tcPr>
                    </a:tc>
                    <a:extLst>
                      <a:ext uri="{0D108BD9-81ED-4DB2-BD59-A6C34878D82A}">
                        <a16:rowId xmlns:a16="http://schemas.microsoft.com/office/drawing/2014/main" val="1423530907"/>
                      </a:ext>
                    </a:extLst>
                  </a:tr>
                </a:tbl>
              </a:graphicData>
            </a:graphic>
          </p:graphicFrame>
        </mc:Fallback>
      </mc:AlternateContent>
      <p:pic>
        <p:nvPicPr>
          <p:cNvPr id="3075" name="Imagem 34" descr="Tela de computador com texto preto sobre fundo branco&#10;&#10;O conteúdo gerado por IA pode estar incorreto.">
            <a:extLst>
              <a:ext uri="{FF2B5EF4-FFF2-40B4-BE49-F238E27FC236}">
                <a16:creationId xmlns:a16="http://schemas.microsoft.com/office/drawing/2014/main" id="{41CE0670-15F3-7F06-63B3-23CFA0E392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124" b="10812"/>
          <a:stretch>
            <a:fillRect/>
          </a:stretch>
        </p:blipFill>
        <p:spPr bwMode="auto">
          <a:xfrm>
            <a:off x="6250754" y="1470212"/>
            <a:ext cx="3852000" cy="914400"/>
          </a:xfrm>
          <a:prstGeom prst="rect">
            <a:avLst/>
          </a:prstGeom>
          <a:noFill/>
          <a:extLst>
            <a:ext uri="{909E8E84-426E-40DD-AFC4-6F175D3DCCD1}">
              <a14:hiddenFill xmlns:a14="http://schemas.microsoft.com/office/drawing/2010/main">
                <a:solidFill>
                  <a:srgbClr val="FFFFFF"/>
                </a:solidFill>
              </a14:hiddenFill>
            </a:ext>
          </a:extLst>
        </p:spPr>
      </p:pic>
      <p:sp>
        <p:nvSpPr>
          <p:cNvPr id="13" name="CaixaDeTexto 12">
            <a:extLst>
              <a:ext uri="{FF2B5EF4-FFF2-40B4-BE49-F238E27FC236}">
                <a16:creationId xmlns:a16="http://schemas.microsoft.com/office/drawing/2014/main" id="{74CA3BC2-B18F-EDDE-12AF-28025D5B2C97}"/>
              </a:ext>
            </a:extLst>
          </p:cNvPr>
          <p:cNvSpPr txBox="1"/>
          <p:nvPr/>
        </p:nvSpPr>
        <p:spPr>
          <a:xfrm>
            <a:off x="6231342" y="2813989"/>
            <a:ext cx="5760000" cy="754053"/>
          </a:xfrm>
          <a:prstGeom prst="rect">
            <a:avLst/>
          </a:prstGeom>
          <a:noFill/>
        </p:spPr>
        <p:txBody>
          <a:bodyPr wrap="square">
            <a:spAutoFit/>
          </a:bodyPr>
          <a:lstStyle/>
          <a:p>
            <a:pPr algn="just">
              <a:buNone/>
            </a:pPr>
            <a:r>
              <a:rPr lang="pt-BR" sz="2150" i="1" kern="0" dirty="0">
                <a:effectLst/>
                <a:latin typeface="Arial Narrow" panose="020B0606020202030204" pitchFamily="34" charset="0"/>
                <a:ea typeface="Aptos" panose="020B0004020202020204" pitchFamily="34" charset="0"/>
                <a:cs typeface="ArialNarrow"/>
              </a:rPr>
              <a:t>O ponto </a:t>
            </a:r>
            <a:r>
              <a:rPr lang="pt-BR" sz="2150" b="1" i="1" kern="0" dirty="0">
                <a:effectLst/>
                <a:latin typeface="Arial Narrow" panose="020B0606020202030204" pitchFamily="34" charset="0"/>
                <a:ea typeface="Aptos" panose="020B0004020202020204" pitchFamily="34" charset="0"/>
                <a:cs typeface="ArialNarrow"/>
              </a:rPr>
              <a:t>A </a:t>
            </a:r>
            <a:r>
              <a:rPr lang="pt-BR" sz="2150" i="1" kern="0" dirty="0">
                <a:effectLst/>
                <a:latin typeface="Arial Narrow" panose="020B0606020202030204" pitchFamily="34" charset="0"/>
                <a:ea typeface="Aptos" panose="020B0004020202020204" pitchFamily="34" charset="0"/>
                <a:cs typeface="ArialNarrow"/>
              </a:rPr>
              <a:t>está localizado a 4 unidades do ponto </a:t>
            </a:r>
            <a:r>
              <a:rPr lang="pt-BR" sz="2150" b="1" i="1" kern="0" dirty="0">
                <a:effectLst/>
                <a:latin typeface="Arial Narrow" panose="020B0606020202030204" pitchFamily="34" charset="0"/>
                <a:ea typeface="Aptos" panose="020B0004020202020204" pitchFamily="34" charset="0"/>
                <a:cs typeface="ArialNarrow"/>
              </a:rPr>
              <a:t>0 </a:t>
            </a:r>
            <a:r>
              <a:rPr lang="pt-BR" sz="2150" i="1" kern="0" dirty="0">
                <a:effectLst/>
                <a:latin typeface="Arial Narrow" panose="020B0606020202030204" pitchFamily="34" charset="0"/>
                <a:ea typeface="Aptos" panose="020B0004020202020204" pitchFamily="34" charset="0"/>
                <a:cs typeface="ArialNarrow"/>
              </a:rPr>
              <a:t>(origem). Logo, o módulo de –4 é igual a 4. </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F3D4F00-1B3C-94ED-F7CD-95674553E983}"/>
                  </a:ext>
                </a:extLst>
              </p:cNvPr>
              <p:cNvSpPr txBox="1"/>
              <p:nvPr/>
            </p:nvSpPr>
            <p:spPr>
              <a:xfrm>
                <a:off x="6231342" y="3774308"/>
                <a:ext cx="5760000" cy="2277547"/>
              </a:xfrm>
              <a:prstGeom prst="rect">
                <a:avLst/>
              </a:prstGeom>
              <a:noFill/>
            </p:spPr>
            <p:txBody>
              <a:bodyPr wrap="square">
                <a:spAutoFit/>
              </a:bodyPr>
              <a:lstStyle/>
              <a:p>
                <a:pPr algn="just">
                  <a:spcAft>
                    <a:spcPts val="400"/>
                  </a:spcAft>
                  <a:buNone/>
                </a:pPr>
                <a:r>
                  <a:rPr lang="pt-BR" sz="2200" i="1" kern="0" dirty="0">
                    <a:effectLst/>
                    <a:latin typeface="Arial Narrow" panose="020B0606020202030204" pitchFamily="34" charset="0"/>
                    <a:ea typeface="Aptos" panose="020B0004020202020204" pitchFamily="34" charset="0"/>
                    <a:cs typeface="ArialNarrow"/>
                  </a:rPr>
                  <a:t>O ponto </a:t>
                </a:r>
                <a:r>
                  <a:rPr lang="pt-BR" sz="2200" b="1" i="1" kern="0" dirty="0">
                    <a:effectLst/>
                    <a:latin typeface="Arial Narrow" panose="020B0606020202030204" pitchFamily="34" charset="0"/>
                    <a:ea typeface="Aptos" panose="020B0004020202020204" pitchFamily="34" charset="0"/>
                    <a:cs typeface="ArialNarrow"/>
                  </a:rPr>
                  <a:t>B </a:t>
                </a:r>
                <a:r>
                  <a:rPr lang="pt-BR" sz="2200" i="1" kern="0" dirty="0">
                    <a:effectLst/>
                    <a:latin typeface="Arial Narrow" panose="020B0606020202030204" pitchFamily="34" charset="0"/>
                    <a:ea typeface="Aptos" panose="020B0004020202020204" pitchFamily="34" charset="0"/>
                    <a:cs typeface="ArialNarrow"/>
                  </a:rPr>
                  <a:t>está localizado a 3 unidades do ponto </a:t>
                </a:r>
                <a:r>
                  <a:rPr lang="pt-BR" sz="2200" b="1" i="1" kern="0" dirty="0">
                    <a:effectLst/>
                    <a:latin typeface="Arial Narrow" panose="020B0606020202030204" pitchFamily="34" charset="0"/>
                    <a:ea typeface="Aptos" panose="020B0004020202020204" pitchFamily="34" charset="0"/>
                    <a:cs typeface="ArialNarrow"/>
                  </a:rPr>
                  <a:t>0 </a:t>
                </a:r>
                <a:r>
                  <a:rPr lang="pt-BR" sz="2200" i="1" kern="0" dirty="0">
                    <a:effectLst/>
                    <a:latin typeface="Arial Narrow" panose="020B0606020202030204" pitchFamily="34" charset="0"/>
                    <a:ea typeface="Aptos" panose="020B0004020202020204" pitchFamily="34" charset="0"/>
                    <a:cs typeface="ArialNarrow"/>
                  </a:rPr>
                  <a:t>(origem). Logo, o módulo de +3 é igual a 3.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400"/>
                  </a:spcAft>
                  <a:buNone/>
                </a:pPr>
                <a:r>
                  <a:rPr lang="pt-BR" sz="2200" i="1" kern="0" dirty="0">
                    <a:effectLst/>
                    <a:latin typeface="Arial Narrow" panose="020B0606020202030204" pitchFamily="34" charset="0"/>
                    <a:ea typeface="Aptos" panose="020B0004020202020204" pitchFamily="34" charset="0"/>
                    <a:cs typeface="ArialNarrow"/>
                  </a:rPr>
                  <a:t>Dessa forma, a distância entre as cidades A e B é calculada por: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m:t>
                      </m:r>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=4+3=7</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400"/>
                  </a:spcAft>
                  <a:buNone/>
                </a:pPr>
                <a:r>
                  <a:rPr lang="pt-BR" sz="2200" i="1" kern="0" dirty="0">
                    <a:effectLst/>
                    <a:latin typeface="Arial Narrow" panose="020B0606020202030204" pitchFamily="34" charset="0"/>
                    <a:ea typeface="Aptos" panose="020B0004020202020204" pitchFamily="34" charset="0"/>
                    <a:cs typeface="ArialNarrow"/>
                  </a:rPr>
                  <a:t>Assim, João deverá andar 7 unidades.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F3D4F00-1B3C-94ED-F7CD-95674553E983}"/>
                  </a:ext>
                </a:extLst>
              </p:cNvPr>
              <p:cNvSpPr txBox="1">
                <a:spLocks noRot="1" noChangeAspect="1" noMove="1" noResize="1" noEditPoints="1" noAdjustHandles="1" noChangeArrowheads="1" noChangeShapeType="1" noTextEdit="1"/>
              </p:cNvSpPr>
              <p:nvPr/>
            </p:nvSpPr>
            <p:spPr>
              <a:xfrm>
                <a:off x="6231342" y="3774308"/>
                <a:ext cx="5760000" cy="2277547"/>
              </a:xfrm>
              <a:prstGeom prst="rect">
                <a:avLst/>
              </a:prstGeom>
              <a:blipFill>
                <a:blip r:embed="rId5"/>
                <a:stretch>
                  <a:fillRect l="-1376" t="-1872" r="-1376" b="-4278"/>
                </a:stretch>
              </a:blipFill>
            </p:spPr>
            <p:txBody>
              <a:bodyPr/>
              <a:lstStyle/>
              <a:p>
                <a:r>
                  <a:rPr lang="pt-BR">
                    <a:noFill/>
                  </a:rPr>
                  <a:t> </a:t>
                </a:r>
              </a:p>
            </p:txBody>
          </p:sp>
        </mc:Fallback>
      </mc:AlternateContent>
    </p:spTree>
    <p:extLst>
      <p:ext uri="{BB962C8B-B14F-4D97-AF65-F5344CB8AC3E}">
        <p14:creationId xmlns:p14="http://schemas.microsoft.com/office/powerpoint/2010/main" val="2424277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0E8A1E0-403E-11E1-4FDF-6622FA51B2AD}"/>
              </a:ext>
            </a:extLst>
          </p:cNvPr>
          <p:cNvSpPr txBox="1"/>
          <p:nvPr/>
        </p:nvSpPr>
        <p:spPr>
          <a:xfrm>
            <a:off x="7188" y="828063"/>
            <a:ext cx="6088812" cy="1990288"/>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Números opostos ou simétricos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Chamamos de opostos ou simétricos os números cuja localização está à mesma distância da origem.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Esses números também são conhecidos como opostos aditivos, pois possuem o mesmo valor em módulo.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10;&#10;O conteúdo gerado por IA pode estar incorreto.">
            <a:extLst>
              <a:ext uri="{FF2B5EF4-FFF2-40B4-BE49-F238E27FC236}">
                <a16:creationId xmlns:a16="http://schemas.microsoft.com/office/drawing/2014/main" id="{6E4957A1-3E8D-174F-E82C-FB2CF0FFBB0B}"/>
              </a:ext>
            </a:extLst>
          </p:cNvPr>
          <p:cNvPicPr>
            <a:picLocks noChangeAspect="1"/>
          </p:cNvPicPr>
          <p:nvPr/>
        </p:nvPicPr>
        <p:blipFill>
          <a:blip r:embed="rId2"/>
          <a:srcRect l="3225" t="8186"/>
          <a:stretch>
            <a:fillRect/>
          </a:stretch>
        </p:blipFill>
        <p:spPr>
          <a:xfrm>
            <a:off x="728934" y="2836281"/>
            <a:ext cx="4645320" cy="1934889"/>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9478BAD-A728-0B6A-4DE5-C87E9F5414E4}"/>
                  </a:ext>
                </a:extLst>
              </p:cNvPr>
              <p:cNvSpPr txBox="1"/>
              <p:nvPr/>
            </p:nvSpPr>
            <p:spPr>
              <a:xfrm>
                <a:off x="126864" y="4733233"/>
                <a:ext cx="5788202" cy="1934889"/>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Dessa forma: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 oposto de: </a:t>
                </a:r>
                <a14:m>
                  <m:oMath xmlns:m="http://schemas.openxmlformats.org/officeDocument/2006/math">
                    <m:r>
                      <a:rPr lang="pt-BR" sz="2200" b="1" i="1" kern="0">
                        <a:solidFill>
                          <a:srgbClr val="77206D"/>
                        </a:solidFill>
                        <a:effectLst/>
                        <a:latin typeface="Cambria Math" panose="02040503050406030204" pitchFamily="18" charset="0"/>
                        <a:ea typeface="Aptos" panose="020B0004020202020204" pitchFamily="34" charset="0"/>
                        <a:cs typeface="ArialNarrow"/>
                      </a:rPr>
                      <m:t>+</m:t>
                    </m:r>
                    <m:r>
                      <a:rPr lang="pt-BR" sz="2200" b="1" i="1" kern="0">
                        <a:solidFill>
                          <a:srgbClr val="77206D"/>
                        </a:solidFill>
                        <a:effectLst/>
                        <a:latin typeface="Cambria Math" panose="02040503050406030204" pitchFamily="18" charset="0"/>
                        <a:ea typeface="Aptos" panose="020B0004020202020204" pitchFamily="34" charset="0"/>
                        <a:cs typeface="ArialNarrow"/>
                      </a:rPr>
                      <m:t>𝟏</m:t>
                    </m:r>
                  </m:oMath>
                </a14:m>
                <a:r>
                  <a:rPr lang="pt-BR" sz="2200" kern="0" dirty="0">
                    <a:effectLst/>
                    <a:latin typeface="Arial Narrow" panose="020B0606020202030204" pitchFamily="34" charset="0"/>
                    <a:ea typeface="Aptos" panose="020B0004020202020204" pitchFamily="34" charset="0"/>
                    <a:cs typeface="ArialNarrow"/>
                  </a:rPr>
                  <a:t> é </a:t>
                </a:r>
                <a14:m>
                  <m:oMath xmlns:m="http://schemas.openxmlformats.org/officeDocument/2006/math">
                    <m:r>
                      <a:rPr lang="pt-BR" sz="2200" b="1" i="1" kern="0">
                        <a:solidFill>
                          <a:srgbClr val="77206D"/>
                        </a:solidFill>
                        <a:effectLst/>
                        <a:latin typeface="Cambria Math" panose="02040503050406030204" pitchFamily="18" charset="0"/>
                        <a:ea typeface="Aptos" panose="020B0004020202020204" pitchFamily="34" charset="0"/>
                        <a:cs typeface="ArialNarrow"/>
                      </a:rPr>
                      <m:t>−</m:t>
                    </m:r>
                    <m:r>
                      <a:rPr lang="pt-BR" sz="2200" b="1" i="1" kern="0">
                        <a:solidFill>
                          <a:srgbClr val="77206D"/>
                        </a:solidFill>
                        <a:effectLst/>
                        <a:latin typeface="Cambria Math" panose="02040503050406030204" pitchFamily="18" charset="0"/>
                        <a:ea typeface="Aptos" panose="020B0004020202020204" pitchFamily="34" charset="0"/>
                        <a:cs typeface="ArialNarrow"/>
                      </a:rPr>
                      <m:t>𝟏</m:t>
                    </m:r>
                  </m:oMath>
                </a14:m>
                <a:r>
                  <a:rPr lang="pt-BR" sz="220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r>
                      <a:rPr lang="pt-BR" sz="2200" b="1" i="1" kern="0">
                        <a:solidFill>
                          <a:srgbClr val="3A7C22"/>
                        </a:solidFill>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𝟑</m:t>
                    </m:r>
                  </m:oMath>
                </a14:m>
                <a:r>
                  <a:rPr lang="pt-BR" sz="2200" kern="0" dirty="0">
                    <a:effectLst/>
                    <a:latin typeface="Arial Narrow" panose="020B0606020202030204" pitchFamily="34" charset="0"/>
                    <a:ea typeface="Aptos" panose="020B0004020202020204" pitchFamily="34" charset="0"/>
                    <a:cs typeface="ArialNarrow"/>
                  </a:rPr>
                  <a:t> é </a:t>
                </a:r>
                <a14:m>
                  <m:oMath xmlns:m="http://schemas.openxmlformats.org/officeDocument/2006/math">
                    <m:r>
                      <a:rPr lang="pt-BR" sz="2200" b="1" i="1" kern="0">
                        <a:solidFill>
                          <a:srgbClr val="3A7C22"/>
                        </a:solidFill>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𝟑</m:t>
                    </m:r>
                  </m:oMath>
                </a14:m>
                <a:r>
                  <a:rPr lang="pt-BR" sz="220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r>
                      <a:rPr lang="pt-BR" sz="2200" b="1" i="1" kern="0">
                        <a:solidFill>
                          <a:srgbClr val="E97132"/>
                        </a:solidFill>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𝟔</m:t>
                    </m:r>
                  </m:oMath>
                </a14:m>
                <a:r>
                  <a:rPr lang="pt-BR" sz="2200" kern="0" dirty="0">
                    <a:effectLst/>
                    <a:latin typeface="Arial Narrow" panose="020B0606020202030204" pitchFamily="34" charset="0"/>
                    <a:ea typeface="Aptos" panose="020B0004020202020204" pitchFamily="34" charset="0"/>
                    <a:cs typeface="ArialNarrow"/>
                  </a:rPr>
                  <a:t> é</a:t>
                </a:r>
                <a:r>
                  <a:rPr lang="pt-BR" sz="2200" kern="0" dirty="0">
                    <a:solidFill>
                      <a:srgbClr val="E97132"/>
                    </a:solidFill>
                    <a:effectLst/>
                    <a:latin typeface="Arial Narrow" panose="020B0606020202030204" pitchFamily="34" charset="0"/>
                    <a:ea typeface="Aptos" panose="020B0004020202020204" pitchFamily="34" charset="0"/>
                    <a:cs typeface="ArialNarrow"/>
                  </a:rPr>
                  <a:t> </a:t>
                </a:r>
                <a14:m>
                  <m:oMath xmlns:m="http://schemas.openxmlformats.org/officeDocument/2006/math">
                    <m:r>
                      <a:rPr lang="pt-BR" sz="2200" b="1" i="1" kern="0">
                        <a:solidFill>
                          <a:srgbClr val="E97132"/>
                        </a:solidFill>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𝟔</m:t>
                    </m:r>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 simétrico de: </a:t>
                </a:r>
                <a14:m>
                  <m:oMath xmlns:m="http://schemas.openxmlformats.org/officeDocument/2006/math">
                    <m:r>
                      <a:rPr lang="pt-BR" sz="2200" b="1" i="1" kern="0">
                        <a:solidFill>
                          <a:srgbClr val="77206D"/>
                        </a:solidFill>
                        <a:effectLst/>
                        <a:latin typeface="Cambria Math" panose="02040503050406030204" pitchFamily="18" charset="0"/>
                        <a:ea typeface="Aptos" panose="020B0004020202020204" pitchFamily="34" charset="0"/>
                        <a:cs typeface="ArialNarrow"/>
                      </a:rPr>
                      <m:t>+</m:t>
                    </m:r>
                    <m:r>
                      <a:rPr lang="pt-BR" sz="2200" b="1" i="1" kern="0">
                        <a:solidFill>
                          <a:srgbClr val="77206D"/>
                        </a:solidFill>
                        <a:effectLst/>
                        <a:latin typeface="Cambria Math" panose="02040503050406030204" pitchFamily="18" charset="0"/>
                        <a:ea typeface="Aptos" panose="020B0004020202020204" pitchFamily="34" charset="0"/>
                        <a:cs typeface="ArialNarrow"/>
                      </a:rPr>
                      <m:t>𝟏</m:t>
                    </m:r>
                  </m:oMath>
                </a14:m>
                <a:r>
                  <a:rPr lang="pt-BR" sz="2200" kern="0" dirty="0">
                    <a:effectLst/>
                    <a:latin typeface="Arial Narrow" panose="020B0606020202030204" pitchFamily="34" charset="0"/>
                    <a:ea typeface="Aptos" panose="020B0004020202020204" pitchFamily="34" charset="0"/>
                    <a:cs typeface="ArialNarrow"/>
                  </a:rPr>
                  <a:t> é </a:t>
                </a:r>
                <a14:m>
                  <m:oMath xmlns:m="http://schemas.openxmlformats.org/officeDocument/2006/math">
                    <m:r>
                      <a:rPr lang="pt-BR" sz="2200" b="1" i="1" kern="0">
                        <a:solidFill>
                          <a:srgbClr val="77206D"/>
                        </a:solidFill>
                        <a:effectLst/>
                        <a:latin typeface="Cambria Math" panose="02040503050406030204" pitchFamily="18" charset="0"/>
                        <a:ea typeface="Aptos" panose="020B0004020202020204" pitchFamily="34" charset="0"/>
                        <a:cs typeface="ArialNarrow"/>
                      </a:rPr>
                      <m:t>−</m:t>
                    </m:r>
                    <m:r>
                      <a:rPr lang="pt-BR" sz="2200" b="1" i="1" kern="0">
                        <a:solidFill>
                          <a:srgbClr val="77206D"/>
                        </a:solidFill>
                        <a:effectLst/>
                        <a:latin typeface="Cambria Math" panose="02040503050406030204" pitchFamily="18" charset="0"/>
                        <a:ea typeface="Aptos" panose="020B0004020202020204" pitchFamily="34" charset="0"/>
                        <a:cs typeface="ArialNarrow"/>
                      </a:rPr>
                      <m:t>𝟏</m:t>
                    </m:r>
                  </m:oMath>
                </a14:m>
                <a:r>
                  <a:rPr lang="pt-BR" sz="220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r>
                      <a:rPr lang="pt-BR" sz="2200" b="1" i="1" kern="0">
                        <a:solidFill>
                          <a:srgbClr val="3A7C22"/>
                        </a:solidFill>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𝟑</m:t>
                    </m:r>
                  </m:oMath>
                </a14:m>
                <a:r>
                  <a:rPr lang="pt-BR" sz="2200" kern="0" dirty="0">
                    <a:effectLst/>
                    <a:latin typeface="Arial Narrow" panose="020B0606020202030204" pitchFamily="34" charset="0"/>
                    <a:ea typeface="Aptos" panose="020B0004020202020204" pitchFamily="34" charset="0"/>
                    <a:cs typeface="ArialNarrow"/>
                  </a:rPr>
                  <a:t> é </a:t>
                </a:r>
                <a14:m>
                  <m:oMath xmlns:m="http://schemas.openxmlformats.org/officeDocument/2006/math">
                    <m:r>
                      <a:rPr lang="pt-BR" sz="2200" b="1" i="1" kern="0">
                        <a:solidFill>
                          <a:srgbClr val="3A7C22"/>
                        </a:solidFill>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𝟑</m:t>
                    </m:r>
                  </m:oMath>
                </a14:m>
                <a:r>
                  <a:rPr lang="pt-BR" sz="220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r>
                      <a:rPr lang="pt-BR" sz="2200" b="1" i="1" kern="0">
                        <a:solidFill>
                          <a:srgbClr val="E97132"/>
                        </a:solidFill>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𝟔</m:t>
                    </m:r>
                  </m:oMath>
                </a14:m>
                <a:r>
                  <a:rPr lang="pt-BR" sz="2200" kern="0" dirty="0">
                    <a:effectLst/>
                    <a:latin typeface="Arial Narrow" panose="020B0606020202030204" pitchFamily="34" charset="0"/>
                    <a:ea typeface="Aptos" panose="020B0004020202020204" pitchFamily="34" charset="0"/>
                    <a:cs typeface="ArialNarrow"/>
                  </a:rPr>
                  <a:t> é </a:t>
                </a:r>
                <a14:m>
                  <m:oMath xmlns:m="http://schemas.openxmlformats.org/officeDocument/2006/math">
                    <m:r>
                      <a:rPr lang="pt-BR" sz="2200" b="1" i="1" kern="0">
                        <a:solidFill>
                          <a:srgbClr val="E97132"/>
                        </a:solidFill>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𝟔</m:t>
                    </m:r>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 </a:t>
                </a:r>
                <a:r>
                  <a:rPr lang="pt-BR" sz="2200" kern="0" dirty="0">
                    <a:effectLst/>
                    <a:latin typeface="Arial Narrow" panose="020B0606020202030204" pitchFamily="34" charset="0"/>
                    <a:ea typeface="Times New Roman" panose="02020603050405020304" pitchFamily="18" charset="0"/>
                    <a:cs typeface="ArialNarrow"/>
                  </a:rPr>
                  <a:t>oposto aditivo </a:t>
                </a:r>
                <a:r>
                  <a:rPr lang="pt-BR" sz="2200" kern="0" dirty="0">
                    <a:effectLst/>
                    <a:latin typeface="Arial Narrow" panose="020B0606020202030204" pitchFamily="34" charset="0"/>
                    <a:ea typeface="Aptos" panose="020B0004020202020204" pitchFamily="34" charset="0"/>
                    <a:cs typeface="ArialNarrow"/>
                  </a:rPr>
                  <a:t>de: </a:t>
                </a:r>
                <a14:m>
                  <m:oMath xmlns:m="http://schemas.openxmlformats.org/officeDocument/2006/math">
                    <m:r>
                      <a:rPr lang="pt-BR" sz="2200" b="1" i="1" kern="0">
                        <a:solidFill>
                          <a:srgbClr val="77206D"/>
                        </a:solidFill>
                        <a:effectLst/>
                        <a:latin typeface="Cambria Math" panose="02040503050406030204" pitchFamily="18" charset="0"/>
                        <a:ea typeface="Aptos" panose="020B0004020202020204" pitchFamily="34" charset="0"/>
                        <a:cs typeface="ArialNarrow"/>
                      </a:rPr>
                      <m:t>+</m:t>
                    </m:r>
                    <m:r>
                      <a:rPr lang="pt-BR" sz="2200" b="1" i="1" kern="0">
                        <a:solidFill>
                          <a:srgbClr val="77206D"/>
                        </a:solidFill>
                        <a:effectLst/>
                        <a:latin typeface="Cambria Math" panose="02040503050406030204" pitchFamily="18" charset="0"/>
                        <a:ea typeface="Aptos" panose="020B0004020202020204" pitchFamily="34" charset="0"/>
                        <a:cs typeface="ArialNarrow"/>
                      </a:rPr>
                      <m:t>𝟏</m:t>
                    </m:r>
                  </m:oMath>
                </a14:m>
                <a:r>
                  <a:rPr lang="pt-BR" sz="2200" kern="0" dirty="0">
                    <a:solidFill>
                      <a:srgbClr val="77206D"/>
                    </a:solidFill>
                    <a:effectLst/>
                    <a:latin typeface="Arial Narrow" panose="020B0606020202030204" pitchFamily="34" charset="0"/>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é</a:t>
                </a:r>
                <a:r>
                  <a:rPr lang="pt-BR" sz="2200" kern="0" dirty="0">
                    <a:solidFill>
                      <a:srgbClr val="77206D"/>
                    </a:solidFill>
                    <a:effectLst/>
                    <a:latin typeface="Arial Narrow" panose="020B0606020202030204" pitchFamily="34" charset="0"/>
                    <a:ea typeface="Aptos" panose="020B0004020202020204" pitchFamily="34" charset="0"/>
                    <a:cs typeface="ArialNarrow"/>
                  </a:rPr>
                  <a:t> </a:t>
                </a:r>
                <a14:m>
                  <m:oMath xmlns:m="http://schemas.openxmlformats.org/officeDocument/2006/math">
                    <m:r>
                      <a:rPr lang="pt-BR" sz="2200" b="1" i="1" kern="0">
                        <a:solidFill>
                          <a:srgbClr val="77206D"/>
                        </a:solidFill>
                        <a:effectLst/>
                        <a:latin typeface="Cambria Math" panose="02040503050406030204" pitchFamily="18" charset="0"/>
                        <a:ea typeface="Aptos" panose="020B0004020202020204" pitchFamily="34" charset="0"/>
                        <a:cs typeface="ArialNarrow"/>
                      </a:rPr>
                      <m:t>−</m:t>
                    </m:r>
                    <m:r>
                      <a:rPr lang="pt-BR" sz="2200" b="1" i="1" kern="0">
                        <a:solidFill>
                          <a:srgbClr val="77206D"/>
                        </a:solidFill>
                        <a:effectLst/>
                        <a:latin typeface="Cambria Math" panose="02040503050406030204" pitchFamily="18" charset="0"/>
                        <a:ea typeface="Aptos" panose="020B0004020202020204" pitchFamily="34" charset="0"/>
                        <a:cs typeface="ArialNarrow"/>
                      </a:rPr>
                      <m:t>𝟏</m:t>
                    </m:r>
                  </m:oMath>
                </a14:m>
                <a:r>
                  <a:rPr lang="pt-BR" sz="220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r>
                      <a:rPr lang="pt-BR" sz="2200" b="1" i="1" kern="0">
                        <a:solidFill>
                          <a:srgbClr val="3A7C22"/>
                        </a:solidFill>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𝟑</m:t>
                    </m:r>
                  </m:oMath>
                </a14:m>
                <a:r>
                  <a:rPr lang="pt-BR" sz="2200" kern="0" dirty="0">
                    <a:effectLst/>
                    <a:latin typeface="Arial Narrow" panose="020B0606020202030204" pitchFamily="34" charset="0"/>
                    <a:ea typeface="Aptos" panose="020B0004020202020204" pitchFamily="34" charset="0"/>
                    <a:cs typeface="ArialNarrow"/>
                  </a:rPr>
                  <a:t> é </a:t>
                </a:r>
                <a14:m>
                  <m:oMath xmlns:m="http://schemas.openxmlformats.org/officeDocument/2006/math">
                    <m:r>
                      <a:rPr lang="pt-BR" sz="2200" b="1" i="1" kern="0">
                        <a:solidFill>
                          <a:srgbClr val="3A7C22"/>
                        </a:solidFill>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𝟑</m:t>
                    </m:r>
                  </m:oMath>
                </a14:m>
                <a:r>
                  <a:rPr lang="pt-BR" sz="220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r>
                      <a:rPr lang="pt-BR" sz="2200" b="1" i="1" kern="0">
                        <a:solidFill>
                          <a:srgbClr val="E97132"/>
                        </a:solidFill>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𝟔</m:t>
                    </m:r>
                  </m:oMath>
                </a14:m>
                <a:r>
                  <a:rPr lang="pt-BR" sz="2200" kern="0" dirty="0">
                    <a:effectLst/>
                    <a:latin typeface="Arial Narrow" panose="020B0606020202030204" pitchFamily="34" charset="0"/>
                    <a:ea typeface="Aptos" panose="020B0004020202020204" pitchFamily="34" charset="0"/>
                    <a:cs typeface="ArialNarrow"/>
                  </a:rPr>
                  <a:t> é </a:t>
                </a:r>
                <a14:m>
                  <m:oMath xmlns:m="http://schemas.openxmlformats.org/officeDocument/2006/math">
                    <m:r>
                      <a:rPr lang="pt-BR" sz="2200" b="1" i="1" kern="0">
                        <a:solidFill>
                          <a:srgbClr val="E97132"/>
                        </a:solidFill>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𝟔</m:t>
                    </m:r>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9478BAD-A728-0B6A-4DE5-C87E9F5414E4}"/>
                  </a:ext>
                </a:extLst>
              </p:cNvPr>
              <p:cNvSpPr txBox="1">
                <a:spLocks noRot="1" noChangeAspect="1" noMove="1" noResize="1" noEditPoints="1" noAdjustHandles="1" noChangeArrowheads="1" noChangeShapeType="1" noTextEdit="1"/>
              </p:cNvSpPr>
              <p:nvPr/>
            </p:nvSpPr>
            <p:spPr>
              <a:xfrm>
                <a:off x="126864" y="4733233"/>
                <a:ext cx="5788202" cy="1934889"/>
              </a:xfrm>
              <a:prstGeom prst="rect">
                <a:avLst/>
              </a:prstGeom>
              <a:blipFill>
                <a:blip r:embed="rId3"/>
                <a:stretch>
                  <a:fillRect l="-1370" t="-943" b="-5031"/>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B479027C-45A8-28D7-F407-553CEE84EACA}"/>
              </a:ext>
            </a:extLst>
          </p:cNvPr>
          <p:cNvPicPr>
            <a:picLocks noChangeAspect="1"/>
          </p:cNvPicPr>
          <p:nvPr/>
        </p:nvPicPr>
        <p:blipFill>
          <a:blip r:embed="rId4"/>
          <a:stretch>
            <a:fillRect/>
          </a:stretch>
        </p:blipFill>
        <p:spPr>
          <a:xfrm>
            <a:off x="6363589" y="1459185"/>
            <a:ext cx="5400000" cy="2114602"/>
          </a:xfrm>
          <a:prstGeom prst="rect">
            <a:avLst/>
          </a:prstGeom>
        </p:spPr>
      </p:pic>
      <p:pic>
        <p:nvPicPr>
          <p:cNvPr id="4" name="Imagem 3">
            <a:extLst>
              <a:ext uri="{FF2B5EF4-FFF2-40B4-BE49-F238E27FC236}">
                <a16:creationId xmlns:a16="http://schemas.microsoft.com/office/drawing/2014/main" id="{7BF7B866-16EE-0FE9-4163-F8423D21772C}"/>
              </a:ext>
            </a:extLst>
          </p:cNvPr>
          <p:cNvPicPr>
            <a:picLocks noChangeAspect="1"/>
          </p:cNvPicPr>
          <p:nvPr/>
        </p:nvPicPr>
        <p:blipFill>
          <a:blip r:embed="rId5"/>
          <a:srcRect r="2608"/>
          <a:stretch>
            <a:fillRect/>
          </a:stretch>
        </p:blipFill>
        <p:spPr>
          <a:xfrm>
            <a:off x="6282905" y="3737185"/>
            <a:ext cx="5400000" cy="2124732"/>
          </a:xfrm>
          <a:prstGeom prst="rect">
            <a:avLst/>
          </a:prstGeom>
        </p:spPr>
      </p:pic>
    </p:spTree>
    <p:extLst>
      <p:ext uri="{BB962C8B-B14F-4D97-AF65-F5344CB8AC3E}">
        <p14:creationId xmlns:p14="http://schemas.microsoft.com/office/powerpoint/2010/main" val="1777263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Forma&#10;&#10;O conteúdo gerado por IA pode estar incorreto.">
            <a:extLst>
              <a:ext uri="{FF2B5EF4-FFF2-40B4-BE49-F238E27FC236}">
                <a16:creationId xmlns:a16="http://schemas.microsoft.com/office/drawing/2014/main" id="{51103E02-069C-5C8E-BC9B-B03F3112C2EE}"/>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98918" y="878154"/>
            <a:ext cx="2742757" cy="645507"/>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CCB2BEC2-4F8E-18AB-24E4-DFA0DBB59863}"/>
              </a:ext>
            </a:extLst>
          </p:cNvPr>
          <p:cNvSpPr txBox="1"/>
          <p:nvPr/>
        </p:nvSpPr>
        <p:spPr>
          <a:xfrm>
            <a:off x="198918" y="1583140"/>
            <a:ext cx="5760000" cy="1237775"/>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a:t>
            </a:r>
            <a:r>
              <a:rPr lang="pt-BR" sz="2200" kern="0" dirty="0">
                <a:effectLst/>
                <a:latin typeface="Arial Narrow" panose="020B0606020202030204" pitchFamily="34" charset="0"/>
                <a:ea typeface="Aptos" panose="020B0004020202020204" pitchFamily="34" charset="0"/>
                <a:cs typeface="ArialNarrow"/>
              </a:rPr>
              <a:t> O quadro, a seguir, mostra algumas medidas de temperaturas ocorridas durante o inverno em um determinado país.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FB1E281F-D6C2-6AED-5FDC-7E8CCB1B6A1C}"/>
              </a:ext>
            </a:extLst>
          </p:cNvPr>
          <p:cNvPicPr>
            <a:picLocks noChangeAspect="1"/>
          </p:cNvPicPr>
          <p:nvPr/>
        </p:nvPicPr>
        <p:blipFill>
          <a:blip r:embed="rId3"/>
          <a:stretch>
            <a:fillRect/>
          </a:stretch>
        </p:blipFill>
        <p:spPr>
          <a:xfrm>
            <a:off x="198918" y="2776058"/>
            <a:ext cx="5229168" cy="1223993"/>
          </a:xfrm>
          <a:prstGeom prst="rect">
            <a:avLst/>
          </a:prstGeom>
        </p:spPr>
      </p:pic>
      <p:sp>
        <p:nvSpPr>
          <p:cNvPr id="14" name="CaixaDeTexto 13">
            <a:extLst>
              <a:ext uri="{FF2B5EF4-FFF2-40B4-BE49-F238E27FC236}">
                <a16:creationId xmlns:a16="http://schemas.microsoft.com/office/drawing/2014/main" id="{3AB3A734-7756-9B41-200D-D65361BA82D9}"/>
              </a:ext>
            </a:extLst>
          </p:cNvPr>
          <p:cNvSpPr txBox="1"/>
          <p:nvPr/>
        </p:nvSpPr>
        <p:spPr>
          <a:xfrm>
            <a:off x="198918" y="3943373"/>
            <a:ext cx="5760000" cy="134036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Escreva essas medidas 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0" dirty="0">
                <a:effectLst/>
                <a:latin typeface="Arial Narrow" panose="020B0606020202030204" pitchFamily="34" charset="0"/>
                <a:ea typeface="Aptos" panose="020B0004020202020204" pitchFamily="34" charset="0"/>
                <a:cs typeface="ArialNarrow"/>
              </a:rPr>
              <a:t>a) ordem crescente.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0" dirty="0">
                <a:effectLst/>
                <a:latin typeface="Arial Narrow" panose="020B0606020202030204" pitchFamily="34" charset="0"/>
                <a:ea typeface="Aptos" panose="020B0004020202020204" pitchFamily="34" charset="0"/>
                <a:cs typeface="ArialNarrow"/>
              </a:rPr>
              <a:t>b) ordem decrescente.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CaixaDeTexto 15">
            <a:extLst>
              <a:ext uri="{FF2B5EF4-FFF2-40B4-BE49-F238E27FC236}">
                <a16:creationId xmlns:a16="http://schemas.microsoft.com/office/drawing/2014/main" id="{FF557404-D23E-D047-A2F7-4440EC5D1195}"/>
              </a:ext>
            </a:extLst>
          </p:cNvPr>
          <p:cNvSpPr txBox="1"/>
          <p:nvPr/>
        </p:nvSpPr>
        <p:spPr>
          <a:xfrm>
            <a:off x="6233082" y="994719"/>
            <a:ext cx="5760000" cy="1446550"/>
          </a:xfrm>
          <a:prstGeom prst="rect">
            <a:avLst/>
          </a:prstGeom>
          <a:noFill/>
        </p:spPr>
        <p:txBody>
          <a:bodyPr wrap="square">
            <a:spAutoFit/>
          </a:bodyPr>
          <a:lstStyle/>
          <a:p>
            <a:pPr algn="just">
              <a:buNone/>
            </a:pPr>
            <a:r>
              <a:rPr lang="pt-BR" sz="2200" b="1" kern="0" dirty="0">
                <a:effectLst/>
                <a:latin typeface="Arial Narrow" panose="020B0606020202030204" pitchFamily="34" charset="0"/>
                <a:ea typeface="Aptos" panose="020B0004020202020204" pitchFamily="34" charset="0"/>
                <a:cs typeface="ArialNarrow"/>
              </a:rPr>
              <a:t>2.</a:t>
            </a:r>
            <a:r>
              <a:rPr lang="pt-BR" sz="2200" kern="0" dirty="0">
                <a:effectLst/>
                <a:latin typeface="Arial Narrow" panose="020B0606020202030204" pitchFamily="34" charset="0"/>
                <a:ea typeface="Aptos" panose="020B0004020202020204" pitchFamily="34" charset="0"/>
                <a:cs typeface="ArialNarrow"/>
              </a:rPr>
              <a:t> Qual medida de temperatura é menor: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a) –7°C ou –2°C?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b) –8°C ou 3°C?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c) –5°C ou 0°C?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1394431D-A9A4-41DB-9525-03CC35A29BA0}"/>
              </a:ext>
            </a:extLst>
          </p:cNvPr>
          <p:cNvSpPr txBox="1"/>
          <p:nvPr/>
        </p:nvSpPr>
        <p:spPr>
          <a:xfrm>
            <a:off x="6175682" y="3107753"/>
            <a:ext cx="5874799" cy="2713563"/>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3.</a:t>
            </a:r>
            <a:r>
              <a:rPr lang="pt-BR" sz="2200" kern="0" dirty="0">
                <a:effectLst/>
                <a:latin typeface="Arial Narrow" panose="020B0606020202030204" pitchFamily="34" charset="0"/>
                <a:ea typeface="Aptos" panose="020B0004020202020204" pitchFamily="34" charset="0"/>
                <a:cs typeface="ArialNarrow"/>
              </a:rPr>
              <a:t> Qual é o maior número inteiro negativo?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b="1" kern="0" dirty="0">
              <a:effectLst/>
              <a:latin typeface="Arial Narrow" panose="020B0606020202030204" pitchFamily="34" charset="0"/>
              <a:ea typeface="Aptos" panose="020B0004020202020204" pitchFamily="34" charset="0"/>
              <a:cs typeface="ArialNarrow"/>
            </a:endParaRPr>
          </a:p>
          <a:p>
            <a:pPr algn="just">
              <a:lnSpc>
                <a:spcPct val="115000"/>
              </a:lnSpc>
              <a:spcAft>
                <a:spcPts val="800"/>
              </a:spcAft>
              <a:buNone/>
            </a:pPr>
            <a:endParaRPr lang="pt-BR" sz="2200" b="1" kern="0" dirty="0">
              <a:latin typeface="Arial Narrow" panose="020B0606020202030204" pitchFamily="34" charset="0"/>
              <a:ea typeface="Aptos" panose="020B0004020202020204" pitchFamily="34" charset="0"/>
              <a:cs typeface="ArialNarrow"/>
            </a:endParaRPr>
          </a:p>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4.</a:t>
            </a:r>
            <a:r>
              <a:rPr lang="pt-BR" sz="2200" kern="0" dirty="0">
                <a:effectLst/>
                <a:latin typeface="Arial Narrow" panose="020B0606020202030204" pitchFamily="34" charset="0"/>
                <a:ea typeface="Aptos" panose="020B0004020202020204" pitchFamily="34" charset="0"/>
                <a:cs typeface="ArialNarrow"/>
              </a:rPr>
              <a:t> Quais são os números inteiros maiores que –5 e menores que 5? Expresse sua resposta em uma reta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74638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49A57CF-C414-DED9-EE60-A3B0390B5E87}"/>
              </a:ext>
            </a:extLst>
          </p:cNvPr>
          <p:cNvSpPr txBox="1"/>
          <p:nvPr/>
        </p:nvSpPr>
        <p:spPr>
          <a:xfrm>
            <a:off x="108750" y="1193312"/>
            <a:ext cx="5874799" cy="3697422"/>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5.</a:t>
            </a:r>
            <a:r>
              <a:rPr lang="pt-BR" sz="2200" kern="0" dirty="0">
                <a:effectLst/>
                <a:latin typeface="Arial Narrow" panose="020B0606020202030204" pitchFamily="34" charset="0"/>
                <a:ea typeface="Aptos" panose="020B0004020202020204" pitchFamily="34" charset="0"/>
                <a:cs typeface="ArialNarrow"/>
              </a:rPr>
              <a:t> Considerando o conjunto dos números inteiros,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Qual é o sucessor de – 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Qual é o antecessor de – 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 Qual é o número que não é positivo e nem negativo?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 Qual é o menor número inteiro positivo?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e) Quais são os números inteiros menores que zero e maiores que – 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1ACEA224-0956-A05D-B13C-B04B4D2995E6}"/>
              </a:ext>
            </a:extLst>
          </p:cNvPr>
          <p:cNvSpPr txBox="1"/>
          <p:nvPr/>
        </p:nvSpPr>
        <p:spPr>
          <a:xfrm>
            <a:off x="6208452" y="852653"/>
            <a:ext cx="5760000" cy="848437"/>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6.</a:t>
            </a:r>
            <a:r>
              <a:rPr lang="pt-BR" sz="2200" kern="0" dirty="0">
                <a:effectLst/>
                <a:latin typeface="Arial Narrow" panose="020B0606020202030204" pitchFamily="34" charset="0"/>
                <a:ea typeface="Aptos" panose="020B0004020202020204" pitchFamily="34" charset="0"/>
                <a:cs typeface="ArialNarrow"/>
              </a:rPr>
              <a:t> Na reta numérica, indique os números correspondentes aos pontos D, F, H, J, e K.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Imagem em branco e preto&#10;&#10;O conteúdo gerado por IA pode estar incorreto.">
            <a:extLst>
              <a:ext uri="{FF2B5EF4-FFF2-40B4-BE49-F238E27FC236}">
                <a16:creationId xmlns:a16="http://schemas.microsoft.com/office/drawing/2014/main" id="{AB6847B8-50F4-4940-6F6E-EDE346CA4F22}"/>
              </a:ext>
            </a:extLst>
          </p:cNvPr>
          <p:cNvPicPr>
            <a:picLocks noChangeAspect="1"/>
          </p:cNvPicPr>
          <p:nvPr/>
        </p:nvPicPr>
        <p:blipFill>
          <a:blip r:embed="rId2"/>
          <a:stretch>
            <a:fillRect/>
          </a:stretch>
        </p:blipFill>
        <p:spPr>
          <a:xfrm>
            <a:off x="6446783" y="1701090"/>
            <a:ext cx="5245831" cy="1006599"/>
          </a:xfrm>
          <a:prstGeom prst="rect">
            <a:avLst/>
          </a:prstGeom>
        </p:spPr>
      </p:pic>
      <p:sp>
        <p:nvSpPr>
          <p:cNvPr id="10" name="CaixaDeTexto 9">
            <a:extLst>
              <a:ext uri="{FF2B5EF4-FFF2-40B4-BE49-F238E27FC236}">
                <a16:creationId xmlns:a16="http://schemas.microsoft.com/office/drawing/2014/main" id="{9EEF7A5D-290E-A0B8-88CE-04A54488845D}"/>
              </a:ext>
            </a:extLst>
          </p:cNvPr>
          <p:cNvSpPr txBox="1"/>
          <p:nvPr/>
        </p:nvSpPr>
        <p:spPr>
          <a:xfrm>
            <a:off x="6208452" y="3429000"/>
            <a:ext cx="5760000" cy="3077766"/>
          </a:xfrm>
          <a:prstGeom prst="rect">
            <a:avLst/>
          </a:prstGeom>
          <a:noFill/>
        </p:spPr>
        <p:txBody>
          <a:bodyPr wrap="square">
            <a:spAutoFit/>
          </a:bodyPr>
          <a:lstStyle/>
          <a:p>
            <a:pPr algn="just">
              <a:spcAft>
                <a:spcPts val="800"/>
              </a:spcAft>
              <a:buNone/>
            </a:pPr>
            <a:r>
              <a:rPr lang="pt-BR" sz="2200" b="1" kern="0" dirty="0">
                <a:effectLst/>
                <a:latin typeface="Arial Narrow" panose="020B0606020202030204" pitchFamily="34" charset="0"/>
                <a:ea typeface="Aptos" panose="020B0004020202020204" pitchFamily="34" charset="0"/>
                <a:cs typeface="ArialNarrow"/>
              </a:rPr>
              <a:t>7.</a:t>
            </a:r>
            <a:r>
              <a:rPr lang="pt-BR" sz="2200" kern="0" dirty="0">
                <a:effectLst/>
                <a:latin typeface="Arial Narrow" panose="020B0606020202030204" pitchFamily="34" charset="0"/>
                <a:ea typeface="Aptos" panose="020B0004020202020204" pitchFamily="34" charset="0"/>
                <a:cs typeface="ArialNarrow"/>
              </a:rPr>
              <a:t> Determine o que se pede.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a) Módulo de 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b) Valor absoluto de – 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c) Oposto de 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d) Simétrico de – 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e) Oposto aditivo de – 10.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f) Módulo do simétrico de +7.</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10820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737AD8E-26E9-5287-2FD0-B2F8234F024D}"/>
                  </a:ext>
                </a:extLst>
              </p:cNvPr>
              <p:cNvSpPr txBox="1"/>
              <p:nvPr/>
            </p:nvSpPr>
            <p:spPr>
              <a:xfrm>
                <a:off x="188651" y="989860"/>
                <a:ext cx="5720179" cy="5378395"/>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8.</a:t>
                </a:r>
                <a:r>
                  <a:rPr lang="pt-BR" sz="2200" kern="0" dirty="0">
                    <a:effectLst/>
                    <a:latin typeface="Arial Narrow" panose="020B0606020202030204" pitchFamily="34" charset="0"/>
                    <a:ea typeface="Aptos" panose="020B0004020202020204" pitchFamily="34" charset="0"/>
                    <a:cs typeface="ArialNarrow"/>
                  </a:rPr>
                  <a:t> Complete as lacunas com </a:t>
                </a:r>
                <a14:m>
                  <m:oMath xmlns:m="http://schemas.openxmlformats.org/officeDocument/2006/math">
                    <m:r>
                      <a:rPr lang="pt-BR" sz="2200" kern="0">
                        <a:effectLst/>
                        <a:latin typeface="Cambria Math" panose="02040503050406030204" pitchFamily="18" charset="0"/>
                        <a:ea typeface="Aptos" panose="020B0004020202020204" pitchFamily="34" charset="0"/>
                        <a:cs typeface="ArialNarrow"/>
                      </a:rPr>
                      <m:t>&lt;, </m:t>
                    </m:r>
                    <m:r>
                      <a:rPr lang="pt-BR" sz="2200" kern="0">
                        <a:effectLst/>
                        <a:latin typeface="Cambria Math" panose="02040503050406030204" pitchFamily="18" charset="0"/>
                        <a:ea typeface="Aptos" panose="020B0004020202020204" pitchFamily="34" charset="0"/>
                        <a:cs typeface="Arial" panose="020B0604020202020204" pitchFamily="34" charset="0"/>
                      </a:rPr>
                      <m:t>&gt;</m:t>
                    </m:r>
                    <m:r>
                      <a:rPr lang="pt-BR" sz="2200" kern="0">
                        <a:effectLst/>
                        <a:latin typeface="Cambria Math" panose="02040503050406030204" pitchFamily="18" charset="0"/>
                        <a:ea typeface="Aptos" panose="020B0004020202020204" pitchFamily="34" charset="0"/>
                        <a:cs typeface="ArialNarrow"/>
                      </a:rPr>
                      <m:t> </m:t>
                    </m:r>
                    <m:r>
                      <m:rPr>
                        <m:sty m:val="p"/>
                      </m:rPr>
                      <a:rPr lang="pt-BR" sz="2200" kern="0">
                        <a:effectLst/>
                        <a:latin typeface="Cambria Math" panose="02040503050406030204" pitchFamily="18" charset="0"/>
                        <a:ea typeface="Aptos" panose="020B0004020202020204" pitchFamily="34" charset="0"/>
                        <a:cs typeface="ArialNarrow"/>
                      </a:rPr>
                      <m:t>ou</m:t>
                    </m:r>
                    <m:r>
                      <a:rPr lang="pt-BR" sz="2200" kern="0">
                        <a:effectLst/>
                        <a:latin typeface="Cambria Math" panose="02040503050406030204" pitchFamily="18" charset="0"/>
                        <a:ea typeface="Aptos" panose="020B0004020202020204" pitchFamily="34" charset="0"/>
                        <a:cs typeface="ArialNarrow"/>
                      </a:rPr>
                      <m:t>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7 </m:t>
                    </m:r>
                    <m:r>
                      <a:rPr lang="pt-BR" sz="2200" b="0" i="1" kern="0" smtClean="0">
                        <a:effectLst/>
                        <a:latin typeface="Cambria Math" panose="02040503050406030204" pitchFamily="18" charset="0"/>
                        <a:ea typeface="Aptos" panose="020B0004020202020204" pitchFamily="34" charset="0"/>
                        <a:cs typeface="ArialNarrow"/>
                      </a:rPr>
                      <m:t>__________</m:t>
                    </m:r>
                    <m:r>
                      <a:rPr lang="pt-BR" sz="2200" i="1" kern="0">
                        <a:effectLst/>
                        <a:latin typeface="Cambria Math" panose="02040503050406030204" pitchFamily="18" charset="0"/>
                        <a:ea typeface="Aptos" panose="020B0004020202020204" pitchFamily="34" charset="0"/>
                        <a:cs typeface="ArialNarrow"/>
                      </a:rPr>
                      <m:t>10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−7</m:t>
                    </m:r>
                    <m:r>
                      <a:rPr lang="pt-BR" sz="2200" i="1" kern="0">
                        <a:latin typeface="Cambria Math" panose="02040503050406030204" pitchFamily="18" charset="0"/>
                        <a:ea typeface="Aptos" panose="020B0004020202020204" pitchFamily="34" charset="0"/>
                        <a:cs typeface="ArialNarrow"/>
                      </a:rPr>
                      <m:t>__________</m:t>
                    </m:r>
                    <m:r>
                      <a:rPr lang="pt-BR" sz="2200" i="1" kern="0">
                        <a:effectLst/>
                        <a:latin typeface="Cambria Math" panose="02040503050406030204" pitchFamily="18" charset="0"/>
                        <a:ea typeface="Aptos" panose="020B0004020202020204" pitchFamily="34" charset="0"/>
                        <a:cs typeface="ArialNarrow"/>
                      </a:rPr>
                      <m:t>6</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m:t>
                    </m:r>
                    <m:r>
                      <a:rPr lang="pt-BR" sz="2200" i="1" kern="0">
                        <a:latin typeface="Cambria Math" panose="02040503050406030204" pitchFamily="18" charset="0"/>
                        <a:ea typeface="Aptos" panose="020B0004020202020204" pitchFamily="34" charset="0"/>
                        <a:cs typeface="ArialNarrow"/>
                      </a:rPr>
                      <m:t>__________</m:t>
                    </m:r>
                    <m:r>
                      <a:rPr lang="pt-BR" sz="2200" i="1" kern="0">
                        <a:effectLst/>
                        <a:latin typeface="Cambria Math" panose="02040503050406030204" pitchFamily="18" charset="0"/>
                        <a:ea typeface="Aptos" panose="020B0004020202020204" pitchFamily="34" charset="0"/>
                        <a:cs typeface="ArialNarrow"/>
                      </a:rPr>
                      <m:t>8</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r>
                      <a:rPr lang="pt-BR" sz="2200" i="1" kern="0">
                        <a:latin typeface="Cambria Math" panose="02040503050406030204" pitchFamily="18" charset="0"/>
                        <a:ea typeface="Aptos" panose="020B0004020202020204" pitchFamily="34" charset="0"/>
                        <a:cs typeface="ArialNarrow"/>
                      </a:rPr>
                      <m:t>__________</m:t>
                    </m:r>
                    <m:r>
                      <a:rPr lang="pt-BR" sz="2200" i="1" kern="0">
                        <a:effectLst/>
                        <a:latin typeface="Cambria Math" panose="02040503050406030204" pitchFamily="18" charset="0"/>
                        <a:ea typeface="Aptos" panose="020B0004020202020204" pitchFamily="34" charset="0"/>
                        <a:cs typeface="ArialNarrow"/>
                      </a:rPr>
                      <m:t>−6</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e)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−7</m:t>
                    </m:r>
                    <m:r>
                      <a:rPr lang="pt-BR" sz="2200" i="1" kern="0">
                        <a:latin typeface="Cambria Math" panose="02040503050406030204" pitchFamily="18" charset="0"/>
                        <a:ea typeface="Aptos" panose="020B0004020202020204" pitchFamily="34" charset="0"/>
                        <a:cs typeface="ArialNarrow"/>
                      </a:rPr>
                      <m:t>__________</m:t>
                    </m:r>
                    <m:r>
                      <a:rPr lang="pt-BR" sz="2200" i="1" kern="0">
                        <a:effectLst/>
                        <a:latin typeface="Cambria Math" panose="02040503050406030204" pitchFamily="18" charset="0"/>
                        <a:ea typeface="Aptos" panose="020B0004020202020204" pitchFamily="34" charset="0"/>
                        <a:cs typeface="ArialNarrow"/>
                      </a:rPr>
                      <m:t>−4</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f) </a:t>
                </a:r>
                <a14:m>
                  <m:oMath xmlns:m="http://schemas.openxmlformats.org/officeDocument/2006/math">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4 </m:t>
                        </m:r>
                      </m:e>
                    </m:d>
                    <m:r>
                      <a:rPr lang="pt-BR" sz="2200" i="1" kern="0">
                        <a:latin typeface="Cambria Math" panose="02040503050406030204" pitchFamily="18" charset="0"/>
                        <a:ea typeface="Aptos" panose="020B0004020202020204" pitchFamily="34" charset="0"/>
                        <a:cs typeface="ArialNarrow"/>
                      </a:rPr>
                      <m:t>__________</m:t>
                    </m:r>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7 </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g) </a:t>
                </a:r>
                <a14:m>
                  <m:oMath xmlns:m="http://schemas.openxmlformats.org/officeDocument/2006/math">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−3 </m:t>
                        </m:r>
                      </m:e>
                    </m:d>
                    <m:r>
                      <a:rPr lang="pt-BR" sz="2200" i="1" kern="0">
                        <a:latin typeface="Cambria Math" panose="02040503050406030204" pitchFamily="18" charset="0"/>
                        <a:ea typeface="Aptos" panose="020B0004020202020204" pitchFamily="34" charset="0"/>
                        <a:cs typeface="ArialNarrow"/>
                      </a:rPr>
                      <m:t>__________</m:t>
                    </m:r>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3 </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h) </a:t>
                </a:r>
                <a14:m>
                  <m:oMath xmlns:m="http://schemas.openxmlformats.org/officeDocument/2006/math">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−6 </m:t>
                        </m:r>
                      </m:e>
                    </m:d>
                    <m:r>
                      <a:rPr lang="pt-BR" sz="2200" i="1" kern="0">
                        <a:latin typeface="Cambria Math" panose="02040503050406030204" pitchFamily="18" charset="0"/>
                        <a:ea typeface="Aptos" panose="020B0004020202020204" pitchFamily="34" charset="0"/>
                        <a:cs typeface="ArialNarrow"/>
                      </a:rPr>
                      <m:t>__________</m:t>
                    </m:r>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3 </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i) </a:t>
                </a:r>
                <a14:m>
                  <m:oMath xmlns:m="http://schemas.openxmlformats.org/officeDocument/2006/math">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−7 </m:t>
                        </m:r>
                      </m:e>
                    </m:d>
                    <m:r>
                      <a:rPr lang="pt-BR" sz="2200" i="1" kern="0">
                        <a:latin typeface="Cambria Math" panose="02040503050406030204" pitchFamily="18" charset="0"/>
                        <a:ea typeface="Aptos" panose="020B0004020202020204" pitchFamily="34" charset="0"/>
                        <a:cs typeface="ArialNarrow"/>
                      </a:rPr>
                      <m:t>__________</m:t>
                    </m:r>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−4 </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j) </a:t>
                </a:r>
                <a14:m>
                  <m:oMath xmlns:m="http://schemas.openxmlformats.org/officeDocument/2006/math">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−6 </m:t>
                        </m:r>
                      </m:e>
                    </m:d>
                    <m:r>
                      <a:rPr lang="pt-BR" sz="2200" i="1" kern="0">
                        <a:latin typeface="Cambria Math" panose="02040503050406030204" pitchFamily="18" charset="0"/>
                        <a:ea typeface="Aptos" panose="020B0004020202020204" pitchFamily="34" charset="0"/>
                        <a:cs typeface="ArialNarrow"/>
                      </a:rPr>
                      <m:t>__________</m:t>
                    </m:r>
                    <m:d>
                      <m:dPr>
                        <m:begChr m:val="|"/>
                        <m:endChr m:val="|"/>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−5 </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C737AD8E-26E9-5287-2FD0-B2F8234F024D}"/>
                  </a:ext>
                </a:extLst>
              </p:cNvPr>
              <p:cNvSpPr txBox="1">
                <a:spLocks noRot="1" noChangeAspect="1" noMove="1" noResize="1" noEditPoints="1" noAdjustHandles="1" noChangeArrowheads="1" noChangeShapeType="1" noTextEdit="1"/>
              </p:cNvSpPr>
              <p:nvPr/>
            </p:nvSpPr>
            <p:spPr>
              <a:xfrm>
                <a:off x="188651" y="989860"/>
                <a:ext cx="5720179" cy="5378395"/>
              </a:xfrm>
              <a:prstGeom prst="rect">
                <a:avLst/>
              </a:prstGeom>
              <a:blipFill>
                <a:blip r:embed="rId2"/>
                <a:stretch>
                  <a:fillRect l="-1386" t="-453" b="-1246"/>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EE9CA575-69EA-58BA-8302-D484E2F778A4}"/>
              </a:ext>
            </a:extLst>
          </p:cNvPr>
          <p:cNvSpPr txBox="1"/>
          <p:nvPr/>
        </p:nvSpPr>
        <p:spPr>
          <a:xfrm>
            <a:off x="6283171" y="989860"/>
            <a:ext cx="5817093" cy="4783874"/>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9.</a:t>
            </a:r>
            <a:r>
              <a:rPr lang="pt-BR" sz="2200" kern="0" dirty="0">
                <a:effectLst/>
                <a:latin typeface="Arial Narrow" panose="020B0606020202030204" pitchFamily="34" charset="0"/>
                <a:ea typeface="Aptos" panose="020B0004020202020204" pitchFamily="34" charset="0"/>
                <a:cs typeface="ArialNarrow"/>
              </a:rPr>
              <a:t> Represente numericamente cada uma das situações.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Saldo devedor de 300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Saldo credor de 450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 2300 metros acima do nível do mar.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 250 metros abaixo do nível do mar.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e) Quinze graus Celsius abaixo de zero.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f) Trinta e sete graus Celsius.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g) O valor de 40 reais foi debitado da conta bancária.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h) Receberam 15 reais de crédito.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95499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3941A7E-5799-9A99-8ECA-04DBED1F43A5}"/>
              </a:ext>
            </a:extLst>
          </p:cNvPr>
          <p:cNvSpPr txBox="1"/>
          <p:nvPr/>
        </p:nvSpPr>
        <p:spPr>
          <a:xfrm>
            <a:off x="163609" y="3290009"/>
            <a:ext cx="5760000" cy="84843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reta numérica, a seguir, em que os segmentos marcados estão igualmente espaçados.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8008EBD8-405B-5772-F8E4-F55A8A483E1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tretch>
            <a:fillRect/>
          </a:stretch>
        </p:blipFill>
        <p:spPr>
          <a:xfrm>
            <a:off x="408718" y="4219429"/>
            <a:ext cx="5269782" cy="446207"/>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29A8E1D5-6929-E393-166B-C14B7AD71994}"/>
                  </a:ext>
                </a:extLst>
              </p:cNvPr>
              <p:cNvSpPr txBox="1"/>
              <p:nvPr/>
            </p:nvSpPr>
            <p:spPr>
              <a:xfrm>
                <a:off x="200564" y="4665636"/>
                <a:ext cx="5696311" cy="1442959"/>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Nessa reta, o número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está localizado no ponto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K. </a:t>
                </a:r>
                <a:r>
                  <a:rPr lang="pt-BR" sz="2200" kern="100" dirty="0">
                    <a:latin typeface="Arial Narrow" panose="020B0606020202030204" pitchFamily="34" charset="0"/>
                    <a:ea typeface="Aptos" panose="020B0004020202020204" pitchFamily="34" charset="0"/>
                    <a:cs typeface="Times New Roman" panose="02020603050405020304" pitchFamily="18" charset="0"/>
                  </a:rPr>
                  <a:t>			(C) B. </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L. </a:t>
                </a:r>
                <a:r>
                  <a:rPr lang="pt-BR" sz="2200" kern="100" dirty="0">
                    <a:latin typeface="Arial Narrow" panose="020B0606020202030204" pitchFamily="34" charset="0"/>
                    <a:ea typeface="Aptos" panose="020B0004020202020204" pitchFamily="34" charset="0"/>
                    <a:cs typeface="Times New Roman" panose="02020603050405020304" pitchFamily="18" charset="0"/>
                  </a:rPr>
                  <a:t>			(D) A. </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29A8E1D5-6929-E393-166B-C14B7AD71994}"/>
                  </a:ext>
                </a:extLst>
              </p:cNvPr>
              <p:cNvSpPr txBox="1">
                <a:spLocks noRot="1" noChangeAspect="1" noMove="1" noResize="1" noEditPoints="1" noAdjustHandles="1" noChangeArrowheads="1" noChangeShapeType="1" noTextEdit="1"/>
              </p:cNvSpPr>
              <p:nvPr/>
            </p:nvSpPr>
            <p:spPr>
              <a:xfrm>
                <a:off x="200564" y="4665636"/>
                <a:ext cx="5696311" cy="1442959"/>
              </a:xfrm>
              <a:prstGeom prst="rect">
                <a:avLst/>
              </a:prstGeom>
              <a:blipFill>
                <a:blip r:embed="rId4"/>
                <a:stretch>
                  <a:fillRect l="-1392" t="-1266" b="-7173"/>
                </a:stretch>
              </a:blipFill>
            </p:spPr>
            <p:txBody>
              <a:bodyPr/>
              <a:lstStyle/>
              <a:p>
                <a:r>
                  <a:rPr lang="pt-BR">
                    <a:noFill/>
                  </a:rPr>
                  <a:t> </a:t>
                </a:r>
              </a:p>
            </p:txBody>
          </p:sp>
        </mc:Fallback>
      </mc:AlternateContent>
      <p:sp>
        <p:nvSpPr>
          <p:cNvPr id="12" name="CaixaDeTexto 11">
            <a:extLst>
              <a:ext uri="{FF2B5EF4-FFF2-40B4-BE49-F238E27FC236}">
                <a16:creationId xmlns:a16="http://schemas.microsoft.com/office/drawing/2014/main" id="{0BE8901F-C2D3-527F-1BDF-AF1E84DCE7BA}"/>
              </a:ext>
            </a:extLst>
          </p:cNvPr>
          <p:cNvSpPr txBox="1"/>
          <p:nvPr/>
        </p:nvSpPr>
        <p:spPr>
          <a:xfrm>
            <a:off x="6200235" y="1230067"/>
            <a:ext cx="5854891" cy="84843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reta numérica, a seguir, em que os segmentos marcados estão igualmente espaçados.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descr="Tela de computador com texto preto sobre fundo branco&#10;&#10;O conteúdo gerado por IA pode estar incorreto.">
            <a:extLst>
              <a:ext uri="{FF2B5EF4-FFF2-40B4-BE49-F238E27FC236}">
                <a16:creationId xmlns:a16="http://schemas.microsoft.com/office/drawing/2014/main" id="{5A641AB2-F426-3934-6F3A-E36374C5A4B2}"/>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t="16103"/>
          <a:stretch/>
        </p:blipFill>
        <p:spPr bwMode="auto">
          <a:xfrm>
            <a:off x="6943269" y="2150224"/>
            <a:ext cx="4217471" cy="741488"/>
          </a:xfrm>
          <a:prstGeom prst="rect">
            <a:avLst/>
          </a:prstGeom>
          <a:ln>
            <a:noFill/>
          </a:ln>
          <a:extLst>
            <a:ext uri="{53640926-AAD7-44D8-BBD7-CCE9431645EC}">
              <a14:shadowObscured xmlns:a14="http://schemas.microsoft.com/office/drawing/2010/main"/>
            </a:ext>
          </a:extLst>
        </p:spPr>
      </p:pic>
      <p:sp>
        <p:nvSpPr>
          <p:cNvPr id="15" name="CaixaDeTexto 14">
            <a:extLst>
              <a:ext uri="{FF2B5EF4-FFF2-40B4-BE49-F238E27FC236}">
                <a16:creationId xmlns:a16="http://schemas.microsoft.com/office/drawing/2014/main" id="{255D58C4-F2EF-6E81-8F2A-CB365BDF7D14}"/>
              </a:ext>
            </a:extLst>
          </p:cNvPr>
          <p:cNvSpPr txBox="1"/>
          <p:nvPr/>
        </p:nvSpPr>
        <p:spPr>
          <a:xfrm>
            <a:off x="6295126" y="2969008"/>
            <a:ext cx="5760000" cy="2426818"/>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Na reta numérica, a letra P corresponde ao número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 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  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2" name="Agrupar 1">
            <a:extLst>
              <a:ext uri="{FF2B5EF4-FFF2-40B4-BE49-F238E27FC236}">
                <a16:creationId xmlns:a16="http://schemas.microsoft.com/office/drawing/2014/main" id="{2B82ADB5-F0A8-522A-A359-1071C1A6DD2F}"/>
              </a:ext>
            </a:extLst>
          </p:cNvPr>
          <p:cNvGrpSpPr/>
          <p:nvPr/>
        </p:nvGrpSpPr>
        <p:grpSpPr>
          <a:xfrm>
            <a:off x="163609" y="946591"/>
            <a:ext cx="5768965" cy="2079823"/>
            <a:chOff x="6267034" y="717165"/>
            <a:chExt cx="5768965" cy="2079823"/>
          </a:xfrm>
        </p:grpSpPr>
        <p:sp>
          <p:nvSpPr>
            <p:cNvPr id="4" name="Retângulo: Cantos Arredondados 3">
              <a:extLst>
                <a:ext uri="{FF2B5EF4-FFF2-40B4-BE49-F238E27FC236}">
                  <a16:creationId xmlns:a16="http://schemas.microsoft.com/office/drawing/2014/main" id="{5BF9E4C2-C798-A12A-B30C-E4999BBBAC73}"/>
                </a:ext>
              </a:extLst>
            </p:cNvPr>
            <p:cNvSpPr/>
            <p:nvPr/>
          </p:nvSpPr>
          <p:spPr>
            <a:xfrm>
              <a:off x="6275999" y="1084777"/>
              <a:ext cx="5760000" cy="1712211"/>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identificar </a:t>
              </a:r>
              <a:r>
                <a:rPr lang="pt-BR" sz="2000" dirty="0">
                  <a:solidFill>
                    <a:schemeClr val="tx1"/>
                  </a:solidFill>
                  <a:latin typeface="Arial Narrow" panose="020B0606020202030204" pitchFamily="34" charset="0"/>
                </a:rPr>
                <a:t>a localização de números inteiros na reta numérica. Fique atento(a) à sua resolução, marque apenas uma alternativa e, em seguida, verifique a solução.</a:t>
              </a:r>
            </a:p>
          </p:txBody>
        </p:sp>
        <p:pic>
          <p:nvPicPr>
            <p:cNvPr id="5" name="Imagem 4">
              <a:extLst>
                <a:ext uri="{FF2B5EF4-FFF2-40B4-BE49-F238E27FC236}">
                  <a16:creationId xmlns:a16="http://schemas.microsoft.com/office/drawing/2014/main" id="{25AA6591-99B2-64F9-C6DE-23A90E8262BC}"/>
                </a:ext>
              </a:extLst>
            </p:cNvPr>
            <p:cNvPicPr>
              <a:picLocks noChangeAspect="1"/>
            </p:cNvPicPr>
            <p:nvPr/>
          </p:nvPicPr>
          <p:blipFill>
            <a:blip r:embed="rId7"/>
            <a:stretch>
              <a:fillRect/>
            </a:stretch>
          </p:blipFill>
          <p:spPr>
            <a:xfrm>
              <a:off x="6267034" y="717165"/>
              <a:ext cx="2160000" cy="806943"/>
            </a:xfrm>
            <a:prstGeom prst="rect">
              <a:avLst/>
            </a:prstGeom>
          </p:spPr>
        </p:pic>
      </p:grpSp>
    </p:spTree>
    <p:extLst>
      <p:ext uri="{BB962C8B-B14F-4D97-AF65-F5344CB8AC3E}">
        <p14:creationId xmlns:p14="http://schemas.microsoft.com/office/powerpoint/2010/main" val="3490131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BD64330D-0E60-EE80-20A4-13E2362A5C25}"/>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0" y="804694"/>
            <a:ext cx="3240000" cy="67037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CBB8303-82FE-4A79-5CB3-5263EE10F40D}"/>
                  </a:ext>
                </a:extLst>
              </p:cNvPr>
              <p:cNvSpPr txBox="1"/>
              <p:nvPr/>
            </p:nvSpPr>
            <p:spPr>
              <a:xfrm>
                <a:off x="62541" y="1536662"/>
                <a:ext cx="5898312" cy="2769989"/>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Como já conseguimos identificar pontos na reta numérica, podemos interpretar a adição entre dois números inteiros como um movimento ao longo da reta.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Observe as situações: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gn="just">
                  <a:spcAft>
                    <a:spcPts val="800"/>
                  </a:spcAft>
                  <a:buFont typeface="Symbol" panose="05050102010706020507" pitchFamily="18" charset="2"/>
                  <a:buChar char=""/>
                </a:pP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−3</m:t>
                        </m:r>
                      </m:e>
                    </m:d>
                    <m:r>
                      <a:rPr lang="pt-BR" sz="2200" kern="0">
                        <a:effectLst/>
                        <a:latin typeface="Cambria Math" panose="02040503050406030204" pitchFamily="18" charset="0"/>
                        <a:ea typeface="Aptos" panose="020B0004020202020204" pitchFamily="34" charset="0"/>
                        <a:cs typeface="ArialNarrow"/>
                      </a:rPr>
                      <m:t>+ 4</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Deslocando da posição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m:t>
                    </m:r>
                  </m:oMath>
                </a14:m>
                <a:r>
                  <a:rPr lang="pt-BR" sz="2200" kern="0" dirty="0">
                    <a:effectLst/>
                    <a:latin typeface="Arial Narrow" panose="020B0606020202030204" pitchFamily="34" charset="0"/>
                    <a:ea typeface="Times New Roman" panose="02020603050405020304" pitchFamily="18" charset="0"/>
                    <a:cs typeface="ArialNarrow"/>
                  </a:rPr>
                  <a:t>,</a:t>
                </a:r>
                <a:r>
                  <a:rPr lang="pt-BR" sz="2200" kern="0" dirty="0">
                    <a:effectLst/>
                    <a:latin typeface="Arial Narrow" panose="020B0606020202030204" pitchFamily="34" charset="0"/>
                    <a:ea typeface="Aptos" panose="020B0004020202020204" pitchFamily="34" charset="0"/>
                    <a:cs typeface="ArialNarrow"/>
                  </a:rPr>
                  <a:t> para a direita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4</m:t>
                    </m:r>
                  </m:oMath>
                </a14:m>
                <a:r>
                  <a:rPr lang="pt-BR" sz="2200" kern="0" dirty="0">
                    <a:effectLst/>
                    <a:latin typeface="Arial Narrow" panose="020B0606020202030204" pitchFamily="34" charset="0"/>
                    <a:ea typeface="Aptos" panose="020B0004020202020204" pitchFamily="34" charset="0"/>
                    <a:cs typeface="ArialNarrow"/>
                  </a:rPr>
                  <a:t> unidades, chegando à posição do número 1.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1CBB8303-82FE-4A79-5CB3-5263EE10F40D}"/>
                  </a:ext>
                </a:extLst>
              </p:cNvPr>
              <p:cNvSpPr txBox="1">
                <a:spLocks noRot="1" noChangeAspect="1" noMove="1" noResize="1" noEditPoints="1" noAdjustHandles="1" noChangeArrowheads="1" noChangeShapeType="1" noTextEdit="1"/>
              </p:cNvSpPr>
              <p:nvPr/>
            </p:nvSpPr>
            <p:spPr>
              <a:xfrm>
                <a:off x="62541" y="1536662"/>
                <a:ext cx="5898312" cy="2769989"/>
              </a:xfrm>
              <a:prstGeom prst="rect">
                <a:avLst/>
              </a:prstGeom>
              <a:blipFill>
                <a:blip r:embed="rId3"/>
                <a:stretch>
                  <a:fillRect l="-1343" t="-1322" r="-1343" b="-3524"/>
                </a:stretch>
              </a:blipFill>
            </p:spPr>
            <p:txBody>
              <a:bodyPr/>
              <a:lstStyle/>
              <a:p>
                <a:r>
                  <a:rPr lang="pt-BR">
                    <a:noFill/>
                  </a:rPr>
                  <a:t> </a:t>
                </a:r>
              </a:p>
            </p:txBody>
          </p:sp>
        </mc:Fallback>
      </mc:AlternateContent>
      <p:pic>
        <p:nvPicPr>
          <p:cNvPr id="5" name="Imagem 4" descr="Diagrama&#10;&#10;O conteúdo gerado por IA pode estar incorreto.">
            <a:extLst>
              <a:ext uri="{FF2B5EF4-FFF2-40B4-BE49-F238E27FC236}">
                <a16:creationId xmlns:a16="http://schemas.microsoft.com/office/drawing/2014/main" id="{890BDB34-A488-4B18-4A49-6F87CFD4376D}"/>
              </a:ext>
            </a:extLst>
          </p:cNvPr>
          <p:cNvPicPr>
            <a:picLocks noChangeAspect="1"/>
          </p:cNvPicPr>
          <p:nvPr/>
        </p:nvPicPr>
        <p:blipFill rotWithShape="1">
          <a:blip r:embed="rId4"/>
          <a:srcRect t="40006" b="43629"/>
          <a:stretch/>
        </p:blipFill>
        <p:spPr bwMode="auto">
          <a:xfrm>
            <a:off x="1363277" y="4306651"/>
            <a:ext cx="3296839" cy="80617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55AC962A-D055-9EF4-A13A-8ACE04136398}"/>
                  </a:ext>
                </a:extLst>
              </p:cNvPr>
              <p:cNvSpPr txBox="1"/>
              <p:nvPr/>
            </p:nvSpPr>
            <p:spPr>
              <a:xfrm>
                <a:off x="31269" y="5227439"/>
                <a:ext cx="5960853" cy="1651734"/>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Com o auxílio de uma reta numérica, é possível perceber que pararemos sobre o número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m:t>
                    </m:r>
                  </m:oMath>
                </a14:m>
                <a:r>
                  <a:rPr lang="pt-BR" sz="2200" kern="0" dirty="0">
                    <a:effectLst/>
                    <a:latin typeface="Arial Narrow" panose="020B0606020202030204" pitchFamily="34" charset="0"/>
                    <a:ea typeface="Aptos" panose="020B0004020202020204" pitchFamily="34" charset="0"/>
                    <a:cs typeface="ArialNarrow"/>
                  </a:rPr>
                  <a:t>, de forma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 + 4 = 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55AC962A-D055-9EF4-A13A-8ACE04136398}"/>
                  </a:ext>
                </a:extLst>
              </p:cNvPr>
              <p:cNvSpPr txBox="1">
                <a:spLocks noRot="1" noChangeAspect="1" noMove="1" noResize="1" noEditPoints="1" noAdjustHandles="1" noChangeArrowheads="1" noChangeShapeType="1" noTextEdit="1"/>
              </p:cNvSpPr>
              <p:nvPr/>
            </p:nvSpPr>
            <p:spPr>
              <a:xfrm>
                <a:off x="31269" y="5227439"/>
                <a:ext cx="5960853" cy="1651734"/>
              </a:xfrm>
              <a:prstGeom prst="rect">
                <a:avLst/>
              </a:prstGeom>
              <a:blipFill>
                <a:blip r:embed="rId5"/>
                <a:stretch>
                  <a:fillRect l="-1329" t="-2222" r="-132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CDC1522E-E46E-0D05-EB51-685EA73DBFF7}"/>
                  </a:ext>
                </a:extLst>
              </p:cNvPr>
              <p:cNvSpPr txBox="1"/>
              <p:nvPr/>
            </p:nvSpPr>
            <p:spPr>
              <a:xfrm>
                <a:off x="6096000" y="723596"/>
                <a:ext cx="5898312" cy="1340367"/>
              </a:xfrm>
              <a:prstGeom prst="rect">
                <a:avLst/>
              </a:prstGeom>
              <a:noFill/>
            </p:spPr>
            <p:txBody>
              <a:bodyPr wrap="square">
                <a:spAutoFit/>
              </a:bodyPr>
              <a:lstStyle/>
              <a:p>
                <a:pPr marL="800100" lvl="1" indent="-342900" algn="just">
                  <a:lnSpc>
                    <a:spcPct val="115000"/>
                  </a:lnSpc>
                  <a:spcAft>
                    <a:spcPts val="800"/>
                  </a:spcAft>
                  <a:buFont typeface="Symbol" panose="05050102010706020507" pitchFamily="18" charset="2"/>
                  <a:buChar char=""/>
                </a:pPr>
                <a14:m>
                  <m:oMath xmlns:m="http://schemas.openxmlformats.org/officeDocument/2006/math">
                    <m:r>
                      <a:rPr lang="pt-BR" sz="2200" kern="0" smtClean="0">
                        <a:effectLst/>
                        <a:latin typeface="Cambria Math" panose="02040503050406030204" pitchFamily="18" charset="0"/>
                        <a:ea typeface="Aptos" panose="020B0004020202020204" pitchFamily="34" charset="0"/>
                        <a:cs typeface="ArialNarrow"/>
                      </a:rPr>
                      <m:t>5 +</m:t>
                    </m:r>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−7</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Deslocando da posição 5, para a esquerda, </a:t>
                </a:r>
                <a14:m>
                  <m:oMath xmlns:m="http://schemas.openxmlformats.org/officeDocument/2006/math">
                    <m:d>
                      <m:dPr>
                        <m:begChr m:val="|"/>
                        <m:endChr m:val="|"/>
                        <m:ctrlPr>
                          <a:rPr lang="pt-BR" sz="2200" i="1" kern="0">
                            <a:effectLst/>
                            <a:latin typeface="Cambria Math" panose="02040503050406030204" pitchFamily="18" charset="0"/>
                            <a:ea typeface="Times New Roman" panose="02020603050405020304" pitchFamily="18" charset="0"/>
                            <a:cs typeface="ArialNarrow"/>
                          </a:rPr>
                        </m:ctrlPr>
                      </m:dPr>
                      <m:e>
                        <m:r>
                          <a:rPr lang="pt-BR" sz="2200" i="1" kern="0">
                            <a:effectLst/>
                            <a:latin typeface="Cambria Math" panose="02040503050406030204" pitchFamily="18" charset="0"/>
                            <a:ea typeface="Times New Roman" panose="02020603050405020304" pitchFamily="18" charset="0"/>
                            <a:cs typeface="ArialNarrow"/>
                          </a:rPr>
                          <m:t>−7</m:t>
                        </m:r>
                      </m:e>
                    </m:d>
                    <m:r>
                      <a:rPr lang="pt-BR" sz="2200" i="1" kern="0">
                        <a:effectLst/>
                        <a:latin typeface="Cambria Math" panose="02040503050406030204" pitchFamily="18" charset="0"/>
                        <a:ea typeface="Times New Roman" panose="02020603050405020304" pitchFamily="18" charset="0"/>
                        <a:cs typeface="ArialNarrow"/>
                      </a:rPr>
                      <m:t>=7</m:t>
                    </m:r>
                  </m:oMath>
                </a14:m>
                <a:r>
                  <a:rPr lang="pt-BR" sz="2200" kern="0" dirty="0">
                    <a:effectLst/>
                    <a:latin typeface="Arial Narrow" panose="020B0606020202030204" pitchFamily="34" charset="0"/>
                    <a:ea typeface="Times New Roman" panose="02020603050405020304" pitchFamily="18" charset="0"/>
                    <a:cs typeface="ArialNarrow"/>
                  </a:rPr>
                  <a:t> unidades, chegando à posição do número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m:t>
                    </m:r>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CDC1522E-E46E-0D05-EB51-685EA73DBFF7}"/>
                  </a:ext>
                </a:extLst>
              </p:cNvPr>
              <p:cNvSpPr txBox="1">
                <a:spLocks noRot="1" noChangeAspect="1" noMove="1" noResize="1" noEditPoints="1" noAdjustHandles="1" noChangeArrowheads="1" noChangeShapeType="1" noTextEdit="1"/>
              </p:cNvSpPr>
              <p:nvPr/>
            </p:nvSpPr>
            <p:spPr>
              <a:xfrm>
                <a:off x="6096000" y="723596"/>
                <a:ext cx="5898312" cy="1340367"/>
              </a:xfrm>
              <a:prstGeom prst="rect">
                <a:avLst/>
              </a:prstGeom>
              <a:blipFill>
                <a:blip r:embed="rId6"/>
                <a:stretch>
                  <a:fillRect l="-1343" t="-2727" r="-103" b="-7727"/>
                </a:stretch>
              </a:blipFill>
            </p:spPr>
            <p:txBody>
              <a:bodyPr/>
              <a:lstStyle/>
              <a:p>
                <a:r>
                  <a:rPr lang="pt-BR">
                    <a:noFill/>
                  </a:rPr>
                  <a:t> </a:t>
                </a:r>
              </a:p>
            </p:txBody>
          </p:sp>
        </mc:Fallback>
      </mc:AlternateContent>
      <p:pic>
        <p:nvPicPr>
          <p:cNvPr id="10" name="Imagem 9" descr="Uma imagem contendo Interface gráfica do usuário&#10;&#10;O conteúdo gerado por IA pode estar incorreto.">
            <a:extLst>
              <a:ext uri="{FF2B5EF4-FFF2-40B4-BE49-F238E27FC236}">
                <a16:creationId xmlns:a16="http://schemas.microsoft.com/office/drawing/2014/main" id="{2565D696-7BBA-DDD0-C6D4-55C31B3DDB6C}"/>
              </a:ext>
            </a:extLst>
          </p:cNvPr>
          <p:cNvPicPr>
            <a:picLocks noChangeAspect="1"/>
          </p:cNvPicPr>
          <p:nvPr/>
        </p:nvPicPr>
        <p:blipFill rotWithShape="1">
          <a:blip r:embed="rId7"/>
          <a:srcRect t="29136" b="40152"/>
          <a:stretch/>
        </p:blipFill>
        <p:spPr bwMode="auto">
          <a:xfrm>
            <a:off x="7507800" y="2063963"/>
            <a:ext cx="3296839" cy="98294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8E2B6D6D-C545-AE3F-5535-8BA4C3251BE3}"/>
                  </a:ext>
                </a:extLst>
              </p:cNvPr>
              <p:cNvSpPr txBox="1"/>
              <p:nvPr/>
            </p:nvSpPr>
            <p:spPr>
              <a:xfrm>
                <a:off x="6096000" y="3057610"/>
                <a:ext cx="6033459" cy="1465529"/>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Com o</a:t>
                </a:r>
                <a:r>
                  <a:rPr lang="pt-BR" sz="2200" kern="0" dirty="0">
                    <a:effectLst/>
                    <a:latin typeface="Arial Narrow" panose="020B0606020202030204" pitchFamily="34" charset="0"/>
                    <a:ea typeface="Aptos" panose="020B0004020202020204" pitchFamily="34" charset="0"/>
                    <a:cs typeface="ArialNarrow"/>
                  </a:rPr>
                  <a:t> auxílio de uma reta numérica, é possível perceber que pararemos sobre o número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oMath>
                </a14:m>
                <a:r>
                  <a:rPr lang="pt-BR" sz="2200" kern="0" dirty="0">
                    <a:effectLst/>
                    <a:latin typeface="Arial Narrow" panose="020B0606020202030204" pitchFamily="34" charset="0"/>
                    <a:ea typeface="Times New Roman" panose="02020603050405020304" pitchFamily="18" charset="0"/>
                    <a:cs typeface="ArialNarrow"/>
                  </a:rPr>
                  <a:t> de forma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0">
                          <a:effectLst/>
                          <a:latin typeface="Cambria Math" panose="02040503050406030204" pitchFamily="18" charset="0"/>
                          <a:ea typeface="Aptos" panose="020B0004020202020204" pitchFamily="34" charset="0"/>
                          <a:cs typeface="ArialNarrow"/>
                        </a:rPr>
                        <m:t>5 +</m:t>
                      </m:r>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−7</m:t>
                          </m:r>
                        </m:e>
                      </m:d>
                      <m:r>
                        <a:rPr lang="pt-BR" sz="2200" i="1" kern="0">
                          <a:effectLst/>
                          <a:latin typeface="Cambria Math" panose="02040503050406030204" pitchFamily="18" charset="0"/>
                          <a:ea typeface="Aptos" panose="020B0004020202020204" pitchFamily="34" charset="0"/>
                          <a:cs typeface="ArialNarrow"/>
                        </a:rPr>
                        <m:t>=−2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8E2B6D6D-C545-AE3F-5535-8BA4C3251BE3}"/>
                  </a:ext>
                </a:extLst>
              </p:cNvPr>
              <p:cNvSpPr txBox="1">
                <a:spLocks noRot="1" noChangeAspect="1" noMove="1" noResize="1" noEditPoints="1" noAdjustHandles="1" noChangeArrowheads="1" noChangeShapeType="1" noTextEdit="1"/>
              </p:cNvSpPr>
              <p:nvPr/>
            </p:nvSpPr>
            <p:spPr>
              <a:xfrm>
                <a:off x="6096000" y="3057610"/>
                <a:ext cx="6033459" cy="1465529"/>
              </a:xfrm>
              <a:prstGeom prst="rect">
                <a:avLst/>
              </a:prstGeom>
              <a:blipFill>
                <a:blip r:embed="rId8"/>
                <a:stretch>
                  <a:fillRect l="-1313" t="-1667" r="-1313"/>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AE801FDC-63B6-29CB-8BB0-91523052A207}"/>
              </a:ext>
            </a:extLst>
          </p:cNvPr>
          <p:cNvPicPr>
            <a:picLocks noChangeAspect="1"/>
          </p:cNvPicPr>
          <p:nvPr/>
        </p:nvPicPr>
        <p:blipFill>
          <a:blip r:embed="rId9"/>
          <a:stretch>
            <a:fillRect/>
          </a:stretch>
        </p:blipFill>
        <p:spPr>
          <a:xfrm>
            <a:off x="6199880" y="4594859"/>
            <a:ext cx="5113579" cy="1916424"/>
          </a:xfrm>
          <a:prstGeom prst="rect">
            <a:avLst/>
          </a:prstGeom>
        </p:spPr>
      </p:pic>
    </p:spTree>
    <p:extLst>
      <p:ext uri="{BB962C8B-B14F-4D97-AF65-F5344CB8AC3E}">
        <p14:creationId xmlns:p14="http://schemas.microsoft.com/office/powerpoint/2010/main" val="1126922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67238C7-8B7E-0EFF-3310-D27DC26723B3}"/>
                  </a:ext>
                </a:extLst>
              </p:cNvPr>
              <p:cNvSpPr txBox="1"/>
              <p:nvPr/>
            </p:nvSpPr>
            <p:spPr>
              <a:xfrm>
                <a:off x="88421" y="870247"/>
                <a:ext cx="5924190" cy="1729704"/>
              </a:xfrm>
              <a:prstGeom prst="rect">
                <a:avLst/>
              </a:prstGeom>
              <a:noFill/>
            </p:spPr>
            <p:txBody>
              <a:bodyPr wrap="square">
                <a:spAutoFit/>
              </a:bodyPr>
              <a:lstStyle/>
              <a:p>
                <a:pPr algn="just">
                  <a:lnSpc>
                    <a:spcPct val="115000"/>
                  </a:lnSpc>
                  <a:spcAft>
                    <a:spcPts val="800"/>
                  </a:spcAft>
                  <a:buNone/>
                </a:pPr>
                <a:r>
                  <a:rPr lang="pt-BR" sz="2200" b="1" u="sng" kern="0" dirty="0">
                    <a:solidFill>
                      <a:schemeClr val="tx1"/>
                    </a:solidFill>
                    <a:effectLst/>
                    <a:latin typeface="Arial Narrow" panose="020B0606020202030204" pitchFamily="34" charset="0"/>
                    <a:ea typeface="Aptos" panose="020B0004020202020204" pitchFamily="34" charset="0"/>
                    <a:cs typeface="ArialNarrow"/>
                  </a:rPr>
                  <a:t>Obs:</a:t>
                </a:r>
                <a:r>
                  <a:rPr lang="pt-BR" sz="2200" b="1" kern="0" dirty="0">
                    <a:solidFill>
                      <a:schemeClr val="tx1"/>
                    </a:solidFill>
                    <a:effectLst/>
                    <a:latin typeface="Arial Narrow" panose="020B0606020202030204" pitchFamily="34" charset="0"/>
                    <a:ea typeface="Aptos" panose="020B0004020202020204" pitchFamily="34" charset="0"/>
                    <a:cs typeface="ArialNarrow"/>
                  </a:rPr>
                  <a:t> </a:t>
                </a:r>
                <a:r>
                  <a:rPr lang="pt-BR" sz="2200" kern="0" dirty="0">
                    <a:solidFill>
                      <a:schemeClr val="tx1"/>
                    </a:solidFill>
                    <a:effectLst/>
                    <a:latin typeface="Arial Narrow" panose="020B0606020202030204" pitchFamily="34" charset="0"/>
                    <a:ea typeface="Aptos" panose="020B0004020202020204" pitchFamily="34" charset="0"/>
                    <a:cs typeface="ArialNarrow"/>
                  </a:rPr>
                  <a:t>As propriedades comutativa e associativa, também são válidas para a adição com números inteiros</a:t>
                </a:r>
                <a:r>
                  <a:rPr lang="pt-BR" sz="2200" b="1" kern="0" dirty="0">
                    <a:solidFill>
                      <a:schemeClr val="tx1"/>
                    </a:solidFill>
                    <a:effectLst/>
                    <a:latin typeface="Arial Narrow" panose="020B0606020202030204" pitchFamily="34" charset="0"/>
                    <a:ea typeface="Aptos" panose="020B0004020202020204" pitchFamily="34" charset="0"/>
                    <a:cs typeface="ArialNarrow"/>
                  </a:rPr>
                  <a:t>. </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solidFill>
                      <a:schemeClr val="tx1"/>
                    </a:solidFill>
                    <a:effectLst/>
                    <a:latin typeface="Arial Narrow" panose="020B0606020202030204" pitchFamily="34" charset="0"/>
                    <a:ea typeface="Aptos" panose="020B0004020202020204" pitchFamily="34" charset="0"/>
                    <a:cs typeface="ArialNarrow"/>
                  </a:rPr>
                  <a:t>Sejam, </a:t>
                </a:r>
                <a14:m>
                  <m:oMath xmlns:m="http://schemas.openxmlformats.org/officeDocument/2006/math">
                    <m:r>
                      <a:rPr lang="pt-BR" sz="2200" i="1" kern="0">
                        <a:solidFill>
                          <a:schemeClr val="tx1"/>
                        </a:solidFill>
                        <a:effectLst/>
                        <a:latin typeface="Cambria Math" panose="02040503050406030204" pitchFamily="18" charset="0"/>
                        <a:ea typeface="Aptos" panose="020B0004020202020204" pitchFamily="34" charset="0"/>
                        <a:cs typeface="ArialNarrow"/>
                      </a:rPr>
                      <m:t>𝑎</m:t>
                    </m:r>
                    <m:r>
                      <a:rPr lang="pt-BR" sz="2200" i="1" kern="0">
                        <a:solidFill>
                          <a:schemeClr val="tx1"/>
                        </a:solidFill>
                        <a:effectLst/>
                        <a:latin typeface="Cambria Math" panose="02040503050406030204" pitchFamily="18" charset="0"/>
                        <a:ea typeface="Aptos" panose="020B0004020202020204" pitchFamily="34" charset="0"/>
                        <a:cs typeface="ArialNarrow"/>
                      </a:rPr>
                      <m:t>, </m:t>
                    </m:r>
                    <m:r>
                      <a:rPr lang="pt-BR" sz="2200" i="1" kern="0">
                        <a:solidFill>
                          <a:schemeClr val="tx1"/>
                        </a:solidFill>
                        <a:effectLst/>
                        <a:latin typeface="Cambria Math" panose="02040503050406030204" pitchFamily="18" charset="0"/>
                        <a:ea typeface="Aptos" panose="020B0004020202020204" pitchFamily="34" charset="0"/>
                        <a:cs typeface="ArialNarrow"/>
                      </a:rPr>
                      <m:t>𝑏</m:t>
                    </m:r>
                    <m:r>
                      <a:rPr lang="pt-BR" sz="2200" i="1" kern="0">
                        <a:solidFill>
                          <a:schemeClr val="tx1"/>
                        </a:solidFill>
                        <a:effectLst/>
                        <a:latin typeface="Cambria Math" panose="02040503050406030204" pitchFamily="18" charset="0"/>
                        <a:ea typeface="Aptos" panose="020B0004020202020204" pitchFamily="34" charset="0"/>
                        <a:cs typeface="ArialNarrow"/>
                      </a:rPr>
                      <m:t> </m:t>
                    </m:r>
                    <m:r>
                      <m:rPr>
                        <m:sty m:val="p"/>
                      </m:rPr>
                      <a:rPr lang="pt-BR" sz="2200" kern="0">
                        <a:solidFill>
                          <a:schemeClr val="tx1"/>
                        </a:solidFill>
                        <a:effectLst/>
                        <a:latin typeface="Cambria Math" panose="02040503050406030204" pitchFamily="18" charset="0"/>
                        <a:ea typeface="Aptos" panose="020B0004020202020204" pitchFamily="34" charset="0"/>
                        <a:cs typeface="ArialNarrow"/>
                      </a:rPr>
                      <m:t>e</m:t>
                    </m:r>
                    <m:r>
                      <a:rPr lang="pt-BR" sz="2200" kern="0">
                        <a:solidFill>
                          <a:schemeClr val="tx1"/>
                        </a:solidFill>
                        <a:effectLst/>
                        <a:latin typeface="Cambria Math" panose="02040503050406030204" pitchFamily="18" charset="0"/>
                        <a:ea typeface="Aptos" panose="020B0004020202020204" pitchFamily="34" charset="0"/>
                        <a:cs typeface="ArialNarrow"/>
                      </a:rPr>
                      <m:t> </m:t>
                    </m:r>
                    <m:r>
                      <a:rPr lang="pt-BR" sz="2200" i="1" kern="0">
                        <a:solidFill>
                          <a:schemeClr val="tx1"/>
                        </a:solidFill>
                        <a:effectLst/>
                        <a:latin typeface="Cambria Math" panose="02040503050406030204" pitchFamily="18" charset="0"/>
                        <a:ea typeface="Aptos" panose="020B0004020202020204" pitchFamily="34" charset="0"/>
                        <a:cs typeface="ArialNarrow"/>
                      </a:rPr>
                      <m:t>𝑐</m:t>
                    </m:r>
                  </m:oMath>
                </a14:m>
                <a:r>
                  <a:rPr lang="pt-BR" sz="2200" kern="0" dirty="0">
                    <a:solidFill>
                      <a:schemeClr val="tx1"/>
                    </a:solidFill>
                    <a:effectLst/>
                    <a:latin typeface="Arial Narrow" panose="020B0606020202030204" pitchFamily="34" charset="0"/>
                    <a:ea typeface="Times New Roman" panose="02020603050405020304" pitchFamily="18" charset="0"/>
                    <a:cs typeface="ArialNarrow"/>
                  </a:rPr>
                  <a:t> números inteiros, temos: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67238C7-8B7E-0EFF-3310-D27DC26723B3}"/>
                  </a:ext>
                </a:extLst>
              </p:cNvPr>
              <p:cNvSpPr txBox="1">
                <a:spLocks noRot="1" noChangeAspect="1" noMove="1" noResize="1" noEditPoints="1" noAdjustHandles="1" noChangeArrowheads="1" noChangeShapeType="1" noTextEdit="1"/>
              </p:cNvSpPr>
              <p:nvPr/>
            </p:nvSpPr>
            <p:spPr>
              <a:xfrm>
                <a:off x="88421" y="870247"/>
                <a:ext cx="5924190" cy="1729704"/>
              </a:xfrm>
              <a:prstGeom prst="rect">
                <a:avLst/>
              </a:prstGeom>
              <a:blipFill>
                <a:blip r:embed="rId2"/>
                <a:stretch>
                  <a:fillRect l="-1339" t="-1761" r="-1442" b="-5634"/>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111E73D0-949A-04B3-886B-5BC071FBC2D8}"/>
              </a:ext>
            </a:extLst>
          </p:cNvPr>
          <p:cNvPicPr>
            <a:picLocks noChangeAspect="1"/>
          </p:cNvPicPr>
          <p:nvPr/>
        </p:nvPicPr>
        <p:blipFill>
          <a:blip r:embed="rId3"/>
          <a:stretch>
            <a:fillRect/>
          </a:stretch>
        </p:blipFill>
        <p:spPr>
          <a:xfrm>
            <a:off x="160138" y="4829701"/>
            <a:ext cx="5532451" cy="1627549"/>
          </a:xfrm>
          <a:prstGeom prst="rect">
            <a:avLst/>
          </a:prstGeom>
        </p:spPr>
      </p:pic>
      <p:sp>
        <p:nvSpPr>
          <p:cNvPr id="10" name="CaixaDeTexto 9">
            <a:extLst>
              <a:ext uri="{FF2B5EF4-FFF2-40B4-BE49-F238E27FC236}">
                <a16:creationId xmlns:a16="http://schemas.microsoft.com/office/drawing/2014/main" id="{A35783B3-4CF7-CA42-8C74-F97BCB589073}"/>
              </a:ext>
            </a:extLst>
          </p:cNvPr>
          <p:cNvSpPr txBox="1"/>
          <p:nvPr/>
        </p:nvSpPr>
        <p:spPr>
          <a:xfrm>
            <a:off x="6179391" y="799080"/>
            <a:ext cx="5924188" cy="250850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Vamos retomar o exemplo Pedro: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Pedro tinha R$ 10,00. Comprou na venda do Seu Zé um caderno que custa R$ 8,00 e um pacote de biscoitos que custa R$ 4,00. Ele deu os 10 reais ao Seu Zé, que anotou na sua caderneta os 2 reais que Pedro ficou devendo.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2AA48318-E917-E028-824F-44A07E249DC3}"/>
                  </a:ext>
                </a:extLst>
              </p:cNvPr>
              <p:cNvSpPr txBox="1"/>
              <p:nvPr/>
            </p:nvSpPr>
            <p:spPr>
              <a:xfrm>
                <a:off x="6256012" y="3397624"/>
                <a:ext cx="5172635" cy="3152081"/>
              </a:xfrm>
              <a:prstGeom prst="rect">
                <a:avLst/>
              </a:prstGeom>
              <a:noFill/>
            </p:spPr>
            <p:txBody>
              <a:bodyPr wrap="square">
                <a:spAutoFit/>
              </a:bodyPr>
              <a:lstStyle/>
              <a:p>
                <a:pPr marR="885190" algn="just">
                  <a:lnSpc>
                    <a:spcPct val="115000"/>
                  </a:lnSpc>
                  <a:spcAft>
                    <a:spcPts val="800"/>
                  </a:spcAft>
                  <a:buNone/>
                </a:pPr>
                <a:r>
                  <a:rPr lang="pt-BR" sz="2200" i="1" kern="0" dirty="0">
                    <a:effectLst/>
                    <a:latin typeface="Arial Narrow" panose="020B0606020202030204" pitchFamily="34" charset="0"/>
                    <a:ea typeface="Aptos" panose="020B0004020202020204" pitchFamily="34" charset="0"/>
                    <a:cs typeface="ArialNarrow"/>
                  </a:rPr>
                  <a:t>Utilizando a aritmética temos:</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R="885190" algn="ctr">
                  <a:lnSpc>
                    <a:spcPct val="115000"/>
                  </a:lnSpc>
                  <a:spcAft>
                    <a:spcPts val="800"/>
                  </a:spcAft>
                </a:pPr>
                <a14:m>
                  <m:oMathPara xmlns:m="http://schemas.openxmlformats.org/officeDocument/2006/math">
                    <m:oMathParaPr>
                      <m:jc m:val="left"/>
                    </m:oMathParaPr>
                    <m:oMath xmlns:m="http://schemas.openxmlformats.org/officeDocument/2006/math">
                      <m:r>
                        <a:rPr lang="pt-BR" i="1" kern="0">
                          <a:latin typeface="Cambria Math" panose="02040503050406030204" pitchFamily="18" charset="0"/>
                          <a:ea typeface="Aptos" panose="020B0004020202020204" pitchFamily="34" charset="0"/>
                          <a:cs typeface="ArialNarrow"/>
                        </a:rPr>
                        <m:t>𝑆𝑎𝑙𝑑𝑜</m:t>
                      </m:r>
                      <m:r>
                        <a:rPr lang="pt-BR" i="1" kern="0">
                          <a:latin typeface="Cambria Math" panose="02040503050406030204" pitchFamily="18" charset="0"/>
                          <a:ea typeface="Aptos" panose="020B0004020202020204" pitchFamily="34" charset="0"/>
                          <a:cs typeface="ArialNarrow"/>
                        </a:rPr>
                        <m:t> </m:t>
                      </m:r>
                      <m:r>
                        <a:rPr lang="pt-BR" i="1" kern="0">
                          <a:latin typeface="Cambria Math" panose="02040503050406030204" pitchFamily="18" charset="0"/>
                          <a:ea typeface="Aptos" panose="020B0004020202020204" pitchFamily="34" charset="0"/>
                          <a:cs typeface="ArialNarrow"/>
                        </a:rPr>
                        <m:t>𝑖𝑛𝑖𝑐𝑖𝑎𝑙</m:t>
                      </m:r>
                      <m:r>
                        <a:rPr lang="pt-BR" i="1" kern="0">
                          <a:latin typeface="Cambria Math" panose="02040503050406030204" pitchFamily="18" charset="0"/>
                          <a:ea typeface="Aptos" panose="020B0004020202020204" pitchFamily="34" charset="0"/>
                          <a:cs typeface="ArialNarrow"/>
                        </a:rPr>
                        <m:t> </m:t>
                      </m:r>
                      <m:r>
                        <a:rPr lang="pt-BR" i="1" kern="0">
                          <a:latin typeface="Cambria Math" panose="02040503050406030204" pitchFamily="18" charset="0"/>
                          <a:ea typeface="Aptos" panose="020B0004020202020204" pitchFamily="34" charset="0"/>
                          <a:cs typeface="ArialNarrow"/>
                        </a:rPr>
                        <m:t>𝑚𝑎𝑖𝑠</m:t>
                      </m:r>
                      <m:r>
                        <a:rPr lang="pt-BR" i="1" kern="0">
                          <a:latin typeface="Cambria Math" panose="02040503050406030204" pitchFamily="18" charset="0"/>
                          <a:ea typeface="Aptos" panose="020B0004020202020204" pitchFamily="34" charset="0"/>
                          <a:cs typeface="ArialNarrow"/>
                        </a:rPr>
                        <m:t> </m:t>
                      </m:r>
                      <m:r>
                        <a:rPr lang="pt-BR" i="1" kern="0">
                          <a:latin typeface="Cambria Math" panose="02040503050406030204" pitchFamily="18" charset="0"/>
                          <a:ea typeface="Aptos" panose="020B0004020202020204" pitchFamily="34" charset="0"/>
                          <a:cs typeface="ArialNarrow"/>
                        </a:rPr>
                        <m:t>𝑢𝑚𝑎</m:t>
                      </m:r>
                      <m:r>
                        <a:rPr lang="pt-BR" i="1" kern="0">
                          <a:latin typeface="Cambria Math" panose="02040503050406030204" pitchFamily="18" charset="0"/>
                          <a:ea typeface="Aptos" panose="020B0004020202020204" pitchFamily="34" charset="0"/>
                          <a:cs typeface="ArialNarrow"/>
                        </a:rPr>
                        <m:t> </m:t>
                      </m:r>
                      <m:r>
                        <a:rPr lang="pt-BR" i="1" kern="0">
                          <a:latin typeface="Cambria Math" panose="02040503050406030204" pitchFamily="18" charset="0"/>
                          <a:ea typeface="Aptos" panose="020B0004020202020204" pitchFamily="34" charset="0"/>
                          <a:cs typeface="ArialNarrow"/>
                        </a:rPr>
                        <m:t>𝑑</m:t>
                      </m:r>
                      <m:r>
                        <a:rPr lang="pt-BR" i="1" kern="0">
                          <a:latin typeface="Cambria Math" panose="02040503050406030204" pitchFamily="18" charset="0"/>
                          <a:ea typeface="Aptos" panose="020B0004020202020204" pitchFamily="34" charset="0"/>
                          <a:cs typeface="ArialNarrow"/>
                        </a:rPr>
                        <m:t>í</m:t>
                      </m:r>
                      <m:r>
                        <a:rPr lang="pt-BR" i="1" kern="0">
                          <a:latin typeface="Cambria Math" panose="02040503050406030204" pitchFamily="18" charset="0"/>
                          <a:ea typeface="Aptos" panose="020B0004020202020204" pitchFamily="34" charset="0"/>
                          <a:cs typeface="ArialNarrow"/>
                        </a:rPr>
                        <m:t>𝑣𝑖𝑑𝑎</m:t>
                      </m:r>
                      <m:r>
                        <a:rPr lang="pt-BR" i="1" kern="0">
                          <a:latin typeface="Cambria Math" panose="02040503050406030204" pitchFamily="18" charset="0"/>
                          <a:ea typeface="Aptos" panose="020B0004020202020204" pitchFamily="34" charset="0"/>
                          <a:cs typeface="ArialNarrow"/>
                        </a:rPr>
                        <m:t> </m:t>
                      </m:r>
                      <m:r>
                        <a:rPr lang="pt-BR" i="1" kern="0">
                          <a:latin typeface="Cambria Math" panose="02040503050406030204" pitchFamily="18" charset="0"/>
                          <a:ea typeface="Aptos" panose="020B0004020202020204" pitchFamily="34" charset="0"/>
                          <a:cs typeface="ArialNarrow"/>
                        </a:rPr>
                        <m:t>𝑐𝑜𝑚</m:t>
                      </m:r>
                      <m:r>
                        <a:rPr lang="pt-BR" i="1" kern="0">
                          <a:latin typeface="Cambria Math" panose="02040503050406030204" pitchFamily="18" charset="0"/>
                          <a:ea typeface="Aptos" panose="020B0004020202020204" pitchFamily="34" charset="0"/>
                          <a:cs typeface="ArialNarrow"/>
                        </a:rPr>
                        <m:t> </m:t>
                      </m:r>
                      <m:r>
                        <a:rPr lang="pt-BR" i="1" kern="0">
                          <a:latin typeface="Cambria Math" panose="02040503050406030204" pitchFamily="18" charset="0"/>
                          <a:ea typeface="Aptos" panose="020B0004020202020204" pitchFamily="34" charset="0"/>
                          <a:cs typeface="ArialNarrow"/>
                        </a:rPr>
                        <m:t>𝑑𝑜𝑖𝑠</m:t>
                      </m:r>
                      <m:r>
                        <a:rPr lang="pt-BR" i="1" kern="0">
                          <a:latin typeface="Cambria Math" panose="02040503050406030204" pitchFamily="18" charset="0"/>
                          <a:ea typeface="Aptos" panose="020B0004020202020204" pitchFamily="34" charset="0"/>
                          <a:cs typeface="ArialNarrow"/>
                        </a:rPr>
                        <m:t> </m:t>
                      </m:r>
                      <m:r>
                        <a:rPr lang="pt-BR" i="1" kern="0">
                          <a:latin typeface="Cambria Math" panose="02040503050406030204" pitchFamily="18" charset="0"/>
                          <a:ea typeface="Aptos" panose="020B0004020202020204" pitchFamily="34" charset="0"/>
                          <a:cs typeface="ArialNarrow"/>
                        </a:rPr>
                        <m:t>𝑣𝑎𝑙𝑜𝑟𝑒𝑠</m:t>
                      </m:r>
                    </m:oMath>
                  </m:oMathPara>
                </a14:m>
                <a:endParaRPr lang="pt-BR" i="1" kern="0" dirty="0">
                  <a:latin typeface="Cambria Math" panose="02040503050406030204" pitchFamily="18" charset="0"/>
                  <a:ea typeface="Aptos" panose="020B0004020202020204" pitchFamily="34" charset="0"/>
                  <a:cs typeface="ArialNarrow"/>
                </a:endParaRPr>
              </a:p>
              <a:p>
                <a:pPr marR="885190" algn="ctr">
                  <a:lnSpc>
                    <a:spcPct val="115000"/>
                  </a:lnSpc>
                  <a:spcAft>
                    <a:spcPts val="800"/>
                  </a:spcAft>
                </a:pPr>
                <a14:m>
                  <m:oMathPara xmlns:m="http://schemas.openxmlformats.org/officeDocument/2006/math">
                    <m:oMathParaPr>
                      <m:jc m:val="center"/>
                    </m:oMathParaPr>
                    <m:oMath xmlns:m="http://schemas.openxmlformats.org/officeDocument/2006/math">
                      <m:r>
                        <a:rPr lang="pt-BR" i="1" kern="0">
                          <a:solidFill>
                            <a:srgbClr val="0000FF"/>
                          </a:solidFill>
                          <a:latin typeface="Cambria Math" panose="02040503050406030204" pitchFamily="18" charset="0"/>
                          <a:ea typeface="Aptos" panose="020B0004020202020204" pitchFamily="34" charset="0"/>
                          <a:cs typeface="ArialNarrow"/>
                        </a:rPr>
                        <m:t>10+</m:t>
                      </m:r>
                      <m:d>
                        <m:dPr>
                          <m:ctrlPr>
                            <a:rPr lang="pt-BR" i="1" kern="0">
                              <a:latin typeface="Cambria Math" panose="02040503050406030204" pitchFamily="18" charset="0"/>
                              <a:ea typeface="Aptos" panose="020B0004020202020204" pitchFamily="34" charset="0"/>
                              <a:cs typeface="ArialNarrow"/>
                            </a:rPr>
                          </m:ctrlPr>
                        </m:dPr>
                        <m:e>
                          <m:d>
                            <m:dPr>
                              <m:ctrlPr>
                                <a:rPr lang="pt-BR" i="1" kern="0">
                                  <a:solidFill>
                                    <a:srgbClr val="FF0000"/>
                                  </a:solidFill>
                                  <a:latin typeface="Cambria Math" panose="02040503050406030204" pitchFamily="18" charset="0"/>
                                  <a:ea typeface="Aptos" panose="020B0004020202020204" pitchFamily="34" charset="0"/>
                                  <a:cs typeface="ArialNarrow"/>
                                </a:rPr>
                              </m:ctrlPr>
                            </m:dPr>
                            <m:e>
                              <m:r>
                                <a:rPr lang="pt-BR" i="1" kern="0">
                                  <a:solidFill>
                                    <a:srgbClr val="FF0000"/>
                                  </a:solidFill>
                                  <a:latin typeface="Cambria Math" panose="02040503050406030204" pitchFamily="18" charset="0"/>
                                  <a:ea typeface="Aptos" panose="020B0004020202020204" pitchFamily="34" charset="0"/>
                                  <a:cs typeface="ArialNarrow"/>
                                </a:rPr>
                                <m:t>−8</m:t>
                              </m:r>
                            </m:e>
                          </m:d>
                          <m:r>
                            <a:rPr lang="pt-BR" i="1" kern="0">
                              <a:latin typeface="Cambria Math" panose="02040503050406030204" pitchFamily="18" charset="0"/>
                              <a:ea typeface="Aptos" panose="020B0004020202020204" pitchFamily="34" charset="0"/>
                              <a:cs typeface="ArialNarrow"/>
                            </a:rPr>
                            <m:t>+</m:t>
                          </m:r>
                          <m:d>
                            <m:dPr>
                              <m:ctrlPr>
                                <a:rPr lang="pt-BR" i="1" kern="0">
                                  <a:solidFill>
                                    <a:srgbClr val="FF0000"/>
                                  </a:solidFill>
                                  <a:latin typeface="Cambria Math" panose="02040503050406030204" pitchFamily="18" charset="0"/>
                                  <a:ea typeface="Aptos" panose="020B0004020202020204" pitchFamily="34" charset="0"/>
                                  <a:cs typeface="ArialNarrow"/>
                                </a:rPr>
                              </m:ctrlPr>
                            </m:dPr>
                            <m:e>
                              <m:r>
                                <a:rPr lang="pt-BR" i="1" kern="0">
                                  <a:solidFill>
                                    <a:srgbClr val="FF0000"/>
                                  </a:solidFill>
                                  <a:latin typeface="Cambria Math" panose="02040503050406030204" pitchFamily="18" charset="0"/>
                                  <a:ea typeface="Aptos" panose="020B0004020202020204" pitchFamily="34" charset="0"/>
                                  <a:cs typeface="ArialNarrow"/>
                                </a:rPr>
                                <m:t>−4</m:t>
                              </m:r>
                            </m:e>
                          </m:d>
                        </m:e>
                      </m:d>
                    </m:oMath>
                  </m:oMathPara>
                </a14:m>
                <a:endParaRPr lang="pt-BR" i="1" kern="0" dirty="0">
                  <a:latin typeface="Cambria Math" panose="02040503050406030204" pitchFamily="18" charset="0"/>
                  <a:ea typeface="Aptos" panose="020B0004020202020204" pitchFamily="34" charset="0"/>
                  <a:cs typeface="ArialNarrow"/>
                </a:endParaRPr>
              </a:p>
              <a:p>
                <a:pPr marR="885190" algn="ctr">
                  <a:lnSpc>
                    <a:spcPct val="115000"/>
                  </a:lnSpc>
                  <a:spcAft>
                    <a:spcPts val="800"/>
                  </a:spcAft>
                  <a:buNone/>
                </a:pPr>
                <a14:m>
                  <m:oMathPara xmlns:m="http://schemas.openxmlformats.org/officeDocument/2006/math">
                    <m:oMathParaPr>
                      <m:jc m:val="left"/>
                    </m:oMathParaPr>
                    <m:oMath xmlns:m="http://schemas.openxmlformats.org/officeDocument/2006/math">
                      <m:r>
                        <a:rPr lang="pt-BR" i="1" kern="0">
                          <a:effectLst/>
                          <a:latin typeface="Cambria Math" panose="02040503050406030204" pitchFamily="18" charset="0"/>
                          <a:ea typeface="Aptos" panose="020B0004020202020204" pitchFamily="34" charset="0"/>
                          <a:cs typeface="ArialNarrow"/>
                        </a:rPr>
                        <m:t>𝑆𝑎𝑙𝑑𝑜</m:t>
                      </m:r>
                      <m:r>
                        <a:rPr lang="pt-BR" i="1" kern="0">
                          <a:effectLst/>
                          <a:latin typeface="Cambria Math" panose="02040503050406030204" pitchFamily="18" charset="0"/>
                          <a:ea typeface="Aptos" panose="020B0004020202020204" pitchFamily="34" charset="0"/>
                          <a:cs typeface="ArialNarrow"/>
                        </a:rPr>
                        <m:t> </m:t>
                      </m:r>
                      <m:r>
                        <a:rPr lang="pt-BR" i="1" kern="0">
                          <a:effectLst/>
                          <a:latin typeface="Cambria Math" panose="02040503050406030204" pitchFamily="18" charset="0"/>
                          <a:ea typeface="Aptos" panose="020B0004020202020204" pitchFamily="34" charset="0"/>
                          <a:cs typeface="ArialNarrow"/>
                        </a:rPr>
                        <m:t>𝑖𝑛𝑖𝑐𝑖𝑎𝑙</m:t>
                      </m:r>
                      <m:r>
                        <a:rPr lang="pt-BR" i="1" kern="0">
                          <a:effectLst/>
                          <a:latin typeface="Cambria Math" panose="02040503050406030204" pitchFamily="18" charset="0"/>
                          <a:ea typeface="Aptos" panose="020B0004020202020204" pitchFamily="34" charset="0"/>
                          <a:cs typeface="ArialNarrow"/>
                        </a:rPr>
                        <m:t> </m:t>
                      </m:r>
                      <m:r>
                        <a:rPr lang="pt-BR" i="1" kern="0">
                          <a:effectLst/>
                          <a:latin typeface="Cambria Math" panose="02040503050406030204" pitchFamily="18" charset="0"/>
                          <a:ea typeface="Aptos" panose="020B0004020202020204" pitchFamily="34" charset="0"/>
                          <a:cs typeface="ArialNarrow"/>
                        </a:rPr>
                        <m:t>𝑚𝑎𝑖𝑠</m:t>
                      </m:r>
                      <m:r>
                        <a:rPr lang="pt-BR" i="1" kern="0">
                          <a:effectLst/>
                          <a:latin typeface="Cambria Math" panose="02040503050406030204" pitchFamily="18" charset="0"/>
                          <a:ea typeface="Aptos" panose="020B0004020202020204" pitchFamily="34" charset="0"/>
                          <a:cs typeface="ArialNarrow"/>
                        </a:rPr>
                        <m:t> </m:t>
                      </m:r>
                      <m:r>
                        <a:rPr lang="pt-BR" i="1" kern="0">
                          <a:effectLst/>
                          <a:latin typeface="Cambria Math" panose="02040503050406030204" pitchFamily="18" charset="0"/>
                          <a:ea typeface="Aptos" panose="020B0004020202020204" pitchFamily="34" charset="0"/>
                          <a:cs typeface="ArialNarrow"/>
                        </a:rPr>
                        <m:t>𝑑</m:t>
                      </m:r>
                      <m:r>
                        <a:rPr lang="pt-BR" i="1" kern="0">
                          <a:effectLst/>
                          <a:latin typeface="Cambria Math" panose="02040503050406030204" pitchFamily="18" charset="0"/>
                          <a:ea typeface="Aptos" panose="020B0004020202020204" pitchFamily="34" charset="0"/>
                          <a:cs typeface="ArialNarrow"/>
                        </a:rPr>
                        <m:t>í</m:t>
                      </m:r>
                      <m:r>
                        <a:rPr lang="pt-BR" i="1" kern="0">
                          <a:effectLst/>
                          <a:latin typeface="Cambria Math" panose="02040503050406030204" pitchFamily="18" charset="0"/>
                          <a:ea typeface="Aptos" panose="020B0004020202020204" pitchFamily="34" charset="0"/>
                          <a:cs typeface="ArialNarrow"/>
                        </a:rPr>
                        <m:t>𝑣𝑖𝑑𝑎</m:t>
                      </m:r>
                      <m:r>
                        <a:rPr lang="pt-BR" i="1" kern="0">
                          <a:effectLst/>
                          <a:latin typeface="Cambria Math" panose="02040503050406030204" pitchFamily="18" charset="0"/>
                          <a:ea typeface="Aptos" panose="020B0004020202020204" pitchFamily="34" charset="0"/>
                          <a:cs typeface="ArialNarrow"/>
                        </a:rPr>
                        <m:t> </m:t>
                      </m:r>
                      <m:r>
                        <a:rPr lang="pt-BR" i="1" kern="0">
                          <a:effectLst/>
                          <a:latin typeface="Cambria Math" panose="02040503050406030204" pitchFamily="18" charset="0"/>
                          <a:ea typeface="Aptos" panose="020B0004020202020204" pitchFamily="34" charset="0"/>
                          <a:cs typeface="ArialNarrow"/>
                        </a:rPr>
                        <m:t>𝑡𝑜𝑡𝑎𝑙</m:t>
                      </m:r>
                    </m:oMath>
                  </m:oMathPara>
                </a14:m>
                <a:endParaRPr lang="pt-BR" i="1" kern="0" dirty="0">
                  <a:effectLst/>
                  <a:latin typeface="Cambria Math" panose="02040503050406030204" pitchFamily="18" charset="0"/>
                  <a:ea typeface="Aptos" panose="020B0004020202020204" pitchFamily="34" charset="0"/>
                  <a:cs typeface="ArialNarrow"/>
                </a:endParaRPr>
              </a:p>
              <a:p>
                <a:pPr marR="885190" algn="ctr">
                  <a:lnSpc>
                    <a:spcPct val="115000"/>
                  </a:lnSpc>
                  <a:spcAft>
                    <a:spcPts val="800"/>
                  </a:spcAft>
                  <a:buNone/>
                </a:pPr>
                <a14:m>
                  <m:oMathPara xmlns:m="http://schemas.openxmlformats.org/officeDocument/2006/math">
                    <m:oMathParaPr>
                      <m:jc m:val="center"/>
                    </m:oMathParaPr>
                    <m:oMath xmlns:m="http://schemas.openxmlformats.org/officeDocument/2006/math">
                      <m:r>
                        <a:rPr lang="pt-BR" i="1" kern="0">
                          <a:solidFill>
                            <a:srgbClr val="0000FF"/>
                          </a:solidFill>
                          <a:latin typeface="Cambria Math" panose="02040503050406030204" pitchFamily="18" charset="0"/>
                          <a:ea typeface="Aptos" panose="020B0004020202020204" pitchFamily="34" charset="0"/>
                          <a:cs typeface="ArialNarrow"/>
                        </a:rPr>
                        <m:t>10+</m:t>
                      </m:r>
                      <m:d>
                        <m:dPr>
                          <m:ctrlPr>
                            <a:rPr lang="pt-BR" i="1" kern="0">
                              <a:solidFill>
                                <a:srgbClr val="FF0000"/>
                              </a:solidFill>
                              <a:latin typeface="Cambria Math" panose="02040503050406030204" pitchFamily="18" charset="0"/>
                              <a:ea typeface="Aptos" panose="020B0004020202020204" pitchFamily="34" charset="0"/>
                              <a:cs typeface="ArialNarrow"/>
                            </a:rPr>
                          </m:ctrlPr>
                        </m:dPr>
                        <m:e>
                          <m:r>
                            <a:rPr lang="pt-BR" i="1" kern="0">
                              <a:solidFill>
                                <a:srgbClr val="FF0000"/>
                              </a:solidFill>
                              <a:latin typeface="Cambria Math" panose="02040503050406030204" pitchFamily="18" charset="0"/>
                              <a:ea typeface="Aptos" panose="020B0004020202020204" pitchFamily="34" charset="0"/>
                              <a:cs typeface="ArialNarrow"/>
                            </a:rPr>
                            <m:t>−12</m:t>
                          </m:r>
                        </m:e>
                      </m:d>
                    </m:oMath>
                  </m:oMathPara>
                </a14:m>
                <a:endParaRPr lang="pt-BR" i="1" kern="0" dirty="0">
                  <a:effectLst/>
                  <a:latin typeface="Cambria Math" panose="02040503050406030204" pitchFamily="18" charset="0"/>
                  <a:ea typeface="Aptos" panose="020B0004020202020204" pitchFamily="34" charset="0"/>
                  <a:cs typeface="ArialNarrow"/>
                </a:endParaRPr>
              </a:p>
              <a:p>
                <a:pPr marR="885190" algn="ctr">
                  <a:lnSpc>
                    <a:spcPct val="115000"/>
                  </a:lnSpc>
                  <a:spcAft>
                    <a:spcPts val="800"/>
                  </a:spcAft>
                  <a:buNone/>
                </a:pPr>
                <a14:m>
                  <m:oMathPara xmlns:m="http://schemas.openxmlformats.org/officeDocument/2006/math">
                    <m:oMathParaPr>
                      <m:jc m:val="left"/>
                    </m:oMathParaPr>
                    <m:oMath xmlns:m="http://schemas.openxmlformats.org/officeDocument/2006/math">
                      <m:r>
                        <a:rPr lang="pt-BR" i="1" kern="0">
                          <a:effectLst/>
                          <a:latin typeface="Cambria Math" panose="02040503050406030204" pitchFamily="18" charset="0"/>
                          <a:ea typeface="Aptos" panose="020B0004020202020204" pitchFamily="34" charset="0"/>
                          <a:cs typeface="ArialNarrow"/>
                        </a:rPr>
                        <m:t>𝑆𝑎𝑙𝑑𝑜</m:t>
                      </m:r>
                      <m:r>
                        <a:rPr lang="pt-BR" i="1" kern="0">
                          <a:effectLst/>
                          <a:latin typeface="Cambria Math" panose="02040503050406030204" pitchFamily="18" charset="0"/>
                          <a:ea typeface="Aptos" panose="020B0004020202020204" pitchFamily="34" charset="0"/>
                          <a:cs typeface="ArialNarrow"/>
                        </a:rPr>
                        <m:t> </m:t>
                      </m:r>
                      <m:r>
                        <a:rPr lang="pt-BR" i="1" kern="0">
                          <a:effectLst/>
                          <a:latin typeface="Cambria Math" panose="02040503050406030204" pitchFamily="18" charset="0"/>
                          <a:ea typeface="Aptos" panose="020B0004020202020204" pitchFamily="34" charset="0"/>
                          <a:cs typeface="ArialNarrow"/>
                        </a:rPr>
                        <m:t>𝑓𝑖𝑛𝑎𝑙</m:t>
                      </m:r>
                      <m:r>
                        <a:rPr lang="pt-BR" i="1" kern="0">
                          <a:effectLst/>
                          <a:latin typeface="Cambria Math" panose="02040503050406030204" pitchFamily="18" charset="0"/>
                          <a:ea typeface="Aptos" panose="020B0004020202020204" pitchFamily="34" charset="0"/>
                          <a:cs typeface="ArialNarrow"/>
                        </a:rPr>
                        <m:t> </m:t>
                      </m:r>
                      <m:r>
                        <a:rPr lang="pt-BR" i="1" kern="0">
                          <a:effectLst/>
                          <a:latin typeface="Cambria Math" panose="02040503050406030204" pitchFamily="18" charset="0"/>
                          <a:ea typeface="Aptos" panose="020B0004020202020204" pitchFamily="34" charset="0"/>
                          <a:cs typeface="ArialNarrow"/>
                        </a:rPr>
                        <m:t>𝑛𝑒𝑔𝑎𝑡𝑖𝑣𝑜</m:t>
                      </m:r>
                    </m:oMath>
                  </m:oMathPara>
                </a14:m>
                <a:endParaRPr lang="pt-BR" kern="0" dirty="0">
                  <a:effectLst/>
                  <a:latin typeface="Aptos" panose="020B0004020202020204" pitchFamily="34" charset="0"/>
                  <a:ea typeface="Aptos" panose="020B0004020202020204" pitchFamily="34" charset="0"/>
                  <a:cs typeface="ArialNarrow"/>
                </a:endParaRPr>
              </a:p>
              <a:p>
                <a:pPr marR="885190" algn="ctr">
                  <a:lnSpc>
                    <a:spcPct val="115000"/>
                  </a:lnSpc>
                  <a:spcAft>
                    <a:spcPts val="800"/>
                  </a:spcAft>
                  <a:buNone/>
                </a:pPr>
                <a14:m>
                  <m:oMathPara xmlns:m="http://schemas.openxmlformats.org/officeDocument/2006/math">
                    <m:oMathParaPr>
                      <m:jc m:val="center"/>
                    </m:oMathParaPr>
                    <m:oMath xmlns:m="http://schemas.openxmlformats.org/officeDocument/2006/math">
                      <m:d>
                        <m:dPr>
                          <m:ctrlPr>
                            <a:rPr lang="pt-BR" i="1" kern="0">
                              <a:solidFill>
                                <a:srgbClr val="FF0000"/>
                              </a:solidFill>
                              <a:latin typeface="Cambria Math" panose="02040503050406030204" pitchFamily="18" charset="0"/>
                              <a:ea typeface="Aptos" panose="020B0004020202020204" pitchFamily="34" charset="0"/>
                              <a:cs typeface="ArialNarrow"/>
                            </a:rPr>
                          </m:ctrlPr>
                        </m:dPr>
                        <m:e>
                          <m:r>
                            <a:rPr lang="pt-BR" i="1" kern="0">
                              <a:solidFill>
                                <a:srgbClr val="FF0000"/>
                              </a:solidFill>
                              <a:latin typeface="Cambria Math" panose="02040503050406030204" pitchFamily="18" charset="0"/>
                              <a:ea typeface="Aptos" panose="020B0004020202020204" pitchFamily="34" charset="0"/>
                              <a:cs typeface="ArialNarrow"/>
                            </a:rPr>
                            <m:t>−2</m:t>
                          </m:r>
                        </m:e>
                      </m:d>
                    </m:oMath>
                  </m:oMathPara>
                </a14:m>
                <a:endParaRPr lang="pt-BR" kern="0" dirty="0">
                  <a:effectLst/>
                  <a:latin typeface="Aptos" panose="020B0004020202020204" pitchFamily="34" charset="0"/>
                  <a:ea typeface="Aptos" panose="020B0004020202020204" pitchFamily="34" charset="0"/>
                  <a:cs typeface="ArialNarrow"/>
                </a:endParaRPr>
              </a:p>
            </p:txBody>
          </p:sp>
        </mc:Choice>
        <mc:Fallback xmlns="">
          <p:sp>
            <p:nvSpPr>
              <p:cNvPr id="12" name="CaixaDeTexto 11">
                <a:extLst>
                  <a:ext uri="{FF2B5EF4-FFF2-40B4-BE49-F238E27FC236}">
                    <a16:creationId xmlns:a16="http://schemas.microsoft.com/office/drawing/2014/main" id="{2AA48318-E917-E028-824F-44A07E249DC3}"/>
                  </a:ext>
                </a:extLst>
              </p:cNvPr>
              <p:cNvSpPr txBox="1">
                <a:spLocks noRot="1" noChangeAspect="1" noMove="1" noResize="1" noEditPoints="1" noAdjustHandles="1" noChangeArrowheads="1" noChangeShapeType="1" noTextEdit="1"/>
              </p:cNvSpPr>
              <p:nvPr/>
            </p:nvSpPr>
            <p:spPr>
              <a:xfrm>
                <a:off x="6256012" y="3397624"/>
                <a:ext cx="5172635" cy="3152081"/>
              </a:xfrm>
              <a:prstGeom prst="rect">
                <a:avLst/>
              </a:prstGeom>
              <a:blipFill>
                <a:blip r:embed="rId4"/>
                <a:stretch>
                  <a:fillRect l="-1531" t="-58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6" name="Tabela 5">
                <a:extLst>
                  <a:ext uri="{FF2B5EF4-FFF2-40B4-BE49-F238E27FC236}">
                    <a16:creationId xmlns:a16="http://schemas.microsoft.com/office/drawing/2014/main" id="{3349A2C2-E78B-579A-689D-10F4C2053E58}"/>
                  </a:ext>
                </a:extLst>
              </p:cNvPr>
              <p:cNvGraphicFramePr>
                <a:graphicFrameLocks noGrp="1"/>
              </p:cNvGraphicFramePr>
              <p:nvPr>
                <p:extLst>
                  <p:ext uri="{D42A27DB-BD31-4B8C-83A1-F6EECF244321}">
                    <p14:modId xmlns:p14="http://schemas.microsoft.com/office/powerpoint/2010/main" val="2999506787"/>
                  </p:ext>
                </p:extLst>
              </p:nvPr>
            </p:nvGraphicFramePr>
            <p:xfrm>
              <a:off x="313932" y="2741566"/>
              <a:ext cx="5622058" cy="2088135"/>
            </p:xfrm>
            <a:graphic>
              <a:graphicData uri="http://schemas.openxmlformats.org/drawingml/2006/table">
                <a:tbl>
                  <a:tblPr firstRow="1" firstCol="1" bandRow="1"/>
                  <a:tblGrid>
                    <a:gridCol w="2071180">
                      <a:extLst>
                        <a:ext uri="{9D8B030D-6E8A-4147-A177-3AD203B41FA5}">
                          <a16:colId xmlns:a16="http://schemas.microsoft.com/office/drawing/2014/main" val="259298861"/>
                        </a:ext>
                      </a:extLst>
                    </a:gridCol>
                    <a:gridCol w="3550878">
                      <a:extLst>
                        <a:ext uri="{9D8B030D-6E8A-4147-A177-3AD203B41FA5}">
                          <a16:colId xmlns:a16="http://schemas.microsoft.com/office/drawing/2014/main" val="1486650598"/>
                        </a:ext>
                      </a:extLst>
                    </a:gridCol>
                  </a:tblGrid>
                  <a:tr h="215900">
                    <a:tc>
                      <a:txBody>
                        <a:bodyPr/>
                        <a:lstStyle/>
                        <a:p>
                          <a:pPr marL="0" lvl="0" indent="0" algn="just">
                            <a:lnSpc>
                              <a:spcPct val="115000"/>
                            </a:lnSpc>
                            <a:spcAft>
                              <a:spcPts val="800"/>
                            </a:spcAft>
                            <a:buFont typeface="Symbol" panose="05050102010706020507" pitchFamily="18" charset="2"/>
                            <a:buNone/>
                          </a:pPr>
                          <a14:m>
                            <m:oMathPara xmlns:m="http://schemas.openxmlformats.org/officeDocument/2006/math">
                              <m:oMathParaPr>
                                <m:jc m:val="centerGroup"/>
                              </m:oMathParaPr>
                              <m:oMath xmlns:m="http://schemas.openxmlformats.org/officeDocument/2006/math">
                                <m:r>
                                  <a:rPr lang="pt-BR" sz="2150" i="1" kern="0" smtClean="0">
                                    <a:effectLst/>
                                    <a:latin typeface="Cambria Math" panose="02040503050406030204" pitchFamily="18" charset="0"/>
                                    <a:ea typeface="Aptos" panose="020B0004020202020204" pitchFamily="34" charset="0"/>
                                    <a:cs typeface="ArialNarrow"/>
                                  </a:rPr>
                                  <m:t>𝑎</m:t>
                                </m:r>
                                <m:r>
                                  <a:rPr lang="pt-BR" sz="2150" i="1" kern="0" smtClean="0">
                                    <a:effectLst/>
                                    <a:latin typeface="Cambria Math" panose="02040503050406030204" pitchFamily="18" charset="0"/>
                                    <a:ea typeface="Aptos" panose="020B0004020202020204" pitchFamily="34" charset="0"/>
                                    <a:cs typeface="ArialNarrow"/>
                                  </a:rPr>
                                  <m:t>+</m:t>
                                </m:r>
                                <m:r>
                                  <a:rPr lang="pt-BR" sz="2150" i="1" kern="0" smtClean="0">
                                    <a:effectLst/>
                                    <a:latin typeface="Cambria Math" panose="02040503050406030204" pitchFamily="18" charset="0"/>
                                    <a:ea typeface="Aptos" panose="020B0004020202020204" pitchFamily="34" charset="0"/>
                                    <a:cs typeface="ArialNarrow"/>
                                  </a:rPr>
                                  <m:t>𝑏</m:t>
                                </m:r>
                                <m:r>
                                  <a:rPr lang="pt-BR" sz="2150" i="1" kern="0" smtClean="0">
                                    <a:effectLst/>
                                    <a:latin typeface="Cambria Math" panose="02040503050406030204" pitchFamily="18" charset="0"/>
                                    <a:ea typeface="Aptos" panose="020B0004020202020204" pitchFamily="34" charset="0"/>
                                    <a:cs typeface="ArialNarrow"/>
                                  </a:rPr>
                                  <m:t>=</m:t>
                                </m:r>
                                <m:r>
                                  <a:rPr lang="pt-BR" sz="2150" i="1" kern="0" smtClean="0">
                                    <a:effectLst/>
                                    <a:latin typeface="Cambria Math" panose="02040503050406030204" pitchFamily="18" charset="0"/>
                                    <a:ea typeface="Aptos" panose="020B0004020202020204" pitchFamily="34" charset="0"/>
                                    <a:cs typeface="ArialNarrow"/>
                                  </a:rPr>
                                  <m:t>𝑏</m:t>
                                </m:r>
                                <m:r>
                                  <a:rPr lang="pt-BR" sz="2150" i="1" kern="0" smtClean="0">
                                    <a:effectLst/>
                                    <a:latin typeface="Cambria Math" panose="02040503050406030204" pitchFamily="18" charset="0"/>
                                    <a:ea typeface="Aptos" panose="020B0004020202020204" pitchFamily="34" charset="0"/>
                                    <a:cs typeface="ArialNarrow"/>
                                  </a:rPr>
                                  <m:t>+</m:t>
                                </m:r>
                                <m:r>
                                  <a:rPr lang="pt-BR" sz="2150" i="1" kern="0" smtClean="0">
                                    <a:effectLst/>
                                    <a:latin typeface="Cambria Math" panose="02040503050406030204" pitchFamily="18" charset="0"/>
                                    <a:ea typeface="Aptos" panose="020B0004020202020204" pitchFamily="34" charset="0"/>
                                    <a:cs typeface="ArialNarrow"/>
                                  </a:rPr>
                                  <m:t>𝑎</m:t>
                                </m:r>
                              </m:oMath>
                            </m:oMathPara>
                          </a14:m>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gn="just">
                            <a:lnSpc>
                              <a:spcPct val="115000"/>
                            </a:lnSpc>
                            <a:spcAft>
                              <a:spcPts val="800"/>
                            </a:spcAft>
                            <a:buFont typeface="Symbol" panose="05050102010706020507" pitchFamily="18" charset="2"/>
                            <a:buNone/>
                          </a:pP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28575" cap="flat" cmpd="dbl" algn="ctr">
                          <a:solidFill>
                            <a:srgbClr val="000000"/>
                          </a:solidFill>
                          <a:prstDash val="solid"/>
                          <a:round/>
                          <a:headEnd type="none" w="med" len="med"/>
                          <a:tailEnd type="none" w="med" len="med"/>
                        </a:lnR>
                        <a:lnT>
                          <a:noFill/>
                        </a:lnT>
                        <a:lnB>
                          <a:noFill/>
                        </a:lnB>
                        <a:noFill/>
                      </a:tcPr>
                    </a:tc>
                    <a:tc>
                      <a:txBody>
                        <a:bodyPr/>
                        <a:lstStyle/>
                        <a:p>
                          <a:pPr marL="0" lvl="0" indent="0" algn="just">
                            <a:lnSpc>
                              <a:spcPct val="115000"/>
                            </a:lnSpc>
                            <a:spcAft>
                              <a:spcPts val="800"/>
                            </a:spcAft>
                            <a:buFont typeface="Symbol" panose="05050102010706020507" pitchFamily="18" charset="2"/>
                            <a:buNone/>
                          </a:pPr>
                          <a14:m>
                            <m:oMathPara xmlns:m="http://schemas.openxmlformats.org/officeDocument/2006/math">
                              <m:oMathParaPr>
                                <m:jc m:val="centerGroup"/>
                              </m:oMathParaPr>
                              <m:oMath xmlns:m="http://schemas.openxmlformats.org/officeDocument/2006/math">
                                <m:r>
                                  <a:rPr lang="pt-BR" sz="2000" i="1" kern="0" smtClean="0">
                                    <a:effectLst/>
                                    <a:latin typeface="Cambria Math" panose="02040503050406030204" pitchFamily="18" charset="0"/>
                                    <a:ea typeface="Aptos" panose="020B0004020202020204" pitchFamily="34" charset="0"/>
                                    <a:cs typeface="ArialNarrow"/>
                                  </a:rPr>
                                  <m:t>𝑎</m:t>
                                </m:r>
                                <m:r>
                                  <a:rPr lang="pt-BR" sz="2000" i="1" kern="0" smtClean="0">
                                    <a:effectLst/>
                                    <a:latin typeface="Cambria Math" panose="02040503050406030204" pitchFamily="18" charset="0"/>
                                    <a:ea typeface="Aptos" panose="020B0004020202020204" pitchFamily="34" charset="0"/>
                                    <a:cs typeface="ArialNarrow"/>
                                  </a:rPr>
                                  <m:t> +</m:t>
                                </m:r>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a:effectLst/>
                                        <a:latin typeface="Cambria Math" panose="02040503050406030204" pitchFamily="18" charset="0"/>
                                        <a:ea typeface="Aptos" panose="020B0004020202020204" pitchFamily="34" charset="0"/>
                                        <a:cs typeface="ArialNarrow"/>
                                      </a:rPr>
                                      <m:t>𝑏</m:t>
                                    </m:r>
                                    <m:r>
                                      <a:rPr lang="pt-BR" sz="2000" i="1" kern="0">
                                        <a:effectLst/>
                                        <a:latin typeface="Cambria Math" panose="02040503050406030204" pitchFamily="18" charset="0"/>
                                        <a:ea typeface="Aptos" panose="020B0004020202020204" pitchFamily="34" charset="0"/>
                                        <a:cs typeface="ArialNarrow"/>
                                      </a:rPr>
                                      <m:t> + </m:t>
                                    </m:r>
                                    <m:r>
                                      <a:rPr lang="pt-BR" sz="2000" i="1" kern="0">
                                        <a:effectLst/>
                                        <a:latin typeface="Cambria Math" panose="02040503050406030204" pitchFamily="18" charset="0"/>
                                        <a:ea typeface="Aptos" panose="020B0004020202020204" pitchFamily="34" charset="0"/>
                                        <a:cs typeface="ArialNarrow"/>
                                      </a:rPr>
                                      <m:t>𝑐</m:t>
                                    </m:r>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a:effectLst/>
                                        <a:latin typeface="Cambria Math" panose="02040503050406030204" pitchFamily="18" charset="0"/>
                                        <a:ea typeface="Aptos" panose="020B0004020202020204" pitchFamily="34" charset="0"/>
                                        <a:cs typeface="ArialNarrow"/>
                                      </a:rPr>
                                      <m:t>𝑎</m:t>
                                    </m:r>
                                    <m:r>
                                      <a:rPr lang="pt-BR" sz="2000" i="1" kern="0">
                                        <a:effectLst/>
                                        <a:latin typeface="Cambria Math" panose="02040503050406030204" pitchFamily="18" charset="0"/>
                                        <a:ea typeface="Aptos" panose="020B0004020202020204" pitchFamily="34" charset="0"/>
                                        <a:cs typeface="ArialNarrow"/>
                                      </a:rPr>
                                      <m:t> + </m:t>
                                    </m:r>
                                    <m:r>
                                      <a:rPr lang="pt-BR" sz="2000" i="1" kern="0">
                                        <a:effectLst/>
                                        <a:latin typeface="Cambria Math" panose="02040503050406030204" pitchFamily="18" charset="0"/>
                                        <a:ea typeface="Aptos" panose="020B0004020202020204" pitchFamily="34" charset="0"/>
                                        <a:cs typeface="ArialNarrow"/>
                                      </a:rPr>
                                      <m:t>𝑏</m:t>
                                    </m:r>
                                  </m:e>
                                </m:d>
                                <m:r>
                                  <a:rPr lang="pt-BR" sz="2000" i="1" kern="0">
                                    <a:effectLst/>
                                    <a:latin typeface="Cambria Math" panose="02040503050406030204" pitchFamily="18" charset="0"/>
                                    <a:ea typeface="Aptos" panose="020B0004020202020204" pitchFamily="34" charset="0"/>
                                    <a:cs typeface="ArialNarrow"/>
                                  </a:rPr>
                                  <m:t>+ </m:t>
                                </m:r>
                                <m:r>
                                  <a:rPr lang="pt-BR" sz="2000" i="1" kern="0">
                                    <a:effectLst/>
                                    <a:latin typeface="Cambria Math" panose="02040503050406030204" pitchFamily="18" charset="0"/>
                                    <a:ea typeface="Aptos" panose="020B0004020202020204" pitchFamily="34" charset="0"/>
                                    <a:cs typeface="ArialNarrow"/>
                                  </a:rPr>
                                  <m:t>𝑐</m:t>
                                </m:r>
                              </m:oMath>
                            </m:oMathPara>
                          </a14:m>
                          <a:endParaRPr lang="pt-BR" sz="2000" kern="0" dirty="0">
                            <a:effectLst/>
                            <a:latin typeface="Aptos" panose="020B0004020202020204" pitchFamily="34" charset="0"/>
                            <a:ea typeface="Aptos" panose="020B0004020202020204" pitchFamily="34" charset="0"/>
                            <a:cs typeface="ArialNarrow"/>
                          </a:endParaRPr>
                        </a:p>
                        <a:p>
                          <a:pPr marL="0" lvl="0" indent="0" algn="just">
                            <a:lnSpc>
                              <a:spcPct val="115000"/>
                            </a:lnSpc>
                            <a:spcAft>
                              <a:spcPts val="800"/>
                            </a:spcAft>
                            <a:buFont typeface="Symbol" panose="05050102010706020507" pitchFamily="18" charset="2"/>
                            <a:buNone/>
                          </a:pP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dbl"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59102943"/>
                      </a:ext>
                    </a:extLst>
                  </a:tr>
                  <a:tr h="215900">
                    <a:tc>
                      <a:txBody>
                        <a:bodyPr/>
                        <a:lstStyle/>
                        <a:p>
                          <a:pPr algn="just">
                            <a:lnSpc>
                              <a:spcPct val="115000"/>
                            </a:lnSpc>
                            <a:spcAft>
                              <a:spcPts val="800"/>
                            </a:spcAft>
                            <a:buNone/>
                          </a:pPr>
                          <a:r>
                            <a:rPr lang="pt-BR" sz="2150" b="1" kern="0" dirty="0">
                              <a:effectLst/>
                              <a:latin typeface="Arial Narrow" panose="020B0606020202030204" pitchFamily="34" charset="0"/>
                              <a:ea typeface="Aptos" panose="020B0004020202020204" pitchFamily="34" charset="0"/>
                              <a:cs typeface="ArialNarrow"/>
                            </a:rPr>
                            <a:t>Exemplo:</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1600" i="1" kern="0">
                                    <a:effectLst/>
                                    <a:latin typeface="Cambria Math" panose="02040503050406030204" pitchFamily="18" charset="0"/>
                                    <a:ea typeface="Aptos" panose="020B0004020202020204" pitchFamily="34" charset="0"/>
                                    <a:cs typeface="ArialNarrow"/>
                                  </a:rPr>
                                  <m:t>−8+10=10+</m:t>
                                </m:r>
                                <m:d>
                                  <m:dPr>
                                    <m:ctrlPr>
                                      <a:rPr lang="pt-BR" sz="1600" i="1" kern="0">
                                        <a:effectLst/>
                                        <a:latin typeface="Cambria Math" panose="02040503050406030204" pitchFamily="18" charset="0"/>
                                        <a:ea typeface="Aptos" panose="020B0004020202020204" pitchFamily="34" charset="0"/>
                                        <a:cs typeface="ArialNarrow"/>
                                      </a:rPr>
                                    </m:ctrlPr>
                                  </m:dPr>
                                  <m:e>
                                    <m:r>
                                      <a:rPr lang="pt-BR" sz="1600" i="1" kern="0">
                                        <a:effectLst/>
                                        <a:latin typeface="Cambria Math" panose="02040503050406030204" pitchFamily="18" charset="0"/>
                                        <a:ea typeface="Aptos" panose="020B0004020202020204" pitchFamily="34" charset="0"/>
                                        <a:cs typeface="ArialNarrow"/>
                                      </a:rPr>
                                      <m:t>−8</m:t>
                                    </m:r>
                                  </m:e>
                                </m:d>
                              </m:oMath>
                            </m:oMathPara>
                          </a14:m>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28575" cap="flat" cmpd="dbl" algn="ctr">
                          <a:solidFill>
                            <a:srgbClr val="000000"/>
                          </a:solidFill>
                          <a:prstDash val="solid"/>
                          <a:round/>
                          <a:headEnd type="none" w="med" len="med"/>
                          <a:tailEnd type="none" w="med" len="med"/>
                        </a:lnR>
                        <a:lnT>
                          <a:noFill/>
                        </a:lnT>
                        <a:lnB>
                          <a:noFill/>
                        </a:lnB>
                        <a:noFill/>
                      </a:tcPr>
                    </a:tc>
                    <a:tc>
                      <a:txBody>
                        <a:bodyPr/>
                        <a:lstStyle/>
                        <a:p>
                          <a:pPr algn="just">
                            <a:lnSpc>
                              <a:spcPct val="115000"/>
                            </a:lnSpc>
                            <a:spcAft>
                              <a:spcPts val="800"/>
                            </a:spcAft>
                            <a:buNone/>
                          </a:pPr>
                          <a:r>
                            <a:rPr lang="pt-BR" sz="2150" b="1" kern="0" dirty="0">
                              <a:effectLst/>
                              <a:latin typeface="Arial Narrow" panose="020B0606020202030204" pitchFamily="34" charset="0"/>
                              <a:ea typeface="Aptos" panose="020B0004020202020204" pitchFamily="34" charset="0"/>
                              <a:cs typeface="ArialNarrow"/>
                            </a:rPr>
                            <a:t>Exemplo:</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1800" i="1" kern="0">
                                    <a:effectLst/>
                                    <a:latin typeface="Cambria Math" panose="02040503050406030204" pitchFamily="18" charset="0"/>
                                    <a:ea typeface="Aptos" panose="020B0004020202020204" pitchFamily="34" charset="0"/>
                                    <a:cs typeface="ArialNarrow"/>
                                  </a:rPr>
                                  <m:t>−5+</m:t>
                                </m:r>
                                <m:d>
                                  <m:dPr>
                                    <m:ctrlPr>
                                      <a:rPr lang="pt-BR" sz="1800" i="1" kern="0">
                                        <a:effectLst/>
                                        <a:latin typeface="Cambria Math" panose="02040503050406030204" pitchFamily="18" charset="0"/>
                                        <a:ea typeface="Aptos" panose="020B0004020202020204" pitchFamily="34" charset="0"/>
                                        <a:cs typeface="ArialNarrow"/>
                                      </a:rPr>
                                    </m:ctrlPr>
                                  </m:dPr>
                                  <m:e>
                                    <m:r>
                                      <a:rPr lang="pt-BR" sz="1800" i="1" kern="0">
                                        <a:effectLst/>
                                        <a:latin typeface="Cambria Math" panose="02040503050406030204" pitchFamily="18" charset="0"/>
                                        <a:ea typeface="Aptos" panose="020B0004020202020204" pitchFamily="34" charset="0"/>
                                        <a:cs typeface="ArialNarrow"/>
                                      </a:rPr>
                                      <m:t>10 +</m:t>
                                    </m:r>
                                    <m:d>
                                      <m:dPr>
                                        <m:ctrlPr>
                                          <a:rPr lang="pt-BR" sz="1800" i="1" kern="0">
                                            <a:effectLst/>
                                            <a:latin typeface="Cambria Math" panose="02040503050406030204" pitchFamily="18" charset="0"/>
                                            <a:ea typeface="Aptos" panose="020B0004020202020204" pitchFamily="34" charset="0"/>
                                            <a:cs typeface="ArialNarrow"/>
                                          </a:rPr>
                                        </m:ctrlPr>
                                      </m:dPr>
                                      <m:e>
                                        <m:r>
                                          <a:rPr lang="pt-BR" sz="1800" i="1" kern="0">
                                            <a:effectLst/>
                                            <a:latin typeface="Cambria Math" panose="02040503050406030204" pitchFamily="18" charset="0"/>
                                            <a:ea typeface="Aptos" panose="020B0004020202020204" pitchFamily="34" charset="0"/>
                                            <a:cs typeface="ArialNarrow"/>
                                          </a:rPr>
                                          <m:t>−8</m:t>
                                        </m:r>
                                      </m:e>
                                    </m:d>
                                  </m:e>
                                </m:d>
                                <m:r>
                                  <a:rPr lang="pt-BR" sz="1800" i="1" kern="0">
                                    <a:effectLst/>
                                    <a:latin typeface="Cambria Math" panose="02040503050406030204" pitchFamily="18" charset="0"/>
                                    <a:ea typeface="Aptos" panose="020B0004020202020204" pitchFamily="34" charset="0"/>
                                    <a:cs typeface="ArialNarrow"/>
                                  </a:rPr>
                                  <m:t>=</m:t>
                                </m:r>
                                <m:d>
                                  <m:dPr>
                                    <m:ctrlPr>
                                      <a:rPr lang="pt-BR" sz="1800" i="1" kern="0">
                                        <a:effectLst/>
                                        <a:latin typeface="Cambria Math" panose="02040503050406030204" pitchFamily="18" charset="0"/>
                                        <a:ea typeface="Aptos" panose="020B0004020202020204" pitchFamily="34" charset="0"/>
                                        <a:cs typeface="ArialNarrow"/>
                                      </a:rPr>
                                    </m:ctrlPr>
                                  </m:dPr>
                                  <m:e>
                                    <m:r>
                                      <a:rPr lang="pt-BR" sz="1800" i="1" kern="0">
                                        <a:effectLst/>
                                        <a:latin typeface="Cambria Math" panose="02040503050406030204" pitchFamily="18" charset="0"/>
                                        <a:ea typeface="Aptos" panose="020B0004020202020204" pitchFamily="34" charset="0"/>
                                        <a:cs typeface="ArialNarrow"/>
                                      </a:rPr>
                                      <m:t>−5 + 10</m:t>
                                    </m:r>
                                  </m:e>
                                </m:d>
                                <m:r>
                                  <a:rPr lang="pt-BR" sz="1800" i="1" kern="0">
                                    <a:effectLst/>
                                    <a:latin typeface="Cambria Math" panose="02040503050406030204" pitchFamily="18" charset="0"/>
                                    <a:ea typeface="Aptos" panose="020B0004020202020204" pitchFamily="34" charset="0"/>
                                    <a:cs typeface="ArialNarrow"/>
                                  </a:rPr>
                                  <m:t>+</m:t>
                                </m:r>
                                <m:d>
                                  <m:dPr>
                                    <m:ctrlPr>
                                      <a:rPr lang="pt-BR" sz="1800" i="1" kern="0">
                                        <a:effectLst/>
                                        <a:latin typeface="Cambria Math" panose="02040503050406030204" pitchFamily="18" charset="0"/>
                                        <a:ea typeface="Aptos" panose="020B0004020202020204" pitchFamily="34" charset="0"/>
                                        <a:cs typeface="ArialNarrow"/>
                                      </a:rPr>
                                    </m:ctrlPr>
                                  </m:dPr>
                                  <m:e>
                                    <m:r>
                                      <a:rPr lang="pt-BR" sz="1800" i="1" kern="0">
                                        <a:effectLst/>
                                        <a:latin typeface="Cambria Math" panose="02040503050406030204" pitchFamily="18" charset="0"/>
                                        <a:ea typeface="Aptos" panose="020B0004020202020204" pitchFamily="34" charset="0"/>
                                        <a:cs typeface="ArialNarrow"/>
                                      </a:rPr>
                                      <m:t>−8</m:t>
                                    </m:r>
                                  </m:e>
                                </m:d>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dbl"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4153718"/>
                      </a:ext>
                    </a:extLst>
                  </a:tr>
                </a:tbl>
              </a:graphicData>
            </a:graphic>
          </p:graphicFrame>
        </mc:Choice>
        <mc:Fallback xmlns="">
          <p:graphicFrame>
            <p:nvGraphicFramePr>
              <p:cNvPr id="6" name="Tabela 5">
                <a:extLst>
                  <a:ext uri="{FF2B5EF4-FFF2-40B4-BE49-F238E27FC236}">
                    <a16:creationId xmlns:a16="http://schemas.microsoft.com/office/drawing/2014/main" id="{3349A2C2-E78B-579A-689D-10F4C2053E58}"/>
                  </a:ext>
                </a:extLst>
              </p:cNvPr>
              <p:cNvGraphicFramePr>
                <a:graphicFrameLocks noGrp="1"/>
              </p:cNvGraphicFramePr>
              <p:nvPr>
                <p:extLst>
                  <p:ext uri="{D42A27DB-BD31-4B8C-83A1-F6EECF244321}">
                    <p14:modId xmlns:p14="http://schemas.microsoft.com/office/powerpoint/2010/main" val="2999506787"/>
                  </p:ext>
                </p:extLst>
              </p:nvPr>
            </p:nvGraphicFramePr>
            <p:xfrm>
              <a:off x="313932" y="2741566"/>
              <a:ext cx="5622058" cy="2088135"/>
            </p:xfrm>
            <a:graphic>
              <a:graphicData uri="http://schemas.openxmlformats.org/drawingml/2006/table">
                <a:tbl>
                  <a:tblPr firstRow="1" firstCol="1" bandRow="1"/>
                  <a:tblGrid>
                    <a:gridCol w="2071180">
                      <a:extLst>
                        <a:ext uri="{9D8B030D-6E8A-4147-A177-3AD203B41FA5}">
                          <a16:colId xmlns:a16="http://schemas.microsoft.com/office/drawing/2014/main" val="259298861"/>
                        </a:ext>
                      </a:extLst>
                    </a:gridCol>
                    <a:gridCol w="3550878">
                      <a:extLst>
                        <a:ext uri="{9D8B030D-6E8A-4147-A177-3AD203B41FA5}">
                          <a16:colId xmlns:a16="http://schemas.microsoft.com/office/drawing/2014/main" val="1486650598"/>
                        </a:ext>
                      </a:extLst>
                    </a:gridCol>
                  </a:tblGrid>
                  <a:tr h="836613">
                    <a:tc>
                      <a:txBody>
                        <a:bodyPr/>
                        <a:lstStyle/>
                        <a:p>
                          <a:endParaRPr lang="pt-BR"/>
                        </a:p>
                      </a:txBody>
                      <a:tcPr marL="68580" marR="68580" marT="0" marB="0">
                        <a:lnL>
                          <a:noFill/>
                        </a:lnL>
                        <a:lnR w="28575" cap="flat" cmpd="dbl" algn="ctr">
                          <a:solidFill>
                            <a:srgbClr val="000000"/>
                          </a:solidFill>
                          <a:prstDash val="solid"/>
                          <a:round/>
                          <a:headEnd type="none" w="med" len="med"/>
                          <a:tailEnd type="none" w="med" len="med"/>
                        </a:lnR>
                        <a:lnT>
                          <a:noFill/>
                        </a:lnT>
                        <a:lnB>
                          <a:noFill/>
                        </a:lnB>
                        <a:blipFill>
                          <a:blip r:embed="rId5"/>
                          <a:stretch>
                            <a:fillRect r="-171471" b="-150725"/>
                          </a:stretch>
                        </a:blipFill>
                      </a:tcPr>
                    </a:tc>
                    <a:tc>
                      <a:txBody>
                        <a:bodyPr/>
                        <a:lstStyle/>
                        <a:p>
                          <a:endParaRPr lang="pt-BR"/>
                        </a:p>
                      </a:txBody>
                      <a:tcPr marL="68580" marR="68580" marT="0" marB="0">
                        <a:lnL w="28575" cap="flat" cmpd="dbl" algn="ctr">
                          <a:solidFill>
                            <a:srgbClr val="000000"/>
                          </a:solidFill>
                          <a:prstDash val="solid"/>
                          <a:round/>
                          <a:headEnd type="none" w="med" len="med"/>
                          <a:tailEnd type="none" w="med" len="med"/>
                        </a:lnL>
                        <a:lnR>
                          <a:noFill/>
                        </a:lnR>
                        <a:lnT>
                          <a:noFill/>
                        </a:lnT>
                        <a:lnB>
                          <a:noFill/>
                        </a:lnB>
                        <a:blipFill>
                          <a:blip r:embed="rId5"/>
                          <a:stretch>
                            <a:fillRect l="-58319" b="-150725"/>
                          </a:stretch>
                        </a:blipFill>
                      </a:tcPr>
                    </a:tc>
                    <a:extLst>
                      <a:ext uri="{0D108BD9-81ED-4DB2-BD59-A6C34878D82A}">
                        <a16:rowId xmlns:a16="http://schemas.microsoft.com/office/drawing/2014/main" val="659102943"/>
                      </a:ext>
                    </a:extLst>
                  </a:tr>
                  <a:tr h="1251522">
                    <a:tc>
                      <a:txBody>
                        <a:bodyPr/>
                        <a:lstStyle/>
                        <a:p>
                          <a:endParaRPr lang="pt-BR"/>
                        </a:p>
                      </a:txBody>
                      <a:tcPr marL="68580" marR="68580" marT="0" marB="0">
                        <a:lnL>
                          <a:noFill/>
                        </a:lnL>
                        <a:lnR w="28575" cap="flat" cmpd="dbl" algn="ctr">
                          <a:solidFill>
                            <a:srgbClr val="000000"/>
                          </a:solidFill>
                          <a:prstDash val="solid"/>
                          <a:round/>
                          <a:headEnd type="none" w="med" len="med"/>
                          <a:tailEnd type="none" w="med" len="med"/>
                        </a:lnR>
                        <a:lnT>
                          <a:noFill/>
                        </a:lnT>
                        <a:lnB>
                          <a:noFill/>
                        </a:lnB>
                        <a:blipFill>
                          <a:blip r:embed="rId5"/>
                          <a:stretch>
                            <a:fillRect t="-66990" r="-171471" b="-971"/>
                          </a:stretch>
                        </a:blipFill>
                      </a:tcPr>
                    </a:tc>
                    <a:tc>
                      <a:txBody>
                        <a:bodyPr/>
                        <a:lstStyle/>
                        <a:p>
                          <a:endParaRPr lang="pt-BR"/>
                        </a:p>
                      </a:txBody>
                      <a:tcPr marL="68580" marR="68580" marT="0" marB="0">
                        <a:lnL w="28575" cap="flat" cmpd="dbl" algn="ctr">
                          <a:solidFill>
                            <a:srgbClr val="000000"/>
                          </a:solidFill>
                          <a:prstDash val="solid"/>
                          <a:round/>
                          <a:headEnd type="none" w="med" len="med"/>
                          <a:tailEnd type="none" w="med" len="med"/>
                        </a:lnL>
                        <a:lnR>
                          <a:noFill/>
                        </a:lnR>
                        <a:lnT>
                          <a:noFill/>
                        </a:lnT>
                        <a:lnB>
                          <a:noFill/>
                        </a:lnB>
                        <a:blipFill>
                          <a:blip r:embed="rId5"/>
                          <a:stretch>
                            <a:fillRect l="-58319" t="-66990" b="-971"/>
                          </a:stretch>
                        </a:blipFill>
                      </a:tcPr>
                    </a:tc>
                    <a:extLst>
                      <a:ext uri="{0D108BD9-81ED-4DB2-BD59-A6C34878D82A}">
                        <a16:rowId xmlns:a16="http://schemas.microsoft.com/office/drawing/2014/main" val="334153718"/>
                      </a:ext>
                    </a:extLst>
                  </a:tr>
                </a:tbl>
              </a:graphicData>
            </a:graphic>
          </p:graphicFrame>
        </mc:Fallback>
      </mc:AlternateContent>
    </p:spTree>
    <p:extLst>
      <p:ext uri="{BB962C8B-B14F-4D97-AF65-F5344CB8AC3E}">
        <p14:creationId xmlns:p14="http://schemas.microsoft.com/office/powerpoint/2010/main" val="2560319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CFDD6AE-ED26-E542-E80E-A96564665999}"/>
              </a:ext>
            </a:extLst>
          </p:cNvPr>
          <p:cNvSpPr txBox="1"/>
          <p:nvPr/>
        </p:nvSpPr>
        <p:spPr>
          <a:xfrm>
            <a:off x="1438" y="813570"/>
            <a:ext cx="5976668" cy="2611099"/>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agora um outro exemplo envolvendo temperatura.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Em uma cidade, um termômetro registrou –4°C durante o dia. Durante a noite, a temperatura baixou 5°C, de forma que a temperatura registrada à noite foi de –9°C.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5190" algn="just">
              <a:lnSpc>
                <a:spcPct val="115000"/>
              </a:lnSpc>
              <a:spcAft>
                <a:spcPts val="800"/>
              </a:spcAft>
              <a:buNone/>
            </a:pPr>
            <a:r>
              <a:rPr lang="pt-BR" sz="2200" i="1" kern="0" dirty="0">
                <a:effectLst/>
                <a:latin typeface="Arial Narrow" panose="020B0606020202030204" pitchFamily="34" charset="0"/>
                <a:ea typeface="Aptos" panose="020B0004020202020204" pitchFamily="34" charset="0"/>
                <a:cs typeface="ArialNarrow"/>
              </a:rPr>
              <a:t>Utilizando a aritmética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9FE48AC6-41CB-ED17-9F72-09665FBAEDE0}"/>
                  </a:ext>
                </a:extLst>
              </p:cNvPr>
              <p:cNvGraphicFramePr>
                <a:graphicFrameLocks noGrp="1"/>
              </p:cNvGraphicFramePr>
              <p:nvPr>
                <p:extLst>
                  <p:ext uri="{D42A27DB-BD31-4B8C-83A1-F6EECF244321}">
                    <p14:modId xmlns:p14="http://schemas.microsoft.com/office/powerpoint/2010/main" val="2291455048"/>
                  </p:ext>
                </p:extLst>
              </p:nvPr>
            </p:nvGraphicFramePr>
            <p:xfrm>
              <a:off x="720" y="3675045"/>
              <a:ext cx="5978104" cy="1874520"/>
            </p:xfrm>
            <a:graphic>
              <a:graphicData uri="http://schemas.openxmlformats.org/drawingml/2006/table">
                <a:tbl>
                  <a:tblPr firstRow="1" bandRow="1">
                    <a:tableStyleId>{2D5ABB26-0587-4C30-8999-92F81FD0307C}</a:tableStyleId>
                  </a:tblPr>
                  <a:tblGrid>
                    <a:gridCol w="1928193">
                      <a:extLst>
                        <a:ext uri="{9D8B030D-6E8A-4147-A177-3AD203B41FA5}">
                          <a16:colId xmlns:a16="http://schemas.microsoft.com/office/drawing/2014/main" val="2351371956"/>
                        </a:ext>
                      </a:extLst>
                    </a:gridCol>
                    <a:gridCol w="441193">
                      <a:extLst>
                        <a:ext uri="{9D8B030D-6E8A-4147-A177-3AD203B41FA5}">
                          <a16:colId xmlns:a16="http://schemas.microsoft.com/office/drawing/2014/main" val="4121198885"/>
                        </a:ext>
                      </a:extLst>
                    </a:gridCol>
                    <a:gridCol w="3608718">
                      <a:extLst>
                        <a:ext uri="{9D8B030D-6E8A-4147-A177-3AD203B41FA5}">
                          <a16:colId xmlns:a16="http://schemas.microsoft.com/office/drawing/2014/main" val="1000379420"/>
                        </a:ext>
                      </a:extLst>
                    </a:gridCol>
                  </a:tblGrid>
                  <a:tr h="370840">
                    <a:tc>
                      <a:txBody>
                        <a:bodyPr/>
                        <a:lstStyle/>
                        <a:p>
                          <a:pPr algn="l"/>
                          <a14:m>
                            <m:oMathPara xmlns:m="http://schemas.openxmlformats.org/officeDocument/2006/math">
                              <m:oMathParaPr>
                                <m:jc m:val="centerGroup"/>
                              </m:oMathParaPr>
                              <m:oMath xmlns:m="http://schemas.openxmlformats.org/officeDocument/2006/math">
                                <m:r>
                                  <a:rPr lang="pt-BR" sz="1800" i="1" kern="0" smtClean="0">
                                    <a:solidFill>
                                      <a:srgbClr val="A02B93"/>
                                    </a:solidFill>
                                    <a:effectLst/>
                                    <a:latin typeface="Cambria Math" panose="02040503050406030204" pitchFamily="18" charset="0"/>
                                    <a:ea typeface="Aptos" panose="020B0004020202020204" pitchFamily="34" charset="0"/>
                                    <a:cs typeface="ArialNarrow"/>
                                  </a:rPr>
                                  <m:t>−4°</m:t>
                                </m:r>
                                <m:r>
                                  <a:rPr lang="pt-BR" sz="1800" i="1" kern="0" smtClean="0">
                                    <a:solidFill>
                                      <a:srgbClr val="A02B93"/>
                                    </a:solidFill>
                                    <a:effectLst/>
                                    <a:latin typeface="Cambria Math" panose="02040503050406030204" pitchFamily="18" charset="0"/>
                                    <a:ea typeface="Aptos" panose="020B0004020202020204" pitchFamily="34" charset="0"/>
                                    <a:cs typeface="ArialNarrow"/>
                                  </a:rPr>
                                  <m:t>𝐶</m:t>
                                </m:r>
                                <m:r>
                                  <a:rPr lang="pt-BR" sz="1800" i="1" kern="0">
                                    <a:solidFill>
                                      <a:srgbClr val="0000FF"/>
                                    </a:solidFill>
                                    <a:effectLst/>
                                    <a:latin typeface="Cambria Math" panose="02040503050406030204" pitchFamily="18" charset="0"/>
                                    <a:ea typeface="Aptos" panose="020B0004020202020204" pitchFamily="34" charset="0"/>
                                    <a:cs typeface="ArialNarrow"/>
                                  </a:rPr>
                                  <m:t> </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kumimoji="0" lang="pt-BR" sz="2100" b="0" i="1" u="none" strike="noStrike" kern="0" cap="none" spc="0" normalizeH="0" baseline="0" noProof="0" smtClean="0">
                                    <a:ln>
                                      <a:noFill/>
                                    </a:ln>
                                    <a:solidFill>
                                      <a:prstClr val="black"/>
                                    </a:solidFill>
                                    <a:effectLst/>
                                    <a:uLnTx/>
                                    <a:uFillTx/>
                                    <a:latin typeface="Cambria Math" panose="02040503050406030204" pitchFamily="18" charset="0"/>
                                    <a:ea typeface="Aptos" panose="020B0004020202020204" pitchFamily="34" charset="0"/>
                                    <a:cs typeface="ArialNarrow"/>
                                  </a:rPr>
                                  <m:t>←</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left"/>
                              </m:oMathParaPr>
                              <m:oMath xmlns:m="http://schemas.openxmlformats.org/officeDocument/2006/math">
                                <m:r>
                                  <a:rPr lang="pt-BR" sz="1800" i="1" kern="0" smtClean="0">
                                    <a:effectLst/>
                                    <a:latin typeface="Cambria Math" panose="02040503050406030204" pitchFamily="18" charset="0"/>
                                    <a:ea typeface="Aptos" panose="020B0004020202020204" pitchFamily="34" charset="0"/>
                                    <a:cs typeface="ArialNarrow"/>
                                  </a:rPr>
                                  <m:t>𝑇𝑒𝑚𝑝𝑒𝑟𝑎𝑡𝑢𝑟𝑎</m:t>
                                </m:r>
                                <m:r>
                                  <a:rPr lang="pt-BR" sz="1800" i="1" kern="0" smtClean="0">
                                    <a:effectLst/>
                                    <a:latin typeface="Cambria Math" panose="02040503050406030204" pitchFamily="18" charset="0"/>
                                    <a:ea typeface="Aptos" panose="020B0004020202020204" pitchFamily="34" charset="0"/>
                                    <a:cs typeface="ArialNarrow"/>
                                  </a:rPr>
                                  <m:t> </m:t>
                                </m:r>
                                <m:r>
                                  <a:rPr lang="pt-BR" sz="1800" i="1" kern="0" smtClean="0">
                                    <a:effectLst/>
                                    <a:latin typeface="Cambria Math" panose="02040503050406030204" pitchFamily="18" charset="0"/>
                                    <a:ea typeface="Aptos" panose="020B0004020202020204" pitchFamily="34" charset="0"/>
                                    <a:cs typeface="ArialNarrow"/>
                                  </a:rPr>
                                  <m:t>𝑖𝑛𝑖𝑐𝑖𝑎𝑙</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9410464"/>
                      </a:ext>
                    </a:extLst>
                  </a:tr>
                  <a:tr h="370840">
                    <a:tc>
                      <a:txBody>
                        <a:bodyPr/>
                        <a:lstStyle/>
                        <a:p>
                          <a:pPr algn="l"/>
                          <a14:m>
                            <m:oMathPara xmlns:m="http://schemas.openxmlformats.org/officeDocument/2006/math">
                              <m:oMathParaPr>
                                <m:jc m:val="centerGroup"/>
                              </m:oMathParaPr>
                              <m:oMath xmlns:m="http://schemas.openxmlformats.org/officeDocument/2006/math">
                                <m:r>
                                  <a:rPr lang="pt-BR" sz="1800" i="1" kern="0" smtClean="0">
                                    <a:solidFill>
                                      <a:srgbClr val="FF0000"/>
                                    </a:solidFill>
                                    <a:effectLst/>
                                    <a:latin typeface="Cambria Math" panose="02040503050406030204" pitchFamily="18" charset="0"/>
                                    <a:ea typeface="Times New Roman" panose="02020603050405020304" pitchFamily="18" charset="0"/>
                                    <a:cs typeface="ArialNarrow"/>
                                  </a:rPr>
                                  <m:t>−5°</m:t>
                                </m:r>
                                <m:r>
                                  <a:rPr lang="pt-BR" sz="1800" i="1" kern="0" smtClean="0">
                                    <a:solidFill>
                                      <a:srgbClr val="FF0000"/>
                                    </a:solidFill>
                                    <a:effectLst/>
                                    <a:latin typeface="Cambria Math" panose="02040503050406030204" pitchFamily="18" charset="0"/>
                                    <a:ea typeface="Times New Roman" panose="02020603050405020304" pitchFamily="18" charset="0"/>
                                    <a:cs typeface="ArialNarrow"/>
                                  </a:rPr>
                                  <m:t>𝐶</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kumimoji="0" lang="pt-BR" sz="2100" b="0" i="1" u="none" strike="noStrike" kern="0" cap="none" spc="0" normalizeH="0" baseline="0" noProof="0" smtClean="0">
                                    <a:ln>
                                      <a:noFill/>
                                    </a:ln>
                                    <a:solidFill>
                                      <a:prstClr val="black"/>
                                    </a:solidFill>
                                    <a:effectLst/>
                                    <a:uLnTx/>
                                    <a:uFillTx/>
                                    <a:latin typeface="Cambria Math" panose="02040503050406030204" pitchFamily="18" charset="0"/>
                                    <a:ea typeface="Aptos" panose="020B0004020202020204" pitchFamily="34" charset="0"/>
                                    <a:cs typeface="ArialNarrow"/>
                                  </a:rPr>
                                  <m:t>←</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left"/>
                              </m:oMathParaPr>
                              <m:oMath xmlns:m="http://schemas.openxmlformats.org/officeDocument/2006/math">
                                <m:r>
                                  <a:rPr lang="pt-BR" sz="1800" i="1" kern="0" smtClean="0">
                                    <a:effectLst/>
                                    <a:latin typeface="Cambria Math" panose="02040503050406030204" pitchFamily="18" charset="0"/>
                                    <a:ea typeface="Aptos" panose="020B0004020202020204" pitchFamily="34" charset="0"/>
                                    <a:cs typeface="ArialNarrow"/>
                                  </a:rPr>
                                  <m:t>𝑄𝑢𝑒𝑑𝑎</m:t>
                                </m:r>
                                <m:r>
                                  <a:rPr lang="pt-BR" sz="1800" i="1" kern="0" smtClean="0">
                                    <a:effectLst/>
                                    <a:latin typeface="Cambria Math" panose="02040503050406030204" pitchFamily="18" charset="0"/>
                                    <a:ea typeface="Aptos" panose="020B0004020202020204" pitchFamily="34" charset="0"/>
                                    <a:cs typeface="ArialNarrow"/>
                                  </a:rPr>
                                  <m:t> </m:t>
                                </m:r>
                                <m:r>
                                  <a:rPr lang="pt-BR" sz="1800" i="1" kern="0" smtClean="0">
                                    <a:effectLst/>
                                    <a:latin typeface="Cambria Math" panose="02040503050406030204" pitchFamily="18" charset="0"/>
                                    <a:ea typeface="Aptos" panose="020B0004020202020204" pitchFamily="34" charset="0"/>
                                    <a:cs typeface="ArialNarrow"/>
                                  </a:rPr>
                                  <m:t>𝑑𝑒</m:t>
                                </m:r>
                                <m:r>
                                  <a:rPr lang="pt-BR" sz="1800" i="1" kern="0" smtClean="0">
                                    <a:effectLst/>
                                    <a:latin typeface="Cambria Math" panose="02040503050406030204" pitchFamily="18" charset="0"/>
                                    <a:ea typeface="Aptos" panose="020B0004020202020204" pitchFamily="34" charset="0"/>
                                    <a:cs typeface="ArialNarrow"/>
                                  </a:rPr>
                                  <m:t> 5 </m:t>
                                </m:r>
                                <m:r>
                                  <a:rPr lang="pt-BR" sz="1800" i="1" kern="0" smtClean="0">
                                    <a:effectLst/>
                                    <a:latin typeface="Cambria Math" panose="02040503050406030204" pitchFamily="18" charset="0"/>
                                    <a:ea typeface="Aptos" panose="020B0004020202020204" pitchFamily="34" charset="0"/>
                                    <a:cs typeface="ArialNarrow"/>
                                  </a:rPr>
                                  <m:t>𝑔𝑟𝑎𝑢</m:t>
                                </m:r>
                                <m:r>
                                  <a:rPr lang="pt-BR" sz="1800" i="1" kern="0" smtClean="0">
                                    <a:effectLst/>
                                    <a:latin typeface="Cambria Math" panose="02040503050406030204" pitchFamily="18" charset="0"/>
                                    <a:ea typeface="Aptos" panose="020B0004020202020204" pitchFamily="34" charset="0"/>
                                    <a:cs typeface="ArialNarrow"/>
                                  </a:rPr>
                                  <m:t> </m:t>
                                </m:r>
                                <m:r>
                                  <a:rPr lang="pt-BR" sz="1800" i="1" kern="0" smtClean="0">
                                    <a:effectLst/>
                                    <a:latin typeface="Cambria Math" panose="02040503050406030204" pitchFamily="18" charset="0"/>
                                    <a:ea typeface="Aptos" panose="020B0004020202020204" pitchFamily="34" charset="0"/>
                                    <a:cs typeface="ArialNarrow"/>
                                  </a:rPr>
                                  <m:t>𝑛𝑒𝑔𝑎𝑡𝑖𝑣𝑜𝑠</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29815695"/>
                      </a:ext>
                    </a:extLst>
                  </a:tr>
                  <a:tr h="370840">
                    <a:tc>
                      <a:txBody>
                        <a:bodyPr/>
                        <a:lstStyle/>
                        <a:p>
                          <a:pPr/>
                          <a14:m>
                            <m:oMathPara xmlns:m="http://schemas.openxmlformats.org/officeDocument/2006/math">
                              <m:oMathParaPr>
                                <m:jc m:val="centerGroup"/>
                              </m:oMathParaPr>
                              <m:oMath xmlns:m="http://schemas.openxmlformats.org/officeDocument/2006/math">
                                <m:d>
                                  <m:dPr>
                                    <m:ctrlPr>
                                      <a:rPr lang="pt-BR" sz="1800" i="1" kern="0" smtClean="0">
                                        <a:solidFill>
                                          <a:srgbClr val="A02B93"/>
                                        </a:solidFill>
                                        <a:effectLst/>
                                        <a:latin typeface="Cambria Math" panose="02040503050406030204" pitchFamily="18" charset="0"/>
                                        <a:ea typeface="Times New Roman" panose="02020603050405020304" pitchFamily="18" charset="0"/>
                                        <a:cs typeface="ArialNarrow"/>
                                      </a:rPr>
                                    </m:ctrlPr>
                                  </m:dPr>
                                  <m:e>
                                    <m:r>
                                      <a:rPr lang="pt-BR" sz="1800" i="1" kern="0">
                                        <a:solidFill>
                                          <a:srgbClr val="A02B93"/>
                                        </a:solidFill>
                                        <a:effectLst/>
                                        <a:latin typeface="Cambria Math" panose="02040503050406030204" pitchFamily="18" charset="0"/>
                                        <a:ea typeface="Times New Roman" panose="02020603050405020304" pitchFamily="18" charset="0"/>
                                        <a:cs typeface="ArialNarrow"/>
                                      </a:rPr>
                                      <m:t>−4°</m:t>
                                    </m:r>
                                    <m:r>
                                      <a:rPr lang="pt-BR" sz="1800" i="1" kern="0">
                                        <a:solidFill>
                                          <a:srgbClr val="A02B93"/>
                                        </a:solidFill>
                                        <a:effectLst/>
                                        <a:latin typeface="Cambria Math" panose="02040503050406030204" pitchFamily="18" charset="0"/>
                                        <a:ea typeface="Times New Roman" panose="02020603050405020304" pitchFamily="18" charset="0"/>
                                        <a:cs typeface="ArialNarrow"/>
                                      </a:rPr>
                                      <m:t>𝐶</m:t>
                                    </m:r>
                                  </m:e>
                                </m:d>
                                <m:r>
                                  <a:rPr lang="pt-BR" sz="1800" i="1" kern="0">
                                    <a:effectLst/>
                                    <a:latin typeface="Cambria Math" panose="02040503050406030204" pitchFamily="18" charset="0"/>
                                    <a:ea typeface="Times New Roman" panose="02020603050405020304" pitchFamily="18" charset="0"/>
                                    <a:cs typeface="ArialNarrow"/>
                                  </a:rPr>
                                  <m:t>+</m:t>
                                </m:r>
                                <m:d>
                                  <m:dPr>
                                    <m:ctrlPr>
                                      <a:rPr lang="pt-BR" sz="1800" i="1" kern="0">
                                        <a:solidFill>
                                          <a:srgbClr val="FF0000"/>
                                        </a:solidFill>
                                        <a:effectLst/>
                                        <a:latin typeface="Cambria Math" panose="02040503050406030204" pitchFamily="18" charset="0"/>
                                        <a:ea typeface="Times New Roman" panose="02020603050405020304" pitchFamily="18" charset="0"/>
                                        <a:cs typeface="ArialNarrow"/>
                                      </a:rPr>
                                    </m:ctrlPr>
                                  </m:dPr>
                                  <m:e>
                                    <m:r>
                                      <a:rPr lang="pt-BR" sz="1800" i="1" kern="0">
                                        <a:solidFill>
                                          <a:srgbClr val="FF0000"/>
                                        </a:solidFill>
                                        <a:effectLst/>
                                        <a:latin typeface="Cambria Math" panose="02040503050406030204" pitchFamily="18" charset="0"/>
                                        <a:ea typeface="Times New Roman" panose="02020603050405020304" pitchFamily="18" charset="0"/>
                                        <a:cs typeface="ArialNarrow"/>
                                      </a:rPr>
                                      <m:t>−5°</m:t>
                                    </m:r>
                                    <m:r>
                                      <a:rPr lang="pt-BR" sz="1800" i="1" kern="0">
                                        <a:solidFill>
                                          <a:srgbClr val="FF0000"/>
                                        </a:solidFill>
                                        <a:effectLst/>
                                        <a:latin typeface="Cambria Math" panose="02040503050406030204" pitchFamily="18" charset="0"/>
                                        <a:ea typeface="Times New Roman" panose="02020603050405020304" pitchFamily="18" charset="0"/>
                                        <a:cs typeface="ArialNarrow"/>
                                      </a:rPr>
                                      <m:t>𝐶</m:t>
                                    </m:r>
                                  </m:e>
                                </m:d>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kumimoji="0" lang="pt-BR" sz="2100" b="0" i="1" u="none" strike="noStrike" kern="0" cap="none" spc="0" normalizeH="0" baseline="0" noProof="0" smtClean="0">
                                    <a:ln>
                                      <a:noFill/>
                                    </a:ln>
                                    <a:solidFill>
                                      <a:prstClr val="black"/>
                                    </a:solidFill>
                                    <a:effectLst/>
                                    <a:uLnTx/>
                                    <a:uFillTx/>
                                    <a:latin typeface="Cambria Math" panose="02040503050406030204" pitchFamily="18" charset="0"/>
                                    <a:ea typeface="Aptos" panose="020B0004020202020204" pitchFamily="34" charset="0"/>
                                    <a:cs typeface="ArialNarrow"/>
                                  </a:rPr>
                                  <m:t>←</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lang="pt-BR" sz="1800" i="1" kern="0" smtClean="0">
                                    <a:effectLst/>
                                    <a:latin typeface="Cambria Math" panose="02040503050406030204" pitchFamily="18" charset="0"/>
                                    <a:ea typeface="Aptos" panose="020B0004020202020204" pitchFamily="34" charset="0"/>
                                    <a:cs typeface="ArialNarrow"/>
                                  </a:rPr>
                                  <m:t>𝑇𝑒𝑚𝑝𝑒𝑟𝑎𝑡𝑢𝑟𝑎</m:t>
                                </m:r>
                                <m:r>
                                  <a:rPr lang="pt-BR" sz="1800" i="1" kern="0" smtClean="0">
                                    <a:effectLst/>
                                    <a:latin typeface="Cambria Math" panose="02040503050406030204" pitchFamily="18" charset="0"/>
                                    <a:ea typeface="Aptos" panose="020B0004020202020204" pitchFamily="34" charset="0"/>
                                    <a:cs typeface="ArialNarrow"/>
                                  </a:rPr>
                                  <m:t> </m:t>
                                </m:r>
                                <m:r>
                                  <a:rPr lang="pt-BR" sz="1800" i="1" kern="0" smtClean="0">
                                    <a:effectLst/>
                                    <a:latin typeface="Cambria Math" panose="02040503050406030204" pitchFamily="18" charset="0"/>
                                    <a:ea typeface="Aptos" panose="020B0004020202020204" pitchFamily="34" charset="0"/>
                                    <a:cs typeface="ArialNarrow"/>
                                  </a:rPr>
                                  <m:t>𝑖𝑛𝑖𝑐𝑖𝑎𝑙</m:t>
                                </m:r>
                                <m:r>
                                  <a:rPr lang="pt-BR" sz="1800" i="1" kern="0" smtClean="0">
                                    <a:effectLst/>
                                    <a:latin typeface="Cambria Math" panose="02040503050406030204" pitchFamily="18" charset="0"/>
                                    <a:ea typeface="Aptos" panose="020B0004020202020204" pitchFamily="34" charset="0"/>
                                    <a:cs typeface="ArialNarrow"/>
                                  </a:rPr>
                                  <m:t> </m:t>
                                </m:r>
                                <m:r>
                                  <a:rPr lang="pt-BR" sz="1800" i="1" kern="0" smtClean="0">
                                    <a:effectLst/>
                                    <a:latin typeface="Cambria Math" panose="02040503050406030204" pitchFamily="18" charset="0"/>
                                    <a:ea typeface="Aptos" panose="020B0004020202020204" pitchFamily="34" charset="0"/>
                                    <a:cs typeface="ArialNarrow"/>
                                  </a:rPr>
                                  <m:t>𝑚𝑎𝑖𝑠</m:t>
                                </m:r>
                                <m:r>
                                  <a:rPr lang="pt-BR" sz="1800" i="1" kern="0" smtClean="0">
                                    <a:effectLst/>
                                    <a:latin typeface="Cambria Math" panose="02040503050406030204" pitchFamily="18" charset="0"/>
                                    <a:ea typeface="Aptos" panose="020B0004020202020204" pitchFamily="34" charset="0"/>
                                    <a:cs typeface="ArialNarrow"/>
                                  </a:rPr>
                                  <m:t> </m:t>
                                </m:r>
                                <m:r>
                                  <a:rPr lang="pt-BR" sz="1800" i="1" kern="0" smtClean="0">
                                    <a:effectLst/>
                                    <a:latin typeface="Cambria Math" panose="02040503050406030204" pitchFamily="18" charset="0"/>
                                    <a:ea typeface="Aptos" panose="020B0004020202020204" pitchFamily="34" charset="0"/>
                                    <a:cs typeface="ArialNarrow"/>
                                  </a:rPr>
                                  <m:t>𝑞𝑢𝑒𝑑𝑎</m:t>
                                </m:r>
                                <m:r>
                                  <a:rPr lang="pt-BR" sz="1800" i="1" kern="0" smtClean="0">
                                    <a:effectLst/>
                                    <a:latin typeface="Cambria Math" panose="02040503050406030204" pitchFamily="18" charset="0"/>
                                    <a:ea typeface="Aptos" panose="020B0004020202020204" pitchFamily="34" charset="0"/>
                                    <a:cs typeface="ArialNarrow"/>
                                  </a:rPr>
                                  <m:t> </m:t>
                                </m:r>
                              </m:oMath>
                            </m:oMathPara>
                          </a14:m>
                          <a:endParaRPr lang="pt-BR" sz="1800" i="1" kern="0" dirty="0">
                            <a:effectLst/>
                            <a:latin typeface="Cambria Math" panose="02040503050406030204" pitchFamily="18" charset="0"/>
                            <a:ea typeface="Aptos" panose="020B0004020202020204" pitchFamily="34" charset="0"/>
                            <a:cs typeface="ArialNarrow"/>
                          </a:endParaRPr>
                        </a:p>
                        <a:p>
                          <a:pPr/>
                          <a14:m>
                            <m:oMathPara xmlns:m="http://schemas.openxmlformats.org/officeDocument/2006/math">
                              <m:oMathParaPr>
                                <m:jc m:val="left"/>
                              </m:oMathParaPr>
                              <m:oMath xmlns:m="http://schemas.openxmlformats.org/officeDocument/2006/math">
                                <m:r>
                                  <a:rPr lang="pt-BR" sz="1800" i="1" kern="0" smtClean="0">
                                    <a:effectLst/>
                                    <a:latin typeface="Cambria Math" panose="02040503050406030204" pitchFamily="18" charset="0"/>
                                    <a:ea typeface="Aptos" panose="020B0004020202020204" pitchFamily="34" charset="0"/>
                                    <a:cs typeface="ArialNarrow"/>
                                  </a:rPr>
                                  <m:t>𝑑𝑒</m:t>
                                </m:r>
                                <m:r>
                                  <a:rPr lang="pt-BR" sz="1800" b="0" i="1" kern="0" smtClean="0">
                                    <a:effectLst/>
                                    <a:latin typeface="Cambria Math" panose="02040503050406030204" pitchFamily="18" charset="0"/>
                                    <a:ea typeface="Aptos" panose="020B0004020202020204" pitchFamily="34" charset="0"/>
                                    <a:cs typeface="ArialNarrow"/>
                                  </a:rPr>
                                  <m:t> </m:t>
                                </m:r>
                                <m:r>
                                  <a:rPr lang="pt-BR" sz="1800" i="1" kern="0" smtClean="0">
                                    <a:effectLst/>
                                    <a:latin typeface="Cambria Math" panose="02040503050406030204" pitchFamily="18" charset="0"/>
                                    <a:ea typeface="Aptos" panose="020B0004020202020204" pitchFamily="34" charset="0"/>
                                    <a:cs typeface="ArialNarrow"/>
                                  </a:rPr>
                                  <m:t>𝑡𝑒𝑚𝑝𝑒𝑟𝑎𝑡𝑢𝑟𝑎</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4322101"/>
                      </a:ext>
                    </a:extLst>
                  </a:tr>
                  <a:tr h="370840">
                    <a:tc>
                      <a:txBody>
                        <a:bodyPr/>
                        <a:lstStyle/>
                        <a:p>
                          <a:pPr/>
                          <a14:m>
                            <m:oMathPara xmlns:m="http://schemas.openxmlformats.org/officeDocument/2006/math">
                              <m:oMathParaPr>
                                <m:jc m:val="centerGroup"/>
                              </m:oMathParaPr>
                              <m:oMath xmlns:m="http://schemas.openxmlformats.org/officeDocument/2006/math">
                                <m:r>
                                  <a:rPr lang="pt-BR" sz="1800" i="1" kern="0" smtClean="0">
                                    <a:solidFill>
                                      <a:srgbClr val="FF0000"/>
                                    </a:solidFill>
                                    <a:effectLst/>
                                    <a:latin typeface="Cambria Math" panose="02040503050406030204" pitchFamily="18" charset="0"/>
                                    <a:ea typeface="Times New Roman" panose="02020603050405020304" pitchFamily="18" charset="0"/>
                                    <a:cs typeface="ArialNarrow"/>
                                  </a:rPr>
                                  <m:t>−9°</m:t>
                                </m:r>
                                <m:r>
                                  <a:rPr lang="pt-BR" sz="1800" i="1" kern="0" smtClean="0">
                                    <a:solidFill>
                                      <a:srgbClr val="FF0000"/>
                                    </a:solidFill>
                                    <a:effectLst/>
                                    <a:latin typeface="Cambria Math" panose="02040503050406030204" pitchFamily="18" charset="0"/>
                                    <a:ea typeface="Times New Roman" panose="02020603050405020304" pitchFamily="18" charset="0"/>
                                    <a:cs typeface="ArialNarrow"/>
                                  </a:rPr>
                                  <m:t>𝐶</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kumimoji="0" lang="pt-BR" sz="2100" b="0" i="1" u="none" strike="noStrike" kern="0" cap="none" spc="0" normalizeH="0" baseline="0" noProof="0" smtClean="0">
                                    <a:ln>
                                      <a:noFill/>
                                    </a:ln>
                                    <a:solidFill>
                                      <a:prstClr val="black"/>
                                    </a:solidFill>
                                    <a:effectLst/>
                                    <a:uLnTx/>
                                    <a:uFillTx/>
                                    <a:latin typeface="Cambria Math" panose="02040503050406030204" pitchFamily="18" charset="0"/>
                                    <a:ea typeface="Aptos" panose="020B0004020202020204" pitchFamily="34" charset="0"/>
                                    <a:cs typeface="ArialNarrow"/>
                                  </a:rPr>
                                  <m:t>←</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14:m>
                            <m:oMathPara xmlns:m="http://schemas.openxmlformats.org/officeDocument/2006/math">
                              <m:oMathParaPr>
                                <m:jc m:val="left"/>
                              </m:oMathParaPr>
                              <m:oMath xmlns:m="http://schemas.openxmlformats.org/officeDocument/2006/math">
                                <m:r>
                                  <a:rPr lang="pt-BR" sz="1800" i="1" kern="0" smtClean="0">
                                    <a:effectLst/>
                                    <a:latin typeface="Cambria Math" panose="02040503050406030204" pitchFamily="18" charset="0"/>
                                    <a:ea typeface="Aptos" panose="020B0004020202020204" pitchFamily="34" charset="0"/>
                                    <a:cs typeface="ArialNarrow"/>
                                  </a:rPr>
                                  <m:t>𝑇𝑒𝑚𝑝𝑒𝑟𝑎𝑡𝑢𝑟𝑎</m:t>
                                </m:r>
                                <m:r>
                                  <a:rPr lang="pt-BR" sz="1800" i="1" kern="0" smtClean="0">
                                    <a:effectLst/>
                                    <a:latin typeface="Cambria Math" panose="02040503050406030204" pitchFamily="18" charset="0"/>
                                    <a:ea typeface="Aptos" panose="020B0004020202020204" pitchFamily="34" charset="0"/>
                                    <a:cs typeface="ArialNarrow"/>
                                  </a:rPr>
                                  <m:t> </m:t>
                                </m:r>
                                <m:r>
                                  <a:rPr lang="pt-BR" sz="1800" i="1" kern="0" smtClean="0">
                                    <a:effectLst/>
                                    <a:latin typeface="Cambria Math" panose="02040503050406030204" pitchFamily="18" charset="0"/>
                                    <a:ea typeface="Aptos" panose="020B0004020202020204" pitchFamily="34" charset="0"/>
                                    <a:cs typeface="ArialNarrow"/>
                                  </a:rPr>
                                  <m:t>𝑓𝑖𝑛𝑎𝑙</m:t>
                                </m:r>
                              </m:oMath>
                            </m:oMathPara>
                          </a14:m>
                          <a:endParaRPr lang="pt-B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8989975"/>
                      </a:ext>
                    </a:extLst>
                  </a:tr>
                </a:tbl>
              </a:graphicData>
            </a:graphic>
          </p:graphicFrame>
        </mc:Choice>
        <mc:Fallback xmlns="">
          <p:graphicFrame>
            <p:nvGraphicFramePr>
              <p:cNvPr id="4" name="Tabela 3">
                <a:extLst>
                  <a:ext uri="{FF2B5EF4-FFF2-40B4-BE49-F238E27FC236}">
                    <a16:creationId xmlns:a16="http://schemas.microsoft.com/office/drawing/2014/main" id="{9FE48AC6-41CB-ED17-9F72-09665FBAEDE0}"/>
                  </a:ext>
                </a:extLst>
              </p:cNvPr>
              <p:cNvGraphicFramePr>
                <a:graphicFrameLocks noGrp="1"/>
              </p:cNvGraphicFramePr>
              <p:nvPr>
                <p:extLst>
                  <p:ext uri="{D42A27DB-BD31-4B8C-83A1-F6EECF244321}">
                    <p14:modId xmlns:p14="http://schemas.microsoft.com/office/powerpoint/2010/main" val="2291455048"/>
                  </p:ext>
                </p:extLst>
              </p:nvPr>
            </p:nvGraphicFramePr>
            <p:xfrm>
              <a:off x="720" y="3675045"/>
              <a:ext cx="5978104" cy="1874520"/>
            </p:xfrm>
            <a:graphic>
              <a:graphicData uri="http://schemas.openxmlformats.org/drawingml/2006/table">
                <a:tbl>
                  <a:tblPr firstRow="1" bandRow="1">
                    <a:tableStyleId>{2D5ABB26-0587-4C30-8999-92F81FD0307C}</a:tableStyleId>
                  </a:tblPr>
                  <a:tblGrid>
                    <a:gridCol w="1928193">
                      <a:extLst>
                        <a:ext uri="{9D8B030D-6E8A-4147-A177-3AD203B41FA5}">
                          <a16:colId xmlns:a16="http://schemas.microsoft.com/office/drawing/2014/main" val="2351371956"/>
                        </a:ext>
                      </a:extLst>
                    </a:gridCol>
                    <a:gridCol w="441193">
                      <a:extLst>
                        <a:ext uri="{9D8B030D-6E8A-4147-A177-3AD203B41FA5}">
                          <a16:colId xmlns:a16="http://schemas.microsoft.com/office/drawing/2014/main" val="4121198885"/>
                        </a:ext>
                      </a:extLst>
                    </a:gridCol>
                    <a:gridCol w="3608718">
                      <a:extLst>
                        <a:ext uri="{9D8B030D-6E8A-4147-A177-3AD203B41FA5}">
                          <a16:colId xmlns:a16="http://schemas.microsoft.com/office/drawing/2014/main" val="1000379420"/>
                        </a:ext>
                      </a:extLst>
                    </a:gridCol>
                  </a:tblGrid>
                  <a:tr h="411480">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r="-210443" b="-354412"/>
                          </a:stretch>
                        </a:blipFill>
                      </a:tcPr>
                    </a:tc>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32877" r="-810959" b="-354412"/>
                          </a:stretch>
                        </a:blipFill>
                      </a:tcPr>
                    </a:tc>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65709" b="-354412"/>
                          </a:stretch>
                        </a:blipFill>
                      </a:tcPr>
                    </a:tc>
                    <a:extLst>
                      <a:ext uri="{0D108BD9-81ED-4DB2-BD59-A6C34878D82A}">
                        <a16:rowId xmlns:a16="http://schemas.microsoft.com/office/drawing/2014/main" val="1899410464"/>
                      </a:ext>
                    </a:extLst>
                  </a:tr>
                  <a:tr h="411480">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100000" r="-210443" b="-254412"/>
                          </a:stretch>
                        </a:blipFill>
                      </a:tcPr>
                    </a:tc>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32877" t="-100000" r="-810959" b="-254412"/>
                          </a:stretch>
                        </a:blipFill>
                      </a:tcPr>
                    </a:tc>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65709" t="-100000" b="-254412"/>
                          </a:stretch>
                        </a:blipFill>
                      </a:tcPr>
                    </a:tc>
                    <a:extLst>
                      <a:ext uri="{0D108BD9-81ED-4DB2-BD59-A6C34878D82A}">
                        <a16:rowId xmlns:a16="http://schemas.microsoft.com/office/drawing/2014/main" val="1829815695"/>
                      </a:ext>
                    </a:extLst>
                  </a:tr>
                  <a:tr h="640080">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129524" r="-210443" b="-64762"/>
                          </a:stretch>
                        </a:blipFill>
                      </a:tcPr>
                    </a:tc>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32877" t="-129524" r="-810959" b="-64762"/>
                          </a:stretch>
                        </a:blipFill>
                      </a:tcPr>
                    </a:tc>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65709" t="-129524" b="-64762"/>
                          </a:stretch>
                        </a:blipFill>
                      </a:tcPr>
                    </a:tc>
                    <a:extLst>
                      <a:ext uri="{0D108BD9-81ED-4DB2-BD59-A6C34878D82A}">
                        <a16:rowId xmlns:a16="http://schemas.microsoft.com/office/drawing/2014/main" val="2374322101"/>
                      </a:ext>
                    </a:extLst>
                  </a:tr>
                  <a:tr h="411480">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354412" r="-210443"/>
                          </a:stretch>
                        </a:blipFill>
                      </a:tcPr>
                    </a:tc>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32877" t="-354412" r="-810959"/>
                          </a:stretch>
                        </a:blipFill>
                      </a:tcPr>
                    </a:tc>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65709" t="-354412"/>
                          </a:stretch>
                        </a:blipFill>
                      </a:tcPr>
                    </a:tc>
                    <a:extLst>
                      <a:ext uri="{0D108BD9-81ED-4DB2-BD59-A6C34878D82A}">
                        <a16:rowId xmlns:a16="http://schemas.microsoft.com/office/drawing/2014/main" val="688989975"/>
                      </a:ext>
                    </a:extLst>
                  </a:tr>
                </a:tbl>
              </a:graphicData>
            </a:graphic>
          </p:graphicFrame>
        </mc:Fallback>
      </mc:AlternateContent>
      <p:sp>
        <p:nvSpPr>
          <p:cNvPr id="6" name="CaixaDeTexto 5">
            <a:extLst>
              <a:ext uri="{FF2B5EF4-FFF2-40B4-BE49-F238E27FC236}">
                <a16:creationId xmlns:a16="http://schemas.microsoft.com/office/drawing/2014/main" id="{FD700D81-7F2E-FA2F-F4DF-723F4D5A82A5}"/>
              </a:ext>
            </a:extLst>
          </p:cNvPr>
          <p:cNvSpPr txBox="1"/>
          <p:nvPr/>
        </p:nvSpPr>
        <p:spPr>
          <a:xfrm>
            <a:off x="6096000" y="813570"/>
            <a:ext cx="6133380" cy="84843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Assim, podemos </a:t>
            </a:r>
            <a:r>
              <a:rPr lang="pt-BR" sz="2200" b="1" kern="0" dirty="0">
                <a:effectLst/>
                <a:latin typeface="Arial Narrow" panose="020B0606020202030204" pitchFamily="34" charset="0"/>
                <a:ea typeface="Aptos" panose="020B0004020202020204" pitchFamily="34" charset="0"/>
                <a:cs typeface="ArialNarrow"/>
              </a:rPr>
              <a:t>resumir a adição</a:t>
            </a:r>
            <a:r>
              <a:rPr lang="pt-BR" sz="2200" kern="0" dirty="0">
                <a:effectLst/>
                <a:latin typeface="Arial Narrow" panose="020B0606020202030204" pitchFamily="34" charset="0"/>
                <a:ea typeface="Aptos" panose="020B0004020202020204" pitchFamily="34" charset="0"/>
                <a:cs typeface="ArialNarrow"/>
              </a:rPr>
              <a:t> com números inteiros em dois casos: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0A78EED3-7C39-D8A0-9110-9151D103F139}"/>
                  </a:ext>
                </a:extLst>
              </p:cNvPr>
              <p:cNvGraphicFramePr>
                <a:graphicFrameLocks noGrp="1"/>
              </p:cNvGraphicFramePr>
              <p:nvPr>
                <p:extLst>
                  <p:ext uri="{D42A27DB-BD31-4B8C-83A1-F6EECF244321}">
                    <p14:modId xmlns:p14="http://schemas.microsoft.com/office/powerpoint/2010/main" val="925901535"/>
                  </p:ext>
                </p:extLst>
              </p:nvPr>
            </p:nvGraphicFramePr>
            <p:xfrm>
              <a:off x="6213178" y="1726149"/>
              <a:ext cx="5768913" cy="4937760"/>
            </p:xfrm>
            <a:graphic>
              <a:graphicData uri="http://schemas.openxmlformats.org/drawingml/2006/table">
                <a:tbl>
                  <a:tblPr firstRow="1" firstCol="1" bandRow="1"/>
                  <a:tblGrid>
                    <a:gridCol w="5768913">
                      <a:extLst>
                        <a:ext uri="{9D8B030D-6E8A-4147-A177-3AD203B41FA5}">
                          <a16:colId xmlns:a16="http://schemas.microsoft.com/office/drawing/2014/main" val="1448647896"/>
                        </a:ext>
                      </a:extLst>
                    </a:gridCol>
                  </a:tblGrid>
                  <a:tr h="379730">
                    <a:tc>
                      <a:txBody>
                        <a:bodyPr/>
                        <a:lstStyle/>
                        <a:p>
                          <a:pPr algn="just">
                            <a:lnSpc>
                              <a:spcPct val="100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1º. </a:t>
                          </a:r>
                          <a:r>
                            <a:rPr lang="pt-BR" sz="2200" kern="0" dirty="0">
                              <a:effectLst/>
                              <a:latin typeface="Arial Narrow" panose="020B0606020202030204" pitchFamily="34" charset="0"/>
                              <a:ea typeface="Aptos" panose="020B0004020202020204" pitchFamily="34" charset="0"/>
                              <a:cs typeface="ArialNarrow"/>
                            </a:rPr>
                            <a:t>Se os números possuírem </a:t>
                          </a:r>
                          <a:r>
                            <a:rPr lang="pt-BR" sz="2200" b="1" kern="0" dirty="0">
                              <a:effectLst/>
                              <a:latin typeface="Arial Narrow" panose="020B0606020202030204" pitchFamily="34" charset="0"/>
                              <a:ea typeface="Aptos" panose="020B0004020202020204" pitchFamily="34" charset="0"/>
                              <a:cs typeface="ArialNarrow"/>
                            </a:rPr>
                            <a:t>sinais iguais</a:t>
                          </a:r>
                          <a:r>
                            <a:rPr lang="pt-BR" sz="2200" kern="0" dirty="0">
                              <a:effectLst/>
                              <a:latin typeface="Arial Narrow" panose="020B0606020202030204" pitchFamily="34" charset="0"/>
                              <a:ea typeface="Aptos" panose="020B0004020202020204" pitchFamily="34" charset="0"/>
                              <a:cs typeface="ArialNarrow"/>
                            </a:rPr>
                            <a:t>, conserva-se o sinal e adiciona-se os valores absolutos.</a:t>
                          </a:r>
                          <a:r>
                            <a:rPr lang="pt-BR" sz="2200" b="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𝟐</m:t>
                                    </m:r>
                                  </m:e>
                                </m:d>
                                <m:r>
                                  <a:rPr lang="pt-BR" sz="2200" b="1" i="1" kern="0">
                                    <a:effectLst/>
                                    <a:latin typeface="Cambria Math" panose="02040503050406030204" pitchFamily="18" charset="0"/>
                                    <a:ea typeface="Aptos" panose="020B0004020202020204" pitchFamily="34" charset="0"/>
                                    <a:cs typeface="ArialNarrow"/>
                                  </a:rPr>
                                  <m:t>+</m:t>
                                </m:r>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𝟓</m:t>
                                    </m:r>
                                  </m:e>
                                </m:d>
                                <m:r>
                                  <a:rPr lang="pt-BR" sz="2200" b="1" i="1" kern="0">
                                    <a:effectLst/>
                                    <a:latin typeface="Cambria Math" panose="02040503050406030204" pitchFamily="18" charset="0"/>
                                    <a:ea typeface="Aptos" panose="020B0004020202020204" pitchFamily="34" charset="0"/>
                                    <a:cs typeface="ArialNarrow"/>
                                  </a:rPr>
                                  <m:t>=−</m:t>
                                </m:r>
                                <m:d>
                                  <m:dPr>
                                    <m:begChr m:val="|"/>
                                    <m:endChr m:val="|"/>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𝟐</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𝟓</m:t>
                                    </m:r>
                                  </m:e>
                                </m:d>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𝟒</m:t>
                                    </m:r>
                                  </m:e>
                                </m:d>
                                <m:r>
                                  <a:rPr lang="pt-BR" sz="2200" b="1" i="1" kern="0">
                                    <a:effectLst/>
                                    <a:latin typeface="Cambria Math" panose="02040503050406030204" pitchFamily="18" charset="0"/>
                                    <a:ea typeface="Aptos" panose="020B0004020202020204" pitchFamily="34" charset="0"/>
                                    <a:cs typeface="ArialNarrow"/>
                                  </a:rPr>
                                  <m:t>+</m:t>
                                </m:r>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𝟔</m:t>
                                    </m:r>
                                  </m:e>
                                </m:d>
                                <m:r>
                                  <a:rPr lang="pt-BR" sz="2200" b="1" i="1" kern="0">
                                    <a:effectLst/>
                                    <a:latin typeface="Cambria Math" panose="02040503050406030204" pitchFamily="18" charset="0"/>
                                    <a:ea typeface="Aptos" panose="020B0004020202020204" pitchFamily="34" charset="0"/>
                                    <a:cs typeface="ArialNarrow"/>
                                  </a:rPr>
                                  <m:t>=</m:t>
                                </m:r>
                                <m:d>
                                  <m:dPr>
                                    <m:begChr m:val="|"/>
                                    <m:endChr m:val="|"/>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𝟒</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𝟔</m:t>
                                    </m:r>
                                  </m:e>
                                </m:d>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𝟏𝟎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  </a:t>
                          </a:r>
                          <a:r>
                            <a:rPr lang="pt-BR" sz="2200" kern="0" dirty="0">
                              <a:effectLst/>
                              <a:latin typeface="Arial Narrow" panose="020B0606020202030204" pitchFamily="34" charset="0"/>
                              <a:ea typeface="Aptos" panose="020B0004020202020204" pitchFamily="34" charset="0"/>
                              <a:cs typeface="ArialNarrow"/>
                            </a:rPr>
                            <a:t>Se os números possuírem </a:t>
                          </a:r>
                          <a:r>
                            <a:rPr lang="pt-BR" sz="2200" b="1" kern="0" dirty="0">
                              <a:effectLst/>
                              <a:latin typeface="Arial Narrow" panose="020B0606020202030204" pitchFamily="34" charset="0"/>
                              <a:ea typeface="Aptos" panose="020B0004020202020204" pitchFamily="34" charset="0"/>
                              <a:cs typeface="ArialNarrow"/>
                            </a:rPr>
                            <a:t>sinais diferentes</a:t>
                          </a:r>
                          <a:r>
                            <a:rPr lang="pt-BR" sz="2200" kern="0" dirty="0">
                              <a:effectLst/>
                              <a:latin typeface="Arial Narrow" panose="020B0606020202030204" pitchFamily="34" charset="0"/>
                              <a:ea typeface="Aptos" panose="020B0004020202020204" pitchFamily="34" charset="0"/>
                              <a:cs typeface="ArialNarrow"/>
                            </a:rPr>
                            <a:t>, conserva-se o sinal do maior número, em valor absoluto, e subtrai-se os valores absolutos.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𝟐</m:t>
                                    </m:r>
                                  </m:e>
                                </m:d>
                                <m:r>
                                  <a:rPr lang="pt-BR" sz="2200" b="1" i="1" kern="0">
                                    <a:effectLst/>
                                    <a:latin typeface="Cambria Math" panose="02040503050406030204" pitchFamily="18" charset="0"/>
                                    <a:ea typeface="Aptos" panose="020B0004020202020204" pitchFamily="34" charset="0"/>
                                    <a:cs typeface="ArialNarrow"/>
                                  </a:rPr>
                                  <m:t>+</m:t>
                                </m:r>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𝟓</m:t>
                                    </m:r>
                                  </m:e>
                                </m:d>
                                <m:r>
                                  <a:rPr lang="pt-BR" sz="2200" b="1" i="1" kern="0">
                                    <a:effectLst/>
                                    <a:latin typeface="Cambria Math" panose="02040503050406030204" pitchFamily="18" charset="0"/>
                                    <a:ea typeface="Aptos" panose="020B0004020202020204" pitchFamily="34" charset="0"/>
                                    <a:cs typeface="ArialNarrow"/>
                                  </a:rPr>
                                  <m:t>=−</m:t>
                                </m:r>
                                <m:d>
                                  <m:dPr>
                                    <m:begChr m:val="|"/>
                                    <m:endChr m:val="|"/>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𝟓</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𝟐</m:t>
                                    </m:r>
                                  </m:e>
                                </m:d>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𝟑</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𝟒</m:t>
                                    </m:r>
                                  </m:e>
                                </m:d>
                                <m:r>
                                  <a:rPr lang="pt-BR" sz="2200" b="1" i="1" kern="0">
                                    <a:effectLst/>
                                    <a:latin typeface="Cambria Math" panose="02040503050406030204" pitchFamily="18" charset="0"/>
                                    <a:ea typeface="Aptos" panose="020B0004020202020204" pitchFamily="34" charset="0"/>
                                    <a:cs typeface="ArialNarrow"/>
                                  </a:rPr>
                                  <m:t>+</m:t>
                                </m:r>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𝟔</m:t>
                                    </m:r>
                                  </m:e>
                                </m:d>
                                <m:r>
                                  <a:rPr lang="pt-BR" sz="2200" b="1" i="1" kern="0">
                                    <a:effectLst/>
                                    <a:latin typeface="Cambria Math" panose="02040503050406030204" pitchFamily="18" charset="0"/>
                                    <a:ea typeface="Aptos" panose="020B0004020202020204" pitchFamily="34" charset="0"/>
                                    <a:cs typeface="ArialNarrow"/>
                                  </a:rPr>
                                  <m:t>=+</m:t>
                                </m:r>
                                <m:d>
                                  <m:dPr>
                                    <m:begChr m:val="|"/>
                                    <m:endChr m:val="|"/>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𝟔</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𝟒</m:t>
                                    </m:r>
                                  </m:e>
                                </m:d>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𝟐</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A02B93"/>
                          </a:solidFill>
                          <a:prstDash val="solid"/>
                          <a:round/>
                          <a:headEnd type="none" w="med" len="med"/>
                          <a:tailEnd type="none" w="med" len="med"/>
                        </a:lnL>
                        <a:lnR w="28575" cap="flat" cmpd="sng" algn="ctr">
                          <a:solidFill>
                            <a:srgbClr val="A02B93"/>
                          </a:solidFill>
                          <a:prstDash val="solid"/>
                          <a:round/>
                          <a:headEnd type="none" w="med" len="med"/>
                          <a:tailEnd type="none" w="med" len="med"/>
                        </a:lnR>
                        <a:lnT w="28575" cap="flat" cmpd="sng" algn="ctr">
                          <a:solidFill>
                            <a:srgbClr val="A02B93"/>
                          </a:solidFill>
                          <a:prstDash val="solid"/>
                          <a:round/>
                          <a:headEnd type="none" w="med" len="med"/>
                          <a:tailEnd type="none" w="med" len="med"/>
                        </a:lnT>
                        <a:lnB w="28575" cap="flat" cmpd="sng" algn="ctr">
                          <a:solidFill>
                            <a:srgbClr val="A02B93"/>
                          </a:solidFill>
                          <a:prstDash val="solid"/>
                          <a:round/>
                          <a:headEnd type="none" w="med" len="med"/>
                          <a:tailEnd type="none" w="med" len="med"/>
                        </a:lnB>
                        <a:noFill/>
                      </a:tcPr>
                    </a:tc>
                    <a:extLst>
                      <a:ext uri="{0D108BD9-81ED-4DB2-BD59-A6C34878D82A}">
                        <a16:rowId xmlns:a16="http://schemas.microsoft.com/office/drawing/2014/main" val="1683601868"/>
                      </a:ext>
                    </a:extLst>
                  </a:tr>
                </a:tbl>
              </a:graphicData>
            </a:graphic>
          </p:graphicFrame>
        </mc:Choice>
        <mc:Fallback xmlns="">
          <p:graphicFrame>
            <p:nvGraphicFramePr>
              <p:cNvPr id="8" name="Tabela 7">
                <a:extLst>
                  <a:ext uri="{FF2B5EF4-FFF2-40B4-BE49-F238E27FC236}">
                    <a16:creationId xmlns:a16="http://schemas.microsoft.com/office/drawing/2014/main" id="{0A78EED3-7C39-D8A0-9110-9151D103F139}"/>
                  </a:ext>
                </a:extLst>
              </p:cNvPr>
              <p:cNvGraphicFramePr>
                <a:graphicFrameLocks noGrp="1"/>
              </p:cNvGraphicFramePr>
              <p:nvPr>
                <p:extLst>
                  <p:ext uri="{D42A27DB-BD31-4B8C-83A1-F6EECF244321}">
                    <p14:modId xmlns:p14="http://schemas.microsoft.com/office/powerpoint/2010/main" val="925901535"/>
                  </p:ext>
                </p:extLst>
              </p:nvPr>
            </p:nvGraphicFramePr>
            <p:xfrm>
              <a:off x="6213178" y="1726149"/>
              <a:ext cx="5768913" cy="4937760"/>
            </p:xfrm>
            <a:graphic>
              <a:graphicData uri="http://schemas.openxmlformats.org/drawingml/2006/table">
                <a:tbl>
                  <a:tblPr firstRow="1" firstCol="1" bandRow="1"/>
                  <a:tblGrid>
                    <a:gridCol w="5768913">
                      <a:extLst>
                        <a:ext uri="{9D8B030D-6E8A-4147-A177-3AD203B41FA5}">
                          <a16:colId xmlns:a16="http://schemas.microsoft.com/office/drawing/2014/main" val="1448647896"/>
                        </a:ext>
                      </a:extLst>
                    </a:gridCol>
                  </a:tblGrid>
                  <a:tr h="4937760">
                    <a:tc>
                      <a:txBody>
                        <a:bodyPr/>
                        <a:lstStyle/>
                        <a:p>
                          <a:endParaRPr lang="pt-BR"/>
                        </a:p>
                      </a:txBody>
                      <a:tcPr marL="68580" marR="68580" marT="0" marB="0">
                        <a:lnL w="28575" cap="flat" cmpd="sng" algn="ctr">
                          <a:solidFill>
                            <a:srgbClr val="A02B93"/>
                          </a:solidFill>
                          <a:prstDash val="solid"/>
                          <a:round/>
                          <a:headEnd type="none" w="med" len="med"/>
                          <a:tailEnd type="none" w="med" len="med"/>
                        </a:lnL>
                        <a:lnR w="28575" cap="flat" cmpd="sng" algn="ctr">
                          <a:solidFill>
                            <a:srgbClr val="A02B93"/>
                          </a:solidFill>
                          <a:prstDash val="solid"/>
                          <a:round/>
                          <a:headEnd type="none" w="med" len="med"/>
                          <a:tailEnd type="none" w="med" len="med"/>
                        </a:lnR>
                        <a:lnT w="28575" cap="flat" cmpd="sng" algn="ctr">
                          <a:solidFill>
                            <a:srgbClr val="A02B93"/>
                          </a:solidFill>
                          <a:prstDash val="solid"/>
                          <a:round/>
                          <a:headEnd type="none" w="med" len="med"/>
                          <a:tailEnd type="none" w="med" len="med"/>
                        </a:lnT>
                        <a:lnB w="28575" cap="flat" cmpd="sng" algn="ctr">
                          <a:solidFill>
                            <a:srgbClr val="A02B93"/>
                          </a:solidFill>
                          <a:prstDash val="solid"/>
                          <a:round/>
                          <a:headEnd type="none" w="med" len="med"/>
                          <a:tailEnd type="none" w="med" len="med"/>
                        </a:lnB>
                        <a:blipFill>
                          <a:blip r:embed="rId3"/>
                          <a:stretch>
                            <a:fillRect l="-317" t="-1726" r="-528" b="-493"/>
                          </a:stretch>
                        </a:blipFill>
                      </a:tcPr>
                    </a:tc>
                    <a:extLst>
                      <a:ext uri="{0D108BD9-81ED-4DB2-BD59-A6C34878D82A}">
                        <a16:rowId xmlns:a16="http://schemas.microsoft.com/office/drawing/2014/main" val="1683601868"/>
                      </a:ext>
                    </a:extLst>
                  </a:tr>
                </a:tbl>
              </a:graphicData>
            </a:graphic>
          </p:graphicFrame>
        </mc:Fallback>
      </mc:AlternateContent>
    </p:spTree>
    <p:extLst>
      <p:ext uri="{BB962C8B-B14F-4D97-AF65-F5344CB8AC3E}">
        <p14:creationId xmlns:p14="http://schemas.microsoft.com/office/powerpoint/2010/main" val="1450644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E8D54E-C9B4-7690-116A-701D60A2DF88}"/>
              </a:ext>
            </a:extLst>
          </p:cNvPr>
          <p:cNvSpPr txBox="1"/>
          <p:nvPr/>
        </p:nvSpPr>
        <p:spPr>
          <a:xfrm>
            <a:off x="60385" y="842517"/>
            <a:ext cx="5863806" cy="4039567"/>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SUBTRAÇÃO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Para efetuarmos uma subtração, podemos utilizar a operação com relação inversa, que é a adição. Vamos analisar um exemplo.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João verificou seu saldo bancário e percebeu que tinha 280 reais em sua conta. Logo após ele comprou dois itens, um copo térmico no valor de 150,00 reais e uma calça no valor de 220 reais. Qual é o novo saldo de João após essas compras?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ED7FDF2-2CF4-815D-F36E-C2EA5573716E}"/>
              </a:ext>
            </a:extLst>
          </p:cNvPr>
          <p:cNvSpPr txBox="1"/>
          <p:nvPr/>
        </p:nvSpPr>
        <p:spPr>
          <a:xfrm>
            <a:off x="30192" y="4882084"/>
            <a:ext cx="5924191" cy="769441"/>
          </a:xfrm>
          <a:prstGeom prst="rect">
            <a:avLst/>
          </a:prstGeom>
          <a:noFill/>
        </p:spPr>
        <p:txBody>
          <a:bodyPr wrap="square">
            <a:spAutoFit/>
          </a:bodyPr>
          <a:lstStyle/>
          <a:p>
            <a:pPr algn="just">
              <a:spcAft>
                <a:spcPts val="800"/>
              </a:spcAft>
              <a:buNone/>
            </a:pPr>
            <a:r>
              <a:rPr lang="pt-BR" sz="2200" i="1" kern="0" dirty="0">
                <a:effectLst/>
                <a:latin typeface="Arial Narrow" panose="020B0606020202030204" pitchFamily="34" charset="0"/>
                <a:ea typeface="Aptos" panose="020B0004020202020204" pitchFamily="34" charset="0"/>
                <a:cs typeface="ArialNarrow"/>
              </a:rPr>
              <a:t>Vamos reescrever as compras que João realizou em forma de expressão: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0DCA367D-BEC3-37BC-D3B7-5B9B27337A01}"/>
                  </a:ext>
                </a:extLst>
              </p:cNvPr>
              <p:cNvGraphicFramePr>
                <a:graphicFrameLocks noGrp="1"/>
              </p:cNvGraphicFramePr>
              <p:nvPr>
                <p:extLst>
                  <p:ext uri="{D42A27DB-BD31-4B8C-83A1-F6EECF244321}">
                    <p14:modId xmlns:p14="http://schemas.microsoft.com/office/powerpoint/2010/main" val="3645439094"/>
                  </p:ext>
                </p:extLst>
              </p:nvPr>
            </p:nvGraphicFramePr>
            <p:xfrm>
              <a:off x="434019" y="5577840"/>
              <a:ext cx="4724577" cy="1280160"/>
            </p:xfrm>
            <a:graphic>
              <a:graphicData uri="http://schemas.openxmlformats.org/drawingml/2006/table">
                <a:tbl>
                  <a:tblPr firstRow="1" bandRow="1">
                    <a:tableStyleId>{2D5ABB26-0587-4C30-8999-92F81FD0307C}</a:tableStyleId>
                  </a:tblPr>
                  <a:tblGrid>
                    <a:gridCol w="4724577">
                      <a:extLst>
                        <a:ext uri="{9D8B030D-6E8A-4147-A177-3AD203B41FA5}">
                          <a16:colId xmlns:a16="http://schemas.microsoft.com/office/drawing/2014/main" val="424927647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pt-BR" sz="2200" i="1" kern="0" smtClean="0">
                                    <a:solidFill>
                                      <a:srgbClr val="00B0F0"/>
                                    </a:solidFill>
                                    <a:effectLst/>
                                    <a:latin typeface="Cambria Math" panose="02040503050406030204" pitchFamily="18" charset="0"/>
                                    <a:ea typeface="Aptos" panose="020B0004020202020204" pitchFamily="34" charset="0"/>
                                    <a:cs typeface="ArialNarrow"/>
                                  </a:rPr>
                                  <m:t>+280→</m:t>
                                </m:r>
                                <m:r>
                                  <a:rPr lang="pt-BR" sz="2200" i="1" kern="0" smtClean="0">
                                    <a:solidFill>
                                      <a:srgbClr val="00B0F0"/>
                                    </a:solidFill>
                                    <a:effectLst/>
                                    <a:latin typeface="Cambria Math" panose="02040503050406030204" pitchFamily="18" charset="0"/>
                                    <a:ea typeface="Aptos" panose="020B0004020202020204" pitchFamily="34" charset="0"/>
                                    <a:cs typeface="ArialNarrow"/>
                                  </a:rPr>
                                  <m:t>𝑠𝑎𝑙𝑑𝑜</m:t>
                                </m:r>
                                <m:r>
                                  <a:rPr lang="pt-BR" sz="2200" i="1" kern="0" smtClean="0">
                                    <a:solidFill>
                                      <a:srgbClr val="00B0F0"/>
                                    </a:solidFill>
                                    <a:effectLst/>
                                    <a:latin typeface="Cambria Math" panose="02040503050406030204" pitchFamily="18" charset="0"/>
                                    <a:ea typeface="Aptos" panose="020B0004020202020204" pitchFamily="34" charset="0"/>
                                    <a:cs typeface="ArialNarrow"/>
                                  </a:rPr>
                                  <m:t> </m:t>
                                </m:r>
                                <m:r>
                                  <a:rPr lang="pt-BR" sz="2200" i="1" kern="0" smtClean="0">
                                    <a:solidFill>
                                      <a:srgbClr val="00B0F0"/>
                                    </a:solidFill>
                                    <a:effectLst/>
                                    <a:latin typeface="Cambria Math" panose="02040503050406030204" pitchFamily="18" charset="0"/>
                                    <a:ea typeface="Aptos" panose="020B0004020202020204" pitchFamily="34" charset="0"/>
                                    <a:cs typeface="ArialNarrow"/>
                                  </a:rPr>
                                  <m:t>𝑖𝑛𝑖𝑐𝑖𝑎𝑙</m:t>
                                </m:r>
                              </m:oMath>
                            </m:oMathPara>
                          </a14:m>
                          <a:endParaRPr lang="pt-BR" sz="2200" kern="1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47463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−150→</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𝑐𝑜𝑚𝑝𝑟𝑎</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 </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𝑑𝑜</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 </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𝑐𝑜𝑝𝑜</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 </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𝑡</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é</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𝑟𝑚𝑖𝑐𝑜</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35679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−220→</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𝑐𝑜𝑚𝑝𝑟𝑎</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 </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𝑑𝑎</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 </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𝑐𝑎𝑙</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ç</m:t>
                                </m:r>
                                <m:r>
                                  <a:rPr lang="pt-BR" sz="2200" i="1" kern="0" smtClean="0">
                                    <a:solidFill>
                                      <a:srgbClr val="FF0000"/>
                                    </a:solidFill>
                                    <a:effectLst/>
                                    <a:latin typeface="Cambria Math" panose="02040503050406030204" pitchFamily="18" charset="0"/>
                                    <a:ea typeface="Times New Roman" panose="02020603050405020304" pitchFamily="18" charset="0"/>
                                    <a:cs typeface="ArialNarrow"/>
                                  </a:rPr>
                                  <m:t>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16785678"/>
                      </a:ext>
                    </a:extLst>
                  </a:tr>
                </a:tbl>
              </a:graphicData>
            </a:graphic>
          </p:graphicFrame>
        </mc:Choice>
        <mc:Fallback xmlns="">
          <p:graphicFrame>
            <p:nvGraphicFramePr>
              <p:cNvPr id="8" name="Tabela 7">
                <a:extLst>
                  <a:ext uri="{FF2B5EF4-FFF2-40B4-BE49-F238E27FC236}">
                    <a16:creationId xmlns:a16="http://schemas.microsoft.com/office/drawing/2014/main" id="{0DCA367D-BEC3-37BC-D3B7-5B9B27337A01}"/>
                  </a:ext>
                </a:extLst>
              </p:cNvPr>
              <p:cNvGraphicFramePr>
                <a:graphicFrameLocks noGrp="1"/>
              </p:cNvGraphicFramePr>
              <p:nvPr>
                <p:extLst>
                  <p:ext uri="{D42A27DB-BD31-4B8C-83A1-F6EECF244321}">
                    <p14:modId xmlns:p14="http://schemas.microsoft.com/office/powerpoint/2010/main" val="3645439094"/>
                  </p:ext>
                </p:extLst>
              </p:nvPr>
            </p:nvGraphicFramePr>
            <p:xfrm>
              <a:off x="434019" y="5577840"/>
              <a:ext cx="4724577" cy="1280160"/>
            </p:xfrm>
            <a:graphic>
              <a:graphicData uri="http://schemas.openxmlformats.org/drawingml/2006/table">
                <a:tbl>
                  <a:tblPr firstRow="1" bandRow="1">
                    <a:tableStyleId>{2D5ABB26-0587-4C30-8999-92F81FD0307C}</a:tableStyleId>
                  </a:tblPr>
                  <a:tblGrid>
                    <a:gridCol w="4724577">
                      <a:extLst>
                        <a:ext uri="{9D8B030D-6E8A-4147-A177-3AD203B41FA5}">
                          <a16:colId xmlns:a16="http://schemas.microsoft.com/office/drawing/2014/main" val="4249276471"/>
                        </a:ext>
                      </a:extLst>
                    </a:gridCol>
                  </a:tblGrid>
                  <a:tr h="426720">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b="-217143"/>
                          </a:stretch>
                        </a:blipFill>
                      </a:tcPr>
                    </a:tc>
                    <a:extLst>
                      <a:ext uri="{0D108BD9-81ED-4DB2-BD59-A6C34878D82A}">
                        <a16:rowId xmlns:a16="http://schemas.microsoft.com/office/drawing/2014/main" val="1144746341"/>
                      </a:ext>
                    </a:extLst>
                  </a:tr>
                  <a:tr h="426720">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100000" b="-117143"/>
                          </a:stretch>
                        </a:blipFill>
                      </a:tcPr>
                    </a:tc>
                    <a:extLst>
                      <a:ext uri="{0D108BD9-81ED-4DB2-BD59-A6C34878D82A}">
                        <a16:rowId xmlns:a16="http://schemas.microsoft.com/office/drawing/2014/main" val="2573567971"/>
                      </a:ext>
                    </a:extLst>
                  </a:tr>
                  <a:tr h="426720">
                    <a:tc>
                      <a:txBody>
                        <a:bodyPr/>
                        <a:lstStyle/>
                        <a:p>
                          <a:endParaRPr lang="pt-B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t="-200000" b="-17143"/>
                          </a:stretch>
                        </a:blipFill>
                      </a:tcPr>
                    </a:tc>
                    <a:extLst>
                      <a:ext uri="{0D108BD9-81ED-4DB2-BD59-A6C34878D82A}">
                        <a16:rowId xmlns:a16="http://schemas.microsoft.com/office/drawing/2014/main" val="2416785678"/>
                      </a:ext>
                    </a:extLst>
                  </a:tr>
                </a:tbl>
              </a:graphicData>
            </a:graphic>
          </p:graphicFrame>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A29DA620-7B1E-5AD3-9E78-C7A08ACB5327}"/>
                  </a:ext>
                </a:extLst>
              </p:cNvPr>
              <p:cNvSpPr txBox="1"/>
              <p:nvPr/>
            </p:nvSpPr>
            <p:spPr>
              <a:xfrm>
                <a:off x="6096000" y="799387"/>
                <a:ext cx="6035615" cy="1815882"/>
              </a:xfrm>
              <a:prstGeom prst="rect">
                <a:avLst/>
              </a:prstGeom>
              <a:noFill/>
            </p:spPr>
            <p:txBody>
              <a:bodyPr wrap="square">
                <a:spAutoFit/>
              </a:bodyPr>
              <a:lstStyle/>
              <a:p>
                <a:pPr marR="2685415" algn="just">
                  <a:buNone/>
                </a:pPr>
                <a:r>
                  <a:rPr lang="pt-BR" sz="2200" i="1" kern="0" dirty="0">
                    <a:effectLst/>
                    <a:latin typeface="Arial Narrow" panose="020B0606020202030204" pitchFamily="34" charset="0"/>
                    <a:ea typeface="Times New Roman" panose="02020603050405020304" pitchFamily="18" charset="0"/>
                    <a:cs typeface="ArialNarrow"/>
                  </a:rPr>
                  <a:t>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14:m>
                  <m:oMath xmlns:m="http://schemas.openxmlformats.org/officeDocument/2006/math">
                    <m:r>
                      <a:rPr lang="pt-BR" i="1" kern="0" smtClean="0">
                        <a:solidFill>
                          <a:srgbClr val="00B0F0"/>
                        </a:solidFill>
                        <a:effectLst/>
                        <a:latin typeface="Cambria Math" panose="02040503050406030204" pitchFamily="18" charset="0"/>
                        <a:ea typeface="Times New Roman" panose="02020603050405020304" pitchFamily="18" charset="0"/>
                        <a:cs typeface="ArialNarrow"/>
                      </a:rPr>
                      <m:t>280</m:t>
                    </m:r>
                    <m:r>
                      <a:rPr lang="pt-BR" i="1" kern="0">
                        <a:effectLst/>
                        <a:latin typeface="Cambria Math" panose="02040503050406030204" pitchFamily="18" charset="0"/>
                        <a:ea typeface="Times New Roman" panose="02020603050405020304" pitchFamily="18" charset="0"/>
                        <a:cs typeface="ArialNarrow"/>
                      </a:rPr>
                      <m:t>+</m:t>
                    </m:r>
                    <m:d>
                      <m:dPr>
                        <m:ctrlPr>
                          <a:rPr lang="pt-BR" i="1" kern="0">
                            <a:effectLst/>
                            <a:latin typeface="Cambria Math" panose="02040503050406030204" pitchFamily="18" charset="0"/>
                            <a:ea typeface="Times New Roman" panose="02020603050405020304" pitchFamily="18" charset="0"/>
                            <a:cs typeface="ArialNarrow"/>
                          </a:rPr>
                        </m:ctrlPr>
                      </m:dPr>
                      <m:e>
                        <m:r>
                          <a:rPr lang="pt-BR" i="1" kern="0">
                            <a:solidFill>
                              <a:srgbClr val="FF0000"/>
                            </a:solidFill>
                            <a:effectLst/>
                            <a:latin typeface="Cambria Math" panose="02040503050406030204" pitchFamily="18" charset="0"/>
                            <a:ea typeface="Times New Roman" panose="02020603050405020304" pitchFamily="18" charset="0"/>
                            <a:cs typeface="ArialNarrow"/>
                          </a:rPr>
                          <m:t>−150</m:t>
                        </m:r>
                      </m:e>
                    </m:d>
                    <m:r>
                      <a:rPr lang="pt-BR" i="1" kern="0">
                        <a:effectLst/>
                        <a:latin typeface="Cambria Math" panose="02040503050406030204" pitchFamily="18" charset="0"/>
                        <a:ea typeface="Times New Roman" panose="02020603050405020304" pitchFamily="18" charset="0"/>
                        <a:cs typeface="ArialNarrow"/>
                      </a:rPr>
                      <m:t>+</m:t>
                    </m:r>
                    <m:d>
                      <m:dPr>
                        <m:ctrlPr>
                          <a:rPr lang="pt-BR" i="1" kern="0">
                            <a:effectLst/>
                            <a:latin typeface="Cambria Math" panose="02040503050406030204" pitchFamily="18" charset="0"/>
                            <a:ea typeface="Times New Roman" panose="02020603050405020304" pitchFamily="18" charset="0"/>
                            <a:cs typeface="ArialNarrow"/>
                          </a:rPr>
                        </m:ctrlPr>
                      </m:dPr>
                      <m:e>
                        <m:r>
                          <a:rPr lang="pt-BR" i="1" kern="0">
                            <a:solidFill>
                              <a:srgbClr val="FF0000"/>
                            </a:solidFill>
                            <a:effectLst/>
                            <a:latin typeface="Cambria Math" panose="02040503050406030204" pitchFamily="18" charset="0"/>
                            <a:ea typeface="Times New Roman" panose="02020603050405020304" pitchFamily="18" charset="0"/>
                            <a:cs typeface="ArialNarrow"/>
                          </a:rPr>
                          <m:t>−220</m:t>
                        </m:r>
                      </m:e>
                    </m:d>
                  </m:oMath>
                </a14:m>
                <a:r>
                  <a:rPr lang="pt-BR" i="1" kern="0" dirty="0">
                    <a:effectLst/>
                    <a:latin typeface="Arial Narrow" panose="020B0606020202030204" pitchFamily="34" charset="0"/>
                    <a:ea typeface="Times New Roman" panose="02020603050405020304" pitchFamily="18" charset="0"/>
                    <a:cs typeface="ArialNarrow"/>
                  </a:rPr>
                  <a:t>   é o mesmo que    </a:t>
                </a:r>
                <a14:m>
                  <m:oMath xmlns:m="http://schemas.openxmlformats.org/officeDocument/2006/math">
                    <m:r>
                      <a:rPr lang="pt-BR" i="1" kern="0" smtClean="0">
                        <a:solidFill>
                          <a:srgbClr val="00B0F0"/>
                        </a:solidFill>
                        <a:effectLst/>
                        <a:latin typeface="Cambria Math" panose="02040503050406030204" pitchFamily="18" charset="0"/>
                        <a:ea typeface="Times New Roman" panose="02020603050405020304" pitchFamily="18" charset="0"/>
                        <a:cs typeface="ArialNarrow"/>
                      </a:rPr>
                      <m:t>280</m:t>
                    </m:r>
                    <m:r>
                      <a:rPr lang="pt-BR" i="1" kern="0">
                        <a:solidFill>
                          <a:srgbClr val="FF0000"/>
                        </a:solidFill>
                        <a:effectLst/>
                        <a:latin typeface="Cambria Math" panose="02040503050406030204" pitchFamily="18" charset="0"/>
                        <a:ea typeface="Times New Roman" panose="02020603050405020304" pitchFamily="18" charset="0"/>
                        <a:cs typeface="ArialNarrow"/>
                      </a:rPr>
                      <m:t>−150−220</m:t>
                    </m:r>
                  </m:oMath>
                </a14:m>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i="1" kern="0" smtClean="0">
                          <a:solidFill>
                            <a:srgbClr val="00B0F0"/>
                          </a:solidFill>
                          <a:effectLst/>
                          <a:latin typeface="Cambria Math" panose="02040503050406030204" pitchFamily="18" charset="0"/>
                          <a:ea typeface="Times New Roman" panose="02020603050405020304" pitchFamily="18" charset="0"/>
                          <a:cs typeface="ArialNarrow"/>
                        </a:rPr>
                        <m:t>280</m:t>
                      </m:r>
                      <m:r>
                        <a:rPr lang="pt-BR" i="1" kern="0">
                          <a:effectLst/>
                          <a:latin typeface="Cambria Math" panose="02040503050406030204" pitchFamily="18" charset="0"/>
                          <a:ea typeface="Times New Roman" panose="02020603050405020304" pitchFamily="18" charset="0"/>
                          <a:cs typeface="ArialNarrow"/>
                        </a:rPr>
                        <m:t>+</m:t>
                      </m:r>
                      <m:d>
                        <m:dPr>
                          <m:ctrlPr>
                            <a:rPr lang="pt-BR" i="1" kern="0">
                              <a:effectLst/>
                              <a:latin typeface="Cambria Math" panose="02040503050406030204" pitchFamily="18" charset="0"/>
                              <a:ea typeface="Times New Roman" panose="02020603050405020304" pitchFamily="18" charset="0"/>
                              <a:cs typeface="ArialNarrow"/>
                            </a:rPr>
                          </m:ctrlPr>
                        </m:dPr>
                        <m:e>
                          <m:r>
                            <a:rPr lang="pt-BR" i="1" kern="0">
                              <a:solidFill>
                                <a:srgbClr val="FF0000"/>
                              </a:solidFill>
                              <a:effectLst/>
                              <a:latin typeface="Cambria Math" panose="02040503050406030204" pitchFamily="18" charset="0"/>
                              <a:ea typeface="Times New Roman" panose="02020603050405020304" pitchFamily="18" charset="0"/>
                              <a:cs typeface="ArialNarrow"/>
                            </a:rPr>
                            <m:t>−150−220</m:t>
                          </m:r>
                        </m:e>
                      </m:d>
                      <m:r>
                        <a:rPr lang="pt-BR" i="1" kern="0">
                          <a:effectLst/>
                          <a:latin typeface="Cambria Math" panose="02040503050406030204" pitchFamily="18" charset="0"/>
                          <a:ea typeface="Times New Roman" panose="02020603050405020304" pitchFamily="18" charset="0"/>
                          <a:cs typeface="ArialNarrow"/>
                        </a:rPr>
                        <m:t> </m:t>
                      </m:r>
                      <m:r>
                        <a:rPr lang="pt-BR" i="1" kern="0">
                          <a:effectLst/>
                          <a:latin typeface="Cambria Math" panose="02040503050406030204" pitchFamily="18" charset="0"/>
                          <a:ea typeface="Times New Roman" panose="02020603050405020304" pitchFamily="18" charset="0"/>
                          <a:cs typeface="ArialNarrow"/>
                        </a:rPr>
                        <m:t>𝑜𝑢</m:t>
                      </m:r>
                      <m:r>
                        <a:rPr lang="pt-BR" i="1" kern="0">
                          <a:effectLst/>
                          <a:latin typeface="Cambria Math" panose="02040503050406030204" pitchFamily="18" charset="0"/>
                          <a:ea typeface="Times New Roman" panose="02020603050405020304" pitchFamily="18" charset="0"/>
                          <a:cs typeface="ArialNarrow"/>
                        </a:rPr>
                        <m:t> 280−</m:t>
                      </m:r>
                      <m:d>
                        <m:dPr>
                          <m:ctrlPr>
                            <a:rPr lang="pt-BR" i="1" kern="0">
                              <a:effectLst/>
                              <a:latin typeface="Cambria Math" panose="02040503050406030204" pitchFamily="18" charset="0"/>
                              <a:ea typeface="Times New Roman" panose="02020603050405020304" pitchFamily="18" charset="0"/>
                              <a:cs typeface="ArialNarrow"/>
                            </a:rPr>
                          </m:ctrlPr>
                        </m:dPr>
                        <m:e>
                          <m:r>
                            <a:rPr lang="pt-BR" i="1" kern="0">
                              <a:solidFill>
                                <a:srgbClr val="FF0000"/>
                              </a:solidFill>
                              <a:effectLst/>
                              <a:latin typeface="Cambria Math" panose="02040503050406030204" pitchFamily="18" charset="0"/>
                              <a:ea typeface="Times New Roman" panose="02020603050405020304" pitchFamily="18" charset="0"/>
                              <a:cs typeface="ArialNarrow"/>
                            </a:rPr>
                            <m:t>150</m:t>
                          </m:r>
                          <m:r>
                            <a:rPr lang="pt-BR" i="1" kern="0">
                              <a:solidFill>
                                <a:srgbClr val="000000"/>
                              </a:solidFill>
                              <a:effectLst/>
                              <a:latin typeface="Cambria Math" panose="02040503050406030204" pitchFamily="18" charset="0"/>
                              <a:ea typeface="Times New Roman" panose="02020603050405020304" pitchFamily="18" charset="0"/>
                              <a:cs typeface="ArialNarrow"/>
                            </a:rPr>
                            <m:t>+</m:t>
                          </m:r>
                          <m:r>
                            <a:rPr lang="pt-BR" i="1" kern="0">
                              <a:solidFill>
                                <a:srgbClr val="FF0000"/>
                              </a:solidFill>
                              <a:effectLst/>
                              <a:latin typeface="Cambria Math" panose="02040503050406030204" pitchFamily="18" charset="0"/>
                              <a:ea typeface="Times New Roman" panose="02020603050405020304" pitchFamily="18" charset="0"/>
                              <a:cs typeface="ArialNarrow"/>
                            </a:rPr>
                            <m:t>220</m:t>
                          </m:r>
                        </m:e>
                      </m:d>
                      <m:r>
                        <a:rPr lang="pt-BR" i="1" kern="0">
                          <a:effectLst/>
                          <a:latin typeface="Cambria Math" panose="02040503050406030204" pitchFamily="18" charset="0"/>
                          <a:ea typeface="Times New Roman" panose="02020603050405020304" pitchFamily="18" charset="0"/>
                          <a:cs typeface="ArialNarrow"/>
                        </a:rPr>
                        <m:t> </m:t>
                      </m:r>
                    </m:oMath>
                  </m:oMathPara>
                </a14:m>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i="1" kern="0" smtClean="0">
                          <a:solidFill>
                            <a:srgbClr val="00B0F0"/>
                          </a:solidFill>
                          <a:effectLst/>
                          <a:latin typeface="Cambria Math" panose="02040503050406030204" pitchFamily="18" charset="0"/>
                          <a:ea typeface="Aptos" panose="020B0004020202020204" pitchFamily="34" charset="0"/>
                          <a:cs typeface="ArialNarrow"/>
                        </a:rPr>
                        <m:t>280</m:t>
                      </m:r>
                      <m:r>
                        <a:rPr lang="pt-BR" i="1" kern="0">
                          <a:effectLst/>
                          <a:latin typeface="Cambria Math" panose="02040503050406030204" pitchFamily="18" charset="0"/>
                          <a:ea typeface="Aptos" panose="020B0004020202020204" pitchFamily="34" charset="0"/>
                          <a:cs typeface="ArialNarrow"/>
                        </a:rPr>
                        <m:t>+</m:t>
                      </m:r>
                      <m:d>
                        <m:dPr>
                          <m:ctrlPr>
                            <a:rPr lang="pt-BR" i="1" kern="0">
                              <a:effectLst/>
                              <a:latin typeface="Cambria Math" panose="02040503050406030204" pitchFamily="18" charset="0"/>
                              <a:ea typeface="Aptos" panose="020B0004020202020204" pitchFamily="34" charset="0"/>
                              <a:cs typeface="ArialNarrow"/>
                            </a:rPr>
                          </m:ctrlPr>
                        </m:dPr>
                        <m:e>
                          <m:r>
                            <a:rPr lang="pt-BR" i="1" kern="0">
                              <a:solidFill>
                                <a:srgbClr val="FF0000"/>
                              </a:solidFill>
                              <a:effectLst/>
                              <a:latin typeface="Cambria Math" panose="02040503050406030204" pitchFamily="18" charset="0"/>
                              <a:ea typeface="Aptos" panose="020B0004020202020204" pitchFamily="34" charset="0"/>
                              <a:cs typeface="ArialNarrow"/>
                            </a:rPr>
                            <m:t>−370</m:t>
                          </m:r>
                        </m:e>
                      </m:d>
                      <m:r>
                        <a:rPr lang="pt-BR" i="1" kern="0">
                          <a:solidFill>
                            <a:srgbClr val="FF0000"/>
                          </a:solidFill>
                          <a:effectLst/>
                          <a:latin typeface="Cambria Math" panose="02040503050406030204" pitchFamily="18" charset="0"/>
                          <a:ea typeface="Aptos" panose="020B0004020202020204" pitchFamily="34" charset="0"/>
                          <a:cs typeface="ArialNarrow"/>
                        </a:rPr>
                        <m:t> </m:t>
                      </m:r>
                      <m:r>
                        <a:rPr lang="pt-BR" i="1" kern="0">
                          <a:effectLst/>
                          <a:latin typeface="Cambria Math" panose="02040503050406030204" pitchFamily="18" charset="0"/>
                          <a:ea typeface="Times New Roman" panose="02020603050405020304" pitchFamily="18" charset="0"/>
                          <a:cs typeface="ArialNarrow"/>
                        </a:rPr>
                        <m:t>𝑜𝑢</m:t>
                      </m:r>
                      <m:r>
                        <a:rPr lang="pt-BR" i="1" kern="0">
                          <a:effectLst/>
                          <a:latin typeface="Cambria Math" panose="02040503050406030204" pitchFamily="18" charset="0"/>
                          <a:ea typeface="Times New Roman" panose="02020603050405020304" pitchFamily="18" charset="0"/>
                          <a:cs typeface="ArialNarrow"/>
                        </a:rPr>
                        <m:t> 280−370</m:t>
                      </m:r>
                    </m:oMath>
                  </m:oMathPara>
                </a14:m>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i="1" kern="0" dirty="0">
                    <a:effectLst/>
                    <a:latin typeface="Arial Narrow" panose="020B0606020202030204" pitchFamily="34" charset="0"/>
                    <a:ea typeface="Times New Roman" panose="02020603050405020304" pitchFamily="18" charset="0"/>
                    <a:cs typeface="ArialNarrow"/>
                  </a:rPr>
                  <a:t>Perceba que: </a:t>
                </a:r>
                <a14:m>
                  <m:oMath xmlns:m="http://schemas.openxmlformats.org/officeDocument/2006/math">
                    <m:r>
                      <a:rPr lang="pt-BR" i="1" kern="0">
                        <a:solidFill>
                          <a:srgbClr val="FF0000"/>
                        </a:solidFill>
                        <a:effectLst/>
                        <a:latin typeface="Cambria Math" panose="02040503050406030204" pitchFamily="18" charset="0"/>
                        <a:ea typeface="Aptos" panose="020B0004020202020204" pitchFamily="34" charset="0"/>
                        <a:cs typeface="ArialNarrow"/>
                      </a:rPr>
                      <m:t>−</m:t>
                    </m:r>
                    <m:d>
                      <m:dPr>
                        <m:begChr m:val="|"/>
                        <m:endChr m:val="|"/>
                        <m:ctrlPr>
                          <a:rPr lang="pt-BR" i="1" kern="0">
                            <a:effectLst/>
                            <a:latin typeface="Cambria Math" panose="02040503050406030204" pitchFamily="18" charset="0"/>
                            <a:ea typeface="Times New Roman" panose="02020603050405020304" pitchFamily="18" charset="0"/>
                            <a:cs typeface="ArialNarrow"/>
                          </a:rPr>
                        </m:ctrlPr>
                      </m:dPr>
                      <m:e>
                        <m:r>
                          <a:rPr lang="pt-BR" i="1" kern="0">
                            <a:solidFill>
                              <a:srgbClr val="FF0000"/>
                            </a:solidFill>
                            <a:effectLst/>
                            <a:latin typeface="Cambria Math" panose="02040503050406030204" pitchFamily="18" charset="0"/>
                            <a:ea typeface="Aptos" panose="020B0004020202020204" pitchFamily="34" charset="0"/>
                            <a:cs typeface="ArialNarrow"/>
                          </a:rPr>
                          <m:t>370</m:t>
                        </m:r>
                        <m:r>
                          <a:rPr lang="pt-BR" i="1" kern="0">
                            <a:effectLst/>
                            <a:latin typeface="Cambria Math" panose="02040503050406030204" pitchFamily="18" charset="0"/>
                            <a:ea typeface="Times New Roman" panose="02020603050405020304" pitchFamily="18" charset="0"/>
                            <a:cs typeface="ArialNarrow"/>
                          </a:rPr>
                          <m:t>−</m:t>
                        </m:r>
                        <m:r>
                          <a:rPr lang="pt-BR" i="1" kern="0" smtClean="0">
                            <a:solidFill>
                              <a:srgbClr val="00B0F0"/>
                            </a:solidFill>
                            <a:effectLst/>
                            <a:latin typeface="Cambria Math" panose="02040503050406030204" pitchFamily="18" charset="0"/>
                            <a:ea typeface="Aptos" panose="020B0004020202020204" pitchFamily="34" charset="0"/>
                            <a:cs typeface="ArialNarrow"/>
                          </a:rPr>
                          <m:t>280</m:t>
                        </m:r>
                      </m:e>
                    </m:d>
                  </m:oMath>
                </a14:m>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i="1" kern="0">
                          <a:effectLst/>
                          <a:latin typeface="Cambria Math" panose="02040503050406030204" pitchFamily="18" charset="0"/>
                          <a:ea typeface="Aptos" panose="020B0004020202020204" pitchFamily="34" charset="0"/>
                          <a:cs typeface="ArialNarrow"/>
                        </a:rPr>
                        <m:t>−</m:t>
                      </m:r>
                      <m:d>
                        <m:dPr>
                          <m:begChr m:val="|"/>
                          <m:endChr m:val="|"/>
                          <m:ctrlPr>
                            <a:rPr lang="pt-BR" i="1" kern="0">
                              <a:effectLst/>
                              <a:latin typeface="Cambria Math" panose="02040503050406030204" pitchFamily="18" charset="0"/>
                              <a:ea typeface="Aptos" panose="020B0004020202020204" pitchFamily="34" charset="0"/>
                              <a:cs typeface="ArialNarrow"/>
                            </a:rPr>
                          </m:ctrlPr>
                        </m:dPr>
                        <m:e>
                          <m:r>
                            <a:rPr lang="pt-BR" i="1" kern="0">
                              <a:effectLst/>
                              <a:latin typeface="Cambria Math" panose="02040503050406030204" pitchFamily="18" charset="0"/>
                              <a:ea typeface="Aptos" panose="020B0004020202020204" pitchFamily="34" charset="0"/>
                              <a:cs typeface="ArialNarrow"/>
                            </a:rPr>
                            <m:t>90</m:t>
                          </m:r>
                        </m:e>
                      </m:d>
                      <m:r>
                        <a:rPr lang="pt-BR" i="1" kern="0">
                          <a:effectLst/>
                          <a:latin typeface="Cambria Math" panose="02040503050406030204" pitchFamily="18" charset="0"/>
                          <a:ea typeface="Aptos" panose="020B0004020202020204" pitchFamily="34" charset="0"/>
                          <a:cs typeface="ArialNarrow"/>
                        </a:rPr>
                        <m:t>=</m:t>
                      </m:r>
                      <m:r>
                        <a:rPr lang="pt-BR" i="1" kern="0">
                          <a:effectLst/>
                          <a:latin typeface="Cambria Math" panose="02040503050406030204" pitchFamily="18" charset="0"/>
                          <a:ea typeface="Times New Roman" panose="02020603050405020304" pitchFamily="18" charset="0"/>
                          <a:cs typeface="ArialNarrow"/>
                        </a:rPr>
                        <m:t>−90</m:t>
                      </m:r>
                    </m:oMath>
                  </m:oMathPara>
                </a14:m>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A29DA620-7B1E-5AD3-9E78-C7A08ACB5327}"/>
                  </a:ext>
                </a:extLst>
              </p:cNvPr>
              <p:cNvSpPr txBox="1">
                <a:spLocks noRot="1" noChangeAspect="1" noMove="1" noResize="1" noEditPoints="1" noAdjustHandles="1" noChangeArrowheads="1" noChangeShapeType="1" noTextEdit="1"/>
              </p:cNvSpPr>
              <p:nvPr/>
            </p:nvSpPr>
            <p:spPr>
              <a:xfrm>
                <a:off x="6096000" y="799387"/>
                <a:ext cx="6035615" cy="1815882"/>
              </a:xfrm>
              <a:prstGeom prst="rect">
                <a:avLst/>
              </a:prstGeom>
              <a:blipFill>
                <a:blip r:embed="rId3"/>
                <a:stretch>
                  <a:fillRect l="-1313" t="-2685"/>
                </a:stretch>
              </a:blipFill>
            </p:spPr>
            <p:txBody>
              <a:bodyPr/>
              <a:lstStyle/>
              <a:p>
                <a:r>
                  <a:rPr lang="pt-BR">
                    <a:noFill/>
                  </a:rPr>
                  <a:t> </a:t>
                </a:r>
              </a:p>
            </p:txBody>
          </p:sp>
        </mc:Fallback>
      </mc:AlternateContent>
      <p:sp>
        <p:nvSpPr>
          <p:cNvPr id="12" name="CaixaDeTexto 11">
            <a:extLst>
              <a:ext uri="{FF2B5EF4-FFF2-40B4-BE49-F238E27FC236}">
                <a16:creationId xmlns:a16="http://schemas.microsoft.com/office/drawing/2014/main" id="{55082D58-9896-A10A-8325-31780A6AF769}"/>
              </a:ext>
            </a:extLst>
          </p:cNvPr>
          <p:cNvSpPr txBox="1"/>
          <p:nvPr/>
        </p:nvSpPr>
        <p:spPr>
          <a:xfrm>
            <a:off x="6096000" y="2605895"/>
            <a:ext cx="6120440" cy="769441"/>
          </a:xfrm>
          <a:prstGeom prst="rect">
            <a:avLst/>
          </a:prstGeom>
          <a:noFill/>
        </p:spPr>
        <p:txBody>
          <a:bodyPr wrap="square">
            <a:spAutoFit/>
          </a:bodyPr>
          <a:lstStyle/>
          <a:p>
            <a:pPr algn="just">
              <a:buNone/>
            </a:pPr>
            <a:r>
              <a:rPr lang="pt-BR" sz="2200" kern="0" dirty="0">
                <a:effectLst/>
                <a:latin typeface="Arial Narrow" panose="020B0606020202030204" pitchFamily="34" charset="0"/>
                <a:ea typeface="Aptos" panose="020B0004020202020204" pitchFamily="34" charset="0"/>
                <a:cs typeface="ArialNarrow"/>
              </a:rPr>
              <a:t>Dessa forma, temos os </a:t>
            </a:r>
            <a:r>
              <a:rPr lang="pt-BR" sz="2200" b="1" u="sng" kern="0" dirty="0">
                <a:effectLst/>
                <a:latin typeface="Arial Narrow" panose="020B0606020202030204" pitchFamily="34" charset="0"/>
                <a:ea typeface="Aptos" panose="020B0004020202020204" pitchFamily="34" charset="0"/>
                <a:cs typeface="ArialNarrow"/>
              </a:rPr>
              <a:t>mesmos princípios da adição </a:t>
            </a:r>
            <a:r>
              <a:rPr lang="pt-BR" sz="2200" kern="0" dirty="0">
                <a:effectLst/>
                <a:latin typeface="Arial Narrow" panose="020B0606020202030204" pitchFamily="34" charset="0"/>
                <a:ea typeface="Aptos" panose="020B0004020202020204" pitchFamily="34" charset="0"/>
                <a:cs typeface="ArialNarrow"/>
              </a:rPr>
              <a:t>para a subtração de números inteiros: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13" name="Tabela 12">
                <a:extLst>
                  <a:ext uri="{FF2B5EF4-FFF2-40B4-BE49-F238E27FC236}">
                    <a16:creationId xmlns:a16="http://schemas.microsoft.com/office/drawing/2014/main" id="{35A5C69B-F9BA-2DD9-7293-72ECB3A85CD2}"/>
                  </a:ext>
                </a:extLst>
              </p:cNvPr>
              <p:cNvGraphicFramePr>
                <a:graphicFrameLocks noGrp="1"/>
              </p:cNvGraphicFramePr>
              <p:nvPr>
                <p:extLst>
                  <p:ext uri="{D42A27DB-BD31-4B8C-83A1-F6EECF244321}">
                    <p14:modId xmlns:p14="http://schemas.microsoft.com/office/powerpoint/2010/main" val="282582256"/>
                  </p:ext>
                </p:extLst>
              </p:nvPr>
            </p:nvGraphicFramePr>
            <p:xfrm>
              <a:off x="6220367" y="3329662"/>
              <a:ext cx="5863806" cy="3352800"/>
            </p:xfrm>
            <a:graphic>
              <a:graphicData uri="http://schemas.openxmlformats.org/drawingml/2006/table">
                <a:tbl>
                  <a:tblPr firstRow="1" firstCol="1" bandRow="1"/>
                  <a:tblGrid>
                    <a:gridCol w="5863806">
                      <a:extLst>
                        <a:ext uri="{9D8B030D-6E8A-4147-A177-3AD203B41FA5}">
                          <a16:colId xmlns:a16="http://schemas.microsoft.com/office/drawing/2014/main" val="910720731"/>
                        </a:ext>
                      </a:extLst>
                    </a:gridCol>
                  </a:tblGrid>
                  <a:tr h="0">
                    <a:tc>
                      <a:txBody>
                        <a:bodyPr/>
                        <a:lstStyle/>
                        <a:p>
                          <a:pPr algn="just">
                            <a:lnSpc>
                              <a:spcPct val="100000"/>
                            </a:lnSpc>
                            <a:spcAft>
                              <a:spcPts val="0"/>
                            </a:spcAft>
                            <a:buNone/>
                          </a:pPr>
                          <a:r>
                            <a:rPr lang="pt-BR" sz="2200" b="1" kern="0" dirty="0">
                              <a:effectLst/>
                              <a:latin typeface="Arial Narrow" panose="020B0606020202030204" pitchFamily="34" charset="0"/>
                              <a:ea typeface="Aptos" panose="020B0004020202020204" pitchFamily="34" charset="0"/>
                              <a:cs typeface="ArialNarrow"/>
                            </a:rPr>
                            <a:t>1°. </a:t>
                          </a:r>
                          <a:r>
                            <a:rPr lang="pt-BR" sz="2200" kern="0" dirty="0">
                              <a:effectLst/>
                              <a:latin typeface="Arial Narrow" panose="020B0606020202030204" pitchFamily="34" charset="0"/>
                              <a:ea typeface="Aptos" panose="020B0004020202020204" pitchFamily="34" charset="0"/>
                              <a:cs typeface="ArialNarrow"/>
                            </a:rPr>
                            <a:t>Se os números possuírem </a:t>
                          </a:r>
                          <a:r>
                            <a:rPr lang="pt-BR" sz="2200" b="1" kern="0" dirty="0">
                              <a:effectLst/>
                              <a:latin typeface="Arial Narrow" panose="020B0606020202030204" pitchFamily="34" charset="0"/>
                              <a:ea typeface="Aptos" panose="020B0004020202020204" pitchFamily="34" charset="0"/>
                              <a:cs typeface="ArialNarrow"/>
                            </a:rPr>
                            <a:t>sinais iguais</a:t>
                          </a:r>
                          <a:r>
                            <a:rPr lang="pt-BR" sz="2200" kern="0" dirty="0">
                              <a:effectLst/>
                              <a:latin typeface="Arial Narrow" panose="020B0606020202030204" pitchFamily="34" charset="0"/>
                              <a:ea typeface="Aptos" panose="020B0004020202020204" pitchFamily="34" charset="0"/>
                              <a:cs typeface="ArialNarrow"/>
                            </a:rPr>
                            <a:t>, conserva-se o sinal e adiciona-se os valores absolutos.</a:t>
                          </a:r>
                          <a:r>
                            <a:rPr lang="pt-BR" sz="2200" b="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𝟏𝟐</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𝟐𝟎</m:t>
                                </m:r>
                                <m:r>
                                  <a:rPr lang="pt-BR" sz="2200" b="1" i="1" kern="0">
                                    <a:effectLst/>
                                    <a:latin typeface="Cambria Math" panose="02040503050406030204" pitchFamily="18" charset="0"/>
                                    <a:ea typeface="Aptos" panose="020B0004020202020204" pitchFamily="34" charset="0"/>
                                    <a:cs typeface="ArialNarrow"/>
                                  </a:rPr>
                                  <m:t>=−</m:t>
                                </m:r>
                                <m:d>
                                  <m:dPr>
                                    <m:begChr m:val="|"/>
                                    <m:endChr m:val="|"/>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𝟏𝟐</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𝟐𝟎</m:t>
                                    </m:r>
                                  </m:e>
                                </m:d>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𝟑𝟐</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r>
                            <a:rPr lang="pt-BR" sz="2200" b="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r>
                            <a:rPr lang="pt-BR" sz="2200" b="1" kern="0" dirty="0">
                              <a:effectLst/>
                              <a:latin typeface="Arial Narrow" panose="020B0606020202030204" pitchFamily="34" charset="0"/>
                              <a:ea typeface="Aptos" panose="020B0004020202020204" pitchFamily="34" charset="0"/>
                              <a:cs typeface="ArialNarrow"/>
                            </a:rPr>
                            <a:t>2°.  </a:t>
                          </a:r>
                          <a:r>
                            <a:rPr lang="pt-BR" sz="2200" kern="0" dirty="0">
                              <a:effectLst/>
                              <a:latin typeface="Arial Narrow" panose="020B0606020202030204" pitchFamily="34" charset="0"/>
                              <a:ea typeface="Aptos" panose="020B0004020202020204" pitchFamily="34" charset="0"/>
                              <a:cs typeface="ArialNarrow"/>
                            </a:rPr>
                            <a:t>Se os números possuírem </a:t>
                          </a:r>
                          <a:r>
                            <a:rPr lang="pt-BR" sz="2200" b="1" kern="0" dirty="0">
                              <a:effectLst/>
                              <a:latin typeface="Arial Narrow" panose="020B0606020202030204" pitchFamily="34" charset="0"/>
                              <a:ea typeface="Aptos" panose="020B0004020202020204" pitchFamily="34" charset="0"/>
                              <a:cs typeface="ArialNarrow"/>
                            </a:rPr>
                            <a:t>sinais diferentes</a:t>
                          </a:r>
                          <a:r>
                            <a:rPr lang="pt-BR" sz="2200" kern="0" dirty="0">
                              <a:effectLst/>
                              <a:latin typeface="Arial Narrow" panose="020B0606020202030204" pitchFamily="34" charset="0"/>
                              <a:ea typeface="Aptos" panose="020B0004020202020204" pitchFamily="34" charset="0"/>
                              <a:cs typeface="ArialNarrow"/>
                            </a:rPr>
                            <a:t>, conserva-se o sinal do maior número, em módulo, e subtrai-se os valores absolutos.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r>
                            <a:rPr lang="pt-BR" sz="2200" b="1" kern="0" dirty="0">
                              <a:effectLst/>
                              <a:latin typeface="Arial Narrow" panose="020B0606020202030204" pitchFamily="34" charset="0"/>
                              <a:ea typeface="Aptos" panose="020B0004020202020204" pitchFamily="34" charset="0"/>
                              <a:cs typeface="ArialNarrow"/>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𝟒</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𝟐𝟎</m:t>
                                </m:r>
                                <m:r>
                                  <a:rPr lang="pt-BR" sz="2200" b="1" i="1" kern="0">
                                    <a:effectLst/>
                                    <a:latin typeface="Cambria Math" panose="02040503050406030204" pitchFamily="18" charset="0"/>
                                    <a:ea typeface="Aptos" panose="020B0004020202020204" pitchFamily="34" charset="0"/>
                                    <a:cs typeface="ArialNarrow"/>
                                  </a:rPr>
                                  <m:t>=−</m:t>
                                </m:r>
                                <m:d>
                                  <m:dPr>
                                    <m:begChr m:val="|"/>
                                    <m:endChr m:val="|"/>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𝟐𝟎</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𝟒</m:t>
                                    </m:r>
                                  </m:e>
                                </m:d>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𝟏𝟔</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0"/>
                            </a:spcAft>
                            <a:buNone/>
                          </a:pP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A02B93"/>
                          </a:solidFill>
                          <a:prstDash val="solid"/>
                          <a:round/>
                          <a:headEnd type="none" w="med" len="med"/>
                          <a:tailEnd type="none" w="med" len="med"/>
                        </a:lnL>
                        <a:lnR w="19050" cap="flat" cmpd="sng" algn="ctr">
                          <a:solidFill>
                            <a:srgbClr val="A02B93"/>
                          </a:solidFill>
                          <a:prstDash val="solid"/>
                          <a:round/>
                          <a:headEnd type="none" w="med" len="med"/>
                          <a:tailEnd type="none" w="med" len="med"/>
                        </a:lnR>
                        <a:lnT w="19050" cap="flat" cmpd="sng" algn="ctr">
                          <a:solidFill>
                            <a:srgbClr val="A02B93"/>
                          </a:solidFill>
                          <a:prstDash val="solid"/>
                          <a:round/>
                          <a:headEnd type="none" w="med" len="med"/>
                          <a:tailEnd type="none" w="med" len="med"/>
                        </a:lnT>
                        <a:lnB w="19050" cap="flat" cmpd="sng" algn="ctr">
                          <a:solidFill>
                            <a:srgbClr val="A02B93"/>
                          </a:solidFill>
                          <a:prstDash val="solid"/>
                          <a:round/>
                          <a:headEnd type="none" w="med" len="med"/>
                          <a:tailEnd type="none" w="med" len="med"/>
                        </a:lnB>
                        <a:noFill/>
                      </a:tcPr>
                    </a:tc>
                    <a:extLst>
                      <a:ext uri="{0D108BD9-81ED-4DB2-BD59-A6C34878D82A}">
                        <a16:rowId xmlns:a16="http://schemas.microsoft.com/office/drawing/2014/main" val="2769176204"/>
                      </a:ext>
                    </a:extLst>
                  </a:tr>
                </a:tbl>
              </a:graphicData>
            </a:graphic>
          </p:graphicFrame>
        </mc:Choice>
        <mc:Fallback xmlns="">
          <p:graphicFrame>
            <p:nvGraphicFramePr>
              <p:cNvPr id="13" name="Tabela 12">
                <a:extLst>
                  <a:ext uri="{FF2B5EF4-FFF2-40B4-BE49-F238E27FC236}">
                    <a16:creationId xmlns:a16="http://schemas.microsoft.com/office/drawing/2014/main" id="{35A5C69B-F9BA-2DD9-7293-72ECB3A85CD2}"/>
                  </a:ext>
                </a:extLst>
              </p:cNvPr>
              <p:cNvGraphicFramePr>
                <a:graphicFrameLocks noGrp="1"/>
              </p:cNvGraphicFramePr>
              <p:nvPr>
                <p:extLst>
                  <p:ext uri="{D42A27DB-BD31-4B8C-83A1-F6EECF244321}">
                    <p14:modId xmlns:p14="http://schemas.microsoft.com/office/powerpoint/2010/main" val="282582256"/>
                  </p:ext>
                </p:extLst>
              </p:nvPr>
            </p:nvGraphicFramePr>
            <p:xfrm>
              <a:off x="6220367" y="3329662"/>
              <a:ext cx="5863806" cy="3352800"/>
            </p:xfrm>
            <a:graphic>
              <a:graphicData uri="http://schemas.openxmlformats.org/drawingml/2006/table">
                <a:tbl>
                  <a:tblPr firstRow="1" firstCol="1" bandRow="1"/>
                  <a:tblGrid>
                    <a:gridCol w="5863806">
                      <a:extLst>
                        <a:ext uri="{9D8B030D-6E8A-4147-A177-3AD203B41FA5}">
                          <a16:colId xmlns:a16="http://schemas.microsoft.com/office/drawing/2014/main" val="910720731"/>
                        </a:ext>
                      </a:extLst>
                    </a:gridCol>
                  </a:tblGrid>
                  <a:tr h="3352800">
                    <a:tc>
                      <a:txBody>
                        <a:bodyPr/>
                        <a:lstStyle/>
                        <a:p>
                          <a:endParaRPr lang="pt-BR"/>
                        </a:p>
                      </a:txBody>
                      <a:tcPr marL="68580" marR="68580" marT="0" marB="0">
                        <a:lnL w="19050" cap="flat" cmpd="sng" algn="ctr">
                          <a:solidFill>
                            <a:srgbClr val="A02B93"/>
                          </a:solidFill>
                          <a:prstDash val="solid"/>
                          <a:round/>
                          <a:headEnd type="none" w="med" len="med"/>
                          <a:tailEnd type="none" w="med" len="med"/>
                        </a:lnL>
                        <a:lnR w="19050" cap="flat" cmpd="sng" algn="ctr">
                          <a:solidFill>
                            <a:srgbClr val="A02B93"/>
                          </a:solidFill>
                          <a:prstDash val="solid"/>
                          <a:round/>
                          <a:headEnd type="none" w="med" len="med"/>
                          <a:tailEnd type="none" w="med" len="med"/>
                        </a:lnR>
                        <a:lnT w="19050" cap="flat" cmpd="sng" algn="ctr">
                          <a:solidFill>
                            <a:srgbClr val="A02B93"/>
                          </a:solidFill>
                          <a:prstDash val="solid"/>
                          <a:round/>
                          <a:headEnd type="none" w="med" len="med"/>
                          <a:tailEnd type="none" w="med" len="med"/>
                        </a:lnT>
                        <a:lnB w="19050" cap="flat" cmpd="sng" algn="ctr">
                          <a:solidFill>
                            <a:srgbClr val="A02B93"/>
                          </a:solidFill>
                          <a:prstDash val="solid"/>
                          <a:round/>
                          <a:headEnd type="none" w="med" len="med"/>
                          <a:tailEnd type="none" w="med" len="med"/>
                        </a:lnB>
                        <a:blipFill>
                          <a:blip r:embed="rId4"/>
                          <a:stretch>
                            <a:fillRect l="-208" t="-2904" r="-312" b="-544"/>
                          </a:stretch>
                        </a:blipFill>
                      </a:tcPr>
                    </a:tc>
                    <a:extLst>
                      <a:ext uri="{0D108BD9-81ED-4DB2-BD59-A6C34878D82A}">
                        <a16:rowId xmlns:a16="http://schemas.microsoft.com/office/drawing/2014/main" val="2769176204"/>
                      </a:ext>
                    </a:extLst>
                  </a:tr>
                </a:tbl>
              </a:graphicData>
            </a:graphic>
          </p:graphicFrame>
        </mc:Fallback>
      </mc:AlternateContent>
    </p:spTree>
    <p:extLst>
      <p:ext uri="{BB962C8B-B14F-4D97-AF65-F5344CB8AC3E}">
        <p14:creationId xmlns:p14="http://schemas.microsoft.com/office/powerpoint/2010/main" val="2456923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B71FBF9-B9F5-4455-D616-797DE6B9FDFA}"/>
              </a:ext>
            </a:extLst>
          </p:cNvPr>
          <p:cNvPicPr>
            <a:picLocks noChangeAspect="1"/>
          </p:cNvPicPr>
          <p:nvPr/>
        </p:nvPicPr>
        <p:blipFill>
          <a:blip r:embed="rId2"/>
          <a:stretch>
            <a:fillRect/>
          </a:stretch>
        </p:blipFill>
        <p:spPr>
          <a:xfrm>
            <a:off x="1" y="871155"/>
            <a:ext cx="5990526" cy="2557846"/>
          </a:xfrm>
          <a:prstGeom prst="rect">
            <a:avLst/>
          </a:prstGeom>
        </p:spPr>
      </p:pic>
      <p:pic>
        <p:nvPicPr>
          <p:cNvPr id="4" name="Imagem 3" descr="Forma&#10;&#10;O conteúdo gerado por IA pode estar incorreto.">
            <a:extLst>
              <a:ext uri="{FF2B5EF4-FFF2-40B4-BE49-F238E27FC236}">
                <a16:creationId xmlns:a16="http://schemas.microsoft.com/office/drawing/2014/main" id="{52FB2435-16D4-EECB-089C-7F1232FAD2EF}"/>
              </a:ext>
            </a:extLst>
          </p:cNvPr>
          <p:cNvPicPr>
            <a:picLocks noChangeAspect="1"/>
          </p:cNvPicPr>
          <p:nvPr/>
        </p:nvPicPr>
        <p:blipFill rotWithShape="1">
          <a:blip r:embed="rId3">
            <a:extLst>
              <a:ext uri="{28A0092B-C50C-407E-A947-70E740481C1C}">
                <a14:useLocalDpi xmlns:a14="http://schemas.microsoft.com/office/drawing/2010/main" val="0"/>
              </a:ext>
            </a:extLst>
          </a:blip>
          <a:srcRect l="1631" r="63456"/>
          <a:stretch>
            <a:fillRect/>
          </a:stretch>
        </p:blipFill>
        <p:spPr bwMode="auto">
          <a:xfrm>
            <a:off x="210137" y="3429000"/>
            <a:ext cx="2648452" cy="67286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4FB20907-36DE-A314-74BF-E0C301DE2D40}"/>
                  </a:ext>
                </a:extLst>
              </p:cNvPr>
              <p:cNvSpPr txBox="1"/>
              <p:nvPr/>
            </p:nvSpPr>
            <p:spPr>
              <a:xfrm>
                <a:off x="210137" y="4505375"/>
                <a:ext cx="5780389" cy="2328843"/>
              </a:xfrm>
              <a:prstGeom prst="rect">
                <a:avLst/>
              </a:prstGeom>
              <a:noFill/>
            </p:spPr>
            <p:txBody>
              <a:bodyPr wrap="square" numCol="2">
                <a:spAutoFit/>
              </a:bodyPr>
              <a:lstStyle/>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a)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(+ 4) + (+ 3)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b)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(− 6) + (+ 7) =</m:t>
                    </m:r>
                  </m:oMath>
                </a14:m>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c)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+ 6</m:t>
                        </m:r>
                      </m:e>
                    </m:d>
                    <m:r>
                      <a:rPr lang="pt-BR" sz="2200" i="1" kern="0">
                        <a:effectLst/>
                        <a:latin typeface="Cambria Math" panose="02040503050406030204" pitchFamily="18" charset="0"/>
                        <a:ea typeface="Aptos" panose="020B0004020202020204" pitchFamily="34" charset="0"/>
                        <a:cs typeface="ArialNarrow"/>
                      </a:rPr>
                      <m:t>+ 4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d)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+5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kern="0" dirty="0">
                    <a:latin typeface="Arial Narrow" panose="020B0606020202030204" pitchFamily="34" charset="0"/>
                    <a:ea typeface="Aptos" panose="020B0004020202020204" pitchFamily="34" charset="0"/>
                    <a:cs typeface="ArialNarrow"/>
                  </a:rPr>
                  <a:t>e) </a:t>
                </a:r>
                <a14:m>
                  <m:oMath xmlns:m="http://schemas.openxmlformats.org/officeDocument/2006/math">
                    <m:r>
                      <a:rPr lang="pt-BR" sz="2400" i="1" kern="0">
                        <a:latin typeface="Cambria Math" panose="02040503050406030204" pitchFamily="18" charset="0"/>
                        <a:ea typeface="Aptos" panose="020B0004020202020204" pitchFamily="34" charset="0"/>
                        <a:cs typeface="ArialNarrow"/>
                      </a:rPr>
                      <m:t>−6+9=</m:t>
                    </m:r>
                  </m:oMath>
                </a14:m>
                <a:endParaRPr lang="pt-BR" sz="24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kern="0" dirty="0">
                    <a:latin typeface="Arial Narrow" panose="020B0606020202030204" pitchFamily="34" charset="0"/>
                    <a:ea typeface="Aptos" panose="020B0004020202020204" pitchFamily="34" charset="0"/>
                    <a:cs typeface="ArialNarrow"/>
                  </a:rPr>
                  <a:t>f) </a:t>
                </a:r>
                <a14:m>
                  <m:oMath xmlns:m="http://schemas.openxmlformats.org/officeDocument/2006/math">
                    <m:r>
                      <a:rPr lang="pt-BR" sz="2400" i="1" kern="0">
                        <a:latin typeface="Cambria Math" panose="02040503050406030204" pitchFamily="18" charset="0"/>
                        <a:ea typeface="Aptos" panose="020B0004020202020204" pitchFamily="34" charset="0"/>
                        <a:cs typeface="ArialNarrow"/>
                      </a:rPr>
                      <m:t>−7+4 + (−8) =</m:t>
                    </m:r>
                  </m:oMath>
                </a14:m>
                <a:endParaRPr lang="pt-BR" sz="24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kern="0" dirty="0">
                    <a:latin typeface="Arial Narrow" panose="020B0606020202030204" pitchFamily="34" charset="0"/>
                    <a:ea typeface="Aptos" panose="020B0004020202020204" pitchFamily="34" charset="0"/>
                    <a:cs typeface="ArialNarrow"/>
                  </a:rPr>
                  <a:t>g)</a:t>
                </a:r>
                <a14:m>
                  <m:oMath xmlns:m="http://schemas.openxmlformats.org/officeDocument/2006/math">
                    <m:r>
                      <a:rPr lang="pt-BR" sz="2400" i="1" kern="0">
                        <a:latin typeface="Cambria Math" panose="02040503050406030204" pitchFamily="18" charset="0"/>
                        <a:ea typeface="Aptos" panose="020B0004020202020204" pitchFamily="34" charset="0"/>
                        <a:cs typeface="ArialNarrow"/>
                      </a:rPr>
                      <m:t> −9+12−5=</m:t>
                    </m:r>
                  </m:oMath>
                </a14:m>
                <a:endParaRPr lang="pt-BR" sz="24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kern="0" dirty="0">
                    <a:latin typeface="Arial Narrow" panose="020B0606020202030204" pitchFamily="34" charset="0"/>
                    <a:ea typeface="Aptos" panose="020B0004020202020204" pitchFamily="34" charset="0"/>
                    <a:cs typeface="ArialNarrow"/>
                  </a:rPr>
                  <a:t>h) </a:t>
                </a:r>
                <a14:m>
                  <m:oMath xmlns:m="http://schemas.openxmlformats.org/officeDocument/2006/math">
                    <m:r>
                      <a:rPr lang="pt-BR" sz="2400" i="1" kern="0">
                        <a:latin typeface="Cambria Math" panose="02040503050406030204" pitchFamily="18" charset="0"/>
                        <a:ea typeface="Aptos" panose="020B0004020202020204" pitchFamily="34" charset="0"/>
                        <a:cs typeface="ArialNarrow"/>
                      </a:rPr>
                      <m:t>50−30+10=</m:t>
                    </m:r>
                  </m:oMath>
                </a14:m>
                <a:endParaRPr lang="pt-BR" sz="24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kern="0" dirty="0">
                    <a:latin typeface="Arial Narrow" panose="020B0606020202030204" pitchFamily="34" charset="0"/>
                    <a:ea typeface="Aptos" panose="020B0004020202020204" pitchFamily="34" charset="0"/>
                    <a:cs typeface="ArialNarrow"/>
                  </a:rPr>
                  <a:t>i)</a:t>
                </a:r>
                <a14:m>
                  <m:oMath xmlns:m="http://schemas.openxmlformats.org/officeDocument/2006/math">
                    <m:r>
                      <a:rPr lang="pt-BR" sz="2400" i="1" kern="0">
                        <a:latin typeface="Cambria Math" panose="02040503050406030204" pitchFamily="18" charset="0"/>
                        <a:ea typeface="Aptos" panose="020B0004020202020204" pitchFamily="34" charset="0"/>
                        <a:cs typeface="ArialNarrow"/>
                      </a:rPr>
                      <m:t> −100+90+10=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4FB20907-36DE-A314-74BF-E0C301DE2D40}"/>
                  </a:ext>
                </a:extLst>
              </p:cNvPr>
              <p:cNvSpPr txBox="1">
                <a:spLocks noRot="1" noChangeAspect="1" noMove="1" noResize="1" noEditPoints="1" noAdjustHandles="1" noChangeArrowheads="1" noChangeShapeType="1" noTextEdit="1"/>
              </p:cNvSpPr>
              <p:nvPr/>
            </p:nvSpPr>
            <p:spPr>
              <a:xfrm>
                <a:off x="210137" y="4505375"/>
                <a:ext cx="5780389" cy="2328843"/>
              </a:xfrm>
              <a:prstGeom prst="rect">
                <a:avLst/>
              </a:prstGeom>
              <a:blipFill>
                <a:blip r:embed="rId5"/>
                <a:stretch>
                  <a:fillRect l="-1581" t="-2356" b="-262"/>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4F7D968B-16EF-453C-438B-EB0F04897F43}"/>
              </a:ext>
            </a:extLst>
          </p:cNvPr>
          <p:cNvSpPr txBox="1"/>
          <p:nvPr/>
        </p:nvSpPr>
        <p:spPr>
          <a:xfrm>
            <a:off x="6096000" y="723900"/>
            <a:ext cx="5990525" cy="1237775"/>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11.</a:t>
            </a:r>
            <a:r>
              <a:rPr lang="pt-BR" sz="2200" kern="0" dirty="0">
                <a:effectLst/>
                <a:latin typeface="Arial Narrow" panose="020B0606020202030204" pitchFamily="34" charset="0"/>
                <a:ea typeface="Aptos" panose="020B0004020202020204" pitchFamily="34" charset="0"/>
                <a:cs typeface="ArialNarrow"/>
              </a:rPr>
              <a:t> Preencha as pirâmides, a seguir, adicionando duas casas vizinhas e escrevendo a soma na casa acima delas.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BECD3AFC-67F6-5F15-F84A-6EF538A514DB}"/>
              </a:ext>
            </a:extLst>
          </p:cNvPr>
          <p:cNvSpPr txBox="1"/>
          <p:nvPr/>
        </p:nvSpPr>
        <p:spPr>
          <a:xfrm>
            <a:off x="63781" y="4074100"/>
            <a:ext cx="6137694" cy="459036"/>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10.</a:t>
            </a:r>
            <a:r>
              <a:rPr lang="pt-BR" sz="2200" kern="0" dirty="0">
                <a:effectLst/>
                <a:latin typeface="Arial Narrow" panose="020B0606020202030204" pitchFamily="34" charset="0"/>
                <a:ea typeface="Aptos" panose="020B0004020202020204" pitchFamily="34" charset="0"/>
                <a:cs typeface="ArialNarrow"/>
              </a:rPr>
              <a:t> Efetue as seguintes operações: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a:extLst>
              <a:ext uri="{FF2B5EF4-FFF2-40B4-BE49-F238E27FC236}">
                <a16:creationId xmlns:a16="http://schemas.microsoft.com/office/drawing/2014/main" id="{2F6D5F18-6EC2-18C4-6414-FB60FB811FA2}"/>
              </a:ext>
            </a:extLst>
          </p:cNvPr>
          <p:cNvPicPr>
            <a:picLocks noChangeAspect="1"/>
          </p:cNvPicPr>
          <p:nvPr/>
        </p:nvPicPr>
        <p:blipFill>
          <a:blip r:embed="rId6"/>
          <a:stretch>
            <a:fillRect/>
          </a:stretch>
        </p:blipFill>
        <p:spPr>
          <a:xfrm>
            <a:off x="6200662" y="2150077"/>
            <a:ext cx="5887267" cy="4259349"/>
          </a:xfrm>
          <a:prstGeom prst="rect">
            <a:avLst/>
          </a:prstGeom>
        </p:spPr>
      </p:pic>
    </p:spTree>
    <p:extLst>
      <p:ext uri="{BB962C8B-B14F-4D97-AF65-F5344CB8AC3E}">
        <p14:creationId xmlns:p14="http://schemas.microsoft.com/office/powerpoint/2010/main" val="3282400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14487C9-CF72-714A-8A53-7FEABA558140}"/>
                  </a:ext>
                </a:extLst>
              </p:cNvPr>
              <p:cNvSpPr txBox="1"/>
              <p:nvPr/>
            </p:nvSpPr>
            <p:spPr>
              <a:xfrm>
                <a:off x="89499" y="712987"/>
                <a:ext cx="5915564" cy="281615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Efetue os cálculos necessários e compare os resultados utilizando os símbolos &gt; ou &lt;.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______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______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______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______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14487C9-CF72-714A-8A53-7FEABA558140}"/>
                  </a:ext>
                </a:extLst>
              </p:cNvPr>
              <p:cNvSpPr txBox="1">
                <a:spLocks noRot="1" noChangeAspect="1" noMove="1" noResize="1" noEditPoints="1" noAdjustHandles="1" noChangeArrowheads="1" noChangeShapeType="1" noTextEdit="1"/>
              </p:cNvSpPr>
              <p:nvPr/>
            </p:nvSpPr>
            <p:spPr>
              <a:xfrm>
                <a:off x="89499" y="712987"/>
                <a:ext cx="5915564" cy="2816156"/>
              </a:xfrm>
              <a:prstGeom prst="rect">
                <a:avLst/>
              </a:prstGeom>
              <a:blipFill>
                <a:blip r:embed="rId2"/>
                <a:stretch>
                  <a:fillRect l="-1340" t="-1082" r="-1340" b="-3030"/>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D2D20F0E-30CF-2E79-E6EE-07D5D4101E25}"/>
              </a:ext>
            </a:extLst>
          </p:cNvPr>
          <p:cNvSpPr txBox="1"/>
          <p:nvPr/>
        </p:nvSpPr>
        <p:spPr>
          <a:xfrm>
            <a:off x="0" y="3997787"/>
            <a:ext cx="6094562" cy="2800767"/>
          </a:xfrm>
          <a:prstGeom prst="rect">
            <a:avLst/>
          </a:prstGeom>
          <a:noFill/>
        </p:spPr>
        <p:txBody>
          <a:bodyPr wrap="square">
            <a:spAutoFit/>
          </a:bodyPr>
          <a:lstStyle/>
          <a:p>
            <a:pPr algn="just">
              <a:spcAft>
                <a:spcPts val="800"/>
              </a:spcAft>
              <a:buNone/>
            </a:pPr>
            <a:r>
              <a:rPr lang="pt-BR" sz="2200" b="1" kern="0" dirty="0">
                <a:effectLst/>
                <a:latin typeface="Arial Narrow" panose="020B0606020202030204" pitchFamily="34" charset="0"/>
                <a:ea typeface="Aptos" panose="020B0004020202020204" pitchFamily="34" charset="0"/>
                <a:cs typeface="ArialNarrow"/>
              </a:rPr>
              <a:t>13.</a:t>
            </a:r>
            <a:r>
              <a:rPr lang="pt-BR" sz="2200" kern="0" dirty="0">
                <a:effectLst/>
                <a:latin typeface="Arial Narrow" panose="020B0606020202030204" pitchFamily="34" charset="0"/>
                <a:ea typeface="Aptos" panose="020B0004020202020204" pitchFamily="34" charset="0"/>
                <a:cs typeface="ArialNarrow"/>
              </a:rPr>
              <a:t> Um instrutor de trilhas levou um grupo de alunos para a trilha do Pico dos Pirineus, no Parque Estadual dos Pireneus, no estado de Goiás. Após subirem 690 metros de altitude acima do nível do mar, ele fez uma parada para o grupo tirar fotografias. Depois, continuaram a subir mais 695 metros, chegando ao topo do pico. Diante dessas informações, quantos metros de altitude tem o Pico dos Pirineus?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5E68E91-A8B6-628E-D3D7-56954EC5C7D0}"/>
              </a:ext>
            </a:extLst>
          </p:cNvPr>
          <p:cNvSpPr txBox="1"/>
          <p:nvPr/>
        </p:nvSpPr>
        <p:spPr>
          <a:xfrm>
            <a:off x="6094562" y="815894"/>
            <a:ext cx="6043881" cy="4762842"/>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14. </a:t>
            </a:r>
            <a:r>
              <a:rPr lang="pt-BR" sz="2200" kern="0" dirty="0">
                <a:effectLst/>
                <a:latin typeface="Arial Narrow" panose="020B0606020202030204" pitchFamily="34" charset="0"/>
                <a:ea typeface="Aptos" panose="020B0004020202020204" pitchFamily="34" charset="0"/>
                <a:cs typeface="ArialNarrow"/>
              </a:rPr>
              <a:t>Dois golfinhos nadavam no fundo do mar. Um golfinho estava a uma profundidade de 15 metros, o outro golfinho, estava a 8 metros abaixo do nível do mar. Qual é a diferença de profundidade entre eles?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b="1" kern="0" dirty="0">
              <a:solidFill>
                <a:srgbClr val="FF0000"/>
              </a:solidFill>
              <a:effectLst/>
              <a:latin typeface="Arial Narrow" panose="020B0606020202030204" pitchFamily="34" charset="0"/>
              <a:ea typeface="Aptos" panose="020B0004020202020204" pitchFamily="34" charset="0"/>
              <a:cs typeface="ArialNarrow"/>
            </a:endParaRPr>
          </a:p>
          <a:p>
            <a:pPr algn="just">
              <a:lnSpc>
                <a:spcPct val="115000"/>
              </a:lnSpc>
              <a:spcAft>
                <a:spcPts val="800"/>
              </a:spcAft>
              <a:buNone/>
            </a:pPr>
            <a:endParaRPr lang="pt-BR" sz="2200" b="1" kern="0" dirty="0">
              <a:solidFill>
                <a:srgbClr val="FF0000"/>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15.</a:t>
            </a:r>
            <a:r>
              <a:rPr lang="pt-BR" sz="2200" kern="0" dirty="0">
                <a:effectLst/>
                <a:latin typeface="ArialNarrow"/>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Mirella foi ao Banco e tirou um extrato. Seu saldo estava negativo em R$ 25,00. Ela fez um depósito e seu saldo passou a ficar positivo em R$ 30,00. Qual foi o valor do depósito feito por Mirella?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09722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FC9346-B2EB-C0B7-E977-06EF67E50D6E}"/>
              </a:ext>
            </a:extLst>
          </p:cNvPr>
          <p:cNvSpPr txBox="1"/>
          <p:nvPr/>
        </p:nvSpPr>
        <p:spPr>
          <a:xfrm>
            <a:off x="183311" y="863506"/>
            <a:ext cx="5812047" cy="4844403"/>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16. </a:t>
            </a:r>
            <a:r>
              <a:rPr lang="pt-BR" sz="2200" kern="0" dirty="0">
                <a:effectLst/>
                <a:latin typeface="Arial Narrow" panose="020B0606020202030204" pitchFamily="34" charset="0"/>
                <a:ea typeface="Aptos" panose="020B0004020202020204" pitchFamily="34" charset="0"/>
                <a:cs typeface="ArialNarrow"/>
              </a:rPr>
              <a:t>O ponto mais alto de Goiás é o Morro do Pouso Alto, localizado no município de Alto Paraíso de Goiás, com 1691 metros de altitude. Este morro também é considerado o ponto mais alto de toda a Região Centro-Oeste do Brasil e do Planalto Central.</a:t>
            </a:r>
            <a:r>
              <a:rPr lang="pt-BR" sz="2200" b="1" kern="0" dirty="0">
                <a:effectLst/>
                <a:latin typeface="Arial Narrow" panose="020B0606020202030204" pitchFamily="34" charset="0"/>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Em</a:t>
            </a:r>
            <a:r>
              <a:rPr lang="pt-BR" sz="2200" b="1" kern="0" dirty="0">
                <a:effectLst/>
                <a:latin typeface="Arial Narrow" panose="020B0606020202030204" pitchFamily="34" charset="0"/>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contrapartida, o ponto mais alto do Brasil é o Pico da Neblina, com aproximadamente 2995 metros de altitude, localizado no Amazonas, próximo da fronteira com a Venezuela</a:t>
            </a:r>
            <a:r>
              <a:rPr lang="pt-BR" sz="2200" b="1"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Com base nessas informações, indique qual é a variação de altitude entre o ponto mais alto do Brasil e o ponto mais alto de Goiás.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AC6FCCA-4F8D-2F62-9562-621ED59286F1}"/>
              </a:ext>
            </a:extLst>
          </p:cNvPr>
          <p:cNvSpPr txBox="1"/>
          <p:nvPr/>
        </p:nvSpPr>
        <p:spPr>
          <a:xfrm>
            <a:off x="6196644" y="863506"/>
            <a:ext cx="5906216" cy="1237775"/>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17.</a:t>
            </a:r>
            <a:r>
              <a:rPr lang="pt-BR" sz="2200" kern="0" dirty="0">
                <a:effectLst/>
                <a:latin typeface="Arial Narrow" panose="020B0606020202030204" pitchFamily="34" charset="0"/>
                <a:ea typeface="Aptos" panose="020B0004020202020204" pitchFamily="34" charset="0"/>
                <a:cs typeface="ArialNarrow"/>
              </a:rPr>
              <a:t> Ao observar seu extrato bancário Ana ficou confusa, pois o valor do saldo não apareceu por algum problema de impressão.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9" name="Tabela 8">
            <a:extLst>
              <a:ext uri="{FF2B5EF4-FFF2-40B4-BE49-F238E27FC236}">
                <a16:creationId xmlns:a16="http://schemas.microsoft.com/office/drawing/2014/main" id="{FE66CF58-688A-2EDA-73EF-99F640E6075D}"/>
              </a:ext>
            </a:extLst>
          </p:cNvPr>
          <p:cNvGraphicFramePr>
            <a:graphicFrameLocks noGrp="1"/>
          </p:cNvGraphicFramePr>
          <p:nvPr>
            <p:extLst>
              <p:ext uri="{D42A27DB-BD31-4B8C-83A1-F6EECF244321}">
                <p14:modId xmlns:p14="http://schemas.microsoft.com/office/powerpoint/2010/main" val="476761537"/>
              </p:ext>
            </p:extLst>
          </p:nvPr>
        </p:nvGraphicFramePr>
        <p:xfrm>
          <a:off x="6728497" y="2201847"/>
          <a:ext cx="4408205" cy="2689330"/>
        </p:xfrm>
        <a:graphic>
          <a:graphicData uri="http://schemas.openxmlformats.org/drawingml/2006/table">
            <a:tbl>
              <a:tblPr firstRow="1" firstCol="1" bandRow="1"/>
              <a:tblGrid>
                <a:gridCol w="819674">
                  <a:extLst>
                    <a:ext uri="{9D8B030D-6E8A-4147-A177-3AD203B41FA5}">
                      <a16:colId xmlns:a16="http://schemas.microsoft.com/office/drawing/2014/main" val="3118763845"/>
                    </a:ext>
                  </a:extLst>
                </a:gridCol>
                <a:gridCol w="2113349">
                  <a:extLst>
                    <a:ext uri="{9D8B030D-6E8A-4147-A177-3AD203B41FA5}">
                      <a16:colId xmlns:a16="http://schemas.microsoft.com/office/drawing/2014/main" val="2075047181"/>
                    </a:ext>
                  </a:extLst>
                </a:gridCol>
                <a:gridCol w="1475182">
                  <a:extLst>
                    <a:ext uri="{9D8B030D-6E8A-4147-A177-3AD203B41FA5}">
                      <a16:colId xmlns:a16="http://schemas.microsoft.com/office/drawing/2014/main" val="1709614232"/>
                    </a:ext>
                  </a:extLst>
                </a:gridCol>
              </a:tblGrid>
              <a:tr h="384190">
                <a:tc>
                  <a:txBody>
                    <a:bodyPr/>
                    <a:lstStyle/>
                    <a:p>
                      <a:pPr algn="ctr">
                        <a:lnSpc>
                          <a:spcPct val="115000"/>
                        </a:lnSpc>
                        <a:spcAft>
                          <a:spcPts val="800"/>
                        </a:spcAft>
                        <a:buNone/>
                      </a:pPr>
                      <a:r>
                        <a:rPr lang="pt-BR" sz="2200" kern="0">
                          <a:solidFill>
                            <a:srgbClr val="000000"/>
                          </a:solidFill>
                          <a:effectLst/>
                          <a:latin typeface="Arial Narrow" panose="020B0606020202030204" pitchFamily="34" charset="0"/>
                          <a:ea typeface="Aptos" panose="020B0004020202020204" pitchFamily="34" charset="0"/>
                          <a:cs typeface="ArialNarrow"/>
                        </a:rPr>
                        <a:t>1/Jul.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AEDFB"/>
                    </a:solidFill>
                  </a:tcPr>
                </a:tc>
                <a:tc>
                  <a:txBody>
                    <a:bodyPr/>
                    <a:lstStyle/>
                    <a:p>
                      <a:pPr algn="just">
                        <a:lnSpc>
                          <a:spcPct val="115000"/>
                        </a:lnSpc>
                        <a:spcAft>
                          <a:spcPts val="800"/>
                        </a:spcAft>
                        <a:buNone/>
                      </a:pPr>
                      <a:r>
                        <a:rPr lang="pt-BR" sz="2200" kern="0">
                          <a:solidFill>
                            <a:srgbClr val="000000"/>
                          </a:solidFill>
                          <a:effectLst/>
                          <a:latin typeface="Arial Narrow" panose="020B0606020202030204" pitchFamily="34" charset="0"/>
                          <a:ea typeface="Aptos" panose="020B0004020202020204" pitchFamily="34" charset="0"/>
                          <a:cs typeface="ArialNarrow"/>
                        </a:rPr>
                        <a:t>Saldo anterior  ( +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AEDFB"/>
                    </a:solidFill>
                  </a:tcPr>
                </a:tc>
                <a:tc>
                  <a:txBody>
                    <a:bodyPr/>
                    <a:lstStyle/>
                    <a:p>
                      <a:pPr algn="just">
                        <a:lnSpc>
                          <a:spcPct val="115000"/>
                        </a:lnSpc>
                        <a:spcAft>
                          <a:spcPts val="800"/>
                        </a:spcAft>
                        <a:buNone/>
                      </a:pPr>
                      <a:r>
                        <a:rPr lang="pt-BR" sz="2200" kern="0">
                          <a:solidFill>
                            <a:srgbClr val="000000"/>
                          </a:solidFill>
                          <a:effectLst/>
                          <a:latin typeface="Arial Narrow" panose="020B0606020202030204" pitchFamily="34" charset="0"/>
                          <a:ea typeface="Aptos" panose="020B0004020202020204" pitchFamily="34" charset="0"/>
                          <a:cs typeface="ArialNarrow"/>
                        </a:rPr>
                        <a:t>R$ 500,00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1611916199"/>
                  </a:ext>
                </a:extLst>
              </a:tr>
              <a:tr h="384190">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2/Jul.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Depósito ( +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R$ 250,00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9422913"/>
                  </a:ext>
                </a:extLst>
              </a:tr>
              <a:tr h="384190">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3/Jul.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Depósito ( +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R$ 300,00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1014326"/>
                  </a:ext>
                </a:extLst>
              </a:tr>
              <a:tr h="384190">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4/Jul.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Saque ( –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R$ 1200,00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2029079"/>
                  </a:ext>
                </a:extLst>
              </a:tr>
              <a:tr h="384190">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5/Jul.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Depósito ( +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R$ 400,00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2889527"/>
                  </a:ext>
                </a:extLst>
              </a:tr>
              <a:tr h="384190">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6/Jul.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Saque ( –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R$ 300,00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7781419"/>
                  </a:ext>
                </a:extLst>
              </a:tr>
              <a:tr h="384190">
                <a:tc>
                  <a:txBody>
                    <a:bodyPr/>
                    <a:lstStyle/>
                    <a:p>
                      <a:pPr algn="ctr">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7/Jul.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0">
                          <a:effectLst/>
                          <a:latin typeface="Arial Narrow" panose="020B0606020202030204" pitchFamily="34" charset="0"/>
                          <a:ea typeface="Aptos" panose="020B0004020202020204" pitchFamily="34" charset="0"/>
                          <a:cs typeface="ArialNarrow"/>
                        </a:rPr>
                        <a:t>Saldo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0956527"/>
                  </a:ext>
                </a:extLst>
              </a:tr>
            </a:tbl>
          </a:graphicData>
        </a:graphic>
      </p:graphicFrame>
      <p:sp>
        <p:nvSpPr>
          <p:cNvPr id="11" name="CaixaDeTexto 10">
            <a:extLst>
              <a:ext uri="{FF2B5EF4-FFF2-40B4-BE49-F238E27FC236}">
                <a16:creationId xmlns:a16="http://schemas.microsoft.com/office/drawing/2014/main" id="{CB643222-3CE7-4BFC-F988-78F80F20773A}"/>
              </a:ext>
            </a:extLst>
          </p:cNvPr>
          <p:cNvSpPr txBox="1"/>
          <p:nvPr/>
        </p:nvSpPr>
        <p:spPr>
          <a:xfrm>
            <a:off x="6196644" y="5083472"/>
            <a:ext cx="5906216" cy="84843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De acordo com o extrato apresentado anteriormente, determine o saldo de Ana no dia 7 de julho.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1694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0083CB9-6BB5-6072-7A00-AC0319B73A21}"/>
                  </a:ext>
                </a:extLst>
              </p:cNvPr>
              <p:cNvSpPr txBox="1"/>
              <p:nvPr/>
            </p:nvSpPr>
            <p:spPr>
              <a:xfrm>
                <a:off x="251124" y="3229688"/>
                <a:ext cx="5592061" cy="3410677"/>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Item 1.</a:t>
                </a:r>
                <a:r>
                  <a:rPr lang="pt-BR" sz="2200" kern="0" dirty="0">
                    <a:effectLst/>
                    <a:latin typeface="Arial Narrow" panose="020B0606020202030204" pitchFamily="34" charset="0"/>
                    <a:ea typeface="Aptos" panose="020B0004020202020204" pitchFamily="34" charset="0"/>
                    <a:cs typeface="ArialNarrow"/>
                  </a:rPr>
                  <a:t> Observe a expressão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𝟑𝟎</m:t>
                      </m:r>
                      <m:r>
                        <a:rPr lang="pt-BR" sz="2200" b="1" i="1" kern="0">
                          <a:effectLst/>
                          <a:latin typeface="Cambria Math" panose="02040503050406030204" pitchFamily="18" charset="0"/>
                          <a:ea typeface="Aptos" panose="020B0004020202020204" pitchFamily="34" charset="0"/>
                          <a:cs typeface="ArialNarrow"/>
                        </a:rPr>
                        <m:t>+</m:t>
                      </m:r>
                      <m:d>
                        <m:dPr>
                          <m:begChr m:val="["/>
                          <m:endChr m:val="]"/>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𝟐𝟎</m:t>
                          </m:r>
                          <m:r>
                            <a:rPr lang="pt-BR" sz="2200" b="1" i="1" kern="0">
                              <a:effectLst/>
                              <a:latin typeface="Cambria Math" panose="02040503050406030204" pitchFamily="18" charset="0"/>
                              <a:ea typeface="Aptos" panose="020B0004020202020204" pitchFamily="34" charset="0"/>
                              <a:cs typeface="ArialNarrow"/>
                            </a:rPr>
                            <m:t>−</m:t>
                          </m:r>
                          <m:d>
                            <m:dPr>
                              <m:ctrlPr>
                                <a:rPr lang="pt-BR" sz="2200" b="1"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𝟐𝟎</m:t>
                              </m:r>
                              <m:r>
                                <a:rPr lang="pt-BR" sz="2200" b="1" i="1" kern="0">
                                  <a:effectLst/>
                                  <a:latin typeface="Cambria Math" panose="02040503050406030204" pitchFamily="18" charset="0"/>
                                  <a:ea typeface="Aptos" panose="020B0004020202020204" pitchFamily="34" charset="0"/>
                                  <a:cs typeface="ArialNarrow"/>
                                </a:rPr>
                                <m:t>+</m:t>
                              </m:r>
                              <m:r>
                                <a:rPr lang="pt-BR" sz="2200" b="1" i="1" kern="0">
                                  <a:effectLst/>
                                  <a:latin typeface="Cambria Math" panose="02040503050406030204" pitchFamily="18" charset="0"/>
                                  <a:ea typeface="Aptos" panose="020B0004020202020204" pitchFamily="34" charset="0"/>
                                  <a:cs typeface="ArialNarrow"/>
                                </a:rPr>
                                <m:t>𝟏𝟐</m:t>
                              </m:r>
                            </m:e>
                          </m:d>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o resultado desta expressão?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−42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0083CB9-6BB5-6072-7A00-AC0319B73A21}"/>
                  </a:ext>
                </a:extLst>
              </p:cNvPr>
              <p:cNvSpPr txBox="1">
                <a:spLocks noRot="1" noChangeAspect="1" noMove="1" noResize="1" noEditPoints="1" noAdjustHandles="1" noChangeArrowheads="1" noChangeShapeType="1" noTextEdit="1"/>
              </p:cNvSpPr>
              <p:nvPr/>
            </p:nvSpPr>
            <p:spPr>
              <a:xfrm>
                <a:off x="251124" y="3229688"/>
                <a:ext cx="5592061" cy="3410677"/>
              </a:xfrm>
              <a:prstGeom prst="rect">
                <a:avLst/>
              </a:prstGeom>
              <a:blipFill>
                <a:blip r:embed="rId3"/>
                <a:stretch>
                  <a:fillRect l="-1416" t="-894" b="-2504"/>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A0F46448-DC10-F7BE-F0EF-A7AF452DE5AB}"/>
              </a:ext>
            </a:extLst>
          </p:cNvPr>
          <p:cNvPicPr>
            <a:picLocks noChangeAspect="1"/>
          </p:cNvPicPr>
          <p:nvPr/>
        </p:nvPicPr>
        <p:blipFill>
          <a:blip r:embed="rId4"/>
          <a:stretch>
            <a:fillRect/>
          </a:stretch>
        </p:blipFill>
        <p:spPr>
          <a:xfrm>
            <a:off x="6156385" y="1096519"/>
            <a:ext cx="5923758" cy="3897209"/>
          </a:xfrm>
          <a:prstGeom prst="rect">
            <a:avLst/>
          </a:prstGeom>
        </p:spPr>
      </p:pic>
      <p:grpSp>
        <p:nvGrpSpPr>
          <p:cNvPr id="2" name="Agrupar 1">
            <a:extLst>
              <a:ext uri="{FF2B5EF4-FFF2-40B4-BE49-F238E27FC236}">
                <a16:creationId xmlns:a16="http://schemas.microsoft.com/office/drawing/2014/main" id="{C1EF6054-4FD0-C22E-E893-DAB60C87AD2D}"/>
              </a:ext>
            </a:extLst>
          </p:cNvPr>
          <p:cNvGrpSpPr/>
          <p:nvPr/>
        </p:nvGrpSpPr>
        <p:grpSpPr>
          <a:xfrm>
            <a:off x="154644" y="682997"/>
            <a:ext cx="5768965" cy="2146467"/>
            <a:chOff x="6267034" y="717165"/>
            <a:chExt cx="5768965" cy="2146467"/>
          </a:xfrm>
        </p:grpSpPr>
        <p:sp>
          <p:nvSpPr>
            <p:cNvPr id="4" name="Retângulo: Cantos Arredondados 3">
              <a:extLst>
                <a:ext uri="{FF2B5EF4-FFF2-40B4-BE49-F238E27FC236}">
                  <a16:creationId xmlns:a16="http://schemas.microsoft.com/office/drawing/2014/main" id="{9EF16EA7-34F4-1BC2-2F39-3076DAC2BFCA}"/>
                </a:ext>
              </a:extLst>
            </p:cNvPr>
            <p:cNvSpPr/>
            <p:nvPr/>
          </p:nvSpPr>
          <p:spPr>
            <a:xfrm>
              <a:off x="6275999" y="1084777"/>
              <a:ext cx="5760000" cy="1778855"/>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1900" dirty="0">
                  <a:solidFill>
                    <a:schemeClr val="tx1"/>
                  </a:solidFill>
                  <a:latin typeface="Arial Narrow" panose="020B0606020202030204" pitchFamily="34" charset="0"/>
                </a:rPr>
                <a:t>Caro(a) estudante, neste momento, vamos exercitar a habilidade de </a:t>
              </a:r>
              <a:r>
                <a:rPr lang="pt-BR" sz="1900" b="1" dirty="0">
                  <a:solidFill>
                    <a:schemeClr val="tx1"/>
                  </a:solidFill>
                  <a:latin typeface="Arial Narrow" panose="020B0606020202030204" pitchFamily="34" charset="0"/>
                </a:rPr>
                <a:t>efetuar </a:t>
              </a:r>
              <a:r>
                <a:rPr lang="pt-BR" sz="1900" dirty="0">
                  <a:solidFill>
                    <a:schemeClr val="tx1"/>
                  </a:solidFill>
                  <a:latin typeface="Arial Narrow" panose="020B0606020202030204" pitchFamily="34" charset="0"/>
                </a:rPr>
                <a:t>cálculos e </a:t>
              </a:r>
              <a:r>
                <a:rPr lang="pt-BR" sz="1900" b="1" dirty="0">
                  <a:solidFill>
                    <a:schemeClr val="tx1"/>
                  </a:solidFill>
                  <a:latin typeface="Arial Narrow" panose="020B0606020202030204" pitchFamily="34" charset="0"/>
                </a:rPr>
                <a:t>resolver</a:t>
              </a:r>
              <a:r>
                <a:rPr lang="pt-BR" sz="1900" dirty="0">
                  <a:solidFill>
                    <a:schemeClr val="tx1"/>
                  </a:solidFill>
                  <a:latin typeface="Arial Narrow" panose="020B0606020202030204" pitchFamily="34" charset="0"/>
                </a:rPr>
                <a:t> problemas com números inteiros, envolvendo as operações de adição e subtração. Fique atento(a) à sua resolução, marque apenas uma alternativa e verifique a solução.</a:t>
              </a:r>
            </a:p>
          </p:txBody>
        </p:sp>
        <p:pic>
          <p:nvPicPr>
            <p:cNvPr id="6" name="Imagem 5">
              <a:extLst>
                <a:ext uri="{FF2B5EF4-FFF2-40B4-BE49-F238E27FC236}">
                  <a16:creationId xmlns:a16="http://schemas.microsoft.com/office/drawing/2014/main" id="{0F30BC98-F73C-4932-8C14-ECD1E0D53149}"/>
                </a:ext>
              </a:extLst>
            </p:cNvPr>
            <p:cNvPicPr>
              <a:picLocks noChangeAspect="1"/>
            </p:cNvPicPr>
            <p:nvPr/>
          </p:nvPicPr>
          <p:blipFill>
            <a:blip r:embed="rId5"/>
            <a:stretch>
              <a:fillRect/>
            </a:stretch>
          </p:blipFill>
          <p:spPr>
            <a:xfrm>
              <a:off x="6267034" y="717165"/>
              <a:ext cx="2160000" cy="806943"/>
            </a:xfrm>
            <a:prstGeom prst="rect">
              <a:avLst/>
            </a:prstGeom>
          </p:spPr>
        </p:pic>
      </p:grpSp>
    </p:spTree>
    <p:extLst>
      <p:ext uri="{BB962C8B-B14F-4D97-AF65-F5344CB8AC3E}">
        <p14:creationId xmlns:p14="http://schemas.microsoft.com/office/powerpoint/2010/main" val="2358520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7834BBDE-79D8-6F68-A8D1-672E05195810}"/>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120262" y="724812"/>
            <a:ext cx="3600000" cy="75030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0F22A1D-8CF1-3BB3-CD57-6322D45AF126}"/>
                  </a:ext>
                </a:extLst>
              </p:cNvPr>
              <p:cNvSpPr txBox="1"/>
              <p:nvPr/>
            </p:nvSpPr>
            <p:spPr>
              <a:xfrm>
                <a:off x="75315" y="1392717"/>
                <a:ext cx="5940000" cy="5416868"/>
              </a:xfrm>
              <a:prstGeom prst="rect">
                <a:avLst/>
              </a:prstGeom>
              <a:noFill/>
            </p:spPr>
            <p:txBody>
              <a:bodyPr wrap="square">
                <a:spAutoFit/>
              </a:bodyPr>
              <a:lstStyle/>
              <a:p>
                <a:pPr algn="ctr">
                  <a:spcAft>
                    <a:spcPts val="800"/>
                  </a:spcAft>
                  <a:buNone/>
                </a:pPr>
                <a:r>
                  <a:rPr lang="pt-BR" sz="2200" b="1" kern="0" dirty="0">
                    <a:effectLst/>
                    <a:latin typeface="Arial Narrow" panose="020B0606020202030204" pitchFamily="34" charset="0"/>
                    <a:ea typeface="Aptos" panose="020B0004020202020204" pitchFamily="34" charset="0"/>
                    <a:cs typeface="ArialNarrow"/>
                  </a:rPr>
                  <a:t>OPERAÇÃO COM NÚMEROS INTEIROS</a:t>
                </a:r>
              </a:p>
              <a:p>
                <a:pPr algn="ctr">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r>
                  <a:rPr lang="pt-BR" sz="2200" b="1" kern="0" dirty="0">
                    <a:effectLst/>
                    <a:latin typeface="Arial Narrow" panose="020B0606020202030204" pitchFamily="34" charset="0"/>
                    <a:ea typeface="Times New Roman" panose="02020603050405020304" pitchFamily="18" charset="0"/>
                    <a:cs typeface="ArialNarrow"/>
                  </a:rPr>
                  <a:t>MULTIPLICAÇÃO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 A multiplicação, no conjunto dos números naturais, consiste em adicionar uma quantidade finita de números iguais. Da mesma forma, se multiplicarmos números inteiros positivos, temos:</a:t>
                </a:r>
                <a:endParaRPr lang="pt-BR" sz="2200" kern="100" dirty="0">
                  <a:latin typeface="Aptos" panose="020B0004020202020204" pitchFamily="34" charset="0"/>
                  <a:ea typeface="Times New Roman" panose="02020603050405020304" pitchFamily="18" charset="0"/>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4×5=5+5+5+5=20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spcAft>
                    <a:spcPts val="800"/>
                  </a:spcAft>
                </a:pPr>
                <a14:m>
                  <m:oMathPara xmlns:m="http://schemas.openxmlformats.org/officeDocument/2006/math">
                    <m:oMathParaPr>
                      <m:jc m:val="left"/>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6×12=12+12+12+12+12+12=72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O mesmo princípio se aplica aos números inteiros negativos: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spcAft>
                    <a:spcPts val="800"/>
                  </a:spcAft>
                </a:pPr>
                <a14:m>
                  <m:oMathPara xmlns:m="http://schemas.openxmlformats.org/officeDocument/2006/math">
                    <m:oMathParaPr>
                      <m:jc m:val="left"/>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=−12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spcAft>
                    <a:spcPts val="800"/>
                  </a:spcAft>
                </a:pPr>
                <a14:m>
                  <m:oMathPara xmlns:m="http://schemas.openxmlformats.org/officeDocument/2006/math">
                    <m:oMathParaPr>
                      <m:jc m:val="left"/>
                    </m:oMathParaPr>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 ×4=</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=−12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0F22A1D-8CF1-3BB3-CD57-6322D45AF126}"/>
                  </a:ext>
                </a:extLst>
              </p:cNvPr>
              <p:cNvSpPr txBox="1">
                <a:spLocks noRot="1" noChangeAspect="1" noMove="1" noResize="1" noEditPoints="1" noAdjustHandles="1" noChangeArrowheads="1" noChangeShapeType="1" noTextEdit="1"/>
              </p:cNvSpPr>
              <p:nvPr/>
            </p:nvSpPr>
            <p:spPr>
              <a:xfrm>
                <a:off x="75315" y="1392717"/>
                <a:ext cx="5940000" cy="5416868"/>
              </a:xfrm>
              <a:prstGeom prst="rect">
                <a:avLst/>
              </a:prstGeom>
              <a:blipFill>
                <a:blip r:embed="rId3"/>
                <a:stretch>
                  <a:fillRect l="-1333" t="-675" r="-123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5881B5F-3BD7-295C-CBB9-B2D0032D8211}"/>
                  </a:ext>
                </a:extLst>
              </p:cNvPr>
              <p:cNvSpPr txBox="1"/>
              <p:nvPr/>
            </p:nvSpPr>
            <p:spPr>
              <a:xfrm>
                <a:off x="6096000" y="854143"/>
                <a:ext cx="6067245" cy="84843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Observe a representação na reta numérica para um número inteiro “</a:t>
                </a:r>
                <a14:m>
                  <m:oMath xmlns:m="http://schemas.openxmlformats.org/officeDocument/2006/math">
                    <m:r>
                      <a:rPr lang="pt-BR" sz="2200" b="1" i="1" kern="0">
                        <a:effectLst/>
                        <a:latin typeface="Cambria Math" panose="02040503050406030204" pitchFamily="18" charset="0"/>
                        <a:ea typeface="Aptos" panose="020B0004020202020204" pitchFamily="34" charset="0"/>
                        <a:cs typeface="ArialNarrow"/>
                      </a:rPr>
                      <m:t>𝒃</m:t>
                    </m:r>
                  </m:oMath>
                </a14:m>
                <a:r>
                  <a:rPr lang="pt-BR" sz="2200" kern="0" dirty="0">
                    <a:effectLst/>
                    <a:latin typeface="Arial Narrow" panose="020B0606020202030204" pitchFamily="34" charset="0"/>
                    <a:ea typeface="Aptos" panose="020B0004020202020204" pitchFamily="34" charset="0"/>
                    <a:cs typeface="ArialNarrow"/>
                  </a:rPr>
                  <a:t>” maior que zero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b="1" i="1" kern="0">
                            <a:effectLst/>
                            <a:latin typeface="Cambria Math" panose="02040503050406030204" pitchFamily="18" charset="0"/>
                            <a:ea typeface="Aptos" panose="020B0004020202020204" pitchFamily="34" charset="0"/>
                            <a:cs typeface="ArialNarrow"/>
                          </a:rPr>
                          <m:t>𝒃</m:t>
                        </m:r>
                        <m:r>
                          <a:rPr lang="pt-BR" sz="2200" b="1" i="1" kern="0">
                            <a:effectLst/>
                            <a:latin typeface="Cambria Math" panose="02040503050406030204" pitchFamily="18" charset="0"/>
                            <a:ea typeface="Aptos" panose="020B0004020202020204" pitchFamily="34" charset="0"/>
                            <a:cs typeface="ArialNarrow"/>
                          </a:rPr>
                          <m:t>&gt;</m:t>
                        </m:r>
                        <m:r>
                          <a:rPr lang="pt-BR" sz="2200" b="1" i="1" kern="0">
                            <a:effectLst/>
                            <a:latin typeface="Cambria Math" panose="02040503050406030204" pitchFamily="18" charset="0"/>
                            <a:ea typeface="Aptos" panose="020B0004020202020204" pitchFamily="34" charset="0"/>
                            <a:cs typeface="ArialNarrow"/>
                          </a:rPr>
                          <m:t>𝟎</m:t>
                        </m:r>
                      </m:e>
                    </m:d>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5881B5F-3BD7-295C-CBB9-B2D0032D8211}"/>
                  </a:ext>
                </a:extLst>
              </p:cNvPr>
              <p:cNvSpPr txBox="1">
                <a:spLocks noRot="1" noChangeAspect="1" noMove="1" noResize="1" noEditPoints="1" noAdjustHandles="1" noChangeArrowheads="1" noChangeShapeType="1" noTextEdit="1"/>
              </p:cNvSpPr>
              <p:nvPr/>
            </p:nvSpPr>
            <p:spPr>
              <a:xfrm>
                <a:off x="6096000" y="854143"/>
                <a:ext cx="6067245" cy="848437"/>
              </a:xfrm>
              <a:prstGeom prst="rect">
                <a:avLst/>
              </a:prstGeom>
              <a:blipFill>
                <a:blip r:embed="rId4"/>
                <a:stretch>
                  <a:fillRect l="-1307" t="-2878" r="-1307" b="-13669"/>
                </a:stretch>
              </a:blipFill>
            </p:spPr>
            <p:txBody>
              <a:bodyPr/>
              <a:lstStyle/>
              <a:p>
                <a:r>
                  <a:rPr lang="pt-BR">
                    <a:noFill/>
                  </a:rPr>
                  <a:t> </a:t>
                </a:r>
              </a:p>
            </p:txBody>
          </p:sp>
        </mc:Fallback>
      </mc:AlternateContent>
      <p:pic>
        <p:nvPicPr>
          <p:cNvPr id="7" name="Imagem 6" descr="Gráfico, Gráfico de linhas&#10;&#10;O conteúdo gerado por IA pode estar incorreto.">
            <a:extLst>
              <a:ext uri="{FF2B5EF4-FFF2-40B4-BE49-F238E27FC236}">
                <a16:creationId xmlns:a16="http://schemas.microsoft.com/office/drawing/2014/main" id="{AE030716-A5CB-6E26-B342-F266FE906573}"/>
              </a:ext>
            </a:extLst>
          </p:cNvPr>
          <p:cNvPicPr>
            <a:picLocks noChangeAspect="1"/>
          </p:cNvPicPr>
          <p:nvPr/>
        </p:nvPicPr>
        <p:blipFill rotWithShape="1">
          <a:blip r:embed="rId5"/>
          <a:srcRect l="4834" t="7098"/>
          <a:stretch/>
        </p:blipFill>
        <p:spPr bwMode="auto">
          <a:xfrm>
            <a:off x="7362751" y="1987420"/>
            <a:ext cx="3487401" cy="1510026"/>
          </a:xfrm>
          <a:prstGeom prst="rect">
            <a:avLst/>
          </a:prstGeom>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BDD17CA5-2F3D-70F1-4D14-FD61C3B4B98E}"/>
              </a:ext>
            </a:extLst>
          </p:cNvPr>
          <p:cNvSpPr txBox="1"/>
          <p:nvPr/>
        </p:nvSpPr>
        <p:spPr>
          <a:xfrm>
            <a:off x="6248952" y="3868551"/>
            <a:ext cx="5715000" cy="2221570"/>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Dessa forma, podemos afirmar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A multiplicação de dois números inteiros, um </a:t>
            </a:r>
            <a:r>
              <a:rPr lang="pt-BR" sz="2200" b="1" kern="0" dirty="0">
                <a:effectLst/>
                <a:latin typeface="Arial Narrow" panose="020B0606020202030204" pitchFamily="34" charset="0"/>
                <a:ea typeface="Aptos" panose="020B0004020202020204" pitchFamily="34" charset="0"/>
                <a:cs typeface="ArialNarrow"/>
              </a:rPr>
              <a:t>positivo </a:t>
            </a:r>
            <a:r>
              <a:rPr lang="pt-BR" sz="2200" kern="0" dirty="0">
                <a:effectLst/>
                <a:latin typeface="Arial Narrow" panose="020B0606020202030204" pitchFamily="34" charset="0"/>
                <a:ea typeface="Aptos" panose="020B0004020202020204" pitchFamily="34" charset="0"/>
                <a:cs typeface="ArialNarrow"/>
              </a:rPr>
              <a:t>e outro</a:t>
            </a:r>
            <a:r>
              <a:rPr lang="pt-BR" sz="2200" b="1" kern="0" dirty="0">
                <a:effectLst/>
                <a:latin typeface="Arial Narrow" panose="020B0606020202030204" pitchFamily="34" charset="0"/>
                <a:ea typeface="Aptos" panose="020B0004020202020204" pitchFamily="34" charset="0"/>
                <a:cs typeface="ArialNarrow"/>
              </a:rPr>
              <a:t> negativo</a:t>
            </a:r>
            <a:r>
              <a:rPr lang="pt-BR" sz="2200" kern="0" dirty="0">
                <a:effectLst/>
                <a:latin typeface="Arial Narrow" panose="020B0606020202030204" pitchFamily="34" charset="0"/>
                <a:ea typeface="Aptos" panose="020B0004020202020204" pitchFamily="34" charset="0"/>
                <a:cs typeface="ArialNarrow"/>
              </a:rPr>
              <a:t>, é sempre </a:t>
            </a:r>
            <a:r>
              <a:rPr lang="pt-BR" sz="2200" u="sng" kern="0" dirty="0">
                <a:effectLst/>
                <a:latin typeface="Arial Narrow" panose="020B0606020202030204" pitchFamily="34" charset="0"/>
                <a:ea typeface="Aptos" panose="020B0004020202020204" pitchFamily="34" charset="0"/>
                <a:cs typeface="ArialNarrow"/>
              </a:rPr>
              <a:t>negativa</a:t>
            </a: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A multiplicação de dois números inteiros um </a:t>
            </a:r>
            <a:r>
              <a:rPr lang="pt-BR" sz="2200" b="1" kern="0" dirty="0">
                <a:effectLst/>
                <a:latin typeface="Arial Narrow" panose="020B0606020202030204" pitchFamily="34" charset="0"/>
                <a:ea typeface="Aptos" panose="020B0004020202020204" pitchFamily="34" charset="0"/>
                <a:cs typeface="ArialNarrow"/>
              </a:rPr>
              <a:t>negativo</a:t>
            </a:r>
            <a:r>
              <a:rPr lang="pt-BR" sz="2200" kern="0" dirty="0">
                <a:effectLst/>
                <a:latin typeface="Arial Narrow" panose="020B0606020202030204" pitchFamily="34" charset="0"/>
                <a:ea typeface="Aptos" panose="020B0004020202020204" pitchFamily="34" charset="0"/>
                <a:cs typeface="ArialNarrow"/>
              </a:rPr>
              <a:t> e o outro </a:t>
            </a:r>
            <a:r>
              <a:rPr lang="pt-BR" sz="2200" b="1" kern="0" dirty="0">
                <a:effectLst/>
                <a:latin typeface="Arial Narrow" panose="020B0606020202030204" pitchFamily="34" charset="0"/>
                <a:ea typeface="Aptos" panose="020B0004020202020204" pitchFamily="34" charset="0"/>
                <a:cs typeface="ArialNarrow"/>
              </a:rPr>
              <a:t>positivo</a:t>
            </a:r>
            <a:r>
              <a:rPr lang="pt-BR" sz="2200" kern="0" dirty="0">
                <a:effectLst/>
                <a:latin typeface="Arial Narrow" panose="020B0606020202030204" pitchFamily="34" charset="0"/>
                <a:ea typeface="Aptos" panose="020B0004020202020204" pitchFamily="34" charset="0"/>
                <a:cs typeface="ArialNarrow"/>
              </a:rPr>
              <a:t> é sempre </a:t>
            </a:r>
            <a:r>
              <a:rPr lang="pt-BR" sz="2200" u="sng" kern="0" dirty="0">
                <a:effectLst/>
                <a:latin typeface="Arial Narrow" panose="020B0606020202030204" pitchFamily="34" charset="0"/>
                <a:ea typeface="Aptos" panose="020B0004020202020204" pitchFamily="34" charset="0"/>
                <a:cs typeface="ArialNarrow"/>
              </a:rPr>
              <a:t>negativa</a:t>
            </a: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21197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5A83335-1E3F-8D08-C0F9-340DE2FCE1EA}"/>
              </a:ext>
            </a:extLst>
          </p:cNvPr>
          <p:cNvPicPr>
            <a:picLocks noChangeAspect="1"/>
          </p:cNvPicPr>
          <p:nvPr/>
        </p:nvPicPr>
        <p:blipFill>
          <a:blip r:embed="rId2"/>
          <a:stretch>
            <a:fillRect/>
          </a:stretch>
        </p:blipFill>
        <p:spPr>
          <a:xfrm>
            <a:off x="23005" y="601472"/>
            <a:ext cx="6033882" cy="1322219"/>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4A67407-27D9-2E4D-43C7-CDD82195071D}"/>
                  </a:ext>
                </a:extLst>
              </p:cNvPr>
              <p:cNvSpPr txBox="1"/>
              <p:nvPr/>
            </p:nvSpPr>
            <p:spPr>
              <a:xfrm>
                <a:off x="286828" y="1923691"/>
                <a:ext cx="5648146" cy="3816429"/>
              </a:xfrm>
              <a:prstGeom prst="rect">
                <a:avLst/>
              </a:prstGeom>
              <a:noFill/>
            </p:spPr>
            <p:txBody>
              <a:bodyPr wrap="square">
                <a:spAutoFit/>
              </a:bodyPr>
              <a:lstStyle/>
              <a:p>
                <a:pPr algn="just">
                  <a:buNone/>
                </a:pPr>
                <a:r>
                  <a:rPr lang="pt-BR" sz="2200" kern="0" dirty="0">
                    <a:effectLst/>
                    <a:latin typeface="Arial Narrow" panose="020B0606020202030204" pitchFamily="34" charset="0"/>
                    <a:ea typeface="Aptos" panose="020B0004020202020204" pitchFamily="34" charset="0"/>
                    <a:cs typeface="ArialNarrow"/>
                  </a:rPr>
                  <a:t>Bom, se você multiplicar, por exemplo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−5</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m:t>
                        </m:r>
                      </m:e>
                    </m:d>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O resultado dará 10 positivo. Isso acontece porque existe uma simetria na reta numérica. Imagine a seguinte situação: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3405505" algn="just">
                  <a:buNone/>
                </a:pPr>
                <a:r>
                  <a:rPr lang="pt-BR" sz="2200"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Um sujeito está de pé bem em cima do número zero, na reta dos nú­meros inteiros.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Ao multiplicar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por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ele se vira para a direita e anda dois passos, cada passo do tamanho de cinco unidades. Assim, ele para exatamente em cima do número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4A67407-27D9-2E4D-43C7-CDD82195071D}"/>
                  </a:ext>
                </a:extLst>
              </p:cNvPr>
              <p:cNvSpPr txBox="1">
                <a:spLocks noRot="1" noChangeAspect="1" noMove="1" noResize="1" noEditPoints="1" noAdjustHandles="1" noChangeArrowheads="1" noChangeShapeType="1" noTextEdit="1"/>
              </p:cNvSpPr>
              <p:nvPr/>
            </p:nvSpPr>
            <p:spPr>
              <a:xfrm>
                <a:off x="286828" y="1923691"/>
                <a:ext cx="5648146" cy="3816429"/>
              </a:xfrm>
              <a:prstGeom prst="rect">
                <a:avLst/>
              </a:prstGeom>
              <a:blipFill>
                <a:blip r:embed="rId3"/>
                <a:stretch>
                  <a:fillRect l="-1402" t="-1278" r="-1294" b="-2077"/>
                </a:stretch>
              </a:blipFill>
            </p:spPr>
            <p:txBody>
              <a:bodyPr/>
              <a:lstStyle/>
              <a:p>
                <a:r>
                  <a:rPr lang="pt-BR">
                    <a:noFill/>
                  </a:rPr>
                  <a:t> </a:t>
                </a:r>
              </a:p>
            </p:txBody>
          </p:sp>
        </mc:Fallback>
      </mc:AlternateContent>
      <p:pic>
        <p:nvPicPr>
          <p:cNvPr id="6" name="Imagem 5" descr="Gráfico, Gráfico de caixa estreita&#10;&#10;O conteúdo gerado por IA pode estar incorreto.">
            <a:extLst>
              <a:ext uri="{FF2B5EF4-FFF2-40B4-BE49-F238E27FC236}">
                <a16:creationId xmlns:a16="http://schemas.microsoft.com/office/drawing/2014/main" id="{AF770B29-6617-209A-ED2E-33D6A71B540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Lst>
          </a:blip>
          <a:stretch>
            <a:fillRect/>
          </a:stretch>
        </p:blipFill>
        <p:spPr>
          <a:xfrm>
            <a:off x="646656" y="5675930"/>
            <a:ext cx="4786580" cy="1050758"/>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89076B9-CD33-8C05-044F-8305C7B62638}"/>
                  </a:ext>
                </a:extLst>
              </p:cNvPr>
              <p:cNvSpPr txBox="1"/>
              <p:nvPr/>
            </p:nvSpPr>
            <p:spPr>
              <a:xfrm>
                <a:off x="6198797" y="856497"/>
                <a:ext cx="5837206" cy="1237903"/>
              </a:xfrm>
              <a:prstGeom prst="rect">
                <a:avLst/>
              </a:prstGeom>
              <a:noFill/>
            </p:spPr>
            <p:txBody>
              <a:bodyPr wrap="square">
                <a:spAutoFit/>
              </a:bodyPr>
              <a:lstStyle/>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Ao multiplicar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por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ele se vira para a esquerda e anda dois passos, cada passo de cinco unidades, e para em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89076B9-CD33-8C05-044F-8305C7B62638}"/>
                  </a:ext>
                </a:extLst>
              </p:cNvPr>
              <p:cNvSpPr txBox="1">
                <a:spLocks noRot="1" noChangeAspect="1" noMove="1" noResize="1" noEditPoints="1" noAdjustHandles="1" noChangeArrowheads="1" noChangeShapeType="1" noTextEdit="1"/>
              </p:cNvSpPr>
              <p:nvPr/>
            </p:nvSpPr>
            <p:spPr>
              <a:xfrm>
                <a:off x="6198797" y="856497"/>
                <a:ext cx="5837206" cy="1237903"/>
              </a:xfrm>
              <a:prstGeom prst="rect">
                <a:avLst/>
              </a:prstGeom>
              <a:blipFill>
                <a:blip r:embed="rId6"/>
                <a:stretch>
                  <a:fillRect l="-1358" t="-1970" r="-1358" b="-8374"/>
                </a:stretch>
              </a:blipFill>
            </p:spPr>
            <p:txBody>
              <a:bodyPr/>
              <a:lstStyle/>
              <a:p>
                <a:r>
                  <a:rPr lang="pt-BR">
                    <a:noFill/>
                  </a:rPr>
                  <a:t> </a:t>
                </a:r>
              </a:p>
            </p:txBody>
          </p:sp>
        </mc:Fallback>
      </mc:AlternateContent>
      <p:pic>
        <p:nvPicPr>
          <p:cNvPr id="9" name="Imagem 8" descr="Gráfico&#10;&#10;O conteúdo gerado por IA pode estar incorreto.">
            <a:extLst>
              <a:ext uri="{FF2B5EF4-FFF2-40B4-BE49-F238E27FC236}">
                <a16:creationId xmlns:a16="http://schemas.microsoft.com/office/drawing/2014/main" id="{6A552A12-B71F-C0B5-C90B-DE053BAAF1FB}"/>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Effect>
                      <a14:saturation sat="300000"/>
                    </a14:imgEffect>
                  </a14:imgLayer>
                </a14:imgProps>
              </a:ext>
            </a:extLst>
          </a:blip>
          <a:srcRect t="44854" r="3479" b="37002"/>
          <a:stretch/>
        </p:blipFill>
        <p:spPr bwMode="auto">
          <a:xfrm>
            <a:off x="6539141" y="2094400"/>
            <a:ext cx="5156517" cy="918713"/>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40A387FE-A5FF-1DC6-DC31-57441B57D1F8}"/>
                  </a:ext>
                </a:extLst>
              </p:cNvPr>
              <p:cNvSpPr txBox="1"/>
              <p:nvPr/>
            </p:nvSpPr>
            <p:spPr>
              <a:xfrm>
                <a:off x="6198797" y="3429000"/>
                <a:ext cx="5837206" cy="1237903"/>
              </a:xfrm>
              <a:prstGeom prst="rect">
                <a:avLst/>
              </a:prstGeom>
              <a:noFill/>
            </p:spPr>
            <p:txBody>
              <a:bodyPr wrap="square">
                <a:spAutoFit/>
              </a:bodyPr>
              <a:lstStyle/>
              <a:p>
                <a:pPr>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Ao multiplicar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por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ele se vira para a esquerda, mas “anda de costas” dois passos, cada passo de cinco unidades, para parar em 10.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40A387FE-A5FF-1DC6-DC31-57441B57D1F8}"/>
                  </a:ext>
                </a:extLst>
              </p:cNvPr>
              <p:cNvSpPr txBox="1">
                <a:spLocks noRot="1" noChangeAspect="1" noMove="1" noResize="1" noEditPoints="1" noAdjustHandles="1" noChangeArrowheads="1" noChangeShapeType="1" noTextEdit="1"/>
              </p:cNvSpPr>
              <p:nvPr/>
            </p:nvSpPr>
            <p:spPr>
              <a:xfrm>
                <a:off x="6198797" y="3429000"/>
                <a:ext cx="5837206" cy="1237903"/>
              </a:xfrm>
              <a:prstGeom prst="rect">
                <a:avLst/>
              </a:prstGeom>
              <a:blipFill>
                <a:blip r:embed="rId9"/>
                <a:stretch>
                  <a:fillRect l="-1358" t="-1970" r="-1045" b="-8374"/>
                </a:stretch>
              </a:blipFill>
            </p:spPr>
            <p:txBody>
              <a:bodyPr/>
              <a:lstStyle/>
              <a:p>
                <a:r>
                  <a:rPr lang="pt-BR">
                    <a:noFill/>
                  </a:rPr>
                  <a:t> </a:t>
                </a:r>
              </a:p>
            </p:txBody>
          </p:sp>
        </mc:Fallback>
      </mc:AlternateContent>
      <p:pic>
        <p:nvPicPr>
          <p:cNvPr id="12" name="Imagem 11" descr="Gráfico&#10;&#10;O conteúdo gerado por IA pode estar incorreto.">
            <a:extLst>
              <a:ext uri="{FF2B5EF4-FFF2-40B4-BE49-F238E27FC236}">
                <a16:creationId xmlns:a16="http://schemas.microsoft.com/office/drawing/2014/main" id="{79D197C2-140C-7CA4-06B0-16812DE63259}"/>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25000"/>
                    </a14:imgEffect>
                    <a14:imgEffect>
                      <a14:saturation sat="300000"/>
                    </a14:imgEffect>
                  </a14:imgLayer>
                </a14:imgProps>
              </a:ext>
            </a:extLst>
          </a:blip>
          <a:srcRect t="48122" b="35994"/>
          <a:stretch/>
        </p:blipFill>
        <p:spPr bwMode="auto">
          <a:xfrm>
            <a:off x="6458481" y="4885778"/>
            <a:ext cx="5237177" cy="91871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4610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1019EB6-68DC-031C-DD77-95507B9A754C}"/>
              </a:ext>
            </a:extLst>
          </p:cNvPr>
          <p:cNvSpPr txBox="1"/>
          <p:nvPr/>
        </p:nvSpPr>
        <p:spPr>
          <a:xfrm>
            <a:off x="1438" y="854084"/>
            <a:ext cx="6094562" cy="2221634"/>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Dessa forma, podemos afirmar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A multiplicação de dois números inteiros </a:t>
            </a:r>
            <a:r>
              <a:rPr lang="pt-BR" sz="2200" b="1" kern="0" dirty="0">
                <a:effectLst/>
                <a:latin typeface="Arial Narrow" panose="020B0606020202030204" pitchFamily="34" charset="0"/>
                <a:ea typeface="Aptos" panose="020B0004020202020204" pitchFamily="34" charset="0"/>
                <a:cs typeface="ArialNarrow"/>
              </a:rPr>
              <a:t>positivos</a:t>
            </a:r>
            <a:r>
              <a:rPr lang="pt-BR" sz="2200" kern="0" dirty="0">
                <a:effectLst/>
                <a:latin typeface="Arial Narrow" panose="020B0606020202030204" pitchFamily="34" charset="0"/>
                <a:ea typeface="Aptos" panose="020B0004020202020204" pitchFamily="34" charset="0"/>
                <a:cs typeface="ArialNarrow"/>
              </a:rPr>
              <a:t>, é sempre </a:t>
            </a:r>
            <a:r>
              <a:rPr lang="pt-BR" sz="2200" u="sng" kern="0" dirty="0">
                <a:effectLst/>
                <a:latin typeface="Arial Narrow" panose="020B0606020202030204" pitchFamily="34" charset="0"/>
                <a:ea typeface="Aptos" panose="020B0004020202020204" pitchFamily="34" charset="0"/>
                <a:cs typeface="ArialNarrow"/>
              </a:rPr>
              <a:t>positiva</a:t>
            </a: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A multiplicação de dois números inteiros </a:t>
            </a:r>
            <a:r>
              <a:rPr lang="pt-BR" sz="2200" b="1" kern="0" dirty="0">
                <a:effectLst/>
                <a:latin typeface="Arial Narrow" panose="020B0606020202030204" pitchFamily="34" charset="0"/>
                <a:ea typeface="Aptos" panose="020B0004020202020204" pitchFamily="34" charset="0"/>
                <a:cs typeface="ArialNarrow"/>
              </a:rPr>
              <a:t>negativos</a:t>
            </a:r>
            <a:r>
              <a:rPr lang="pt-BR" sz="2200" kern="0" dirty="0">
                <a:effectLst/>
                <a:latin typeface="Arial Narrow" panose="020B0606020202030204" pitchFamily="34" charset="0"/>
                <a:ea typeface="Aptos" panose="020B0004020202020204" pitchFamily="34" charset="0"/>
                <a:cs typeface="ArialNarrow"/>
              </a:rPr>
              <a:t>, é sempre </a:t>
            </a:r>
            <a:r>
              <a:rPr lang="pt-BR" sz="2200" u="sng" kern="0" dirty="0">
                <a:effectLst/>
                <a:latin typeface="Arial Narrow" panose="020B0606020202030204" pitchFamily="34" charset="0"/>
                <a:ea typeface="Aptos" panose="020B0004020202020204" pitchFamily="34" charset="0"/>
                <a:cs typeface="ArialNarrow"/>
              </a:rPr>
              <a:t>positiva</a:t>
            </a: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BA94A80-4EBD-DB36-87C9-49EF3F87AF0F}"/>
              </a:ext>
            </a:extLst>
          </p:cNvPr>
          <p:cNvPicPr>
            <a:picLocks noChangeAspect="1"/>
          </p:cNvPicPr>
          <p:nvPr/>
        </p:nvPicPr>
        <p:blipFill>
          <a:blip r:embed="rId2"/>
          <a:stretch>
            <a:fillRect/>
          </a:stretch>
        </p:blipFill>
        <p:spPr>
          <a:xfrm>
            <a:off x="92474" y="3247845"/>
            <a:ext cx="5912490" cy="3027872"/>
          </a:xfrm>
          <a:prstGeom prst="rect">
            <a:avLst/>
          </a:prstGeom>
        </p:spPr>
      </p:pic>
      <p:sp>
        <p:nvSpPr>
          <p:cNvPr id="7" name="CaixaDeTexto 6">
            <a:extLst>
              <a:ext uri="{FF2B5EF4-FFF2-40B4-BE49-F238E27FC236}">
                <a16:creationId xmlns:a16="http://schemas.microsoft.com/office/drawing/2014/main" id="{2CEB237C-30E7-DCBE-CF92-C21E5F1CA2B6}"/>
              </a:ext>
            </a:extLst>
          </p:cNvPr>
          <p:cNvSpPr txBox="1"/>
          <p:nvPr/>
        </p:nvSpPr>
        <p:spPr>
          <a:xfrm>
            <a:off x="6096000" y="748577"/>
            <a:ext cx="3211184" cy="459100"/>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De forma </a:t>
            </a:r>
            <a:r>
              <a:rPr lang="pt-BR" sz="2200" u="sng" kern="0" dirty="0">
                <a:effectLst/>
                <a:latin typeface="Arial Narrow" panose="020B0606020202030204" pitchFamily="34" charset="0"/>
                <a:ea typeface="Aptos" panose="020B0004020202020204" pitchFamily="34" charset="0"/>
                <a:cs typeface="ArialNarrow"/>
              </a:rPr>
              <a:t>resumida</a:t>
            </a:r>
            <a:r>
              <a:rPr lang="pt-BR" sz="2200" kern="0" dirty="0">
                <a:effectLst/>
                <a:latin typeface="Arial Narrow" panose="020B0606020202030204" pitchFamily="34" charset="0"/>
                <a:ea typeface="Aptos" panose="020B0004020202020204" pitchFamily="34" charset="0"/>
                <a:cs typeface="ArialNarrow"/>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C6964A9C-38B4-6B14-D939-E8D14435082A}"/>
                  </a:ext>
                </a:extLst>
              </p:cNvPr>
              <p:cNvGraphicFramePr>
                <a:graphicFrameLocks noGrp="1"/>
              </p:cNvGraphicFramePr>
              <p:nvPr>
                <p:extLst>
                  <p:ext uri="{D42A27DB-BD31-4B8C-83A1-F6EECF244321}">
                    <p14:modId xmlns:p14="http://schemas.microsoft.com/office/powerpoint/2010/main" val="3659310813"/>
                  </p:ext>
                </p:extLst>
              </p:nvPr>
            </p:nvGraphicFramePr>
            <p:xfrm>
              <a:off x="7662953" y="1274618"/>
              <a:ext cx="3288461" cy="2435860"/>
            </p:xfrm>
            <a:graphic>
              <a:graphicData uri="http://schemas.openxmlformats.org/drawingml/2006/table">
                <a:tbl>
                  <a:tblPr firstRow="1" firstCol="1" bandRow="1"/>
                  <a:tblGrid>
                    <a:gridCol w="3288461">
                      <a:extLst>
                        <a:ext uri="{9D8B030D-6E8A-4147-A177-3AD203B41FA5}">
                          <a16:colId xmlns:a16="http://schemas.microsoft.com/office/drawing/2014/main" val="1098670211"/>
                        </a:ext>
                      </a:extLst>
                    </a:gridCol>
                  </a:tblGrid>
                  <a:tr h="0">
                    <a:tc>
                      <a:txBody>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Sejam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𝑎</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𝑏</m:t>
                              </m:r>
                              <m:r>
                                <a:rPr lang="pt-BR" sz="2200" kern="0">
                                  <a:effectLst/>
                                  <a:latin typeface="Cambria Math" panose="02040503050406030204" pitchFamily="18" charset="0"/>
                                  <a:ea typeface="Aptos" panose="020B0004020202020204" pitchFamily="34" charset="0"/>
                                  <a:cs typeface="ArialNarrow"/>
                                </a:rPr>
                                <m:t> </m:t>
                              </m:r>
                              <m:r>
                                <m:rPr>
                                  <m:sty m:val="p"/>
                                </m:rPr>
                                <a:rPr lang="pt-BR" sz="2200" kern="0">
                                  <a:effectLst/>
                                  <a:latin typeface="Cambria Math" panose="02040503050406030204" pitchFamily="18" charset="0"/>
                                  <a:ea typeface="Aptos" panose="020B0004020202020204" pitchFamily="34" charset="0"/>
                                  <a:cs typeface="ArialNarrow"/>
                                </a:rPr>
                                <m:t>e</m:t>
                              </m:r>
                              <m:r>
                                <a:rPr lang="pt-BR" sz="2200"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𝑐</m:t>
                              </m:r>
                              <m:r>
                                <a:rPr lang="pt-BR" sz="2200" kern="0">
                                  <a:effectLst/>
                                  <a:latin typeface="Cambria Math" panose="02040503050406030204" pitchFamily="18" charset="0"/>
                                  <a:ea typeface="Aptos" panose="020B0004020202020204" pitchFamily="34" charset="0"/>
                                  <a:cs typeface="ArialNarrow"/>
                                </a:rPr>
                                <m:t>∈</m:t>
                              </m:r>
                              <m:r>
                                <a:rPr lang="pt-BR" sz="2200" kern="0">
                                  <a:effectLst/>
                                  <a:latin typeface="Cambria Math" panose="02040503050406030204" pitchFamily="18" charset="0"/>
                                  <a:ea typeface="Aptos" panose="020B0004020202020204" pitchFamily="34" charset="0"/>
                                  <a:cs typeface="ArialNarrow"/>
                                </a:rPr>
                                <m:t>ℤ</m:t>
                              </m:r>
                            </m:oMath>
                          </a14:m>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𝑎</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𝑏</m:t>
                                    </m:r>
                                  </m:e>
                                </m:d>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𝑐</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𝑎</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𝑏</m:t>
                                    </m:r>
                                  </m:e>
                                </m:d>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𝑐</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𝑎</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𝑏</m:t>
                                    </m:r>
                                  </m:e>
                                </m:d>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𝑐</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𝑎</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𝑏</m:t>
                                    </m:r>
                                  </m:e>
                                </m:d>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𝑐</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3010483"/>
                      </a:ext>
                    </a:extLst>
                  </a:tr>
                </a:tbl>
              </a:graphicData>
            </a:graphic>
          </p:graphicFrame>
        </mc:Choice>
        <mc:Fallback xmlns="">
          <p:graphicFrame>
            <p:nvGraphicFramePr>
              <p:cNvPr id="8" name="Tabela 7">
                <a:extLst>
                  <a:ext uri="{FF2B5EF4-FFF2-40B4-BE49-F238E27FC236}">
                    <a16:creationId xmlns:a16="http://schemas.microsoft.com/office/drawing/2014/main" id="{C6964A9C-38B4-6B14-D939-E8D14435082A}"/>
                  </a:ext>
                </a:extLst>
              </p:cNvPr>
              <p:cNvGraphicFramePr>
                <a:graphicFrameLocks noGrp="1"/>
              </p:cNvGraphicFramePr>
              <p:nvPr>
                <p:extLst>
                  <p:ext uri="{D42A27DB-BD31-4B8C-83A1-F6EECF244321}">
                    <p14:modId xmlns:p14="http://schemas.microsoft.com/office/powerpoint/2010/main" val="3659310813"/>
                  </p:ext>
                </p:extLst>
              </p:nvPr>
            </p:nvGraphicFramePr>
            <p:xfrm>
              <a:off x="7662953" y="1274618"/>
              <a:ext cx="3288461" cy="2435860"/>
            </p:xfrm>
            <a:graphic>
              <a:graphicData uri="http://schemas.openxmlformats.org/drawingml/2006/table">
                <a:tbl>
                  <a:tblPr firstRow="1" firstCol="1" bandRow="1"/>
                  <a:tblGrid>
                    <a:gridCol w="3288461">
                      <a:extLst>
                        <a:ext uri="{9D8B030D-6E8A-4147-A177-3AD203B41FA5}">
                          <a16:colId xmlns:a16="http://schemas.microsoft.com/office/drawing/2014/main" val="1098670211"/>
                        </a:ext>
                      </a:extLst>
                    </a:gridCol>
                  </a:tblGrid>
                  <a:tr h="2435860">
                    <a:tc>
                      <a:txBody>
                        <a:bodyPr/>
                        <a:lstStyle/>
                        <a:p>
                          <a:endParaRPr lang="pt-B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blipFill>
                          <a:blip r:embed="rId3"/>
                          <a:stretch>
                            <a:fillRect l="-556" t="-2750" r="-926" b="-1250"/>
                          </a:stretch>
                        </a:blipFill>
                      </a:tcPr>
                    </a:tc>
                    <a:extLst>
                      <a:ext uri="{0D108BD9-81ED-4DB2-BD59-A6C34878D82A}">
                        <a16:rowId xmlns:a16="http://schemas.microsoft.com/office/drawing/2014/main" val="1753010483"/>
                      </a:ext>
                    </a:extLst>
                  </a:tr>
                </a:tbl>
              </a:graphicData>
            </a:graphic>
          </p:graphicFrame>
        </mc:Fallback>
      </mc:AlternateContent>
    </p:spTree>
    <p:extLst>
      <p:ext uri="{BB962C8B-B14F-4D97-AF65-F5344CB8AC3E}">
        <p14:creationId xmlns:p14="http://schemas.microsoft.com/office/powerpoint/2010/main" val="644574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150C434-AB95-39ED-7A9B-244A376C63A7}"/>
                  </a:ext>
                </a:extLst>
              </p:cNvPr>
              <p:cNvSpPr txBox="1"/>
              <p:nvPr/>
            </p:nvSpPr>
            <p:spPr>
              <a:xfrm>
                <a:off x="88420" y="816030"/>
                <a:ext cx="6007580" cy="5500095"/>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DIVISÃO</a:t>
                </a:r>
              </a:p>
              <a:p>
                <a:pPr lvl="0" algn="just">
                  <a:lnSpc>
                    <a:spcPct val="115000"/>
                  </a:lnSpc>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divisão é a operação que possui </a:t>
                </a:r>
                <a:r>
                  <a:rPr lang="pt-BR" sz="2200" u="sng" kern="0" dirty="0">
                    <a:effectLst/>
                    <a:latin typeface="Arial Narrow" panose="020B0606020202030204" pitchFamily="34" charset="0"/>
                    <a:ea typeface="Aptos" panose="020B0004020202020204" pitchFamily="34" charset="0"/>
                    <a:cs typeface="ArialNarrow"/>
                  </a:rPr>
                  <a:t>relação inversa da multiplicação</a:t>
                </a:r>
                <a:r>
                  <a:rPr lang="pt-BR" sz="2200" kern="0" dirty="0">
                    <a:effectLst/>
                    <a:latin typeface="Arial Narrow" panose="020B0606020202030204" pitchFamily="34" charset="0"/>
                    <a:ea typeface="Aptos" panose="020B0004020202020204" pitchFamily="34" charset="0"/>
                    <a:cs typeface="ArialNarrow"/>
                  </a:rPr>
                  <a:t>. Observe que: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300"/>
                  </a:spcBef>
                  <a:spcAft>
                    <a:spcPts val="3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12÷4=3  </m:t>
                      </m:r>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  4∙3= 12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Agora, como já vimos como multiplicar números inteiros positivos e negativos, é possível perceber as seguintes relações: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−12</m:t>
                        </m:r>
                      </m:e>
                    </m:d>
                    <m:r>
                      <a:rPr lang="pt-BR" sz="2200" i="1" kern="0">
                        <a:effectLst/>
                        <a:latin typeface="Cambria Math" panose="02040503050406030204" pitchFamily="18" charset="0"/>
                        <a:ea typeface="Aptos" panose="020B0004020202020204" pitchFamily="34" charset="0"/>
                        <a:cs typeface="ArialNarrow"/>
                      </a:rPr>
                      <m:t>÷4=−3</m:t>
                    </m:r>
                    <m:r>
                      <a:rPr lang="pt-BR" sz="2200" b="0" i="1" kern="0" smtClea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m:t>
                    </m:r>
                    <m:r>
                      <a:rPr lang="pt-BR" sz="2200" b="0" i="1" kern="0" smtClea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4∙</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−12</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=+3</m:t>
                    </m:r>
                    <m:r>
                      <a:rPr lang="pt-BR" sz="2200" b="0" i="1" kern="0" smtClea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m:t>
                    </m:r>
                    <m:r>
                      <a:rPr lang="pt-BR" sz="2200" b="0" i="1" kern="0" smtClea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∙(+3)=−12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+12÷</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=−3</m:t>
                    </m:r>
                    <m:r>
                      <a:rPr lang="pt-BR" sz="2200" b="0" i="1" kern="0" smtClea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m:t>
                    </m:r>
                    <m:r>
                      <a:rPr lang="pt-BR" sz="2200" b="0" i="1" kern="0" smtClea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+12</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b="0" i="1" kern="0" smtClea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m:t>
                    </m:r>
                    <m:r>
                      <a:rPr lang="pt-BR" sz="2200" b="0" i="1" kern="0" smtClea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150C434-AB95-39ED-7A9B-244A376C63A7}"/>
                  </a:ext>
                </a:extLst>
              </p:cNvPr>
              <p:cNvSpPr txBox="1">
                <a:spLocks noRot="1" noChangeAspect="1" noMove="1" noResize="1" noEditPoints="1" noAdjustHandles="1" noChangeArrowheads="1" noChangeShapeType="1" noTextEdit="1"/>
              </p:cNvSpPr>
              <p:nvPr/>
            </p:nvSpPr>
            <p:spPr>
              <a:xfrm>
                <a:off x="88420" y="816030"/>
                <a:ext cx="6007580" cy="5500095"/>
              </a:xfrm>
              <a:prstGeom prst="rect">
                <a:avLst/>
              </a:prstGeom>
              <a:blipFill>
                <a:blip r:embed="rId2"/>
                <a:stretch>
                  <a:fillRect l="-1421" t="-554" r="-1320" b="-1109"/>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6E3D011A-0379-5410-867C-E645AEA66992}"/>
              </a:ext>
            </a:extLst>
          </p:cNvPr>
          <p:cNvPicPr>
            <a:picLocks noChangeAspect="1"/>
          </p:cNvPicPr>
          <p:nvPr/>
        </p:nvPicPr>
        <p:blipFill>
          <a:blip r:embed="rId3"/>
          <a:stretch>
            <a:fillRect/>
          </a:stretch>
        </p:blipFill>
        <p:spPr>
          <a:xfrm>
            <a:off x="6284726" y="842925"/>
            <a:ext cx="5512829" cy="2744164"/>
          </a:xfrm>
          <a:prstGeom prst="rect">
            <a:avLst/>
          </a:prstGeom>
        </p:spPr>
      </p:pic>
      <p:sp>
        <p:nvSpPr>
          <p:cNvPr id="7" name="CaixaDeTexto 6">
            <a:extLst>
              <a:ext uri="{FF2B5EF4-FFF2-40B4-BE49-F238E27FC236}">
                <a16:creationId xmlns:a16="http://schemas.microsoft.com/office/drawing/2014/main" id="{9D95F2D5-4665-9133-EEEE-7E997DE2DFE5}"/>
              </a:ext>
            </a:extLst>
          </p:cNvPr>
          <p:cNvSpPr txBox="1"/>
          <p:nvPr/>
        </p:nvSpPr>
        <p:spPr>
          <a:xfrm>
            <a:off x="6097798" y="3720499"/>
            <a:ext cx="6094562" cy="84843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De maneira semelhante a multiplicação, podemos resumir a divisão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A194AB19-02CC-8B30-FA9E-ACD084184833}"/>
                  </a:ext>
                </a:extLst>
              </p:cNvPr>
              <p:cNvGraphicFramePr>
                <a:graphicFrameLocks noGrp="1"/>
              </p:cNvGraphicFramePr>
              <p:nvPr>
                <p:extLst>
                  <p:ext uri="{D42A27DB-BD31-4B8C-83A1-F6EECF244321}">
                    <p14:modId xmlns:p14="http://schemas.microsoft.com/office/powerpoint/2010/main" val="3971620692"/>
                  </p:ext>
                </p:extLst>
              </p:nvPr>
            </p:nvGraphicFramePr>
            <p:xfrm>
              <a:off x="7575802" y="4568936"/>
              <a:ext cx="3138554" cy="2146300"/>
            </p:xfrm>
            <a:graphic>
              <a:graphicData uri="http://schemas.openxmlformats.org/drawingml/2006/table">
                <a:tbl>
                  <a:tblPr firstRow="1" firstCol="1" bandRow="1"/>
                  <a:tblGrid>
                    <a:gridCol w="3138554">
                      <a:extLst>
                        <a:ext uri="{9D8B030D-6E8A-4147-A177-3AD203B41FA5}">
                          <a16:colId xmlns:a16="http://schemas.microsoft.com/office/drawing/2014/main" val="3645010983"/>
                        </a:ext>
                      </a:extLst>
                    </a:gridCol>
                  </a:tblGrid>
                  <a:tr h="1043940">
                    <a:tc>
                      <a:txBody>
                        <a:bodyPr/>
                        <a:lstStyle/>
                        <a:p>
                          <a:pPr algn="just">
                            <a:lnSpc>
                              <a:spcPct val="100000"/>
                            </a:lnSpc>
                            <a:spcAft>
                              <a:spcPts val="800"/>
                            </a:spcAft>
                            <a:buNone/>
                          </a:pPr>
                          <a:r>
                            <a:rPr lang="pt-BR" sz="2150" kern="0" dirty="0">
                              <a:effectLst/>
                              <a:latin typeface="Arial Narrow" panose="020B0606020202030204" pitchFamily="34" charset="0"/>
                              <a:ea typeface="Aptos" panose="020B0004020202020204" pitchFamily="34" charset="0"/>
                              <a:cs typeface="ArialNarrow"/>
                            </a:rPr>
                            <a:t>Sejam </a:t>
                          </a:r>
                          <a14:m>
                            <m:oMath xmlns:m="http://schemas.openxmlformats.org/officeDocument/2006/math">
                              <m:r>
                                <a:rPr lang="pt-BR" sz="2150" i="1" kern="0">
                                  <a:effectLst/>
                                  <a:latin typeface="Cambria Math" panose="02040503050406030204" pitchFamily="18" charset="0"/>
                                  <a:ea typeface="Aptos" panose="020B0004020202020204" pitchFamily="34" charset="0"/>
                                  <a:cs typeface="ArialNarrow"/>
                                </a:rPr>
                                <m:t>𝑎</m:t>
                              </m:r>
                              <m:r>
                                <a:rPr lang="pt-BR" sz="2150" i="1" kern="0">
                                  <a:effectLst/>
                                  <a:latin typeface="Cambria Math" panose="02040503050406030204" pitchFamily="18" charset="0"/>
                                  <a:ea typeface="Aptos" panose="020B0004020202020204" pitchFamily="34" charset="0"/>
                                  <a:cs typeface="ArialNarrow"/>
                                </a:rPr>
                                <m:t>, </m:t>
                              </m:r>
                              <m:r>
                                <a:rPr lang="pt-BR" sz="2150" i="1" kern="0">
                                  <a:effectLst/>
                                  <a:latin typeface="Cambria Math" panose="02040503050406030204" pitchFamily="18" charset="0"/>
                                  <a:ea typeface="Aptos" panose="020B0004020202020204" pitchFamily="34" charset="0"/>
                                  <a:cs typeface="ArialNarrow"/>
                                </a:rPr>
                                <m:t>𝑏</m:t>
                              </m:r>
                              <m:r>
                                <a:rPr lang="pt-BR" sz="2150" kern="0">
                                  <a:effectLst/>
                                  <a:latin typeface="Cambria Math" panose="02040503050406030204" pitchFamily="18" charset="0"/>
                                  <a:ea typeface="Aptos" panose="020B0004020202020204" pitchFamily="34" charset="0"/>
                                  <a:cs typeface="ArialNarrow"/>
                                </a:rPr>
                                <m:t> </m:t>
                              </m:r>
                              <m:r>
                                <m:rPr>
                                  <m:sty m:val="p"/>
                                </m:rPr>
                                <a:rPr lang="pt-BR" sz="2150" kern="0">
                                  <a:effectLst/>
                                  <a:latin typeface="Cambria Math" panose="02040503050406030204" pitchFamily="18" charset="0"/>
                                  <a:ea typeface="Aptos" panose="020B0004020202020204" pitchFamily="34" charset="0"/>
                                  <a:cs typeface="ArialNarrow"/>
                                </a:rPr>
                                <m:t>e</m:t>
                              </m:r>
                              <m:r>
                                <a:rPr lang="pt-BR" sz="2150" kern="0">
                                  <a:effectLst/>
                                  <a:latin typeface="Cambria Math" panose="02040503050406030204" pitchFamily="18" charset="0"/>
                                  <a:ea typeface="Aptos" panose="020B0004020202020204" pitchFamily="34" charset="0"/>
                                  <a:cs typeface="ArialNarrow"/>
                                </a:rPr>
                                <m:t> </m:t>
                              </m:r>
                              <m:r>
                                <a:rPr lang="pt-BR" sz="2150" i="1" kern="0">
                                  <a:effectLst/>
                                  <a:latin typeface="Cambria Math" panose="02040503050406030204" pitchFamily="18" charset="0"/>
                                  <a:ea typeface="Aptos" panose="020B0004020202020204" pitchFamily="34" charset="0"/>
                                  <a:cs typeface="ArialNarrow"/>
                                </a:rPr>
                                <m:t>𝑐</m:t>
                              </m:r>
                              <m:r>
                                <a:rPr lang="pt-BR" sz="2150" kern="0">
                                  <a:effectLst/>
                                  <a:latin typeface="Cambria Math" panose="02040503050406030204" pitchFamily="18" charset="0"/>
                                  <a:ea typeface="Aptos" panose="020B0004020202020204" pitchFamily="34" charset="0"/>
                                  <a:cs typeface="ArialNarrow"/>
                                </a:rPr>
                                <m:t> ∈</m:t>
                              </m:r>
                              <m:r>
                                <a:rPr lang="pt-BR" sz="2150" kern="0">
                                  <a:effectLst/>
                                  <a:latin typeface="Cambria Math" panose="02040503050406030204" pitchFamily="18" charset="0"/>
                                  <a:ea typeface="Aptos" panose="020B0004020202020204" pitchFamily="34" charset="0"/>
                                  <a:cs typeface="ArialNarrow"/>
                                </a:rPr>
                                <m:t>ℤ</m:t>
                              </m:r>
                            </m:oMath>
                          </a14:m>
                          <a:r>
                            <a:rPr lang="pt-BR" sz="2150" kern="0" dirty="0">
                              <a:effectLst/>
                              <a:latin typeface="Arial Narrow" panose="020B0606020202030204" pitchFamily="34" charset="0"/>
                              <a:ea typeface="Times New Roman" panose="02020603050405020304" pitchFamily="18" charset="0"/>
                              <a:cs typeface="ArialNarrow"/>
                            </a:rPr>
                            <a:t>.</a:t>
                          </a:r>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d>
                                  <m:dPr>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𝑎</m:t>
                                    </m:r>
                                  </m:e>
                                </m:d>
                                <m:r>
                                  <a:rPr lang="pt-BR" sz="2150" i="1" kern="0">
                                    <a:effectLst/>
                                    <a:latin typeface="Cambria Math" panose="02040503050406030204" pitchFamily="18" charset="0"/>
                                    <a:ea typeface="Aptos" panose="020B0004020202020204" pitchFamily="34" charset="0"/>
                                    <a:cs typeface="ArialNarrow"/>
                                  </a:rPr>
                                  <m:t>÷</m:t>
                                </m:r>
                                <m:d>
                                  <m:dPr>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𝑏</m:t>
                                    </m:r>
                                  </m:e>
                                </m:d>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𝑐</m:t>
                                </m:r>
                              </m:oMath>
                            </m:oMathPara>
                          </a14:m>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d>
                                  <m:dPr>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𝑎</m:t>
                                    </m:r>
                                  </m:e>
                                </m:d>
                                <m:r>
                                  <a:rPr lang="pt-BR" sz="2150" i="1" kern="0">
                                    <a:effectLst/>
                                    <a:latin typeface="Cambria Math" panose="02040503050406030204" pitchFamily="18" charset="0"/>
                                    <a:ea typeface="Aptos" panose="020B0004020202020204" pitchFamily="34" charset="0"/>
                                    <a:cs typeface="ArialNarrow"/>
                                  </a:rPr>
                                  <m:t>÷</m:t>
                                </m:r>
                                <m:d>
                                  <m:dPr>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𝑏</m:t>
                                    </m:r>
                                  </m:e>
                                </m:d>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𝑐</m:t>
                                </m:r>
                              </m:oMath>
                            </m:oMathPara>
                          </a14:m>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d>
                                  <m:dPr>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𝑎</m:t>
                                    </m:r>
                                  </m:e>
                                </m:d>
                                <m:r>
                                  <a:rPr lang="pt-BR" sz="2150" i="1" kern="0">
                                    <a:effectLst/>
                                    <a:latin typeface="Cambria Math" panose="02040503050406030204" pitchFamily="18" charset="0"/>
                                    <a:ea typeface="Aptos" panose="020B0004020202020204" pitchFamily="34" charset="0"/>
                                    <a:cs typeface="ArialNarrow"/>
                                  </a:rPr>
                                  <m:t>÷</m:t>
                                </m:r>
                                <m:d>
                                  <m:dPr>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𝑏</m:t>
                                    </m:r>
                                  </m:e>
                                </m:d>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𝑐</m:t>
                                </m:r>
                              </m:oMath>
                            </m:oMathPara>
                          </a14:m>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d>
                                  <m:dPr>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𝑎</m:t>
                                    </m:r>
                                  </m:e>
                                </m:d>
                                <m:r>
                                  <a:rPr lang="pt-BR" sz="2150" i="1" kern="0">
                                    <a:effectLst/>
                                    <a:latin typeface="Cambria Math" panose="02040503050406030204" pitchFamily="18" charset="0"/>
                                    <a:ea typeface="Aptos" panose="020B0004020202020204" pitchFamily="34" charset="0"/>
                                    <a:cs typeface="ArialNarrow"/>
                                  </a:rPr>
                                  <m:t>÷</m:t>
                                </m:r>
                                <m:d>
                                  <m:dPr>
                                    <m:ctrlPr>
                                      <a:rPr lang="pt-BR" sz="2150" i="1" kern="0">
                                        <a:effectLst/>
                                        <a:latin typeface="Cambria Math" panose="02040503050406030204" pitchFamily="18" charset="0"/>
                                        <a:ea typeface="Aptos" panose="020B0004020202020204" pitchFamily="34" charset="0"/>
                                        <a:cs typeface="ArialNarrow"/>
                                      </a:rPr>
                                    </m:ctrlPr>
                                  </m:dPr>
                                  <m:e>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𝑏</m:t>
                                    </m:r>
                                  </m:e>
                                </m:d>
                                <m:r>
                                  <a:rPr lang="pt-BR" sz="2150" i="1" kern="0">
                                    <a:effectLst/>
                                    <a:latin typeface="Cambria Math" panose="02040503050406030204" pitchFamily="18" charset="0"/>
                                    <a:ea typeface="Aptos" panose="020B0004020202020204" pitchFamily="34" charset="0"/>
                                    <a:cs typeface="ArialNarrow"/>
                                  </a:rPr>
                                  <m:t>=−</m:t>
                                </m:r>
                                <m:r>
                                  <a:rPr lang="pt-BR" sz="2150" i="1" kern="0">
                                    <a:effectLst/>
                                    <a:latin typeface="Cambria Math" panose="02040503050406030204" pitchFamily="18" charset="0"/>
                                    <a:ea typeface="Aptos" panose="020B0004020202020204" pitchFamily="34" charset="0"/>
                                    <a:cs typeface="ArialNarrow"/>
                                  </a:rPr>
                                  <m:t>𝑐</m:t>
                                </m:r>
                              </m:oMath>
                            </m:oMathPara>
                          </a14:m>
                          <a:endParaRPr lang="pt-BR" sz="21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2706820"/>
                      </a:ext>
                    </a:extLst>
                  </a:tr>
                </a:tbl>
              </a:graphicData>
            </a:graphic>
          </p:graphicFrame>
        </mc:Choice>
        <mc:Fallback xmlns="">
          <p:graphicFrame>
            <p:nvGraphicFramePr>
              <p:cNvPr id="8" name="Tabela 7">
                <a:extLst>
                  <a:ext uri="{FF2B5EF4-FFF2-40B4-BE49-F238E27FC236}">
                    <a16:creationId xmlns:a16="http://schemas.microsoft.com/office/drawing/2014/main" id="{A194AB19-02CC-8B30-FA9E-ACD084184833}"/>
                  </a:ext>
                </a:extLst>
              </p:cNvPr>
              <p:cNvGraphicFramePr>
                <a:graphicFrameLocks noGrp="1"/>
              </p:cNvGraphicFramePr>
              <p:nvPr>
                <p:extLst>
                  <p:ext uri="{D42A27DB-BD31-4B8C-83A1-F6EECF244321}">
                    <p14:modId xmlns:p14="http://schemas.microsoft.com/office/powerpoint/2010/main" val="3971620692"/>
                  </p:ext>
                </p:extLst>
              </p:nvPr>
            </p:nvGraphicFramePr>
            <p:xfrm>
              <a:off x="7575802" y="4568936"/>
              <a:ext cx="3138554" cy="2146300"/>
            </p:xfrm>
            <a:graphic>
              <a:graphicData uri="http://schemas.openxmlformats.org/drawingml/2006/table">
                <a:tbl>
                  <a:tblPr firstRow="1" firstCol="1" bandRow="1"/>
                  <a:tblGrid>
                    <a:gridCol w="3138554">
                      <a:extLst>
                        <a:ext uri="{9D8B030D-6E8A-4147-A177-3AD203B41FA5}">
                          <a16:colId xmlns:a16="http://schemas.microsoft.com/office/drawing/2014/main" val="3645010983"/>
                        </a:ext>
                      </a:extLst>
                    </a:gridCol>
                  </a:tblGrid>
                  <a:tr h="2146300">
                    <a:tc>
                      <a:txBody>
                        <a:bodyPr/>
                        <a:lstStyle/>
                        <a:p>
                          <a:endParaRPr lang="pt-B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blipFill>
                          <a:blip r:embed="rId4"/>
                          <a:stretch>
                            <a:fillRect l="-388" t="-4533" r="-969" b="-1416"/>
                          </a:stretch>
                        </a:blipFill>
                      </a:tcPr>
                    </a:tc>
                    <a:extLst>
                      <a:ext uri="{0D108BD9-81ED-4DB2-BD59-A6C34878D82A}">
                        <a16:rowId xmlns:a16="http://schemas.microsoft.com/office/drawing/2014/main" val="3642706820"/>
                      </a:ext>
                    </a:extLst>
                  </a:tr>
                </a:tbl>
              </a:graphicData>
            </a:graphic>
          </p:graphicFrame>
        </mc:Fallback>
      </mc:AlternateContent>
    </p:spTree>
    <p:extLst>
      <p:ext uri="{BB962C8B-B14F-4D97-AF65-F5344CB8AC3E}">
        <p14:creationId xmlns:p14="http://schemas.microsoft.com/office/powerpoint/2010/main" val="3585312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BB63D91-0A0B-6D5B-E944-41324A319CFA}"/>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0" y="638355"/>
            <a:ext cx="3240000" cy="82314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617C042-A9D1-AA48-4D51-76E8F43FA02A}"/>
                  </a:ext>
                </a:extLst>
              </p:cNvPr>
              <p:cNvSpPr txBox="1"/>
              <p:nvPr/>
            </p:nvSpPr>
            <p:spPr>
              <a:xfrm>
                <a:off x="62542" y="1572555"/>
                <a:ext cx="5251330" cy="3410677"/>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18</a:t>
                </a:r>
                <a:r>
                  <a:rPr lang="pt-BR" sz="2200" kern="0" dirty="0">
                    <a:effectLst/>
                    <a:latin typeface="Arial Narrow" panose="020B0606020202030204" pitchFamily="34" charset="0"/>
                    <a:ea typeface="Aptos" panose="020B0004020202020204" pitchFamily="34" charset="0"/>
                    <a:cs typeface="ArialNarrow"/>
                  </a:rPr>
                  <a:t>. Efetue as operações com números inteiros.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+ 4</m:t>
                        </m:r>
                      </m:e>
                    </m:d>
                    <m:r>
                      <a:rPr lang="pt-BR" sz="2200" i="1" ker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+ 5</m:t>
                        </m:r>
                      </m:e>
                    </m:d>
                    <m:r>
                      <a:rPr lang="pt-BR" sz="2200" i="1" kern="0">
                        <a:effectLst/>
                        <a:latin typeface="Cambria Math" panose="02040503050406030204" pitchFamily="18" charset="0"/>
                        <a:ea typeface="Aptos" panose="020B0004020202020204" pitchFamily="34" charset="0"/>
                        <a:cs typeface="ArialNarrow"/>
                      </a:rPr>
                      <m:t>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−5</m:t>
                        </m:r>
                      </m:e>
                    </m:d>
                    <m:r>
                      <a:rPr lang="pt-BR" sz="2200" i="1" ker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+ 8</m:t>
                        </m:r>
                      </m:e>
                    </m:d>
                    <m:r>
                      <a:rPr lang="pt-BR" sz="2200" i="1" kern="0">
                        <a:effectLst/>
                        <a:latin typeface="Cambria Math" panose="02040503050406030204" pitchFamily="18" charset="0"/>
                        <a:ea typeface="Aptos" panose="020B0004020202020204" pitchFamily="34" charset="0"/>
                        <a:cs typeface="ArialNarrow"/>
                      </a:rPr>
                      <m:t>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+ 5</m:t>
                        </m:r>
                      </m:e>
                    </m:d>
                    <m:r>
                      <a:rPr lang="pt-BR" sz="2200" i="1" ker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+ 3</m:t>
                        </m:r>
                      </m:e>
                    </m:d>
                    <m:r>
                      <a:rPr lang="pt-BR" sz="2200" i="1" ker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r>
                      <a:rPr lang="pt-BR" sz="2200" i="1" kern="0">
                        <a:effectLst/>
                        <a:latin typeface="Cambria Math" panose="02040503050406030204" pitchFamily="18" charset="0"/>
                        <a:ea typeface="Aptos" panose="020B0004020202020204" pitchFamily="34" charset="0"/>
                        <a:cs typeface="ArialNarrow"/>
                      </a:rPr>
                      <m:t>=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(+ 36) ÷ (−3) =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e) </a:t>
                </a:r>
                <a14:m>
                  <m:oMath xmlns:m="http://schemas.openxmlformats.org/officeDocument/2006/math">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−24</m:t>
                        </m:r>
                      </m:e>
                    </m:d>
                    <m:r>
                      <a:rPr lang="pt-BR" sz="2200" i="1" ker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−6</m:t>
                        </m:r>
                      </m:e>
                    </m:d>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f) </a:t>
                </a:r>
                <a14:m>
                  <m:oMath xmlns:m="http://schemas.openxmlformats.org/officeDocument/2006/math">
                    <m:d>
                      <m:dPr>
                        <m:begChr m:val="["/>
                        <m:endChr m:val="]"/>
                        <m:ctrlPr>
                          <a:rPr lang="pt-BR" sz="2200" i="1" kern="0">
                            <a:effectLst/>
                            <a:latin typeface="Cambria Math" panose="02040503050406030204" pitchFamily="18" charset="0"/>
                            <a:ea typeface="Aptos" panose="020B0004020202020204" pitchFamily="34" charset="0"/>
                            <a:cs typeface="ArialNarrow"/>
                          </a:rPr>
                        </m:ctrlPr>
                      </m:dPr>
                      <m:e>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−6</m:t>
                            </m:r>
                          </m:e>
                        </m:d>
                        <m:r>
                          <a:rPr lang="pt-BR" sz="2200" i="1" ker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−4</m:t>
                            </m:r>
                          </m:e>
                        </m:d>
                      </m:e>
                    </m:d>
                    <m:r>
                      <a:rPr lang="pt-BR" sz="2200" i="1" kern="0">
                        <a:effectLst/>
                        <a:latin typeface="Cambria Math" panose="02040503050406030204" pitchFamily="18" charset="0"/>
                        <a:ea typeface="Aptos" panose="020B0004020202020204" pitchFamily="34" charset="0"/>
                        <a:cs typeface="ArialNarrow"/>
                      </a:rPr>
                      <m:t> ÷12=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5617C042-A9D1-AA48-4D51-76E8F43FA02A}"/>
                  </a:ext>
                </a:extLst>
              </p:cNvPr>
              <p:cNvSpPr txBox="1">
                <a:spLocks noRot="1" noChangeAspect="1" noMove="1" noResize="1" noEditPoints="1" noAdjustHandles="1" noChangeArrowheads="1" noChangeShapeType="1" noTextEdit="1"/>
              </p:cNvSpPr>
              <p:nvPr/>
            </p:nvSpPr>
            <p:spPr>
              <a:xfrm>
                <a:off x="62542" y="1572555"/>
                <a:ext cx="5251330" cy="3410677"/>
              </a:xfrm>
              <a:prstGeom prst="rect">
                <a:avLst/>
              </a:prstGeom>
              <a:blipFill>
                <a:blip r:embed="rId3"/>
                <a:stretch>
                  <a:fillRect l="-1508" t="-894" b="-2504"/>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30866AEB-F2B2-9191-4EA8-25F03448FB82}"/>
              </a:ext>
            </a:extLst>
          </p:cNvPr>
          <p:cNvSpPr txBox="1"/>
          <p:nvPr/>
        </p:nvSpPr>
        <p:spPr>
          <a:xfrm>
            <a:off x="6257368" y="794098"/>
            <a:ext cx="5730984" cy="5831340"/>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19.</a:t>
            </a:r>
            <a:r>
              <a:rPr lang="pt-BR" sz="2200" kern="0" dirty="0">
                <a:effectLst/>
                <a:latin typeface="Arial Narrow" panose="020B0606020202030204" pitchFamily="34" charset="0"/>
                <a:ea typeface="Aptos" panose="020B0004020202020204" pitchFamily="34" charset="0"/>
                <a:cs typeface="ArialNarrow"/>
              </a:rPr>
              <a:t> Em uma prova com 60 questões, as seguintes regras de pontuação foram adotadas: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Para cada questão correta, o candidato ganha 4 pontos.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Para cada questão incorreta, o candidato perde 2 pontos.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Para cada questão em branco, o candidato perde 1 ponto.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Yasmin fez essa prova e, ao verificar o gabarito, percebeu que tinha acertado 40 questões e errado 15. Sabendo disso,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Yasmin deixou questões em branco? Se sim, quantas?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Qual foi a pontuação de Yasmin?</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31427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0AE7D19-3D34-3EAC-5A40-EDE8ACD5EA16}"/>
                  </a:ext>
                </a:extLst>
              </p:cNvPr>
              <p:cNvSpPr txBox="1"/>
              <p:nvPr/>
            </p:nvSpPr>
            <p:spPr>
              <a:xfrm>
                <a:off x="157432" y="833757"/>
                <a:ext cx="5794794" cy="2804294"/>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20. </a:t>
                </a:r>
                <a:r>
                  <a:rPr lang="pt-BR" sz="2200" kern="0" dirty="0">
                    <a:effectLst/>
                    <a:latin typeface="Arial Narrow" panose="020B0606020202030204" pitchFamily="34" charset="0"/>
                    <a:ea typeface="Aptos" panose="020B0004020202020204" pitchFamily="34" charset="0"/>
                    <a:cs typeface="ArialNarrow"/>
                  </a:rPr>
                  <a:t>Márcia fez a seguinte conta.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m:t>
                      </m:r>
                      <m:d>
                        <m:dPr>
                          <m:begChr m:val="["/>
                          <m:endChr m:val="]"/>
                          <m:ctrlPr>
                            <a:rPr lang="pt-BR" sz="2200" i="1" kern="0">
                              <a:effectLst/>
                              <a:latin typeface="Cambria Math" panose="02040503050406030204" pitchFamily="18" charset="0"/>
                              <a:ea typeface="Aptos" panose="020B0004020202020204" pitchFamily="34" charset="0"/>
                              <a:cs typeface="ArialNarrow"/>
                            </a:rPr>
                          </m:ctrlPr>
                        </m:dPr>
                        <m:e>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e>
                      </m:d>
                      <m:r>
                        <a:rPr lang="pt-BR" sz="2200" i="1" kern="0">
                          <a:effectLst/>
                          <a:latin typeface="Cambria Math" panose="02040503050406030204" pitchFamily="18" charset="0"/>
                          <a:ea typeface="Aptos" panose="020B0004020202020204" pitchFamily="34" charset="0"/>
                          <a:cs typeface="ArialNarrow"/>
                        </a:rPr>
                        <m:t>∙ (−5)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 (−2)+(−15)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 −17</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conta de Márcia não está correta? Justifique sua resposta, corrigindo a conta caso haja erros.</a:t>
                </a:r>
              </a:p>
            </p:txBody>
          </p:sp>
        </mc:Choice>
        <mc:Fallback xmlns="">
          <p:sp>
            <p:nvSpPr>
              <p:cNvPr id="3" name="CaixaDeTexto 2">
                <a:extLst>
                  <a:ext uri="{FF2B5EF4-FFF2-40B4-BE49-F238E27FC236}">
                    <a16:creationId xmlns:a16="http://schemas.microsoft.com/office/drawing/2014/main" id="{B0AE7D19-3D34-3EAC-5A40-EDE8ACD5EA16}"/>
                  </a:ext>
                </a:extLst>
              </p:cNvPr>
              <p:cNvSpPr txBox="1">
                <a:spLocks noRot="1" noChangeAspect="1" noMove="1" noResize="1" noEditPoints="1" noAdjustHandles="1" noChangeArrowheads="1" noChangeShapeType="1" noTextEdit="1"/>
              </p:cNvSpPr>
              <p:nvPr/>
            </p:nvSpPr>
            <p:spPr>
              <a:xfrm>
                <a:off x="157432" y="833757"/>
                <a:ext cx="5794794" cy="2804294"/>
              </a:xfrm>
              <a:prstGeom prst="rect">
                <a:avLst/>
              </a:prstGeom>
              <a:blipFill>
                <a:blip r:embed="rId2"/>
                <a:stretch>
                  <a:fillRect l="-1368" t="-1087" r="-1474" b="-34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BBB15EA-79A8-D0DE-EE6E-48A0D55C655C}"/>
                  </a:ext>
                </a:extLst>
              </p:cNvPr>
              <p:cNvSpPr txBox="1"/>
              <p:nvPr/>
            </p:nvSpPr>
            <p:spPr>
              <a:xfrm>
                <a:off x="157432" y="4178124"/>
                <a:ext cx="5794794" cy="2016449"/>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21.</a:t>
                </a:r>
                <a:r>
                  <a:rPr lang="pt-BR" sz="2200" kern="0" dirty="0">
                    <a:effectLst/>
                    <a:latin typeface="ArialNarrow"/>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Assim que foi comprado, um freezer atingia uma temperatura de </a:t>
                </a:r>
                <a14:m>
                  <m:oMath xmlns:m="http://schemas.openxmlformats.org/officeDocument/2006/math">
                    <m:r>
                      <a:rPr lang="pt-BR" sz="2200" kern="0">
                        <a:effectLst/>
                        <a:latin typeface="Cambria Math" panose="02040503050406030204" pitchFamily="18" charset="0"/>
                        <a:ea typeface="Aptos" panose="020B0004020202020204" pitchFamily="34" charset="0"/>
                        <a:cs typeface="ArialNarrow"/>
                      </a:rPr>
                      <m:t>−27° </m:t>
                    </m:r>
                    <m:r>
                      <m:rPr>
                        <m:sty m:val="p"/>
                      </m:rPr>
                      <a:rPr lang="pt-BR" sz="2200" kern="0">
                        <a:effectLst/>
                        <a:latin typeface="Cambria Math" panose="02040503050406030204" pitchFamily="18" charset="0"/>
                        <a:ea typeface="Aptos" panose="020B0004020202020204" pitchFamily="34" charset="0"/>
                        <a:cs typeface="ArialNarrow"/>
                      </a:rPr>
                      <m:t>C</m:t>
                    </m:r>
                  </m:oMath>
                </a14:m>
                <a:r>
                  <a:rPr lang="pt-BR" sz="2200" kern="0" dirty="0">
                    <a:effectLst/>
                    <a:latin typeface="Arial Narrow" panose="020B0606020202030204" pitchFamily="34" charset="0"/>
                    <a:ea typeface="Aptos" panose="020B0004020202020204" pitchFamily="34" charset="0"/>
                    <a:cs typeface="ArialNarrow"/>
                  </a:rPr>
                  <a:t>. Após muitos anos de uso, seu rendimento diminuiu e ele passou a atingir, apenas, um terço dessa temperatura. Qual foi a temperatura que esse freezer passou a atingir?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BBB15EA-79A8-D0DE-EE6E-48A0D55C655C}"/>
                  </a:ext>
                </a:extLst>
              </p:cNvPr>
              <p:cNvSpPr txBox="1">
                <a:spLocks noRot="1" noChangeAspect="1" noMove="1" noResize="1" noEditPoints="1" noAdjustHandles="1" noChangeArrowheads="1" noChangeShapeType="1" noTextEdit="1"/>
              </p:cNvSpPr>
              <p:nvPr/>
            </p:nvSpPr>
            <p:spPr>
              <a:xfrm>
                <a:off x="157432" y="4178124"/>
                <a:ext cx="5794794" cy="2016449"/>
              </a:xfrm>
              <a:prstGeom prst="rect">
                <a:avLst/>
              </a:prstGeom>
              <a:blipFill>
                <a:blip r:embed="rId3"/>
                <a:stretch>
                  <a:fillRect l="-1368" t="-1208" r="-1474" b="-4834"/>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FF9E5F29-94A4-7322-1297-52DE35C002FF}"/>
              </a:ext>
            </a:extLst>
          </p:cNvPr>
          <p:cNvSpPr txBox="1"/>
          <p:nvPr/>
        </p:nvSpPr>
        <p:spPr>
          <a:xfrm>
            <a:off x="6097438" y="833757"/>
            <a:ext cx="6020581" cy="4660250"/>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22.</a:t>
            </a:r>
            <a:r>
              <a:rPr lang="pt-BR" sz="2200" kern="0" dirty="0">
                <a:effectLst/>
                <a:latin typeface="ArialNarrow"/>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Um submarino navegava a uma profundidade de 450 metros. Seu radar identificou um grupo de mergulhadores a um quinto dessa profundidade. Qual era a profundidade do grupo de mergulhadores naquele momento?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 </a:t>
            </a:r>
          </a:p>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23.</a:t>
            </a:r>
            <a:r>
              <a:rPr lang="pt-BR" sz="2200" kern="0" dirty="0">
                <a:effectLst/>
                <a:latin typeface="ArialNarrow"/>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Um tubarão estava a uma profundidade de 12 metros quando avistou uma presa abaixo dele. Para não a assustar, o tubarão desceu 5 etapas de 3 metros. Qual era a profundidade da presa avistada pelo tubarão?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85709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AEB8115-E474-7247-81A0-0D7C9A98C8C0}"/>
              </a:ext>
            </a:extLst>
          </p:cNvPr>
          <p:cNvSpPr txBox="1"/>
          <p:nvPr/>
        </p:nvSpPr>
        <p:spPr>
          <a:xfrm>
            <a:off x="45868" y="3153449"/>
            <a:ext cx="6009632" cy="123777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pirâmide, a seguir, os números são encontrados efetuando a multiplicação entre os termos que estão imediatamente abaixo deles.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Interface gráfica do usuário, Texto, Aplicativo&#10;&#10;O conteúdo gerado por IA pode estar incorreto.">
            <a:extLst>
              <a:ext uri="{FF2B5EF4-FFF2-40B4-BE49-F238E27FC236}">
                <a16:creationId xmlns:a16="http://schemas.microsoft.com/office/drawing/2014/main" id="{5525357F-B7E9-8639-3EC8-E2192C0617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605" y="4568316"/>
            <a:ext cx="1640205" cy="1605915"/>
          </a:xfrm>
          <a:prstGeom prst="rect">
            <a:avLst/>
          </a:prstGeom>
          <a:noFill/>
          <a:ln>
            <a:noFill/>
          </a:ln>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5E89CB36-D258-056D-7760-44C29BADD3C8}"/>
                  </a:ext>
                </a:extLst>
              </p:cNvPr>
              <p:cNvSpPr txBox="1"/>
              <p:nvPr/>
            </p:nvSpPr>
            <p:spPr>
              <a:xfrm>
                <a:off x="2101325" y="4391224"/>
                <a:ext cx="3909789" cy="2195473"/>
              </a:xfrm>
              <a:prstGeom prst="rect">
                <a:avLst/>
              </a:prstGeom>
              <a:noFill/>
            </p:spPr>
            <p:txBody>
              <a:bodyPr wrap="square">
                <a:spAutoFit/>
              </a:bodyPr>
              <a:lstStyle/>
              <a:p>
                <a:pPr>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valor de A nessa pirâmide?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3000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300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300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3000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5E89CB36-D258-056D-7760-44C29BADD3C8}"/>
                  </a:ext>
                </a:extLst>
              </p:cNvPr>
              <p:cNvSpPr txBox="1">
                <a:spLocks noRot="1" noChangeAspect="1" noMove="1" noResize="1" noEditPoints="1" noAdjustHandles="1" noChangeArrowheads="1" noChangeShapeType="1" noTextEdit="1"/>
              </p:cNvSpPr>
              <p:nvPr/>
            </p:nvSpPr>
            <p:spPr>
              <a:xfrm>
                <a:off x="2101325" y="4391224"/>
                <a:ext cx="3909789" cy="2195473"/>
              </a:xfrm>
              <a:prstGeom prst="rect">
                <a:avLst/>
              </a:prstGeom>
              <a:blipFill>
                <a:blip r:embed="rId3"/>
                <a:stretch>
                  <a:fillRect l="-2028" t="-1944" r="-780" b="-4722"/>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0E048898-CD3B-95ED-7133-7DFCF444D903}"/>
              </a:ext>
            </a:extLst>
          </p:cNvPr>
          <p:cNvSpPr txBox="1"/>
          <p:nvPr/>
        </p:nvSpPr>
        <p:spPr>
          <a:xfrm>
            <a:off x="6280983" y="1105272"/>
            <a:ext cx="5633114" cy="123777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uma cidade, a temperatura era de 12°C. Cinco horas depois, o termômetro registrou – 7°C, conforme  pode ser verificado na imagem.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descr="Gráfico, Gráfico de barras&#10;&#10;O conteúdo gerado por IA pode estar incorreto.">
            <a:extLst>
              <a:ext uri="{FF2B5EF4-FFF2-40B4-BE49-F238E27FC236}">
                <a16:creationId xmlns:a16="http://schemas.microsoft.com/office/drawing/2014/main" id="{7A1F2D60-9D7F-4A84-0CDD-2C803FB37A8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80840" y="2505322"/>
            <a:ext cx="1058477" cy="2727730"/>
          </a:xfrm>
          <a:prstGeom prst="rect">
            <a:avLst/>
          </a:prstGeom>
          <a:noFill/>
          <a:ln>
            <a:noFill/>
          </a:ln>
        </p:spPr>
      </p:pic>
      <p:sp>
        <p:nvSpPr>
          <p:cNvPr id="13" name="CaixaDeTexto 12">
            <a:extLst>
              <a:ext uri="{FF2B5EF4-FFF2-40B4-BE49-F238E27FC236}">
                <a16:creationId xmlns:a16="http://schemas.microsoft.com/office/drawing/2014/main" id="{8D64EEC9-7B50-5E2C-12E0-37DB4DAFDFCC}"/>
              </a:ext>
            </a:extLst>
          </p:cNvPr>
          <p:cNvSpPr txBox="1"/>
          <p:nvPr/>
        </p:nvSpPr>
        <p:spPr>
          <a:xfrm>
            <a:off x="7723256" y="2505322"/>
            <a:ext cx="3993618" cy="2534027"/>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variação da temperatura nessa cidade foi de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5°C.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7°C.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12°C.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19°C.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2" name="Agrupar 1">
            <a:extLst>
              <a:ext uri="{FF2B5EF4-FFF2-40B4-BE49-F238E27FC236}">
                <a16:creationId xmlns:a16="http://schemas.microsoft.com/office/drawing/2014/main" id="{EC6669F9-D519-D5F6-54FE-E47436C954A6}"/>
              </a:ext>
            </a:extLst>
          </p:cNvPr>
          <p:cNvGrpSpPr/>
          <p:nvPr/>
        </p:nvGrpSpPr>
        <p:grpSpPr>
          <a:xfrm>
            <a:off x="154644" y="726141"/>
            <a:ext cx="5856470" cy="2359523"/>
            <a:chOff x="6267034" y="754724"/>
            <a:chExt cx="5686542" cy="2054082"/>
          </a:xfrm>
        </p:grpSpPr>
        <p:sp>
          <p:nvSpPr>
            <p:cNvPr id="4" name="Retângulo: Cantos Arredondados 3">
              <a:extLst>
                <a:ext uri="{FF2B5EF4-FFF2-40B4-BE49-F238E27FC236}">
                  <a16:creationId xmlns:a16="http://schemas.microsoft.com/office/drawing/2014/main" id="{0CBE2F6E-1A85-70E0-86DB-D52B749B365D}"/>
                </a:ext>
              </a:extLst>
            </p:cNvPr>
            <p:cNvSpPr/>
            <p:nvPr/>
          </p:nvSpPr>
          <p:spPr>
            <a:xfrm>
              <a:off x="6276000" y="1084776"/>
              <a:ext cx="5677576" cy="1724030"/>
            </a:xfrm>
            <a:prstGeom prst="roundRect">
              <a:avLst>
                <a:gd name="adj" fmla="val 19348"/>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0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efetuar </a:t>
              </a:r>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cálculos e </a:t>
              </a:r>
              <a:r>
                <a:rPr lang="pt-BR" sz="20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resolver</a:t>
              </a:r>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problemas com números inteiros, envolvendo operações de adição, subtração, multiplicação e divisão. Fique atento(a) à sua resolução, marque apenas uma alternativa e verifique a solução.</a:t>
              </a:r>
              <a:endParaRPr lang="pt-BR" sz="1900" dirty="0">
                <a:solidFill>
                  <a:schemeClr val="tx1"/>
                </a:solidFill>
                <a:latin typeface="Arial Narrow" panose="020B0606020202030204" pitchFamily="34" charset="0"/>
              </a:endParaRPr>
            </a:p>
          </p:txBody>
        </p:sp>
        <p:pic>
          <p:nvPicPr>
            <p:cNvPr id="7" name="Imagem 6">
              <a:extLst>
                <a:ext uri="{FF2B5EF4-FFF2-40B4-BE49-F238E27FC236}">
                  <a16:creationId xmlns:a16="http://schemas.microsoft.com/office/drawing/2014/main" id="{0D5719B1-78A1-EE2D-5B03-496A8CAC0086}"/>
                </a:ext>
              </a:extLst>
            </p:cNvPr>
            <p:cNvPicPr>
              <a:picLocks noChangeAspect="1"/>
            </p:cNvPicPr>
            <p:nvPr/>
          </p:nvPicPr>
          <p:blipFill>
            <a:blip r:embed="rId5"/>
            <a:stretch>
              <a:fillRect/>
            </a:stretch>
          </p:blipFill>
          <p:spPr>
            <a:xfrm>
              <a:off x="6267034" y="754724"/>
              <a:ext cx="2055028" cy="722366"/>
            </a:xfrm>
            <a:prstGeom prst="rect">
              <a:avLst/>
            </a:prstGeom>
          </p:spPr>
        </p:pic>
      </p:grpSp>
    </p:spTree>
    <p:extLst>
      <p:ext uri="{BB962C8B-B14F-4D97-AF65-F5344CB8AC3E}">
        <p14:creationId xmlns:p14="http://schemas.microsoft.com/office/powerpoint/2010/main" val="2753059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3F9A513-FE63-4751-DD15-7A97C1C0B426}"/>
              </a:ext>
            </a:extLst>
          </p:cNvPr>
          <p:cNvSpPr txBox="1"/>
          <p:nvPr/>
        </p:nvSpPr>
        <p:spPr>
          <a:xfrm>
            <a:off x="318544" y="1065293"/>
            <a:ext cx="5664595" cy="3697422"/>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Item 3.</a:t>
            </a:r>
            <a:r>
              <a:rPr lang="pt-BR" sz="2200" kern="0" dirty="0">
                <a:effectLst/>
                <a:latin typeface="Arial Narrow" panose="020B0606020202030204" pitchFamily="34" charset="0"/>
                <a:ea typeface="Aptos" panose="020B0004020202020204" pitchFamily="34" charset="0"/>
                <a:cs typeface="ArialNarrow"/>
              </a:rPr>
              <a:t> O saldo da conta de Eva estava negativo em R$ 75,00. Mesmo assim, ela pagou uma conta de   R$ 123,00 usando o limite especial da conta corrente.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 saldo atual da conta corrente de Eva é 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 198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 123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 – 75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 – 68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Interface gráfica do usuário&#10;&#10;O conteúdo gerado por IA pode estar incorreto.">
            <a:extLst>
              <a:ext uri="{FF2B5EF4-FFF2-40B4-BE49-F238E27FC236}">
                <a16:creationId xmlns:a16="http://schemas.microsoft.com/office/drawing/2014/main" id="{E7AED1F4-ED92-17E9-BC9A-AC118414B454}"/>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6190508" y="731332"/>
            <a:ext cx="3240000" cy="667923"/>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397EDC87-5B9E-54E3-1969-E64BC933F7F4}"/>
              </a:ext>
            </a:extLst>
          </p:cNvPr>
          <p:cNvSpPr txBox="1"/>
          <p:nvPr/>
        </p:nvSpPr>
        <p:spPr>
          <a:xfrm>
            <a:off x="6208862" y="1399255"/>
            <a:ext cx="5883934" cy="2324226"/>
          </a:xfrm>
          <a:prstGeom prst="rect">
            <a:avLst/>
          </a:prstGeom>
          <a:noFill/>
        </p:spPr>
        <p:txBody>
          <a:bodyPr wrap="square">
            <a:spAutoFit/>
          </a:bodyPr>
          <a:lstStyle/>
          <a:p>
            <a:pPr algn="ctr">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OPERAÇÕES COM NÚMEROS INTEIROS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POTENCIAÇÃO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 A potenciação com números inteiros é semelhante a com números naturais.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Diagrama&#10;&#10;O conteúdo gerado por IA pode estar incorreto.">
            <a:extLst>
              <a:ext uri="{FF2B5EF4-FFF2-40B4-BE49-F238E27FC236}">
                <a16:creationId xmlns:a16="http://schemas.microsoft.com/office/drawing/2014/main" id="{5BA43110-A7D1-8D35-6D8F-D42940A8DB7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Effect>
                      <a14:brightnessContrast bright="20000" contrast="-40000"/>
                    </a14:imgEffect>
                  </a14:imgLayer>
                </a14:imgProps>
              </a:ext>
            </a:extLst>
          </a:blip>
          <a:srcRect r="10802"/>
          <a:stretch/>
        </p:blipFill>
        <p:spPr>
          <a:xfrm>
            <a:off x="7521351" y="3723481"/>
            <a:ext cx="3258955" cy="1241021"/>
          </a:xfrm>
          <a:prstGeom prst="rect">
            <a:avLst/>
          </a:prstGeom>
        </p:spPr>
      </p:pic>
      <p:sp>
        <p:nvSpPr>
          <p:cNvPr id="9" name="CaixaDeTexto 8">
            <a:extLst>
              <a:ext uri="{FF2B5EF4-FFF2-40B4-BE49-F238E27FC236}">
                <a16:creationId xmlns:a16="http://schemas.microsoft.com/office/drawing/2014/main" id="{0136FD8C-708D-74A3-1A3D-497F28AC3679}"/>
              </a:ext>
            </a:extLst>
          </p:cNvPr>
          <p:cNvSpPr txBox="1"/>
          <p:nvPr/>
        </p:nvSpPr>
        <p:spPr>
          <a:xfrm>
            <a:off x="6258464" y="5278231"/>
            <a:ext cx="5834332" cy="84843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Multiplicamos a base por si mesma o número de vezes indicado pelo expoente.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25699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56FFBF3-9A0C-E909-89F7-F95985D13322}"/>
              </a:ext>
            </a:extLst>
          </p:cNvPr>
          <p:cNvPicPr>
            <a:picLocks noChangeAspect="1"/>
          </p:cNvPicPr>
          <p:nvPr/>
        </p:nvPicPr>
        <p:blipFill>
          <a:blip r:embed="rId2"/>
          <a:stretch>
            <a:fillRect/>
          </a:stretch>
        </p:blipFill>
        <p:spPr>
          <a:xfrm>
            <a:off x="0" y="761716"/>
            <a:ext cx="6001391" cy="1965973"/>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5137803-E04A-4603-EE85-547B32EFEC00}"/>
                  </a:ext>
                </a:extLst>
              </p:cNvPr>
              <p:cNvSpPr txBox="1"/>
              <p:nvPr/>
            </p:nvSpPr>
            <p:spPr>
              <a:xfrm>
                <a:off x="191937" y="2968102"/>
                <a:ext cx="5809454" cy="2324419"/>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Quando a </a:t>
                </a:r>
                <a:r>
                  <a:rPr lang="pt-BR" sz="2200" u="sng" kern="0" dirty="0">
                    <a:effectLst/>
                    <a:latin typeface="Arial Narrow" panose="020B0606020202030204" pitchFamily="34" charset="0"/>
                    <a:ea typeface="Aptos" panose="020B0004020202020204" pitchFamily="34" charset="0"/>
                    <a:cs typeface="ArialNarrow"/>
                  </a:rPr>
                  <a:t>base</a:t>
                </a:r>
                <a:r>
                  <a:rPr lang="pt-BR" sz="2200" kern="0" dirty="0">
                    <a:effectLst/>
                    <a:latin typeface="Arial Narrow" panose="020B0606020202030204" pitchFamily="34" charset="0"/>
                    <a:ea typeface="Aptos" panose="020B0004020202020204" pitchFamily="34" charset="0"/>
                    <a:cs typeface="ArialNarrow"/>
                  </a:rPr>
                  <a:t> é um número </a:t>
                </a:r>
                <a:r>
                  <a:rPr lang="pt-BR" sz="2200" b="1" kern="0" dirty="0">
                    <a:solidFill>
                      <a:srgbClr val="E97132"/>
                    </a:solidFill>
                    <a:effectLst/>
                    <a:latin typeface="Arial Narrow" panose="020B0606020202030204" pitchFamily="34" charset="0"/>
                    <a:ea typeface="Aptos" panose="020B0004020202020204" pitchFamily="34" charset="0"/>
                    <a:cs typeface="ArialNarrow"/>
                  </a:rPr>
                  <a:t>positivo</a:t>
                </a:r>
                <a:r>
                  <a:rPr lang="pt-BR" sz="2200" kern="0" dirty="0">
                    <a:effectLst/>
                    <a:latin typeface="Arial Narrow" panose="020B0606020202030204" pitchFamily="34" charset="0"/>
                    <a:ea typeface="Aptos" panose="020B0004020202020204" pitchFamily="34" charset="0"/>
                    <a:cs typeface="ArialNarrow"/>
                  </a:rPr>
                  <a:t>, a potência também será </a:t>
                </a:r>
                <a:r>
                  <a:rPr lang="pt-BR" sz="2200" b="1" kern="0" dirty="0">
                    <a:solidFill>
                      <a:srgbClr val="E97132"/>
                    </a:solidFill>
                    <a:effectLst/>
                    <a:latin typeface="Arial Narrow" panose="020B0606020202030204" pitchFamily="34" charset="0"/>
                    <a:ea typeface="Aptos" panose="020B0004020202020204" pitchFamily="34" charset="0"/>
                    <a:cs typeface="ArialNarrow"/>
                  </a:rPr>
                  <a:t>positiva</a:t>
                </a: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r>
                              <a:rPr lang="pt-BR" sz="2200" b="1" i="1" kern="0">
                                <a:solidFill>
                                  <a:srgbClr val="E97132"/>
                                </a:solidFill>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𝟓</m:t>
                            </m:r>
                          </m:e>
                        </m:d>
                      </m:e>
                      <m:sup>
                        <m:r>
                          <a:rPr lang="pt-BR" sz="2200" i="1" kern="0">
                            <a:effectLst/>
                            <a:latin typeface="Cambria Math" panose="02040503050406030204" pitchFamily="18" charset="0"/>
                            <a:ea typeface="Aptos" panose="020B0004020202020204" pitchFamily="34" charset="0"/>
                            <a:cs typeface="ArialNarrow"/>
                          </a:rPr>
                          <m:t>2</m:t>
                        </m:r>
                      </m:sup>
                    </m:sSup>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+5</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+5</m:t>
                        </m:r>
                      </m:e>
                    </m:d>
                    <m:r>
                      <a:rPr lang="pt-BR" sz="2200" i="1" kern="0">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m:t>
                    </m:r>
                    <m:r>
                      <a:rPr lang="pt-BR" sz="2200" b="1" i="1" kern="0">
                        <a:solidFill>
                          <a:srgbClr val="E97132"/>
                        </a:solidFill>
                        <a:effectLst/>
                        <a:latin typeface="Cambria Math" panose="02040503050406030204" pitchFamily="18" charset="0"/>
                        <a:ea typeface="Aptos" panose="020B0004020202020204" pitchFamily="34" charset="0"/>
                        <a:cs typeface="ArialNarrow"/>
                      </a:rPr>
                      <m:t>𝟐𝟓</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r>
                              <a:rPr lang="pt-BR" sz="2200" b="1" i="1" kern="0">
                                <a:solidFill>
                                  <a:srgbClr val="E97132"/>
                                </a:solidFill>
                                <a:effectLst/>
                                <a:latin typeface="Cambria Math" panose="02040503050406030204" pitchFamily="18" charset="0"/>
                                <a:ea typeface="Aptos" panose="020B0004020202020204" pitchFamily="34" charset="0"/>
                                <a:cs typeface="ArialNarrow"/>
                              </a:rPr>
                              <m:t>𝟐</m:t>
                            </m:r>
                          </m:e>
                        </m:d>
                      </m:e>
                      <m:sup>
                        <m:r>
                          <a:rPr lang="pt-BR" sz="2200" i="1" kern="0">
                            <a:effectLst/>
                            <a:latin typeface="Cambria Math" panose="02040503050406030204" pitchFamily="18" charset="0"/>
                            <a:ea typeface="Aptos" panose="020B0004020202020204" pitchFamily="34" charset="0"/>
                            <a:cs typeface="ArialNarrow"/>
                          </a:rPr>
                          <m:t>3</m:t>
                        </m:r>
                      </m:sup>
                    </m:sSup>
                    <m:r>
                      <a:rPr lang="pt-BR" sz="2200" i="1" kern="0">
                        <a:effectLst/>
                        <a:latin typeface="Cambria Math" panose="02040503050406030204" pitchFamily="18" charset="0"/>
                        <a:ea typeface="Aptos" panose="020B0004020202020204" pitchFamily="34" charset="0"/>
                        <a:cs typeface="ArialNarrow"/>
                      </a:rPr>
                      <m:t>=2∙2∙2=</m:t>
                    </m:r>
                    <m:r>
                      <a:rPr lang="pt-BR" sz="2200" i="1" kern="0">
                        <a:solidFill>
                          <a:srgbClr val="E97132"/>
                        </a:solidFill>
                        <a:effectLst/>
                        <a:latin typeface="Cambria Math" panose="02040503050406030204" pitchFamily="18" charset="0"/>
                        <a:ea typeface="Aptos" panose="020B0004020202020204" pitchFamily="34" charset="0"/>
                        <a:cs typeface="ArialNarrow"/>
                      </a:rPr>
                      <m:t>8</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F5137803-E04A-4603-EE85-547B32EFEC00}"/>
                  </a:ext>
                </a:extLst>
              </p:cNvPr>
              <p:cNvSpPr txBox="1">
                <a:spLocks noRot="1" noChangeAspect="1" noMove="1" noResize="1" noEditPoints="1" noAdjustHandles="1" noChangeArrowheads="1" noChangeShapeType="1" noTextEdit="1"/>
              </p:cNvSpPr>
              <p:nvPr/>
            </p:nvSpPr>
            <p:spPr>
              <a:xfrm>
                <a:off x="191937" y="2968102"/>
                <a:ext cx="5809454" cy="2324419"/>
              </a:xfrm>
              <a:prstGeom prst="rect">
                <a:avLst/>
              </a:prstGeom>
              <a:blipFill>
                <a:blip r:embed="rId3"/>
                <a:stretch>
                  <a:fillRect l="-1364" t="-1312" r="-1364" b="-393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47726A8-7C4A-2364-48DD-E0DB2B3645CD}"/>
                  </a:ext>
                </a:extLst>
              </p:cNvPr>
              <p:cNvSpPr txBox="1"/>
              <p:nvPr/>
            </p:nvSpPr>
            <p:spPr>
              <a:xfrm>
                <a:off x="6096000" y="761716"/>
                <a:ext cx="6001391" cy="3696268"/>
              </a:xfrm>
              <a:prstGeom prst="rect">
                <a:avLst/>
              </a:prstGeom>
              <a:noFill/>
            </p:spPr>
            <p:txBody>
              <a:bodyPr wrap="square">
                <a:spAutoFit/>
              </a:bodyPr>
              <a:lstStyle/>
              <a:p>
                <a:pPr algn="just">
                  <a:buNone/>
                </a:pPr>
                <a:r>
                  <a:rPr lang="pt-BR" sz="2200" b="1" kern="0" dirty="0">
                    <a:effectLst/>
                    <a:latin typeface="Arial Narrow" panose="020B0606020202030204" pitchFamily="34" charset="0"/>
                    <a:ea typeface="Aptos" panose="020B0004020202020204" pitchFamily="34" charset="0"/>
                    <a:cs typeface="ArialNarrow"/>
                  </a:rPr>
                  <a:t>1.</a:t>
                </a:r>
                <a:r>
                  <a:rPr lang="pt-BR" sz="2200" kern="0" dirty="0">
                    <a:effectLst/>
                    <a:latin typeface="Arial Narrow" panose="020B0606020202030204" pitchFamily="34" charset="0"/>
                    <a:ea typeface="Aptos" panose="020B0004020202020204" pitchFamily="34" charset="0"/>
                    <a:cs typeface="ArialNarrow"/>
                  </a:rPr>
                  <a:t> Potências com </a:t>
                </a:r>
                <a:r>
                  <a:rPr lang="pt-BR" sz="2200" b="1" kern="0" dirty="0">
                    <a:solidFill>
                      <a:srgbClr val="4EA72E"/>
                    </a:solidFill>
                    <a:effectLst/>
                    <a:latin typeface="Arial Narrow" panose="020B0606020202030204" pitchFamily="34" charset="0"/>
                    <a:ea typeface="Aptos" panose="020B0004020202020204" pitchFamily="34" charset="0"/>
                    <a:cs typeface="ArialNarrow"/>
                  </a:rPr>
                  <a:t>expoente par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 </m:t>
                    </m:r>
                  </m:oMath>
                </a14:m>
                <a:r>
                  <a:rPr lang="pt-BR" sz="2200" kern="0" dirty="0">
                    <a:effectLst/>
                    <a:latin typeface="Arial Narrow" panose="020B0606020202030204" pitchFamily="34" charset="0"/>
                    <a:ea typeface="Aptos" panose="020B0004020202020204" pitchFamily="34" charset="0"/>
                    <a:cs typeface="ArialNarrow"/>
                  </a:rPr>
                  <a:t>Resultado </a:t>
                </a:r>
                <a:r>
                  <a:rPr lang="pt-BR" sz="2200" b="1" kern="0" dirty="0">
                    <a:solidFill>
                      <a:srgbClr val="E97132"/>
                    </a:solidFill>
                    <a:effectLst/>
                    <a:latin typeface="Arial Narrow" panose="020B0606020202030204" pitchFamily="34" charset="0"/>
                    <a:ea typeface="Aptos" panose="020B0004020202020204" pitchFamily="34" charset="0"/>
                    <a:cs typeface="ArialNarrow"/>
                  </a:rPr>
                  <a:t>positivo</a:t>
                </a: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solidFill>
                      <a:srgbClr val="4EA72E"/>
                    </a:solidFill>
                    <a:effectLst/>
                    <a:latin typeface="Arial Narrow" panose="020B0606020202030204" pitchFamily="34" charset="0"/>
                    <a:ea typeface="Aptos" panose="020B0004020202020204" pitchFamily="34" charset="0"/>
                    <a:cs typeface="ArialNarrow"/>
                  </a:rPr>
                  <a:t> </a:t>
                </a:r>
                <a:r>
                  <a:rPr lang="pt-BR" sz="2200" b="1" kern="0" dirty="0">
                    <a:effectLst/>
                    <a:latin typeface="Arial Narrow" panose="020B0606020202030204" pitchFamily="34" charset="0"/>
                    <a:ea typeface="Aptos" panose="020B0004020202020204" pitchFamily="34" charset="0"/>
                    <a:cs typeface="ArialNarrow"/>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14:m>
                  <m:oMathPara xmlns:m="http://schemas.openxmlformats.org/officeDocument/2006/math">
                    <m:oMathParaPr>
                      <m:jc m:val="left"/>
                    </m:oMathParaPr>
                    <m:oMath xmlns:m="http://schemas.openxmlformats.org/officeDocument/2006/math">
                      <m:sSup>
                        <m:sSupPr>
                          <m:ctrlPr>
                            <a:rPr lang="pt-BR" sz="2200" i="1" kern="0" smtClean="0">
                              <a:effectLst/>
                              <a:latin typeface="Cambria Math" panose="02040503050406030204" pitchFamily="18" charset="0"/>
                              <a:ea typeface="Aptos" panose="020B0004020202020204" pitchFamily="34" charset="0"/>
                              <a:cs typeface="ArialNarrow"/>
                            </a:rPr>
                          </m:ctrlPr>
                        </m:sSupPr>
                        <m:e>
                          <m:d>
                            <m:dPr>
                              <m:ctrlPr>
                                <a:rPr lang="pt-BR" sz="2200" i="1" kern="0" smtClean="0">
                                  <a:effectLst/>
                                  <a:latin typeface="Cambria Math" panose="02040503050406030204" pitchFamily="18" charset="0"/>
                                  <a:ea typeface="Aptos" panose="020B0004020202020204" pitchFamily="34" charset="0"/>
                                  <a:cs typeface="ArialNarrow"/>
                                </a:rPr>
                              </m:ctrlPr>
                            </m:dPr>
                            <m:e>
                              <m:r>
                                <a:rPr lang="pt-BR" sz="2200" i="1" kern="0" smtClean="0">
                                  <a:solidFill>
                                    <a:srgbClr val="0070C0"/>
                                  </a:solidFill>
                                  <a:effectLst/>
                                  <a:latin typeface="Cambria Math" panose="02040503050406030204" pitchFamily="18" charset="0"/>
                                  <a:ea typeface="Aptos" panose="020B0004020202020204" pitchFamily="34" charset="0"/>
                                  <a:cs typeface="ArialNarrow"/>
                                </a:rPr>
                                <m:t>−2</m:t>
                              </m:r>
                            </m:e>
                          </m:d>
                        </m:e>
                        <m:sup>
                          <m:r>
                            <a:rPr lang="pt-BR" sz="2200" b="1" i="1" kern="0">
                              <a:solidFill>
                                <a:srgbClr val="4EA72E"/>
                              </a:solidFill>
                              <a:effectLst/>
                              <a:latin typeface="Cambria Math" panose="02040503050406030204" pitchFamily="18" charset="0"/>
                              <a:ea typeface="Aptos" panose="020B0004020202020204" pitchFamily="34" charset="0"/>
                              <a:cs typeface="ArialNarrow"/>
                            </a:rPr>
                            <m:t>𝟒</m:t>
                          </m:r>
                        </m:sup>
                      </m:sSup>
                      <m:r>
                        <a:rPr lang="pt-BR" sz="2200"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−2</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−2</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−2</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−2</m:t>
                          </m:r>
                        </m:e>
                      </m:d>
                      <m:r>
                        <a:rPr lang="pt-BR" sz="2200" kern="0">
                          <a:effectLst/>
                          <a:latin typeface="Cambria Math" panose="02040503050406030204" pitchFamily="18" charset="0"/>
                          <a:ea typeface="Aptos" panose="020B0004020202020204" pitchFamily="34" charset="0"/>
                          <a:cs typeface="ArialNarrow"/>
                        </a:rPr>
                        <m:t>=</m:t>
                      </m:r>
                      <m:r>
                        <a:rPr lang="pt-BR" sz="2200" b="1" kern="0">
                          <a:solidFill>
                            <a:srgbClr val="E97132"/>
                          </a:solidFill>
                          <a:effectLst/>
                          <a:latin typeface="Cambria Math" panose="02040503050406030204" pitchFamily="18" charset="0"/>
                          <a:ea typeface="Aptos" panose="020B0004020202020204" pitchFamily="34" charset="0"/>
                          <a:cs typeface="ArialNarrow"/>
                        </a:rPr>
                        <m:t>+</m:t>
                      </m:r>
                      <m:r>
                        <a:rPr lang="pt-BR" sz="2200" b="1" kern="0">
                          <a:solidFill>
                            <a:srgbClr val="E97132"/>
                          </a:solidFill>
                          <a:effectLst/>
                          <a:latin typeface="Cambria Math" panose="02040503050406030204" pitchFamily="18" charset="0"/>
                          <a:ea typeface="Aptos" panose="020B0004020202020204" pitchFamily="34" charset="0"/>
                          <a:cs typeface="ArialNarrow"/>
                        </a:rPr>
                        <m:t>𝟏𝟔</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14:m>
                  <m:oMathPara xmlns:m="http://schemas.openxmlformats.org/officeDocument/2006/math">
                    <m:oMathParaPr>
                      <m:jc m:val="left"/>
                    </m:oMathParaPr>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smtClean="0">
                                  <a:solidFill>
                                    <a:srgbClr val="0070C0"/>
                                  </a:solidFill>
                                  <a:effectLst/>
                                  <a:latin typeface="Cambria Math" panose="02040503050406030204" pitchFamily="18" charset="0"/>
                                  <a:ea typeface="Aptos" panose="020B0004020202020204" pitchFamily="34" charset="0"/>
                                  <a:cs typeface="ArialNarrow"/>
                                </a:rPr>
                                <m:t>−5</m:t>
                              </m:r>
                            </m:e>
                          </m:d>
                        </m:e>
                        <m:sup>
                          <m:r>
                            <a:rPr lang="pt-BR" sz="2200" b="1" i="1" kern="0">
                              <a:solidFill>
                                <a:srgbClr val="4EA72E"/>
                              </a:solidFill>
                              <a:effectLst/>
                              <a:latin typeface="Cambria Math" panose="02040503050406030204" pitchFamily="18" charset="0"/>
                              <a:ea typeface="Aptos" panose="020B0004020202020204" pitchFamily="34" charset="0"/>
                              <a:cs typeface="ArialNarrow"/>
                            </a:rPr>
                            <m:t>𝟐</m:t>
                          </m:r>
                        </m:sup>
                      </m:sSup>
                      <m:r>
                        <a:rPr lang="pt-BR" sz="2200"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−5</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kern="0">
                              <a:effectLst/>
                              <a:latin typeface="Cambria Math" panose="02040503050406030204" pitchFamily="18" charset="0"/>
                              <a:ea typeface="Aptos" panose="020B0004020202020204" pitchFamily="34" charset="0"/>
                              <a:cs typeface="ArialNarrow"/>
                            </a:rPr>
                            <m:t>−5</m:t>
                          </m:r>
                        </m:e>
                      </m:d>
                      <m:r>
                        <a:rPr lang="pt-BR" sz="2200" kern="0">
                          <a:effectLst/>
                          <a:latin typeface="Cambria Math" panose="02040503050406030204" pitchFamily="18" charset="0"/>
                          <a:ea typeface="Aptos" panose="020B0004020202020204" pitchFamily="34" charset="0"/>
                          <a:cs typeface="ArialNarrow"/>
                        </a:rPr>
                        <m:t>=</m:t>
                      </m:r>
                      <m:r>
                        <a:rPr lang="pt-BR" sz="2200" b="1" kern="0">
                          <a:solidFill>
                            <a:srgbClr val="E97132"/>
                          </a:solidFill>
                          <a:effectLst/>
                          <a:latin typeface="Cambria Math" panose="02040503050406030204" pitchFamily="18" charset="0"/>
                          <a:ea typeface="Aptos" panose="020B0004020202020204" pitchFamily="34" charset="0"/>
                          <a:cs typeface="ArialNarrow"/>
                        </a:rPr>
                        <m:t>+</m:t>
                      </m:r>
                      <m:r>
                        <a:rPr lang="pt-BR" sz="2200" b="1" kern="0">
                          <a:solidFill>
                            <a:srgbClr val="E97132"/>
                          </a:solidFill>
                          <a:effectLst/>
                          <a:latin typeface="Cambria Math" panose="02040503050406030204" pitchFamily="18" charset="0"/>
                          <a:ea typeface="Aptos" panose="020B0004020202020204" pitchFamily="34" charset="0"/>
                          <a:cs typeface="ArialNarrow"/>
                        </a:rPr>
                        <m:t>𝟐𝟓</m:t>
                      </m:r>
                    </m:oMath>
                  </m:oMathPara>
                </a14:m>
                <a:endParaRPr lang="pt-BR" sz="2200" b="1" kern="0" dirty="0">
                  <a:solidFill>
                    <a:srgbClr val="E97132"/>
                  </a:solidFill>
                  <a:effectLst/>
                  <a:latin typeface="Arial Narrow" panose="020B0606020202030204" pitchFamily="34" charset="0"/>
                  <a:ea typeface="Aptos" panose="020B0004020202020204" pitchFamily="34" charset="0"/>
                  <a:cs typeface="ArialNarrow"/>
                </a:endParaRPr>
              </a:p>
              <a:p>
                <a:pPr lvl="0" algn="just"/>
                <a:endParaRPr lang="pt-BR" sz="3600" b="1" kern="0" dirty="0">
                  <a:effectLst/>
                  <a:latin typeface="Arial Narrow" panose="020B0606020202030204" pitchFamily="34" charset="0"/>
                  <a:ea typeface="Aptos" panose="020B0004020202020204" pitchFamily="34" charset="0"/>
                  <a:cs typeface="ArialNarrow"/>
                </a:endParaRPr>
              </a:p>
              <a:p>
                <a:pPr lvl="0" algn="just"/>
                <a:r>
                  <a:rPr lang="pt-BR" sz="2200" b="1" kern="0" dirty="0">
                    <a:effectLst/>
                    <a:latin typeface="Arial Narrow" panose="020B0606020202030204" pitchFamily="34" charset="0"/>
                    <a:ea typeface="Aptos" panose="020B0004020202020204" pitchFamily="34" charset="0"/>
                    <a:cs typeface="ArialNarrow"/>
                  </a:rPr>
                  <a:t>2. </a:t>
                </a:r>
                <a:r>
                  <a:rPr lang="pt-BR" sz="2200" kern="0" dirty="0">
                    <a:effectLst/>
                    <a:latin typeface="Arial Narrow" panose="020B0606020202030204" pitchFamily="34" charset="0"/>
                    <a:ea typeface="Aptos" panose="020B0004020202020204" pitchFamily="34" charset="0"/>
                    <a:cs typeface="ArialNarrow"/>
                  </a:rPr>
                  <a:t>Potências com</a:t>
                </a:r>
                <a:r>
                  <a:rPr lang="pt-BR" sz="2200" b="1" kern="0" dirty="0">
                    <a:effectLst/>
                    <a:latin typeface="Arial Narrow" panose="020B0606020202030204" pitchFamily="34" charset="0"/>
                    <a:ea typeface="Aptos" panose="020B0004020202020204" pitchFamily="34" charset="0"/>
                    <a:cs typeface="ArialNarrow"/>
                  </a:rPr>
                  <a:t> </a:t>
                </a:r>
                <a:r>
                  <a:rPr lang="pt-BR" sz="2200" b="1" kern="0" dirty="0">
                    <a:solidFill>
                      <a:srgbClr val="9F5FCF"/>
                    </a:solidFill>
                    <a:effectLst/>
                    <a:latin typeface="Arial Narrow" panose="020B0606020202030204" pitchFamily="34" charset="0"/>
                    <a:ea typeface="Aptos" panose="020B0004020202020204" pitchFamily="34" charset="0"/>
                    <a:cs typeface="ArialNarrow"/>
                  </a:rPr>
                  <a:t>expoente ímpar </a:t>
                </a:r>
                <a14:m>
                  <m:oMath xmlns:m="http://schemas.openxmlformats.org/officeDocument/2006/math">
                    <m:r>
                      <a:rPr lang="pt-BR" sz="2200" b="1" i="1" kern="0">
                        <a:effectLst/>
                        <a:latin typeface="Cambria Math" panose="02040503050406030204" pitchFamily="18" charset="0"/>
                        <a:ea typeface="Aptos" panose="020B0004020202020204" pitchFamily="34" charset="0"/>
                        <a:cs typeface="ArialNarrow"/>
                      </a:rPr>
                      <m:t>→</m:t>
                    </m:r>
                  </m:oMath>
                </a14:m>
                <a:r>
                  <a:rPr lang="pt-BR" sz="2200" b="1" kern="0" dirty="0">
                    <a:effectLst/>
                    <a:latin typeface="Arial Narrow" panose="020B0606020202030204" pitchFamily="34" charset="0"/>
                    <a:ea typeface="Times New Roman" panose="02020603050405020304" pitchFamily="18" charset="0"/>
                    <a:cs typeface="ArialNarrow"/>
                  </a:rPr>
                  <a:t> </a:t>
                </a:r>
                <a:r>
                  <a:rPr lang="pt-BR" sz="2200" kern="0" dirty="0">
                    <a:effectLst/>
                    <a:latin typeface="Arial Narrow" panose="020B0606020202030204" pitchFamily="34" charset="0"/>
                    <a:ea typeface="Aptos" panose="020B0004020202020204" pitchFamily="34" charset="0"/>
                    <a:cs typeface="ArialNarrow"/>
                  </a:rPr>
                  <a:t>Resultado </a:t>
                </a:r>
                <a:r>
                  <a:rPr lang="pt-BR" sz="2200" b="1" kern="0" dirty="0">
                    <a:solidFill>
                      <a:srgbClr val="0070C0"/>
                    </a:solidFill>
                    <a:effectLst/>
                    <a:latin typeface="Arial Narrow" panose="020B0606020202030204" pitchFamily="34" charset="0"/>
                    <a:ea typeface="Aptos" panose="020B0004020202020204" pitchFamily="34" charset="0"/>
                    <a:cs typeface="ArialNarrow"/>
                  </a:rPr>
                  <a:t>negativo</a:t>
                </a: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b="1" kern="0" dirty="0">
                    <a:effectLst/>
                    <a:latin typeface="Arial Narrow" panose="020B0606020202030204" pitchFamily="34" charset="0"/>
                    <a:ea typeface="Aptos" panose="020B0004020202020204" pitchFamily="34" charset="0"/>
                    <a:cs typeface="ArialNarrow"/>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14:m>
                  <m:oMathPara xmlns:m="http://schemas.openxmlformats.org/officeDocument/2006/math">
                    <m:oMathParaPr>
                      <m:jc m:val="left"/>
                    </m:oMathParaPr>
                    <m:oMath xmlns:m="http://schemas.openxmlformats.org/officeDocument/2006/math">
                      <m:sSup>
                        <m:sSupPr>
                          <m:ctrlPr>
                            <a:rPr lang="pt-BR" sz="2000" i="1" kern="0">
                              <a:effectLst/>
                              <a:latin typeface="Cambria Math" panose="02040503050406030204" pitchFamily="18" charset="0"/>
                              <a:ea typeface="Aptos" panose="020B0004020202020204" pitchFamily="34" charset="0"/>
                              <a:cs typeface="ArialNarrow"/>
                            </a:rPr>
                          </m:ctrlPr>
                        </m:sSupPr>
                        <m:e>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smtClean="0">
                                  <a:solidFill>
                                    <a:srgbClr val="0070C0"/>
                                  </a:solidFill>
                                  <a:effectLst/>
                                  <a:latin typeface="Cambria Math" panose="02040503050406030204" pitchFamily="18" charset="0"/>
                                  <a:ea typeface="Aptos" panose="020B0004020202020204" pitchFamily="34" charset="0"/>
                                  <a:cs typeface="ArialNarrow"/>
                                </a:rPr>
                                <m:t>−5</m:t>
                              </m:r>
                            </m:e>
                          </m:d>
                        </m:e>
                        <m:sup>
                          <m:r>
                            <a:rPr lang="pt-BR" sz="2000" b="1" i="1" kern="0">
                              <a:solidFill>
                                <a:srgbClr val="7030A0"/>
                              </a:solidFill>
                              <a:effectLst/>
                              <a:latin typeface="Cambria Math" panose="02040503050406030204" pitchFamily="18" charset="0"/>
                              <a:ea typeface="Aptos" panose="020B0004020202020204" pitchFamily="34" charset="0"/>
                              <a:cs typeface="ArialNarrow"/>
                            </a:rPr>
                            <m:t>𝟑</m:t>
                          </m:r>
                        </m:sup>
                      </m:sSup>
                      <m:r>
                        <a:rPr lang="pt-BR" sz="2000"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kern="0">
                              <a:effectLst/>
                              <a:latin typeface="Cambria Math" panose="02040503050406030204" pitchFamily="18" charset="0"/>
                              <a:ea typeface="Aptos" panose="020B0004020202020204" pitchFamily="34" charset="0"/>
                              <a:cs typeface="ArialNarrow"/>
                            </a:rPr>
                            <m:t>−5</m:t>
                          </m:r>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kern="0">
                              <a:effectLst/>
                              <a:latin typeface="Cambria Math" panose="02040503050406030204" pitchFamily="18" charset="0"/>
                              <a:ea typeface="Aptos" panose="020B0004020202020204" pitchFamily="34" charset="0"/>
                              <a:cs typeface="ArialNarrow"/>
                            </a:rPr>
                            <m:t>−</m:t>
                          </m:r>
                          <m:r>
                            <a:rPr lang="pt-BR" sz="2000" i="1" kern="0">
                              <a:effectLst/>
                              <a:latin typeface="Cambria Math" panose="02040503050406030204" pitchFamily="18" charset="0"/>
                              <a:ea typeface="Aptos" panose="020B0004020202020204" pitchFamily="34" charset="0"/>
                              <a:cs typeface="ArialNarrow"/>
                            </a:rPr>
                            <m:t>5</m:t>
                          </m:r>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kern="0">
                              <a:effectLst/>
                              <a:latin typeface="Cambria Math" panose="02040503050406030204" pitchFamily="18" charset="0"/>
                              <a:ea typeface="Aptos" panose="020B0004020202020204" pitchFamily="34" charset="0"/>
                              <a:cs typeface="ArialNarrow"/>
                            </a:rPr>
                            <m:t>−5</m:t>
                          </m:r>
                        </m:e>
                      </m:d>
                      <m:r>
                        <a:rPr lang="pt-BR" sz="2000" kern="0">
                          <a:effectLst/>
                          <a:latin typeface="Cambria Math" panose="02040503050406030204" pitchFamily="18" charset="0"/>
                          <a:ea typeface="Aptos" panose="020B0004020202020204" pitchFamily="34" charset="0"/>
                          <a:cs typeface="ArialNarrow"/>
                        </a:rPr>
                        <m:t>=</m:t>
                      </m:r>
                      <m:r>
                        <a:rPr lang="pt-BR" sz="2000" b="1" kern="0" smtClean="0">
                          <a:solidFill>
                            <a:srgbClr val="0070C0"/>
                          </a:solidFill>
                          <a:effectLst/>
                          <a:latin typeface="Cambria Math" panose="02040503050406030204" pitchFamily="18" charset="0"/>
                          <a:ea typeface="Aptos" panose="020B0004020202020204" pitchFamily="34" charset="0"/>
                          <a:cs typeface="ArialNarrow"/>
                        </a:rPr>
                        <m:t>−</m:t>
                      </m:r>
                      <m:r>
                        <a:rPr lang="pt-BR" sz="2000" b="1" kern="0" smtClean="0">
                          <a:solidFill>
                            <a:srgbClr val="0070C0"/>
                          </a:solidFill>
                          <a:effectLst/>
                          <a:latin typeface="Cambria Math" panose="02040503050406030204" pitchFamily="18" charset="0"/>
                          <a:ea typeface="Aptos" panose="020B0004020202020204" pitchFamily="34" charset="0"/>
                          <a:cs typeface="ArialNarrow"/>
                        </a:rPr>
                        <m:t>𝟏𝟐𝟓</m:t>
                      </m:r>
                    </m:oMath>
                  </m:oMathPara>
                </a14:m>
                <a:endParaRPr lang="pt-BR" sz="2200" b="1" kern="0" dirty="0">
                  <a:solidFill>
                    <a:srgbClr val="0070C0"/>
                  </a:solidFill>
                  <a:effectLst/>
                  <a:latin typeface="Cambria Math" panose="02040503050406030204" pitchFamily="18" charset="0"/>
                  <a:ea typeface="Aptos" panose="020B0004020202020204" pitchFamily="34" charset="0"/>
                  <a:cs typeface="ArialNarrow"/>
                </a:endParaRPr>
              </a:p>
              <a:p>
                <a:pPr lvl="0" algn="just"/>
                <a14:m>
                  <m:oMathPara xmlns:m="http://schemas.openxmlformats.org/officeDocument/2006/math">
                    <m:oMathParaPr>
                      <m:jc m:val="left"/>
                    </m:oMathParaPr>
                    <m:oMath xmlns:m="http://schemas.openxmlformats.org/officeDocument/2006/math">
                      <m:sSup>
                        <m:sSupPr>
                          <m:ctrlPr>
                            <a:rPr lang="pt-BR" sz="2000" i="1" kern="0">
                              <a:effectLst/>
                              <a:latin typeface="Cambria Math" panose="02040503050406030204" pitchFamily="18" charset="0"/>
                              <a:ea typeface="Times New Roman" panose="02020603050405020304" pitchFamily="18" charset="0"/>
                              <a:cs typeface="ArialNarrow"/>
                            </a:rPr>
                          </m:ctrlPr>
                        </m:sSupPr>
                        <m:e>
                          <m:d>
                            <m:dPr>
                              <m:ctrlPr>
                                <a:rPr lang="pt-BR" sz="2000" i="1" kern="0">
                                  <a:effectLst/>
                                  <a:latin typeface="Cambria Math" panose="02040503050406030204" pitchFamily="18" charset="0"/>
                                  <a:ea typeface="Times New Roman" panose="02020603050405020304" pitchFamily="18" charset="0"/>
                                  <a:cs typeface="ArialNarrow"/>
                                </a:rPr>
                              </m:ctrlPr>
                            </m:dPr>
                            <m:e>
                              <m:r>
                                <a:rPr lang="pt-BR" sz="2000" i="1" kern="0" smtClean="0">
                                  <a:solidFill>
                                    <a:srgbClr val="0070C0"/>
                                  </a:solidFill>
                                  <a:effectLst/>
                                  <a:latin typeface="Cambria Math" panose="02040503050406030204" pitchFamily="18" charset="0"/>
                                  <a:ea typeface="Aptos" panose="020B0004020202020204" pitchFamily="34" charset="0"/>
                                  <a:cs typeface="ArialNarrow"/>
                                </a:rPr>
                                <m:t>−3</m:t>
                              </m:r>
                            </m:e>
                          </m:d>
                        </m:e>
                        <m:sup>
                          <m:r>
                            <a:rPr lang="pt-BR" sz="2000" b="1" i="1" kern="0">
                              <a:solidFill>
                                <a:srgbClr val="7030A0"/>
                              </a:solidFill>
                              <a:effectLst/>
                              <a:latin typeface="Cambria Math" panose="02040503050406030204" pitchFamily="18" charset="0"/>
                              <a:ea typeface="Times New Roman" panose="02020603050405020304" pitchFamily="18" charset="0"/>
                              <a:cs typeface="ArialNarrow"/>
                            </a:rPr>
                            <m:t>𝟓</m:t>
                          </m:r>
                        </m:sup>
                      </m:sSup>
                      <m:r>
                        <a:rPr lang="pt-BR" sz="2000" i="1" kern="0">
                          <a:effectLst/>
                          <a:latin typeface="Cambria Math" panose="02040503050406030204" pitchFamily="18" charset="0"/>
                          <a:ea typeface="Times New Roman" panose="02020603050405020304" pitchFamily="18"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kern="0">
                              <a:effectLst/>
                              <a:latin typeface="Cambria Math" panose="02040503050406030204" pitchFamily="18" charset="0"/>
                              <a:ea typeface="Aptos" panose="020B0004020202020204" pitchFamily="34" charset="0"/>
                              <a:cs typeface="ArialNarrow"/>
                            </a:rPr>
                            <m:t>−3</m:t>
                          </m:r>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kern="0">
                              <a:effectLst/>
                              <a:latin typeface="Cambria Math" panose="02040503050406030204" pitchFamily="18" charset="0"/>
                              <a:ea typeface="Aptos" panose="020B0004020202020204" pitchFamily="34" charset="0"/>
                              <a:cs typeface="ArialNarrow"/>
                            </a:rPr>
                            <m:t>−</m:t>
                          </m:r>
                          <m:r>
                            <a:rPr lang="pt-BR" sz="2000" i="1" kern="0">
                              <a:effectLst/>
                              <a:latin typeface="Cambria Math" panose="02040503050406030204" pitchFamily="18" charset="0"/>
                              <a:ea typeface="Aptos" panose="020B0004020202020204" pitchFamily="34" charset="0"/>
                              <a:cs typeface="ArialNarrow"/>
                            </a:rPr>
                            <m:t>3</m:t>
                          </m:r>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kern="0">
                              <a:effectLst/>
                              <a:latin typeface="Cambria Math" panose="02040503050406030204" pitchFamily="18" charset="0"/>
                              <a:ea typeface="Aptos" panose="020B0004020202020204" pitchFamily="34" charset="0"/>
                              <a:cs typeface="ArialNarrow"/>
                            </a:rPr>
                            <m:t>−3</m:t>
                          </m:r>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kern="0">
                              <a:effectLst/>
                              <a:latin typeface="Cambria Math" panose="02040503050406030204" pitchFamily="18" charset="0"/>
                              <a:ea typeface="Aptos" panose="020B0004020202020204" pitchFamily="34" charset="0"/>
                              <a:cs typeface="ArialNarrow"/>
                            </a:rPr>
                            <m:t>−3</m:t>
                          </m:r>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kern="0">
                              <a:effectLst/>
                              <a:latin typeface="Cambria Math" panose="02040503050406030204" pitchFamily="18" charset="0"/>
                              <a:ea typeface="Aptos" panose="020B0004020202020204" pitchFamily="34" charset="0"/>
                              <a:cs typeface="ArialNarrow"/>
                            </a:rPr>
                            <m:t>−3</m:t>
                          </m:r>
                        </m:e>
                      </m:d>
                      <m:r>
                        <a:rPr lang="pt-BR" sz="2000" i="1" kern="0">
                          <a:effectLst/>
                          <a:latin typeface="Cambria Math" panose="02040503050406030204" pitchFamily="18" charset="0"/>
                          <a:ea typeface="Times New Roman" panose="02020603050405020304" pitchFamily="18" charset="0"/>
                          <a:cs typeface="ArialNarrow"/>
                        </a:rPr>
                        <m:t>=</m:t>
                      </m:r>
                      <m:r>
                        <a:rPr lang="pt-BR" sz="2000" b="1" i="1" kern="0" smtClean="0">
                          <a:solidFill>
                            <a:srgbClr val="0070C0"/>
                          </a:solidFill>
                          <a:effectLst/>
                          <a:latin typeface="Cambria Math" panose="02040503050406030204" pitchFamily="18" charset="0"/>
                          <a:ea typeface="Times New Roman" panose="02020603050405020304" pitchFamily="18" charset="0"/>
                          <a:cs typeface="ArialNarrow"/>
                        </a:rPr>
                        <m:t>−</m:t>
                      </m:r>
                      <m:r>
                        <a:rPr lang="pt-BR" sz="2000" b="1" i="1" kern="0" smtClean="0">
                          <a:solidFill>
                            <a:srgbClr val="0070C0"/>
                          </a:solidFill>
                          <a:effectLst/>
                          <a:latin typeface="Cambria Math" panose="02040503050406030204" pitchFamily="18" charset="0"/>
                          <a:ea typeface="Times New Roman" panose="02020603050405020304" pitchFamily="18" charset="0"/>
                          <a:cs typeface="ArialNarrow"/>
                        </a:rPr>
                        <m:t>𝟐𝟒𝟑</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347726A8-7C4A-2364-48DD-E0DB2B3645CD}"/>
                  </a:ext>
                </a:extLst>
              </p:cNvPr>
              <p:cNvSpPr txBox="1">
                <a:spLocks noRot="1" noChangeAspect="1" noMove="1" noResize="1" noEditPoints="1" noAdjustHandles="1" noChangeArrowheads="1" noChangeShapeType="1" noTextEdit="1"/>
              </p:cNvSpPr>
              <p:nvPr/>
            </p:nvSpPr>
            <p:spPr>
              <a:xfrm>
                <a:off x="6096000" y="761716"/>
                <a:ext cx="6001391" cy="3696268"/>
              </a:xfrm>
              <a:prstGeom prst="rect">
                <a:avLst/>
              </a:prstGeom>
              <a:blipFill>
                <a:blip r:embed="rId4"/>
                <a:stretch>
                  <a:fillRect l="-1321" t="-1485" r="-1321"/>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D5F0160D-A8C1-B8B5-8634-8DBA4832FF43}"/>
              </a:ext>
            </a:extLst>
          </p:cNvPr>
          <p:cNvSpPr txBox="1"/>
          <p:nvPr/>
        </p:nvSpPr>
        <p:spPr>
          <a:xfrm>
            <a:off x="49383" y="5532934"/>
            <a:ext cx="6094562" cy="84843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Quando a </a:t>
            </a:r>
            <a:r>
              <a:rPr lang="pt-BR" sz="2200" u="sng" kern="0" dirty="0">
                <a:effectLst/>
                <a:latin typeface="Arial Narrow" panose="020B0606020202030204" pitchFamily="34" charset="0"/>
                <a:ea typeface="Aptos" panose="020B0004020202020204" pitchFamily="34" charset="0"/>
                <a:cs typeface="ArialNarrow"/>
              </a:rPr>
              <a:t>base</a:t>
            </a:r>
            <a:r>
              <a:rPr lang="pt-BR" sz="2200" kern="0" dirty="0">
                <a:effectLst/>
                <a:latin typeface="Arial Narrow" panose="020B0606020202030204" pitchFamily="34" charset="0"/>
                <a:ea typeface="Aptos" panose="020B0004020202020204" pitchFamily="34" charset="0"/>
                <a:cs typeface="ArialNarrow"/>
              </a:rPr>
              <a:t> é um número </a:t>
            </a:r>
            <a:r>
              <a:rPr lang="pt-BR" sz="2200" b="1" kern="0" dirty="0">
                <a:solidFill>
                  <a:srgbClr val="0070C0"/>
                </a:solidFill>
                <a:effectLst/>
                <a:latin typeface="Arial Narrow" panose="020B0606020202030204" pitchFamily="34" charset="0"/>
                <a:ea typeface="Aptos" panose="020B0004020202020204" pitchFamily="34" charset="0"/>
                <a:cs typeface="ArialNarrow"/>
              </a:rPr>
              <a:t>negativo</a:t>
            </a:r>
            <a:r>
              <a:rPr lang="pt-BR" sz="2200" kern="0" dirty="0">
                <a:effectLst/>
                <a:latin typeface="Arial Narrow" panose="020B0606020202030204" pitchFamily="34" charset="0"/>
                <a:ea typeface="Aptos" panose="020B0004020202020204" pitchFamily="34" charset="0"/>
                <a:cs typeface="ArialNarrow"/>
              </a:rPr>
              <a:t>, temos os seguintes casos: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2C38791D-AA35-82EA-0F8F-35583186B730}"/>
              </a:ext>
            </a:extLst>
          </p:cNvPr>
          <p:cNvPicPr>
            <a:picLocks noChangeAspect="1"/>
          </p:cNvPicPr>
          <p:nvPr/>
        </p:nvPicPr>
        <p:blipFill>
          <a:blip r:embed="rId5"/>
          <a:srcRect l="1563" b="2856"/>
          <a:stretch>
            <a:fillRect/>
          </a:stretch>
        </p:blipFill>
        <p:spPr>
          <a:xfrm>
            <a:off x="6275294" y="4613028"/>
            <a:ext cx="5334000" cy="1768344"/>
          </a:xfrm>
          <a:prstGeom prst="rect">
            <a:avLst/>
          </a:prstGeom>
        </p:spPr>
      </p:pic>
    </p:spTree>
    <p:extLst>
      <p:ext uri="{BB962C8B-B14F-4D97-AF65-F5344CB8AC3E}">
        <p14:creationId xmlns:p14="http://schemas.microsoft.com/office/powerpoint/2010/main" val="3303414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74DC037-DBE0-23CD-355E-76961FCFE63E}"/>
              </a:ext>
            </a:extLst>
          </p:cNvPr>
          <p:cNvPicPr>
            <a:picLocks noChangeAspect="1"/>
          </p:cNvPicPr>
          <p:nvPr/>
        </p:nvPicPr>
        <p:blipFill>
          <a:blip r:embed="rId2"/>
          <a:stretch>
            <a:fillRect/>
          </a:stretch>
        </p:blipFill>
        <p:spPr>
          <a:xfrm>
            <a:off x="0" y="661220"/>
            <a:ext cx="6036112" cy="1952584"/>
          </a:xfrm>
          <a:prstGeom prst="rect">
            <a:avLst/>
          </a:prstGeom>
        </p:spPr>
      </p:pic>
      <p:sp>
        <p:nvSpPr>
          <p:cNvPr id="5" name="CaixaDeTexto 4">
            <a:extLst>
              <a:ext uri="{FF2B5EF4-FFF2-40B4-BE49-F238E27FC236}">
                <a16:creationId xmlns:a16="http://schemas.microsoft.com/office/drawing/2014/main" id="{ACBC45BB-DD71-96DE-67F0-60D1671869BB}"/>
              </a:ext>
            </a:extLst>
          </p:cNvPr>
          <p:cNvSpPr txBox="1"/>
          <p:nvPr/>
        </p:nvSpPr>
        <p:spPr>
          <a:xfrm>
            <a:off x="103517" y="2613804"/>
            <a:ext cx="6094562" cy="2119042"/>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potências de base 10 podem ser utilizadas para facilitar a leitura e escrita de números “grandes”, a partir da decomposição desse tipo de número em um produto de um número natural por uma potência de base 10. </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Veja os exemplos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96F69C20-3BD7-F0BC-09F0-FE881238EE7E}"/>
                  </a:ext>
                </a:extLst>
              </p:cNvPr>
              <p:cNvSpPr txBox="1"/>
              <p:nvPr/>
            </p:nvSpPr>
            <p:spPr>
              <a:xfrm>
                <a:off x="6096000" y="788552"/>
                <a:ext cx="5929223" cy="1237775"/>
              </a:xfrm>
              <a:prstGeom prst="rect">
                <a:avLst/>
              </a:prstGeom>
              <a:noFill/>
            </p:spPr>
            <p:txBody>
              <a:bodyPr wrap="square">
                <a:spAutoFit/>
              </a:bodyPr>
              <a:lstStyle/>
              <a:p>
                <a:pPr indent="179388" algn="just">
                  <a:lnSpc>
                    <a:spcPct val="115000"/>
                  </a:lnSpc>
                  <a:spcAft>
                    <a:spcPts val="800"/>
                  </a:spcAft>
                  <a:buNone/>
                </a:pPr>
                <a:r>
                  <a:rPr lang="pt-BR" sz="16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produção de milho no estado de Goiás, em 2025, foi de aproximadamente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e>
                      <m:sup>
                        <m:r>
                          <a:rPr lang="pt-BR" sz="2200" i="1" kern="100">
                            <a:solidFill>
                              <a:srgbClr val="45B0E1"/>
                            </a:solidFill>
                            <a:effectLst/>
                            <a:latin typeface="Cambria Math" panose="02040503050406030204" pitchFamily="18" charset="0"/>
                            <a:ea typeface="Times New Roman" panose="02020603050405020304" pitchFamily="18" charset="0"/>
                            <a:cs typeface="Times New Roman" panose="02020603050405020304" pitchFamily="18" charset="0"/>
                          </a:rPr>
                          <m:t>6</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toneladas, ou seja,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100">
                        <a:solidFill>
                          <a:srgbClr val="45B0E1"/>
                        </a:solidFill>
                        <a:effectLst/>
                        <a:latin typeface="Cambria Math" panose="02040503050406030204" pitchFamily="18" charset="0"/>
                        <a:ea typeface="Times New Roman" panose="02020603050405020304" pitchFamily="18" charset="0"/>
                        <a:cs typeface="Times New Roman" panose="02020603050405020304" pitchFamily="18" charset="0"/>
                      </a:rPr>
                      <m:t>000 000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 </m:t>
                    </m:r>
                    <m:r>
                      <a:rPr lang="pt-BR" sz="2200" i="1" kern="100">
                        <a:solidFill>
                          <a:srgbClr val="45B0E1"/>
                        </a:solidFill>
                        <a:effectLst/>
                        <a:latin typeface="Cambria Math" panose="02040503050406030204" pitchFamily="18" charset="0"/>
                        <a:ea typeface="Times New Roman" panose="02020603050405020304" pitchFamily="18" charset="0"/>
                        <a:cs typeface="Times New Roman" panose="02020603050405020304" pitchFamily="18" charset="0"/>
                      </a:rPr>
                      <m:t>000 000</m:t>
                    </m:r>
                  </m:oMath>
                </a14:m>
                <a:r>
                  <a:rPr lang="pt-BR" sz="2200" kern="100" dirty="0">
                    <a:solidFill>
                      <a:srgbClr val="45B0E1"/>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toneladas.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96F69C20-3BD7-F0BC-09F0-FE881238EE7E}"/>
                  </a:ext>
                </a:extLst>
              </p:cNvPr>
              <p:cNvSpPr txBox="1">
                <a:spLocks noRot="1" noChangeAspect="1" noMove="1" noResize="1" noEditPoints="1" noAdjustHandles="1" noChangeArrowheads="1" noChangeShapeType="1" noTextEdit="1"/>
              </p:cNvSpPr>
              <p:nvPr/>
            </p:nvSpPr>
            <p:spPr>
              <a:xfrm>
                <a:off x="6096000" y="788552"/>
                <a:ext cx="5929223" cy="1237775"/>
              </a:xfrm>
              <a:prstGeom prst="rect">
                <a:avLst/>
              </a:prstGeom>
              <a:blipFill>
                <a:blip r:embed="rId3"/>
                <a:stretch>
                  <a:fillRect l="-1336" t="-1478" r="-1233" b="-88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1D5FEC23-A256-EF74-7F2D-7399F1A06B17}"/>
                  </a:ext>
                </a:extLst>
              </p:cNvPr>
              <p:cNvSpPr txBox="1"/>
              <p:nvPr/>
            </p:nvSpPr>
            <p:spPr>
              <a:xfrm>
                <a:off x="103517" y="4668788"/>
                <a:ext cx="5932595" cy="2016642"/>
              </a:xfrm>
              <a:prstGeom prst="rect">
                <a:avLst/>
              </a:prstGeom>
              <a:noFill/>
            </p:spPr>
            <p:txBody>
              <a:bodyPr wrap="square">
                <a:spAutoFit/>
              </a:bodyPr>
              <a:lstStyle/>
              <a:p>
                <a:pPr indent="179388" algn="just">
                  <a:lnSpc>
                    <a:spcPct val="115000"/>
                  </a:lnSpc>
                  <a:spcAft>
                    <a:spcPts val="800"/>
                  </a:spcAft>
                  <a:buNone/>
                </a:pP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Região Centro-oeste do Brasil tinha, em 2025, aproximadamente 17 000 000 de habitantes. Essa quantidade pode ser expressa como um múltiplo de uma potência de base 10, pois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17 </m:t>
                    </m:r>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000 000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=17∙ 1 </m:t>
                    </m:r>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000 000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=17∙</m:t>
                    </m:r>
                    <m:sSup>
                      <m:sSupPr>
                        <m:ctrlP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6</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1D5FEC23-A256-EF74-7F2D-7399F1A06B17}"/>
                  </a:ext>
                </a:extLst>
              </p:cNvPr>
              <p:cNvSpPr txBox="1">
                <a:spLocks noRot="1" noChangeAspect="1" noMove="1" noResize="1" noEditPoints="1" noAdjustHandles="1" noChangeArrowheads="1" noChangeShapeType="1" noTextEdit="1"/>
              </p:cNvSpPr>
              <p:nvPr/>
            </p:nvSpPr>
            <p:spPr>
              <a:xfrm>
                <a:off x="103517" y="4668788"/>
                <a:ext cx="5932595" cy="2016642"/>
              </a:xfrm>
              <a:prstGeom prst="rect">
                <a:avLst/>
              </a:prstGeom>
              <a:blipFill>
                <a:blip r:embed="rId4"/>
                <a:stretch>
                  <a:fillRect l="-1336" t="-1208" r="-1336"/>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241F4CD6-7AAA-E4A4-8884-18F5CED11227}"/>
              </a:ext>
            </a:extLst>
          </p:cNvPr>
          <p:cNvSpPr txBox="1"/>
          <p:nvPr/>
        </p:nvSpPr>
        <p:spPr>
          <a:xfrm>
            <a:off x="6155890" y="2026327"/>
            <a:ext cx="5929221" cy="3000309"/>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RADICIAÇÃO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É a operação que possui relação inversa à potenciação. Seu objetivo é encontrar a base de uma potência que, quando elevada a determinado expoente, resulta em um valor conhecido.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raiz, representação da radiciação, é composta por três elementos: índice, radical e radicando.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descr="Diagrama, Esquemático&#10;&#10;O conteúdo gerado por IA pode estar incorreto.">
            <a:extLst>
              <a:ext uri="{FF2B5EF4-FFF2-40B4-BE49-F238E27FC236}">
                <a16:creationId xmlns:a16="http://schemas.microsoft.com/office/drawing/2014/main" id="{9B5B2A0A-0E61-523D-DD96-A64A9F8629B8}"/>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Lst>
          </a:blip>
          <a:srcRect l="1464" t="5188"/>
          <a:stretch/>
        </p:blipFill>
        <p:spPr bwMode="auto">
          <a:xfrm>
            <a:off x="7545986" y="5119488"/>
            <a:ext cx="2879725" cy="94996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36B9F3F2-43F1-FEB9-3E23-F7A4FB8CE5F4}"/>
                  </a:ext>
                </a:extLst>
              </p:cNvPr>
              <p:cNvSpPr txBox="1"/>
              <p:nvPr/>
            </p:nvSpPr>
            <p:spPr>
              <a:xfrm>
                <a:off x="6198079" y="6069448"/>
                <a:ext cx="6094562" cy="459100"/>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Onde </a:t>
                </a:r>
                <a:r>
                  <a:rPr lang="pt-BR" sz="2200" kern="0" dirty="0">
                    <a:effectLst/>
                    <a:latin typeface="Arial Narrow" panose="020B0606020202030204" pitchFamily="34" charset="0"/>
                    <a:ea typeface="Times New Roman" panose="02020603050405020304" pitchFamily="18" charset="0"/>
                    <a:cs typeface="ArialNarrow"/>
                  </a:rPr>
                  <a:t>o índice da raiz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𝑛</m:t>
                    </m:r>
                  </m:oMath>
                </a14:m>
                <a:r>
                  <a:rPr lang="pt-BR" sz="2200" kern="0" dirty="0">
                    <a:effectLst/>
                    <a:latin typeface="Arial Narrow" panose="020B0606020202030204" pitchFamily="34" charset="0"/>
                    <a:ea typeface="Times New Roman" panose="02020603050405020304" pitchFamily="18" charset="0"/>
                    <a:cs typeface="ArialNarrow"/>
                  </a:rPr>
                  <a:t>) deve ser maior que zero.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36B9F3F2-43F1-FEB9-3E23-F7A4FB8CE5F4}"/>
                  </a:ext>
                </a:extLst>
              </p:cNvPr>
              <p:cNvSpPr txBox="1">
                <a:spLocks noRot="1" noChangeAspect="1" noMove="1" noResize="1" noEditPoints="1" noAdjustHandles="1" noChangeArrowheads="1" noChangeShapeType="1" noTextEdit="1"/>
              </p:cNvSpPr>
              <p:nvPr/>
            </p:nvSpPr>
            <p:spPr>
              <a:xfrm>
                <a:off x="6198079" y="6069448"/>
                <a:ext cx="6094562" cy="459100"/>
              </a:xfrm>
              <a:prstGeom prst="rect">
                <a:avLst/>
              </a:prstGeom>
              <a:blipFill>
                <a:blip r:embed="rId7"/>
                <a:stretch>
                  <a:fillRect l="-1300" t="-5333" b="-24000"/>
                </a:stretch>
              </a:blipFill>
            </p:spPr>
            <p:txBody>
              <a:bodyPr/>
              <a:lstStyle/>
              <a:p>
                <a:r>
                  <a:rPr lang="pt-BR">
                    <a:noFill/>
                  </a:rPr>
                  <a:t> </a:t>
                </a:r>
              </a:p>
            </p:txBody>
          </p:sp>
        </mc:Fallback>
      </mc:AlternateContent>
    </p:spTree>
    <p:extLst>
      <p:ext uri="{BB962C8B-B14F-4D97-AF65-F5344CB8AC3E}">
        <p14:creationId xmlns:p14="http://schemas.microsoft.com/office/powerpoint/2010/main" val="90422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C08FDB7-E6FF-AFD9-327A-A6F856B481C5}"/>
                  </a:ext>
                </a:extLst>
              </p:cNvPr>
              <p:cNvSpPr txBox="1"/>
              <p:nvPr/>
            </p:nvSpPr>
            <p:spPr>
              <a:xfrm>
                <a:off x="105673" y="1050022"/>
                <a:ext cx="5863806" cy="4886146"/>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Observação</a:t>
                </a:r>
                <a:r>
                  <a:rPr lang="pt-BR" sz="2200" kern="0" dirty="0">
                    <a:effectLst/>
                    <a:latin typeface="Arial Narrow" panose="020B0606020202030204" pitchFamily="34" charset="0"/>
                    <a:ea typeface="Aptos" panose="020B0004020202020204" pitchFamily="34" charset="0"/>
                    <a:cs typeface="ArialNarrow"/>
                  </a:rPr>
                  <a:t>: quando o índice do radical é 2, não é obrigatório a sua escrita.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ad>
                        <m:radPr>
                          <m:degHide m:val="on"/>
                          <m:ctrlPr>
                            <a:rPr lang="pt-BR" sz="2200" i="1" kern="0">
                              <a:effectLst/>
                              <a:latin typeface="Cambria Math" panose="02040503050406030204" pitchFamily="18" charset="0"/>
                              <a:ea typeface="Aptos" panose="020B0004020202020204" pitchFamily="34" charset="0"/>
                              <a:cs typeface="ArialNarrow"/>
                            </a:rPr>
                          </m:ctrlPr>
                        </m:radPr>
                        <m:deg/>
                        <m:e>
                          <m:r>
                            <a:rPr lang="pt-BR" sz="2200" i="1" kern="0">
                              <a:effectLst/>
                              <a:latin typeface="Cambria Math" panose="02040503050406030204" pitchFamily="18" charset="0"/>
                              <a:ea typeface="Aptos" panose="020B0004020202020204" pitchFamily="34" charset="0"/>
                              <a:cs typeface="ArialNarrow"/>
                            </a:rPr>
                            <m:t>49 </m:t>
                          </m:r>
                        </m:e>
                      </m:rad>
                      <m:r>
                        <a:rPr lang="pt-BR" sz="2200" i="1" kern="0">
                          <a:effectLst/>
                          <a:latin typeface="Cambria Math" panose="02040503050406030204" pitchFamily="18" charset="0"/>
                          <a:ea typeface="Aptos" panose="020B0004020202020204" pitchFamily="34" charset="0"/>
                          <a:cs typeface="ArialNarrow"/>
                        </a:rPr>
                        <m:t>=</m:t>
                      </m:r>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i="1" kern="0">
                              <a:effectLst/>
                              <a:latin typeface="Cambria Math" panose="02040503050406030204" pitchFamily="18" charset="0"/>
                              <a:ea typeface="Aptos" panose="020B0004020202020204" pitchFamily="34" charset="0"/>
                              <a:cs typeface="ArialNarrow"/>
                            </a:rPr>
                            <m:t>2</m:t>
                          </m:r>
                        </m:deg>
                        <m:e>
                          <m:r>
                            <a:rPr lang="pt-BR" sz="2200" i="1" kern="0">
                              <a:effectLst/>
                              <a:latin typeface="Cambria Math" panose="02040503050406030204" pitchFamily="18" charset="0"/>
                              <a:ea typeface="Aptos" panose="020B0004020202020204" pitchFamily="34" charset="0"/>
                              <a:cs typeface="ArialNarrow"/>
                            </a:rPr>
                            <m:t>49 </m:t>
                          </m:r>
                        </m:e>
                      </m:ra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Para resolver uma raiz, é necessário encontrar o número que, elevado ao valor do índice, resulte em um valor igual ao radicando.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lnSpc>
                    <a:spcPct val="115000"/>
                  </a:lnSpc>
                  <a:spcAft>
                    <a:spcPts val="800"/>
                  </a:spcAft>
                  <a:buNone/>
                </a:pPr>
                <a14:m>
                  <m:oMathPara xmlns:m="http://schemas.openxmlformats.org/officeDocument/2006/math">
                    <m:oMathParaPr>
                      <m:jc m:val="centerGroup"/>
                    </m:oMathParaPr>
                    <m:oMath xmlns:m="http://schemas.openxmlformats.org/officeDocument/2006/math">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i="1" kern="0">
                              <a:effectLst/>
                              <a:latin typeface="Cambria Math" panose="02040503050406030204" pitchFamily="18" charset="0"/>
                              <a:ea typeface="Aptos" panose="020B0004020202020204" pitchFamily="34" charset="0"/>
                              <a:cs typeface="ArialNarrow"/>
                            </a:rPr>
                            <m:t>2</m:t>
                          </m:r>
                        </m:deg>
                        <m:e>
                          <m:r>
                            <a:rPr lang="pt-BR" sz="2200" i="1" kern="0">
                              <a:effectLst/>
                              <a:latin typeface="Cambria Math" panose="02040503050406030204" pitchFamily="18" charset="0"/>
                              <a:ea typeface="Aptos" panose="020B0004020202020204" pitchFamily="34" charset="0"/>
                              <a:cs typeface="ArialNarrow"/>
                            </a:rPr>
                            <m:t>4 </m:t>
                          </m:r>
                        </m:e>
                      </m:rad>
                      <m:r>
                        <a:rPr lang="pt-BR" sz="2200" i="1" kern="0">
                          <a:effectLst/>
                          <a:latin typeface="Cambria Math" panose="02040503050406030204" pitchFamily="18" charset="0"/>
                          <a:ea typeface="Aptos" panose="020B0004020202020204" pitchFamily="34" charset="0"/>
                          <a:cs typeface="ArialNarrow"/>
                        </a:rPr>
                        <m:t>=2 </m:t>
                      </m:r>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 </m:t>
                      </m:r>
                      <m:sSup>
                        <m:sSupPr>
                          <m:ctrlPr>
                            <a:rPr lang="pt-BR" sz="2200" i="1" kern="0">
                              <a:effectLst/>
                              <a:latin typeface="Cambria Math" panose="02040503050406030204" pitchFamily="18" charset="0"/>
                              <a:ea typeface="Aptos" panose="020B0004020202020204" pitchFamily="34" charset="0"/>
                              <a:cs typeface="ArialNarrow"/>
                            </a:rPr>
                          </m:ctrlPr>
                        </m:sSupPr>
                        <m:e>
                          <m:r>
                            <a:rPr lang="pt-BR" sz="2200" i="1" kern="0">
                              <a:effectLst/>
                              <a:latin typeface="Cambria Math" panose="02040503050406030204" pitchFamily="18" charset="0"/>
                              <a:ea typeface="Aptos" panose="020B0004020202020204" pitchFamily="34" charset="0"/>
                              <a:cs typeface="ArialNarrow"/>
                            </a:rPr>
                            <m:t>2</m:t>
                          </m:r>
                        </m:e>
                        <m:sup>
                          <m:r>
                            <a:rPr lang="pt-BR" sz="2200" i="1" kern="0">
                              <a:effectLst/>
                              <a:latin typeface="Cambria Math" panose="02040503050406030204" pitchFamily="18" charset="0"/>
                              <a:ea typeface="Aptos" panose="020B0004020202020204" pitchFamily="34" charset="0"/>
                              <a:cs typeface="ArialNarrow"/>
                            </a:rPr>
                            <m:t>2</m:t>
                          </m:r>
                        </m:sup>
                      </m:sSup>
                      <m:r>
                        <a:rPr lang="pt-BR" sz="2200" i="1" kern="0">
                          <a:effectLst/>
                          <a:latin typeface="Cambria Math" panose="02040503050406030204" pitchFamily="18" charset="0"/>
                          <a:ea typeface="Aptos" panose="020B0004020202020204" pitchFamily="34" charset="0"/>
                          <a:cs typeface="ArialNarrow"/>
                        </a:rPr>
                        <m:t>=4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lnSpc>
                    <a:spcPct val="115000"/>
                  </a:lnSpc>
                  <a:spcAft>
                    <a:spcPts val="800"/>
                  </a:spcAft>
                  <a:buNone/>
                </a:pPr>
                <a14:m>
                  <m:oMathPara xmlns:m="http://schemas.openxmlformats.org/officeDocument/2006/math">
                    <m:oMathParaPr>
                      <m:jc m:val="centerGroup"/>
                    </m:oMathParaPr>
                    <m:oMath xmlns:m="http://schemas.openxmlformats.org/officeDocument/2006/math">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i="1" kern="0">
                              <a:effectLst/>
                              <a:latin typeface="Cambria Math" panose="02040503050406030204" pitchFamily="18" charset="0"/>
                              <a:ea typeface="Aptos" panose="020B0004020202020204" pitchFamily="34" charset="0"/>
                              <a:cs typeface="ArialNarrow"/>
                            </a:rPr>
                            <m:t>3</m:t>
                          </m:r>
                        </m:deg>
                        <m:e>
                          <m:r>
                            <a:rPr lang="pt-BR" sz="2200" i="1" kern="0">
                              <a:effectLst/>
                              <a:latin typeface="Cambria Math" panose="02040503050406030204" pitchFamily="18" charset="0"/>
                              <a:ea typeface="Aptos" panose="020B0004020202020204" pitchFamily="34" charset="0"/>
                              <a:cs typeface="ArialNarrow"/>
                            </a:rPr>
                            <m:t>27 </m:t>
                          </m:r>
                        </m:e>
                      </m:rad>
                      <m:r>
                        <a:rPr lang="pt-BR" sz="2200" i="1" kern="0">
                          <a:effectLst/>
                          <a:latin typeface="Cambria Math" panose="02040503050406030204" pitchFamily="18" charset="0"/>
                          <a:ea typeface="Aptos" panose="020B0004020202020204" pitchFamily="34" charset="0"/>
                          <a:cs typeface="ArialNarrow"/>
                        </a:rPr>
                        <m:t>=3 </m:t>
                      </m:r>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 </m:t>
                      </m:r>
                      <m:sSup>
                        <m:sSupPr>
                          <m:ctrlPr>
                            <a:rPr lang="pt-BR" sz="2200" i="1" kern="0">
                              <a:effectLst/>
                              <a:latin typeface="Cambria Math" panose="02040503050406030204" pitchFamily="18" charset="0"/>
                              <a:ea typeface="Aptos" panose="020B0004020202020204" pitchFamily="34" charset="0"/>
                              <a:cs typeface="ArialNarrow"/>
                            </a:rPr>
                          </m:ctrlPr>
                        </m:sSupPr>
                        <m:e>
                          <m:r>
                            <a:rPr lang="pt-BR" sz="2200" i="1" kern="0">
                              <a:effectLst/>
                              <a:latin typeface="Cambria Math" panose="02040503050406030204" pitchFamily="18" charset="0"/>
                              <a:ea typeface="Aptos" panose="020B0004020202020204" pitchFamily="34" charset="0"/>
                              <a:cs typeface="ArialNarrow"/>
                            </a:rPr>
                            <m:t>3</m:t>
                          </m:r>
                        </m:e>
                        <m:sup>
                          <m:r>
                            <a:rPr lang="pt-BR" sz="2200" i="1" kern="0">
                              <a:effectLst/>
                              <a:latin typeface="Cambria Math" panose="02040503050406030204" pitchFamily="18" charset="0"/>
                              <a:ea typeface="Aptos" panose="020B0004020202020204" pitchFamily="34" charset="0"/>
                              <a:cs typeface="ArialNarrow"/>
                            </a:rPr>
                            <m:t>3</m:t>
                          </m:r>
                        </m:sup>
                      </m:sSup>
                      <m:r>
                        <a:rPr lang="pt-BR" sz="2200" i="1" kern="0">
                          <a:effectLst/>
                          <a:latin typeface="Cambria Math" panose="02040503050406030204" pitchFamily="18" charset="0"/>
                          <a:ea typeface="Aptos" panose="020B0004020202020204" pitchFamily="34" charset="0"/>
                          <a:cs typeface="ArialNarrow"/>
                        </a:rPr>
                        <m:t>=27</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lnSpc>
                    <a:spcPct val="115000"/>
                  </a:lnSpc>
                  <a:spcAft>
                    <a:spcPts val="800"/>
                  </a:spcAft>
                  <a:buNone/>
                </a:pPr>
                <a14:m>
                  <m:oMathPara xmlns:m="http://schemas.openxmlformats.org/officeDocument/2006/math">
                    <m:oMathParaPr>
                      <m:jc m:val="centerGroup"/>
                    </m:oMathParaPr>
                    <m:oMath xmlns:m="http://schemas.openxmlformats.org/officeDocument/2006/math">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i="1" kern="0">
                              <a:effectLst/>
                              <a:latin typeface="Cambria Math" panose="02040503050406030204" pitchFamily="18" charset="0"/>
                              <a:ea typeface="Aptos" panose="020B0004020202020204" pitchFamily="34" charset="0"/>
                              <a:cs typeface="ArialNarrow"/>
                            </a:rPr>
                            <m:t>3</m:t>
                          </m:r>
                        </m:deg>
                        <m:e>
                          <m:r>
                            <a:rPr lang="pt-BR" sz="2200" i="1" kern="0">
                              <a:effectLst/>
                              <a:latin typeface="Cambria Math" panose="02040503050406030204" pitchFamily="18" charset="0"/>
                              <a:ea typeface="Aptos" panose="020B0004020202020204" pitchFamily="34" charset="0"/>
                              <a:cs typeface="ArialNarrow"/>
                            </a:rPr>
                            <m:t>−27 </m:t>
                          </m:r>
                        </m:e>
                      </m:rad>
                      <m:r>
                        <a:rPr lang="pt-BR" sz="2200" i="1" kern="0">
                          <a:effectLst/>
                          <a:latin typeface="Cambria Math" panose="02040503050406030204" pitchFamily="18" charset="0"/>
                          <a:ea typeface="Aptos" panose="020B0004020202020204" pitchFamily="34" charset="0"/>
                          <a:cs typeface="ArialNarrow"/>
                        </a:rPr>
                        <m:t>=−3 </m:t>
                      </m:r>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 </m:t>
                      </m:r>
                      <m:sSup>
                        <m:sSupPr>
                          <m:ctrlPr>
                            <a:rPr lang="pt-BR" sz="2200" i="1" kern="0">
                              <a:effectLst/>
                              <a:latin typeface="Cambria Math" panose="02040503050406030204" pitchFamily="18" charset="0"/>
                              <a:ea typeface="Aptos" panose="020B0004020202020204" pitchFamily="34" charset="0"/>
                              <a:cs typeface="ArialNarrow"/>
                            </a:rPr>
                          </m:ctrlPr>
                        </m:sSupPr>
                        <m:e>
                          <m:r>
                            <a:rPr lang="pt-BR" sz="2200" i="1" kern="0">
                              <a:effectLst/>
                              <a:latin typeface="Cambria Math" panose="02040503050406030204" pitchFamily="18" charset="0"/>
                              <a:ea typeface="Aptos" panose="020B0004020202020204" pitchFamily="34" charset="0"/>
                              <a:cs typeface="ArialNarrow"/>
                            </a:rPr>
                            <m:t>−3</m:t>
                          </m:r>
                        </m:e>
                        <m:sup>
                          <m:r>
                            <a:rPr lang="pt-BR" sz="2200" i="1" kern="0">
                              <a:effectLst/>
                              <a:latin typeface="Cambria Math" panose="02040503050406030204" pitchFamily="18" charset="0"/>
                              <a:ea typeface="Aptos" panose="020B0004020202020204" pitchFamily="34" charset="0"/>
                              <a:cs typeface="ArialNarrow"/>
                            </a:rPr>
                            <m:t>3</m:t>
                          </m:r>
                        </m:sup>
                      </m:sSup>
                      <m:r>
                        <a:rPr lang="pt-BR" sz="2200" i="1" kern="0">
                          <a:effectLst/>
                          <a:latin typeface="Cambria Math" panose="02040503050406030204" pitchFamily="18" charset="0"/>
                          <a:ea typeface="Aptos" panose="020B0004020202020204" pitchFamily="34" charset="0"/>
                          <a:cs typeface="ArialNarrow"/>
                        </a:rPr>
                        <m:t>=−27</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C08FDB7-E6FF-AFD9-327A-A6F856B481C5}"/>
                  </a:ext>
                </a:extLst>
              </p:cNvPr>
              <p:cNvSpPr txBox="1">
                <a:spLocks noRot="1" noChangeAspect="1" noMove="1" noResize="1" noEditPoints="1" noAdjustHandles="1" noChangeArrowheads="1" noChangeShapeType="1" noTextEdit="1"/>
              </p:cNvSpPr>
              <p:nvPr/>
            </p:nvSpPr>
            <p:spPr>
              <a:xfrm>
                <a:off x="105673" y="1050022"/>
                <a:ext cx="5863806" cy="4886146"/>
              </a:xfrm>
              <a:prstGeom prst="rect">
                <a:avLst/>
              </a:prstGeom>
              <a:blipFill>
                <a:blip r:embed="rId2"/>
                <a:stretch>
                  <a:fillRect l="-1351" t="-623" r="-1351"/>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D8353AF7-48AA-557F-8DBB-62BF9D6BFCAB}"/>
              </a:ext>
            </a:extLst>
          </p:cNvPr>
          <p:cNvPicPr>
            <a:picLocks noChangeAspect="1"/>
          </p:cNvPicPr>
          <p:nvPr/>
        </p:nvPicPr>
        <p:blipFill>
          <a:blip r:embed="rId3"/>
          <a:stretch>
            <a:fillRect/>
          </a:stretch>
        </p:blipFill>
        <p:spPr>
          <a:xfrm>
            <a:off x="6487064" y="751064"/>
            <a:ext cx="5170430" cy="5899901"/>
          </a:xfrm>
          <a:prstGeom prst="rect">
            <a:avLst/>
          </a:prstGeom>
        </p:spPr>
      </p:pic>
    </p:spTree>
    <p:extLst>
      <p:ext uri="{BB962C8B-B14F-4D97-AF65-F5344CB8AC3E}">
        <p14:creationId xmlns:p14="http://schemas.microsoft.com/office/powerpoint/2010/main" val="1594021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0F65358-37BA-7D7F-3A99-A2AC0438CEA8}"/>
              </a:ext>
            </a:extLst>
          </p:cNvPr>
          <p:cNvPicPr>
            <a:picLocks noChangeAspect="1"/>
          </p:cNvPicPr>
          <p:nvPr/>
        </p:nvPicPr>
        <p:blipFill>
          <a:blip r:embed="rId2"/>
          <a:stretch>
            <a:fillRect/>
          </a:stretch>
        </p:blipFill>
        <p:spPr>
          <a:xfrm>
            <a:off x="136610" y="754292"/>
            <a:ext cx="5858600" cy="3438146"/>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E3023AF-B4BB-08C0-D814-48132F6C52C8}"/>
                  </a:ext>
                </a:extLst>
              </p:cNvPr>
              <p:cNvSpPr txBox="1"/>
              <p:nvPr/>
            </p:nvSpPr>
            <p:spPr>
              <a:xfrm>
                <a:off x="242804" y="4268876"/>
                <a:ext cx="5752406" cy="2361672"/>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Repare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 xmlns:m="http://schemas.openxmlformats.org/officeDocument/2006/math">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i="1" kern="0">
                            <a:effectLst/>
                            <a:latin typeface="Cambria Math" panose="02040503050406030204" pitchFamily="18" charset="0"/>
                            <a:ea typeface="Aptos" panose="020B0004020202020204" pitchFamily="34" charset="0"/>
                            <a:cs typeface="ArialNarrow"/>
                          </a:rPr>
                          <m:t>3</m:t>
                        </m:r>
                      </m:deg>
                      <m:e>
                        <m:r>
                          <a:rPr lang="pt-BR" sz="2200" i="1" kern="0">
                            <a:effectLst/>
                            <a:latin typeface="Cambria Math" panose="02040503050406030204" pitchFamily="18" charset="0"/>
                            <a:ea typeface="Aptos" panose="020B0004020202020204" pitchFamily="34" charset="0"/>
                            <a:cs typeface="ArialNarrow"/>
                          </a:rPr>
                          <m:t>−27 </m:t>
                        </m:r>
                      </m:e>
                    </m:rad>
                    <m:r>
                      <a:rPr lang="pt-BR" sz="2200" i="1" kern="0">
                        <a:effectLst/>
                        <a:latin typeface="Cambria Math" panose="02040503050406030204" pitchFamily="18" charset="0"/>
                        <a:ea typeface="Aptos" panose="020B0004020202020204" pitchFamily="34" charset="0"/>
                        <a:cs typeface="ArialNarrow"/>
                      </a:rPr>
                      <m:t>=−3</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pois </a:t>
                </a:r>
                <a14:m>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e>
                      <m:sup>
                        <m:r>
                          <a:rPr lang="pt-BR" sz="2200" i="1" kern="0">
                            <a:effectLst/>
                            <a:latin typeface="Cambria Math" panose="02040503050406030204" pitchFamily="18" charset="0"/>
                            <a:ea typeface="Aptos" panose="020B0004020202020204" pitchFamily="34" charset="0"/>
                            <a:cs typeface="ArialNarrow"/>
                          </a:rPr>
                          <m:t>3</m:t>
                        </m:r>
                      </m:sup>
                    </m:sSup>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=−27</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Porém, isso não é válido para raízes com radicandos negativos e índices pares.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EE3023AF-B4BB-08C0-D814-48132F6C52C8}"/>
                  </a:ext>
                </a:extLst>
              </p:cNvPr>
              <p:cNvSpPr txBox="1">
                <a:spLocks noRot="1" noChangeAspect="1" noMove="1" noResize="1" noEditPoints="1" noAdjustHandles="1" noChangeArrowheads="1" noChangeShapeType="1" noTextEdit="1"/>
              </p:cNvSpPr>
              <p:nvPr/>
            </p:nvSpPr>
            <p:spPr>
              <a:xfrm>
                <a:off x="242804" y="4268876"/>
                <a:ext cx="5752406" cy="2361672"/>
              </a:xfrm>
              <a:prstGeom prst="rect">
                <a:avLst/>
              </a:prstGeom>
              <a:blipFill>
                <a:blip r:embed="rId3"/>
                <a:stretch>
                  <a:fillRect l="-1379" t="-773" r="-1485" b="-412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BAC8B32-8829-F678-A9A2-EBE3230A2723}"/>
                  </a:ext>
                </a:extLst>
              </p:cNvPr>
              <p:cNvSpPr txBox="1"/>
              <p:nvPr/>
            </p:nvSpPr>
            <p:spPr>
              <a:xfrm>
                <a:off x="6196792" y="907900"/>
                <a:ext cx="5931948" cy="2258888"/>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 xmlns:m="http://schemas.openxmlformats.org/officeDocument/2006/math">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i="1" kern="0">
                            <a:effectLst/>
                            <a:latin typeface="Cambria Math" panose="02040503050406030204" pitchFamily="18" charset="0"/>
                            <a:ea typeface="Aptos" panose="020B0004020202020204" pitchFamily="34" charset="0"/>
                            <a:cs typeface="ArialNarrow"/>
                          </a:rPr>
                          <m:t>2</m:t>
                        </m:r>
                      </m:deg>
                      <m:e>
                        <m:r>
                          <a:rPr lang="pt-BR" sz="2200" i="1" kern="0">
                            <a:effectLst/>
                            <a:latin typeface="Cambria Math" panose="02040503050406030204" pitchFamily="18" charset="0"/>
                            <a:ea typeface="Aptos" panose="020B0004020202020204" pitchFamily="34" charset="0"/>
                            <a:cs typeface="ArialNarrow"/>
                          </a:rPr>
                          <m:t>−4 </m:t>
                        </m:r>
                      </m:e>
                    </m:rad>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 não existe resultado nos números inteiros, pois, </a:t>
                </a:r>
                <a14:m>
                  <m:oMath xmlns:m="http://schemas.openxmlformats.org/officeDocument/2006/math">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m:t>
                        </m:r>
                      </m:e>
                    </m:d>
                    <m:r>
                      <a:rPr lang="pt-BR" sz="2200" i="1" kern="0">
                        <a:effectLst/>
                        <a:latin typeface="Cambria Math" panose="02040503050406030204" pitchFamily="18" charset="0"/>
                        <a:ea typeface="Aptos" panose="020B0004020202020204" pitchFamily="34" charset="0"/>
                        <a:cs typeface="ArialNarrow"/>
                      </a:rPr>
                      <m:t>=4</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e>
                        </m:d>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m:t>
                        </m:r>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m:t>
                        </m:r>
                      </m:e>
                    </m:d>
                    <m:r>
                      <a:rPr lang="pt-BR" sz="2200" i="1" kern="0">
                        <a:effectLst/>
                        <a:latin typeface="Cambria Math" panose="02040503050406030204" pitchFamily="18" charset="0"/>
                        <a:ea typeface="Aptos" panose="020B0004020202020204" pitchFamily="34" charset="0"/>
                        <a:cs typeface="ArialNarrow"/>
                      </a:rPr>
                      <m:t>=4</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Dessa forma, dizemos que não existe raiz quadrada de números negativos.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EBAC8B32-8829-F678-A9A2-EBE3230A2723}"/>
                  </a:ext>
                </a:extLst>
              </p:cNvPr>
              <p:cNvSpPr txBox="1">
                <a:spLocks noRot="1" noChangeAspect="1" noMove="1" noResize="1" noEditPoints="1" noAdjustHandles="1" noChangeArrowheads="1" noChangeShapeType="1" noTextEdit="1"/>
              </p:cNvSpPr>
              <p:nvPr/>
            </p:nvSpPr>
            <p:spPr>
              <a:xfrm>
                <a:off x="6196792" y="907900"/>
                <a:ext cx="5931948" cy="2258888"/>
              </a:xfrm>
              <a:prstGeom prst="rect">
                <a:avLst/>
              </a:prstGeom>
              <a:blipFill>
                <a:blip r:embed="rId4"/>
                <a:stretch>
                  <a:fillRect l="-1336" t="-1351" r="-1336" b="-4324"/>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FC480B4D-9DB6-2EC7-8D81-F01A641A2A68}"/>
              </a:ext>
            </a:extLst>
          </p:cNvPr>
          <p:cNvPicPr>
            <a:picLocks noChangeAspect="1"/>
          </p:cNvPicPr>
          <p:nvPr/>
        </p:nvPicPr>
        <p:blipFill rotWithShape="1">
          <a:blip r:embed="rId5">
            <a:extLst>
              <a:ext uri="{28A0092B-C50C-407E-A947-70E740481C1C}">
                <a14:useLocalDpi xmlns:a14="http://schemas.microsoft.com/office/drawing/2010/main" val="0"/>
              </a:ext>
            </a:extLst>
          </a:blip>
          <a:srcRect l="1609" r="63875"/>
          <a:stretch>
            <a:fillRect/>
          </a:stretch>
        </p:blipFill>
        <p:spPr bwMode="auto">
          <a:xfrm>
            <a:off x="6196792" y="3281354"/>
            <a:ext cx="3240000" cy="81971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307B7A57-E81E-58EF-6053-B0357EF8A453}"/>
                  </a:ext>
                </a:extLst>
              </p:cNvPr>
              <p:cNvSpPr txBox="1"/>
              <p:nvPr/>
            </p:nvSpPr>
            <p:spPr>
              <a:xfrm>
                <a:off x="6317562" y="4724523"/>
                <a:ext cx="5631634" cy="2064476"/>
              </a:xfrm>
              <a:prstGeom prst="rect">
                <a:avLst/>
              </a:prstGeom>
              <a:noFill/>
            </p:spPr>
            <p:txBody>
              <a:bodyPr wrap="square" numCol="2">
                <a:spAutoFit/>
              </a:bodyPr>
              <a:lstStyle/>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a:t>
                </a:r>
                <a14:m>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+8</m:t>
                            </m:r>
                          </m:e>
                        </m:d>
                      </m:e>
                      <m:sup>
                        <m:r>
                          <a:rPr lang="pt-BR" sz="2200" i="1" kern="0" baseline="30000">
                            <a:effectLst/>
                            <a:latin typeface="Cambria Math" panose="02040503050406030204" pitchFamily="18" charset="0"/>
                            <a:ea typeface="Aptos" panose="020B0004020202020204" pitchFamily="34" charset="0"/>
                            <a:cs typeface="ArialNarrow"/>
                          </a:rPr>
                          <m:t>2</m:t>
                        </m:r>
                      </m:sup>
                    </m:sSup>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a:t>
                </a:r>
                <a14:m>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−7</m:t>
                            </m:r>
                          </m:e>
                        </m:d>
                      </m:e>
                      <m:sup>
                        <m:r>
                          <a:rPr lang="pt-BR" sz="2200" i="1" kern="0" baseline="30000">
                            <a:effectLst/>
                            <a:latin typeface="Cambria Math" panose="02040503050406030204" pitchFamily="18" charset="0"/>
                            <a:ea typeface="Aptos" panose="020B0004020202020204" pitchFamily="34" charset="0"/>
                            <a:cs typeface="ArialNarrow"/>
                          </a:rPr>
                          <m:t>3</m:t>
                        </m:r>
                      </m:sup>
                    </m:sSup>
                    <m:r>
                      <a:rPr lang="pt-BR" sz="2200" i="1" kern="0">
                        <a:effectLst/>
                        <a:latin typeface="Cambria Math" panose="02040503050406030204" pitchFamily="18" charset="0"/>
                        <a:ea typeface="Aptos" panose="020B0004020202020204" pitchFamily="34" charset="0"/>
                        <a:cs typeface="ArialNarrow"/>
                      </a:rPr>
                      <m:t>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c) </a:t>
                </a:r>
                <a14:m>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m:t>
                            </m:r>
                          </m:e>
                        </m:d>
                      </m:e>
                      <m:sup>
                        <m:r>
                          <a:rPr lang="pt-BR" sz="2200" i="1" kern="0">
                            <a:effectLst/>
                            <a:latin typeface="Cambria Math" panose="02040503050406030204" pitchFamily="18" charset="0"/>
                            <a:ea typeface="Aptos" panose="020B0004020202020204" pitchFamily="34" charset="0"/>
                            <a:cs typeface="ArialNarrow"/>
                          </a:rPr>
                          <m:t>5</m:t>
                        </m:r>
                      </m:sup>
                    </m:sSup>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d)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m:t>
                    </m:r>
                    <m:sSup>
                      <m:sSupPr>
                        <m:ctrlPr>
                          <a:rPr lang="pt-BR" sz="2200" i="1" kern="0">
                            <a:effectLst/>
                            <a:latin typeface="Cambria Math" panose="02040503050406030204" pitchFamily="18" charset="0"/>
                            <a:ea typeface="Aptos" panose="020B0004020202020204" pitchFamily="34" charset="0"/>
                            <a:cs typeface="ArialNarrow"/>
                          </a:rPr>
                        </m:ctrlPr>
                      </m:sSupPr>
                      <m:e>
                        <m:r>
                          <a:rPr lang="pt-BR" sz="2200" i="1" kern="0">
                            <a:effectLst/>
                            <a:latin typeface="Cambria Math" panose="02040503050406030204" pitchFamily="18" charset="0"/>
                            <a:ea typeface="Aptos" panose="020B0004020202020204" pitchFamily="34" charset="0"/>
                            <a:cs typeface="ArialNarrow"/>
                          </a:rPr>
                          <m:t>2</m:t>
                        </m:r>
                      </m:e>
                      <m:sup>
                        <m:r>
                          <a:rPr lang="pt-BR" sz="2200" i="1" kern="0">
                            <a:effectLst/>
                            <a:latin typeface="Cambria Math" panose="02040503050406030204" pitchFamily="18" charset="0"/>
                            <a:ea typeface="Aptos" panose="020B0004020202020204" pitchFamily="34" charset="0"/>
                            <a:cs typeface="ArialNarrow"/>
                          </a:rPr>
                          <m:t>4</m:t>
                        </m:r>
                      </m:sup>
                    </m:sSup>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e) </a:t>
                </a:r>
                <a14:m>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−2</m:t>
                            </m:r>
                          </m:e>
                        </m:d>
                      </m:e>
                      <m:sup>
                        <m:r>
                          <a:rPr lang="pt-BR" sz="2200" i="1" kern="0">
                            <a:effectLst/>
                            <a:latin typeface="Cambria Math" panose="02040503050406030204" pitchFamily="18" charset="0"/>
                            <a:ea typeface="Aptos" panose="020B0004020202020204" pitchFamily="34" charset="0"/>
                            <a:cs typeface="ArialNarrow"/>
                          </a:rPr>
                          <m:t>2</m:t>
                        </m:r>
                      </m:sup>
                    </m:sSup>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f) </a:t>
                </a:r>
                <a14:m>
                  <m:oMath xmlns:m="http://schemas.openxmlformats.org/officeDocument/2006/math">
                    <m:sSup>
                      <m:sSupPr>
                        <m:ctrlPr>
                          <a:rPr lang="pt-BR" sz="2200" i="1" kern="0">
                            <a:effectLst/>
                            <a:latin typeface="Cambria Math" panose="02040503050406030204" pitchFamily="18" charset="0"/>
                            <a:ea typeface="Times New Roman" panose="02020603050405020304" pitchFamily="18" charset="0"/>
                            <a:cs typeface="ArialNarrow"/>
                          </a:rPr>
                        </m:ctrlPr>
                      </m:sSupPr>
                      <m:e>
                        <m:r>
                          <a:rPr lang="pt-BR" sz="2200" i="1" kern="0">
                            <a:effectLst/>
                            <a:latin typeface="Cambria Math" panose="02040503050406030204" pitchFamily="18" charset="0"/>
                            <a:ea typeface="Times New Roman" panose="02020603050405020304" pitchFamily="18" charset="0"/>
                            <a:cs typeface="ArialNarrow"/>
                          </a:rPr>
                          <m:t>10</m:t>
                        </m:r>
                      </m:e>
                      <m:sup>
                        <m:r>
                          <a:rPr lang="pt-BR" sz="2200" i="1" kern="0">
                            <a:effectLst/>
                            <a:latin typeface="Cambria Math" panose="02040503050406030204" pitchFamily="18" charset="0"/>
                            <a:ea typeface="Times New Roman" panose="02020603050405020304" pitchFamily="18" charset="0"/>
                            <a:cs typeface="ArialNarrow"/>
                          </a:rPr>
                          <m:t>3</m:t>
                        </m:r>
                      </m:sup>
                    </m:sSup>
                  </m:oMath>
                </a14:m>
                <a:r>
                  <a:rPr lang="pt-BR" sz="2200" kern="0" dirty="0">
                    <a:effectLst/>
                    <a:latin typeface="Arial Narrow" panose="020B0606020202030204" pitchFamily="34" charset="0"/>
                    <a:ea typeface="Times New Roman" panose="02020603050405020304" pitchFamily="18" charset="0"/>
                    <a:cs typeface="ArialNarrow"/>
                  </a:rPr>
                  <a:t>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g) </a:t>
                </a:r>
                <a14:m>
                  <m:oMath xmlns:m="http://schemas.openxmlformats.org/officeDocument/2006/math">
                    <m:sSup>
                      <m:sSupPr>
                        <m:ctrlPr>
                          <a:rPr lang="pt-BR" sz="2200" i="1" kern="0">
                            <a:effectLst/>
                            <a:latin typeface="Cambria Math" panose="02040503050406030204" pitchFamily="18" charset="0"/>
                            <a:ea typeface="Times New Roman" panose="02020603050405020304" pitchFamily="18" charset="0"/>
                            <a:cs typeface="ArialNarrow"/>
                          </a:rPr>
                        </m:ctrlPr>
                      </m:sSupPr>
                      <m:e>
                        <m:r>
                          <a:rPr lang="pt-BR" sz="2200" i="1" kern="0">
                            <a:effectLst/>
                            <a:latin typeface="Cambria Math" panose="02040503050406030204" pitchFamily="18" charset="0"/>
                            <a:ea typeface="Times New Roman" panose="02020603050405020304" pitchFamily="18" charset="0"/>
                            <a:cs typeface="ArialNarrow"/>
                          </a:rPr>
                          <m:t>250</m:t>
                        </m:r>
                      </m:e>
                      <m:sup>
                        <m:r>
                          <a:rPr lang="pt-BR" sz="2200" i="1" kern="0">
                            <a:effectLst/>
                            <a:latin typeface="Cambria Math" panose="02040503050406030204" pitchFamily="18" charset="0"/>
                            <a:ea typeface="Times New Roman" panose="02020603050405020304" pitchFamily="18" charset="0"/>
                            <a:cs typeface="ArialNarrow"/>
                          </a:rPr>
                          <m:t>0</m:t>
                        </m:r>
                      </m:sup>
                    </m:sSup>
                  </m:oMath>
                </a14:m>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307B7A57-E81E-58EF-6053-B0357EF8A453}"/>
                  </a:ext>
                </a:extLst>
              </p:cNvPr>
              <p:cNvSpPr txBox="1">
                <a:spLocks noRot="1" noChangeAspect="1" noMove="1" noResize="1" noEditPoints="1" noAdjustHandles="1" noChangeArrowheads="1" noChangeShapeType="1" noTextEdit="1"/>
              </p:cNvSpPr>
              <p:nvPr/>
            </p:nvSpPr>
            <p:spPr>
              <a:xfrm>
                <a:off x="6317562" y="4724523"/>
                <a:ext cx="5631634" cy="2064476"/>
              </a:xfrm>
              <a:prstGeom prst="rect">
                <a:avLst/>
              </a:prstGeom>
              <a:blipFill>
                <a:blip r:embed="rId6"/>
                <a:stretch>
                  <a:fillRect l="-1407" t="-1180"/>
                </a:stretch>
              </a:blipFill>
            </p:spPr>
            <p:txBody>
              <a:bodyPr/>
              <a:lstStyle/>
              <a:p>
                <a:r>
                  <a:rPr lang="pt-BR">
                    <a:noFill/>
                  </a:rPr>
                  <a:t> </a:t>
                </a:r>
              </a:p>
            </p:txBody>
          </p:sp>
        </mc:Fallback>
      </mc:AlternateContent>
      <p:sp>
        <p:nvSpPr>
          <p:cNvPr id="12" name="CaixaDeTexto 11">
            <a:extLst>
              <a:ext uri="{FF2B5EF4-FFF2-40B4-BE49-F238E27FC236}">
                <a16:creationId xmlns:a16="http://schemas.microsoft.com/office/drawing/2014/main" id="{162A1729-5A37-DA14-7E7C-E34C1C1502D2}"/>
              </a:ext>
            </a:extLst>
          </p:cNvPr>
          <p:cNvSpPr txBox="1"/>
          <p:nvPr/>
        </p:nvSpPr>
        <p:spPr>
          <a:xfrm>
            <a:off x="6317562" y="4183279"/>
            <a:ext cx="5737828" cy="459036"/>
          </a:xfrm>
          <a:prstGeom prst="rect">
            <a:avLst/>
          </a:prstGeom>
          <a:noFill/>
        </p:spPr>
        <p:txBody>
          <a:bodyPr wrap="square">
            <a:spAutoFit/>
          </a:bodyPr>
          <a:lstStyle/>
          <a:p>
            <a:pPr>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24.</a:t>
            </a:r>
            <a:r>
              <a:rPr lang="pt-BR" sz="2200" kern="0" dirty="0">
                <a:effectLst/>
                <a:latin typeface="Arial Narrow" panose="020B0606020202030204" pitchFamily="34" charset="0"/>
                <a:ea typeface="Aptos" panose="020B0004020202020204" pitchFamily="34" charset="0"/>
                <a:cs typeface="ArialNarrow"/>
              </a:rPr>
              <a:t> Determine as potências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26814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BB110E7-FD0C-B185-251A-D0E108F673AB}"/>
                  </a:ext>
                </a:extLst>
              </p:cNvPr>
              <p:cNvSpPr txBox="1"/>
              <p:nvPr/>
            </p:nvSpPr>
            <p:spPr>
              <a:xfrm>
                <a:off x="62541" y="699578"/>
                <a:ext cx="6094562" cy="3273140"/>
              </a:xfrm>
              <a:prstGeom prst="rect">
                <a:avLst/>
              </a:prstGeom>
              <a:noFill/>
            </p:spPr>
            <p:txBody>
              <a:bodyPr wrap="square">
                <a:spAutoFit/>
              </a:bodyPr>
              <a:lstStyle/>
              <a:p>
                <a:pPr algn="just">
                  <a:spcAft>
                    <a:spcPts val="800"/>
                  </a:spcAft>
                  <a:buNone/>
                </a:pPr>
                <a:r>
                  <a:rPr lang="pt-BR" sz="2200" b="1" kern="0" dirty="0">
                    <a:effectLst/>
                    <a:latin typeface="Arial Narrow" panose="020B0606020202030204" pitchFamily="34" charset="0"/>
                    <a:ea typeface="Aptos" panose="020B0004020202020204" pitchFamily="34" charset="0"/>
                    <a:cs typeface="ArialNarrow"/>
                  </a:rPr>
                  <a:t>25.</a:t>
                </a:r>
                <a:r>
                  <a:rPr lang="pt-BR" sz="2200" kern="0" dirty="0">
                    <a:effectLst/>
                    <a:latin typeface="Arial Narrow" panose="020B0606020202030204" pitchFamily="34" charset="0"/>
                    <a:ea typeface="Aptos" panose="020B0004020202020204" pitchFamily="34" charset="0"/>
                    <a:cs typeface="ArialNarrow"/>
                  </a:rPr>
                  <a:t> Determine as radiciações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a)</a:t>
                </a:r>
                <a:r>
                  <a:rPr lang="pt-BR" sz="2200"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i="1" kern="0">
                            <a:effectLst/>
                            <a:latin typeface="Cambria Math" panose="02040503050406030204" pitchFamily="18" charset="0"/>
                            <a:ea typeface="Aptos" panose="020B0004020202020204" pitchFamily="34" charset="0"/>
                            <a:cs typeface="ArialNarrow"/>
                          </a:rPr>
                          <m:t>2</m:t>
                        </m:r>
                      </m:deg>
                      <m:e>
                        <m:r>
                          <a:rPr lang="pt-BR" sz="2200" i="1" kern="0">
                            <a:effectLst/>
                            <a:latin typeface="Cambria Math" panose="02040503050406030204" pitchFamily="18" charset="0"/>
                            <a:ea typeface="Aptos" panose="020B0004020202020204" pitchFamily="34" charset="0"/>
                            <a:cs typeface="ArialNarrow"/>
                          </a:rPr>
                          <m:t>9</m:t>
                        </m:r>
                      </m:e>
                    </m:rad>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b) </a:t>
                </a:r>
                <a14:m>
                  <m:oMath xmlns:m="http://schemas.openxmlformats.org/officeDocument/2006/math">
                    <m:rad>
                      <m:radPr>
                        <m:ctrlPr>
                          <a:rPr lang="pt-BR" sz="2200" i="1" kern="0">
                            <a:effectLst/>
                            <a:latin typeface="Cambria Math" panose="02040503050406030204" pitchFamily="18" charset="0"/>
                            <a:ea typeface="Times New Roman" panose="02020603050405020304" pitchFamily="18" charset="0"/>
                            <a:cs typeface="ArialNarrow"/>
                          </a:rPr>
                        </m:ctrlPr>
                      </m:radPr>
                      <m:deg>
                        <m:r>
                          <a:rPr lang="pt-BR" sz="2200" i="1" kern="0">
                            <a:effectLst/>
                            <a:latin typeface="Cambria Math" panose="02040503050406030204" pitchFamily="18" charset="0"/>
                            <a:ea typeface="Times New Roman" panose="02020603050405020304" pitchFamily="18" charset="0"/>
                            <a:cs typeface="ArialNarrow"/>
                          </a:rPr>
                          <m:t>2</m:t>
                        </m:r>
                      </m:deg>
                      <m:e>
                        <m:r>
                          <a:rPr lang="pt-BR" sz="2200" i="1" kern="0">
                            <a:effectLst/>
                            <a:latin typeface="Cambria Math" panose="02040503050406030204" pitchFamily="18" charset="0"/>
                            <a:ea typeface="Times New Roman" panose="02020603050405020304" pitchFamily="18" charset="0"/>
                            <a:cs typeface="ArialNarrow"/>
                          </a:rPr>
                          <m:t>81</m:t>
                        </m:r>
                      </m:e>
                    </m:rad>
                    <m:r>
                      <a:rPr lang="pt-BR" sz="2200" i="1" kern="0">
                        <a:effectLst/>
                        <a:latin typeface="Cambria Math" panose="02040503050406030204" pitchFamily="18" charset="0"/>
                        <a:ea typeface="Times New Roman" panose="02020603050405020304" pitchFamily="18"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c) </a:t>
                </a:r>
                <a14:m>
                  <m:oMath xmlns:m="http://schemas.openxmlformats.org/officeDocument/2006/math">
                    <m:rad>
                      <m:radPr>
                        <m:degHide m:val="on"/>
                        <m:ctrlPr>
                          <a:rPr lang="pt-BR" sz="2200" i="1" kern="0">
                            <a:effectLst/>
                            <a:latin typeface="Cambria Math" panose="02040503050406030204" pitchFamily="18" charset="0"/>
                            <a:ea typeface="Aptos" panose="020B0004020202020204" pitchFamily="34" charset="0"/>
                            <a:cs typeface="ArialNarrow"/>
                          </a:rPr>
                        </m:ctrlPr>
                      </m:radPr>
                      <m:deg/>
                      <m:e>
                        <m:r>
                          <a:rPr lang="pt-BR" sz="2200" kern="0">
                            <a:effectLst/>
                            <a:latin typeface="Cambria Math" panose="02040503050406030204" pitchFamily="18" charset="0"/>
                            <a:ea typeface="Aptos" panose="020B0004020202020204" pitchFamily="34" charset="0"/>
                            <a:cs typeface="ArialNarrow"/>
                          </a:rPr>
                          <m:t>49</m:t>
                        </m:r>
                      </m:e>
                    </m:rad>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d) </a:t>
                </a:r>
                <a14:m>
                  <m:oMath xmlns:m="http://schemas.openxmlformats.org/officeDocument/2006/math">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i="1" kern="0">
                            <a:effectLst/>
                            <a:latin typeface="Cambria Math" panose="02040503050406030204" pitchFamily="18" charset="0"/>
                            <a:ea typeface="Aptos" panose="020B0004020202020204" pitchFamily="34" charset="0"/>
                            <a:cs typeface="ArialNarrow"/>
                          </a:rPr>
                          <m:t>3</m:t>
                        </m:r>
                      </m:deg>
                      <m:e>
                        <m:r>
                          <a:rPr lang="pt-BR" sz="2200" i="1" kern="0">
                            <a:effectLst/>
                            <a:latin typeface="Cambria Math" panose="02040503050406030204" pitchFamily="18" charset="0"/>
                            <a:ea typeface="Aptos" panose="020B0004020202020204" pitchFamily="34" charset="0"/>
                            <a:cs typeface="ArialNarrow"/>
                          </a:rPr>
                          <m:t>64</m:t>
                        </m:r>
                      </m:e>
                    </m:rad>
                    <m:r>
                      <a:rPr lang="pt-BR" sz="2200" i="1" kern="0">
                        <a:effectLst/>
                        <a:latin typeface="Cambria Math" panose="02040503050406030204" pitchFamily="18" charset="0"/>
                        <a:ea typeface="Times New Roman" panose="02020603050405020304" pitchFamily="18"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e) </a:t>
                </a:r>
                <a14:m>
                  <m:oMath xmlns:m="http://schemas.openxmlformats.org/officeDocument/2006/math">
                    <m:rad>
                      <m:radPr>
                        <m:ctrlPr>
                          <a:rPr lang="pt-BR" sz="2200" i="1" kern="0">
                            <a:effectLst/>
                            <a:latin typeface="Cambria Math" panose="02040503050406030204" pitchFamily="18" charset="0"/>
                            <a:ea typeface="Aptos" panose="020B0004020202020204" pitchFamily="34" charset="0"/>
                            <a:cs typeface="ArialNarrow"/>
                          </a:rPr>
                        </m:ctrlPr>
                      </m:radPr>
                      <m:deg>
                        <m:r>
                          <a:rPr lang="pt-BR" sz="2200" kern="0">
                            <a:effectLst/>
                            <a:latin typeface="Cambria Math" panose="02040503050406030204" pitchFamily="18" charset="0"/>
                            <a:ea typeface="Aptos" panose="020B0004020202020204" pitchFamily="34" charset="0"/>
                            <a:cs typeface="ArialNarrow"/>
                          </a:rPr>
                          <m:t>3</m:t>
                        </m:r>
                      </m:deg>
                      <m:e>
                        <m:r>
                          <a:rPr lang="pt-BR" sz="2200" kern="0">
                            <a:effectLst/>
                            <a:latin typeface="Cambria Math" panose="02040503050406030204" pitchFamily="18" charset="0"/>
                            <a:ea typeface="Aptos" panose="020B0004020202020204" pitchFamily="34" charset="0"/>
                            <a:cs typeface="ArialNarrow"/>
                          </a:rPr>
                          <m:t>−125</m:t>
                        </m:r>
                      </m:e>
                    </m:rad>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Aptos" panose="020B0004020202020204" pitchFamily="34" charset="0"/>
                    <a:cs typeface="ArialNarrow"/>
                  </a:rPr>
                  <a:t>f)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m:t>
                    </m:r>
                    <m:rad>
                      <m:radPr>
                        <m:degHide m:val="on"/>
                        <m:ctrlPr>
                          <a:rPr lang="pt-BR" sz="2200" i="1" kern="0">
                            <a:effectLst/>
                            <a:latin typeface="Cambria Math" panose="02040503050406030204" pitchFamily="18" charset="0"/>
                            <a:ea typeface="Aptos" panose="020B0004020202020204" pitchFamily="34" charset="0"/>
                            <a:cs typeface="ArialNarrow"/>
                          </a:rPr>
                        </m:ctrlPr>
                      </m:radPr>
                      <m:deg/>
                      <m:e>
                        <m:r>
                          <a:rPr lang="pt-BR" sz="2200" i="1" kern="0">
                            <a:effectLst/>
                            <a:latin typeface="Cambria Math" panose="02040503050406030204" pitchFamily="18" charset="0"/>
                            <a:ea typeface="Aptos" panose="020B0004020202020204" pitchFamily="34" charset="0"/>
                            <a:cs typeface="ArialNarrow"/>
                          </a:rPr>
                          <m:t>64</m:t>
                        </m:r>
                      </m:e>
                    </m:rad>
                    <m:r>
                      <a:rPr lang="pt-BR" sz="2200" i="1" kern="0">
                        <a:effectLst/>
                        <a:latin typeface="Cambria Math" panose="02040503050406030204" pitchFamily="18" charset="0"/>
                        <a:ea typeface="Aptos" panose="020B0004020202020204" pitchFamily="34"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BB110E7-FD0C-B185-251A-D0E108F673AB}"/>
                  </a:ext>
                </a:extLst>
              </p:cNvPr>
              <p:cNvSpPr txBox="1">
                <a:spLocks noRot="1" noChangeAspect="1" noMove="1" noResize="1" noEditPoints="1" noAdjustHandles="1" noChangeArrowheads="1" noChangeShapeType="1" noTextEdit="1"/>
              </p:cNvSpPr>
              <p:nvPr/>
            </p:nvSpPr>
            <p:spPr>
              <a:xfrm>
                <a:off x="62541" y="699578"/>
                <a:ext cx="6094562" cy="3273140"/>
              </a:xfrm>
              <a:prstGeom prst="rect">
                <a:avLst/>
              </a:prstGeom>
              <a:blipFill>
                <a:blip r:embed="rId2"/>
                <a:stretch>
                  <a:fillRect l="-1300" t="-1676" b="-2607"/>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0082E18D-9913-502A-3E58-3B873CD63FFA}"/>
              </a:ext>
            </a:extLst>
          </p:cNvPr>
          <p:cNvSpPr txBox="1"/>
          <p:nvPr/>
        </p:nvSpPr>
        <p:spPr>
          <a:xfrm>
            <a:off x="53915" y="4183881"/>
            <a:ext cx="6042085" cy="2610971"/>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26. </a:t>
            </a:r>
            <a:r>
              <a:rPr lang="pt-BR" sz="2200" kern="0" dirty="0">
                <a:effectLst/>
                <a:latin typeface="Arial Narrow" panose="020B0606020202030204" pitchFamily="34" charset="0"/>
                <a:ea typeface="Aptos" panose="020B0004020202020204" pitchFamily="34" charset="0"/>
                <a:cs typeface="ArialNarrow"/>
              </a:rPr>
              <a:t>Um escritório possui 5 gaveteiros com 5 gavetas em cada um. Em cada uma das gavetas há 5 pastas com 5 envelopes cada. Sabendo disso,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Qual é a potenciação que expressa essa situação?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b) Calcule o número de envelopes existentes nesse escritório.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8C073D85-CAC3-85C5-47E7-CDDDC356CDB7}"/>
                  </a:ext>
                </a:extLst>
              </p:cNvPr>
              <p:cNvSpPr txBox="1"/>
              <p:nvPr/>
            </p:nvSpPr>
            <p:spPr>
              <a:xfrm>
                <a:off x="6157103" y="808084"/>
                <a:ext cx="5972356" cy="5173211"/>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27. </a:t>
                </a:r>
                <a:r>
                  <a:rPr lang="pt-BR" sz="2200" kern="0" dirty="0">
                    <a:effectLst/>
                    <a:latin typeface="Arial Narrow" panose="020B0606020202030204" pitchFamily="34" charset="0"/>
                    <a:ea typeface="Aptos" panose="020B0004020202020204" pitchFamily="34" charset="0"/>
                    <a:cs typeface="ArialNarrow"/>
                  </a:rPr>
                  <a:t>Determine a medida do lado de um terreno quadrado, cuja área é igual a 225 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solidFill>
                      <a:srgbClr val="FF0000"/>
                    </a:solidFill>
                    <a:effectLst/>
                    <a:latin typeface="Arial Narrow" panose="020B0606020202030204" pitchFamily="34" charset="0"/>
                    <a:ea typeface="Times New Roman" panose="02020603050405020304" pitchFamily="18" charset="0"/>
                    <a:cs typeface="ArialNarrow"/>
                  </a:rPr>
                  <a:t> </a:t>
                </a:r>
              </a:p>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28. </a:t>
                </a:r>
                <a:r>
                  <a:rPr lang="pt-BR" sz="2200" kern="0" dirty="0">
                    <a:effectLst/>
                    <a:latin typeface="Arial Narrow" panose="020B0606020202030204" pitchFamily="34" charset="0"/>
                    <a:ea typeface="Aptos" panose="020B0004020202020204" pitchFamily="34" charset="0"/>
                    <a:cs typeface="ArialNarrow"/>
                  </a:rPr>
                  <a:t>Expresse os números, a seguir, como um produto de potência de base 10.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Aptos" panose="020B0004020202020204" pitchFamily="34" charset="0"/>
                    <a:cs typeface="ArialNarrow"/>
                  </a:rPr>
                  <a:t>a)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956 000 000 000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b)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3 000 000 000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c) </a:t>
                </a:r>
                <a14:m>
                  <m:oMath xmlns:m="http://schemas.openxmlformats.org/officeDocument/2006/math">
                    <m:r>
                      <a:rPr lang="pt-BR" sz="2200" kern="0">
                        <a:effectLst/>
                        <a:latin typeface="Cambria Math" panose="02040503050406030204" pitchFamily="18" charset="0"/>
                        <a:ea typeface="Times New Roman" panose="02020603050405020304" pitchFamily="18" charset="0"/>
                        <a:cs typeface="ArialNarrow"/>
                      </a:rPr>
                      <m:t>234 000 000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d) </a:t>
                </a:r>
                <a14:m>
                  <m:oMath xmlns:m="http://schemas.openxmlformats.org/officeDocument/2006/math">
                    <m:r>
                      <a:rPr lang="pt-BR" sz="2200" kern="0">
                        <a:effectLst/>
                        <a:latin typeface="Cambria Math" panose="02040503050406030204" pitchFamily="18" charset="0"/>
                        <a:ea typeface="Times New Roman" panose="02020603050405020304" pitchFamily="18" charset="0"/>
                        <a:cs typeface="ArialNarrow"/>
                      </a:rPr>
                      <m:t>8 000 000 </m:t>
                    </m:r>
                  </m:oMath>
                </a14:m>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e) </a:t>
                </a:r>
                <a14:m>
                  <m:oMath xmlns:m="http://schemas.openxmlformats.org/officeDocument/2006/math">
                    <m:r>
                      <a:rPr lang="pt-BR" sz="2200" kern="0">
                        <a:effectLst/>
                        <a:latin typeface="Cambria Math" panose="02040503050406030204" pitchFamily="18" charset="0"/>
                        <a:ea typeface="Times New Roman" panose="02020603050405020304" pitchFamily="18" charset="0"/>
                        <a:cs typeface="ArialNarrow"/>
                      </a:rPr>
                      <m:t>6 000 000 000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8C073D85-CAC3-85C5-47E7-CDDDC356CDB7}"/>
                  </a:ext>
                </a:extLst>
              </p:cNvPr>
              <p:cNvSpPr txBox="1">
                <a:spLocks noRot="1" noChangeAspect="1" noMove="1" noResize="1" noEditPoints="1" noAdjustHandles="1" noChangeArrowheads="1" noChangeShapeType="1" noTextEdit="1"/>
              </p:cNvSpPr>
              <p:nvPr/>
            </p:nvSpPr>
            <p:spPr>
              <a:xfrm>
                <a:off x="6157103" y="808084"/>
                <a:ext cx="5972356" cy="5173211"/>
              </a:xfrm>
              <a:prstGeom prst="rect">
                <a:avLst/>
              </a:prstGeom>
              <a:blipFill>
                <a:blip r:embed="rId3"/>
                <a:stretch>
                  <a:fillRect l="-1327" t="-590" r="-1224" b="-1297"/>
                </a:stretch>
              </a:blipFill>
            </p:spPr>
            <p:txBody>
              <a:bodyPr/>
              <a:lstStyle/>
              <a:p>
                <a:r>
                  <a:rPr lang="pt-BR">
                    <a:noFill/>
                  </a:rPr>
                  <a:t> </a:t>
                </a:r>
              </a:p>
            </p:txBody>
          </p:sp>
        </mc:Fallback>
      </mc:AlternateContent>
    </p:spTree>
    <p:extLst>
      <p:ext uri="{BB962C8B-B14F-4D97-AF65-F5344CB8AC3E}">
        <p14:creationId xmlns:p14="http://schemas.microsoft.com/office/powerpoint/2010/main" val="623092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40CDC02-AE13-B2A4-63E8-E9ECE0DC8B1F}"/>
                  </a:ext>
                </a:extLst>
              </p:cNvPr>
              <p:cNvSpPr txBox="1"/>
              <p:nvPr/>
            </p:nvSpPr>
            <p:spPr>
              <a:xfrm>
                <a:off x="1438" y="3562709"/>
                <a:ext cx="6094562" cy="3144002"/>
              </a:xfrm>
              <a:prstGeom prst="rect">
                <a:avLst/>
              </a:prstGeom>
              <a:noFill/>
            </p:spPr>
            <p:txBody>
              <a:bodyPr wrap="square">
                <a:spAutoFit/>
              </a:bodyPr>
              <a:lstStyle/>
              <a:p>
                <a:pPr>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expressão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−300∙</m:t>
                      </m:r>
                      <m:d>
                        <m:dPr>
                          <m:begChr m:val="{"/>
                          <m:end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d>
                            <m:dPr>
                              <m:begChr m:val="["/>
                              <m:end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e>
                                  </m:d>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÷9</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ad>
                            <m:ra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radPr>
                            <m:deg>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deg>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−8 </m:t>
                              </m:r>
                            </m:e>
                          </m:ra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resultado desta expressão?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40CDC02-AE13-B2A4-63E8-E9ECE0DC8B1F}"/>
                  </a:ext>
                </a:extLst>
              </p:cNvPr>
              <p:cNvSpPr txBox="1">
                <a:spLocks noRot="1" noChangeAspect="1" noMove="1" noResize="1" noEditPoints="1" noAdjustHandles="1" noChangeArrowheads="1" noChangeShapeType="1" noTextEdit="1"/>
              </p:cNvSpPr>
              <p:nvPr/>
            </p:nvSpPr>
            <p:spPr>
              <a:xfrm>
                <a:off x="1438" y="3562709"/>
                <a:ext cx="6094562" cy="3144002"/>
              </a:xfrm>
              <a:prstGeom prst="rect">
                <a:avLst/>
              </a:prstGeom>
              <a:blipFill>
                <a:blip r:embed="rId3"/>
                <a:stretch>
                  <a:fillRect l="-1300" t="-1550" b="-290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8CB0538-044C-D554-2C0A-8B5A04A864CC}"/>
                  </a:ext>
                </a:extLst>
              </p:cNvPr>
              <p:cNvSpPr txBox="1"/>
              <p:nvPr/>
            </p:nvSpPr>
            <p:spPr>
              <a:xfrm>
                <a:off x="6189452" y="786774"/>
                <a:ext cx="6133380" cy="2123658"/>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Sendo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𝑚</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Então o valor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E8CB0538-044C-D554-2C0A-8B5A04A864CC}"/>
                  </a:ext>
                </a:extLst>
              </p:cNvPr>
              <p:cNvSpPr txBox="1">
                <a:spLocks noRot="1" noChangeAspect="1" noMove="1" noResize="1" noEditPoints="1" noAdjustHandles="1" noChangeArrowheads="1" noChangeShapeType="1" noTextEdit="1"/>
              </p:cNvSpPr>
              <p:nvPr/>
            </p:nvSpPr>
            <p:spPr>
              <a:xfrm>
                <a:off x="6189452" y="786774"/>
                <a:ext cx="6133380" cy="2123658"/>
              </a:xfrm>
              <a:prstGeom prst="rect">
                <a:avLst/>
              </a:prstGeom>
              <a:blipFill>
                <a:blip r:embed="rId4"/>
                <a:stretch>
                  <a:fillRect l="-1292" t="-2586" b="-4885"/>
                </a:stretch>
              </a:blipFill>
            </p:spPr>
            <p:txBody>
              <a:bodyPr/>
              <a:lstStyle/>
              <a:p>
                <a:r>
                  <a:rPr lang="pt-BR">
                    <a:noFill/>
                  </a:rPr>
                  <a:t> </a:t>
                </a:r>
              </a:p>
            </p:txBody>
          </p:sp>
        </mc:Fallback>
      </mc:AlternateContent>
      <p:grpSp>
        <p:nvGrpSpPr>
          <p:cNvPr id="2" name="Agrupar 1">
            <a:extLst>
              <a:ext uri="{FF2B5EF4-FFF2-40B4-BE49-F238E27FC236}">
                <a16:creationId xmlns:a16="http://schemas.microsoft.com/office/drawing/2014/main" id="{439A4FA6-7E14-6C8B-C4C3-9A1E511CEAB8}"/>
              </a:ext>
            </a:extLst>
          </p:cNvPr>
          <p:cNvGrpSpPr/>
          <p:nvPr/>
        </p:nvGrpSpPr>
        <p:grpSpPr>
          <a:xfrm>
            <a:off x="154644" y="682998"/>
            <a:ext cx="5856470" cy="2465644"/>
            <a:chOff x="6267034" y="717166"/>
            <a:chExt cx="5686542" cy="2146466"/>
          </a:xfrm>
        </p:grpSpPr>
        <p:sp>
          <p:nvSpPr>
            <p:cNvPr id="4" name="Retângulo: Cantos Arredondados 3">
              <a:extLst>
                <a:ext uri="{FF2B5EF4-FFF2-40B4-BE49-F238E27FC236}">
                  <a16:creationId xmlns:a16="http://schemas.microsoft.com/office/drawing/2014/main" id="{F28FBD08-C54B-F01C-76EB-9A80777616D1}"/>
                </a:ext>
              </a:extLst>
            </p:cNvPr>
            <p:cNvSpPr/>
            <p:nvPr/>
          </p:nvSpPr>
          <p:spPr>
            <a:xfrm>
              <a:off x="6276000" y="1084777"/>
              <a:ext cx="5677576" cy="1778855"/>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0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efetuar </a:t>
              </a:r>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cálculos e </a:t>
              </a:r>
              <a:r>
                <a:rPr lang="pt-BR" sz="20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resolver</a:t>
              </a:r>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problemas com números inteiros, envolvendo operações de adição, subtração, multiplicação e divisão. Fique atento(a) à sua resolução, marque apenas uma alternativa e verifique a solução.</a:t>
              </a:r>
              <a:endParaRPr lang="pt-BR" sz="1900" dirty="0">
                <a:solidFill>
                  <a:schemeClr val="tx1"/>
                </a:solidFill>
                <a:latin typeface="Arial Narrow" panose="020B0606020202030204" pitchFamily="34" charset="0"/>
              </a:endParaRPr>
            </a:p>
          </p:txBody>
        </p:sp>
        <p:pic>
          <p:nvPicPr>
            <p:cNvPr id="6" name="Imagem 5">
              <a:extLst>
                <a:ext uri="{FF2B5EF4-FFF2-40B4-BE49-F238E27FC236}">
                  <a16:creationId xmlns:a16="http://schemas.microsoft.com/office/drawing/2014/main" id="{5C8C7F26-2CDB-886F-9463-87F8786E1029}"/>
                </a:ext>
              </a:extLst>
            </p:cNvPr>
            <p:cNvPicPr>
              <a:picLocks noChangeAspect="1"/>
            </p:cNvPicPr>
            <p:nvPr/>
          </p:nvPicPr>
          <p:blipFill>
            <a:blip r:embed="rId5"/>
            <a:stretch>
              <a:fillRect/>
            </a:stretch>
          </p:blipFill>
          <p:spPr>
            <a:xfrm>
              <a:off x="6267034" y="717166"/>
              <a:ext cx="2055028" cy="767728"/>
            </a:xfrm>
            <a:prstGeom prst="rect">
              <a:avLst/>
            </a:prstGeom>
          </p:spPr>
        </p:pic>
      </p:grpSp>
    </p:spTree>
    <p:extLst>
      <p:ext uri="{BB962C8B-B14F-4D97-AF65-F5344CB8AC3E}">
        <p14:creationId xmlns:p14="http://schemas.microsoft.com/office/powerpoint/2010/main" val="1575914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6BD9E29-AB35-75BD-958A-809DE7505A76}"/>
              </a:ext>
            </a:extLst>
          </p:cNvPr>
          <p:cNvSpPr txBox="1"/>
          <p:nvPr/>
        </p:nvSpPr>
        <p:spPr>
          <a:xfrm>
            <a:off x="336000" y="861066"/>
            <a:ext cx="11520000" cy="5740033"/>
          </a:xfrm>
          <a:prstGeom prst="rect">
            <a:avLst/>
          </a:prstGeom>
          <a:solidFill>
            <a:schemeClr val="bg1"/>
          </a:solidFill>
        </p:spPr>
        <p:txBody>
          <a:bodyPr wrap="square">
            <a:spAutoFit/>
          </a:bodyPr>
          <a:lstStyle/>
          <a:p>
            <a:pPr algn="just">
              <a:spcAft>
                <a:spcPts val="200"/>
              </a:spcAft>
            </a:pPr>
            <a:r>
              <a:rPr lang="pt-BR" sz="2200" b="1" kern="100" dirty="0">
                <a:latin typeface="Arial Narrow" panose="020B0606020202030204" pitchFamily="34" charset="0"/>
                <a:ea typeface="Aptos" panose="020B0004020202020204" pitchFamily="34" charset="0"/>
                <a:cs typeface="Times New Roman" panose="02020603050405020304" pitchFamily="18" charset="0"/>
              </a:rPr>
              <a:t>Item 3. </a:t>
            </a:r>
            <a:r>
              <a:rPr lang="pt-BR" sz="2200" kern="100" dirty="0">
                <a:latin typeface="Arial Narrow" panose="020B0606020202030204" pitchFamily="34" charset="0"/>
                <a:ea typeface="Aptos" panose="020B0004020202020204" pitchFamily="34" charset="0"/>
                <a:cs typeface="Times New Roman" panose="02020603050405020304" pitchFamily="18" charset="0"/>
              </a:rPr>
              <a:t>Na ilha de Fernando de Noronha, é comum a prática de mergulhos recreativos para apreciação da vida aquática. Mergulhadores amadores limitam-se a mergulho de até 12 metros de profundidade, enquanto mergulhadores avançados podem chegar a uma profundidade de 40 metros.</a:t>
            </a:r>
            <a:r>
              <a:rPr lang="pt-BR" sz="2200" b="1" kern="100" dirty="0">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Pedro é um mergulhador avançado e foi a um passeio na ilha de Fernando de Noronha com amigos que são amadores. Inicialmente, Pedro mergulhou 9 metros de profundidade acompanhando seus amigos, depois, desceu mais 20 metros e, em seguida, subiu 19 metros, encontrando novamente seus amigos. Considere o nível do mar como a altitude zero.</a:t>
            </a:r>
          </a:p>
          <a:p>
            <a:pPr algn="just">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Em relação ao nível do mar, qual foi a altitude que Pedro atingiu quando se juntou novamente ao grupo de amigos?</a:t>
            </a:r>
          </a:p>
          <a:p>
            <a:pPr algn="just">
              <a:spcAft>
                <a:spcPts val="200"/>
              </a:spcAft>
              <a:buNone/>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(A) 30 metros.</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(B) 10 metros.</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(C) – 10 metros.</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(D) – 48 metros.</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734362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B0B76541-05E6-93AB-E557-45A12A44A887}"/>
              </a:ext>
            </a:extLst>
          </p:cNvPr>
          <p:cNvSpPr txBox="1"/>
          <p:nvPr/>
        </p:nvSpPr>
        <p:spPr>
          <a:xfrm>
            <a:off x="153243" y="1834854"/>
            <a:ext cx="5861915" cy="4935134"/>
          </a:xfrm>
          <a:prstGeom prst="rect">
            <a:avLst/>
          </a:prstGeom>
          <a:noFill/>
        </p:spPr>
        <p:txBody>
          <a:bodyPr wrap="square">
            <a:spAutoFit/>
          </a:bodyPr>
          <a:lstStyle/>
          <a:p>
            <a:pPr algn="ctr">
              <a:lnSpc>
                <a:spcPct val="115000"/>
              </a:lnSpc>
              <a:spcAft>
                <a:spcPts val="400"/>
              </a:spcAft>
              <a:buNone/>
            </a:pPr>
            <a:r>
              <a:rPr lang="pt-BR" sz="2200" b="1" kern="0" dirty="0">
                <a:effectLst/>
                <a:latin typeface="Arial Narrow" panose="020B0606020202030204" pitchFamily="34" charset="0"/>
                <a:ea typeface="Times New Roman" panose="02020603050405020304" pitchFamily="18" charset="0"/>
                <a:cs typeface="ArialNarrow"/>
              </a:rPr>
              <a:t>MALHA QUADRICULADA</a:t>
            </a:r>
          </a:p>
          <a:p>
            <a:pPr algn="ctr">
              <a:lnSpc>
                <a:spcPct val="115000"/>
              </a:lnSpc>
              <a:spcAft>
                <a:spcPts val="4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0" dirty="0">
                <a:effectLst/>
                <a:latin typeface="Arial Narrow" panose="020B0606020202030204" pitchFamily="34" charset="0"/>
                <a:ea typeface="Times New Roman" panose="02020603050405020304" pitchFamily="18" charset="0"/>
                <a:cs typeface="ArialNarrow"/>
              </a:rPr>
              <a:t>A </a:t>
            </a:r>
            <a:r>
              <a:rPr lang="pt-BR" sz="2200" b="1" kern="0" dirty="0">
                <a:effectLst/>
                <a:latin typeface="Arial Narrow" panose="020B0606020202030204" pitchFamily="34" charset="0"/>
                <a:ea typeface="Times New Roman" panose="02020603050405020304" pitchFamily="18" charset="0"/>
                <a:cs typeface="ArialNarrow"/>
              </a:rPr>
              <a:t>malha quadriculada</a:t>
            </a:r>
            <a:r>
              <a:rPr lang="pt-BR" sz="2200" kern="0" dirty="0">
                <a:effectLst/>
                <a:latin typeface="Arial Narrow" panose="020B0606020202030204" pitchFamily="34" charset="0"/>
                <a:ea typeface="Times New Roman" panose="02020603050405020304" pitchFamily="18" charset="0"/>
                <a:cs typeface="ArialNarrow"/>
              </a:rPr>
              <a:t> é uma ferramenta com linhas e colunas que formam quadradinhos de mesma medida. Ela é utilizada para desenhar formas geométricas, mapas, representações gráficas, além de servir para medir e comparar áreas de figuras planas, localizar objetos e visualizar movimentações.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0" dirty="0">
                <a:effectLst/>
                <a:latin typeface="Arial Narrow" panose="020B0606020202030204" pitchFamily="34" charset="0"/>
                <a:ea typeface="Times New Roman" panose="02020603050405020304" pitchFamily="18" charset="0"/>
                <a:cs typeface="ArialNarrow"/>
              </a:rPr>
              <a:t>Na malha quadriculada, </a:t>
            </a:r>
            <a:r>
              <a:rPr lang="pt-BR" sz="2200" u="sng" kern="0" dirty="0">
                <a:effectLst/>
                <a:latin typeface="Arial Narrow" panose="020B0606020202030204" pitchFamily="34" charset="0"/>
                <a:ea typeface="Times New Roman" panose="02020603050405020304" pitchFamily="18" charset="0"/>
                <a:cs typeface="ArialNarrow"/>
              </a:rPr>
              <a:t>cada lado do quadradinho</a:t>
            </a:r>
            <a:r>
              <a:rPr lang="pt-BR" sz="2200" kern="0" dirty="0">
                <a:effectLst/>
                <a:latin typeface="Arial Narrow" panose="020B0606020202030204" pitchFamily="34" charset="0"/>
                <a:ea typeface="Times New Roman" panose="02020603050405020304" pitchFamily="18" charset="0"/>
                <a:cs typeface="ArialNarrow"/>
              </a:rPr>
              <a:t> conta como </a:t>
            </a:r>
            <a:r>
              <a:rPr lang="pt-BR" sz="2200" u="sng" kern="0" dirty="0">
                <a:effectLst/>
                <a:latin typeface="Arial Narrow" panose="020B0606020202030204" pitchFamily="34" charset="0"/>
                <a:ea typeface="Times New Roman" panose="02020603050405020304" pitchFamily="18" charset="0"/>
                <a:cs typeface="ArialNarrow"/>
              </a:rPr>
              <a:t>uma unidade de medida</a:t>
            </a:r>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0" dirty="0">
                <a:effectLst/>
                <a:latin typeface="Arial Narrow" panose="020B0606020202030204" pitchFamily="34" charset="0"/>
                <a:ea typeface="Times New Roman" panose="02020603050405020304" pitchFamily="18" charset="0"/>
                <a:cs typeface="ArialNarrow"/>
              </a:rPr>
              <a:t>E a região interna de cada </a:t>
            </a:r>
            <a:r>
              <a:rPr lang="pt-BR" sz="2200" u="sng" kern="0" dirty="0">
                <a:effectLst/>
                <a:latin typeface="Arial Narrow" panose="020B0606020202030204" pitchFamily="34" charset="0"/>
                <a:ea typeface="Times New Roman" panose="02020603050405020304" pitchFamily="18" charset="0"/>
                <a:cs typeface="ArialNarrow"/>
              </a:rPr>
              <a:t>quadradinho</a:t>
            </a:r>
            <a:r>
              <a:rPr lang="pt-BR" sz="2200" kern="0" dirty="0">
                <a:effectLst/>
                <a:latin typeface="Arial Narrow" panose="020B0606020202030204" pitchFamily="34" charset="0"/>
                <a:ea typeface="Times New Roman" panose="02020603050405020304" pitchFamily="18" charset="0"/>
                <a:cs typeface="ArialNarrow"/>
              </a:rPr>
              <a:t> conta como</a:t>
            </a:r>
            <a:r>
              <a:rPr lang="pt-BR" sz="2200" u="sng" kern="0" dirty="0">
                <a:effectLst/>
                <a:latin typeface="Arial Narrow" panose="020B0606020202030204" pitchFamily="34" charset="0"/>
                <a:ea typeface="Times New Roman" panose="02020603050405020304" pitchFamily="18" charset="0"/>
                <a:cs typeface="ArialNarrow"/>
              </a:rPr>
              <a:t> uma unidade de medida de área</a:t>
            </a:r>
            <a:r>
              <a:rPr lang="pt-BR" sz="2200" kern="0" dirty="0">
                <a:effectLst/>
                <a:latin typeface="Arial Narrow" panose="020B0606020202030204" pitchFamily="34" charset="0"/>
                <a:ea typeface="Times New Roman" panose="02020603050405020304" pitchFamily="18" charset="0"/>
                <a:cs typeface="ArialNarrow"/>
              </a:rPr>
              <a:t>.</a:t>
            </a:r>
          </a:p>
        </p:txBody>
      </p:sp>
      <p:sp>
        <p:nvSpPr>
          <p:cNvPr id="7" name="CaixaDeTexto 6">
            <a:extLst>
              <a:ext uri="{FF2B5EF4-FFF2-40B4-BE49-F238E27FC236}">
                <a16:creationId xmlns:a16="http://schemas.microsoft.com/office/drawing/2014/main" id="{304A1205-50FC-1C83-8575-136B2D20B64E}"/>
              </a:ext>
            </a:extLst>
          </p:cNvPr>
          <p:cNvSpPr txBox="1"/>
          <p:nvPr/>
        </p:nvSpPr>
        <p:spPr>
          <a:xfrm>
            <a:off x="6097438" y="750105"/>
            <a:ext cx="6053196" cy="2508379"/>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Para identificar a </a:t>
            </a:r>
            <a:r>
              <a:rPr lang="pt-BR" sz="2200" b="1" kern="0" dirty="0">
                <a:effectLst/>
                <a:latin typeface="Arial Narrow" panose="020B0606020202030204" pitchFamily="34" charset="0"/>
                <a:ea typeface="Times New Roman" panose="02020603050405020304" pitchFamily="18" charset="0"/>
                <a:cs typeface="ArialNarrow"/>
              </a:rPr>
              <a:t>localização</a:t>
            </a:r>
            <a:r>
              <a:rPr lang="pt-BR" sz="2200" kern="0" dirty="0">
                <a:effectLst/>
                <a:latin typeface="Arial Narrow" panose="020B0606020202030204" pitchFamily="34" charset="0"/>
                <a:ea typeface="Times New Roman" panose="02020603050405020304" pitchFamily="18" charset="0"/>
                <a:cs typeface="ArialNarrow"/>
              </a:rPr>
              <a:t> de um ponto específico, em uma malha quadriculada, podemos usar coordenadas.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Veja no exemplo, a seguir, uma malha quadriculada representando o mapa do Brasil, na qual as coordenadas são formadas por um conjunto composto por letras e números.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6C30230C-3505-8741-054A-47CD66474B85}"/>
              </a:ext>
            </a:extLst>
          </p:cNvPr>
          <p:cNvPicPr>
            <a:picLocks noChangeAspect="1"/>
          </p:cNvPicPr>
          <p:nvPr/>
        </p:nvPicPr>
        <p:blipFill>
          <a:blip r:embed="rId2"/>
          <a:stretch>
            <a:fillRect/>
          </a:stretch>
        </p:blipFill>
        <p:spPr>
          <a:xfrm>
            <a:off x="6176843" y="3258484"/>
            <a:ext cx="5894385" cy="2647400"/>
          </a:xfrm>
          <a:prstGeom prst="rect">
            <a:avLst/>
          </a:prstGeom>
        </p:spPr>
      </p:pic>
      <p:pic>
        <p:nvPicPr>
          <p:cNvPr id="4" name="Imagem 3">
            <a:extLst>
              <a:ext uri="{FF2B5EF4-FFF2-40B4-BE49-F238E27FC236}">
                <a16:creationId xmlns:a16="http://schemas.microsoft.com/office/drawing/2014/main" id="{671DAD61-DAF4-F881-F0D7-559984D29823}"/>
              </a:ext>
            </a:extLst>
          </p:cNvPr>
          <p:cNvPicPr>
            <a:picLocks noChangeAspect="1"/>
          </p:cNvPicPr>
          <p:nvPr/>
        </p:nvPicPr>
        <p:blipFill>
          <a:blip r:embed="rId3"/>
          <a:srcRect t="5739"/>
          <a:stretch>
            <a:fillRect/>
          </a:stretch>
        </p:blipFill>
        <p:spPr>
          <a:xfrm>
            <a:off x="153243" y="1232155"/>
            <a:ext cx="3600000" cy="762706"/>
          </a:xfrm>
          <a:prstGeom prst="rect">
            <a:avLst/>
          </a:prstGeom>
        </p:spPr>
      </p:pic>
      <p:pic>
        <p:nvPicPr>
          <p:cNvPr id="6" name="Imagem 5">
            <a:extLst>
              <a:ext uri="{FF2B5EF4-FFF2-40B4-BE49-F238E27FC236}">
                <a16:creationId xmlns:a16="http://schemas.microsoft.com/office/drawing/2014/main" id="{CFAC3934-94CE-649A-0B79-325EC7F602A7}"/>
              </a:ext>
            </a:extLst>
          </p:cNvPr>
          <p:cNvPicPr>
            <a:picLocks noChangeAspect="1"/>
          </p:cNvPicPr>
          <p:nvPr/>
        </p:nvPicPr>
        <p:blipFill>
          <a:blip r:embed="rId4"/>
          <a:stretch>
            <a:fillRect/>
          </a:stretch>
        </p:blipFill>
        <p:spPr>
          <a:xfrm>
            <a:off x="1774563" y="804659"/>
            <a:ext cx="4320000" cy="529549"/>
          </a:xfrm>
          <a:prstGeom prst="rect">
            <a:avLst/>
          </a:prstGeom>
        </p:spPr>
      </p:pic>
    </p:spTree>
    <p:extLst>
      <p:ext uri="{BB962C8B-B14F-4D97-AF65-F5344CB8AC3E}">
        <p14:creationId xmlns:p14="http://schemas.microsoft.com/office/powerpoint/2010/main" val="2006190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38061E1-FE22-1C2C-AC44-188236DD55FD}"/>
              </a:ext>
            </a:extLst>
          </p:cNvPr>
          <p:cNvSpPr txBox="1"/>
          <p:nvPr/>
        </p:nvSpPr>
        <p:spPr>
          <a:xfrm>
            <a:off x="6097438" y="2902969"/>
            <a:ext cx="6094562" cy="1107996"/>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Para identificar a </a:t>
            </a:r>
            <a:r>
              <a:rPr lang="pt-BR" sz="2200" b="1" kern="0" dirty="0">
                <a:effectLst/>
                <a:latin typeface="Arial Narrow" panose="020B0606020202030204" pitchFamily="34" charset="0"/>
                <a:ea typeface="Times New Roman" panose="02020603050405020304" pitchFamily="18" charset="0"/>
                <a:cs typeface="ArialNarrow"/>
              </a:rPr>
              <a:t>movimentação</a:t>
            </a:r>
            <a:r>
              <a:rPr lang="pt-BR" sz="2200" kern="0" dirty="0">
                <a:effectLst/>
                <a:latin typeface="Arial Narrow" panose="020B0606020202030204" pitchFamily="34" charset="0"/>
                <a:ea typeface="Times New Roman" panose="02020603050405020304" pitchFamily="18" charset="0"/>
                <a:cs typeface="ArialNarrow"/>
              </a:rPr>
              <a:t>, podemos usar a rosa dos ventos, ou as lateralidades (esquerda e direita) e giros angulares.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386" name="Imagem 1" descr="Uma imagem contendo Gráfico&#10;&#10;O conteúdo gerado por IA pode estar incorreto.">
            <a:extLst>
              <a:ext uri="{FF2B5EF4-FFF2-40B4-BE49-F238E27FC236}">
                <a16:creationId xmlns:a16="http://schemas.microsoft.com/office/drawing/2014/main" id="{68443E2E-37C3-5130-342F-D50C21968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1008" y="1979714"/>
            <a:ext cx="2434607" cy="2448928"/>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11">
            <a:extLst>
              <a:ext uri="{FF2B5EF4-FFF2-40B4-BE49-F238E27FC236}">
                <a16:creationId xmlns:a16="http://schemas.microsoft.com/office/drawing/2014/main" id="{9F7F126F-ABE8-E3F9-61A1-CB3A92D28F6A}"/>
              </a:ext>
            </a:extLst>
          </p:cNvPr>
          <p:cNvSpPr txBox="1"/>
          <p:nvPr/>
        </p:nvSpPr>
        <p:spPr>
          <a:xfrm>
            <a:off x="98692" y="4546887"/>
            <a:ext cx="5856923" cy="1627112"/>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kern="0" dirty="0">
                <a:effectLst/>
                <a:latin typeface="Arial Narrow" panose="020B0606020202030204" pitchFamily="34" charset="0"/>
                <a:ea typeface="Times New Roman" panose="02020603050405020304" pitchFamily="18" charset="0"/>
                <a:cs typeface="ArialNarrow"/>
              </a:rPr>
              <a:t>Andar três unidades à frente, girar para direita e andar mais duas unidades, girar a esquerda e andar mais duas unidades e, por fim, girar a direita e andar mais duas unidades.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2B485171-BFCE-1248-5407-B3717712414A}"/>
              </a:ext>
            </a:extLst>
          </p:cNvPr>
          <p:cNvSpPr txBox="1"/>
          <p:nvPr/>
        </p:nvSpPr>
        <p:spPr>
          <a:xfrm>
            <a:off x="98692" y="1921776"/>
            <a:ext cx="3422316" cy="2564805"/>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Por exemplo, para se locomover </a:t>
            </a:r>
            <a:r>
              <a:rPr lang="pt-BR" sz="2200" b="1" kern="0" dirty="0">
                <a:effectLst/>
                <a:latin typeface="Arial Narrow" panose="020B0606020202030204" pitchFamily="34" charset="0"/>
                <a:ea typeface="Times New Roman" panose="02020603050405020304" pitchFamily="18" charset="0"/>
                <a:cs typeface="ArialNarrow"/>
              </a:rPr>
              <a:t>seguindo o trajeto</a:t>
            </a:r>
            <a:r>
              <a:rPr lang="pt-BR" sz="2200" kern="0" dirty="0">
                <a:effectLst/>
                <a:latin typeface="Arial Narrow" panose="020B0606020202030204" pitchFamily="34" charset="0"/>
                <a:ea typeface="Times New Roman" panose="02020603050405020304" pitchFamily="18" charset="0"/>
                <a:cs typeface="ArialNarrow"/>
              </a:rPr>
              <a:t> do ponto inicial ao ponto final, é possível: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r>
              <a:rPr lang="pt-BR" sz="2200" kern="0" dirty="0">
                <a:effectLst/>
                <a:latin typeface="Arial Narrow" panose="020B0606020202030204" pitchFamily="34" charset="0"/>
                <a:ea typeface="Times New Roman" panose="02020603050405020304" pitchFamily="18" charset="0"/>
                <a:cs typeface="ArialNarrow"/>
              </a:rPr>
              <a:t>Andar 3 unidades ao norte, 2 a leste, 2 ao norte e, por fim, mais 2 a leste.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5" name="Imagem 14">
            <a:extLst>
              <a:ext uri="{FF2B5EF4-FFF2-40B4-BE49-F238E27FC236}">
                <a16:creationId xmlns:a16="http://schemas.microsoft.com/office/drawing/2014/main" id="{622F1622-6F71-E5BB-F183-06B2C808ED05}"/>
              </a:ext>
            </a:extLst>
          </p:cNvPr>
          <p:cNvPicPr>
            <a:picLocks noChangeAspect="1"/>
          </p:cNvPicPr>
          <p:nvPr/>
        </p:nvPicPr>
        <p:blipFill>
          <a:blip r:embed="rId3"/>
          <a:stretch>
            <a:fillRect/>
          </a:stretch>
        </p:blipFill>
        <p:spPr>
          <a:xfrm>
            <a:off x="7324662" y="3936743"/>
            <a:ext cx="3952940" cy="2792501"/>
          </a:xfrm>
          <a:prstGeom prst="rect">
            <a:avLst/>
          </a:prstGeom>
        </p:spPr>
      </p:pic>
      <p:sp>
        <p:nvSpPr>
          <p:cNvPr id="16" name="CaixaDeTexto 15">
            <a:extLst>
              <a:ext uri="{FF2B5EF4-FFF2-40B4-BE49-F238E27FC236}">
                <a16:creationId xmlns:a16="http://schemas.microsoft.com/office/drawing/2014/main" id="{C7055ED9-8733-746E-1CFF-1B43006BD1A7}"/>
              </a:ext>
            </a:extLst>
          </p:cNvPr>
          <p:cNvSpPr txBox="1"/>
          <p:nvPr/>
        </p:nvSpPr>
        <p:spPr>
          <a:xfrm>
            <a:off x="217367" y="815195"/>
            <a:ext cx="5878633" cy="1107996"/>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Para desenhar </a:t>
            </a:r>
            <a:r>
              <a:rPr lang="pt-BR" sz="2200" b="1" kern="0" dirty="0">
                <a:effectLst/>
                <a:latin typeface="Arial Narrow" panose="020B0606020202030204" pitchFamily="34" charset="0"/>
                <a:ea typeface="Times New Roman" panose="02020603050405020304" pitchFamily="18" charset="0"/>
                <a:cs typeface="ArialNarrow"/>
              </a:rPr>
              <a:t>formas</a:t>
            </a:r>
            <a:r>
              <a:rPr lang="pt-BR" sz="2200" kern="0" dirty="0">
                <a:effectLst/>
                <a:latin typeface="Arial Narrow" panose="020B0606020202030204" pitchFamily="34" charset="0"/>
                <a:ea typeface="Times New Roman" panose="02020603050405020304" pitchFamily="18" charset="0"/>
                <a:cs typeface="ArialNarrow"/>
              </a:rPr>
              <a:t> </a:t>
            </a:r>
            <a:r>
              <a:rPr lang="pt-BR" sz="2200" b="1" kern="0" dirty="0">
                <a:effectLst/>
                <a:latin typeface="Arial Narrow" panose="020B0606020202030204" pitchFamily="34" charset="0"/>
                <a:ea typeface="Times New Roman" panose="02020603050405020304" pitchFamily="18" charset="0"/>
                <a:cs typeface="ArialNarrow"/>
              </a:rPr>
              <a:t>geométricas</a:t>
            </a:r>
            <a:r>
              <a:rPr lang="pt-BR" sz="2200" kern="0" dirty="0">
                <a:effectLst/>
                <a:latin typeface="Arial Narrow" panose="020B0606020202030204" pitchFamily="34" charset="0"/>
                <a:ea typeface="Times New Roman" panose="02020603050405020304" pitchFamily="18" charset="0"/>
                <a:cs typeface="ArialNarrow"/>
              </a:rPr>
              <a:t> na malha quadriculada, deve-se levar em consideração a dimensão da malha.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CaixaDeTexto 16">
            <a:extLst>
              <a:ext uri="{FF2B5EF4-FFF2-40B4-BE49-F238E27FC236}">
                <a16:creationId xmlns:a16="http://schemas.microsoft.com/office/drawing/2014/main" id="{0D2B5BF0-35C7-CEFB-72AF-7F8CCF1CF981}"/>
              </a:ext>
            </a:extLst>
          </p:cNvPr>
          <p:cNvSpPr txBox="1"/>
          <p:nvPr/>
        </p:nvSpPr>
        <p:spPr>
          <a:xfrm>
            <a:off x="6094563" y="3875016"/>
            <a:ext cx="1706324" cy="459036"/>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8" name="Agrupar 7">
            <a:extLst>
              <a:ext uri="{FF2B5EF4-FFF2-40B4-BE49-F238E27FC236}">
                <a16:creationId xmlns:a16="http://schemas.microsoft.com/office/drawing/2014/main" id="{A7EDE2FB-C13D-4A36-BDE2-FA6CE2D2A3AE}"/>
              </a:ext>
            </a:extLst>
          </p:cNvPr>
          <p:cNvGrpSpPr/>
          <p:nvPr/>
        </p:nvGrpSpPr>
        <p:grpSpPr>
          <a:xfrm>
            <a:off x="6293223" y="581424"/>
            <a:ext cx="5777930" cy="2252661"/>
            <a:chOff x="6293223" y="581424"/>
            <a:chExt cx="5777930" cy="2252661"/>
          </a:xfrm>
        </p:grpSpPr>
        <p:sp>
          <p:nvSpPr>
            <p:cNvPr id="4" name="Retângulo: Cantos Arredondados 3">
              <a:extLst>
                <a:ext uri="{FF2B5EF4-FFF2-40B4-BE49-F238E27FC236}">
                  <a16:creationId xmlns:a16="http://schemas.microsoft.com/office/drawing/2014/main" id="{C2A2296D-86CF-9E16-3561-0704A6066F50}"/>
                </a:ext>
              </a:extLst>
            </p:cNvPr>
            <p:cNvSpPr/>
            <p:nvPr/>
          </p:nvSpPr>
          <p:spPr>
            <a:xfrm>
              <a:off x="6311153" y="887506"/>
              <a:ext cx="5760000" cy="1946579"/>
            </a:xfrm>
            <a:prstGeom prst="roundRect">
              <a:avLst>
                <a:gd name="adj" fmla="val 12606"/>
              </a:avLst>
            </a:prstGeom>
            <a:solidFill>
              <a:schemeClr val="bg1"/>
            </a:solidFill>
            <a:ln w="19050">
              <a:solidFill>
                <a:srgbClr val="97CB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35100" algn="just"/>
              <a:r>
                <a:rPr lang="pt-BR" b="1" dirty="0">
                  <a:solidFill>
                    <a:schemeClr val="tx1"/>
                  </a:solidFill>
                  <a:latin typeface="Arial Narrow" panose="020B0606020202030204" pitchFamily="34" charset="0"/>
                </a:rPr>
                <a:t>Localização</a:t>
              </a:r>
              <a:r>
                <a:rPr lang="pt-BR" dirty="0">
                  <a:solidFill>
                    <a:schemeClr val="tx1"/>
                  </a:solidFill>
                  <a:latin typeface="Arial Narrow" panose="020B0606020202030204" pitchFamily="34" charset="0"/>
                </a:rPr>
                <a:t> é o </a:t>
              </a:r>
              <a:r>
                <a:rPr lang="pt-BR" u="sng" dirty="0">
                  <a:solidFill>
                    <a:schemeClr val="tx1"/>
                  </a:solidFill>
                  <a:latin typeface="Arial Narrow" panose="020B0606020202030204" pitchFamily="34" charset="0"/>
                </a:rPr>
                <a:t>ato</a:t>
              </a:r>
              <a:r>
                <a:rPr lang="pt-BR" dirty="0">
                  <a:solidFill>
                    <a:schemeClr val="tx1"/>
                  </a:solidFill>
                  <a:latin typeface="Arial Narrow" panose="020B0606020202030204" pitchFamily="34" charset="0"/>
                </a:rPr>
                <a:t> de determinar a posição de um lugar, pessoa, objeto ou fenômeno. </a:t>
              </a:r>
            </a:p>
            <a:p>
              <a:pPr marL="1435100" algn="just"/>
              <a:endParaRPr lang="pt-BR" dirty="0">
                <a:solidFill>
                  <a:schemeClr val="tx1"/>
                </a:solidFill>
                <a:latin typeface="Arial Narrow" panose="020B0606020202030204" pitchFamily="34" charset="0"/>
              </a:endParaRPr>
            </a:p>
            <a:p>
              <a:pPr marL="1165225" algn="just"/>
              <a:r>
                <a:rPr lang="pt-BR" b="1" dirty="0">
                  <a:solidFill>
                    <a:schemeClr val="tx1"/>
                  </a:solidFill>
                  <a:latin typeface="Arial Narrow" panose="020B0606020202030204" pitchFamily="34" charset="0"/>
                </a:rPr>
                <a:t>Movimentação</a:t>
              </a:r>
              <a:r>
                <a:rPr lang="pt-BR" dirty="0">
                  <a:solidFill>
                    <a:schemeClr val="tx1"/>
                  </a:solidFill>
                  <a:latin typeface="Arial Narrow" panose="020B0606020202030204" pitchFamily="34" charset="0"/>
                </a:rPr>
                <a:t> é o ato ou efeito de movimentar-se ou de dar movimento, ou seja, quando a posição de algo/alguém varia no decorrer do tempo. </a:t>
              </a:r>
            </a:p>
          </p:txBody>
        </p:sp>
        <p:pic>
          <p:nvPicPr>
            <p:cNvPr id="7" name="Imagem 6">
              <a:extLst>
                <a:ext uri="{FF2B5EF4-FFF2-40B4-BE49-F238E27FC236}">
                  <a16:creationId xmlns:a16="http://schemas.microsoft.com/office/drawing/2014/main" id="{37DB889F-16B1-0BFB-406E-EBFEAEF13E22}"/>
                </a:ext>
              </a:extLst>
            </p:cNvPr>
            <p:cNvPicPr>
              <a:picLocks noChangeAspect="1"/>
            </p:cNvPicPr>
            <p:nvPr/>
          </p:nvPicPr>
          <p:blipFill>
            <a:blip r:embed="rId4"/>
            <a:srcRect l="1716" r="69587" b="71685"/>
            <a:stretch>
              <a:fillRect/>
            </a:stretch>
          </p:blipFill>
          <p:spPr>
            <a:xfrm>
              <a:off x="6293223" y="581424"/>
              <a:ext cx="1613647" cy="843647"/>
            </a:xfrm>
            <a:prstGeom prst="rect">
              <a:avLst/>
            </a:prstGeom>
          </p:spPr>
        </p:pic>
        <p:pic>
          <p:nvPicPr>
            <p:cNvPr id="5" name="Picture 2" descr="ícone De Ponto De Localização No Mapa Vetor PNG , Localização, Ponto, Pasta  Imagem PNG e Vetor Para Download Gratuito">
              <a:extLst>
                <a:ext uri="{FF2B5EF4-FFF2-40B4-BE49-F238E27FC236}">
                  <a16:creationId xmlns:a16="http://schemas.microsoft.com/office/drawing/2014/main" id="{25B80EB0-8610-29FB-5989-E7737A489C4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3048" y="1155195"/>
              <a:ext cx="673813" cy="673813"/>
            </a:xfrm>
            <a:prstGeom prst="rect">
              <a:avLst/>
            </a:prstGeom>
            <a:noFill/>
          </p:spPr>
        </p:pic>
        <p:pic>
          <p:nvPicPr>
            <p:cNvPr id="6" name="Imagem 5" descr="Imagem de vídeo game&#10;&#10;O conteúdo gerado por IA pode estar incorreto.">
              <a:extLst>
                <a:ext uri="{FF2B5EF4-FFF2-40B4-BE49-F238E27FC236}">
                  <a16:creationId xmlns:a16="http://schemas.microsoft.com/office/drawing/2014/main" id="{971B80D8-E109-B775-E35D-EBF1AD8DDDBB}"/>
                </a:ext>
              </a:extLst>
            </p:cNvPr>
            <p:cNvPicPr>
              <a:picLocks noChangeAspect="1"/>
            </p:cNvPicPr>
            <p:nvPr/>
          </p:nvPicPr>
          <p:blipFill>
            <a:blip r:embed="rId6"/>
            <a:srcRect l="3976" r="14256" b="8876"/>
            <a:stretch/>
          </p:blipFill>
          <p:spPr>
            <a:xfrm>
              <a:off x="6553984" y="1897892"/>
              <a:ext cx="886722" cy="874204"/>
            </a:xfrm>
            <a:prstGeom prst="rect">
              <a:avLst/>
            </a:prstGeom>
          </p:spPr>
        </p:pic>
      </p:grpSp>
    </p:spTree>
    <p:extLst>
      <p:ext uri="{BB962C8B-B14F-4D97-AF65-F5344CB8AC3E}">
        <p14:creationId xmlns:p14="http://schemas.microsoft.com/office/powerpoint/2010/main" val="1100903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74C350BF-DFFD-47FC-BA42-2969F66FFCA6}"/>
              </a:ext>
            </a:extLst>
          </p:cNvPr>
          <p:cNvPicPr>
            <a:picLocks noChangeAspect="1"/>
          </p:cNvPicPr>
          <p:nvPr/>
        </p:nvPicPr>
        <p:blipFill>
          <a:blip r:embed="rId2"/>
          <a:stretch>
            <a:fillRect/>
          </a:stretch>
        </p:blipFill>
        <p:spPr>
          <a:xfrm>
            <a:off x="765559" y="619928"/>
            <a:ext cx="4566320" cy="2240216"/>
          </a:xfrm>
          <a:prstGeom prst="rect">
            <a:avLst/>
          </a:prstGeom>
        </p:spPr>
      </p:pic>
      <p:pic>
        <p:nvPicPr>
          <p:cNvPr id="10" name="Imagem 9" descr="Forma&#10;&#10;O conteúdo gerado por IA pode estar incorreto.">
            <a:extLst>
              <a:ext uri="{FF2B5EF4-FFF2-40B4-BE49-F238E27FC236}">
                <a16:creationId xmlns:a16="http://schemas.microsoft.com/office/drawing/2014/main" id="{DE07E4BA-C871-73CA-5236-839409DEFE21}"/>
              </a:ext>
            </a:extLst>
          </p:cNvPr>
          <p:cNvPicPr>
            <a:picLocks noChangeAspect="1"/>
          </p:cNvPicPr>
          <p:nvPr/>
        </p:nvPicPr>
        <p:blipFill rotWithShape="1">
          <a:blip r:embed="rId3">
            <a:extLst>
              <a:ext uri="{28A0092B-C50C-407E-A947-70E740481C1C}">
                <a14:useLocalDpi xmlns:a14="http://schemas.microsoft.com/office/drawing/2010/main" val="0"/>
              </a:ext>
            </a:extLst>
          </a:blip>
          <a:srcRect l="1505" t="7077" r="63512"/>
          <a:stretch>
            <a:fillRect/>
          </a:stretch>
        </p:blipFill>
        <p:spPr bwMode="auto">
          <a:xfrm>
            <a:off x="0" y="2860144"/>
            <a:ext cx="2880000" cy="678843"/>
          </a:xfrm>
          <a:prstGeom prst="rect">
            <a:avLst/>
          </a:prstGeom>
          <a:noFill/>
          <a:ln>
            <a:noFill/>
          </a:ln>
          <a:extLst>
            <a:ext uri="{53640926-AAD7-44D8-BBD7-CCE9431645EC}">
              <a14:shadowObscured xmlns:a14="http://schemas.microsoft.com/office/drawing/2010/main"/>
            </a:ext>
          </a:extLst>
        </p:spPr>
      </p:pic>
      <p:sp>
        <p:nvSpPr>
          <p:cNvPr id="12" name="CaixaDeTexto 11">
            <a:extLst>
              <a:ext uri="{FF2B5EF4-FFF2-40B4-BE49-F238E27FC236}">
                <a16:creationId xmlns:a16="http://schemas.microsoft.com/office/drawing/2014/main" id="{278BBEF7-D68E-8174-ADE6-4C26AE12B776}"/>
              </a:ext>
            </a:extLst>
          </p:cNvPr>
          <p:cNvSpPr txBox="1"/>
          <p:nvPr/>
        </p:nvSpPr>
        <p:spPr>
          <a:xfrm>
            <a:off x="1438" y="3415918"/>
            <a:ext cx="6094562" cy="795154"/>
          </a:xfrm>
          <a:prstGeom prst="rect">
            <a:avLst/>
          </a:prstGeom>
          <a:noFill/>
        </p:spPr>
        <p:txBody>
          <a:bodyPr wrap="square">
            <a:spAutoFit/>
          </a:bodyPr>
          <a:lstStyle/>
          <a:p>
            <a:pPr marL="20320"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disposição dos navios de Jonas durante uma partida de Batalha Naval.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descr="Diagrama&#10;&#10;O conteúdo gerado por IA pode estar incorreto.">
            <a:extLst>
              <a:ext uri="{FF2B5EF4-FFF2-40B4-BE49-F238E27FC236}">
                <a16:creationId xmlns:a16="http://schemas.microsoft.com/office/drawing/2014/main" id="{8F8CFBC5-5852-DD9F-68C8-B47D779B9DC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6046" y="4094761"/>
            <a:ext cx="4287328" cy="2613405"/>
          </a:xfrm>
          <a:prstGeom prst="rect">
            <a:avLst/>
          </a:prstGeom>
          <a:noFill/>
          <a:ln>
            <a:noFill/>
          </a:ln>
        </p:spPr>
      </p:pic>
      <p:sp>
        <p:nvSpPr>
          <p:cNvPr id="15" name="CaixaDeTexto 14">
            <a:extLst>
              <a:ext uri="{FF2B5EF4-FFF2-40B4-BE49-F238E27FC236}">
                <a16:creationId xmlns:a16="http://schemas.microsoft.com/office/drawing/2014/main" id="{BE508D6B-E756-9374-A46B-900480A7F6EF}"/>
              </a:ext>
            </a:extLst>
          </p:cNvPr>
          <p:cNvSpPr txBox="1"/>
          <p:nvPr/>
        </p:nvSpPr>
        <p:spPr>
          <a:xfrm>
            <a:off x="6096000" y="698564"/>
            <a:ext cx="6124754" cy="2092881"/>
          </a:xfrm>
          <a:prstGeom prst="rect">
            <a:avLst/>
          </a:prstGeom>
          <a:noFill/>
        </p:spPr>
        <p:txBody>
          <a:bodyPr wrap="square">
            <a:spAutoFit/>
          </a:bodyPr>
          <a:lstStyle/>
          <a:p>
            <a:pPr marL="20320"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Agora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0320"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é a localização dos Porta aviões?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0320"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é a localização dos Cargueiros?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0320"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é a localização dos Rebocadores?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0320"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Qual é a localização dos Botes?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CaixaDeTexto 16">
            <a:extLst>
              <a:ext uri="{FF2B5EF4-FFF2-40B4-BE49-F238E27FC236}">
                <a16:creationId xmlns:a16="http://schemas.microsoft.com/office/drawing/2014/main" id="{FF8A6879-7FE6-82F5-21F8-50CF867A2D97}"/>
              </a:ext>
            </a:extLst>
          </p:cNvPr>
          <p:cNvSpPr txBox="1"/>
          <p:nvPr/>
        </p:nvSpPr>
        <p:spPr>
          <a:xfrm>
            <a:off x="6049994" y="3085674"/>
            <a:ext cx="6142006" cy="459036"/>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2.</a:t>
            </a:r>
            <a:r>
              <a:rPr lang="pt-BR" sz="2200" kern="0" dirty="0">
                <a:effectLst/>
                <a:latin typeface="Arial Narrow" panose="020B0606020202030204" pitchFamily="34" charset="0"/>
                <a:ea typeface="Times New Roman" panose="02020603050405020304" pitchFamily="18" charset="0"/>
                <a:cs typeface="ArialNarrow"/>
              </a:rPr>
              <a:t> Veja a figura representada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8" name="Imagem 17" descr="Imagem em branco e preto&#10;&#10;O conteúdo gerado por IA pode estar incorreto.">
            <a:extLst>
              <a:ext uri="{FF2B5EF4-FFF2-40B4-BE49-F238E27FC236}">
                <a16:creationId xmlns:a16="http://schemas.microsoft.com/office/drawing/2014/main" id="{A01630A9-C40E-2F73-4738-98A7681F2408}"/>
              </a:ext>
            </a:extLst>
          </p:cNvPr>
          <p:cNvPicPr>
            <a:picLocks noChangeAspect="1"/>
          </p:cNvPicPr>
          <p:nvPr/>
        </p:nvPicPr>
        <p:blipFill>
          <a:blip r:embed="rId5"/>
          <a:stretch>
            <a:fillRect/>
          </a:stretch>
        </p:blipFill>
        <p:spPr>
          <a:xfrm>
            <a:off x="7817170" y="3538987"/>
            <a:ext cx="2314784" cy="1782672"/>
          </a:xfrm>
          <a:prstGeom prst="rect">
            <a:avLst/>
          </a:prstGeom>
        </p:spPr>
      </p:pic>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26B8A566-B2FA-A62F-5E50-442FA0D9AAAD}"/>
                  </a:ext>
                </a:extLst>
              </p:cNvPr>
              <p:cNvSpPr txBox="1"/>
              <p:nvPr/>
            </p:nvSpPr>
            <p:spPr>
              <a:xfrm>
                <a:off x="6223959" y="5261616"/>
                <a:ext cx="5818516" cy="1446550"/>
              </a:xfrm>
              <a:prstGeom prst="rect">
                <a:avLst/>
              </a:prstGeom>
              <a:noFill/>
            </p:spPr>
            <p:txBody>
              <a:bodyPr wrap="square">
                <a:spAutoFit/>
              </a:bodyPr>
              <a:lstStyle/>
              <a:p>
                <a:pPr algn="just">
                  <a:buNone/>
                </a:pPr>
                <a:r>
                  <a:rPr lang="pt-BR" sz="2200" kern="0" dirty="0">
                    <a:effectLst/>
                    <a:latin typeface="Arial Narrow" panose="020B0606020202030204" pitchFamily="34" charset="0"/>
                    <a:ea typeface="Times New Roman" panose="02020603050405020304" pitchFamily="18" charset="0"/>
                    <a:cs typeface="ArialNarrow"/>
                  </a:rPr>
                  <a:t>Considerando que essa malha é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2 </m:t>
                    </m:r>
                    <m:r>
                      <a:rPr lang="pt-BR" sz="2200" i="1" kern="0">
                        <a:effectLst/>
                        <a:latin typeface="Cambria Math" panose="02040503050406030204" pitchFamily="18" charset="0"/>
                        <a:ea typeface="Times New Roman" panose="02020603050405020304" pitchFamily="18" charset="0"/>
                        <a:cs typeface="ArialNarrow"/>
                      </a:rPr>
                      <m:t>𝑐𝑚</m:t>
                    </m:r>
                    <m:r>
                      <a:rPr lang="pt-BR" sz="2200" i="1" kern="0">
                        <a:effectLst/>
                        <a:latin typeface="Cambria Math" panose="02040503050406030204" pitchFamily="18" charset="0"/>
                        <a:ea typeface="Times New Roman" panose="02020603050405020304" pitchFamily="18" charset="0"/>
                        <a:cs typeface="ArialNarrow"/>
                      </a:rPr>
                      <m:t>×2 </m:t>
                    </m:r>
                    <m:r>
                      <a:rPr lang="pt-BR" sz="2200" i="1" kern="0">
                        <a:effectLst/>
                        <a:latin typeface="Cambria Math" panose="02040503050406030204" pitchFamily="18" charset="0"/>
                        <a:ea typeface="Times New Roman" panose="02020603050405020304" pitchFamily="18" charset="0"/>
                        <a:cs typeface="ArialNarrow"/>
                      </a:rPr>
                      <m:t>𝑐𝑚</m:t>
                    </m:r>
                    <m:r>
                      <a:rPr lang="pt-BR" sz="2200" i="1" kern="0">
                        <a:effectLst/>
                        <a:latin typeface="Cambria Math" panose="02040503050406030204" pitchFamily="18" charset="0"/>
                        <a:ea typeface="Times New Roman" panose="02020603050405020304" pitchFamily="18" charset="0"/>
                        <a:cs typeface="ArialNarrow"/>
                      </a:rPr>
                      <m:t>,</m:t>
                    </m:r>
                  </m:oMath>
                </a14:m>
                <a:r>
                  <a:rPr lang="pt-BR" sz="2200" kern="0" dirty="0">
                    <a:effectLst/>
                    <a:latin typeface="Arial Narrow" panose="020B0606020202030204" pitchFamily="34" charset="0"/>
                    <a:ea typeface="Times New Roman" panose="02020603050405020304" pitchFamily="18" charset="0"/>
                    <a:cs typeface="ArialNarrow"/>
                  </a:rPr>
                  <a:t>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Times New Roman" panose="02020603050405020304" pitchFamily="18" charset="0"/>
                    <a:cs typeface="ArialNarrow"/>
                  </a:rPr>
                  <a:t>a) Qual é o perímetro dessa figura?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Times New Roman" panose="02020603050405020304" pitchFamily="18" charset="0"/>
                    <a:cs typeface="ArialNarrow"/>
                  </a:rPr>
                  <a:t>b) Qual é a área dessa figura?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0" name="CaixaDeTexto 19">
                <a:extLst>
                  <a:ext uri="{FF2B5EF4-FFF2-40B4-BE49-F238E27FC236}">
                    <a16:creationId xmlns:a16="http://schemas.microsoft.com/office/drawing/2014/main" id="{26B8A566-B2FA-A62F-5E50-442FA0D9AAAD}"/>
                  </a:ext>
                </a:extLst>
              </p:cNvPr>
              <p:cNvSpPr txBox="1">
                <a:spLocks noRot="1" noChangeAspect="1" noMove="1" noResize="1" noEditPoints="1" noAdjustHandles="1" noChangeArrowheads="1" noChangeShapeType="1" noTextEdit="1"/>
              </p:cNvSpPr>
              <p:nvPr/>
            </p:nvSpPr>
            <p:spPr>
              <a:xfrm>
                <a:off x="6223959" y="5261616"/>
                <a:ext cx="5818516" cy="1446550"/>
              </a:xfrm>
              <a:prstGeom prst="rect">
                <a:avLst/>
              </a:prstGeom>
              <a:blipFill>
                <a:blip r:embed="rId6"/>
                <a:stretch>
                  <a:fillRect l="-1363" t="-2532" b="-7595"/>
                </a:stretch>
              </a:blipFill>
            </p:spPr>
            <p:txBody>
              <a:bodyPr/>
              <a:lstStyle/>
              <a:p>
                <a:r>
                  <a:rPr lang="pt-BR">
                    <a:noFill/>
                  </a:rPr>
                  <a:t> </a:t>
                </a:r>
              </a:p>
            </p:txBody>
          </p:sp>
        </mc:Fallback>
      </mc:AlternateContent>
    </p:spTree>
    <p:extLst>
      <p:ext uri="{BB962C8B-B14F-4D97-AF65-F5344CB8AC3E}">
        <p14:creationId xmlns:p14="http://schemas.microsoft.com/office/powerpoint/2010/main" val="2967789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218CBC0-BD58-AF2E-4132-8DC662727CE7}"/>
                  </a:ext>
                </a:extLst>
              </p:cNvPr>
              <p:cNvSpPr txBox="1"/>
              <p:nvPr/>
            </p:nvSpPr>
            <p:spPr>
              <a:xfrm>
                <a:off x="105674" y="3097580"/>
                <a:ext cx="5990326" cy="1871794"/>
              </a:xfrm>
              <a:prstGeom prst="rect">
                <a:avLst/>
              </a:prstGeom>
              <a:noFill/>
            </p:spPr>
            <p:txBody>
              <a:bodyPr wrap="square">
                <a:spAutoFit/>
              </a:bodyPr>
              <a:lstStyle/>
              <a:p>
                <a:pPr marL="20320" algn="just">
                  <a:lnSpc>
                    <a:spcPct val="106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Karina está estudando sobre os movimentos das peças do jogo de xadrez. Ela sabe que a torre se desloca somente em duas direções, vertical e horizontal, em quantidade livre de casas. Observe, a seguir, o tabuleiro contendo a peça na posição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D</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218CBC0-BD58-AF2E-4132-8DC662727CE7}"/>
                  </a:ext>
                </a:extLst>
              </p:cNvPr>
              <p:cNvSpPr txBox="1">
                <a:spLocks noRot="1" noChangeAspect="1" noMove="1" noResize="1" noEditPoints="1" noAdjustHandles="1" noChangeArrowheads="1" noChangeShapeType="1" noTextEdit="1"/>
              </p:cNvSpPr>
              <p:nvPr/>
            </p:nvSpPr>
            <p:spPr>
              <a:xfrm>
                <a:off x="105674" y="3097580"/>
                <a:ext cx="5990326" cy="1871794"/>
              </a:xfrm>
              <a:prstGeom prst="rect">
                <a:avLst/>
              </a:prstGeom>
              <a:blipFill>
                <a:blip r:embed="rId3"/>
                <a:stretch>
                  <a:fillRect l="-1017" t="-2606" r="-1322" b="-5537"/>
                </a:stretch>
              </a:blipFill>
            </p:spPr>
            <p:txBody>
              <a:bodyPr/>
              <a:lstStyle/>
              <a:p>
                <a:r>
                  <a:rPr lang="pt-BR">
                    <a:noFill/>
                  </a:rPr>
                  <a:t> </a:t>
                </a:r>
              </a:p>
            </p:txBody>
          </p:sp>
        </mc:Fallback>
      </mc:AlternateContent>
      <p:pic>
        <p:nvPicPr>
          <p:cNvPr id="6" name="Imagem 5" descr="Quadrado&#10;&#10;O conteúdo gerado por IA pode estar incorreto.">
            <a:extLst>
              <a:ext uri="{FF2B5EF4-FFF2-40B4-BE49-F238E27FC236}">
                <a16:creationId xmlns:a16="http://schemas.microsoft.com/office/drawing/2014/main" id="{EA69D252-6FEE-9BDD-0FE1-CE8F930C44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25416" y="868422"/>
            <a:ext cx="3003314" cy="3013666"/>
          </a:xfrm>
          <a:prstGeom prst="rect">
            <a:avLst/>
          </a:prstGeom>
          <a:noFill/>
          <a:ln>
            <a:noFill/>
          </a:ln>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B308A192-D23B-6AED-51F6-BABD8B1662AF}"/>
                  </a:ext>
                </a:extLst>
              </p:cNvPr>
              <p:cNvSpPr txBox="1"/>
              <p:nvPr/>
            </p:nvSpPr>
            <p:spPr>
              <a:xfrm>
                <a:off x="6097438" y="3882088"/>
                <a:ext cx="5988888" cy="2462213"/>
              </a:xfrm>
              <a:prstGeom prst="rect">
                <a:avLst/>
              </a:prstGeom>
              <a:noFill/>
            </p:spPr>
            <p:txBody>
              <a:bodyPr wrap="square">
                <a:spAutoFit/>
              </a:bodyPr>
              <a:lstStyle/>
              <a:p>
                <a:pPr marL="20320"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 Karina deslocar a torre, em duas jogadas distintas, três casas para a direita e duas casas para baixo, qual será a nova localização da peça no tabuleiro?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0320"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G</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2</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0320"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G</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0320"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3</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0320"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B308A192-D23B-6AED-51F6-BABD8B1662AF}"/>
                  </a:ext>
                </a:extLst>
              </p:cNvPr>
              <p:cNvSpPr txBox="1">
                <a:spLocks noRot="1" noChangeAspect="1" noMove="1" noResize="1" noEditPoints="1" noAdjustHandles="1" noChangeArrowheads="1" noChangeShapeType="1" noTextEdit="1"/>
              </p:cNvSpPr>
              <p:nvPr/>
            </p:nvSpPr>
            <p:spPr>
              <a:xfrm>
                <a:off x="6097438" y="3882088"/>
                <a:ext cx="5988888" cy="2462213"/>
              </a:xfrm>
              <a:prstGeom prst="rect">
                <a:avLst/>
              </a:prstGeom>
              <a:blipFill>
                <a:blip r:embed="rId5"/>
                <a:stretch>
                  <a:fillRect l="-1017" t="-1485" r="-1221" b="-3713"/>
                </a:stretch>
              </a:blipFill>
            </p:spPr>
            <p:txBody>
              <a:bodyPr/>
              <a:lstStyle/>
              <a:p>
                <a:r>
                  <a:rPr lang="pt-BR">
                    <a:noFill/>
                  </a:rPr>
                  <a:t> </a:t>
                </a:r>
              </a:p>
            </p:txBody>
          </p:sp>
        </mc:Fallback>
      </mc:AlternateContent>
      <p:grpSp>
        <p:nvGrpSpPr>
          <p:cNvPr id="7" name="Agrupar 6">
            <a:extLst>
              <a:ext uri="{FF2B5EF4-FFF2-40B4-BE49-F238E27FC236}">
                <a16:creationId xmlns:a16="http://schemas.microsoft.com/office/drawing/2014/main" id="{5E1D433E-6485-76C6-1BEA-54F2875E4CBB}"/>
              </a:ext>
            </a:extLst>
          </p:cNvPr>
          <p:cNvGrpSpPr/>
          <p:nvPr/>
        </p:nvGrpSpPr>
        <p:grpSpPr>
          <a:xfrm>
            <a:off x="223656" y="622613"/>
            <a:ext cx="5694065" cy="2224104"/>
            <a:chOff x="6267034" y="717166"/>
            <a:chExt cx="5686542" cy="2146466"/>
          </a:xfrm>
        </p:grpSpPr>
        <p:sp>
          <p:nvSpPr>
            <p:cNvPr id="9" name="Retângulo: Cantos Arredondados 8">
              <a:extLst>
                <a:ext uri="{FF2B5EF4-FFF2-40B4-BE49-F238E27FC236}">
                  <a16:creationId xmlns:a16="http://schemas.microsoft.com/office/drawing/2014/main" id="{B4475E73-21C3-BE1A-EA95-1ECA9F9A6EC2}"/>
                </a:ext>
              </a:extLst>
            </p:cNvPr>
            <p:cNvSpPr/>
            <p:nvPr/>
          </p:nvSpPr>
          <p:spPr>
            <a:xfrm>
              <a:off x="6276000" y="1084777"/>
              <a:ext cx="5677576" cy="1778855"/>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0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identificar </a:t>
              </a:r>
              <a:r>
                <a:rPr lang="pt-BR" sz="20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 localização/movimentação de objeto em mapas, croquis e outras representações gráficas. Fique atento(a) à sua resolução e marque apenas uma alternativa.</a:t>
              </a:r>
              <a:endParaRPr lang="pt-BR" sz="1900" dirty="0">
                <a:solidFill>
                  <a:schemeClr val="tx1"/>
                </a:solidFill>
                <a:latin typeface="Arial Narrow" panose="020B0606020202030204" pitchFamily="34" charset="0"/>
              </a:endParaRPr>
            </a:p>
          </p:txBody>
        </p:sp>
        <p:pic>
          <p:nvPicPr>
            <p:cNvPr id="10" name="Imagem 9">
              <a:extLst>
                <a:ext uri="{FF2B5EF4-FFF2-40B4-BE49-F238E27FC236}">
                  <a16:creationId xmlns:a16="http://schemas.microsoft.com/office/drawing/2014/main" id="{254B2E83-D381-E461-EFC2-FCF721548003}"/>
                </a:ext>
              </a:extLst>
            </p:cNvPr>
            <p:cNvPicPr>
              <a:picLocks noChangeAspect="1"/>
            </p:cNvPicPr>
            <p:nvPr/>
          </p:nvPicPr>
          <p:blipFill>
            <a:blip r:embed="rId6"/>
            <a:stretch>
              <a:fillRect/>
            </a:stretch>
          </p:blipFill>
          <p:spPr>
            <a:xfrm>
              <a:off x="6267034" y="717166"/>
              <a:ext cx="2055028" cy="767728"/>
            </a:xfrm>
            <a:prstGeom prst="rect">
              <a:avLst/>
            </a:prstGeom>
          </p:spPr>
        </p:pic>
      </p:grpSp>
    </p:spTree>
    <p:extLst>
      <p:ext uri="{BB962C8B-B14F-4D97-AF65-F5344CB8AC3E}">
        <p14:creationId xmlns:p14="http://schemas.microsoft.com/office/powerpoint/2010/main" val="2623880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3742F147-725C-70AF-F42C-410E73AB0FF9}"/>
                  </a:ext>
                </a:extLst>
              </p:cNvPr>
              <p:cNvSpPr txBox="1"/>
              <p:nvPr/>
            </p:nvSpPr>
            <p:spPr>
              <a:xfrm>
                <a:off x="86791" y="808383"/>
                <a:ext cx="6007771" cy="84843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as figuras I e II na malha quadriculada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𝑐𝑚</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𝑐𝑚</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3742F147-725C-70AF-F42C-410E73AB0FF9}"/>
                  </a:ext>
                </a:extLst>
              </p:cNvPr>
              <p:cNvSpPr txBox="1">
                <a:spLocks noRot="1" noChangeAspect="1" noMove="1" noResize="1" noEditPoints="1" noAdjustHandles="1" noChangeArrowheads="1" noChangeShapeType="1" noTextEdit="1"/>
              </p:cNvSpPr>
              <p:nvPr/>
            </p:nvSpPr>
            <p:spPr>
              <a:xfrm>
                <a:off x="86791" y="808383"/>
                <a:ext cx="6007771" cy="848437"/>
              </a:xfrm>
              <a:prstGeom prst="rect">
                <a:avLst/>
              </a:prstGeom>
              <a:blipFill>
                <a:blip r:embed="rId2"/>
                <a:stretch>
                  <a:fillRect l="-1318" t="-3597" r="-1217" b="-12950"/>
                </a:stretch>
              </a:blipFill>
            </p:spPr>
            <p:txBody>
              <a:bodyPr/>
              <a:lstStyle/>
              <a:p>
                <a:r>
                  <a:rPr lang="pt-BR">
                    <a:noFill/>
                  </a:rPr>
                  <a:t> </a:t>
                </a:r>
              </a:p>
            </p:txBody>
          </p:sp>
        </mc:Fallback>
      </mc:AlternateContent>
      <p:pic>
        <p:nvPicPr>
          <p:cNvPr id="2" name="Imagem 1" descr="Desenho com traços pretos em fundo branco&#10;&#10;O conteúdo gerado por IA pode estar incorreto.">
            <a:extLst>
              <a:ext uri="{FF2B5EF4-FFF2-40B4-BE49-F238E27FC236}">
                <a16:creationId xmlns:a16="http://schemas.microsoft.com/office/drawing/2014/main" id="{131E36C9-D176-9400-BA64-10AB6A191ABE}"/>
              </a:ext>
            </a:extLst>
          </p:cNvPr>
          <p:cNvPicPr>
            <a:picLocks noChangeAspect="1"/>
          </p:cNvPicPr>
          <p:nvPr/>
        </p:nvPicPr>
        <p:blipFill>
          <a:blip r:embed="rId3"/>
          <a:stretch>
            <a:fillRect/>
          </a:stretch>
        </p:blipFill>
        <p:spPr>
          <a:xfrm>
            <a:off x="1311150" y="1666994"/>
            <a:ext cx="3472261" cy="1662802"/>
          </a:xfrm>
          <a:prstGeom prst="rect">
            <a:avLst/>
          </a:prstGeom>
        </p:spPr>
      </p:pic>
      <p:sp>
        <p:nvSpPr>
          <p:cNvPr id="4" name="CaixaDeTexto 3">
            <a:extLst>
              <a:ext uri="{FF2B5EF4-FFF2-40B4-BE49-F238E27FC236}">
                <a16:creationId xmlns:a16="http://schemas.microsoft.com/office/drawing/2014/main" id="{21555EBE-2474-F866-1B39-C3AA1613B998}"/>
              </a:ext>
            </a:extLst>
          </p:cNvPr>
          <p:cNvSpPr txBox="1"/>
          <p:nvPr/>
        </p:nvSpPr>
        <p:spPr>
          <a:xfrm>
            <a:off x="140898" y="3618506"/>
            <a:ext cx="5920980" cy="2484013"/>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Sobre as áreas dessas figuras, é possível afirmar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2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figuras I e II tem áreas iguais a 14 cm².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a:t>
            </a:r>
            <a:r>
              <a:rPr lang="pt-BR" sz="22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figuras I e II tem áreas iguais a 18 cm².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t>
            </a:r>
            <a:r>
              <a:rPr lang="pt-BR" sz="22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figura I tem área igual a 24 cm².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a:t>
            </a:r>
            <a:r>
              <a:rPr lang="pt-BR" sz="22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figura II tem área igual a 12 cm².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DC09572A-38BA-EDC3-0BD7-49377483AF62}"/>
              </a:ext>
            </a:extLst>
          </p:cNvPr>
          <p:cNvPicPr>
            <a:picLocks noChangeAspect="1"/>
          </p:cNvPicPr>
          <p:nvPr/>
        </p:nvPicPr>
        <p:blipFill rotWithShape="1">
          <a:blip r:embed="rId4">
            <a:extLst>
              <a:ext uri="{28A0092B-C50C-407E-A947-70E740481C1C}">
                <a14:useLocalDpi xmlns:a14="http://schemas.microsoft.com/office/drawing/2010/main" val="0"/>
              </a:ext>
            </a:extLst>
          </a:blip>
          <a:srcRect l="808" r="2454" b="4321"/>
          <a:stretch>
            <a:fillRect/>
          </a:stretch>
        </p:blipFill>
        <p:spPr bwMode="auto">
          <a:xfrm>
            <a:off x="6207760" y="808383"/>
            <a:ext cx="3240000" cy="67037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219AD8F-BED4-A4FC-6B27-9FEA97A7350D}"/>
                  </a:ext>
                </a:extLst>
              </p:cNvPr>
              <p:cNvSpPr txBox="1"/>
              <p:nvPr/>
            </p:nvSpPr>
            <p:spPr>
              <a:xfrm>
                <a:off x="6207761" y="1478756"/>
                <a:ext cx="3008616" cy="328699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plano cartesiano é formado por um sistema de dois eixos perpendiculares entre si, um horizontal e um vertical, denominados, respectivamente,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eixo das abscissas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eixo 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F219AD8F-BED4-A4FC-6B27-9FEA97A7350D}"/>
                  </a:ext>
                </a:extLst>
              </p:cNvPr>
              <p:cNvSpPr txBox="1">
                <a:spLocks noRot="1" noChangeAspect="1" noMove="1" noResize="1" noEditPoints="1" noAdjustHandles="1" noChangeArrowheads="1" noChangeShapeType="1" noTextEdit="1"/>
              </p:cNvSpPr>
              <p:nvPr/>
            </p:nvSpPr>
            <p:spPr>
              <a:xfrm>
                <a:off x="6207761" y="1478756"/>
                <a:ext cx="3008616" cy="3286990"/>
              </a:xfrm>
              <a:prstGeom prst="rect">
                <a:avLst/>
              </a:prstGeom>
              <a:blipFill>
                <a:blip r:embed="rId5"/>
                <a:stretch>
                  <a:fillRect l="-2632" r="-2429" b="-2597"/>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E851C5C8-F7B9-BF11-1C5A-4DE73AA100CA}"/>
              </a:ext>
            </a:extLst>
          </p:cNvPr>
          <p:cNvSpPr txBox="1"/>
          <p:nvPr/>
        </p:nvSpPr>
        <p:spPr>
          <a:xfrm>
            <a:off x="8295055" y="1470818"/>
            <a:ext cx="2305409" cy="392352"/>
          </a:xfrm>
          <a:prstGeom prst="rect">
            <a:avLst/>
          </a:prstGeom>
          <a:noFill/>
        </p:spPr>
        <p:txBody>
          <a:bodyPr wrap="square">
            <a:spAutoFit/>
          </a:bodyPr>
          <a:lstStyle/>
          <a:p>
            <a:pPr>
              <a:lnSpc>
                <a:spcPct val="115000"/>
              </a:lnSpc>
              <a:spcAft>
                <a:spcPts val="800"/>
              </a:spcAft>
              <a:buNone/>
            </a:pPr>
            <a:r>
              <a:rPr lang="pt-BR" sz="18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PLANO CARTESIANO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descr="Diagrama&#10;&#10;Descrição gerada automaticamente">
            <a:extLst>
              <a:ext uri="{FF2B5EF4-FFF2-40B4-BE49-F238E27FC236}">
                <a16:creationId xmlns:a16="http://schemas.microsoft.com/office/drawing/2014/main" id="{F7AD75E0-C10A-39E6-D364-6D17D136A597}"/>
              </a:ext>
            </a:extLst>
          </p:cNvPr>
          <p:cNvPicPr>
            <a:picLocks noChangeAspect="1"/>
          </p:cNvPicPr>
          <p:nvPr/>
        </p:nvPicPr>
        <p:blipFill>
          <a:blip r:embed="rId6">
            <a:extLst>
              <a:ext uri="{28A0092B-C50C-407E-A947-70E740481C1C}">
                <a14:useLocalDpi xmlns:a14="http://schemas.microsoft.com/office/drawing/2010/main" val="0"/>
              </a:ext>
            </a:extLst>
          </a:blip>
          <a:srcRect l="1640" t="3247"/>
          <a:stretch>
            <a:fillRect/>
          </a:stretch>
        </p:blipFill>
        <p:spPr bwMode="auto">
          <a:xfrm>
            <a:off x="9216377" y="2058319"/>
            <a:ext cx="2834725" cy="2604089"/>
          </a:xfrm>
          <a:prstGeom prst="rect">
            <a:avLst/>
          </a:prstGeom>
          <a:noFill/>
          <a:ln>
            <a:noFill/>
          </a:ln>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454B5390-0FE8-3345-0274-8D15BA500BD3}"/>
                  </a:ext>
                </a:extLst>
              </p:cNvPr>
              <p:cNvSpPr txBox="1"/>
              <p:nvPr/>
            </p:nvSpPr>
            <p:spPr>
              <a:xfrm>
                <a:off x="6207760" y="4655969"/>
                <a:ext cx="5920980" cy="1446550"/>
              </a:xfrm>
              <a:prstGeom prst="rect">
                <a:avLst/>
              </a:prstGeom>
              <a:noFill/>
            </p:spPr>
            <p:txBody>
              <a:bodyPr wrap="square">
                <a:spAutoFit/>
              </a:bodyPr>
              <a:lstStyle/>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ordenadas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Esses eixos se encontram em um ponto chamado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origem</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ao serem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prolongados, dividem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plano em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quatro partes,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são chamadas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quadrantes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dirty="0"/>
              </a:p>
            </p:txBody>
          </p:sp>
        </mc:Choice>
        <mc:Fallback xmlns="">
          <p:sp>
            <p:nvSpPr>
              <p:cNvPr id="13" name="CaixaDeTexto 12">
                <a:extLst>
                  <a:ext uri="{FF2B5EF4-FFF2-40B4-BE49-F238E27FC236}">
                    <a16:creationId xmlns:a16="http://schemas.microsoft.com/office/drawing/2014/main" id="{454B5390-0FE8-3345-0274-8D15BA500BD3}"/>
                  </a:ext>
                </a:extLst>
              </p:cNvPr>
              <p:cNvSpPr txBox="1">
                <a:spLocks noRot="1" noChangeAspect="1" noMove="1" noResize="1" noEditPoints="1" noAdjustHandles="1" noChangeArrowheads="1" noChangeShapeType="1" noTextEdit="1"/>
              </p:cNvSpPr>
              <p:nvPr/>
            </p:nvSpPr>
            <p:spPr>
              <a:xfrm>
                <a:off x="6207760" y="4655969"/>
                <a:ext cx="5920980" cy="1446550"/>
              </a:xfrm>
              <a:prstGeom prst="rect">
                <a:avLst/>
              </a:prstGeom>
              <a:blipFill>
                <a:blip r:embed="rId7"/>
                <a:stretch>
                  <a:fillRect l="-1337" t="-2954" r="-1235" b="-7173"/>
                </a:stretch>
              </a:blipFill>
            </p:spPr>
            <p:txBody>
              <a:bodyPr/>
              <a:lstStyle/>
              <a:p>
                <a:r>
                  <a:rPr lang="pt-BR">
                    <a:noFill/>
                  </a:rPr>
                  <a:t> </a:t>
                </a:r>
              </a:p>
            </p:txBody>
          </p:sp>
        </mc:Fallback>
      </mc:AlternateContent>
    </p:spTree>
    <p:extLst>
      <p:ext uri="{BB962C8B-B14F-4D97-AF65-F5344CB8AC3E}">
        <p14:creationId xmlns:p14="http://schemas.microsoft.com/office/powerpoint/2010/main" val="522344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1804818A-3EC2-3097-B37A-F05DD7F27B6E}"/>
                  </a:ext>
                </a:extLst>
              </p:cNvPr>
              <p:cNvSpPr txBox="1"/>
              <p:nvPr/>
            </p:nvSpPr>
            <p:spPr>
              <a:xfrm>
                <a:off x="101001" y="1440053"/>
                <a:ext cx="5929942" cy="4946995"/>
              </a:xfrm>
              <a:prstGeom prst="rect">
                <a:avLst/>
              </a:prstGeom>
              <a:noFill/>
            </p:spPr>
            <p:txBody>
              <a:bodyPr wrap="square">
                <a:spAutoFit/>
              </a:bodyPr>
              <a:lstStyle/>
              <a:p>
                <a:pPr algn="just">
                  <a:lnSpc>
                    <a:spcPct val="115000"/>
                  </a:lnSpc>
                  <a:spcAft>
                    <a:spcPts val="800"/>
                  </a:spcAft>
                  <a:tabLst>
                    <a:tab pos="3105785" algn="l"/>
                  </a:tabLst>
                </a:pPr>
                <a:r>
                  <a:rPr lang="pt-BR" sz="2200" dirty="0">
                    <a:latin typeface="Arial Narrow" panose="020B0606020202030204" pitchFamily="34" charset="0"/>
                    <a:ea typeface="Aptos" panose="020B0004020202020204" pitchFamily="34" charset="0"/>
                    <a:cs typeface="Times New Roman" panose="02020603050405020304" pitchFamily="18" charset="0"/>
                  </a:rPr>
                  <a:t>Para localizar um ponto no plano cartesiano, são necessárias duas informações: uma referente ao eixo</a:t>
                </a:r>
                <a:r>
                  <a:rPr lang="pt-BR" sz="2200" b="1" i="1" dirty="0">
                    <a:solidFill>
                      <a:srgbClr val="E97132"/>
                    </a:solidFill>
                    <a:latin typeface="Cambria Math" panose="02040503050406030204" pitchFamily="18" charset="0"/>
                    <a:ea typeface="Aptos" panose="020B0004020202020204" pitchFamily="34" charset="0"/>
                    <a:cs typeface="Times New Roman" panose="02020603050405020304" pitchFamily="18" charset="0"/>
                  </a:rPr>
                  <a:t> </a:t>
                </a:r>
                <a14:m>
                  <m:oMath xmlns:m="http://schemas.openxmlformats.org/officeDocument/2006/math">
                    <m:r>
                      <a:rPr lang="pt-BR" sz="2200" b="1" i="1">
                        <a:solidFill>
                          <a:schemeClr val="accent2"/>
                        </a:solidFill>
                        <a:latin typeface="Cambria Math" panose="02040503050406030204" pitchFamily="18" charset="0"/>
                      </a:rPr>
                      <m:t>𝒙</m:t>
                    </m:r>
                  </m:oMath>
                </a14:m>
                <a:r>
                  <a:rPr lang="pt-BR" sz="2200" dirty="0"/>
                  <a:t> </a:t>
                </a:r>
                <a:r>
                  <a:rPr lang="pt-BR" sz="2200" dirty="0">
                    <a:latin typeface="Arial Narrow" panose="020B0606020202030204" pitchFamily="34" charset="0"/>
                    <a:ea typeface="Aptos" panose="020B0004020202020204" pitchFamily="34" charset="0"/>
                    <a:cs typeface="Times New Roman" panose="02020603050405020304" pitchFamily="18" charset="0"/>
                  </a:rPr>
                  <a:t>e outra referente ao eixo </a:t>
                </a:r>
                <a14:m>
                  <m:oMath xmlns:m="http://schemas.openxmlformats.org/officeDocument/2006/math">
                    <m:r>
                      <a:rPr lang="pt-BR" sz="2200" b="1" i="1">
                        <a:solidFill>
                          <a:srgbClr val="156082"/>
                        </a:solidFill>
                        <a:latin typeface="Cambria Math" panose="02040503050406030204" pitchFamily="18" charset="0"/>
                        <a:ea typeface="Aptos" panose="020B0004020202020204" pitchFamily="34" charset="0"/>
                        <a:cs typeface="Times New Roman" panose="02020603050405020304" pitchFamily="18" charset="0"/>
                      </a:rPr>
                      <m:t>𝒚</m:t>
                    </m:r>
                  </m:oMath>
                </a14:m>
                <a:r>
                  <a:rPr lang="pt-BR" sz="2200" dirty="0">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Essa localização é feita por meio de um par ordenado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156082"/>
                            </a:solidFill>
                            <a:effectLst/>
                            <a:latin typeface="Cambria Math" panose="02040503050406030204" pitchFamily="18" charset="0"/>
                            <a:ea typeface="Aptos" panose="020B0004020202020204" pitchFamily="34" charset="0"/>
                            <a:cs typeface="Times New Roman" panose="02020603050405020304" pitchFamily="18" charset="0"/>
                          </a:rPr>
                          <m:t>𝒚</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que o primeiro elemento representa a </a:t>
                </a:r>
                <a:r>
                  <a:rPr lang="pt-BR" sz="2200" b="1" kern="100" dirty="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abscissa</a:t>
                </a:r>
                <a:r>
                  <a:rPr lang="pt-BR" sz="2200" kern="100" dirty="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do ponto e indica sua posição em relação ao eixo </a:t>
                </a:r>
                <a14:m>
                  <m:oMath xmlns:m="http://schemas.openxmlformats.org/officeDocument/2006/math">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o segundo elemento representa a </a:t>
                </a:r>
                <a:r>
                  <a:rPr lang="pt-BR" sz="2200" b="1" kern="100" dirty="0">
                    <a:solidFill>
                      <a:srgbClr val="156082"/>
                    </a:solidFill>
                    <a:effectLst/>
                    <a:latin typeface="Arial Narrow" panose="020B0606020202030204" pitchFamily="34" charset="0"/>
                    <a:ea typeface="Aptos" panose="020B0004020202020204" pitchFamily="34" charset="0"/>
                    <a:cs typeface="Times New Roman" panose="02020603050405020304" pitchFamily="18" charset="0"/>
                  </a:rPr>
                  <a:t>ordenada</a:t>
                </a:r>
                <a:r>
                  <a:rPr lang="pt-BR" sz="2200" kern="100" dirty="0">
                    <a:solidFill>
                      <a:srgbClr val="156082"/>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do ponto e indica sua posição em relação ao eixo </a:t>
                </a:r>
                <a14:m>
                  <m:oMath xmlns:m="http://schemas.openxmlformats.org/officeDocument/2006/math">
                    <m:r>
                      <a:rPr lang="pt-BR" sz="2200" b="1" i="1" kern="100">
                        <a:solidFill>
                          <a:srgbClr val="156082"/>
                        </a:solidFill>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Quando determinamos um valor para </a:t>
                </a:r>
                <a14:m>
                  <m:oMath xmlns:m="http://schemas.openxmlformats.org/officeDocument/2006/math">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𝑒</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156082"/>
                        </a:solidFill>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no par ordenado, temos as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coordenadas cartesianas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indicam exatamente a posição do ponto no plano.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3105785"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1804818A-3EC2-3097-B37A-F05DD7F27B6E}"/>
                  </a:ext>
                </a:extLst>
              </p:cNvPr>
              <p:cNvSpPr txBox="1">
                <a:spLocks noRot="1" noChangeAspect="1" noMove="1" noResize="1" noEditPoints="1" noAdjustHandles="1" noChangeArrowheads="1" noChangeShapeType="1" noTextEdit="1"/>
              </p:cNvSpPr>
              <p:nvPr/>
            </p:nvSpPr>
            <p:spPr>
              <a:xfrm>
                <a:off x="101001" y="1440053"/>
                <a:ext cx="5929942" cy="4946995"/>
              </a:xfrm>
              <a:prstGeom prst="rect">
                <a:avLst/>
              </a:prstGeom>
              <a:blipFill>
                <a:blip r:embed="rId2"/>
                <a:stretch>
                  <a:fillRect l="-1337" t="-493" r="-1440"/>
                </a:stretch>
              </a:blipFill>
            </p:spPr>
            <p:txBody>
              <a:bodyPr/>
              <a:lstStyle/>
              <a:p>
                <a:r>
                  <a:rPr lang="pt-BR">
                    <a:noFill/>
                  </a:rPr>
                  <a:t> </a:t>
                </a:r>
              </a:p>
            </p:txBody>
          </p:sp>
        </mc:Fallback>
      </mc:AlternateContent>
      <p:sp>
        <p:nvSpPr>
          <p:cNvPr id="17" name="CaixaDeTexto 16">
            <a:extLst>
              <a:ext uri="{FF2B5EF4-FFF2-40B4-BE49-F238E27FC236}">
                <a16:creationId xmlns:a16="http://schemas.microsoft.com/office/drawing/2014/main" id="{007C46F9-348F-6454-71D1-53588A12379B}"/>
              </a:ext>
            </a:extLst>
          </p:cNvPr>
          <p:cNvSpPr txBox="1"/>
          <p:nvPr/>
        </p:nvSpPr>
        <p:spPr>
          <a:xfrm>
            <a:off x="166058" y="902563"/>
            <a:ext cx="5929942" cy="459036"/>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tabLst>
                <a:tab pos="3105785"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Coordenadas cartesianas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1" name="Tabela 20">
                <a:extLst>
                  <a:ext uri="{FF2B5EF4-FFF2-40B4-BE49-F238E27FC236}">
                    <a16:creationId xmlns:a16="http://schemas.microsoft.com/office/drawing/2014/main" id="{68194472-78B2-DC15-7621-2DD37132B747}"/>
                  </a:ext>
                </a:extLst>
              </p:cNvPr>
              <p:cNvGraphicFramePr>
                <a:graphicFrameLocks noGrp="1"/>
              </p:cNvGraphicFramePr>
              <p:nvPr>
                <p:extLst>
                  <p:ext uri="{D42A27DB-BD31-4B8C-83A1-F6EECF244321}">
                    <p14:modId xmlns:p14="http://schemas.microsoft.com/office/powerpoint/2010/main" val="2242286269"/>
                  </p:ext>
                </p:extLst>
              </p:nvPr>
            </p:nvGraphicFramePr>
            <p:xfrm>
              <a:off x="7280695" y="902563"/>
              <a:ext cx="4157931" cy="1860741"/>
            </p:xfrm>
            <a:graphic>
              <a:graphicData uri="http://schemas.openxmlformats.org/drawingml/2006/table">
                <a:tbl>
                  <a:tblPr firstRow="1" firstCol="1" bandRow="1"/>
                  <a:tblGrid>
                    <a:gridCol w="1597379">
                      <a:extLst>
                        <a:ext uri="{9D8B030D-6E8A-4147-A177-3AD203B41FA5}">
                          <a16:colId xmlns:a16="http://schemas.microsoft.com/office/drawing/2014/main" val="4177651559"/>
                        </a:ext>
                      </a:extLst>
                    </a:gridCol>
                    <a:gridCol w="2560552">
                      <a:extLst>
                        <a:ext uri="{9D8B030D-6E8A-4147-A177-3AD203B41FA5}">
                          <a16:colId xmlns:a16="http://schemas.microsoft.com/office/drawing/2014/main" val="1853755064"/>
                        </a:ext>
                      </a:extLst>
                    </a:gridCol>
                  </a:tblGrid>
                  <a:tr h="344081">
                    <a:tc>
                      <a:txBody>
                        <a:bodyPr/>
                        <a:lstStyle/>
                        <a:p>
                          <a:pPr algn="ctr">
                            <a:lnSpc>
                              <a:spcPct val="115000"/>
                            </a:lnSpc>
                            <a:spcAft>
                              <a:spcPts val="800"/>
                            </a:spcAft>
                            <a:buNone/>
                          </a:pPr>
                          <a:r>
                            <a:rPr lang="pt-BR" sz="2200" b="1" kern="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Coordenada</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CEED"/>
                        </a:solidFill>
                      </a:tcPr>
                    </a:tc>
                    <a:tc>
                      <a:txBody>
                        <a:bodyPr/>
                        <a:lstStyle/>
                        <a:p>
                          <a:pPr algn="ctr">
                            <a:lnSpc>
                              <a:spcPct val="115000"/>
                            </a:lnSpc>
                            <a:spcAft>
                              <a:spcPts val="800"/>
                            </a:spcAft>
                            <a:buNone/>
                          </a:pPr>
                          <a:r>
                            <a:rPr lang="pt-BR" sz="2200" b="1" kern="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representa</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CEED"/>
                        </a:solidFill>
                      </a:tcPr>
                    </a:tc>
                    <a:extLst>
                      <a:ext uri="{0D108BD9-81ED-4DB2-BD59-A6C34878D82A}">
                        <a16:rowId xmlns:a16="http://schemas.microsoft.com/office/drawing/2014/main" val="1428355709"/>
                      </a:ext>
                    </a:extLst>
                  </a:tr>
                  <a:tr h="709459">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0">
                                    <a:solidFill>
                                      <a:srgbClr val="E97132"/>
                                    </a:solidFill>
                                    <a:effectLst/>
                                    <a:latin typeface="Cambria Math" panose="02040503050406030204" pitchFamily="18" charset="0"/>
                                    <a:ea typeface="Calibri" panose="020F0502020204030204" pitchFamily="34" charset="0"/>
                                    <a:cs typeface="Times New Roman" panose="02020603050405020304" pitchFamily="18" charset="0"/>
                                  </a:rPr>
                                  <m:t>𝒙</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Posição horizontal, chamada de abscissa.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1292620"/>
                      </a:ext>
                    </a:extLst>
                  </a:tr>
                  <a:tr h="709459">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0">
                                    <a:solidFill>
                                      <a:srgbClr val="215E99"/>
                                    </a:solidFill>
                                    <a:effectLst/>
                                    <a:latin typeface="Cambria Math" panose="02040503050406030204" pitchFamily="18" charset="0"/>
                                    <a:ea typeface="Calibri" panose="020F0502020204030204" pitchFamily="34" charset="0"/>
                                    <a:cs typeface="Times New Roman" panose="02020603050405020304" pitchFamily="18" charset="0"/>
                                  </a:rPr>
                                  <m:t>𝒚</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Posição vertical, chamada de ordenada.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7747657"/>
                      </a:ext>
                    </a:extLst>
                  </a:tr>
                </a:tbl>
              </a:graphicData>
            </a:graphic>
          </p:graphicFrame>
        </mc:Choice>
        <mc:Fallback xmlns="">
          <p:graphicFrame>
            <p:nvGraphicFramePr>
              <p:cNvPr id="21" name="Tabela 20">
                <a:extLst>
                  <a:ext uri="{FF2B5EF4-FFF2-40B4-BE49-F238E27FC236}">
                    <a16:creationId xmlns:a16="http://schemas.microsoft.com/office/drawing/2014/main" id="{68194472-78B2-DC15-7621-2DD37132B747}"/>
                  </a:ext>
                </a:extLst>
              </p:cNvPr>
              <p:cNvGraphicFramePr>
                <a:graphicFrameLocks noGrp="1"/>
              </p:cNvGraphicFramePr>
              <p:nvPr>
                <p:extLst>
                  <p:ext uri="{D42A27DB-BD31-4B8C-83A1-F6EECF244321}">
                    <p14:modId xmlns:p14="http://schemas.microsoft.com/office/powerpoint/2010/main" val="2242286269"/>
                  </p:ext>
                </p:extLst>
              </p:nvPr>
            </p:nvGraphicFramePr>
            <p:xfrm>
              <a:off x="7280695" y="902563"/>
              <a:ext cx="4157931" cy="1860741"/>
            </p:xfrm>
            <a:graphic>
              <a:graphicData uri="http://schemas.openxmlformats.org/drawingml/2006/table">
                <a:tbl>
                  <a:tblPr firstRow="1" firstCol="1" bandRow="1"/>
                  <a:tblGrid>
                    <a:gridCol w="1597379">
                      <a:extLst>
                        <a:ext uri="{9D8B030D-6E8A-4147-A177-3AD203B41FA5}">
                          <a16:colId xmlns:a16="http://schemas.microsoft.com/office/drawing/2014/main" val="4177651559"/>
                        </a:ext>
                      </a:extLst>
                    </a:gridCol>
                    <a:gridCol w="2560552">
                      <a:extLst>
                        <a:ext uri="{9D8B030D-6E8A-4147-A177-3AD203B41FA5}">
                          <a16:colId xmlns:a16="http://schemas.microsoft.com/office/drawing/2014/main" val="1853755064"/>
                        </a:ext>
                      </a:extLst>
                    </a:gridCol>
                  </a:tblGrid>
                  <a:tr h="363157">
                    <a:tc>
                      <a:txBody>
                        <a:bodyPr/>
                        <a:lstStyle/>
                        <a:p>
                          <a:pPr algn="ctr">
                            <a:lnSpc>
                              <a:spcPct val="115000"/>
                            </a:lnSpc>
                            <a:spcAft>
                              <a:spcPts val="800"/>
                            </a:spcAft>
                            <a:buNone/>
                          </a:pPr>
                          <a:r>
                            <a:rPr lang="pt-BR" sz="2200" b="1" kern="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Coordenada</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CEED"/>
                        </a:solidFill>
                      </a:tcPr>
                    </a:tc>
                    <a:tc>
                      <a:txBody>
                        <a:bodyPr/>
                        <a:lstStyle/>
                        <a:p>
                          <a:pPr algn="ctr">
                            <a:lnSpc>
                              <a:spcPct val="115000"/>
                            </a:lnSpc>
                            <a:spcAft>
                              <a:spcPts val="800"/>
                            </a:spcAft>
                            <a:buNone/>
                          </a:pPr>
                          <a:r>
                            <a:rPr lang="pt-BR" sz="2200" b="1" kern="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representa</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CEED"/>
                        </a:solidFill>
                      </a:tcPr>
                    </a:tc>
                    <a:extLst>
                      <a:ext uri="{0D108BD9-81ED-4DB2-BD59-A6C34878D82A}">
                        <a16:rowId xmlns:a16="http://schemas.microsoft.com/office/drawing/2014/main" val="1428355709"/>
                      </a:ext>
                    </a:extLst>
                  </a:tr>
                  <a:tr h="748792">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763" t="-58537" r="-161832" b="-121138"/>
                          </a:stretch>
                        </a:blipFill>
                      </a:tcPr>
                    </a:tc>
                    <a:tc>
                      <a:txBody>
                        <a:bodyPr/>
                        <a:lstStyle/>
                        <a:p>
                          <a:pPr algn="ctr">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Posição horizontal, chamada de abscissa.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1292620"/>
                      </a:ext>
                    </a:extLst>
                  </a:tr>
                  <a:tr h="748792">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763" t="-158537" r="-161832" b="-21138"/>
                          </a:stretch>
                        </a:blipFill>
                      </a:tcPr>
                    </a:tc>
                    <a:tc>
                      <a:txBody>
                        <a:bodyPr/>
                        <a:lstStyle/>
                        <a:p>
                          <a:pPr algn="ctr">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Posição vertical, chamada de ordenada.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7747657"/>
                      </a:ext>
                    </a:extLst>
                  </a:tr>
                </a:tbl>
              </a:graphicData>
            </a:graphic>
          </p:graphicFrame>
        </mc:Fallback>
      </mc:AlternateContent>
      <p:pic>
        <p:nvPicPr>
          <p:cNvPr id="23" name="Imagem 22">
            <a:extLst>
              <a:ext uri="{FF2B5EF4-FFF2-40B4-BE49-F238E27FC236}">
                <a16:creationId xmlns:a16="http://schemas.microsoft.com/office/drawing/2014/main" id="{56D0FDAF-298D-0F5A-D12A-353E73EA3781}"/>
              </a:ext>
            </a:extLst>
          </p:cNvPr>
          <p:cNvPicPr>
            <a:picLocks noChangeAspect="1"/>
          </p:cNvPicPr>
          <p:nvPr/>
        </p:nvPicPr>
        <p:blipFill>
          <a:blip r:embed="rId4"/>
          <a:srcRect r="2153" b="2587"/>
          <a:stretch>
            <a:fillRect/>
          </a:stretch>
        </p:blipFill>
        <p:spPr>
          <a:xfrm>
            <a:off x="6850389" y="2848926"/>
            <a:ext cx="4157931" cy="3713239"/>
          </a:xfrm>
          <a:prstGeom prst="rect">
            <a:avLst/>
          </a:prstGeom>
        </p:spPr>
      </p:pic>
    </p:spTree>
    <p:extLst>
      <p:ext uri="{BB962C8B-B14F-4D97-AF65-F5344CB8AC3E}">
        <p14:creationId xmlns:p14="http://schemas.microsoft.com/office/powerpoint/2010/main" val="4192454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1B6C9A2-2921-1478-41A0-E76F086AE6F3}"/>
                  </a:ext>
                </a:extLst>
              </p:cNvPr>
              <p:cNvSpPr txBox="1"/>
              <p:nvPr/>
            </p:nvSpPr>
            <p:spPr>
              <a:xfrm>
                <a:off x="0" y="721781"/>
                <a:ext cx="6011173" cy="4610621"/>
              </a:xfrm>
              <a:prstGeom prst="rect">
                <a:avLst/>
              </a:prstGeom>
              <a:noFill/>
            </p:spPr>
            <p:txBody>
              <a:bodyPr wrap="square">
                <a:spAutoFit/>
              </a:bodyPr>
              <a:lstStyle/>
              <a:p>
                <a:pPr algn="just">
                  <a:lnSpc>
                    <a:spcPct val="150000"/>
                  </a:lnSpc>
                  <a:buNone/>
                </a:pPr>
                <a:r>
                  <a:rPr lang="pt-BR" sz="2200" b="1" u="sng" kern="100" dirty="0">
                    <a:effectLst/>
                    <a:latin typeface="Arial Narrow" panose="020B0606020202030204" pitchFamily="34" charset="0"/>
                    <a:ea typeface="Aptos" panose="020B0004020202020204" pitchFamily="34" charset="0"/>
                    <a:cs typeface="Times New Roman" panose="02020603050405020304" pitchFamily="18" charset="0"/>
                  </a:rPr>
                  <a:t>Então como definir a posição de um ponto no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posição do ponto é o encontro da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linha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imaginaria”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horizontal com a linha imaginaria vertical.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indicar a posição, usamos um par de números chamado de par ordenado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x</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y</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sempre nesta ordem</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primeiro 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depois 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Esse </a:t>
                </a:r>
                <a:r>
                  <a:rPr lang="pt-BR" sz="2200" b="1" u="sng" kern="100" dirty="0">
                    <a:effectLst/>
                    <a:latin typeface="Arial Narrow" panose="020B0606020202030204" pitchFamily="34" charset="0"/>
                    <a:ea typeface="Aptos" panose="020B0004020202020204" pitchFamily="34" charset="0"/>
                    <a:cs typeface="Times New Roman" panose="02020603050405020304" pitchFamily="18" charset="0"/>
                  </a:rPr>
                  <a:t>par ordenado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mostra a localização do ponto na horizontal e na vertical em relação à origem.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1B6C9A2-2921-1478-41A0-E76F086AE6F3}"/>
                  </a:ext>
                </a:extLst>
              </p:cNvPr>
              <p:cNvSpPr txBox="1">
                <a:spLocks noRot="1" noChangeAspect="1" noMove="1" noResize="1" noEditPoints="1" noAdjustHandles="1" noChangeArrowheads="1" noChangeShapeType="1" noTextEdit="1"/>
              </p:cNvSpPr>
              <p:nvPr/>
            </p:nvSpPr>
            <p:spPr>
              <a:xfrm>
                <a:off x="0" y="721781"/>
                <a:ext cx="6011173" cy="4610621"/>
              </a:xfrm>
              <a:prstGeom prst="rect">
                <a:avLst/>
              </a:prstGeom>
              <a:blipFill>
                <a:blip r:embed="rId2"/>
                <a:stretch>
                  <a:fillRect l="-1318" r="-1318" b="-158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253F232-F7A6-A21C-BAA1-B4C5727DC29B}"/>
                  </a:ext>
                </a:extLst>
              </p:cNvPr>
              <p:cNvSpPr txBox="1"/>
              <p:nvPr/>
            </p:nvSpPr>
            <p:spPr>
              <a:xfrm>
                <a:off x="6058620" y="801613"/>
                <a:ext cx="6133380" cy="430887"/>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r>
                  <a:rPr lang="pt-BR" sz="2200" b="1" kern="100" dirty="0">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ponto A cuja coordenada é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(3,4)</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253F232-F7A6-A21C-BAA1-B4C5727DC29B}"/>
                  </a:ext>
                </a:extLst>
              </p:cNvPr>
              <p:cNvSpPr txBox="1">
                <a:spLocks noRot="1" noChangeAspect="1" noMove="1" noResize="1" noEditPoints="1" noAdjustHandles="1" noChangeArrowheads="1" noChangeShapeType="1" noTextEdit="1"/>
              </p:cNvSpPr>
              <p:nvPr/>
            </p:nvSpPr>
            <p:spPr>
              <a:xfrm>
                <a:off x="6058620" y="801613"/>
                <a:ext cx="6133380" cy="430887"/>
              </a:xfrm>
              <a:prstGeom prst="rect">
                <a:avLst/>
              </a:prstGeom>
              <a:blipFill>
                <a:blip r:embed="rId3"/>
                <a:stretch>
                  <a:fillRect l="-1292" t="-11268" b="-2676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6" name="Tabela 5">
                <a:extLst>
                  <a:ext uri="{FF2B5EF4-FFF2-40B4-BE49-F238E27FC236}">
                    <a16:creationId xmlns:a16="http://schemas.microsoft.com/office/drawing/2014/main" id="{FE6F2C4D-7B5A-E4B9-D389-0851B182925B}"/>
                  </a:ext>
                </a:extLst>
              </p:cNvPr>
              <p:cNvGraphicFramePr>
                <a:graphicFrameLocks noGrp="1"/>
              </p:cNvGraphicFramePr>
              <p:nvPr>
                <p:extLst>
                  <p:ext uri="{D42A27DB-BD31-4B8C-83A1-F6EECF244321}">
                    <p14:modId xmlns:p14="http://schemas.microsoft.com/office/powerpoint/2010/main" val="3020361733"/>
                  </p:ext>
                </p:extLst>
              </p:nvPr>
            </p:nvGraphicFramePr>
            <p:xfrm>
              <a:off x="6633851" y="1465584"/>
              <a:ext cx="5271279" cy="1778000"/>
            </p:xfrm>
            <a:graphic>
              <a:graphicData uri="http://schemas.openxmlformats.org/drawingml/2006/table">
                <a:tbl>
                  <a:tblPr firstRow="1" firstCol="1" bandRow="1"/>
                  <a:tblGrid>
                    <a:gridCol w="1997371">
                      <a:extLst>
                        <a:ext uri="{9D8B030D-6E8A-4147-A177-3AD203B41FA5}">
                          <a16:colId xmlns:a16="http://schemas.microsoft.com/office/drawing/2014/main" val="1701830389"/>
                        </a:ext>
                      </a:extLst>
                    </a:gridCol>
                    <a:gridCol w="3273908">
                      <a:extLst>
                        <a:ext uri="{9D8B030D-6E8A-4147-A177-3AD203B41FA5}">
                          <a16:colId xmlns:a16="http://schemas.microsoft.com/office/drawing/2014/main" val="252161050"/>
                        </a:ext>
                      </a:extLst>
                    </a:gridCol>
                  </a:tblGrid>
                  <a:tr h="0">
                    <a:tc>
                      <a:txBody>
                        <a:bodyPr/>
                        <a:lstStyle/>
                        <a:p>
                          <a:pPr>
                            <a:lnSpc>
                              <a:spcPct val="100000"/>
                            </a:lnSpc>
                            <a:buNone/>
                          </a:pPr>
                          <a:endParaRPr lang="pt-BR" sz="2200" kern="100" dirty="0">
                            <a:effectLst/>
                            <a:latin typeface="Aptos" panose="020B0004020202020204" pitchFamily="34" charset="0"/>
                          </a:endParaRPr>
                        </a:p>
                      </a:txBody>
                      <a:tcPr marL="68580" marR="68580" marT="0" marB="0">
                        <a:lnL>
                          <a:noFill/>
                        </a:lnL>
                        <a:lnR>
                          <a:noFill/>
                        </a:lnR>
                        <a:lnT>
                          <a:noFill/>
                        </a:lnT>
                        <a:lnB>
                          <a:noFill/>
                        </a:lnB>
                        <a:noFill/>
                      </a:tcPr>
                    </a:tc>
                    <a:tc>
                      <a:txBody>
                        <a:bodyPr/>
                        <a:lstStyle/>
                        <a:p>
                          <a:pPr marL="0" lvl="0" indent="268288" algn="just">
                            <a:lnSpc>
                              <a:spcPct val="100000"/>
                            </a:lnSpc>
                            <a:spcAft>
                              <a:spcPts val="800"/>
                            </a:spcAft>
                            <a:buSzPts val="1000"/>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primeiro número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𝐱</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mostra a localização</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horizontal.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268288" algn="just">
                            <a:lnSpc>
                              <a:spcPct val="100000"/>
                            </a:lnSpc>
                            <a:spcAft>
                              <a:spcPts val="800"/>
                            </a:spcAft>
                            <a:buSzPts val="1000"/>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segundo número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𝒚</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mostra a localização</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vertical.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3412957840"/>
                      </a:ext>
                    </a:extLst>
                  </a:tr>
                </a:tbl>
              </a:graphicData>
            </a:graphic>
          </p:graphicFrame>
        </mc:Choice>
        <mc:Fallback xmlns="">
          <p:graphicFrame>
            <p:nvGraphicFramePr>
              <p:cNvPr id="6" name="Tabela 5">
                <a:extLst>
                  <a:ext uri="{FF2B5EF4-FFF2-40B4-BE49-F238E27FC236}">
                    <a16:creationId xmlns:a16="http://schemas.microsoft.com/office/drawing/2014/main" id="{FE6F2C4D-7B5A-E4B9-D389-0851B182925B}"/>
                  </a:ext>
                </a:extLst>
              </p:cNvPr>
              <p:cNvGraphicFramePr>
                <a:graphicFrameLocks noGrp="1"/>
              </p:cNvGraphicFramePr>
              <p:nvPr>
                <p:extLst>
                  <p:ext uri="{D42A27DB-BD31-4B8C-83A1-F6EECF244321}">
                    <p14:modId xmlns:p14="http://schemas.microsoft.com/office/powerpoint/2010/main" val="3020361733"/>
                  </p:ext>
                </p:extLst>
              </p:nvPr>
            </p:nvGraphicFramePr>
            <p:xfrm>
              <a:off x="6633851" y="1465584"/>
              <a:ext cx="5271279" cy="1778000"/>
            </p:xfrm>
            <a:graphic>
              <a:graphicData uri="http://schemas.openxmlformats.org/drawingml/2006/table">
                <a:tbl>
                  <a:tblPr firstRow="1" firstCol="1" bandRow="1"/>
                  <a:tblGrid>
                    <a:gridCol w="1997371">
                      <a:extLst>
                        <a:ext uri="{9D8B030D-6E8A-4147-A177-3AD203B41FA5}">
                          <a16:colId xmlns:a16="http://schemas.microsoft.com/office/drawing/2014/main" val="1701830389"/>
                        </a:ext>
                      </a:extLst>
                    </a:gridCol>
                    <a:gridCol w="3273908">
                      <a:extLst>
                        <a:ext uri="{9D8B030D-6E8A-4147-A177-3AD203B41FA5}">
                          <a16:colId xmlns:a16="http://schemas.microsoft.com/office/drawing/2014/main" val="252161050"/>
                        </a:ext>
                      </a:extLst>
                    </a:gridCol>
                  </a:tblGrid>
                  <a:tr h="1778000">
                    <a:tc>
                      <a:txBody>
                        <a:bodyPr/>
                        <a:lstStyle/>
                        <a:p>
                          <a:pPr>
                            <a:lnSpc>
                              <a:spcPct val="100000"/>
                            </a:lnSpc>
                            <a:buNone/>
                          </a:pPr>
                          <a:endParaRPr lang="pt-BR" sz="2200" kern="100" dirty="0">
                            <a:effectLst/>
                            <a:latin typeface="Aptos" panose="020B0004020202020204" pitchFamily="34" charset="0"/>
                          </a:endParaRPr>
                        </a:p>
                      </a:txBody>
                      <a:tcPr marL="68580" marR="68580" marT="0" marB="0">
                        <a:lnL>
                          <a:noFill/>
                        </a:lnL>
                        <a:lnR>
                          <a:noFill/>
                        </a:lnR>
                        <a:lnT>
                          <a:noFill/>
                        </a:lnT>
                        <a:lnB>
                          <a:noFill/>
                        </a:lnB>
                        <a:noFill/>
                      </a:tcPr>
                    </a:tc>
                    <a:tc>
                      <a:txBody>
                        <a:bodyPr/>
                        <a:lstStyle/>
                        <a:p>
                          <a:endParaRPr lang="pt-BR"/>
                        </a:p>
                      </a:txBody>
                      <a:tcPr marL="68580" marR="68580" marT="0" marB="0" anchor="ctr">
                        <a:lnL>
                          <a:noFill/>
                        </a:lnL>
                        <a:lnR>
                          <a:noFill/>
                        </a:lnR>
                        <a:lnT>
                          <a:noFill/>
                        </a:lnT>
                        <a:lnB>
                          <a:noFill/>
                        </a:lnB>
                        <a:blipFill>
                          <a:blip r:embed="rId4"/>
                          <a:stretch>
                            <a:fillRect l="-61080" t="-4437" b="-8874"/>
                          </a:stretch>
                        </a:blipFill>
                      </a:tcPr>
                    </a:tc>
                    <a:extLst>
                      <a:ext uri="{0D108BD9-81ED-4DB2-BD59-A6C34878D82A}">
                        <a16:rowId xmlns:a16="http://schemas.microsoft.com/office/drawing/2014/main" val="3412957840"/>
                      </a:ext>
                    </a:extLst>
                  </a:tr>
                </a:tbl>
              </a:graphicData>
            </a:graphic>
          </p:graphicFrame>
        </mc:Fallback>
      </mc:AlternateContent>
      <p:pic>
        <p:nvPicPr>
          <p:cNvPr id="17409" name="Imagem 42" descr="Gráfico, Gráfico de linhas&#10;&#10;O conteúdo gerado por IA pode estar incorreto.">
            <a:extLst>
              <a:ext uri="{FF2B5EF4-FFF2-40B4-BE49-F238E27FC236}">
                <a16:creationId xmlns:a16="http://schemas.microsoft.com/office/drawing/2014/main" id="{688EAEF7-6F07-BE5C-BF05-81F2B8E5AF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1695" b="34650"/>
          <a:stretch>
            <a:fillRect/>
          </a:stretch>
        </p:blipFill>
        <p:spPr bwMode="auto">
          <a:xfrm>
            <a:off x="6382839" y="1243276"/>
            <a:ext cx="2126920" cy="218042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7D7E024A-C17A-74F7-030D-E0D86A246E57}"/>
                  </a:ext>
                </a:extLst>
              </p:cNvPr>
              <p:cNvSpPr txBox="1"/>
              <p:nvPr/>
            </p:nvSpPr>
            <p:spPr>
              <a:xfrm>
                <a:off x="6095999" y="3425961"/>
                <a:ext cx="6133380"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Repare que, se trocarmos as coordenadas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 lugar, estamos nos referindo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a outra localização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7D7E024A-C17A-74F7-030D-E0D86A246E57}"/>
                  </a:ext>
                </a:extLst>
              </p:cNvPr>
              <p:cNvSpPr txBox="1">
                <a:spLocks noRot="1" noChangeAspect="1" noMove="1" noResize="1" noEditPoints="1" noAdjustHandles="1" noChangeArrowheads="1" noChangeShapeType="1" noTextEdit="1"/>
              </p:cNvSpPr>
              <p:nvPr/>
            </p:nvSpPr>
            <p:spPr>
              <a:xfrm>
                <a:off x="6095999" y="3425961"/>
                <a:ext cx="6133380" cy="848437"/>
              </a:xfrm>
              <a:prstGeom prst="rect">
                <a:avLst/>
              </a:prstGeom>
              <a:blipFill>
                <a:blip r:embed="rId6"/>
                <a:stretch>
                  <a:fillRect l="-1292" t="-2878" r="-1292" b="-1366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9" name="Tabela 8">
                <a:extLst>
                  <a:ext uri="{FF2B5EF4-FFF2-40B4-BE49-F238E27FC236}">
                    <a16:creationId xmlns:a16="http://schemas.microsoft.com/office/drawing/2014/main" id="{70C4781C-1FA9-C074-CF0E-073356F6E1D6}"/>
                  </a:ext>
                </a:extLst>
              </p:cNvPr>
              <p:cNvGraphicFramePr>
                <a:graphicFrameLocks noGrp="1"/>
              </p:cNvGraphicFramePr>
              <p:nvPr>
                <p:extLst>
                  <p:ext uri="{D42A27DB-BD31-4B8C-83A1-F6EECF244321}">
                    <p14:modId xmlns:p14="http://schemas.microsoft.com/office/powerpoint/2010/main" val="1298935492"/>
                  </p:ext>
                </p:extLst>
              </p:nvPr>
            </p:nvGraphicFramePr>
            <p:xfrm>
              <a:off x="6382839" y="4274398"/>
              <a:ext cx="5620086" cy="2011680"/>
            </p:xfrm>
            <a:graphic>
              <a:graphicData uri="http://schemas.openxmlformats.org/drawingml/2006/table">
                <a:tbl>
                  <a:tblPr firstRow="1" firstCol="1" bandRow="1"/>
                  <a:tblGrid>
                    <a:gridCol w="2227029">
                      <a:extLst>
                        <a:ext uri="{9D8B030D-6E8A-4147-A177-3AD203B41FA5}">
                          <a16:colId xmlns:a16="http://schemas.microsoft.com/office/drawing/2014/main" val="4124751649"/>
                        </a:ext>
                      </a:extLst>
                    </a:gridCol>
                    <a:gridCol w="3393057">
                      <a:extLst>
                        <a:ext uri="{9D8B030D-6E8A-4147-A177-3AD203B41FA5}">
                          <a16:colId xmlns:a16="http://schemas.microsoft.com/office/drawing/2014/main" val="2810890246"/>
                        </a:ext>
                      </a:extLst>
                    </a:gridCol>
                  </a:tblGrid>
                  <a:tr h="0">
                    <a:tc>
                      <a:txBody>
                        <a:bodyPr/>
                        <a:lstStyle/>
                        <a:p>
                          <a:pPr>
                            <a:lnSpc>
                              <a:spcPct val="100000"/>
                            </a:lnSpc>
                            <a:buNone/>
                          </a:pPr>
                          <a:endParaRPr lang="pt-BR" sz="2200" kern="100" dirty="0">
                            <a:effectLst/>
                            <a:latin typeface="Aptos" panose="020B0004020202020204" pitchFamily="34" charset="0"/>
                          </a:endParaRPr>
                        </a:p>
                      </a:txBody>
                      <a:tcPr marL="68580" marR="68580" marT="0" marB="0">
                        <a:lnL>
                          <a:noFill/>
                        </a:lnL>
                        <a:lnR>
                          <a:noFill/>
                        </a:lnR>
                        <a:lnT>
                          <a:noFill/>
                        </a:lnT>
                        <a:lnB>
                          <a:noFill/>
                        </a:lnB>
                        <a:noFill/>
                      </a:tcPr>
                    </a:tc>
                    <a:tc>
                      <a:txBody>
                        <a:bodyPr/>
                        <a:lstStyle/>
                        <a:p>
                          <a:pPr marL="0" lvl="0" indent="268288" algn="just">
                            <a:lnSpc>
                              <a:spcPct val="100000"/>
                            </a:lnSpc>
                            <a:spcAft>
                              <a:spcPts val="0"/>
                            </a:spcAft>
                            <a:buSzPts val="1000"/>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valor de </a:t>
                          </a:r>
                          <a14:m>
                            <m:oMath xmlns:m="http://schemas.openxmlformats.org/officeDocument/2006/math">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𝐱</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mostra a localização</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horizontal,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nesse caso, é 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268288" algn="just">
                            <a:lnSpc>
                              <a:spcPct val="100000"/>
                            </a:lnSpc>
                            <a:spcAft>
                              <a:spcPts val="0"/>
                            </a:spcAft>
                            <a:buSzPts val="1000"/>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valor de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mostra a localização</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vertical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nesse caso, é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3216384070"/>
                      </a:ext>
                    </a:extLst>
                  </a:tr>
                </a:tbl>
              </a:graphicData>
            </a:graphic>
          </p:graphicFrame>
        </mc:Choice>
        <mc:Fallback xmlns="">
          <p:graphicFrame>
            <p:nvGraphicFramePr>
              <p:cNvPr id="9" name="Tabela 8">
                <a:extLst>
                  <a:ext uri="{FF2B5EF4-FFF2-40B4-BE49-F238E27FC236}">
                    <a16:creationId xmlns:a16="http://schemas.microsoft.com/office/drawing/2014/main" id="{70C4781C-1FA9-C074-CF0E-073356F6E1D6}"/>
                  </a:ext>
                </a:extLst>
              </p:cNvPr>
              <p:cNvGraphicFramePr>
                <a:graphicFrameLocks noGrp="1"/>
              </p:cNvGraphicFramePr>
              <p:nvPr>
                <p:extLst>
                  <p:ext uri="{D42A27DB-BD31-4B8C-83A1-F6EECF244321}">
                    <p14:modId xmlns:p14="http://schemas.microsoft.com/office/powerpoint/2010/main" val="1298935492"/>
                  </p:ext>
                </p:extLst>
              </p:nvPr>
            </p:nvGraphicFramePr>
            <p:xfrm>
              <a:off x="6382839" y="4274398"/>
              <a:ext cx="5620086" cy="2011680"/>
            </p:xfrm>
            <a:graphic>
              <a:graphicData uri="http://schemas.openxmlformats.org/drawingml/2006/table">
                <a:tbl>
                  <a:tblPr firstRow="1" firstCol="1" bandRow="1"/>
                  <a:tblGrid>
                    <a:gridCol w="2227029">
                      <a:extLst>
                        <a:ext uri="{9D8B030D-6E8A-4147-A177-3AD203B41FA5}">
                          <a16:colId xmlns:a16="http://schemas.microsoft.com/office/drawing/2014/main" val="4124751649"/>
                        </a:ext>
                      </a:extLst>
                    </a:gridCol>
                    <a:gridCol w="3393057">
                      <a:extLst>
                        <a:ext uri="{9D8B030D-6E8A-4147-A177-3AD203B41FA5}">
                          <a16:colId xmlns:a16="http://schemas.microsoft.com/office/drawing/2014/main" val="2810890246"/>
                        </a:ext>
                      </a:extLst>
                    </a:gridCol>
                  </a:tblGrid>
                  <a:tr h="2011680">
                    <a:tc>
                      <a:txBody>
                        <a:bodyPr/>
                        <a:lstStyle/>
                        <a:p>
                          <a:pPr>
                            <a:lnSpc>
                              <a:spcPct val="100000"/>
                            </a:lnSpc>
                            <a:buNone/>
                          </a:pPr>
                          <a:endParaRPr lang="pt-BR" sz="2200" kern="100" dirty="0">
                            <a:effectLst/>
                            <a:latin typeface="Aptos" panose="020B0004020202020204" pitchFamily="34" charset="0"/>
                          </a:endParaRPr>
                        </a:p>
                      </a:txBody>
                      <a:tcPr marL="68580" marR="68580" marT="0" marB="0">
                        <a:lnL>
                          <a:noFill/>
                        </a:lnL>
                        <a:lnR>
                          <a:noFill/>
                        </a:lnR>
                        <a:lnT>
                          <a:noFill/>
                        </a:lnT>
                        <a:lnB>
                          <a:noFill/>
                        </a:lnB>
                        <a:noFill/>
                      </a:tcPr>
                    </a:tc>
                    <a:tc>
                      <a:txBody>
                        <a:bodyPr/>
                        <a:lstStyle/>
                        <a:p>
                          <a:endParaRPr lang="pt-BR"/>
                        </a:p>
                      </a:txBody>
                      <a:tcPr marL="68580" marR="68580" marT="0" marB="0" anchor="ctr">
                        <a:lnL>
                          <a:noFill/>
                        </a:lnL>
                        <a:lnR>
                          <a:noFill/>
                        </a:lnR>
                        <a:lnT>
                          <a:noFill/>
                        </a:lnT>
                        <a:lnB>
                          <a:noFill/>
                        </a:lnB>
                        <a:blipFill>
                          <a:blip r:embed="rId7"/>
                          <a:stretch>
                            <a:fillRect l="-65530" t="-3927" b="-7855"/>
                          </a:stretch>
                        </a:blipFill>
                      </a:tcPr>
                    </a:tc>
                    <a:extLst>
                      <a:ext uri="{0D108BD9-81ED-4DB2-BD59-A6C34878D82A}">
                        <a16:rowId xmlns:a16="http://schemas.microsoft.com/office/drawing/2014/main" val="3216384070"/>
                      </a:ext>
                    </a:extLst>
                  </a:tr>
                </a:tbl>
              </a:graphicData>
            </a:graphic>
          </p:graphicFrame>
        </mc:Fallback>
      </mc:AlternateContent>
      <p:pic>
        <p:nvPicPr>
          <p:cNvPr id="17410" name="Imagem 41" descr="Gráfico, Gráfico de linhas&#10;&#10;O conteúdo gerado por IA pode estar incorreto.">
            <a:extLst>
              <a:ext uri="{FF2B5EF4-FFF2-40B4-BE49-F238E27FC236}">
                <a16:creationId xmlns:a16="http://schemas.microsoft.com/office/drawing/2014/main" id="{41B1A409-F2CF-2212-5791-3F1803E9762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51318" b="34898"/>
          <a:stretch>
            <a:fillRect/>
          </a:stretch>
        </p:blipFill>
        <p:spPr bwMode="auto">
          <a:xfrm>
            <a:off x="6298013" y="4170678"/>
            <a:ext cx="2127600" cy="215436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E933E8E8-2E45-1435-33FB-5336302FC154}"/>
                  </a:ext>
                </a:extLst>
              </p:cNvPr>
              <p:cNvSpPr txBox="1"/>
              <p:nvPr/>
            </p:nvSpPr>
            <p:spPr>
              <a:xfrm>
                <a:off x="6095999" y="6364001"/>
                <a:ext cx="6193766" cy="430887"/>
              </a:xfrm>
              <a:prstGeom prst="rect">
                <a:avLst/>
              </a:prstGeom>
              <a:noFill/>
            </p:spPr>
            <p:txBody>
              <a:bodyPr wrap="square">
                <a:spAutoFit/>
              </a:bodyPr>
              <a:lstStyle/>
              <a:p>
                <a:pPr marL="15240" algn="just">
                  <a:lnSpc>
                    <a:spcPct val="100000"/>
                  </a:lnSpc>
                  <a:spcAft>
                    <a:spcPts val="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Ou seja, teremos outro ponto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𝐵</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cuja coordenada é</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(4,3)</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E933E8E8-2E45-1435-33FB-5336302FC154}"/>
                  </a:ext>
                </a:extLst>
              </p:cNvPr>
              <p:cNvSpPr txBox="1">
                <a:spLocks noRot="1" noChangeAspect="1" noMove="1" noResize="1" noEditPoints="1" noAdjustHandles="1" noChangeArrowheads="1" noChangeShapeType="1" noTextEdit="1"/>
              </p:cNvSpPr>
              <p:nvPr/>
            </p:nvSpPr>
            <p:spPr>
              <a:xfrm>
                <a:off x="6095999" y="6364001"/>
                <a:ext cx="6193766" cy="430887"/>
              </a:xfrm>
              <a:prstGeom prst="rect">
                <a:avLst/>
              </a:prstGeom>
              <a:blipFill>
                <a:blip r:embed="rId9"/>
                <a:stretch>
                  <a:fillRect l="-984" t="-11268" r="-394" b="-25352"/>
                </a:stretch>
              </a:blipFill>
            </p:spPr>
            <p:txBody>
              <a:bodyPr/>
              <a:lstStyle/>
              <a:p>
                <a:r>
                  <a:rPr lang="pt-BR">
                    <a:noFill/>
                  </a:rPr>
                  <a:t> </a:t>
                </a:r>
              </a:p>
            </p:txBody>
          </p:sp>
        </mc:Fallback>
      </mc:AlternateContent>
    </p:spTree>
    <p:extLst>
      <p:ext uri="{BB962C8B-B14F-4D97-AF65-F5344CB8AC3E}">
        <p14:creationId xmlns:p14="http://schemas.microsoft.com/office/powerpoint/2010/main" val="37831926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F61C0DB3-C858-2100-8E62-76EE911808B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98" t="8463" r="2474" b="8463"/>
          <a:stretch>
            <a:fillRect/>
          </a:stretch>
        </p:blipFill>
        <p:spPr bwMode="auto">
          <a:xfrm>
            <a:off x="117703" y="782734"/>
            <a:ext cx="1440000" cy="626371"/>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9BE385B-8E70-B3D4-AAF5-09A9C5A39F72}"/>
              </a:ext>
            </a:extLst>
          </p:cNvPr>
          <p:cNvSpPr txBox="1"/>
          <p:nvPr/>
        </p:nvSpPr>
        <p:spPr>
          <a:xfrm>
            <a:off x="117703" y="1409105"/>
            <a:ext cx="5978297"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as coordenadas de alguns pontos localizados no plano cartesiano, considerando os 4 quadrantes.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Tabela, Calendário&#10;&#10;Descrição gerada automaticamente">
            <a:extLst>
              <a:ext uri="{FF2B5EF4-FFF2-40B4-BE49-F238E27FC236}">
                <a16:creationId xmlns:a16="http://schemas.microsoft.com/office/drawing/2014/main" id="{98306332-59C9-7D72-73A0-FE3644C060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6907" y="2257542"/>
            <a:ext cx="5301958" cy="1171458"/>
          </a:xfrm>
          <a:prstGeom prst="rect">
            <a:avLst/>
          </a:prstGeom>
          <a:noFill/>
          <a:ln>
            <a:noFill/>
          </a:ln>
        </p:spPr>
      </p:pic>
      <p:pic>
        <p:nvPicPr>
          <p:cNvPr id="6" name="Imagem 5" descr="Diagrama, Esquemático, Gráfico de caixa estreita&#10;&#10;Descrição gerada automaticamente">
            <a:extLst>
              <a:ext uri="{FF2B5EF4-FFF2-40B4-BE49-F238E27FC236}">
                <a16:creationId xmlns:a16="http://schemas.microsoft.com/office/drawing/2014/main" id="{7D484813-DF4C-8ED8-E1FF-60EE83279C70}"/>
              </a:ext>
            </a:extLst>
          </p:cNvPr>
          <p:cNvPicPr>
            <a:picLocks noChangeAspect="1"/>
          </p:cNvPicPr>
          <p:nvPr/>
        </p:nvPicPr>
        <p:blipFill>
          <a:blip r:embed="rId4">
            <a:extLst>
              <a:ext uri="{28A0092B-C50C-407E-A947-70E740481C1C}">
                <a14:useLocalDpi xmlns:a14="http://schemas.microsoft.com/office/drawing/2010/main" val="0"/>
              </a:ext>
            </a:extLst>
          </a:blip>
          <a:srcRect l="6911" t="3827" r="3676" b="2534"/>
          <a:stretch>
            <a:fillRect/>
          </a:stretch>
        </p:blipFill>
        <p:spPr bwMode="auto">
          <a:xfrm>
            <a:off x="1424299" y="3574689"/>
            <a:ext cx="3325373" cy="3050397"/>
          </a:xfrm>
          <a:prstGeom prst="rect">
            <a:avLst/>
          </a:prstGeom>
          <a:noFill/>
          <a:ln>
            <a:noFill/>
          </a:ln>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953B4E22-BE71-2112-FA9C-778A2A4829CF}"/>
                  </a:ext>
                </a:extLst>
              </p:cNvPr>
              <p:cNvSpPr txBox="1"/>
              <p:nvPr/>
            </p:nvSpPr>
            <p:spPr>
              <a:xfrm>
                <a:off x="6096000" y="782734"/>
                <a:ext cx="5978297" cy="2579232"/>
              </a:xfrm>
              <a:prstGeom prst="rect">
                <a:avLst/>
              </a:prstGeom>
              <a:noFill/>
            </p:spPr>
            <p:txBody>
              <a:bodyPr wrap="square">
                <a:spAutoFit/>
              </a:bodyPr>
              <a:lstStyle/>
              <a:p>
                <a:pPr algn="just">
                  <a:lnSpc>
                    <a:spcPct val="150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Observação: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Quando a </a:t>
                </a:r>
                <a:r>
                  <a:rPr lang="pt-BR" sz="2200" b="1" kern="100" dirty="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abscissa</a:t>
                </a:r>
                <a:r>
                  <a:rPr lang="pt-BR" sz="2200" kern="100" dirty="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um ponto é igual a zero, ele se localiza sobre o eixo </a:t>
                </a:r>
                <a14:m>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quando a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ordenada</a:t>
                </a:r>
                <a:r>
                  <a:rPr lang="pt-BR" sz="2200" kern="100" dirty="0">
                    <a:solidFill>
                      <a:srgbClr val="156082"/>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um ponto é igual a zero, ele se localiza sobre o eixo </a:t>
                </a:r>
                <a14:m>
                  <m:oMath xmlns:m="http://schemas.openxmlformats.org/officeDocument/2006/math">
                    <m:r>
                      <a:rPr lang="pt-BR" sz="22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Volte ao plano cartesiano anterior e analise os pontos </a:t>
                </a:r>
                <a14:m>
                  <m:oMath xmlns:m="http://schemas.openxmlformats.org/officeDocument/2006/math">
                    <m:r>
                      <m:rPr>
                        <m:sty m:val="p"/>
                      </m:rPr>
                      <a:rPr lang="pt-BR" sz="2200" kern="0">
                        <a:solidFill>
                          <a:srgbClr val="EE0000"/>
                        </a:solidFill>
                        <a:effectLst/>
                        <a:latin typeface="Cambria Math" panose="02040503050406030204" pitchFamily="18" charset="0"/>
                        <a:ea typeface="Times New Roman" panose="02020603050405020304" pitchFamily="18" charset="0"/>
                        <a:cs typeface="Times New Roman" panose="02020603050405020304" pitchFamily="18" charset="0"/>
                      </a:rPr>
                      <m:t>I</m:t>
                    </m:r>
                    <m:d>
                      <m:dPr>
                        <m:ctrlPr>
                          <a:rPr lang="pt-BR" sz="2200" i="1" kern="0">
                            <a:solidFill>
                              <a:srgbClr val="EE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0">
                            <a:solidFill>
                              <a:srgbClr val="EE0000"/>
                            </a:solidFill>
                            <a:effectLst/>
                            <a:latin typeface="Cambria Math" panose="02040503050406030204" pitchFamily="18" charset="0"/>
                            <a:ea typeface="Times New Roman" panose="02020603050405020304" pitchFamily="18" charset="0"/>
                            <a:cs typeface="Times New Roman" panose="02020603050405020304" pitchFamily="18" charset="0"/>
                          </a:rPr>
                          <m:t>0;1</m:t>
                        </m:r>
                      </m:e>
                    </m:d>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0">
                        <a:solidFill>
                          <a:srgbClr val="EE0000"/>
                        </a:solidFill>
                        <a:effectLst/>
                        <a:latin typeface="Cambria Math" panose="02040503050406030204" pitchFamily="18" charset="0"/>
                        <a:ea typeface="Times New Roman" panose="02020603050405020304" pitchFamily="18" charset="0"/>
                        <a:cs typeface="Times New Roman" panose="02020603050405020304" pitchFamily="18" charset="0"/>
                      </a:rPr>
                      <m:t>J</m:t>
                    </m:r>
                    <m:d>
                      <m:dPr>
                        <m:ctrlPr>
                          <a:rPr lang="pt-BR" sz="2200" i="1" kern="0">
                            <a:solidFill>
                              <a:srgbClr val="EE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0">
                            <a:solidFill>
                              <a:srgbClr val="EE0000"/>
                            </a:solidFill>
                            <a:effectLst/>
                            <a:latin typeface="Cambria Math" panose="02040503050406030204" pitchFamily="18" charset="0"/>
                            <a:ea typeface="Times New Roman" panose="02020603050405020304" pitchFamily="18" charset="0"/>
                            <a:cs typeface="Times New Roman" panose="02020603050405020304" pitchFamily="18" charset="0"/>
                          </a:rPr>
                          <m:t>3;0</m:t>
                        </m:r>
                      </m:e>
                    </m:d>
                  </m:oMath>
                </a14:m>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953B4E22-BE71-2112-FA9C-778A2A4829CF}"/>
                  </a:ext>
                </a:extLst>
              </p:cNvPr>
              <p:cNvSpPr txBox="1">
                <a:spLocks noRot="1" noChangeAspect="1" noMove="1" noResize="1" noEditPoints="1" noAdjustHandles="1" noChangeArrowheads="1" noChangeShapeType="1" noTextEdit="1"/>
              </p:cNvSpPr>
              <p:nvPr/>
            </p:nvSpPr>
            <p:spPr>
              <a:xfrm>
                <a:off x="6096000" y="782734"/>
                <a:ext cx="5978297" cy="2579232"/>
              </a:xfrm>
              <a:prstGeom prst="rect">
                <a:avLst/>
              </a:prstGeom>
              <a:blipFill>
                <a:blip r:embed="rId5"/>
                <a:stretch>
                  <a:fillRect l="-1325" r="-1325" b="-3538"/>
                </a:stretch>
              </a:blipFill>
            </p:spPr>
            <p:txBody>
              <a:bodyPr/>
              <a:lstStyle/>
              <a:p>
                <a:r>
                  <a:rPr lang="pt-BR">
                    <a:noFill/>
                  </a:rPr>
                  <a:t> </a:t>
                </a:r>
              </a:p>
            </p:txBody>
          </p:sp>
        </mc:Fallback>
      </mc:AlternateContent>
    </p:spTree>
    <p:extLst>
      <p:ext uri="{BB962C8B-B14F-4D97-AF65-F5344CB8AC3E}">
        <p14:creationId xmlns:p14="http://schemas.microsoft.com/office/powerpoint/2010/main" val="14501285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5EB6DCF6-1889-6B8C-9C39-8061A2E05614}"/>
                  </a:ext>
                </a:extLst>
              </p:cNvPr>
              <p:cNvSpPr txBox="1"/>
              <p:nvPr/>
            </p:nvSpPr>
            <p:spPr>
              <a:xfrm>
                <a:off x="94267" y="726242"/>
                <a:ext cx="6001733" cy="3781035"/>
              </a:xfrm>
              <a:prstGeom prst="rect">
                <a:avLst/>
              </a:prstGeom>
              <a:noFill/>
            </p:spPr>
            <p:txBody>
              <a:bodyPr wrap="square">
                <a:spAutoFit/>
              </a:bodyPr>
              <a:lstStyle/>
              <a:p>
                <a:pPr marL="342900" marR="88900" lvl="0" indent="-342900">
                  <a:lnSpc>
                    <a:spcPct val="115000"/>
                  </a:lnSpc>
                  <a:spcAft>
                    <a:spcPts val="8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Polígonos formados por coordenadas cartesianas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Quando três ou mais pares ordenados não estão alinhados (que não pertencem a uma mesma reta), podemos delimitar os vértices de um polígono em um plano cartesiano.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2349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triângulo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ABC</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seguir,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 plano cartesiano.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5EB6DCF6-1889-6B8C-9C39-8061A2E05614}"/>
                  </a:ext>
                </a:extLst>
              </p:cNvPr>
              <p:cNvSpPr txBox="1">
                <a:spLocks noRot="1" noChangeAspect="1" noMove="1" noResize="1" noEditPoints="1" noAdjustHandles="1" noChangeArrowheads="1" noChangeShapeType="1" noTextEdit="1"/>
              </p:cNvSpPr>
              <p:nvPr/>
            </p:nvSpPr>
            <p:spPr>
              <a:xfrm>
                <a:off x="94267" y="726242"/>
                <a:ext cx="6001733" cy="3781035"/>
              </a:xfrm>
              <a:prstGeom prst="rect">
                <a:avLst/>
              </a:prstGeom>
              <a:blipFill>
                <a:blip r:embed="rId2"/>
                <a:stretch>
                  <a:fillRect l="-1320" t="-806" r="-1218" b="-225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2" name="Tabela 1">
                <a:extLst>
                  <a:ext uri="{FF2B5EF4-FFF2-40B4-BE49-F238E27FC236}">
                    <a16:creationId xmlns:a16="http://schemas.microsoft.com/office/drawing/2014/main" id="{AFE93E1B-21CF-0648-26BD-6390BCA01B7E}"/>
                  </a:ext>
                </a:extLst>
              </p:cNvPr>
              <p:cNvGraphicFramePr>
                <a:graphicFrameLocks noGrp="1"/>
              </p:cNvGraphicFramePr>
              <p:nvPr>
                <p:extLst>
                  <p:ext uri="{D42A27DB-BD31-4B8C-83A1-F6EECF244321}">
                    <p14:modId xmlns:p14="http://schemas.microsoft.com/office/powerpoint/2010/main" val="2797777559"/>
                  </p:ext>
                </p:extLst>
              </p:nvPr>
            </p:nvGraphicFramePr>
            <p:xfrm>
              <a:off x="326128" y="4426021"/>
              <a:ext cx="5675604" cy="2109250"/>
            </p:xfrm>
            <a:graphic>
              <a:graphicData uri="http://schemas.openxmlformats.org/drawingml/2006/table">
                <a:tbl>
                  <a:tblPr firstRow="1" firstCol="1" bandRow="1"/>
                  <a:tblGrid>
                    <a:gridCol w="2640067">
                      <a:extLst>
                        <a:ext uri="{9D8B030D-6E8A-4147-A177-3AD203B41FA5}">
                          <a16:colId xmlns:a16="http://schemas.microsoft.com/office/drawing/2014/main" val="1871604861"/>
                        </a:ext>
                      </a:extLst>
                    </a:gridCol>
                    <a:gridCol w="3035537">
                      <a:extLst>
                        <a:ext uri="{9D8B030D-6E8A-4147-A177-3AD203B41FA5}">
                          <a16:colId xmlns:a16="http://schemas.microsoft.com/office/drawing/2014/main" val="2109288978"/>
                        </a:ext>
                      </a:extLst>
                    </a:gridCol>
                  </a:tblGrid>
                  <a:tr h="2109250">
                    <a:tc>
                      <a:txBody>
                        <a:bodyPr/>
                        <a:lstStyle/>
                        <a:p>
                          <a:pPr>
                            <a:lnSpc>
                              <a:spcPct val="100000"/>
                            </a:lnSpc>
                            <a:buNone/>
                          </a:pPr>
                          <a:endParaRPr lang="pt-BR" sz="2200" kern="100">
                            <a:effectLst/>
                            <a:latin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0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Seus vértices são os pontos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possuem coordenadas:</a:t>
                          </a:r>
                          <a14:m>
                            <m:oMath xmlns:m="http://schemas.openxmlformats.org/officeDocument/2006/math">
                              <m:r>
                                <a:rPr lang="pt-BR" sz="2200" b="0" i="0" kern="100" smtClea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−4; 0</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3; 3</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Cambria Math" panose="02040503050406030204" pitchFamily="18" charset="0"/>
                            <a:ea typeface="Aptos" panose="020B0004020202020204" pitchFamily="34" charset="0"/>
                            <a:cs typeface="Times New Roman" panose="02020603050405020304" pitchFamily="18" charset="0"/>
                          </a:endParaRPr>
                        </a:p>
                        <a:p>
                          <a:pPr algn="just">
                            <a:lnSpc>
                              <a:spcPct val="100000"/>
                            </a:lnSpc>
                            <a:spcAft>
                              <a:spcPts val="800"/>
                            </a:spcAft>
                            <a:buNone/>
                          </a:pP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3; −2</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8591334"/>
                      </a:ext>
                    </a:extLst>
                  </a:tr>
                </a:tbl>
              </a:graphicData>
            </a:graphic>
          </p:graphicFrame>
        </mc:Choice>
        <mc:Fallback xmlns="">
          <p:graphicFrame>
            <p:nvGraphicFramePr>
              <p:cNvPr id="2" name="Tabela 1">
                <a:extLst>
                  <a:ext uri="{FF2B5EF4-FFF2-40B4-BE49-F238E27FC236}">
                    <a16:creationId xmlns:a16="http://schemas.microsoft.com/office/drawing/2014/main" id="{AFE93E1B-21CF-0648-26BD-6390BCA01B7E}"/>
                  </a:ext>
                </a:extLst>
              </p:cNvPr>
              <p:cNvGraphicFramePr>
                <a:graphicFrameLocks noGrp="1"/>
              </p:cNvGraphicFramePr>
              <p:nvPr>
                <p:extLst>
                  <p:ext uri="{D42A27DB-BD31-4B8C-83A1-F6EECF244321}">
                    <p14:modId xmlns:p14="http://schemas.microsoft.com/office/powerpoint/2010/main" val="2797777559"/>
                  </p:ext>
                </p:extLst>
              </p:nvPr>
            </p:nvGraphicFramePr>
            <p:xfrm>
              <a:off x="326128" y="4426021"/>
              <a:ext cx="5675604" cy="2109250"/>
            </p:xfrm>
            <a:graphic>
              <a:graphicData uri="http://schemas.openxmlformats.org/drawingml/2006/table">
                <a:tbl>
                  <a:tblPr firstRow="1" firstCol="1" bandRow="1"/>
                  <a:tblGrid>
                    <a:gridCol w="2640067">
                      <a:extLst>
                        <a:ext uri="{9D8B030D-6E8A-4147-A177-3AD203B41FA5}">
                          <a16:colId xmlns:a16="http://schemas.microsoft.com/office/drawing/2014/main" val="1871604861"/>
                        </a:ext>
                      </a:extLst>
                    </a:gridCol>
                    <a:gridCol w="3035537">
                      <a:extLst>
                        <a:ext uri="{9D8B030D-6E8A-4147-A177-3AD203B41FA5}">
                          <a16:colId xmlns:a16="http://schemas.microsoft.com/office/drawing/2014/main" val="2109288978"/>
                        </a:ext>
                      </a:extLst>
                    </a:gridCol>
                  </a:tblGrid>
                  <a:tr h="2109250">
                    <a:tc>
                      <a:txBody>
                        <a:bodyPr/>
                        <a:lstStyle/>
                        <a:p>
                          <a:pPr>
                            <a:lnSpc>
                              <a:spcPct val="100000"/>
                            </a:lnSpc>
                            <a:buNone/>
                          </a:pPr>
                          <a:endParaRPr lang="pt-BR" sz="2200" kern="100">
                            <a:effectLst/>
                            <a:latin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87349" t="-288" r="-402" b="-576"/>
                          </a:stretch>
                        </a:blipFill>
                      </a:tcPr>
                    </a:tc>
                    <a:extLst>
                      <a:ext uri="{0D108BD9-81ED-4DB2-BD59-A6C34878D82A}">
                        <a16:rowId xmlns:a16="http://schemas.microsoft.com/office/drawing/2014/main" val="3468591334"/>
                      </a:ext>
                    </a:extLst>
                  </a:tr>
                </a:tbl>
              </a:graphicData>
            </a:graphic>
          </p:graphicFrame>
        </mc:Fallback>
      </mc:AlternateContent>
      <p:pic>
        <p:nvPicPr>
          <p:cNvPr id="18433" name="Imagem 1857611200" descr="Gráfico&#10;&#10;Descrição gerada automaticamente">
            <a:extLst>
              <a:ext uri="{FF2B5EF4-FFF2-40B4-BE49-F238E27FC236}">
                <a16:creationId xmlns:a16="http://schemas.microsoft.com/office/drawing/2014/main" id="{E1F1A4BB-4237-3C3F-17F0-65E331BE91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388" t="6371"/>
          <a:stretch>
            <a:fillRect/>
          </a:stretch>
        </p:blipFill>
        <p:spPr bwMode="auto">
          <a:xfrm>
            <a:off x="487494" y="4515022"/>
            <a:ext cx="2313555" cy="192184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Forma&#10;&#10;O conteúdo gerado por IA pode estar incorreto.">
            <a:extLst>
              <a:ext uri="{FF2B5EF4-FFF2-40B4-BE49-F238E27FC236}">
                <a16:creationId xmlns:a16="http://schemas.microsoft.com/office/drawing/2014/main" id="{5D5E68B0-B8C1-F711-A5F6-A8A870C03F27}"/>
              </a:ext>
            </a:extLst>
          </p:cNvPr>
          <p:cNvPicPr>
            <a:picLocks noChangeAspect="1"/>
          </p:cNvPicPr>
          <p:nvPr/>
        </p:nvPicPr>
        <p:blipFill rotWithShape="1">
          <a:blip r:embed="rId5">
            <a:extLst>
              <a:ext uri="{28A0092B-C50C-407E-A947-70E740481C1C}">
                <a14:useLocalDpi xmlns:a14="http://schemas.microsoft.com/office/drawing/2010/main" val="0"/>
              </a:ext>
            </a:extLst>
          </a:blip>
          <a:srcRect l="1631" r="63456"/>
          <a:stretch>
            <a:fillRect/>
          </a:stretch>
        </p:blipFill>
        <p:spPr bwMode="auto">
          <a:xfrm>
            <a:off x="6196870" y="726242"/>
            <a:ext cx="2160000" cy="54876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D172B174-3FFC-D22E-13D8-2204D2990215}"/>
              </a:ext>
            </a:extLst>
          </p:cNvPr>
          <p:cNvSpPr txBox="1"/>
          <p:nvPr/>
        </p:nvSpPr>
        <p:spPr>
          <a:xfrm>
            <a:off x="6096000" y="1220627"/>
            <a:ext cx="6001733" cy="769441"/>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Utilize o plano cartesiano, a seguir, para responder às atividades 3 e 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Foto em preto e branco&#10;&#10;Descrição gerada automaticamente">
            <a:extLst>
              <a:ext uri="{FF2B5EF4-FFF2-40B4-BE49-F238E27FC236}">
                <a16:creationId xmlns:a16="http://schemas.microsoft.com/office/drawing/2014/main" id="{B843EEA1-D0F9-62E5-E210-28D2B075F3A9}"/>
              </a:ext>
            </a:extLst>
          </p:cNvPr>
          <p:cNvPicPr>
            <a:picLocks noChangeAspect="1"/>
          </p:cNvPicPr>
          <p:nvPr/>
        </p:nvPicPr>
        <p:blipFill rotWithShape="1">
          <a:blip r:embed="rId6">
            <a:grayscl/>
            <a:extLst>
              <a:ext uri="{BEBA8EAE-BF5A-486C-A8C5-ECC9F3942E4B}">
                <a14:imgProps xmlns:a14="http://schemas.microsoft.com/office/drawing/2010/main">
                  <a14:imgLayer r:embed="rId7">
                    <a14:imgEffect>
                      <a14:sharpenSoften amount="50000"/>
                    </a14:imgEffect>
                  </a14:imgLayer>
                </a14:imgProps>
              </a:ext>
            </a:extLst>
          </a:blip>
          <a:srcRect l="45560" b="11338"/>
          <a:stretch/>
        </p:blipFill>
        <p:spPr bwMode="auto">
          <a:xfrm>
            <a:off x="7015417" y="1990068"/>
            <a:ext cx="4162898" cy="3820742"/>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151C358F-76E6-CE06-DAA3-883A137E4CCC}"/>
              </a:ext>
            </a:extLst>
          </p:cNvPr>
          <p:cNvSpPr txBox="1"/>
          <p:nvPr/>
        </p:nvSpPr>
        <p:spPr>
          <a:xfrm>
            <a:off x="6190267" y="5810810"/>
            <a:ext cx="6001733" cy="769441"/>
          </a:xfrm>
          <a:prstGeom prst="rect">
            <a:avLst/>
          </a:prstGeom>
          <a:noFill/>
        </p:spPr>
        <p:txBody>
          <a:bodyPr wrap="square">
            <a:spAutoFit/>
          </a:bodyPr>
          <a:lstStyle/>
          <a:p>
            <a:pPr algn="just">
              <a:spcAft>
                <a:spcPts val="6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Determine as coordenadas dos pontos destacados no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939872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07A1AA5-61E2-792F-1F33-7A11BD533133}"/>
              </a:ext>
            </a:extLst>
          </p:cNvPr>
          <p:cNvSpPr txBox="1"/>
          <p:nvPr/>
        </p:nvSpPr>
        <p:spPr>
          <a:xfrm>
            <a:off x="0" y="759926"/>
            <a:ext cx="6094562" cy="769441"/>
          </a:xfrm>
          <a:prstGeom prst="rect">
            <a:avLst/>
          </a:prstGeom>
          <a:noFill/>
        </p:spPr>
        <p:txBody>
          <a:bodyPr wrap="square">
            <a:spAutoFit/>
          </a:bodyPr>
          <a:lstStyle/>
          <a:p>
            <a:pPr algn="just">
              <a:spcAft>
                <a:spcPts val="6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Desenhe um plano cartesiano e marque as seguintes coordenadas: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9" name="Tabela 8">
                <a:extLst>
                  <a:ext uri="{FF2B5EF4-FFF2-40B4-BE49-F238E27FC236}">
                    <a16:creationId xmlns:a16="http://schemas.microsoft.com/office/drawing/2014/main" id="{81BB73B6-0C10-541D-0640-C8629A7D6536}"/>
                  </a:ext>
                </a:extLst>
              </p:cNvPr>
              <p:cNvGraphicFramePr>
                <a:graphicFrameLocks noGrp="1"/>
              </p:cNvGraphicFramePr>
              <p:nvPr>
                <p:extLst>
                  <p:ext uri="{D42A27DB-BD31-4B8C-83A1-F6EECF244321}">
                    <p14:modId xmlns:p14="http://schemas.microsoft.com/office/powerpoint/2010/main" val="1957858571"/>
                  </p:ext>
                </p:extLst>
              </p:nvPr>
            </p:nvGraphicFramePr>
            <p:xfrm>
              <a:off x="601693" y="1529367"/>
              <a:ext cx="4891176" cy="417068"/>
            </p:xfrm>
            <a:graphic>
              <a:graphicData uri="http://schemas.openxmlformats.org/drawingml/2006/table">
                <a:tbl>
                  <a:tblPr firstRow="1" firstCol="1" bandRow="1"/>
                  <a:tblGrid>
                    <a:gridCol w="1222794">
                      <a:extLst>
                        <a:ext uri="{9D8B030D-6E8A-4147-A177-3AD203B41FA5}">
                          <a16:colId xmlns:a16="http://schemas.microsoft.com/office/drawing/2014/main" val="3873054312"/>
                        </a:ext>
                      </a:extLst>
                    </a:gridCol>
                    <a:gridCol w="1222794">
                      <a:extLst>
                        <a:ext uri="{9D8B030D-6E8A-4147-A177-3AD203B41FA5}">
                          <a16:colId xmlns:a16="http://schemas.microsoft.com/office/drawing/2014/main" val="1040097176"/>
                        </a:ext>
                      </a:extLst>
                    </a:gridCol>
                    <a:gridCol w="1222794">
                      <a:extLst>
                        <a:ext uri="{9D8B030D-6E8A-4147-A177-3AD203B41FA5}">
                          <a16:colId xmlns:a16="http://schemas.microsoft.com/office/drawing/2014/main" val="2275605771"/>
                        </a:ext>
                      </a:extLst>
                    </a:gridCol>
                    <a:gridCol w="1222794">
                      <a:extLst>
                        <a:ext uri="{9D8B030D-6E8A-4147-A177-3AD203B41FA5}">
                          <a16:colId xmlns:a16="http://schemas.microsoft.com/office/drawing/2014/main" val="4275792043"/>
                        </a:ext>
                      </a:extLst>
                    </a:gridCol>
                  </a:tblGrid>
                  <a:tr h="25781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K</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(2 ;−2)</m:t>
                                </m:r>
                              </m:oMath>
                            </m:oMathPara>
                          </a14:m>
                          <a:endParaRPr lang="pt-BR"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L</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−4; 2</m:t>
                                    </m:r>
                                  </m:e>
                                </m:d>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M</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1800" kern="100">
                                        <a:effectLst/>
                                        <a:latin typeface="Cambria Math" panose="02040503050406030204" pitchFamily="18" charset="0"/>
                                        <a:ea typeface="Aptos" panose="020B0004020202020204" pitchFamily="34" charset="0"/>
                                        <a:cs typeface="Times New Roman" panose="02020603050405020304" pitchFamily="18" charset="0"/>
                                      </a:rPr>
                                      <m:t>−1;−1</m:t>
                                    </m:r>
                                  </m:e>
                                </m:d>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1800" kern="100">
                                    <a:effectLst/>
                                    <a:latin typeface="Cambria Math" panose="02040503050406030204" pitchFamily="18" charset="0"/>
                                    <a:ea typeface="Aptos" panose="020B0004020202020204" pitchFamily="34" charset="0"/>
                                    <a:cs typeface="Times New Roman" panose="02020603050405020304" pitchFamily="18" charset="0"/>
                                  </a:rPr>
                                  <m:t>N</m:t>
                                </m:r>
                                <m:r>
                                  <a:rPr lang="pt-BR" sz="1800" kern="100">
                                    <a:effectLst/>
                                    <a:latin typeface="Cambria Math" panose="02040503050406030204" pitchFamily="18" charset="0"/>
                                    <a:ea typeface="Aptos" panose="020B0004020202020204" pitchFamily="34" charset="0"/>
                                    <a:cs typeface="Times New Roman" panose="02020603050405020304" pitchFamily="18" charset="0"/>
                                  </a:rPr>
                                  <m:t> (0;−2)</m:t>
                                </m:r>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1638985"/>
                      </a:ext>
                    </a:extLst>
                  </a:tr>
                </a:tbl>
              </a:graphicData>
            </a:graphic>
          </p:graphicFrame>
        </mc:Choice>
        <mc:Fallback xmlns="">
          <p:graphicFrame>
            <p:nvGraphicFramePr>
              <p:cNvPr id="9" name="Tabela 8">
                <a:extLst>
                  <a:ext uri="{FF2B5EF4-FFF2-40B4-BE49-F238E27FC236}">
                    <a16:creationId xmlns:a16="http://schemas.microsoft.com/office/drawing/2014/main" id="{81BB73B6-0C10-541D-0640-C8629A7D6536}"/>
                  </a:ext>
                </a:extLst>
              </p:cNvPr>
              <p:cNvGraphicFramePr>
                <a:graphicFrameLocks noGrp="1"/>
              </p:cNvGraphicFramePr>
              <p:nvPr>
                <p:extLst>
                  <p:ext uri="{D42A27DB-BD31-4B8C-83A1-F6EECF244321}">
                    <p14:modId xmlns:p14="http://schemas.microsoft.com/office/powerpoint/2010/main" val="1957858571"/>
                  </p:ext>
                </p:extLst>
              </p:nvPr>
            </p:nvGraphicFramePr>
            <p:xfrm>
              <a:off x="601693" y="1529367"/>
              <a:ext cx="4891176" cy="417068"/>
            </p:xfrm>
            <a:graphic>
              <a:graphicData uri="http://schemas.openxmlformats.org/drawingml/2006/table">
                <a:tbl>
                  <a:tblPr firstRow="1" firstCol="1" bandRow="1"/>
                  <a:tblGrid>
                    <a:gridCol w="1222794">
                      <a:extLst>
                        <a:ext uri="{9D8B030D-6E8A-4147-A177-3AD203B41FA5}">
                          <a16:colId xmlns:a16="http://schemas.microsoft.com/office/drawing/2014/main" val="3873054312"/>
                        </a:ext>
                      </a:extLst>
                    </a:gridCol>
                    <a:gridCol w="1222794">
                      <a:extLst>
                        <a:ext uri="{9D8B030D-6E8A-4147-A177-3AD203B41FA5}">
                          <a16:colId xmlns:a16="http://schemas.microsoft.com/office/drawing/2014/main" val="1040097176"/>
                        </a:ext>
                      </a:extLst>
                    </a:gridCol>
                    <a:gridCol w="1222794">
                      <a:extLst>
                        <a:ext uri="{9D8B030D-6E8A-4147-A177-3AD203B41FA5}">
                          <a16:colId xmlns:a16="http://schemas.microsoft.com/office/drawing/2014/main" val="2275605771"/>
                        </a:ext>
                      </a:extLst>
                    </a:gridCol>
                    <a:gridCol w="1222794">
                      <a:extLst>
                        <a:ext uri="{9D8B030D-6E8A-4147-A177-3AD203B41FA5}">
                          <a16:colId xmlns:a16="http://schemas.microsoft.com/office/drawing/2014/main" val="4275792043"/>
                        </a:ext>
                      </a:extLst>
                    </a:gridCol>
                  </a:tblGrid>
                  <a:tr h="417068">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2"/>
                          <a:stretch>
                            <a:fillRect l="-498" t="-1429" r="-301493" b="-4286"/>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2"/>
                          <a:stretch>
                            <a:fillRect l="-100498" t="-1429" r="-201493" b="-4286"/>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2"/>
                          <a:stretch>
                            <a:fillRect l="-200498" t="-1429" r="-101493" b="-4286"/>
                          </a:stretch>
                        </a:blipFill>
                      </a:tcPr>
                    </a:tc>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2"/>
                          <a:stretch>
                            <a:fillRect l="-300498" t="-1429" r="-1493" b="-4286"/>
                          </a:stretch>
                        </a:blipFill>
                      </a:tcPr>
                    </a:tc>
                    <a:extLst>
                      <a:ext uri="{0D108BD9-81ED-4DB2-BD59-A6C34878D82A}">
                        <a16:rowId xmlns:a16="http://schemas.microsoft.com/office/drawing/2014/main" val="3621638985"/>
                      </a:ext>
                    </a:extLst>
                  </a:tr>
                </a:tbl>
              </a:graphicData>
            </a:graphic>
          </p:graphicFrame>
        </mc:Fallback>
      </mc:AlternateContent>
      <p:sp>
        <p:nvSpPr>
          <p:cNvPr id="5" name="CaixaDeTexto 4">
            <a:extLst>
              <a:ext uri="{FF2B5EF4-FFF2-40B4-BE49-F238E27FC236}">
                <a16:creationId xmlns:a16="http://schemas.microsoft.com/office/drawing/2014/main" id="{823430F4-0DDD-2A48-C87F-BCBA6B890065}"/>
              </a:ext>
            </a:extLst>
          </p:cNvPr>
          <p:cNvSpPr txBox="1"/>
          <p:nvPr/>
        </p:nvSpPr>
        <p:spPr>
          <a:xfrm>
            <a:off x="-25878" y="2291657"/>
            <a:ext cx="6120440" cy="848437"/>
          </a:xfrm>
          <a:prstGeom prst="rect">
            <a:avLst/>
          </a:prstGeom>
          <a:noFill/>
        </p:spPr>
        <p:txBody>
          <a:bodyPr wrap="square">
            <a:spAutoFit/>
          </a:bodyPr>
          <a:lstStyle/>
          <a:p>
            <a:pP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o quadrilátero EFHG representado no plano cartesiano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 Gráfico de linhas&#10;&#10;O conteúdo gerado por IA pode estar incorreto.">
            <a:extLst>
              <a:ext uri="{FF2B5EF4-FFF2-40B4-BE49-F238E27FC236}">
                <a16:creationId xmlns:a16="http://schemas.microsoft.com/office/drawing/2014/main" id="{B45B1D46-2DAC-1A92-31A8-C7C323131460}"/>
              </a:ext>
            </a:extLst>
          </p:cNvPr>
          <p:cNvPicPr>
            <a:picLocks noChangeAspect="1"/>
          </p:cNvPicPr>
          <p:nvPr/>
        </p:nvPicPr>
        <p:blipFill rotWithShape="1">
          <a:blip r:embed="rId3">
            <a:extLst>
              <a:ext uri="{28A0092B-C50C-407E-A947-70E740481C1C}">
                <a14:useLocalDpi xmlns:a14="http://schemas.microsoft.com/office/drawing/2010/main" val="0"/>
              </a:ext>
            </a:extLst>
          </a:blip>
          <a:srcRect b="8044"/>
          <a:stretch>
            <a:fillRect/>
          </a:stretch>
        </p:blipFill>
        <p:spPr bwMode="auto">
          <a:xfrm>
            <a:off x="1200615" y="3140094"/>
            <a:ext cx="3425173" cy="2973444"/>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EB67ACE8-F246-59E5-5C6A-971BFC47C5C3}"/>
              </a:ext>
            </a:extLst>
          </p:cNvPr>
          <p:cNvSpPr txBox="1"/>
          <p:nvPr/>
        </p:nvSpPr>
        <p:spPr>
          <a:xfrm>
            <a:off x="0" y="6098074"/>
            <a:ext cx="6146320" cy="45910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Quais são as coordenadas cartesianas dos seus vértices?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FF5FA8D9-A9E6-EB90-E329-8EFE612A1DCB}"/>
                  </a:ext>
                </a:extLst>
              </p:cNvPr>
              <p:cNvSpPr txBox="1"/>
              <p:nvPr/>
            </p:nvSpPr>
            <p:spPr>
              <a:xfrm>
                <a:off x="6146320" y="759926"/>
                <a:ext cx="6045680" cy="162711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coordenadas de dois dos vértices, não consecutivos, do quadrado ABCD são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6;5</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2;1</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relação a esse quadrado, faça o que se pede no plano cartesiano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FF5FA8D9-A9E6-EB90-E329-8EFE612A1DCB}"/>
                  </a:ext>
                </a:extLst>
              </p:cNvPr>
              <p:cNvSpPr txBox="1">
                <a:spLocks noRot="1" noChangeAspect="1" noMove="1" noResize="1" noEditPoints="1" noAdjustHandles="1" noChangeArrowheads="1" noChangeShapeType="1" noTextEdit="1"/>
              </p:cNvSpPr>
              <p:nvPr/>
            </p:nvSpPr>
            <p:spPr>
              <a:xfrm>
                <a:off x="6146320" y="759926"/>
                <a:ext cx="6045680" cy="1627112"/>
              </a:xfrm>
              <a:prstGeom prst="rect">
                <a:avLst/>
              </a:prstGeom>
              <a:blipFill>
                <a:blip r:embed="rId4"/>
                <a:stretch>
                  <a:fillRect l="-1310" t="-1873" r="-1310" b="-5993"/>
                </a:stretch>
              </a:blipFill>
            </p:spPr>
            <p:txBody>
              <a:bodyPr/>
              <a:lstStyle/>
              <a:p>
                <a:r>
                  <a:rPr lang="pt-BR">
                    <a:noFill/>
                  </a:rPr>
                  <a:t> </a:t>
                </a:r>
              </a:p>
            </p:txBody>
          </p:sp>
        </mc:Fallback>
      </mc:AlternateContent>
      <p:grpSp>
        <p:nvGrpSpPr>
          <p:cNvPr id="12" name="Agrupar 11">
            <a:extLst>
              <a:ext uri="{FF2B5EF4-FFF2-40B4-BE49-F238E27FC236}">
                <a16:creationId xmlns:a16="http://schemas.microsoft.com/office/drawing/2014/main" id="{086AE722-999B-3B16-799D-11DD61E33779}"/>
              </a:ext>
            </a:extLst>
          </p:cNvPr>
          <p:cNvGrpSpPr/>
          <p:nvPr/>
        </p:nvGrpSpPr>
        <p:grpSpPr>
          <a:xfrm>
            <a:off x="7769847" y="2387038"/>
            <a:ext cx="2798625" cy="2241984"/>
            <a:chOff x="-1" y="0"/>
            <a:chExt cx="2409218" cy="2488037"/>
          </a:xfrm>
        </p:grpSpPr>
        <p:pic>
          <p:nvPicPr>
            <p:cNvPr id="13" name="Imagem 12" descr="Gráfico&#10;&#10;O conteúdo gerado por IA pode estar incorreto.">
              <a:extLst>
                <a:ext uri="{FF2B5EF4-FFF2-40B4-BE49-F238E27FC236}">
                  <a16:creationId xmlns:a16="http://schemas.microsoft.com/office/drawing/2014/main" id="{65E288B5-4A52-A31F-0280-E890F225B1CA}"/>
                </a:ext>
              </a:extLst>
            </p:cNvPr>
            <p:cNvPicPr preferRelativeResize="0">
              <a:picLocks noChangeAspect="1"/>
            </p:cNvPicPr>
            <p:nvPr/>
          </p:nvPicPr>
          <p:blipFill>
            <a:blip r:embed="rId5">
              <a:extLst>
                <a:ext uri="{28A0092B-C50C-407E-A947-70E740481C1C}">
                  <a14:useLocalDpi xmlns:a14="http://schemas.microsoft.com/office/drawing/2010/main" val="0"/>
                </a:ext>
              </a:extLst>
            </a:blip>
            <a:stretch>
              <a:fillRect/>
            </a:stretch>
          </p:blipFill>
          <p:spPr>
            <a:xfrm>
              <a:off x="-1" y="0"/>
              <a:ext cx="2340000" cy="2488037"/>
            </a:xfrm>
            <a:prstGeom prst="rect">
              <a:avLst/>
            </a:prstGeom>
          </p:spPr>
        </p:pic>
        <p:cxnSp>
          <p:nvCxnSpPr>
            <p:cNvPr id="14" name="Conector de Seta Reta 13">
              <a:extLst>
                <a:ext uri="{FF2B5EF4-FFF2-40B4-BE49-F238E27FC236}">
                  <a16:creationId xmlns:a16="http://schemas.microsoft.com/office/drawing/2014/main" id="{392A1417-97BB-5297-0C34-E0BF14824C5F}"/>
                </a:ext>
              </a:extLst>
            </p:cNvPr>
            <p:cNvCxnSpPr/>
            <p:nvPr/>
          </p:nvCxnSpPr>
          <p:spPr>
            <a:xfrm>
              <a:off x="2339174" y="2262808"/>
              <a:ext cx="70043" cy="0"/>
            </a:xfrm>
            <a:prstGeom prst="straightConnector1">
              <a:avLst/>
            </a:prstGeom>
            <a:noFill/>
            <a:ln w="28575" cap="flat" cmpd="sng" algn="ctr">
              <a:solidFill>
                <a:sysClr val="windowText" lastClr="000000"/>
              </a:solidFill>
              <a:prstDash val="solid"/>
              <a:miter lim="800000"/>
              <a:tailEnd type="triangle"/>
            </a:ln>
            <a:effectLst/>
          </p:spPr>
        </p:cxnSp>
      </p:grpSp>
      <p:sp>
        <p:nvSpPr>
          <p:cNvPr id="16" name="CaixaDeTexto 15">
            <a:extLst>
              <a:ext uri="{FF2B5EF4-FFF2-40B4-BE49-F238E27FC236}">
                <a16:creationId xmlns:a16="http://schemas.microsoft.com/office/drawing/2014/main" id="{FD8F5F55-52A4-E691-8B6F-61B8A0EC6906}"/>
              </a:ext>
            </a:extLst>
          </p:cNvPr>
          <p:cNvSpPr txBox="1"/>
          <p:nvPr/>
        </p:nvSpPr>
        <p:spPr>
          <a:xfrm>
            <a:off x="6169037" y="4657010"/>
            <a:ext cx="5738722" cy="1990288"/>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Marque os pontos A e C no plano cartesiano e ligue-os.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Encontre as coordenadas dos outros dois vértices desse quadrado e marque-os no plano.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Represente o quadrado no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63231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ACD97270-60C8-3C4A-576C-EDC5BA95C32C}"/>
              </a:ext>
            </a:extLst>
          </p:cNvPr>
          <p:cNvSpPr txBox="1"/>
          <p:nvPr/>
        </p:nvSpPr>
        <p:spPr>
          <a:xfrm>
            <a:off x="-8965" y="2314452"/>
            <a:ext cx="6094562" cy="162711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(SAEGO DIAGNÓSTICA – 2025)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Dênis saiu de casa para ir ao banco do qual é cliente. O ponto P, representado no plano cartesiano abaixo, indica a localização da casa de Dênis.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Gráfico&#10;&#10;O conteúdo gerado por IA pode estar incorreto.">
            <a:extLst>
              <a:ext uri="{FF2B5EF4-FFF2-40B4-BE49-F238E27FC236}">
                <a16:creationId xmlns:a16="http://schemas.microsoft.com/office/drawing/2014/main" id="{717C4B11-D2EE-4055-F538-A6CE2DF0D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448" y="3864392"/>
            <a:ext cx="3212235" cy="2849548"/>
          </a:xfrm>
          <a:prstGeom prst="rect">
            <a:avLst/>
          </a:prstGeom>
        </p:spPr>
      </p:pic>
      <p:sp>
        <p:nvSpPr>
          <p:cNvPr id="12" name="CaixaDeTexto 11">
            <a:extLst>
              <a:ext uri="{FF2B5EF4-FFF2-40B4-BE49-F238E27FC236}">
                <a16:creationId xmlns:a16="http://schemas.microsoft.com/office/drawing/2014/main" id="{E1066506-8311-7861-0BF1-DDE2693D8227}"/>
              </a:ext>
            </a:extLst>
          </p:cNvPr>
          <p:cNvSpPr txBox="1"/>
          <p:nvPr/>
        </p:nvSpPr>
        <p:spPr>
          <a:xfrm>
            <a:off x="6103295" y="1307338"/>
            <a:ext cx="6017004" cy="447609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Nesse plano cartesiano, a localização do banco do qual Dênis é cliente, é representada por um ponto que tem a mesma ordenada da localização da casa de Dênis e abscissa igual a –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par ordenado que indica a localização desse banco nesse plano cartesiano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 – 3, 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 – 3,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(1, –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(2, –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3" name="Agrupar 12">
            <a:extLst>
              <a:ext uri="{FF2B5EF4-FFF2-40B4-BE49-F238E27FC236}">
                <a16:creationId xmlns:a16="http://schemas.microsoft.com/office/drawing/2014/main" id="{90FDC609-F91B-BD4B-8806-AB0F5F52FDCD}"/>
              </a:ext>
            </a:extLst>
          </p:cNvPr>
          <p:cNvGrpSpPr/>
          <p:nvPr/>
        </p:nvGrpSpPr>
        <p:grpSpPr>
          <a:xfrm>
            <a:off x="223656" y="561638"/>
            <a:ext cx="5538789" cy="1688504"/>
            <a:chOff x="6267034" y="717166"/>
            <a:chExt cx="5686542" cy="1738382"/>
          </a:xfrm>
        </p:grpSpPr>
        <p:sp>
          <p:nvSpPr>
            <p:cNvPr id="14" name="Retângulo: Cantos Arredondados 13">
              <a:extLst>
                <a:ext uri="{FF2B5EF4-FFF2-40B4-BE49-F238E27FC236}">
                  <a16:creationId xmlns:a16="http://schemas.microsoft.com/office/drawing/2014/main" id="{CE5C5827-2A64-0394-C2BF-C7D8A6C3BC20}"/>
                </a:ext>
              </a:extLst>
            </p:cNvPr>
            <p:cNvSpPr/>
            <p:nvPr/>
          </p:nvSpPr>
          <p:spPr>
            <a:xfrm>
              <a:off x="6276000" y="1084777"/>
              <a:ext cx="5677576" cy="1370771"/>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chemeClr val="tx1"/>
                  </a:solidFill>
                  <a:latin typeface="Arial Narrow" panose="020B0606020202030204" pitchFamily="34" charset="0"/>
                </a:rPr>
                <a:t>Caro(a) estudante, neste momento, vamos exercitar a habilidade de </a:t>
              </a:r>
              <a:r>
                <a:rPr lang="pt-BR" sz="2000" b="1" dirty="0">
                  <a:solidFill>
                    <a:schemeClr val="tx1"/>
                  </a:solidFill>
                  <a:latin typeface="Arial Narrow" panose="020B0606020202030204" pitchFamily="34" charset="0"/>
                </a:rPr>
                <a:t>interpretar</a:t>
              </a:r>
              <a:r>
                <a:rPr lang="pt-BR" sz="2000" dirty="0">
                  <a:solidFill>
                    <a:schemeClr val="tx1"/>
                  </a:solidFill>
                  <a:latin typeface="Arial Narrow" panose="020B0606020202030204" pitchFamily="34" charset="0"/>
                </a:rPr>
                <a:t> informações apresentadas por meio de coordenadas cartesianas.</a:t>
              </a:r>
            </a:p>
          </p:txBody>
        </p:sp>
        <p:pic>
          <p:nvPicPr>
            <p:cNvPr id="15" name="Imagem 14">
              <a:extLst>
                <a:ext uri="{FF2B5EF4-FFF2-40B4-BE49-F238E27FC236}">
                  <a16:creationId xmlns:a16="http://schemas.microsoft.com/office/drawing/2014/main" id="{52CCBD24-5FF1-6A16-7262-04A91E653F02}"/>
                </a:ext>
              </a:extLst>
            </p:cNvPr>
            <p:cNvPicPr>
              <a:picLocks noChangeAspect="1"/>
            </p:cNvPicPr>
            <p:nvPr/>
          </p:nvPicPr>
          <p:blipFill>
            <a:blip r:embed="rId3"/>
            <a:stretch>
              <a:fillRect/>
            </a:stretch>
          </p:blipFill>
          <p:spPr>
            <a:xfrm>
              <a:off x="6267034" y="717166"/>
              <a:ext cx="2055028" cy="767728"/>
            </a:xfrm>
            <a:prstGeom prst="rect">
              <a:avLst/>
            </a:prstGeom>
          </p:spPr>
        </p:pic>
      </p:grpSp>
    </p:spTree>
    <p:extLst>
      <p:ext uri="{BB962C8B-B14F-4D97-AF65-F5344CB8AC3E}">
        <p14:creationId xmlns:p14="http://schemas.microsoft.com/office/powerpoint/2010/main" val="25252844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1B8D523-CE0A-95E4-ED6A-035A44A94959}"/>
              </a:ext>
            </a:extLst>
          </p:cNvPr>
          <p:cNvSpPr txBox="1"/>
          <p:nvPr/>
        </p:nvSpPr>
        <p:spPr>
          <a:xfrm>
            <a:off x="336000" y="857032"/>
            <a:ext cx="11520000" cy="5688737"/>
          </a:xfrm>
          <a:prstGeom prst="rect">
            <a:avLst/>
          </a:prstGeom>
          <a:solidFill>
            <a:schemeClr val="bg1"/>
          </a:solidFill>
        </p:spPr>
        <p:txBody>
          <a:bodyPr wrap="square">
            <a:spAutoFit/>
          </a:bodyPr>
          <a:lstStyle/>
          <a:p>
            <a:pPr marL="20320"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Fernanda joga online e precisa locomover um carrinho por meio de comandos. Observe a seguir a representação de parte da tela, desde a última vez que Fernanda começou a partida.</a:t>
            </a:r>
          </a:p>
          <a:p>
            <a:pPr marL="20320" algn="just">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Nesse dia, Fernanda inseriu comandos para que o carrinho girasse para a esquerda, andasse 2 unidades e, em seguida, girasse para a direita e andasse 3 unidades.</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4303713" algn="just">
              <a:spcAft>
                <a:spcPts val="8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4303713" algn="just">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Quais são as coordenadas da localização do carrinho após esses comandos?</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4303713" algn="just">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(A) (4; 1)</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4303713" algn="just">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(B) (4; 3)</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4303713" algn="just">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(C) (3; 4)</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4303713" algn="just">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(D) (1; 4)</a:t>
            </a:r>
          </a:p>
          <a:p>
            <a:pPr marL="4303713" algn="just">
              <a:spcAft>
                <a:spcPts val="800"/>
              </a:spcAft>
              <a:buNone/>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4303713" algn="just">
              <a:spcAft>
                <a:spcPts val="800"/>
              </a:spcAft>
              <a:buNone/>
            </a:pPr>
            <a:endParaRPr lang="pt-BR"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Descrição gerada automaticamente com confiança média">
            <a:extLst>
              <a:ext uri="{FF2B5EF4-FFF2-40B4-BE49-F238E27FC236}">
                <a16:creationId xmlns:a16="http://schemas.microsoft.com/office/drawing/2014/main" id="{69A1F4F8-19BA-6506-9834-6B27FFB5D35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3188" b="2744"/>
          <a:stretch>
            <a:fillRect/>
          </a:stretch>
        </p:blipFill>
        <p:spPr bwMode="auto">
          <a:xfrm>
            <a:off x="976122" y="3073882"/>
            <a:ext cx="3111784" cy="2927086"/>
          </a:xfrm>
          <a:prstGeom prst="rect">
            <a:avLst/>
          </a:prstGeom>
          <a:noFill/>
          <a:ln>
            <a:noFill/>
          </a:ln>
        </p:spPr>
      </p:pic>
    </p:spTree>
    <p:extLst>
      <p:ext uri="{BB962C8B-B14F-4D97-AF65-F5344CB8AC3E}">
        <p14:creationId xmlns:p14="http://schemas.microsoft.com/office/powerpoint/2010/main" val="2963465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213A2AB4-053F-3549-D2EB-9E1DB3782FFB}"/>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43130" y="682019"/>
            <a:ext cx="3240000" cy="67527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CCC2EEA2-3A74-FC21-817B-17AEBD716F7B}"/>
              </a:ext>
            </a:extLst>
          </p:cNvPr>
          <p:cNvSpPr txBox="1"/>
          <p:nvPr/>
        </p:nvSpPr>
        <p:spPr>
          <a:xfrm>
            <a:off x="0" y="1357291"/>
            <a:ext cx="6094562" cy="3389646"/>
          </a:xfrm>
          <a:prstGeom prst="rect">
            <a:avLst/>
          </a:prstGeom>
          <a:noFill/>
        </p:spPr>
        <p:txBody>
          <a:bodyPr wrap="square">
            <a:spAutoFit/>
          </a:bodyPr>
          <a:lstStyle/>
          <a:p>
            <a:pPr algn="ctr">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SIMETRIA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A simetria é uma característica que encontramos em muitas formas da natureza e em objetos feitos pelo ser humano. Algo é </a:t>
            </a:r>
            <a:r>
              <a:rPr lang="pt-BR" sz="2200" u="sng" kern="0" dirty="0">
                <a:effectLst/>
                <a:latin typeface="Arial Narrow" panose="020B0606020202030204" pitchFamily="34" charset="0"/>
                <a:ea typeface="Times New Roman" panose="02020603050405020304" pitchFamily="18" charset="0"/>
                <a:cs typeface="ArialNarrow"/>
              </a:rPr>
              <a:t>simétrico</a:t>
            </a:r>
            <a:r>
              <a:rPr lang="pt-BR" sz="2200" kern="0" dirty="0">
                <a:effectLst/>
                <a:latin typeface="Arial Narrow" panose="020B0606020202030204" pitchFamily="34" charset="0"/>
                <a:ea typeface="Times New Roman" panose="02020603050405020304" pitchFamily="18" charset="0"/>
                <a:cs typeface="ArialNarrow"/>
              </a:rPr>
              <a:t> se, quando dividido, suas partes forem idênticas em tamanho e forma. Além disso, é necessário que haja correspondência entre as partes divididas pelo eixo de simetria. Observe: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Forma&#10;&#10;O conteúdo gerado por IA pode estar incorreto.">
            <a:extLst>
              <a:ext uri="{FF2B5EF4-FFF2-40B4-BE49-F238E27FC236}">
                <a16:creationId xmlns:a16="http://schemas.microsoft.com/office/drawing/2014/main" id="{F3570CC6-A966-30CD-9A2F-D7DC2F8FCBF5}"/>
              </a:ext>
            </a:extLst>
          </p:cNvPr>
          <p:cNvPicPr>
            <a:picLocks noChangeAspect="1"/>
          </p:cNvPicPr>
          <p:nvPr/>
        </p:nvPicPr>
        <p:blipFill rotWithShape="1">
          <a:blip r:embed="rId3">
            <a:extLst>
              <a:ext uri="{28A0092B-C50C-407E-A947-70E740481C1C}">
                <a14:useLocalDpi xmlns:a14="http://schemas.microsoft.com/office/drawing/2010/main" val="0"/>
              </a:ext>
            </a:extLst>
          </a:blip>
          <a:srcRect l="557" r="26255" b="8415"/>
          <a:stretch/>
        </p:blipFill>
        <p:spPr bwMode="auto">
          <a:xfrm>
            <a:off x="223291" y="4786187"/>
            <a:ext cx="5494335" cy="1429044"/>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12EE5C3C-8EC4-59DD-2D6A-F447D9D4900E}"/>
              </a:ext>
            </a:extLst>
          </p:cNvPr>
          <p:cNvSpPr txBox="1"/>
          <p:nvPr/>
        </p:nvSpPr>
        <p:spPr>
          <a:xfrm>
            <a:off x="6094562" y="796144"/>
            <a:ext cx="6094562"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Existem diferentes tipos de simetria e cada uma tem suas próprias características</a:t>
            </a:r>
            <a:r>
              <a:rPr lang="pt-BR" sz="2200" kern="100" dirty="0">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B2280463-8832-5FD9-B947-2AC5CD5553E1}"/>
              </a:ext>
            </a:extLst>
          </p:cNvPr>
          <p:cNvSpPr txBox="1"/>
          <p:nvPr/>
        </p:nvSpPr>
        <p:spPr>
          <a:xfrm>
            <a:off x="6094562" y="2052053"/>
            <a:ext cx="6025551" cy="1627112"/>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Simetria de Reflexão:</a:t>
            </a:r>
            <a:r>
              <a:rPr lang="pt-BR" sz="2200" kern="100" dirty="0">
                <a:solidFill>
                  <a:srgbClr val="222222"/>
                </a:solidFill>
                <a:effectLst/>
                <a:latin typeface="Open Sans" panose="020B0606030504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Acontece quando uma figura pode ser dividida por um eixo e as duas partes se refletem. A linha que divide as partes é chamada de eixo de simetria;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MATEMÁTICA – SIMETRIA DE REFLEXÃO – Conexão Escola SME">
            <a:extLst>
              <a:ext uri="{FF2B5EF4-FFF2-40B4-BE49-F238E27FC236}">
                <a16:creationId xmlns:a16="http://schemas.microsoft.com/office/drawing/2014/main" id="{23813F7B-3E16-3D54-91AA-A5A0D27A8D9C}"/>
              </a:ext>
            </a:extLst>
          </p:cNvPr>
          <p:cNvPicPr>
            <a:picLocks noChangeAspect="1"/>
          </p:cNvPicPr>
          <p:nvPr/>
        </p:nvPicPr>
        <p:blipFill rotWithShape="1">
          <a:blip r:embed="rId4">
            <a:extLst>
              <a:ext uri="{28A0092B-C50C-407E-A947-70E740481C1C}">
                <a14:useLocalDpi xmlns:a14="http://schemas.microsoft.com/office/drawing/2010/main" val="0"/>
              </a:ext>
            </a:extLst>
          </a:blip>
          <a:srcRect b="25901"/>
          <a:stretch/>
        </p:blipFill>
        <p:spPr bwMode="auto">
          <a:xfrm>
            <a:off x="7240883" y="4086637"/>
            <a:ext cx="3801920" cy="17265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5682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7CB518E-92FC-0C96-E998-0A0CA80D72CF}"/>
                  </a:ext>
                </a:extLst>
              </p:cNvPr>
              <p:cNvSpPr txBox="1"/>
              <p:nvPr/>
            </p:nvSpPr>
            <p:spPr>
              <a:xfrm>
                <a:off x="0" y="747420"/>
                <a:ext cx="6002547" cy="1785104"/>
              </a:xfrm>
              <a:prstGeom prst="rect">
                <a:avLst/>
              </a:prstGeom>
              <a:noFill/>
            </p:spPr>
            <p:txBody>
              <a:bodyPr wrap="square">
                <a:spAutoFit/>
              </a:bodyPr>
              <a:lstStyle/>
              <a:p>
                <a:pPr lvl="0" indent="268288" algn="just">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Simetria de Rotação:</a:t>
                </a:r>
                <a:r>
                  <a:rPr lang="pt-BR" sz="2200" kern="100" dirty="0">
                    <a:solidFill>
                      <a:srgbClr val="222222"/>
                    </a:solidFill>
                    <a:effectLst/>
                    <a:latin typeface="Open Sans" panose="020B0606030504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Neste tipo de simetria, uma figura pode ser girada ao redor de um ponto central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W</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ainda parecer a mesma. Ou seja, a forma mantém sua aparência após uma rotação. Observe as rotações, no sentido anti-horário, realizadas na figura: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7CB518E-92FC-0C96-E998-0A0CA80D72CF}"/>
                  </a:ext>
                </a:extLst>
              </p:cNvPr>
              <p:cNvSpPr txBox="1">
                <a:spLocks noRot="1" noChangeAspect="1" noMove="1" noResize="1" noEditPoints="1" noAdjustHandles="1" noChangeArrowheads="1" noChangeShapeType="1" noTextEdit="1"/>
              </p:cNvSpPr>
              <p:nvPr/>
            </p:nvSpPr>
            <p:spPr>
              <a:xfrm>
                <a:off x="0" y="747420"/>
                <a:ext cx="6002547" cy="1785104"/>
              </a:xfrm>
              <a:prstGeom prst="rect">
                <a:avLst/>
              </a:prstGeom>
              <a:blipFill>
                <a:blip r:embed="rId2"/>
                <a:stretch>
                  <a:fillRect l="-1320" t="-3082" r="-1218" b="-5822"/>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3F2983A7-F4FF-0C58-1251-C90FAA827955}"/>
              </a:ext>
            </a:extLst>
          </p:cNvPr>
          <p:cNvPicPr>
            <a:picLocks noChangeAspect="1"/>
          </p:cNvPicPr>
          <p:nvPr/>
        </p:nvPicPr>
        <p:blipFill>
          <a:blip r:embed="rId3"/>
          <a:stretch>
            <a:fillRect/>
          </a:stretch>
        </p:blipFill>
        <p:spPr>
          <a:xfrm>
            <a:off x="1558581" y="2544823"/>
            <a:ext cx="3040313" cy="4182982"/>
          </a:xfrm>
          <a:prstGeom prst="rect">
            <a:avLst/>
          </a:prstGeom>
        </p:spPr>
      </p:pic>
      <p:sp>
        <p:nvSpPr>
          <p:cNvPr id="8" name="CaixaDeTexto 7">
            <a:extLst>
              <a:ext uri="{FF2B5EF4-FFF2-40B4-BE49-F238E27FC236}">
                <a16:creationId xmlns:a16="http://schemas.microsoft.com/office/drawing/2014/main" id="{F32C256E-D922-07FF-9F0C-74FB811BD485}"/>
              </a:ext>
            </a:extLst>
          </p:cNvPr>
          <p:cNvSpPr txBox="1"/>
          <p:nvPr/>
        </p:nvSpPr>
        <p:spPr>
          <a:xfrm>
            <a:off x="6185648" y="1745870"/>
            <a:ext cx="5807734" cy="1627112"/>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Simetria de Translação: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Acontece quando uma forma é repetida em linha reta, para cima, para baixo ou para os lados. As figuras são idênticas, mas deslocadas de uma posição para outra.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Brincando com os padrões: a arte de criar estampas">
            <a:extLst>
              <a:ext uri="{FF2B5EF4-FFF2-40B4-BE49-F238E27FC236}">
                <a16:creationId xmlns:a16="http://schemas.microsoft.com/office/drawing/2014/main" id="{B4127CE8-97B9-CE42-3647-1D389BC3F1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16866" y="3580016"/>
            <a:ext cx="4753145" cy="1355988"/>
          </a:xfrm>
          <a:prstGeom prst="rect">
            <a:avLst/>
          </a:prstGeom>
          <a:noFill/>
          <a:ln>
            <a:noFill/>
          </a:ln>
        </p:spPr>
      </p:pic>
    </p:spTree>
    <p:extLst>
      <p:ext uri="{BB962C8B-B14F-4D97-AF65-F5344CB8AC3E}">
        <p14:creationId xmlns:p14="http://schemas.microsoft.com/office/powerpoint/2010/main" val="22602369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9DD2236-4995-5598-B88A-CE449D262295}"/>
              </a:ext>
            </a:extLst>
          </p:cNvPr>
          <p:cNvSpPr txBox="1"/>
          <p:nvPr/>
        </p:nvSpPr>
        <p:spPr>
          <a:xfrm>
            <a:off x="79794" y="880426"/>
            <a:ext cx="5941444" cy="1651734"/>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Simetrias no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No plano cartesiano, a simetria nos permite encontrar pontos correspondentes e criar figuras congruentes.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Veja alguns casos de simetria no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6795FB8-1390-39EB-4DEA-BA8220513424}"/>
                  </a:ext>
                </a:extLst>
              </p:cNvPr>
              <p:cNvSpPr txBox="1"/>
              <p:nvPr/>
            </p:nvSpPr>
            <p:spPr>
              <a:xfrm>
                <a:off x="0" y="2532160"/>
                <a:ext cx="5855179" cy="1107996"/>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Em relação aos eixos: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Os eixos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ou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funcionam como espelhos, refletindo a figura e os pontos.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76795FB8-1390-39EB-4DEA-BA8220513424}"/>
                  </a:ext>
                </a:extLst>
              </p:cNvPr>
              <p:cNvSpPr txBox="1">
                <a:spLocks noRot="1" noChangeAspect="1" noMove="1" noResize="1" noEditPoints="1" noAdjustHandles="1" noChangeArrowheads="1" noChangeShapeType="1" noTextEdit="1"/>
              </p:cNvSpPr>
              <p:nvPr/>
            </p:nvSpPr>
            <p:spPr>
              <a:xfrm>
                <a:off x="0" y="2532160"/>
                <a:ext cx="5855179" cy="1107996"/>
              </a:xfrm>
              <a:prstGeom prst="rect">
                <a:avLst/>
              </a:prstGeom>
              <a:blipFill>
                <a:blip r:embed="rId2"/>
                <a:stretch>
                  <a:fillRect l="-1354" t="-4396" r="-1354" b="-9890"/>
                </a:stretch>
              </a:blipFill>
            </p:spPr>
            <p:txBody>
              <a:bodyPr/>
              <a:lstStyle/>
              <a:p>
                <a:r>
                  <a:rPr lang="pt-BR">
                    <a:noFill/>
                  </a:rPr>
                  <a:t> </a:t>
                </a:r>
              </a:p>
            </p:txBody>
          </p:sp>
        </mc:Fallback>
      </mc:AlternateContent>
      <p:pic>
        <p:nvPicPr>
          <p:cNvPr id="6" name="Imagem 5" descr="Transformação geométrica de rotação.">
            <a:extLst>
              <a:ext uri="{FF2B5EF4-FFF2-40B4-BE49-F238E27FC236}">
                <a16:creationId xmlns:a16="http://schemas.microsoft.com/office/drawing/2014/main" id="{7D1DC679-F07D-86F8-52E3-8878DFD2FA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11" t="1989" r="3543" b="1613"/>
          <a:stretch/>
        </p:blipFill>
        <p:spPr bwMode="auto">
          <a:xfrm>
            <a:off x="203499" y="3640156"/>
            <a:ext cx="2724090" cy="181866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E012705-9110-5C70-D7E8-6EBA0E0DFCAB}"/>
                  </a:ext>
                </a:extLst>
              </p:cNvPr>
              <p:cNvSpPr txBox="1"/>
              <p:nvPr/>
            </p:nvSpPr>
            <p:spPr>
              <a:xfrm>
                <a:off x="3131389" y="3527305"/>
                <a:ext cx="2889850" cy="2018117"/>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reflexão em </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relação ao eixo </a:t>
                </a:r>
                <a14:m>
                  <m:oMath xmlns:m="http://schemas.openxmlformats.org/officeDocument/2006/math">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as coordenadas dos pontos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e</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C</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passaram para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e</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C</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DE012705-9110-5C70-D7E8-6EBA0E0DFCAB}"/>
                  </a:ext>
                </a:extLst>
              </p:cNvPr>
              <p:cNvSpPr txBox="1">
                <a:spLocks noRot="1" noChangeAspect="1" noMove="1" noResize="1" noEditPoints="1" noAdjustHandles="1" noChangeArrowheads="1" noChangeShapeType="1" noTextEdit="1"/>
              </p:cNvSpPr>
              <p:nvPr/>
            </p:nvSpPr>
            <p:spPr>
              <a:xfrm>
                <a:off x="3131389" y="3527305"/>
                <a:ext cx="2889850" cy="2018117"/>
              </a:xfrm>
              <a:prstGeom prst="rect">
                <a:avLst/>
              </a:prstGeom>
              <a:blipFill>
                <a:blip r:embed="rId4"/>
                <a:stretch>
                  <a:fillRect l="-2743" t="-1511" r="-274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23CD6488-626E-7F1A-F49F-2015486D0A1E}"/>
                  </a:ext>
                </a:extLst>
              </p:cNvPr>
              <p:cNvSpPr txBox="1"/>
              <p:nvPr/>
            </p:nvSpPr>
            <p:spPr>
              <a:xfrm>
                <a:off x="62542" y="5545422"/>
                <a:ext cx="6137694" cy="1107996"/>
              </a:xfrm>
              <a:prstGeom prst="rect">
                <a:avLst/>
              </a:prstGeom>
              <a:noFill/>
            </p:spPr>
            <p:txBody>
              <a:bodyPr wrap="square">
                <a:spAutoFit/>
              </a:bodyPr>
              <a:lstStyle/>
              <a:p>
                <a:pPr algn="just">
                  <a:buNone/>
                </a:pPr>
                <a14:m>
                  <m:oMathPara xmlns:m="http://schemas.openxmlformats.org/officeDocument/2006/math">
                    <m:oMathParaPr>
                      <m:jc m:val="centerGroup"/>
                    </m:oMathParaPr>
                    <m:oMath xmlns:m="http://schemas.openxmlformats.org/officeDocument/2006/math">
                      <m:r>
                        <m:rPr>
                          <m:sty m:val="p"/>
                        </m:rPr>
                        <a:rPr lang="pt-BR" sz="2200"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−5, 3</m:t>
                          </m:r>
                        </m:e>
                      </m:d>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m:t>
                          </m:r>
                        </m:e>
                        <m:sup>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up>
                      </m:sSup>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 −3</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−6, 1</m:t>
                          </m:r>
                        </m:e>
                      </m:d>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B</m:t>
                          </m:r>
                        </m:e>
                        <m:sup>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up>
                      </m:sSup>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 −1</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C</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−2, 2</m:t>
                          </m:r>
                        </m:e>
                      </m:d>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C</m:t>
                          </m:r>
                        </m:e>
                        <m:sup>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up>
                      </m:sSup>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 −2</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23CD6488-626E-7F1A-F49F-2015486D0A1E}"/>
                  </a:ext>
                </a:extLst>
              </p:cNvPr>
              <p:cNvSpPr txBox="1">
                <a:spLocks noRot="1" noChangeAspect="1" noMove="1" noResize="1" noEditPoints="1" noAdjustHandles="1" noChangeArrowheads="1" noChangeShapeType="1" noTextEdit="1"/>
              </p:cNvSpPr>
              <p:nvPr/>
            </p:nvSpPr>
            <p:spPr>
              <a:xfrm>
                <a:off x="62542" y="5545422"/>
                <a:ext cx="6137694" cy="1107996"/>
              </a:xfrm>
              <a:prstGeom prst="rect">
                <a:avLst/>
              </a:prstGeom>
              <a:blipFill>
                <a:blip r:embed="rId5"/>
                <a:stretch>
                  <a:fillRect/>
                </a:stretch>
              </a:blipFill>
            </p:spPr>
            <p:txBody>
              <a:bodyPr/>
              <a:lstStyle/>
              <a:p>
                <a:r>
                  <a:rPr lang="pt-BR">
                    <a:noFill/>
                  </a:rPr>
                  <a:t> </a:t>
                </a:r>
              </a:p>
            </p:txBody>
          </p:sp>
        </mc:Fallback>
      </mc:AlternateContent>
      <p:sp>
        <p:nvSpPr>
          <p:cNvPr id="12" name="CaixaDeTexto 11">
            <a:extLst>
              <a:ext uri="{FF2B5EF4-FFF2-40B4-BE49-F238E27FC236}">
                <a16:creationId xmlns:a16="http://schemas.microsoft.com/office/drawing/2014/main" id="{5DB1C599-1B57-E591-59E0-208F560F8471}"/>
              </a:ext>
            </a:extLst>
          </p:cNvPr>
          <p:cNvSpPr txBox="1"/>
          <p:nvPr/>
        </p:nvSpPr>
        <p:spPr>
          <a:xfrm>
            <a:off x="6096000" y="727133"/>
            <a:ext cx="5941444" cy="1107996"/>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Em relação à origem:</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Cada ponto de uma figura tem um ponto correspondente em direções opostas, equidistantes à origem.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descr="Gráfico, Gráfico de linhas&#10;&#10;O conteúdo gerado por IA pode estar incorreto.">
            <a:extLst>
              <a:ext uri="{FF2B5EF4-FFF2-40B4-BE49-F238E27FC236}">
                <a16:creationId xmlns:a16="http://schemas.microsoft.com/office/drawing/2014/main" id="{8F977263-D017-F27B-A526-B0AF7E20FF0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99945" y="1828387"/>
            <a:ext cx="3533554" cy="2228846"/>
          </a:xfrm>
          <a:prstGeom prst="rect">
            <a:avLst/>
          </a:prstGeom>
          <a:noFill/>
          <a:ln>
            <a:noFill/>
          </a:ln>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C6CE9E4C-5A02-6D13-B45C-E076E4D053A7}"/>
                  </a:ext>
                </a:extLst>
              </p:cNvPr>
              <p:cNvSpPr txBox="1"/>
              <p:nvPr/>
            </p:nvSpPr>
            <p:spPr>
              <a:xfrm>
                <a:off x="6170762" y="4057233"/>
                <a:ext cx="5866681" cy="2800767"/>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triângulo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ABC</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sofreu uma simetria em relação à origem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0;0</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−5, 3</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e>
                        <m:sup>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up>
                      </m:sSup>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5, −3</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−6, 1</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e>
                        <m:sup>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up>
                      </m:sSup>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6, −1</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−2, 2</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m:t>
                          </m:r>
                        </m:e>
                        <m: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sup>
                      </m:sSup>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2, −2</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que as abscissas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dos pontos A, B e C, na direção oposta são positivas e as ordenadas dos pontos A’, B’ e C’, na direção oposta são negativas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C6CE9E4C-5A02-6D13-B45C-E076E4D053A7}"/>
                  </a:ext>
                </a:extLst>
              </p:cNvPr>
              <p:cNvSpPr txBox="1">
                <a:spLocks noRot="1" noChangeAspect="1" noMove="1" noResize="1" noEditPoints="1" noAdjustHandles="1" noChangeArrowheads="1" noChangeShapeType="1" noTextEdit="1"/>
              </p:cNvSpPr>
              <p:nvPr/>
            </p:nvSpPr>
            <p:spPr>
              <a:xfrm>
                <a:off x="6170762" y="4057233"/>
                <a:ext cx="5866681" cy="2800767"/>
              </a:xfrm>
              <a:prstGeom prst="rect">
                <a:avLst/>
              </a:prstGeom>
              <a:blipFill>
                <a:blip r:embed="rId7"/>
                <a:stretch>
                  <a:fillRect l="-1350" t="-1307" r="-1246" b="-3268"/>
                </a:stretch>
              </a:blipFill>
            </p:spPr>
            <p:txBody>
              <a:bodyPr/>
              <a:lstStyle/>
              <a:p>
                <a:r>
                  <a:rPr lang="pt-BR">
                    <a:noFill/>
                  </a:rPr>
                  <a:t> </a:t>
                </a:r>
              </a:p>
            </p:txBody>
          </p:sp>
        </mc:Fallback>
      </mc:AlternateContent>
    </p:spTree>
    <p:extLst>
      <p:ext uri="{BB962C8B-B14F-4D97-AF65-F5344CB8AC3E}">
        <p14:creationId xmlns:p14="http://schemas.microsoft.com/office/powerpoint/2010/main" val="3524146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9F497E0-F963-5320-E249-04974566983F}"/>
              </a:ext>
            </a:extLst>
          </p:cNvPr>
          <p:cNvSpPr txBox="1"/>
          <p:nvPr/>
        </p:nvSpPr>
        <p:spPr>
          <a:xfrm>
            <a:off x="71168" y="761639"/>
            <a:ext cx="6024832" cy="1107996"/>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Em relação a um ponto: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Uma figura rotaciona em relação a um ponto, mantendo a forma original, mas mudando de posição.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O conteúdo gerado por IA pode estar incorreto.">
            <a:extLst>
              <a:ext uri="{FF2B5EF4-FFF2-40B4-BE49-F238E27FC236}">
                <a16:creationId xmlns:a16="http://schemas.microsoft.com/office/drawing/2014/main" id="{8FFEEAF3-2D69-79C6-E266-EDC9F63346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984" y="1865322"/>
            <a:ext cx="3348281" cy="2383188"/>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1710836-FFC7-AC86-757E-A29B7CE1C7C2}"/>
                  </a:ext>
                </a:extLst>
              </p:cNvPr>
              <p:cNvSpPr txBox="1"/>
              <p:nvPr/>
            </p:nvSpPr>
            <p:spPr>
              <a:xfrm>
                <a:off x="67709" y="4252823"/>
                <a:ext cx="6024832" cy="2328843"/>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triângulo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AB</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gira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90°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 sentido anti-horário, gerando o triângulo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𝐵</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Perceba que o centro de rotação é o ponto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𝐵</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por isto, permanece fixo. Assim: </a:t>
                </a:r>
                <a14:m>
                  <m:oMath xmlns:m="http://schemas.openxmlformats.org/officeDocument/2006/math">
                    <m:r>
                      <a:rPr lang="pt-BR" sz="2200" b="0" i="0" kern="100" smtClean="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−6, 6</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e>
                      <m:sup>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up>
                    </m:sSup>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2</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r>
                        <a:rPr lang="pt-BR" sz="2200" b="0" i="0" kern="100" smtClean="0">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−6, 2</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e>
                        <m:sup>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up>
                      </m:sSup>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−6, 2</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−3, 2</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e>
                        <m:sup>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sup>
                      </m:sSup>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−6, 5</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1710836-FFC7-AC86-757E-A29B7CE1C7C2}"/>
                  </a:ext>
                </a:extLst>
              </p:cNvPr>
              <p:cNvSpPr txBox="1">
                <a:spLocks noRot="1" noChangeAspect="1" noMove="1" noResize="1" noEditPoints="1" noAdjustHandles="1" noChangeArrowheads="1" noChangeShapeType="1" noTextEdit="1"/>
              </p:cNvSpPr>
              <p:nvPr/>
            </p:nvSpPr>
            <p:spPr>
              <a:xfrm>
                <a:off x="67709" y="4252823"/>
                <a:ext cx="6024832" cy="2328843"/>
              </a:xfrm>
              <a:prstGeom prst="rect">
                <a:avLst/>
              </a:prstGeom>
              <a:blipFill>
                <a:blip r:embed="rId3"/>
                <a:stretch>
                  <a:fillRect l="-1316" t="-1571" r="-131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9166B80C-3BE1-9735-3DF9-4CB2106AC900}"/>
              </a:ext>
            </a:extLst>
          </p:cNvPr>
          <p:cNvPicPr>
            <a:picLocks noChangeAspect="1"/>
          </p:cNvPicPr>
          <p:nvPr/>
        </p:nvPicPr>
        <p:blipFill rotWithShape="1">
          <a:blip r:embed="rId4">
            <a:extLst>
              <a:ext uri="{28A0092B-C50C-407E-A947-70E740481C1C}">
                <a14:useLocalDpi xmlns:a14="http://schemas.microsoft.com/office/drawing/2010/main" val="0"/>
              </a:ext>
            </a:extLst>
          </a:blip>
          <a:srcRect l="1742" r="63619" b="-4"/>
          <a:stretch>
            <a:fillRect/>
          </a:stretch>
        </p:blipFill>
        <p:spPr bwMode="auto">
          <a:xfrm>
            <a:off x="6179616" y="761639"/>
            <a:ext cx="2520000" cy="640225"/>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160CAD29-48B7-244E-12D7-FE54076FA494}"/>
              </a:ext>
            </a:extLst>
          </p:cNvPr>
          <p:cNvSpPr txBox="1"/>
          <p:nvPr/>
        </p:nvSpPr>
        <p:spPr>
          <a:xfrm>
            <a:off x="6200515" y="1315637"/>
            <a:ext cx="6103188" cy="459036"/>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7. </a:t>
            </a:r>
            <a:r>
              <a:rPr lang="pt-BR" sz="2200" kern="0" dirty="0">
                <a:effectLst/>
                <a:latin typeface="Arial Narrow" panose="020B0606020202030204" pitchFamily="34" charset="0"/>
                <a:ea typeface="Times New Roman" panose="02020603050405020304" pitchFamily="18" charset="0"/>
                <a:cs typeface="ArialNarrow"/>
              </a:rPr>
              <a:t>O polígono a seguir é um hexágono regular.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Gráfico, Gráfico de linhas&#10;&#10;O conteúdo gerado por IA pode estar incorreto.">
            <a:extLst>
              <a:ext uri="{FF2B5EF4-FFF2-40B4-BE49-F238E27FC236}">
                <a16:creationId xmlns:a16="http://schemas.microsoft.com/office/drawing/2014/main" id="{BEE4CE72-08C7-92D1-0EFA-B3543CC0C73A}"/>
              </a:ext>
            </a:extLst>
          </p:cNvPr>
          <p:cNvPicPr>
            <a:picLocks noChangeAspect="1"/>
          </p:cNvPicPr>
          <p:nvPr/>
        </p:nvPicPr>
        <p:blipFill rotWithShape="1">
          <a:blip r:embed="rId5"/>
          <a:srcRect l="16451" t="3105" r="28027" b="15907"/>
          <a:stretch/>
        </p:blipFill>
        <p:spPr bwMode="auto">
          <a:xfrm>
            <a:off x="7889673" y="1835129"/>
            <a:ext cx="2022078" cy="1932507"/>
          </a:xfrm>
          <a:prstGeom prst="rect">
            <a:avLst/>
          </a:prstGeom>
          <a:ln>
            <a:noFill/>
          </a:ln>
          <a:extLst>
            <a:ext uri="{53640926-AAD7-44D8-BBD7-CCE9431645EC}">
              <a14:shadowObscured xmlns:a14="http://schemas.microsoft.com/office/drawing/2010/main"/>
            </a:ext>
          </a:extLst>
        </p:spPr>
      </p:pic>
      <p:sp>
        <p:nvSpPr>
          <p:cNvPr id="12" name="CaixaDeTexto 11">
            <a:extLst>
              <a:ext uri="{FF2B5EF4-FFF2-40B4-BE49-F238E27FC236}">
                <a16:creationId xmlns:a16="http://schemas.microsoft.com/office/drawing/2014/main" id="{A505C8CE-D7E7-9811-9EA7-F44376FF3FD2}"/>
              </a:ext>
            </a:extLst>
          </p:cNvPr>
          <p:cNvSpPr txBox="1"/>
          <p:nvPr/>
        </p:nvSpPr>
        <p:spPr>
          <a:xfrm>
            <a:off x="6262777" y="4018960"/>
            <a:ext cx="6159260" cy="459100"/>
          </a:xfrm>
          <a:prstGeom prst="rect">
            <a:avLst/>
          </a:prstGeom>
          <a:noFill/>
        </p:spPr>
        <p:txBody>
          <a:bodyPr wrap="square">
            <a:spAutoFit/>
          </a:bodyPr>
          <a:lstStyle/>
          <a:p>
            <a:pPr marL="28575">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Quantos eixos de simetria esse polígono possui?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10913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524EB42-EDF6-1966-B4D5-42268789A927}"/>
                  </a:ext>
                </a:extLst>
              </p:cNvPr>
              <p:cNvSpPr txBox="1"/>
              <p:nvPr/>
            </p:nvSpPr>
            <p:spPr>
              <a:xfrm>
                <a:off x="336000" y="878005"/>
                <a:ext cx="11520000" cy="5667129"/>
              </a:xfrm>
              <a:prstGeom prst="rect">
                <a:avLst/>
              </a:prstGeom>
              <a:solidFill>
                <a:schemeClr val="bg1"/>
              </a:solidFill>
            </p:spPr>
            <p:txBody>
              <a:bodyPr wrap="square">
                <a:spAutoFit/>
              </a:bodyPr>
              <a:lstStyle/>
              <a:p>
                <a:pPr lvl="0" indent="358775" algn="just">
                  <a:lnSpc>
                    <a:spcPct val="114000"/>
                  </a:lnSpc>
                  <a:spcAft>
                    <a:spcPts val="800"/>
                  </a:spcAft>
                  <a:buFont typeface="Symbol" panose="05050102010706020507" pitchFamily="18" charset="2"/>
                  <a:buChar char=""/>
                </a:pPr>
                <a:r>
                  <a:rPr lang="pt-BR" sz="2200" kern="0" dirty="0">
                    <a:effectLst/>
                    <a:latin typeface="Arial Narrow" panose="020B0606020202030204" pitchFamily="34" charset="0"/>
                    <a:ea typeface="Times New Roman" panose="02020603050405020304" pitchFamily="18" charset="0"/>
                    <a:cs typeface="ArialNarrow"/>
                  </a:rPr>
                  <a:t>Observe o triângulo ABC no plano cartesiano, a seguir, para responder as atividades 8, 9 e 10. </a:t>
                </a:r>
              </a:p>
              <a:p>
                <a:pPr lvl="0" algn="just">
                  <a:lnSpc>
                    <a:spcPct val="114000"/>
                  </a:lnSpc>
                  <a:spcAft>
                    <a:spcPts val="800"/>
                  </a:spcAft>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lvl="0" algn="just">
                  <a:lnSpc>
                    <a:spcPct val="114000"/>
                  </a:lnSpc>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5468938" algn="just">
                  <a:lnSpc>
                    <a:spcPct val="114000"/>
                  </a:lnSpc>
                  <a:buNone/>
                </a:pPr>
                <a:r>
                  <a:rPr lang="pt-BR" sz="2200" b="1" kern="0" dirty="0">
                    <a:latin typeface="Arial Narrow" panose="020B0606020202030204" pitchFamily="34" charset="0"/>
                    <a:ea typeface="Aptos" panose="020B0004020202020204" pitchFamily="34" charset="0"/>
                    <a:cs typeface="Times New Roman" panose="02020603050405020304" pitchFamily="18" charset="0"/>
                  </a:rPr>
                  <a:t>8.</a:t>
                </a:r>
                <a:r>
                  <a:rPr lang="pt-BR" sz="2200" kern="0" dirty="0">
                    <a:latin typeface="Arial Narrow" panose="020B0606020202030204" pitchFamily="34" charset="0"/>
                    <a:ea typeface="Aptos" panose="020B0004020202020204" pitchFamily="34" charset="0"/>
                    <a:cs typeface="Times New Roman" panose="02020603050405020304" pitchFamily="18" charset="0"/>
                  </a:rPr>
                  <a:t> Desenhe a simetria de </a:t>
                </a:r>
                <a:r>
                  <a:rPr lang="pt-BR" sz="2200" kern="100" dirty="0">
                    <a:latin typeface="Arial Narrow" panose="020B0606020202030204" pitchFamily="34" charset="0"/>
                    <a:ea typeface="Aptos" panose="020B0004020202020204" pitchFamily="34" charset="0"/>
                    <a:cs typeface="Times New Roman" panose="02020603050405020304" pitchFamily="18" charset="0"/>
                  </a:rPr>
                  <a:t>reflexão desse triângulo em relação ao eixo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𝑥</m:t>
                    </m:r>
                    <m:r>
                      <a:rPr lang="pt-BR" sz="2200" i="1" kern="100">
                        <a:latin typeface="Cambria Math" panose="02040503050406030204" pitchFamily="18" charset="0"/>
                        <a:ea typeface="Aptos" panose="020B0004020202020204" pitchFamily="34" charset="0"/>
                        <a:cs typeface="Times New Roman" panose="02020603050405020304" pitchFamily="18" charset="0"/>
                      </a:rPr>
                      <m:t>. </m:t>
                    </m:r>
                  </m:oMath>
                </a14:m>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5468938" algn="just">
                  <a:lnSpc>
                    <a:spcPct val="114000"/>
                  </a:lnSpc>
                  <a:buNone/>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5468938" algn="just">
                  <a:lnSpc>
                    <a:spcPct val="114000"/>
                  </a:lnSpc>
                  <a:buNone/>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5468938" algn="just">
                  <a:lnSpc>
                    <a:spcPct val="114000"/>
                  </a:lnSpc>
                  <a:buNone/>
                </a:pPr>
                <a:r>
                  <a:rPr lang="pt-BR" sz="2200" b="1" kern="0" dirty="0">
                    <a:latin typeface="Arial Narrow" panose="020B0606020202030204" pitchFamily="34" charset="0"/>
                    <a:ea typeface="Aptos" panose="020B0004020202020204" pitchFamily="34" charset="0"/>
                    <a:cs typeface="Times New Roman" panose="02020603050405020304" pitchFamily="18" charset="0"/>
                  </a:rPr>
                  <a:t>9.</a:t>
                </a:r>
                <a:r>
                  <a:rPr lang="pt-BR" sz="2200" kern="0" dirty="0">
                    <a:latin typeface="Arial Narrow" panose="020B0606020202030204" pitchFamily="34" charset="0"/>
                    <a:ea typeface="Aptos" panose="020B0004020202020204" pitchFamily="34" charset="0"/>
                    <a:cs typeface="Times New Roman" panose="02020603050405020304" pitchFamily="18" charset="0"/>
                  </a:rPr>
                  <a:t> Desenhe a simetria de</a:t>
                </a:r>
                <a:r>
                  <a:rPr lang="pt-BR" sz="2200" kern="100" dirty="0">
                    <a:latin typeface="Arial Narrow" panose="020B0606020202030204" pitchFamily="34" charset="0"/>
                    <a:ea typeface="Aptos" panose="020B0004020202020204" pitchFamily="34" charset="0"/>
                    <a:cs typeface="Times New Roman" panose="02020603050405020304" pitchFamily="18" charset="0"/>
                  </a:rPr>
                  <a:t> reflexão desse triângulo em relação ao eixo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𝑦</m:t>
                    </m:r>
                    <m:r>
                      <a:rPr lang="pt-BR" sz="2200" i="1" kern="100">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5468938" algn="just">
                  <a:lnSpc>
                    <a:spcPct val="114000"/>
                  </a:lnSpc>
                  <a:buNone/>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5468938" algn="just">
                  <a:lnSpc>
                    <a:spcPct val="114000"/>
                  </a:lnSpc>
                  <a:buNone/>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5468938" algn="just">
                  <a:lnSpc>
                    <a:spcPct val="114000"/>
                  </a:lnSpc>
                  <a:buNone/>
                </a:pPr>
                <a:r>
                  <a:rPr lang="pt-BR" sz="2200" b="1" kern="100" dirty="0">
                    <a:latin typeface="Arial Narrow" panose="020B0606020202030204" pitchFamily="34" charset="0"/>
                    <a:ea typeface="Times New Roman" panose="02020603050405020304" pitchFamily="18" charset="0"/>
                    <a:cs typeface="Times New Roman" panose="02020603050405020304" pitchFamily="18" charset="0"/>
                  </a:rPr>
                  <a:t>10.</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a:latin typeface="Arial Narrow" panose="020B0606020202030204" pitchFamily="34" charset="0"/>
                    <a:ea typeface="Aptos" panose="020B0004020202020204" pitchFamily="34" charset="0"/>
                    <a:cs typeface="Times New Roman" panose="02020603050405020304" pitchFamily="18" charset="0"/>
                  </a:rPr>
                  <a:t> Desenhe a simetria de reflexão </a:t>
                </a:r>
                <a:r>
                  <a:rPr lang="pt-BR" sz="2200" kern="100" dirty="0">
                    <a:latin typeface="Arial Narrow" panose="020B0606020202030204" pitchFamily="34" charset="0"/>
                    <a:ea typeface="Aptos" panose="020B0004020202020204" pitchFamily="34" charset="0"/>
                    <a:cs typeface="Times New Roman" panose="02020603050405020304" pitchFamily="18" charset="0"/>
                  </a:rPr>
                  <a:t>desse triângulo em relação à origem</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0" dirty="0">
                  <a:latin typeface="Arial Narrow" panose="020B0606020202030204" pitchFamily="34" charset="0"/>
                  <a:ea typeface="Aptos" panose="020B0004020202020204" pitchFamily="34" charset="0"/>
                  <a:cs typeface="Times New Roman" panose="02020603050405020304" pitchFamily="18" charset="0"/>
                </a:endParaRPr>
              </a:p>
              <a:p>
                <a:pPr marL="5468938" algn="just">
                  <a:lnSpc>
                    <a:spcPct val="114000"/>
                  </a:lnSpc>
                  <a:spcAft>
                    <a:spcPts val="800"/>
                  </a:spcAft>
                  <a:buNone/>
                </a:pPr>
                <a:endParaRPr lang="pt-BR" sz="2200" kern="0" dirty="0">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524EB42-EDF6-1966-B4D5-42268789A927}"/>
                  </a:ext>
                </a:extLst>
              </p:cNvPr>
              <p:cNvSpPr txBox="1">
                <a:spLocks noRot="1" noChangeAspect="1" noMove="1" noResize="1" noEditPoints="1" noAdjustHandles="1" noChangeArrowheads="1" noChangeShapeType="1" noTextEdit="1"/>
              </p:cNvSpPr>
              <p:nvPr/>
            </p:nvSpPr>
            <p:spPr>
              <a:xfrm>
                <a:off x="336000" y="878005"/>
                <a:ext cx="11520000" cy="5667129"/>
              </a:xfrm>
              <a:prstGeom prst="rect">
                <a:avLst/>
              </a:prstGeom>
              <a:blipFill>
                <a:blip r:embed="rId2"/>
                <a:stretch>
                  <a:fillRect l="-688" t="-645" r="-688"/>
                </a:stretch>
              </a:blipFill>
            </p:spPr>
            <p:txBody>
              <a:bodyPr/>
              <a:lstStyle/>
              <a:p>
                <a:r>
                  <a:rPr lang="pt-BR">
                    <a:noFill/>
                  </a:rPr>
                  <a:t> </a:t>
                </a:r>
              </a:p>
            </p:txBody>
          </p:sp>
        </mc:Fallback>
      </mc:AlternateContent>
      <p:pic>
        <p:nvPicPr>
          <p:cNvPr id="4" name="Imagem 3" descr="Gráfico, Gráfico de linhas&#10;&#10;O conteúdo gerado por IA pode estar incorreto.">
            <a:extLst>
              <a:ext uri="{FF2B5EF4-FFF2-40B4-BE49-F238E27FC236}">
                <a16:creationId xmlns:a16="http://schemas.microsoft.com/office/drawing/2014/main" id="{40E30491-F492-2083-819C-81CBE07EEA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648" y="1591132"/>
            <a:ext cx="4951575" cy="4271786"/>
          </a:xfrm>
          <a:prstGeom prst="rect">
            <a:avLst/>
          </a:prstGeom>
        </p:spPr>
      </p:pic>
    </p:spTree>
    <p:extLst>
      <p:ext uri="{BB962C8B-B14F-4D97-AF65-F5344CB8AC3E}">
        <p14:creationId xmlns:p14="http://schemas.microsoft.com/office/powerpoint/2010/main" val="3272234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28CF7-2B78-F478-A685-FA1435F9E5ED}"/>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58C1CCA4-0094-9D21-8362-34FD709AFD32}"/>
              </a:ext>
            </a:extLst>
          </p:cNvPr>
          <p:cNvSpPr txBox="1"/>
          <p:nvPr/>
        </p:nvSpPr>
        <p:spPr>
          <a:xfrm>
            <a:off x="336000" y="878958"/>
            <a:ext cx="11520000" cy="5724644"/>
          </a:xfrm>
          <a:prstGeom prst="rect">
            <a:avLst/>
          </a:prstGeom>
          <a:solidFill>
            <a:schemeClr val="bg1"/>
          </a:solidFill>
        </p:spPr>
        <p:txBody>
          <a:bodyPr wrap="square">
            <a:spAutoFit/>
          </a:bodyPr>
          <a:lstStyle/>
          <a:p>
            <a:pPr algn="just">
              <a:spcAft>
                <a:spcPts val="800"/>
              </a:spcAft>
            </a:pPr>
            <a:r>
              <a:rPr lang="pt-BR" sz="2200" b="1" kern="0" dirty="0">
                <a:latin typeface="Arial Narrow" panose="020B0606020202030204" pitchFamily="34" charset="0"/>
                <a:ea typeface="Times New Roman" panose="02020603050405020304" pitchFamily="18" charset="0"/>
                <a:cs typeface="ArialNarrow"/>
              </a:rPr>
              <a:t>11. </a:t>
            </a:r>
            <a:r>
              <a:rPr lang="pt-BR" sz="2200" kern="0" dirty="0">
                <a:latin typeface="Arial Narrow" panose="020B0606020202030204" pitchFamily="34" charset="0"/>
                <a:ea typeface="Times New Roman" panose="02020603050405020304" pitchFamily="18" charset="0"/>
                <a:cs typeface="ArialNarrow"/>
              </a:rPr>
              <a:t>Observe o polígono no plano cartesiano a seguir. </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endParaRPr lang="pt-BR" sz="2200" kern="0" dirty="0">
              <a:effectLst/>
              <a:latin typeface="Arial Narrow" panose="020B0606020202030204" pitchFamily="34" charset="0"/>
              <a:ea typeface="Times New Roman" panose="02020603050405020304" pitchFamily="18" charset="0"/>
              <a:cs typeface="ArialNarrow"/>
            </a:endParaRPr>
          </a:p>
          <a:p>
            <a:pPr algn="just">
              <a:spcAft>
                <a:spcPts val="800"/>
              </a:spcAft>
              <a:buNone/>
            </a:pPr>
            <a:endParaRPr lang="pt-BR" sz="2200" kern="0" dirty="0">
              <a:latin typeface="Arial Narrow" panose="020B0606020202030204" pitchFamily="34" charset="0"/>
              <a:ea typeface="Times New Roman" panose="02020603050405020304" pitchFamily="18" charset="0"/>
              <a:cs typeface="ArialNarrow"/>
            </a:endParaRPr>
          </a:p>
          <a:p>
            <a:pPr algn="just">
              <a:spcAft>
                <a:spcPts val="800"/>
              </a:spcAft>
              <a:buNone/>
            </a:pPr>
            <a:endParaRPr lang="pt-BR" sz="2200" kern="0" dirty="0">
              <a:effectLst/>
              <a:latin typeface="Arial Narrow" panose="020B0606020202030204" pitchFamily="34" charset="0"/>
              <a:ea typeface="Times New Roman" panose="02020603050405020304" pitchFamily="18" charset="0"/>
              <a:cs typeface="ArialNarrow"/>
            </a:endParaRPr>
          </a:p>
          <a:p>
            <a:pPr algn="just">
              <a:spcAft>
                <a:spcPts val="800"/>
              </a:spcAft>
              <a:buNone/>
            </a:pPr>
            <a:endParaRPr lang="pt-BR" sz="2200" kern="0" dirty="0">
              <a:latin typeface="Arial Narrow" panose="020B0606020202030204" pitchFamily="34" charset="0"/>
              <a:ea typeface="Times New Roman" panose="02020603050405020304" pitchFamily="18" charset="0"/>
              <a:cs typeface="ArialNarrow"/>
            </a:endParaRPr>
          </a:p>
          <a:p>
            <a:pPr algn="just">
              <a:spcAft>
                <a:spcPts val="800"/>
              </a:spcAft>
              <a:buNone/>
            </a:pPr>
            <a:endParaRPr lang="pt-BR" sz="2200" kern="0" dirty="0">
              <a:effectLst/>
              <a:latin typeface="Arial Narrow" panose="020B0606020202030204" pitchFamily="34" charset="0"/>
              <a:ea typeface="Times New Roman" panose="02020603050405020304" pitchFamily="18" charset="0"/>
              <a:cs typeface="ArialNarrow"/>
            </a:endParaRPr>
          </a:p>
          <a:p>
            <a:pPr algn="just">
              <a:spcAft>
                <a:spcPts val="800"/>
              </a:spcAft>
              <a:buNone/>
            </a:pPr>
            <a:endParaRPr lang="pt-BR" sz="2200" kern="0" dirty="0">
              <a:latin typeface="Arial Narrow" panose="020B0606020202030204" pitchFamily="34" charset="0"/>
              <a:ea typeface="Times New Roman" panose="02020603050405020304" pitchFamily="18" charset="0"/>
              <a:cs typeface="ArialNarrow"/>
            </a:endParaRPr>
          </a:p>
          <a:p>
            <a:pPr algn="just">
              <a:spcAft>
                <a:spcPts val="800"/>
              </a:spcAft>
              <a:buNone/>
            </a:pPr>
            <a:endParaRPr lang="pt-BR" sz="2200" kern="0" dirty="0">
              <a:latin typeface="Arial Narrow" panose="020B0606020202030204" pitchFamily="34" charset="0"/>
              <a:ea typeface="Times New Roman" panose="02020603050405020304" pitchFamily="18" charset="0"/>
              <a:cs typeface="ArialNarrow"/>
            </a:endParaRPr>
          </a:p>
          <a:p>
            <a:pPr algn="just">
              <a:spcAft>
                <a:spcPts val="800"/>
              </a:spcAft>
              <a:buNone/>
            </a:pPr>
            <a:endParaRPr lang="pt-BR" sz="2200" kern="0" dirty="0">
              <a:effectLst/>
              <a:latin typeface="Arial Narrow" panose="020B0606020202030204" pitchFamily="34" charset="0"/>
              <a:ea typeface="Times New Roman" panose="02020603050405020304" pitchFamily="18" charset="0"/>
              <a:cs typeface="ArialNarrow"/>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Considere o ponto C o centro de rotação. A partir dele, realize as seguintes rotações no plano cartesiano dado: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268288" algn="just">
              <a:spcAft>
                <a:spcPts val="800"/>
              </a:spcAft>
              <a:buFont typeface="Symbol" panose="05050102010706020507" pitchFamily="18" charset="2"/>
              <a:buChar char=""/>
            </a:pPr>
            <a:r>
              <a:rPr lang="pt-BR" sz="2200" kern="0" dirty="0">
                <a:effectLst/>
                <a:latin typeface="Arial Narrow" panose="020B0606020202030204" pitchFamily="34" charset="0"/>
                <a:ea typeface="Times New Roman" panose="02020603050405020304" pitchFamily="18" charset="0"/>
                <a:cs typeface="ArialNarrow"/>
              </a:rPr>
              <a:t>Rotacione o polígono ABC em 90º no sentido anti-horário;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268288" algn="just">
              <a:spcAft>
                <a:spcPts val="800"/>
              </a:spcAft>
              <a:buFont typeface="Symbol" panose="05050102010706020507" pitchFamily="18" charset="2"/>
              <a:buChar char=""/>
            </a:pPr>
            <a:r>
              <a:rPr lang="pt-BR" sz="2200" kern="0" dirty="0">
                <a:effectLst/>
                <a:latin typeface="Arial Narrow" panose="020B0606020202030204" pitchFamily="34" charset="0"/>
                <a:ea typeface="Times New Roman" panose="02020603050405020304" pitchFamily="18" charset="0"/>
                <a:cs typeface="ArialNarrow"/>
              </a:rPr>
              <a:t>Rotacione o novo polígono também 90º no sentido anti-horário;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268288" algn="just">
              <a:spcAft>
                <a:spcPts val="800"/>
              </a:spcAft>
              <a:buFont typeface="Symbol" panose="05050102010706020507" pitchFamily="18" charset="2"/>
              <a:buChar char=""/>
            </a:pPr>
            <a:r>
              <a:rPr lang="pt-BR" sz="2200" kern="0" dirty="0">
                <a:effectLst/>
                <a:latin typeface="Arial Narrow" panose="020B0606020202030204" pitchFamily="34" charset="0"/>
                <a:ea typeface="Times New Roman" panose="02020603050405020304" pitchFamily="18" charset="0"/>
                <a:cs typeface="ArialNarrow"/>
              </a:rPr>
              <a:t>Por fim, rotacione o novo polígono novamente em 90º no sentido anti-horário.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9" name="Imagem 8" descr="Gráfico, Gráfico de linhas&#10;&#10;O conteúdo gerado por IA pode estar incorreto.">
            <a:extLst>
              <a:ext uri="{FF2B5EF4-FFF2-40B4-BE49-F238E27FC236}">
                <a16:creationId xmlns:a16="http://schemas.microsoft.com/office/drawing/2014/main" id="{D53C8A04-30AC-C9AA-86AA-385245D7B7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0229" y="1265774"/>
            <a:ext cx="4066289" cy="3619231"/>
          </a:xfrm>
          <a:prstGeom prst="rect">
            <a:avLst/>
          </a:prstGeom>
        </p:spPr>
      </p:pic>
    </p:spTree>
    <p:extLst>
      <p:ext uri="{BB962C8B-B14F-4D97-AF65-F5344CB8AC3E}">
        <p14:creationId xmlns:p14="http://schemas.microsoft.com/office/powerpoint/2010/main" val="30662584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A7BDC1F-4E24-838D-A03F-C542D8D985FD}"/>
              </a:ext>
            </a:extLst>
          </p:cNvPr>
          <p:cNvSpPr txBox="1"/>
          <p:nvPr/>
        </p:nvSpPr>
        <p:spPr>
          <a:xfrm>
            <a:off x="105673" y="2987864"/>
            <a:ext cx="6094562" cy="459036"/>
          </a:xfrm>
          <a:prstGeom prst="rect">
            <a:avLst/>
          </a:prstGeom>
          <a:noFill/>
        </p:spPr>
        <p:txBody>
          <a:bodyPr wrap="square">
            <a:spAutoFit/>
          </a:bodyPr>
          <a:lstStyle/>
          <a:p>
            <a:pPr marL="28575" algn="just">
              <a:lnSpc>
                <a:spcPct val="115000"/>
              </a:lnSpc>
              <a:spcAft>
                <a:spcPts val="800"/>
              </a:spcAft>
              <a:buNone/>
            </a:pPr>
            <a:r>
              <a:rPr lang="pt-BR" sz="2200" b="1" kern="0" dirty="0">
                <a:solidFill>
                  <a:srgbClr val="000000"/>
                </a:solidFill>
                <a:effectLst/>
                <a:latin typeface="Arial Narrow" panose="020B0606020202030204" pitchFamily="34" charset="0"/>
                <a:ea typeface="Times New Roman" panose="02020603050405020304" pitchFamily="18" charset="0"/>
                <a:cs typeface="ArialNarrow"/>
              </a:rPr>
              <a:t>Item 1. </a:t>
            </a:r>
            <a:r>
              <a:rPr lang="pt-BR" sz="2200" kern="0" dirty="0">
                <a:solidFill>
                  <a:srgbClr val="000000"/>
                </a:solidFill>
                <a:effectLst/>
                <a:latin typeface="Arial Narrow" panose="020B0606020202030204" pitchFamily="34" charset="0"/>
                <a:ea typeface="Times New Roman" panose="02020603050405020304" pitchFamily="18" charset="0"/>
                <a:cs typeface="ArialNarrow"/>
              </a:rPr>
              <a:t>Observe os polígonos no plano cartesiano.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 Gráfico de linhas&#10;&#10;O conteúdo gerado por IA pode estar incorreto.">
            <a:extLst>
              <a:ext uri="{FF2B5EF4-FFF2-40B4-BE49-F238E27FC236}">
                <a16:creationId xmlns:a16="http://schemas.microsoft.com/office/drawing/2014/main" id="{0D953266-A15F-0921-BA4F-A7236EA28998}"/>
              </a:ext>
            </a:extLst>
          </p:cNvPr>
          <p:cNvPicPr>
            <a:picLocks noChangeAspect="1"/>
          </p:cNvPicPr>
          <p:nvPr/>
        </p:nvPicPr>
        <p:blipFill>
          <a:blip r:embed="rId2"/>
          <a:stretch>
            <a:fillRect/>
          </a:stretch>
        </p:blipFill>
        <p:spPr>
          <a:xfrm>
            <a:off x="1657064" y="3446900"/>
            <a:ext cx="2992574" cy="2853426"/>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6CBC04D-829A-0441-9772-C707059E6FD2}"/>
                  </a:ext>
                </a:extLst>
              </p:cNvPr>
              <p:cNvSpPr txBox="1"/>
              <p:nvPr/>
            </p:nvSpPr>
            <p:spPr>
              <a:xfrm>
                <a:off x="6097438" y="920021"/>
                <a:ext cx="5988889" cy="2816156"/>
              </a:xfrm>
              <a:prstGeom prst="rect">
                <a:avLst/>
              </a:prstGeom>
              <a:noFill/>
            </p:spPr>
            <p:txBody>
              <a:bodyPr wrap="square">
                <a:spAutoFit/>
              </a:bodyPr>
              <a:lstStyle/>
              <a:p>
                <a:pPr marL="28575"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A simetria sofrida pelo polígono </a:t>
                </a:r>
                <a14:m>
                  <m:oMath xmlns:m="http://schemas.openxmlformats.org/officeDocument/2006/math">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ABCD</m:t>
                    </m:r>
                  </m:oMath>
                </a14:m>
                <a:r>
                  <a:rPr lang="pt-BR" sz="2200" kern="0" dirty="0">
                    <a:solidFill>
                      <a:srgbClr val="000000"/>
                    </a:solidFill>
                    <a:effectLst/>
                    <a:latin typeface="Arial Narrow" panose="020B0606020202030204" pitchFamily="34" charset="0"/>
                    <a:ea typeface="Times New Roman" panose="02020603050405020304" pitchFamily="18" charset="0"/>
                    <a:cs typeface="ArialNarrow"/>
                  </a:rPr>
                  <a:t>, que resultou em </a:t>
                </a:r>
                <a14:m>
                  <m:oMath xmlns:m="http://schemas.openxmlformats.org/officeDocument/2006/math">
                    <m:sSup>
                      <m:sSup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sSupPr>
                      <m:e>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A</m:t>
                        </m:r>
                      </m:e>
                      <m:sup>
                        <m:r>
                          <a:rPr lang="pt-BR" sz="2200" kern="0">
                            <a:solidFill>
                              <a:srgbClr val="000000"/>
                            </a:solidFill>
                            <a:effectLst/>
                            <a:latin typeface="Cambria Math" panose="02040503050406030204" pitchFamily="18" charset="0"/>
                            <a:ea typeface="Times New Roman" panose="02020603050405020304" pitchFamily="18" charset="0"/>
                            <a:cs typeface="ArialNarrow"/>
                          </a:rPr>
                          <m:t>′</m:t>
                        </m:r>
                      </m:sup>
                    </m:sSup>
                    <m:sSup>
                      <m:sSup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sSupPr>
                      <m:e>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B</m:t>
                        </m:r>
                      </m:e>
                      <m:sup>
                        <m:r>
                          <a:rPr lang="pt-BR" sz="2200" kern="0">
                            <a:solidFill>
                              <a:srgbClr val="000000"/>
                            </a:solidFill>
                            <a:effectLst/>
                            <a:latin typeface="Cambria Math" panose="02040503050406030204" pitchFamily="18" charset="0"/>
                            <a:ea typeface="Times New Roman" panose="02020603050405020304" pitchFamily="18" charset="0"/>
                            <a:cs typeface="ArialNarrow"/>
                          </a:rPr>
                          <m:t>′</m:t>
                        </m:r>
                      </m:sup>
                    </m:sSup>
                    <m:sSup>
                      <m:sSup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sSupPr>
                      <m:e>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C</m:t>
                        </m:r>
                      </m:e>
                      <m:sup>
                        <m:r>
                          <a:rPr lang="pt-BR" sz="2200" kern="0">
                            <a:solidFill>
                              <a:srgbClr val="000000"/>
                            </a:solidFill>
                            <a:effectLst/>
                            <a:latin typeface="Cambria Math" panose="02040503050406030204" pitchFamily="18" charset="0"/>
                            <a:ea typeface="Times New Roman" panose="02020603050405020304" pitchFamily="18" charset="0"/>
                            <a:cs typeface="ArialNarrow"/>
                          </a:rPr>
                          <m:t>′</m:t>
                        </m:r>
                      </m:sup>
                    </m:sSup>
                    <m:sSup>
                      <m:sSup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sSupPr>
                      <m:e>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D</m:t>
                        </m:r>
                      </m:e>
                      <m:sup>
                        <m:r>
                          <a:rPr lang="pt-BR" sz="2200" kern="0">
                            <a:solidFill>
                              <a:srgbClr val="000000"/>
                            </a:solidFill>
                            <a:effectLst/>
                            <a:latin typeface="Cambria Math" panose="02040503050406030204" pitchFamily="18" charset="0"/>
                            <a:ea typeface="Times New Roman" panose="02020603050405020304" pitchFamily="18" charset="0"/>
                            <a:cs typeface="ArialNarrow"/>
                          </a:rPr>
                          <m:t>′</m:t>
                        </m:r>
                      </m:sup>
                    </m:sSup>
                    <m:r>
                      <a:rPr lang="pt-BR" sz="2200" kern="0">
                        <a:solidFill>
                          <a:srgbClr val="000000"/>
                        </a:solidFill>
                        <a:effectLst/>
                        <a:latin typeface="Cambria Math" panose="02040503050406030204" pitchFamily="18" charset="0"/>
                        <a:ea typeface="Times New Roman" panose="02020603050405020304" pitchFamily="18" charset="0"/>
                        <a:cs typeface="ArialNarrow"/>
                      </a:rPr>
                      <m:t>, </m:t>
                    </m:r>
                  </m:oMath>
                </a14:m>
                <a:r>
                  <a:rPr lang="pt-BR" sz="2200" kern="0" dirty="0">
                    <a:solidFill>
                      <a:srgbClr val="000000"/>
                    </a:solidFill>
                    <a:effectLst/>
                    <a:latin typeface="Arial Narrow" panose="020B0606020202030204" pitchFamily="34" charset="0"/>
                    <a:ea typeface="Times New Roman" panose="02020603050405020304" pitchFamily="18" charset="0"/>
                    <a:cs typeface="ArialNarrow"/>
                  </a:rPr>
                  <a:t>foi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8575"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(A) em relação ao ponto de origem.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8575"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(B) em relação ao ponto D.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8575"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(C) em relação ao eixo das abscissas.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8575"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(D) em relação ao eixo das ordenadas.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16CBC04D-829A-0441-9772-C707059E6FD2}"/>
                  </a:ext>
                </a:extLst>
              </p:cNvPr>
              <p:cNvSpPr txBox="1">
                <a:spLocks noRot="1" noChangeAspect="1" noMove="1" noResize="1" noEditPoints="1" noAdjustHandles="1" noChangeArrowheads="1" noChangeShapeType="1" noTextEdit="1"/>
              </p:cNvSpPr>
              <p:nvPr/>
            </p:nvSpPr>
            <p:spPr>
              <a:xfrm>
                <a:off x="6097438" y="920021"/>
                <a:ext cx="5988889" cy="2816156"/>
              </a:xfrm>
              <a:prstGeom prst="rect">
                <a:avLst/>
              </a:prstGeom>
              <a:blipFill>
                <a:blip r:embed="rId3"/>
                <a:stretch>
                  <a:fillRect l="-814" t="-866" r="-1221" b="-3030"/>
                </a:stretch>
              </a:blipFill>
            </p:spPr>
            <p:txBody>
              <a:bodyPr/>
              <a:lstStyle/>
              <a:p>
                <a:r>
                  <a:rPr lang="pt-BR">
                    <a:noFill/>
                  </a:rPr>
                  <a:t> </a:t>
                </a:r>
              </a:p>
            </p:txBody>
          </p:sp>
        </mc:Fallback>
      </mc:AlternateContent>
      <p:grpSp>
        <p:nvGrpSpPr>
          <p:cNvPr id="9" name="Agrupar 8">
            <a:extLst>
              <a:ext uri="{FF2B5EF4-FFF2-40B4-BE49-F238E27FC236}">
                <a16:creationId xmlns:a16="http://schemas.microsoft.com/office/drawing/2014/main" id="{2CAD006F-6CB5-55CA-2CEA-51E894AC7704}"/>
              </a:ext>
            </a:extLst>
          </p:cNvPr>
          <p:cNvGrpSpPr/>
          <p:nvPr/>
        </p:nvGrpSpPr>
        <p:grpSpPr>
          <a:xfrm>
            <a:off x="223656" y="561638"/>
            <a:ext cx="5633680" cy="2267826"/>
            <a:chOff x="6267034" y="717166"/>
            <a:chExt cx="5686542" cy="2146466"/>
          </a:xfrm>
        </p:grpSpPr>
        <p:sp>
          <p:nvSpPr>
            <p:cNvPr id="10" name="Retângulo: Cantos Arredondados 9">
              <a:extLst>
                <a:ext uri="{FF2B5EF4-FFF2-40B4-BE49-F238E27FC236}">
                  <a16:creationId xmlns:a16="http://schemas.microsoft.com/office/drawing/2014/main" id="{FA14EAD9-A59F-DD1B-4B15-22A2134C23A9}"/>
                </a:ext>
              </a:extLst>
            </p:cNvPr>
            <p:cNvSpPr/>
            <p:nvPr/>
          </p:nvSpPr>
          <p:spPr>
            <a:xfrm>
              <a:off x="6276000" y="1084777"/>
              <a:ext cx="5677576" cy="1778855"/>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chemeClr val="tx1"/>
                  </a:solidFill>
                  <a:latin typeface="Arial Narrow" panose="020B0606020202030204" pitchFamily="34" charset="0"/>
                </a:rPr>
                <a:t>Caro(a) estudante, neste momento, vamos exercitar as habilidades de </a:t>
              </a:r>
              <a:r>
                <a:rPr lang="pt-BR" sz="2000" b="1" dirty="0">
                  <a:solidFill>
                    <a:schemeClr val="tx1"/>
                  </a:solidFill>
                  <a:latin typeface="Arial Narrow" panose="020B0606020202030204" pitchFamily="34" charset="0"/>
                </a:rPr>
                <a:t>interpretar</a:t>
              </a:r>
              <a:r>
                <a:rPr lang="pt-BR" sz="2000" dirty="0">
                  <a:solidFill>
                    <a:schemeClr val="tx1"/>
                  </a:solidFill>
                  <a:latin typeface="Arial Narrow" panose="020B0606020202030204" pitchFamily="34" charset="0"/>
                </a:rPr>
                <a:t> informações apresentadas por meio de coordenadas cartesianas e identificar as diferentes simetrias de um polígono no plano. Fique atento(a) à sua resolução e marque apenas uma alternativa.</a:t>
              </a:r>
            </a:p>
          </p:txBody>
        </p:sp>
        <p:pic>
          <p:nvPicPr>
            <p:cNvPr id="11" name="Imagem 10">
              <a:extLst>
                <a:ext uri="{FF2B5EF4-FFF2-40B4-BE49-F238E27FC236}">
                  <a16:creationId xmlns:a16="http://schemas.microsoft.com/office/drawing/2014/main" id="{6B6A2E35-C046-A4BF-DFDF-65C0A7CD9324}"/>
                </a:ext>
              </a:extLst>
            </p:cNvPr>
            <p:cNvPicPr>
              <a:picLocks noChangeAspect="1"/>
            </p:cNvPicPr>
            <p:nvPr/>
          </p:nvPicPr>
          <p:blipFill>
            <a:blip r:embed="rId4"/>
            <a:stretch>
              <a:fillRect/>
            </a:stretch>
          </p:blipFill>
          <p:spPr>
            <a:xfrm>
              <a:off x="6267034" y="717166"/>
              <a:ext cx="2055028" cy="767728"/>
            </a:xfrm>
            <a:prstGeom prst="rect">
              <a:avLst/>
            </a:prstGeom>
          </p:spPr>
        </p:pic>
      </p:grpSp>
    </p:spTree>
    <p:extLst>
      <p:ext uri="{BB962C8B-B14F-4D97-AF65-F5344CB8AC3E}">
        <p14:creationId xmlns:p14="http://schemas.microsoft.com/office/powerpoint/2010/main" val="21532305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D0699EA-48EF-EA7E-9C22-D0057A024987}"/>
                  </a:ext>
                </a:extLst>
              </p:cNvPr>
              <p:cNvSpPr txBox="1"/>
              <p:nvPr/>
            </p:nvSpPr>
            <p:spPr>
              <a:xfrm>
                <a:off x="100050" y="1038465"/>
                <a:ext cx="5861479" cy="848437"/>
              </a:xfrm>
              <a:prstGeom prst="rect">
                <a:avLst/>
              </a:prstGeom>
              <a:noFill/>
            </p:spPr>
            <p:txBody>
              <a:bodyPr wrap="square">
                <a:spAutoFit/>
              </a:bodyPr>
              <a:lstStyle/>
              <a:p>
                <a:pPr marL="28575"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Item 2. </a:t>
                </a:r>
                <a:r>
                  <a:rPr lang="pt-BR" sz="2200" kern="0" dirty="0">
                    <a:effectLst/>
                    <a:latin typeface="Arial Narrow" panose="020B0606020202030204" pitchFamily="34" charset="0"/>
                    <a:ea typeface="Times New Roman" panose="02020603050405020304" pitchFamily="18" charset="0"/>
                    <a:cs typeface="ArialNarrow"/>
                  </a:rPr>
                  <a:t>Observe</a:t>
                </a:r>
                <a:r>
                  <a:rPr lang="pt-BR" sz="2200" b="1" kern="0" dirty="0">
                    <a:effectLst/>
                    <a:latin typeface="Arial Narrow" panose="020B0606020202030204" pitchFamily="34" charset="0"/>
                    <a:ea typeface="Times New Roman" panose="02020603050405020304" pitchFamily="18" charset="0"/>
                    <a:cs typeface="ArialNarrow"/>
                  </a:rPr>
                  <a:t> </a:t>
                </a:r>
                <a:r>
                  <a:rPr lang="pt-BR" sz="2200" kern="0" dirty="0">
                    <a:effectLst/>
                    <a:latin typeface="Arial Narrow" panose="020B0606020202030204" pitchFamily="34" charset="0"/>
                    <a:ea typeface="Times New Roman" panose="02020603050405020304" pitchFamily="18" charset="0"/>
                    <a:cs typeface="ArialNarrow"/>
                  </a:rPr>
                  <a:t>o triângulo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ABC</m:t>
                    </m:r>
                  </m:oMath>
                </a14:m>
                <a:r>
                  <a:rPr lang="pt-BR" sz="2200" kern="0" dirty="0">
                    <a:effectLst/>
                    <a:latin typeface="Arial Narrow" panose="020B0606020202030204" pitchFamily="34" charset="0"/>
                    <a:ea typeface="Times New Roman" panose="02020603050405020304" pitchFamily="18" charset="0"/>
                    <a:cs typeface="ArialNarrow"/>
                  </a:rPr>
                  <a:t> no plano cartesiano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D0699EA-48EF-EA7E-9C22-D0057A024987}"/>
                  </a:ext>
                </a:extLst>
              </p:cNvPr>
              <p:cNvSpPr txBox="1">
                <a:spLocks noRot="1" noChangeAspect="1" noMove="1" noResize="1" noEditPoints="1" noAdjustHandles="1" noChangeArrowheads="1" noChangeShapeType="1" noTextEdit="1"/>
              </p:cNvSpPr>
              <p:nvPr/>
            </p:nvSpPr>
            <p:spPr>
              <a:xfrm>
                <a:off x="100050" y="1038465"/>
                <a:ext cx="5861479" cy="848437"/>
              </a:xfrm>
              <a:prstGeom prst="rect">
                <a:avLst/>
              </a:prstGeom>
              <a:blipFill>
                <a:blip r:embed="rId2"/>
                <a:stretch>
                  <a:fillRect l="-832" t="-2857" r="-1351" b="-12857"/>
                </a:stretch>
              </a:blipFill>
            </p:spPr>
            <p:txBody>
              <a:bodyPr/>
              <a:lstStyle/>
              <a:p>
                <a:r>
                  <a:rPr lang="pt-BR">
                    <a:noFill/>
                  </a:rPr>
                  <a:t> </a:t>
                </a:r>
              </a:p>
            </p:txBody>
          </p:sp>
        </mc:Fallback>
      </mc:AlternateContent>
      <p:pic>
        <p:nvPicPr>
          <p:cNvPr id="4" name="Imagem 3" descr="Gráfico, Gráfico de linhas&#10;&#10;O conteúdo gerado por IA pode estar incorreto.">
            <a:extLst>
              <a:ext uri="{FF2B5EF4-FFF2-40B4-BE49-F238E27FC236}">
                <a16:creationId xmlns:a16="http://schemas.microsoft.com/office/drawing/2014/main" id="{15157252-EA33-007A-0028-D3CD2A57C37B}"/>
              </a:ext>
            </a:extLst>
          </p:cNvPr>
          <p:cNvPicPr>
            <a:picLocks noChangeAspect="1"/>
          </p:cNvPicPr>
          <p:nvPr/>
        </p:nvPicPr>
        <p:blipFill rotWithShape="1">
          <a:blip r:embed="rId3"/>
          <a:srcRect l="47009" b="24651"/>
          <a:stretch>
            <a:fillRect/>
          </a:stretch>
        </p:blipFill>
        <p:spPr bwMode="auto">
          <a:xfrm>
            <a:off x="1179033" y="2072284"/>
            <a:ext cx="4098300" cy="381752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5574E78-2BBF-B02E-AC97-3EBB3E4695B7}"/>
                  </a:ext>
                </a:extLst>
              </p:cNvPr>
              <p:cNvSpPr txBox="1"/>
              <p:nvPr/>
            </p:nvSpPr>
            <p:spPr>
              <a:xfrm>
                <a:off x="6212543" y="2028616"/>
                <a:ext cx="5791198" cy="3313728"/>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Esse triângulo sofreu uma simetria de reflexão em relação à origem </a:t>
                </a:r>
                <a14:m>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0;0</m:t>
                        </m:r>
                      </m:e>
                    </m:d>
                  </m:oMath>
                </a14:m>
                <a:r>
                  <a:rPr lang="pt-BR" sz="2200" kern="0" dirty="0">
                    <a:effectLst/>
                    <a:latin typeface="Arial Narrow" panose="020B0606020202030204" pitchFamily="34" charset="0"/>
                    <a:ea typeface="Times New Roman" panose="02020603050405020304" pitchFamily="18" charset="0"/>
                    <a:cs typeface="ArialNarrow"/>
                  </a:rPr>
                  <a:t>, resultando em um novo triângulo </a:t>
                </a:r>
                <a14:m>
                  <m:oMath xmlns:m="http://schemas.openxmlformats.org/officeDocument/2006/math">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𝐴</m:t>
                        </m:r>
                      </m:e>
                      <m:sub>
                        <m:r>
                          <a:rPr lang="pt-BR" sz="2200" i="1" kern="0">
                            <a:effectLst/>
                            <a:latin typeface="Cambria Math" panose="02040503050406030204" pitchFamily="18" charset="0"/>
                            <a:ea typeface="Times New Roman" panose="02020603050405020304" pitchFamily="18" charset="0"/>
                            <a:cs typeface="ArialNarrow"/>
                          </a:rPr>
                          <m:t>1</m:t>
                        </m:r>
                      </m:sub>
                    </m:sSub>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𝐵</m:t>
                        </m:r>
                      </m:e>
                      <m:sub>
                        <m:r>
                          <a:rPr lang="pt-BR" sz="2200" i="1" kern="0">
                            <a:effectLst/>
                            <a:latin typeface="Cambria Math" panose="02040503050406030204" pitchFamily="18" charset="0"/>
                            <a:ea typeface="Times New Roman" panose="02020603050405020304" pitchFamily="18" charset="0"/>
                            <a:cs typeface="ArialNarrow"/>
                          </a:rPr>
                          <m:t>1</m:t>
                        </m:r>
                      </m:sub>
                    </m:sSub>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𝐶</m:t>
                        </m:r>
                      </m:e>
                      <m:sub>
                        <m:r>
                          <a:rPr lang="pt-BR" sz="2200" i="1" kern="0">
                            <a:effectLst/>
                            <a:latin typeface="Cambria Math" panose="02040503050406030204" pitchFamily="18" charset="0"/>
                            <a:ea typeface="Times New Roman" panose="02020603050405020304" pitchFamily="18" charset="0"/>
                            <a:cs typeface="ArialNarrow"/>
                          </a:rPr>
                          <m:t>1</m:t>
                        </m:r>
                      </m:sub>
                    </m:sSub>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Quais são as coordenadas do triângulo </a:t>
                </a:r>
                <a14:m>
                  <m:oMath xmlns:m="http://schemas.openxmlformats.org/officeDocument/2006/math">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𝐴</m:t>
                        </m:r>
                      </m:e>
                      <m:sub>
                        <m:r>
                          <a:rPr lang="pt-BR" sz="2200" i="1" kern="0">
                            <a:effectLst/>
                            <a:latin typeface="Cambria Math" panose="02040503050406030204" pitchFamily="18" charset="0"/>
                            <a:ea typeface="Times New Roman" panose="02020603050405020304" pitchFamily="18" charset="0"/>
                            <a:cs typeface="ArialNarrow"/>
                          </a:rPr>
                          <m:t>1</m:t>
                        </m:r>
                      </m:sub>
                    </m:sSub>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𝐵</m:t>
                        </m:r>
                      </m:e>
                      <m:sub>
                        <m:r>
                          <a:rPr lang="pt-BR" sz="2200" i="1" kern="0">
                            <a:effectLst/>
                            <a:latin typeface="Cambria Math" panose="02040503050406030204" pitchFamily="18" charset="0"/>
                            <a:ea typeface="Times New Roman" panose="02020603050405020304" pitchFamily="18" charset="0"/>
                            <a:cs typeface="ArialNarrow"/>
                          </a:rPr>
                          <m:t>1</m:t>
                        </m:r>
                      </m:sub>
                    </m:sSub>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𝐶</m:t>
                        </m:r>
                      </m:e>
                      <m:sub>
                        <m:r>
                          <a:rPr lang="pt-BR" sz="2200" i="1" kern="0">
                            <a:effectLst/>
                            <a:latin typeface="Cambria Math" panose="02040503050406030204" pitchFamily="18" charset="0"/>
                            <a:ea typeface="Times New Roman" panose="02020603050405020304" pitchFamily="18" charset="0"/>
                            <a:cs typeface="ArialNarrow"/>
                          </a:rPr>
                          <m:t>1</m:t>
                        </m:r>
                      </m:sub>
                    </m:sSub>
                  </m:oMath>
                </a14:m>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(A)</a:t>
                </a:r>
                <a:r>
                  <a:rPr lang="pt-BR" sz="2200" kern="0" dirty="0">
                    <a:effectLst/>
                    <a:latin typeface="Cambria Math" panose="02040503050406030204" pitchFamily="18" charset="0"/>
                    <a:ea typeface="Times New Roman" panose="02020603050405020304" pitchFamily="18" charset="0"/>
                    <a:cs typeface="ArialNarrow"/>
                  </a:rPr>
                  <a:t> </a:t>
                </a:r>
                <a14:m>
                  <m:oMath xmlns:m="http://schemas.openxmlformats.org/officeDocument/2006/math">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𝐴</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2;2</m:t>
                        </m:r>
                      </m:e>
                    </m:d>
                    <m:r>
                      <a:rPr lang="pt-BR" sz="2200" kern="0">
                        <a:effectLst/>
                        <a:latin typeface="Cambria Math" panose="02040503050406030204" pitchFamily="18" charset="0"/>
                        <a:ea typeface="Times New Roman" panose="02020603050405020304" pitchFamily="18" charset="0"/>
                        <a:cs typeface="ArialNarrow"/>
                      </a:rPr>
                      <m:t>, </m:t>
                    </m:r>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𝐵</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2;2</m:t>
                        </m:r>
                      </m:e>
                    </m:d>
                    <m:r>
                      <a:rPr lang="pt-BR" sz="2200" kern="0">
                        <a:effectLst/>
                        <a:latin typeface="Cambria Math" panose="02040503050406030204" pitchFamily="18" charset="0"/>
                        <a:ea typeface="Times New Roman" panose="02020603050405020304" pitchFamily="18" charset="0"/>
                        <a:cs typeface="ArialNarrow"/>
                      </a:rPr>
                      <m:t> </m:t>
                    </m:r>
                    <m:r>
                      <m:rPr>
                        <m:sty m:val="p"/>
                      </m:rPr>
                      <a:rPr lang="pt-BR" sz="2200" kern="0">
                        <a:effectLst/>
                        <a:latin typeface="Cambria Math" panose="02040503050406030204" pitchFamily="18" charset="0"/>
                        <a:ea typeface="Times New Roman" panose="02020603050405020304" pitchFamily="18" charset="0"/>
                        <a:cs typeface="ArialNarrow"/>
                      </a:rPr>
                      <m:t>e</m:t>
                    </m:r>
                    <m:r>
                      <a:rPr lang="pt-BR" sz="2200" kern="0">
                        <a:effectLst/>
                        <a:latin typeface="Cambria Math" panose="02040503050406030204" pitchFamily="18" charset="0"/>
                        <a:ea typeface="Times New Roman" panose="02020603050405020304" pitchFamily="18" charset="0"/>
                        <a:cs typeface="ArialNarrow"/>
                      </a:rPr>
                      <m:t> </m:t>
                    </m:r>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𝐶</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0;6</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(B)</a:t>
                </a:r>
                <a:r>
                  <a:rPr lang="pt-BR" sz="2200" kern="0" dirty="0">
                    <a:effectLst/>
                    <a:latin typeface="Cambria Math" panose="02040503050406030204" pitchFamily="18" charset="0"/>
                    <a:ea typeface="Times New Roman" panose="02020603050405020304" pitchFamily="18" charset="0"/>
                    <a:cs typeface="ArialNarrow"/>
                  </a:rPr>
                  <a:t> </a:t>
                </a:r>
                <a14:m>
                  <m:oMath xmlns:m="http://schemas.openxmlformats.org/officeDocument/2006/math">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𝐴</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2;−2</m:t>
                        </m:r>
                      </m:e>
                    </m:d>
                    <m:r>
                      <a:rPr lang="pt-BR" sz="2200" kern="0">
                        <a:effectLst/>
                        <a:latin typeface="Cambria Math" panose="02040503050406030204" pitchFamily="18" charset="0"/>
                        <a:ea typeface="Times New Roman" panose="02020603050405020304" pitchFamily="18" charset="0"/>
                        <a:cs typeface="ArialNarrow"/>
                      </a:rPr>
                      <m:t>, </m:t>
                    </m:r>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𝐵</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−2;−2</m:t>
                        </m:r>
                      </m:e>
                    </m:d>
                    <m:r>
                      <a:rPr lang="pt-BR" sz="2200" kern="0">
                        <a:effectLst/>
                        <a:latin typeface="Cambria Math" panose="02040503050406030204" pitchFamily="18" charset="0"/>
                        <a:ea typeface="Times New Roman" panose="02020603050405020304" pitchFamily="18" charset="0"/>
                        <a:cs typeface="ArialNarrow"/>
                      </a:rPr>
                      <m:t> </m:t>
                    </m:r>
                    <m:r>
                      <m:rPr>
                        <m:sty m:val="p"/>
                      </m:rPr>
                      <a:rPr lang="pt-BR" sz="2200" kern="0">
                        <a:effectLst/>
                        <a:latin typeface="Cambria Math" panose="02040503050406030204" pitchFamily="18" charset="0"/>
                        <a:ea typeface="Times New Roman" panose="02020603050405020304" pitchFamily="18" charset="0"/>
                        <a:cs typeface="ArialNarrow"/>
                      </a:rPr>
                      <m:t>e</m:t>
                    </m:r>
                    <m:r>
                      <a:rPr lang="pt-BR" sz="2200" kern="0">
                        <a:effectLst/>
                        <a:latin typeface="Cambria Math" panose="02040503050406030204" pitchFamily="18" charset="0"/>
                        <a:ea typeface="Times New Roman" panose="02020603050405020304" pitchFamily="18" charset="0"/>
                        <a:cs typeface="ArialNarrow"/>
                      </a:rPr>
                      <m:t> </m:t>
                    </m:r>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𝐶</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0;−6</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(C)</a:t>
                </a:r>
                <a:r>
                  <a:rPr lang="pt-BR" sz="2200" kern="0" dirty="0">
                    <a:effectLst/>
                    <a:latin typeface="Cambria Math" panose="02040503050406030204" pitchFamily="18" charset="0"/>
                    <a:ea typeface="Times New Roman" panose="02020603050405020304" pitchFamily="18" charset="0"/>
                    <a:cs typeface="ArialNarrow"/>
                  </a:rPr>
                  <a:t> </a:t>
                </a:r>
                <a14:m>
                  <m:oMath xmlns:m="http://schemas.openxmlformats.org/officeDocument/2006/math">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𝐴</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−2;−2</m:t>
                        </m:r>
                      </m:e>
                    </m:d>
                    <m:r>
                      <a:rPr lang="pt-BR" sz="2200" kern="0">
                        <a:effectLst/>
                        <a:latin typeface="Cambria Math" panose="02040503050406030204" pitchFamily="18" charset="0"/>
                        <a:ea typeface="Times New Roman" panose="02020603050405020304" pitchFamily="18" charset="0"/>
                        <a:cs typeface="ArialNarrow"/>
                      </a:rPr>
                      <m:t>, </m:t>
                    </m:r>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𝐵</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−2;−2</m:t>
                        </m:r>
                      </m:e>
                    </m:d>
                    <m:r>
                      <a:rPr lang="pt-BR" sz="2200" kern="0">
                        <a:effectLst/>
                        <a:latin typeface="Cambria Math" panose="02040503050406030204" pitchFamily="18" charset="0"/>
                        <a:ea typeface="Times New Roman" panose="02020603050405020304" pitchFamily="18" charset="0"/>
                        <a:cs typeface="ArialNarrow"/>
                      </a:rPr>
                      <m:t> </m:t>
                    </m:r>
                    <m:r>
                      <m:rPr>
                        <m:sty m:val="p"/>
                      </m:rPr>
                      <a:rPr lang="pt-BR" sz="2200" kern="0">
                        <a:effectLst/>
                        <a:latin typeface="Cambria Math" panose="02040503050406030204" pitchFamily="18" charset="0"/>
                        <a:ea typeface="Times New Roman" panose="02020603050405020304" pitchFamily="18" charset="0"/>
                        <a:cs typeface="ArialNarrow"/>
                      </a:rPr>
                      <m:t>e</m:t>
                    </m:r>
                    <m:r>
                      <a:rPr lang="pt-BR" sz="2200" kern="0">
                        <a:effectLst/>
                        <a:latin typeface="Cambria Math" panose="02040503050406030204" pitchFamily="18" charset="0"/>
                        <a:ea typeface="Times New Roman" panose="02020603050405020304" pitchFamily="18" charset="0"/>
                        <a:cs typeface="ArialNarrow"/>
                      </a:rPr>
                      <m:t> </m:t>
                    </m:r>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𝐶</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0;−6</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(D)</a:t>
                </a:r>
                <a:r>
                  <a:rPr lang="pt-BR" sz="2200" kern="0" dirty="0">
                    <a:effectLst/>
                    <a:latin typeface="Cambria Math" panose="02040503050406030204" pitchFamily="18" charset="0"/>
                    <a:ea typeface="Times New Roman" panose="02020603050405020304" pitchFamily="18" charset="0"/>
                    <a:cs typeface="ArialNarrow"/>
                  </a:rPr>
                  <a:t> </a:t>
                </a:r>
                <a14:m>
                  <m:oMath xmlns:m="http://schemas.openxmlformats.org/officeDocument/2006/math">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𝐴</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−2;2</m:t>
                        </m:r>
                      </m:e>
                    </m:d>
                    <m:r>
                      <a:rPr lang="pt-BR" sz="2200" kern="0">
                        <a:effectLst/>
                        <a:latin typeface="Cambria Math" panose="02040503050406030204" pitchFamily="18" charset="0"/>
                        <a:ea typeface="Times New Roman" panose="02020603050405020304" pitchFamily="18" charset="0"/>
                        <a:cs typeface="ArialNarrow"/>
                      </a:rPr>
                      <m:t>, </m:t>
                    </m:r>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𝐵</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−2;−2</m:t>
                        </m:r>
                      </m:e>
                    </m:d>
                    <m:r>
                      <a:rPr lang="pt-BR" sz="2200" kern="0">
                        <a:effectLst/>
                        <a:latin typeface="Cambria Math" panose="02040503050406030204" pitchFamily="18" charset="0"/>
                        <a:ea typeface="Times New Roman" panose="02020603050405020304" pitchFamily="18" charset="0"/>
                        <a:cs typeface="ArialNarrow"/>
                      </a:rPr>
                      <m:t> </m:t>
                    </m:r>
                    <m:r>
                      <m:rPr>
                        <m:sty m:val="p"/>
                      </m:rPr>
                      <a:rPr lang="pt-BR" sz="2200" kern="0">
                        <a:effectLst/>
                        <a:latin typeface="Cambria Math" panose="02040503050406030204" pitchFamily="18" charset="0"/>
                        <a:ea typeface="Times New Roman" panose="02020603050405020304" pitchFamily="18" charset="0"/>
                        <a:cs typeface="ArialNarrow"/>
                      </a:rPr>
                      <m:t>e</m:t>
                    </m:r>
                    <m:r>
                      <a:rPr lang="pt-BR" sz="2200" kern="0">
                        <a:effectLst/>
                        <a:latin typeface="Cambria Math" panose="02040503050406030204" pitchFamily="18" charset="0"/>
                        <a:ea typeface="Times New Roman" panose="02020603050405020304" pitchFamily="18" charset="0"/>
                        <a:cs typeface="ArialNarrow"/>
                      </a:rPr>
                      <m:t> </m:t>
                    </m:r>
                    <m:sSub>
                      <m:sSubPr>
                        <m:ctrlPr>
                          <a:rPr lang="pt-BR" sz="2200" i="1" kern="0">
                            <a:effectLst/>
                            <a:latin typeface="Cambria Math" panose="02040503050406030204" pitchFamily="18" charset="0"/>
                            <a:ea typeface="Times New Roman" panose="02020603050405020304" pitchFamily="18" charset="0"/>
                            <a:cs typeface="ArialNarrow"/>
                          </a:rPr>
                        </m:ctrlPr>
                      </m:sSubPr>
                      <m:e>
                        <m:r>
                          <a:rPr lang="pt-BR" sz="2200" i="1" kern="0">
                            <a:effectLst/>
                            <a:latin typeface="Cambria Math" panose="02040503050406030204" pitchFamily="18" charset="0"/>
                            <a:ea typeface="Times New Roman" panose="02020603050405020304" pitchFamily="18" charset="0"/>
                            <a:cs typeface="ArialNarrow"/>
                          </a:rPr>
                          <m:t>𝐶</m:t>
                        </m:r>
                      </m:e>
                      <m:sub>
                        <m:r>
                          <a:rPr lang="pt-BR" sz="2200" i="1" kern="0">
                            <a:effectLst/>
                            <a:latin typeface="Cambria Math" panose="02040503050406030204" pitchFamily="18" charset="0"/>
                            <a:ea typeface="Times New Roman" panose="02020603050405020304" pitchFamily="18" charset="0"/>
                            <a:cs typeface="ArialNarrow"/>
                          </a:rPr>
                          <m:t>1</m:t>
                        </m:r>
                      </m:sub>
                    </m:sSub>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kern="0">
                            <a:effectLst/>
                            <a:latin typeface="Cambria Math" panose="02040503050406030204" pitchFamily="18" charset="0"/>
                            <a:ea typeface="Times New Roman" panose="02020603050405020304" pitchFamily="18" charset="0"/>
                            <a:cs typeface="ArialNarrow"/>
                          </a:rPr>
                          <m:t>0;−6</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5574E78-2BBF-B02E-AC97-3EBB3E4695B7}"/>
                  </a:ext>
                </a:extLst>
              </p:cNvPr>
              <p:cNvSpPr txBox="1">
                <a:spLocks noRot="1" noChangeAspect="1" noMove="1" noResize="1" noEditPoints="1" noAdjustHandles="1" noChangeArrowheads="1" noChangeShapeType="1" noTextEdit="1"/>
              </p:cNvSpPr>
              <p:nvPr/>
            </p:nvSpPr>
            <p:spPr>
              <a:xfrm>
                <a:off x="6212543" y="2028616"/>
                <a:ext cx="5791198" cy="3313728"/>
              </a:xfrm>
              <a:prstGeom prst="rect">
                <a:avLst/>
              </a:prstGeom>
              <a:blipFill>
                <a:blip r:embed="rId4"/>
                <a:stretch>
                  <a:fillRect l="-1368" t="-1105" r="-1368" b="-2578"/>
                </a:stretch>
              </a:blipFill>
            </p:spPr>
            <p:txBody>
              <a:bodyPr/>
              <a:lstStyle/>
              <a:p>
                <a:r>
                  <a:rPr lang="pt-BR">
                    <a:noFill/>
                  </a:rPr>
                  <a:t> </a:t>
                </a:r>
              </a:p>
            </p:txBody>
          </p:sp>
        </mc:Fallback>
      </mc:AlternateContent>
    </p:spTree>
    <p:extLst>
      <p:ext uri="{BB962C8B-B14F-4D97-AF65-F5344CB8AC3E}">
        <p14:creationId xmlns:p14="http://schemas.microsoft.com/office/powerpoint/2010/main" val="2258655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1C700-8898-B555-6074-70E93939A09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D710641D-03AE-EC11-1CD0-726F54052030}"/>
                  </a:ext>
                </a:extLst>
              </p:cNvPr>
              <p:cNvSpPr txBox="1"/>
              <p:nvPr/>
            </p:nvSpPr>
            <p:spPr>
              <a:xfrm>
                <a:off x="737274" y="889712"/>
                <a:ext cx="10717452" cy="5580951"/>
              </a:xfrm>
              <a:prstGeom prst="rect">
                <a:avLst/>
              </a:prstGeom>
              <a:solidFill>
                <a:schemeClr val="bg1"/>
              </a:solidFill>
            </p:spPr>
            <p:txBody>
              <a:bodyPr wrap="square">
                <a:spAutoFit/>
              </a:bodyPr>
              <a:lstStyle/>
              <a:p>
                <a:pPr algn="ctr">
                  <a:lnSpc>
                    <a:spcPct val="115000"/>
                  </a:lnSpc>
                  <a:spcAft>
                    <a:spcPts val="400"/>
                  </a:spcAft>
                  <a:buNone/>
                </a:pPr>
                <a:endParaRPr lang="pt-BR" sz="2200" b="1" kern="0" dirty="0">
                  <a:effectLst/>
                  <a:latin typeface="Arial Narrow" panose="020B0606020202030204" pitchFamily="34" charset="0"/>
                  <a:ea typeface="Times New Roman" panose="02020603050405020304" pitchFamily="18" charset="0"/>
                  <a:cs typeface="ArialNarrow"/>
                </a:endParaRPr>
              </a:p>
              <a:p>
                <a:pPr algn="ctr">
                  <a:lnSpc>
                    <a:spcPct val="115000"/>
                  </a:lnSpc>
                  <a:spcAft>
                    <a:spcPts val="400"/>
                  </a:spcAft>
                  <a:buNone/>
                </a:pPr>
                <a:endParaRPr lang="pt-BR" sz="2200" b="1" kern="0" dirty="0">
                  <a:effectLst/>
                  <a:latin typeface="Arial Narrow" panose="020B0606020202030204" pitchFamily="34" charset="0"/>
                  <a:ea typeface="Times New Roman" panose="02020603050405020304" pitchFamily="18" charset="0"/>
                  <a:cs typeface="ArialNarrow"/>
                </a:endParaRPr>
              </a:p>
              <a:p>
                <a:pPr algn="ctr">
                  <a:lnSpc>
                    <a:spcPct val="115000"/>
                  </a:lnSpc>
                  <a:spcAft>
                    <a:spcPts val="400"/>
                  </a:spcAft>
                  <a:buNone/>
                </a:pPr>
                <a:r>
                  <a:rPr lang="pt-BR" sz="2200" b="1" kern="0" dirty="0">
                    <a:effectLst/>
                    <a:latin typeface="Arial Narrow" panose="020B0606020202030204" pitchFamily="34" charset="0"/>
                    <a:ea typeface="Times New Roman" panose="02020603050405020304" pitchFamily="18" charset="0"/>
                    <a:cs typeface="ArialNarrow"/>
                  </a:rPr>
                  <a:t>AMPLIAÇÃO DE POLIGONOS NO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400"/>
                  </a:spcAft>
                  <a:buNone/>
                </a:pPr>
                <a:r>
                  <a:rPr lang="pt-BR" sz="2200" b="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0" dirty="0">
                    <a:effectLst/>
                    <a:latin typeface="Arial Narrow" panose="020B0606020202030204" pitchFamily="34" charset="0"/>
                    <a:ea typeface="Times New Roman" panose="02020603050405020304" pitchFamily="18" charset="0"/>
                    <a:cs typeface="ArialNarrow"/>
                  </a:rPr>
                  <a:t>A ampliação de um polígono acontece com o aumento das suas dimensões, sem que haja alteração na sua forma original. Ainda com o aumento das medidas, os ângulos do polígono permanecem os mesmos.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kern="0" dirty="0">
                    <a:effectLst/>
                    <a:latin typeface="Arial Narrow" panose="020B0606020202030204" pitchFamily="34" charset="0"/>
                    <a:ea typeface="Times New Roman" panose="02020603050405020304" pitchFamily="18" charset="0"/>
                    <a:cs typeface="ArialNarrow"/>
                  </a:rPr>
                  <a:t>Para ampliar um polígono no plano cartesiano, é necessário multiplicar as coordenadas dos pares ordenados de cada vértice do polígono, por um fator de escala. </a:t>
                </a:r>
              </a:p>
              <a:p>
                <a:pPr algn="just">
                  <a:lnSpc>
                    <a:spcPct val="115000"/>
                  </a:lnSpc>
                  <a:spcAft>
                    <a:spcPts val="400"/>
                  </a:spcAft>
                  <a:buNone/>
                </a:pPr>
                <a:r>
                  <a:rPr lang="pt-BR" sz="2200" kern="0" dirty="0">
                    <a:effectLst/>
                    <a:latin typeface="Arial Narrow" panose="020B0606020202030204" pitchFamily="34" charset="0"/>
                    <a:ea typeface="Times New Roman" panose="02020603050405020304" pitchFamily="18" charset="0"/>
                    <a:cs typeface="ArialNarrow"/>
                  </a:rPr>
                  <a:t>O fator de escala é um número </a:t>
                </a:r>
                <a14:m>
                  <m:oMath xmlns:m="http://schemas.openxmlformats.org/officeDocument/2006/math">
                    <m:r>
                      <a:rPr lang="pt-BR" sz="2200" b="1" i="1" kern="0">
                        <a:effectLst/>
                        <a:latin typeface="Cambria Math" panose="02040503050406030204" pitchFamily="18" charset="0"/>
                        <a:ea typeface="Times New Roman" panose="02020603050405020304" pitchFamily="18" charset="0"/>
                        <a:cs typeface="ArialNarrow"/>
                      </a:rPr>
                      <m:t>𝒌</m:t>
                    </m:r>
                    <m:r>
                      <a:rPr lang="pt-BR" sz="2200" b="1" i="1" kern="0">
                        <a:effectLst/>
                        <a:latin typeface="Cambria Math" panose="02040503050406030204" pitchFamily="18" charset="0"/>
                        <a:ea typeface="Times New Roman" panose="02020603050405020304" pitchFamily="18" charset="0"/>
                        <a:cs typeface="ArialNarrow"/>
                      </a:rPr>
                      <m:t>&gt;</m:t>
                    </m:r>
                    <m:r>
                      <a:rPr lang="pt-BR" sz="2200" b="1" i="1" kern="0">
                        <a:effectLst/>
                        <a:latin typeface="Cambria Math" panose="02040503050406030204" pitchFamily="18" charset="0"/>
                        <a:ea typeface="Times New Roman" panose="02020603050405020304" pitchFamily="18" charset="0"/>
                        <a:cs typeface="ArialNarrow"/>
                      </a:rPr>
                      <m:t>𝟏</m:t>
                    </m:r>
                  </m:oMath>
                </a14:m>
                <a:r>
                  <a:rPr lang="pt-BR" sz="2200" b="1" kern="0" dirty="0">
                    <a:effectLst/>
                    <a:latin typeface="Arial Narrow" panose="020B0606020202030204" pitchFamily="34" charset="0"/>
                    <a:ea typeface="Times New Roman" panose="02020603050405020304" pitchFamily="18" charset="0"/>
                    <a:cs typeface="ArialNarrow"/>
                  </a:rPr>
                  <a:t> </a:t>
                </a:r>
                <a:r>
                  <a:rPr lang="pt-BR" sz="2200" kern="0" dirty="0">
                    <a:effectLst/>
                    <a:latin typeface="Arial Narrow" panose="020B0606020202030204" pitchFamily="34" charset="0"/>
                    <a:ea typeface="Times New Roman" panose="02020603050405020304" pitchFamily="18" charset="0"/>
                    <a:cs typeface="ArialNarrow"/>
                  </a:rPr>
                  <a:t>ou</a:t>
                </a:r>
                <a:r>
                  <a:rPr lang="pt-BR" sz="2200" b="1" kern="0" dirty="0">
                    <a:effectLst/>
                    <a:latin typeface="Arial Narrow" panose="020B0606020202030204" pitchFamily="34" charset="0"/>
                    <a:ea typeface="Times New Roman" panose="02020603050405020304" pitchFamily="18" charset="0"/>
                    <a:cs typeface="ArialNarrow"/>
                  </a:rPr>
                  <a:t> </a:t>
                </a:r>
                <a14:m>
                  <m:oMath xmlns:m="http://schemas.openxmlformats.org/officeDocument/2006/math">
                    <m:r>
                      <a:rPr lang="pt-BR" sz="2200" b="1" i="1" kern="0">
                        <a:effectLst/>
                        <a:latin typeface="Cambria Math" panose="02040503050406030204" pitchFamily="18" charset="0"/>
                        <a:ea typeface="Times New Roman" panose="02020603050405020304" pitchFamily="18" charset="0"/>
                        <a:cs typeface="ArialNarrow"/>
                      </a:rPr>
                      <m:t>𝒌</m:t>
                    </m:r>
                    <m:r>
                      <a:rPr lang="pt-BR" sz="2200" b="1" i="1" kern="0">
                        <a:effectLst/>
                        <a:latin typeface="Cambria Math" panose="02040503050406030204" pitchFamily="18" charset="0"/>
                        <a:ea typeface="Times New Roman" panose="02020603050405020304" pitchFamily="18" charset="0"/>
                        <a:cs typeface="ArialNarrow"/>
                      </a:rPr>
                      <m:t>&lt;−</m:t>
                    </m:r>
                    <m:r>
                      <a:rPr lang="pt-BR" sz="2200" b="1" i="1" kern="0">
                        <a:effectLst/>
                        <a:latin typeface="Cambria Math" panose="02040503050406030204" pitchFamily="18" charset="0"/>
                        <a:ea typeface="Times New Roman" panose="02020603050405020304" pitchFamily="18" charset="0"/>
                        <a:cs typeface="ArialNarrow"/>
                      </a:rPr>
                      <m:t>𝟏</m:t>
                    </m:r>
                  </m:oMath>
                </a14:m>
                <a:r>
                  <a:rPr lang="pt-BR" sz="2200" kern="0" dirty="0">
                    <a:effectLst/>
                    <a:latin typeface="Arial Narrow" panose="020B0606020202030204" pitchFamily="34" charset="0"/>
                    <a:ea typeface="Times New Roman" panose="02020603050405020304" pitchFamily="18" charset="0"/>
                    <a:cs typeface="ArialNarrow"/>
                  </a:rPr>
                  <a:t>, e irá indicar quanto a figura será ampliada.</a:t>
                </a:r>
              </a:p>
              <a:p>
                <a:pPr algn="just">
                  <a:lnSpc>
                    <a:spcPct val="115000"/>
                  </a:lnSpc>
                  <a:spcAft>
                    <a:spcPts val="400"/>
                  </a:spcAft>
                  <a:buNone/>
                </a:pPr>
                <a:endParaRPr lang="pt-BR" sz="2200" kern="0" dirty="0">
                  <a:latin typeface="Arial Narrow" panose="020B0606020202030204" pitchFamily="34" charset="0"/>
                  <a:ea typeface="Times New Roman" panose="02020603050405020304" pitchFamily="18" charset="0"/>
                  <a:cs typeface="ArialNarrow"/>
                </a:endParaRPr>
              </a:p>
              <a:p>
                <a:pPr algn="just">
                  <a:lnSpc>
                    <a:spcPct val="115000"/>
                  </a:lnSpc>
                  <a:spcAft>
                    <a:spcPts val="400"/>
                  </a:spcAft>
                  <a:buNone/>
                </a:pPr>
                <a:endParaRPr lang="pt-BR" sz="2200" kern="0" dirty="0">
                  <a:effectLst/>
                  <a:latin typeface="Arial Narrow" panose="020B0606020202030204" pitchFamily="34" charset="0"/>
                  <a:ea typeface="Times New Roman" panose="02020603050405020304" pitchFamily="18" charset="0"/>
                  <a:cs typeface="ArialNarrow"/>
                </a:endParaRPr>
              </a:p>
              <a:p>
                <a:pPr algn="just">
                  <a:lnSpc>
                    <a:spcPct val="115000"/>
                  </a:lnSpc>
                  <a:spcAft>
                    <a:spcPts val="400"/>
                  </a:spcAft>
                  <a:buNone/>
                </a:pPr>
                <a:endParaRPr lang="pt-BR" sz="2200" kern="0" dirty="0">
                  <a:effectLst/>
                  <a:latin typeface="Arial Narrow" panose="020B0606020202030204" pitchFamily="34" charset="0"/>
                  <a:ea typeface="Times New Roman" panose="02020603050405020304" pitchFamily="18" charset="0"/>
                  <a:cs typeface="ArialNarrow"/>
                </a:endParaRPr>
              </a:p>
            </p:txBody>
          </p:sp>
        </mc:Choice>
        <mc:Fallback xmlns="">
          <p:sp>
            <p:nvSpPr>
              <p:cNvPr id="9" name="CaixaDeTexto 8">
                <a:extLst>
                  <a:ext uri="{FF2B5EF4-FFF2-40B4-BE49-F238E27FC236}">
                    <a16:creationId xmlns:a16="http://schemas.microsoft.com/office/drawing/2014/main" id="{D710641D-03AE-EC11-1CD0-726F54052030}"/>
                  </a:ext>
                </a:extLst>
              </p:cNvPr>
              <p:cNvSpPr txBox="1">
                <a:spLocks noRot="1" noChangeAspect="1" noMove="1" noResize="1" noEditPoints="1" noAdjustHandles="1" noChangeArrowheads="1" noChangeShapeType="1" noTextEdit="1"/>
              </p:cNvSpPr>
              <p:nvPr/>
            </p:nvSpPr>
            <p:spPr>
              <a:xfrm>
                <a:off x="737274" y="889712"/>
                <a:ext cx="10717452" cy="5580951"/>
              </a:xfrm>
              <a:prstGeom prst="rect">
                <a:avLst/>
              </a:prstGeom>
              <a:blipFill>
                <a:blip r:embed="rId2"/>
                <a:stretch>
                  <a:fillRect l="-739" r="-739"/>
                </a:stretch>
              </a:blipFill>
            </p:spPr>
            <p:txBody>
              <a:bodyPr/>
              <a:lstStyle/>
              <a:p>
                <a:r>
                  <a:rPr lang="pt-BR">
                    <a:noFill/>
                  </a:rPr>
                  <a:t> </a:t>
                </a:r>
              </a:p>
            </p:txBody>
          </p:sp>
        </mc:Fallback>
      </mc:AlternateContent>
      <p:pic>
        <p:nvPicPr>
          <p:cNvPr id="7" name="Imagem 6" descr="Interface gráfica do usuário&#10;&#10;O conteúdo gerado por IA pode estar incorreto.">
            <a:extLst>
              <a:ext uri="{FF2B5EF4-FFF2-40B4-BE49-F238E27FC236}">
                <a16:creationId xmlns:a16="http://schemas.microsoft.com/office/drawing/2014/main" id="{6EA69105-38ED-BDB9-C351-702515D3CCDD}"/>
              </a:ext>
            </a:extLst>
          </p:cNvPr>
          <p:cNvPicPr>
            <a:picLocks noChangeAspect="1"/>
          </p:cNvPicPr>
          <p:nvPr/>
        </p:nvPicPr>
        <p:blipFill rotWithShape="1">
          <a:blip r:embed="rId3">
            <a:extLst>
              <a:ext uri="{28A0092B-C50C-407E-A947-70E740481C1C}">
                <a14:useLocalDpi xmlns:a14="http://schemas.microsoft.com/office/drawing/2010/main" val="0"/>
              </a:ext>
            </a:extLst>
          </a:blip>
          <a:srcRect l="959" t="3787" r="3035" b="2273"/>
          <a:stretch>
            <a:fillRect/>
          </a:stretch>
        </p:blipFill>
        <p:spPr bwMode="auto">
          <a:xfrm>
            <a:off x="140586" y="970397"/>
            <a:ext cx="3240000" cy="66792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740556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3EA01-B783-3D94-F2C7-4623E3BBD28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4DCDAFF-002B-55C3-3AAD-80928EBA1EFF}"/>
                  </a:ext>
                </a:extLst>
              </p:cNvPr>
              <p:cNvSpPr txBox="1"/>
              <p:nvPr/>
            </p:nvSpPr>
            <p:spPr>
              <a:xfrm>
                <a:off x="128648" y="1296474"/>
                <a:ext cx="5568324" cy="1237775"/>
              </a:xfrm>
              <a:prstGeom prst="rect">
                <a:avLst/>
              </a:prstGeom>
              <a:noFill/>
            </p:spPr>
            <p:txBody>
              <a:bodyPr wrap="square">
                <a:spAutoFit/>
              </a:bodyPr>
              <a:lstStyle/>
              <a:p>
                <a:pPr marL="28575"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Exemplos: </a:t>
                </a:r>
                <a:r>
                  <a:rPr lang="pt-BR" sz="2200" kern="0" dirty="0">
                    <a:effectLst/>
                    <a:latin typeface="Arial Narrow" panose="020B0606020202030204" pitchFamily="34" charset="0"/>
                    <a:ea typeface="Times New Roman" panose="02020603050405020304" pitchFamily="18" charset="0"/>
                    <a:cs typeface="ArialNarrow"/>
                  </a:rPr>
                  <a:t>Veja o que acontece com o triângulo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ABC</m:t>
                    </m:r>
                  </m:oMath>
                </a14:m>
                <a:r>
                  <a:rPr lang="pt-BR" sz="2200" kern="0" dirty="0">
                    <a:effectLst/>
                    <a:latin typeface="Arial Narrow" panose="020B0606020202030204" pitchFamily="34" charset="0"/>
                    <a:ea typeface="Times New Roman" panose="02020603050405020304" pitchFamily="18" charset="0"/>
                    <a:cs typeface="ArialNarrow"/>
                  </a:rPr>
                  <a:t> ao ter as coordenadas dos seus vértices multiplicadas por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4DCDAFF-002B-55C3-3AAD-80928EBA1EFF}"/>
                  </a:ext>
                </a:extLst>
              </p:cNvPr>
              <p:cNvSpPr txBox="1">
                <a:spLocks noRot="1" noChangeAspect="1" noMove="1" noResize="1" noEditPoints="1" noAdjustHandles="1" noChangeArrowheads="1" noChangeShapeType="1" noTextEdit="1"/>
              </p:cNvSpPr>
              <p:nvPr/>
            </p:nvSpPr>
            <p:spPr>
              <a:xfrm>
                <a:off x="128648" y="1296474"/>
                <a:ext cx="5568324" cy="1237775"/>
              </a:xfrm>
              <a:prstGeom prst="rect">
                <a:avLst/>
              </a:prstGeom>
              <a:blipFill>
                <a:blip r:embed="rId2"/>
                <a:stretch>
                  <a:fillRect l="-875" t="-2463" r="-1313" b="-8374"/>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764CB72F-3AB3-0786-1322-72934ECF0B3D}"/>
              </a:ext>
            </a:extLst>
          </p:cNvPr>
          <p:cNvPicPr>
            <a:picLocks noChangeAspect="1"/>
          </p:cNvPicPr>
          <p:nvPr/>
        </p:nvPicPr>
        <p:blipFill>
          <a:blip r:embed="rId3"/>
          <a:srcRect t="12225"/>
          <a:stretch>
            <a:fillRect/>
          </a:stretch>
        </p:blipFill>
        <p:spPr>
          <a:xfrm>
            <a:off x="884955" y="2782468"/>
            <a:ext cx="4235005" cy="2933606"/>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DC227BEA-4ED5-AEF5-0B21-BB62C8E29CB8}"/>
                  </a:ext>
                </a:extLst>
              </p:cNvPr>
              <p:cNvSpPr txBox="1"/>
              <p:nvPr/>
            </p:nvSpPr>
            <p:spPr>
              <a:xfrm>
                <a:off x="6227791" y="1296474"/>
                <a:ext cx="5964209" cy="201811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O triângulo </a:t>
                </a:r>
                <a14:m>
                  <m:oMath xmlns:m="http://schemas.openxmlformats.org/officeDocument/2006/math">
                    <m:sSub>
                      <m:sSubPr>
                        <m:ctrlPr>
                          <a:rPr lang="pt-BR" sz="2200" i="1" kern="0">
                            <a:effectLst/>
                            <a:latin typeface="Cambria Math" panose="02040503050406030204" pitchFamily="18" charset="0"/>
                            <a:ea typeface="Times New Roman" panose="02020603050405020304" pitchFamily="18" charset="0"/>
                            <a:cs typeface="ArialNarrow"/>
                          </a:rPr>
                        </m:ctrlPr>
                      </m:sSubPr>
                      <m:e>
                        <m:r>
                          <m:rPr>
                            <m:sty m:val="p"/>
                          </m:rPr>
                          <a:rPr lang="pt-BR" sz="2200" kern="0">
                            <a:effectLst/>
                            <a:latin typeface="Cambria Math" panose="02040503050406030204" pitchFamily="18" charset="0"/>
                            <a:ea typeface="Times New Roman" panose="02020603050405020304" pitchFamily="18" charset="0"/>
                            <a:cs typeface="ArialNarrow"/>
                          </a:rPr>
                          <m:t>A</m:t>
                        </m:r>
                      </m:e>
                      <m:sub>
                        <m:r>
                          <a:rPr lang="pt-BR" sz="2200" kern="0">
                            <a:effectLst/>
                            <a:latin typeface="Cambria Math" panose="02040503050406030204" pitchFamily="18" charset="0"/>
                            <a:ea typeface="Times New Roman" panose="02020603050405020304" pitchFamily="18" charset="0"/>
                            <a:cs typeface="ArialNarrow"/>
                          </a:rPr>
                          <m:t>1</m:t>
                        </m:r>
                      </m:sub>
                    </m:sSub>
                    <m:sSub>
                      <m:sSubPr>
                        <m:ctrlPr>
                          <a:rPr lang="pt-BR" sz="2200" i="1" kern="0">
                            <a:effectLst/>
                            <a:latin typeface="Cambria Math" panose="02040503050406030204" pitchFamily="18" charset="0"/>
                            <a:ea typeface="Times New Roman" panose="02020603050405020304" pitchFamily="18" charset="0"/>
                            <a:cs typeface="ArialNarrow"/>
                          </a:rPr>
                        </m:ctrlPr>
                      </m:sSubPr>
                      <m:e>
                        <m:r>
                          <m:rPr>
                            <m:sty m:val="p"/>
                          </m:rPr>
                          <a:rPr lang="pt-BR" sz="2200" kern="0">
                            <a:effectLst/>
                            <a:latin typeface="Cambria Math" panose="02040503050406030204" pitchFamily="18" charset="0"/>
                            <a:ea typeface="Times New Roman" panose="02020603050405020304" pitchFamily="18" charset="0"/>
                            <a:cs typeface="ArialNarrow"/>
                          </a:rPr>
                          <m:t>B</m:t>
                        </m:r>
                      </m:e>
                      <m:sub>
                        <m:r>
                          <a:rPr lang="pt-BR" sz="2200" kern="0">
                            <a:effectLst/>
                            <a:latin typeface="Cambria Math" panose="02040503050406030204" pitchFamily="18" charset="0"/>
                            <a:ea typeface="Times New Roman" panose="02020603050405020304" pitchFamily="18" charset="0"/>
                            <a:cs typeface="ArialNarrow"/>
                          </a:rPr>
                          <m:t>1</m:t>
                        </m:r>
                      </m:sub>
                    </m:sSub>
                    <m:sSub>
                      <m:sSubPr>
                        <m:ctrlPr>
                          <a:rPr lang="pt-BR" sz="2200" i="1" kern="0">
                            <a:effectLst/>
                            <a:latin typeface="Cambria Math" panose="02040503050406030204" pitchFamily="18" charset="0"/>
                            <a:ea typeface="Times New Roman" panose="02020603050405020304" pitchFamily="18" charset="0"/>
                            <a:cs typeface="ArialNarrow"/>
                          </a:rPr>
                        </m:ctrlPr>
                      </m:sSubPr>
                      <m:e>
                        <m:r>
                          <m:rPr>
                            <m:sty m:val="p"/>
                          </m:rPr>
                          <a:rPr lang="pt-BR" sz="2200" kern="0">
                            <a:effectLst/>
                            <a:latin typeface="Cambria Math" panose="02040503050406030204" pitchFamily="18" charset="0"/>
                            <a:ea typeface="Times New Roman" panose="02020603050405020304" pitchFamily="18" charset="0"/>
                            <a:cs typeface="ArialNarrow"/>
                          </a:rPr>
                          <m:t>C</m:t>
                        </m:r>
                      </m:e>
                      <m:sub>
                        <m:r>
                          <a:rPr lang="pt-BR" sz="2200" kern="0">
                            <a:effectLst/>
                            <a:latin typeface="Cambria Math" panose="02040503050406030204" pitchFamily="18" charset="0"/>
                            <a:ea typeface="Times New Roman" panose="02020603050405020304" pitchFamily="18" charset="0"/>
                            <a:cs typeface="ArialNarrow"/>
                          </a:rPr>
                          <m:t>1</m:t>
                        </m:r>
                      </m:sub>
                    </m:sSub>
                  </m:oMath>
                </a14:m>
                <a:r>
                  <a:rPr lang="pt-BR" sz="2200" kern="0" dirty="0">
                    <a:effectLst/>
                    <a:latin typeface="Arial Narrow" panose="020B0606020202030204" pitchFamily="34" charset="0"/>
                    <a:ea typeface="Times New Roman" panose="02020603050405020304" pitchFamily="18" charset="0"/>
                    <a:cs typeface="ArialNarrow"/>
                  </a:rPr>
                  <a:t> é uma ampliação do triângulo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ABC</m:t>
                    </m:r>
                  </m:oMath>
                </a14:m>
                <a:r>
                  <a:rPr lang="pt-BR" sz="2200" kern="0" dirty="0">
                    <a:effectLst/>
                    <a:latin typeface="Arial Narrow" panose="020B0606020202030204" pitchFamily="34" charset="0"/>
                    <a:ea typeface="Times New Roman" panose="02020603050405020304" pitchFamily="18" charset="0"/>
                    <a:cs typeface="ArialNarrow"/>
                  </a:rPr>
                  <a:t> resultado da multiplicação das coordenadas A, B e C por 2. Note que, A medida de cada lado do polígono </a:t>
                </a:r>
                <a14:m>
                  <m:oMath xmlns:m="http://schemas.openxmlformats.org/officeDocument/2006/math">
                    <m:sSub>
                      <m:sSubPr>
                        <m:ctrlPr>
                          <a:rPr lang="pt-BR" sz="2200" i="1" kern="0">
                            <a:effectLst/>
                            <a:latin typeface="Cambria Math" panose="02040503050406030204" pitchFamily="18" charset="0"/>
                            <a:ea typeface="Times New Roman" panose="02020603050405020304" pitchFamily="18" charset="0"/>
                            <a:cs typeface="ArialNarrow"/>
                          </a:rPr>
                        </m:ctrlPr>
                      </m:sSubPr>
                      <m:e>
                        <m:r>
                          <m:rPr>
                            <m:sty m:val="p"/>
                          </m:rPr>
                          <a:rPr lang="pt-BR" sz="2200" kern="0">
                            <a:effectLst/>
                            <a:latin typeface="Cambria Math" panose="02040503050406030204" pitchFamily="18" charset="0"/>
                            <a:ea typeface="Times New Roman" panose="02020603050405020304" pitchFamily="18" charset="0"/>
                            <a:cs typeface="ArialNarrow"/>
                          </a:rPr>
                          <m:t>A</m:t>
                        </m:r>
                      </m:e>
                      <m:sub>
                        <m:r>
                          <a:rPr lang="pt-BR" sz="2200" kern="0">
                            <a:effectLst/>
                            <a:latin typeface="Cambria Math" panose="02040503050406030204" pitchFamily="18" charset="0"/>
                            <a:ea typeface="Times New Roman" panose="02020603050405020304" pitchFamily="18" charset="0"/>
                            <a:cs typeface="ArialNarrow"/>
                          </a:rPr>
                          <m:t>1</m:t>
                        </m:r>
                      </m:sub>
                    </m:sSub>
                    <m:sSub>
                      <m:sSubPr>
                        <m:ctrlPr>
                          <a:rPr lang="pt-BR" sz="2200" i="1" kern="0">
                            <a:effectLst/>
                            <a:latin typeface="Cambria Math" panose="02040503050406030204" pitchFamily="18" charset="0"/>
                            <a:ea typeface="Times New Roman" panose="02020603050405020304" pitchFamily="18" charset="0"/>
                            <a:cs typeface="ArialNarrow"/>
                          </a:rPr>
                        </m:ctrlPr>
                      </m:sSubPr>
                      <m:e>
                        <m:r>
                          <m:rPr>
                            <m:sty m:val="p"/>
                          </m:rPr>
                          <a:rPr lang="pt-BR" sz="2200" kern="0">
                            <a:effectLst/>
                            <a:latin typeface="Cambria Math" panose="02040503050406030204" pitchFamily="18" charset="0"/>
                            <a:ea typeface="Times New Roman" panose="02020603050405020304" pitchFamily="18" charset="0"/>
                            <a:cs typeface="ArialNarrow"/>
                          </a:rPr>
                          <m:t>B</m:t>
                        </m:r>
                      </m:e>
                      <m:sub>
                        <m:r>
                          <a:rPr lang="pt-BR" sz="2200" kern="0">
                            <a:effectLst/>
                            <a:latin typeface="Cambria Math" panose="02040503050406030204" pitchFamily="18" charset="0"/>
                            <a:ea typeface="Times New Roman" panose="02020603050405020304" pitchFamily="18" charset="0"/>
                            <a:cs typeface="ArialNarrow"/>
                          </a:rPr>
                          <m:t>1</m:t>
                        </m:r>
                      </m:sub>
                    </m:sSub>
                    <m:sSub>
                      <m:sSubPr>
                        <m:ctrlPr>
                          <a:rPr lang="pt-BR" sz="2200" i="1" kern="0">
                            <a:effectLst/>
                            <a:latin typeface="Cambria Math" panose="02040503050406030204" pitchFamily="18" charset="0"/>
                            <a:ea typeface="Times New Roman" panose="02020603050405020304" pitchFamily="18" charset="0"/>
                            <a:cs typeface="ArialNarrow"/>
                          </a:rPr>
                        </m:ctrlPr>
                      </m:sSubPr>
                      <m:e>
                        <m:r>
                          <m:rPr>
                            <m:sty m:val="p"/>
                          </m:rPr>
                          <a:rPr lang="pt-BR" sz="2200" kern="0">
                            <a:effectLst/>
                            <a:latin typeface="Cambria Math" panose="02040503050406030204" pitchFamily="18" charset="0"/>
                            <a:ea typeface="Times New Roman" panose="02020603050405020304" pitchFamily="18" charset="0"/>
                            <a:cs typeface="ArialNarrow"/>
                          </a:rPr>
                          <m:t>C</m:t>
                        </m:r>
                      </m:e>
                      <m:sub>
                        <m:r>
                          <a:rPr lang="pt-BR" sz="2200" kern="0">
                            <a:effectLst/>
                            <a:latin typeface="Cambria Math" panose="02040503050406030204" pitchFamily="18" charset="0"/>
                            <a:ea typeface="Times New Roman" panose="02020603050405020304" pitchFamily="18" charset="0"/>
                            <a:cs typeface="ArialNarrow"/>
                          </a:rPr>
                          <m:t>1</m:t>
                        </m:r>
                      </m:sub>
                    </m:sSub>
                  </m:oMath>
                </a14:m>
                <a:r>
                  <a:rPr lang="pt-BR" sz="2200" kern="0" dirty="0">
                    <a:effectLst/>
                    <a:latin typeface="Arial Narrow" panose="020B0606020202030204" pitchFamily="34" charset="0"/>
                    <a:ea typeface="Times New Roman" panose="02020603050405020304" pitchFamily="18" charset="0"/>
                    <a:cs typeface="ArialNarrow"/>
                  </a:rPr>
                  <a:t> é o dobro da medida do lado correspondente ao polígono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ABC</m:t>
                    </m:r>
                    <m:r>
                      <a:rPr lang="pt-BR" sz="2200" kern="0">
                        <a:effectLst/>
                        <a:latin typeface="Cambria Math" panose="02040503050406030204" pitchFamily="18" charset="0"/>
                        <a:ea typeface="Times New Roman" panose="02020603050405020304" pitchFamily="18"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DC227BEA-4ED5-AEF5-0B21-BB62C8E29CB8}"/>
                  </a:ext>
                </a:extLst>
              </p:cNvPr>
              <p:cNvSpPr txBox="1">
                <a:spLocks noRot="1" noChangeAspect="1" noMove="1" noResize="1" noEditPoints="1" noAdjustHandles="1" noChangeArrowheads="1" noChangeShapeType="1" noTextEdit="1"/>
              </p:cNvSpPr>
              <p:nvPr/>
            </p:nvSpPr>
            <p:spPr>
              <a:xfrm>
                <a:off x="6227791" y="1296474"/>
                <a:ext cx="5964209" cy="2018117"/>
              </a:xfrm>
              <a:prstGeom prst="rect">
                <a:avLst/>
              </a:prstGeom>
              <a:blipFill>
                <a:blip r:embed="rId4"/>
                <a:stretch>
                  <a:fillRect l="-1329" t="-1208" r="-1329" b="-4532"/>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BB43C472-73B5-C8C8-EC67-90233D96206F}"/>
              </a:ext>
            </a:extLst>
          </p:cNvPr>
          <p:cNvPicPr>
            <a:picLocks noChangeAspect="1"/>
          </p:cNvPicPr>
          <p:nvPr/>
        </p:nvPicPr>
        <p:blipFill>
          <a:blip r:embed="rId5"/>
          <a:stretch>
            <a:fillRect/>
          </a:stretch>
        </p:blipFill>
        <p:spPr>
          <a:xfrm>
            <a:off x="6493657" y="3638505"/>
            <a:ext cx="5214521" cy="2466459"/>
          </a:xfrm>
          <a:prstGeom prst="rect">
            <a:avLst/>
          </a:prstGeom>
        </p:spPr>
      </p:pic>
    </p:spTree>
    <p:extLst>
      <p:ext uri="{BB962C8B-B14F-4D97-AF65-F5344CB8AC3E}">
        <p14:creationId xmlns:p14="http://schemas.microsoft.com/office/powerpoint/2010/main" val="41914144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4ACECDB-D830-990F-EE60-A7E6555448E5}"/>
                  </a:ext>
                </a:extLst>
              </p:cNvPr>
              <p:cNvSpPr txBox="1"/>
              <p:nvPr/>
            </p:nvSpPr>
            <p:spPr>
              <a:xfrm>
                <a:off x="109010" y="715436"/>
                <a:ext cx="5940000" cy="5791329"/>
              </a:xfrm>
              <a:prstGeom prst="rect">
                <a:avLst/>
              </a:prstGeom>
              <a:noFill/>
            </p:spPr>
            <p:txBody>
              <a:bodyPr wrap="square">
                <a:spAutoFit/>
              </a:bodyPr>
              <a:lstStyle/>
              <a:p>
                <a:pPr algn="just">
                  <a:spcAft>
                    <a:spcPts val="200"/>
                  </a:spcAft>
                  <a:buNone/>
                </a:pPr>
                <a:r>
                  <a:rPr lang="pt-BR" sz="2200" b="1" kern="100" dirty="0">
                    <a:effectLst/>
                    <a:latin typeface="Arial Narrow" panose="020B0606020202030204" pitchFamily="34" charset="0"/>
                    <a:ea typeface="Times New Roman" panose="02020603050405020304" pitchFamily="18" charset="0"/>
                    <a:cs typeface="ArialNarrow"/>
                  </a:rPr>
                  <a:t>Exemplo:</a:t>
                </a:r>
                <a:r>
                  <a:rPr lang="pt-BR" sz="2200" kern="100" dirty="0">
                    <a:effectLst/>
                    <a:latin typeface="Arial Narrow" panose="020B0606020202030204" pitchFamily="34" charset="0"/>
                    <a:ea typeface="Times New Roman" panose="02020603050405020304" pitchFamily="18" charset="0"/>
                    <a:cs typeface="ArialNarrow"/>
                  </a:rPr>
                  <a:t> Veja o que acontece ao multiplicarmos as coordenadas, que são vértices de um polígono, por um número inteiro negativo.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Times New Roman" panose="02020603050405020304" pitchFamily="18" charset="0"/>
                    <a:cs typeface="ArialNarrow"/>
                  </a:rPr>
                  <a:t>Multiplicando as coordenadas dos vértices do retângulo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ArialNarrow"/>
                      </a:rPr>
                      <m:t>ABCD</m:t>
                    </m:r>
                  </m:oMath>
                </a14:m>
                <a:r>
                  <a:rPr lang="pt-BR" sz="2200" kern="100" dirty="0">
                    <a:effectLst/>
                    <a:latin typeface="Arial Narrow" panose="020B0606020202030204" pitchFamily="34" charset="0"/>
                    <a:ea typeface="Times New Roman" panose="02020603050405020304" pitchFamily="18" charset="0"/>
                    <a:cs typeface="ArialNarrow"/>
                  </a:rPr>
                  <a:t> por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ArialNarrow"/>
                      </a:rPr>
                      <m:t>(−1)</m:t>
                    </m:r>
                  </m:oMath>
                </a14:m>
                <a:r>
                  <a:rPr lang="pt-BR" sz="2200" kern="100" dirty="0">
                    <a:effectLst/>
                    <a:latin typeface="Arial Narrow" panose="020B0606020202030204" pitchFamily="34" charset="0"/>
                    <a:ea typeface="Times New Roman" panose="02020603050405020304" pitchFamily="18" charset="0"/>
                    <a:cs typeface="ArialNarrow"/>
                  </a:rPr>
                  <a:t>, temos: </a:t>
                </a: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kern="100" dirty="0">
                    <a:latin typeface="Arial Narrow" panose="020B0606020202030204" pitchFamily="34" charset="0"/>
                    <a:ea typeface="Times New Roman" panose="02020603050405020304" pitchFamily="18" charset="0"/>
                    <a:cs typeface="ArialNarrow"/>
                  </a:rPr>
                  <a:t>Aqui obtemos uma simetria em relação à origem, com as medidas dos lados sendo preservadas. </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4ACECDB-D830-990F-EE60-A7E6555448E5}"/>
                  </a:ext>
                </a:extLst>
              </p:cNvPr>
              <p:cNvSpPr txBox="1">
                <a:spLocks noRot="1" noChangeAspect="1" noMove="1" noResize="1" noEditPoints="1" noAdjustHandles="1" noChangeArrowheads="1" noChangeShapeType="1" noTextEdit="1"/>
              </p:cNvSpPr>
              <p:nvPr/>
            </p:nvSpPr>
            <p:spPr>
              <a:xfrm>
                <a:off x="109010" y="715436"/>
                <a:ext cx="5940000" cy="5791329"/>
              </a:xfrm>
              <a:prstGeom prst="rect">
                <a:avLst/>
              </a:prstGeom>
              <a:blipFill>
                <a:blip r:embed="rId2"/>
                <a:stretch>
                  <a:fillRect l="-1335" t="-632" r="-1335" b="-1158"/>
                </a:stretch>
              </a:blipFill>
            </p:spPr>
            <p:txBody>
              <a:bodyPr/>
              <a:lstStyle/>
              <a:p>
                <a:r>
                  <a:rPr lang="pt-BR">
                    <a:noFill/>
                  </a:rPr>
                  <a:t> </a:t>
                </a:r>
              </a:p>
            </p:txBody>
          </p:sp>
        </mc:Fallback>
      </mc:AlternateContent>
      <p:pic>
        <p:nvPicPr>
          <p:cNvPr id="6" name="Imagem 5" descr="Gráfico&#10;&#10;O conteúdo gerado por IA pode estar incorreto.">
            <a:extLst>
              <a:ext uri="{FF2B5EF4-FFF2-40B4-BE49-F238E27FC236}">
                <a16:creationId xmlns:a16="http://schemas.microsoft.com/office/drawing/2014/main" id="{C80C5893-B6B0-B5F7-135C-9B46CC07F6B8}"/>
              </a:ext>
            </a:extLst>
          </p:cNvPr>
          <p:cNvPicPr>
            <a:picLocks noChangeAspect="1"/>
          </p:cNvPicPr>
          <p:nvPr/>
        </p:nvPicPr>
        <p:blipFill>
          <a:blip r:embed="rId3"/>
          <a:stretch>
            <a:fillRect/>
          </a:stretch>
        </p:blipFill>
        <p:spPr>
          <a:xfrm>
            <a:off x="919010" y="2523565"/>
            <a:ext cx="4486708" cy="3128329"/>
          </a:xfrm>
          <a:prstGeom prst="rect">
            <a:avLst/>
          </a:prstGeom>
        </p:spPr>
      </p:pic>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AB97F85C-6A67-1D2A-9C00-3A8F57D314C9}"/>
                  </a:ext>
                </a:extLst>
              </p:cNvPr>
              <p:cNvSpPr txBox="1"/>
              <p:nvPr/>
            </p:nvSpPr>
            <p:spPr>
              <a:xfrm>
                <a:off x="6142992" y="715436"/>
                <a:ext cx="6024832"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ArialNarrow"/>
                  </a:rPr>
                  <a:t>Agora, multiplicando as coordenadas dos vértices do retângulo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ArialNarrow"/>
                      </a:rPr>
                      <m:t>ABCD</m:t>
                    </m:r>
                  </m:oMath>
                </a14:m>
                <a:r>
                  <a:rPr lang="pt-BR" sz="2200" kern="100" dirty="0">
                    <a:effectLst/>
                    <a:latin typeface="Arial Narrow" panose="020B0606020202030204" pitchFamily="34" charset="0"/>
                    <a:ea typeface="Times New Roman" panose="02020603050405020304" pitchFamily="18" charset="0"/>
                    <a:cs typeface="ArialNarrow"/>
                  </a:rPr>
                  <a:t> por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ArialNarrow"/>
                          </a:rPr>
                        </m:ctrlPr>
                      </m:dPr>
                      <m:e>
                        <m:r>
                          <a:rPr lang="pt-BR" sz="2200" kern="100">
                            <a:effectLst/>
                            <a:latin typeface="Cambria Math" panose="02040503050406030204" pitchFamily="18" charset="0"/>
                            <a:ea typeface="Times New Roman" panose="02020603050405020304" pitchFamily="18" charset="0"/>
                            <a:cs typeface="ArialNarrow"/>
                          </a:rPr>
                          <m:t>−2</m:t>
                        </m:r>
                      </m:e>
                    </m:d>
                  </m:oMath>
                </a14:m>
                <a:r>
                  <a:rPr lang="pt-BR" sz="2200" kern="100" dirty="0">
                    <a:effectLst/>
                    <a:latin typeface="Arial Narrow" panose="020B0606020202030204" pitchFamily="34" charset="0"/>
                    <a:ea typeface="Times New Roman" panose="02020603050405020304" pitchFamily="18" charset="0"/>
                    <a:cs typeface="ArialNarrow"/>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 name="CaixaDeTexto 1">
                <a:extLst>
                  <a:ext uri="{FF2B5EF4-FFF2-40B4-BE49-F238E27FC236}">
                    <a16:creationId xmlns:a16="http://schemas.microsoft.com/office/drawing/2014/main" id="{AB97F85C-6A67-1D2A-9C00-3A8F57D314C9}"/>
                  </a:ext>
                </a:extLst>
              </p:cNvPr>
              <p:cNvSpPr txBox="1">
                <a:spLocks noRot="1" noChangeAspect="1" noMove="1" noResize="1" noEditPoints="1" noAdjustHandles="1" noChangeArrowheads="1" noChangeShapeType="1" noTextEdit="1"/>
              </p:cNvSpPr>
              <p:nvPr/>
            </p:nvSpPr>
            <p:spPr>
              <a:xfrm>
                <a:off x="6142992" y="715436"/>
                <a:ext cx="6024832" cy="848437"/>
              </a:xfrm>
              <a:prstGeom prst="rect">
                <a:avLst/>
              </a:prstGeom>
              <a:blipFill>
                <a:blip r:embed="rId4"/>
                <a:stretch>
                  <a:fillRect l="-1316" t="-2143" r="-1316" b="-12857"/>
                </a:stretch>
              </a:blipFill>
            </p:spPr>
            <p:txBody>
              <a:bodyPr/>
              <a:lstStyle/>
              <a:p>
                <a:r>
                  <a:rPr lang="pt-BR">
                    <a:noFill/>
                  </a:rPr>
                  <a:t> </a:t>
                </a:r>
              </a:p>
            </p:txBody>
          </p:sp>
        </mc:Fallback>
      </mc:AlternateContent>
      <p:pic>
        <p:nvPicPr>
          <p:cNvPr id="4" name="Imagem 3" descr="Gráfico&#10;&#10;O conteúdo gerado por IA pode estar incorreto.">
            <a:extLst>
              <a:ext uri="{FF2B5EF4-FFF2-40B4-BE49-F238E27FC236}">
                <a16:creationId xmlns:a16="http://schemas.microsoft.com/office/drawing/2014/main" id="{7FE6BAAB-7F46-AF25-0D2F-F7BDEEEE2F72}"/>
              </a:ext>
            </a:extLst>
          </p:cNvPr>
          <p:cNvPicPr>
            <a:picLocks noChangeAspect="1"/>
          </p:cNvPicPr>
          <p:nvPr/>
        </p:nvPicPr>
        <p:blipFill>
          <a:blip r:embed="rId5"/>
          <a:stretch>
            <a:fillRect/>
          </a:stretch>
        </p:blipFill>
        <p:spPr>
          <a:xfrm>
            <a:off x="6893831" y="1563873"/>
            <a:ext cx="4450879" cy="2852096"/>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D7C99B8-1144-B5CE-D85D-7384D3F5D378}"/>
                  </a:ext>
                </a:extLst>
              </p:cNvPr>
              <p:cNvSpPr txBox="1"/>
              <p:nvPr/>
            </p:nvSpPr>
            <p:spPr>
              <a:xfrm>
                <a:off x="6142992" y="4415969"/>
                <a:ext cx="6024832" cy="2226250"/>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Times New Roman" panose="02020603050405020304" pitchFamily="18" charset="0"/>
                    <a:cs typeface="ArialNarrow"/>
                  </a:rPr>
                  <a:t>Aqui obtemos uma ampliação da medida de seus lados.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Desta forma, quando multiplicamos as coordenadas, que são vértices de um polígono, por um número inteiro menor que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−1</m:t>
                    </m:r>
                  </m:oMath>
                </a14:m>
                <a:r>
                  <a:rPr lang="pt-BR" sz="2200" kern="0" dirty="0">
                    <a:effectLst/>
                    <a:latin typeface="Arial Narrow" panose="020B0606020202030204" pitchFamily="34" charset="0"/>
                    <a:ea typeface="Times New Roman" panose="02020603050405020304" pitchFamily="18" charset="0"/>
                    <a:cs typeface="ArialNarrow"/>
                  </a:rPr>
                  <a:t>, temos uma ampliação deste polígono, que nessa situação ficou localizado no quarto quadrante do plano cartesiano.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BD7C99B8-1144-B5CE-D85D-7384D3F5D378}"/>
                  </a:ext>
                </a:extLst>
              </p:cNvPr>
              <p:cNvSpPr txBox="1">
                <a:spLocks noRot="1" noChangeAspect="1" noMove="1" noResize="1" noEditPoints="1" noAdjustHandles="1" noChangeArrowheads="1" noChangeShapeType="1" noTextEdit="1"/>
              </p:cNvSpPr>
              <p:nvPr/>
            </p:nvSpPr>
            <p:spPr>
              <a:xfrm>
                <a:off x="6142992" y="4415969"/>
                <a:ext cx="6024832" cy="2226250"/>
              </a:xfrm>
              <a:prstGeom prst="rect">
                <a:avLst/>
              </a:prstGeom>
              <a:blipFill>
                <a:blip r:embed="rId6"/>
                <a:stretch>
                  <a:fillRect l="-1316" t="-1913" r="-1316" b="-4372"/>
                </a:stretch>
              </a:blipFill>
            </p:spPr>
            <p:txBody>
              <a:bodyPr/>
              <a:lstStyle/>
              <a:p>
                <a:r>
                  <a:rPr lang="pt-BR">
                    <a:noFill/>
                  </a:rPr>
                  <a:t> </a:t>
                </a:r>
              </a:p>
            </p:txBody>
          </p:sp>
        </mc:Fallback>
      </mc:AlternateContent>
    </p:spTree>
    <p:extLst>
      <p:ext uri="{BB962C8B-B14F-4D97-AF65-F5344CB8AC3E}">
        <p14:creationId xmlns:p14="http://schemas.microsoft.com/office/powerpoint/2010/main" val="27932625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8281FF73-23EC-0B61-07E9-A06E229B3F41}"/>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44679" y="724763"/>
            <a:ext cx="2520000" cy="63755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FF6EA4A1-F7FA-C6C3-4A61-D8A5850D4C37}"/>
                  </a:ext>
                </a:extLst>
              </p:cNvPr>
              <p:cNvSpPr txBox="1"/>
              <p:nvPr/>
            </p:nvSpPr>
            <p:spPr>
              <a:xfrm>
                <a:off x="144679" y="1365563"/>
                <a:ext cx="5828353" cy="4762842"/>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12.</a:t>
                </a:r>
                <a:r>
                  <a:rPr lang="pt-BR" sz="2200" kern="0" dirty="0">
                    <a:effectLst/>
                    <a:latin typeface="Arial Narrow" panose="020B0606020202030204" pitchFamily="34" charset="0"/>
                    <a:ea typeface="Times New Roman" panose="02020603050405020304" pitchFamily="18" charset="0"/>
                    <a:cs typeface="ArialNarrow"/>
                  </a:rPr>
                  <a:t> Dadas as seguintes coordenadas cartesianas: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A</m:t>
                    </m:r>
                    <m:r>
                      <a:rPr lang="pt-BR" sz="2200" kern="0">
                        <a:effectLst/>
                        <a:latin typeface="Cambria Math" panose="02040503050406030204" pitchFamily="18" charset="0"/>
                        <a:ea typeface="Times New Roman" panose="02020603050405020304" pitchFamily="18" charset="0"/>
                        <a:cs typeface="ArialNarrow"/>
                      </a:rPr>
                      <m:t>(1, 1), </m:t>
                    </m:r>
                    <m:r>
                      <m:rPr>
                        <m:sty m:val="p"/>
                      </m:rPr>
                      <a:rPr lang="pt-BR" sz="2200" kern="0">
                        <a:effectLst/>
                        <a:latin typeface="Cambria Math" panose="02040503050406030204" pitchFamily="18" charset="0"/>
                        <a:ea typeface="Times New Roman" panose="02020603050405020304" pitchFamily="18" charset="0"/>
                        <a:cs typeface="ArialNarrow"/>
                      </a:rPr>
                      <m:t>B</m:t>
                    </m:r>
                    <m:r>
                      <a:rPr lang="pt-BR" sz="2200" kern="0">
                        <a:effectLst/>
                        <a:latin typeface="Cambria Math" panose="02040503050406030204" pitchFamily="18" charset="0"/>
                        <a:ea typeface="Times New Roman" panose="02020603050405020304" pitchFamily="18" charset="0"/>
                        <a:cs typeface="ArialNarrow"/>
                      </a:rPr>
                      <m:t>(1, 3), </m:t>
                    </m:r>
                    <m:r>
                      <m:rPr>
                        <m:sty m:val="p"/>
                      </m:rPr>
                      <a:rPr lang="pt-BR" sz="2200" kern="0">
                        <a:effectLst/>
                        <a:latin typeface="Cambria Math" panose="02040503050406030204" pitchFamily="18" charset="0"/>
                        <a:ea typeface="Times New Roman" panose="02020603050405020304" pitchFamily="18" charset="0"/>
                        <a:cs typeface="ArialNarrow"/>
                      </a:rPr>
                      <m:t>C</m:t>
                    </m:r>
                    <m:r>
                      <a:rPr lang="pt-BR" sz="2200" kern="0">
                        <a:effectLst/>
                        <a:latin typeface="Cambria Math" panose="02040503050406030204" pitchFamily="18" charset="0"/>
                        <a:ea typeface="Times New Roman" panose="02020603050405020304" pitchFamily="18" charset="0"/>
                        <a:cs typeface="ArialNarrow"/>
                      </a:rPr>
                      <m:t>(3, 3), </m:t>
                    </m:r>
                    <m:r>
                      <m:rPr>
                        <m:sty m:val="p"/>
                      </m:rPr>
                      <a:rPr lang="pt-BR" sz="2200" kern="0">
                        <a:effectLst/>
                        <a:latin typeface="Cambria Math" panose="02040503050406030204" pitchFamily="18" charset="0"/>
                        <a:ea typeface="Times New Roman" panose="02020603050405020304" pitchFamily="18" charset="0"/>
                        <a:cs typeface="ArialNarrow"/>
                      </a:rPr>
                      <m:t>D</m:t>
                    </m:r>
                    <m:r>
                      <a:rPr lang="pt-BR" sz="2200" kern="0">
                        <a:effectLst/>
                        <a:latin typeface="Cambria Math" panose="02040503050406030204" pitchFamily="18" charset="0"/>
                        <a:ea typeface="Times New Roman" panose="02020603050405020304" pitchFamily="18" charset="0"/>
                        <a:cs typeface="ArialNarrow"/>
                      </a:rPr>
                      <m:t>(3, 1)</m:t>
                    </m:r>
                  </m:oMath>
                </a14:m>
                <a:r>
                  <a:rPr lang="pt-BR" sz="2200" kern="0" dirty="0">
                    <a:effectLst/>
                    <a:latin typeface="Arial Narrow" panose="020B0606020202030204" pitchFamily="34" charset="0"/>
                    <a:ea typeface="Times New Roman" panose="02020603050405020304" pitchFamily="18" charset="0"/>
                    <a:cs typeface="ArialNarrow"/>
                  </a:rPr>
                  <a:t>. Faça o que se pede.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a) Desenhe, no plano cartesiano, o polígono formado ao ligar os pontos A, B, C, D.</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b) Multiplique as coordenadas A, B, C e D por um fator de escala 4 e escreva as novas coordenadas.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c) Desenhe o novo polígono no mesmo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d) Compare os dois polígonos identificando o que mudou e o que permaneceu igual.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FF6EA4A1-F7FA-C6C3-4A61-D8A5850D4C37}"/>
                  </a:ext>
                </a:extLst>
              </p:cNvPr>
              <p:cNvSpPr txBox="1">
                <a:spLocks noRot="1" noChangeAspect="1" noMove="1" noResize="1" noEditPoints="1" noAdjustHandles="1" noChangeArrowheads="1" noChangeShapeType="1" noTextEdit="1"/>
              </p:cNvSpPr>
              <p:nvPr/>
            </p:nvSpPr>
            <p:spPr>
              <a:xfrm>
                <a:off x="144679" y="1365563"/>
                <a:ext cx="5828353" cy="4762842"/>
              </a:xfrm>
              <a:prstGeom prst="rect">
                <a:avLst/>
              </a:prstGeom>
              <a:blipFill>
                <a:blip r:embed="rId3"/>
                <a:stretch>
                  <a:fillRect l="-1360" t="-640" r="-1360" b="-1665"/>
                </a:stretch>
              </a:blipFill>
            </p:spPr>
            <p:txBody>
              <a:bodyPr/>
              <a:lstStyle/>
              <a:p>
                <a:r>
                  <a:rPr lang="pt-BR">
                    <a:noFill/>
                  </a:rPr>
                  <a:t> </a:t>
                </a:r>
              </a:p>
            </p:txBody>
          </p:sp>
        </mc:Fallback>
      </mc:AlternateContent>
      <p:sp>
        <p:nvSpPr>
          <p:cNvPr id="2" name="CaixaDeTexto 1">
            <a:extLst>
              <a:ext uri="{FF2B5EF4-FFF2-40B4-BE49-F238E27FC236}">
                <a16:creationId xmlns:a16="http://schemas.microsoft.com/office/drawing/2014/main" id="{E189E0A3-4489-41AB-9DD4-5EFEF33D53CE}"/>
              </a:ext>
            </a:extLst>
          </p:cNvPr>
          <p:cNvSpPr txBox="1"/>
          <p:nvPr/>
        </p:nvSpPr>
        <p:spPr>
          <a:xfrm>
            <a:off x="6106403" y="724763"/>
            <a:ext cx="6094562" cy="459036"/>
          </a:xfrm>
          <a:prstGeom prst="rect">
            <a:avLst/>
          </a:prstGeom>
          <a:noFill/>
        </p:spPr>
        <p:txBody>
          <a:bodyPr wrap="square">
            <a:spAutoFit/>
          </a:bodyPr>
          <a:lstStyle/>
          <a:p>
            <a:pPr marL="28575"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ArialNarrow"/>
              </a:rPr>
              <a:t>13. </a:t>
            </a:r>
            <a:r>
              <a:rPr lang="pt-BR" sz="2200" kern="0" dirty="0">
                <a:effectLst/>
                <a:latin typeface="Arial Narrow" panose="020B0606020202030204" pitchFamily="34" charset="0"/>
                <a:ea typeface="Times New Roman" panose="02020603050405020304" pitchFamily="18" charset="0"/>
                <a:cs typeface="ArialNarrow"/>
              </a:rPr>
              <a:t>Observe o polígono, a seguir, e faça o que se pede.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Gráfico&#10;&#10;O conteúdo gerado por IA pode estar incorreto.">
            <a:extLst>
              <a:ext uri="{FF2B5EF4-FFF2-40B4-BE49-F238E27FC236}">
                <a16:creationId xmlns:a16="http://schemas.microsoft.com/office/drawing/2014/main" id="{04B5B29E-E630-3134-6284-76992E7A0E3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044" b="45947"/>
          <a:stretch/>
        </p:blipFill>
        <p:spPr bwMode="auto">
          <a:xfrm>
            <a:off x="7780989" y="1183799"/>
            <a:ext cx="2757236" cy="267409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34C1CBD7-ABF5-9D2B-6B66-9CBB40DBC14D}"/>
                  </a:ext>
                </a:extLst>
              </p:cNvPr>
              <p:cNvSpPr txBox="1"/>
              <p:nvPr/>
            </p:nvSpPr>
            <p:spPr>
              <a:xfrm>
                <a:off x="6171460" y="3917937"/>
                <a:ext cx="5964447" cy="2769989"/>
              </a:xfrm>
              <a:prstGeom prst="rect">
                <a:avLst/>
              </a:prstGeom>
              <a:noFill/>
            </p:spPr>
            <p:txBody>
              <a:bodyPr wrap="square">
                <a:spAutoFit/>
              </a:bodyPr>
              <a:lstStyle/>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a) Quais são as coordenadas dos vértices desse polígono?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b) Multiplique as suas coordenadas por um fator de escala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m:t>
                    </m:r>
                  </m:oMath>
                </a14:m>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c) Desenhe o novo polígono neste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effectLst/>
                    <a:latin typeface="Arial Narrow" panose="020B0606020202030204" pitchFamily="34" charset="0"/>
                    <a:ea typeface="Times New Roman" panose="02020603050405020304" pitchFamily="18" charset="0"/>
                    <a:cs typeface="ArialNarrow"/>
                  </a:rPr>
                  <a:t>d) Compare os dois polígonos identificando o que mudou e o que permaneceu igual.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34C1CBD7-ABF5-9D2B-6B66-9CBB40DBC14D}"/>
                  </a:ext>
                </a:extLst>
              </p:cNvPr>
              <p:cNvSpPr txBox="1">
                <a:spLocks noRot="1" noChangeAspect="1" noMove="1" noResize="1" noEditPoints="1" noAdjustHandles="1" noChangeArrowheads="1" noChangeShapeType="1" noTextEdit="1"/>
              </p:cNvSpPr>
              <p:nvPr/>
            </p:nvSpPr>
            <p:spPr>
              <a:xfrm>
                <a:off x="6171460" y="3917937"/>
                <a:ext cx="5964447" cy="2769989"/>
              </a:xfrm>
              <a:prstGeom prst="rect">
                <a:avLst/>
              </a:prstGeom>
              <a:blipFill>
                <a:blip r:embed="rId5"/>
                <a:stretch>
                  <a:fillRect l="-1328" t="-1322" r="-1226" b="-3304"/>
                </a:stretch>
              </a:blipFill>
            </p:spPr>
            <p:txBody>
              <a:bodyPr/>
              <a:lstStyle/>
              <a:p>
                <a:r>
                  <a:rPr lang="pt-BR">
                    <a:noFill/>
                  </a:rPr>
                  <a:t> </a:t>
                </a:r>
              </a:p>
            </p:txBody>
          </p:sp>
        </mc:Fallback>
      </mc:AlternateContent>
    </p:spTree>
    <p:extLst>
      <p:ext uri="{BB962C8B-B14F-4D97-AF65-F5344CB8AC3E}">
        <p14:creationId xmlns:p14="http://schemas.microsoft.com/office/powerpoint/2010/main" val="13581213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DBEBBD8-9260-ECDF-7044-F990695D6936}"/>
              </a:ext>
            </a:extLst>
          </p:cNvPr>
          <p:cNvSpPr txBox="1"/>
          <p:nvPr/>
        </p:nvSpPr>
        <p:spPr>
          <a:xfrm>
            <a:off x="336000" y="2084747"/>
            <a:ext cx="11520000" cy="769441"/>
          </a:xfrm>
          <a:prstGeom prst="rect">
            <a:avLst/>
          </a:prstGeom>
          <a:solidFill>
            <a:schemeClr val="bg1"/>
          </a:solid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imagem a seguir mostra a transformação homotética de ampliação do triângulo ABC, onde os lados A1 e B1 são o triplo dos lados A e B, respectivamente.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descr="Desenho de um barco&#10;&#10;O conteúdo gerado por IA pode estar incorreto.">
            <a:extLst>
              <a:ext uri="{FF2B5EF4-FFF2-40B4-BE49-F238E27FC236}">
                <a16:creationId xmlns:a16="http://schemas.microsoft.com/office/drawing/2014/main" id="{0AA02AC2-8AC6-EEFF-D989-01D932469BEA}"/>
              </a:ext>
            </a:extLst>
          </p:cNvPr>
          <p:cNvPicPr>
            <a:picLocks noChangeAspect="1"/>
          </p:cNvPicPr>
          <p:nvPr/>
        </p:nvPicPr>
        <p:blipFill rotWithShape="1">
          <a:blip r:embed="rId2"/>
          <a:srcRect l="16787" t="4817" r="13024" b="7875"/>
          <a:stretch>
            <a:fillRect/>
          </a:stretch>
        </p:blipFill>
        <p:spPr bwMode="auto">
          <a:xfrm>
            <a:off x="1404406" y="2938696"/>
            <a:ext cx="3642724" cy="3529822"/>
          </a:xfrm>
          <a:prstGeom prst="rect">
            <a:avLst/>
          </a:prstGeom>
          <a:ln>
            <a:noFill/>
          </a:ln>
          <a:extLst>
            <a:ext uri="{53640926-AAD7-44D8-BBD7-CCE9431645EC}">
              <a14:shadowObscured xmlns:a14="http://schemas.microsoft.com/office/drawing/2010/main"/>
            </a:ext>
          </a:extLst>
        </p:spPr>
      </p:pic>
      <p:sp>
        <p:nvSpPr>
          <p:cNvPr id="13" name="CaixaDeTexto 12">
            <a:extLst>
              <a:ext uri="{FF2B5EF4-FFF2-40B4-BE49-F238E27FC236}">
                <a16:creationId xmlns:a16="http://schemas.microsoft.com/office/drawing/2014/main" id="{6731DC03-8FB2-C073-F944-CAED192AA2AF}"/>
              </a:ext>
            </a:extLst>
          </p:cNvPr>
          <p:cNvSpPr txBox="1"/>
          <p:nvPr/>
        </p:nvSpPr>
        <p:spPr>
          <a:xfrm>
            <a:off x="6287768" y="2938696"/>
            <a:ext cx="5568232" cy="1785104"/>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Sobre o lado C1, pode-se afirmar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é o dobro de 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é duas vezes maior que o lado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é a metade de 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é o triplo de 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4" name="Agrupar 13">
            <a:extLst>
              <a:ext uri="{FF2B5EF4-FFF2-40B4-BE49-F238E27FC236}">
                <a16:creationId xmlns:a16="http://schemas.microsoft.com/office/drawing/2014/main" id="{5BB99F5D-9F61-3561-930D-FCA45C445C7C}"/>
              </a:ext>
            </a:extLst>
          </p:cNvPr>
          <p:cNvGrpSpPr/>
          <p:nvPr/>
        </p:nvGrpSpPr>
        <p:grpSpPr>
          <a:xfrm>
            <a:off x="336000" y="728324"/>
            <a:ext cx="11770657" cy="1270806"/>
            <a:chOff x="-464163" y="1235221"/>
            <a:chExt cx="14183167" cy="1619195"/>
          </a:xfrm>
        </p:grpSpPr>
        <p:sp>
          <p:nvSpPr>
            <p:cNvPr id="15" name="Retângulo: Cantos Arredondados 14">
              <a:extLst>
                <a:ext uri="{FF2B5EF4-FFF2-40B4-BE49-F238E27FC236}">
                  <a16:creationId xmlns:a16="http://schemas.microsoft.com/office/drawing/2014/main" id="{299137AB-F069-A337-F4A0-6353172DBBE3}"/>
                </a:ext>
              </a:extLst>
            </p:cNvPr>
            <p:cNvSpPr/>
            <p:nvPr/>
          </p:nvSpPr>
          <p:spPr>
            <a:xfrm>
              <a:off x="2097417" y="1235221"/>
              <a:ext cx="11621587" cy="1619195"/>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dirty="0">
                  <a:solidFill>
                    <a:schemeClr val="tx1"/>
                  </a:solidFill>
                  <a:latin typeface="Arial Narrow" panose="020B0606020202030204" pitchFamily="34" charset="0"/>
                </a:rPr>
                <a:t>Caro(a) estudante, neste momento, vamos exercitar as habilidades de </a:t>
              </a:r>
              <a:r>
                <a:rPr lang="pt-BR" sz="2200" b="1" dirty="0">
                  <a:solidFill>
                    <a:schemeClr val="tx1"/>
                  </a:solidFill>
                  <a:latin typeface="Arial Narrow" panose="020B0606020202030204" pitchFamily="34" charset="0"/>
                </a:rPr>
                <a:t>reconhecer </a:t>
              </a:r>
              <a:r>
                <a:rPr lang="pt-BR" sz="2200" dirty="0">
                  <a:solidFill>
                    <a:schemeClr val="tx1"/>
                  </a:solidFill>
                  <a:latin typeface="Arial Narrow" panose="020B0606020202030204" pitchFamily="34" charset="0"/>
                </a:rPr>
                <a:t>que as imagens de uma figura construída por uma transformação homotética são semelhantes, identificando propriedades e/ou medidas que se modificam ou não se alteram.</a:t>
              </a:r>
            </a:p>
          </p:txBody>
        </p:sp>
        <p:pic>
          <p:nvPicPr>
            <p:cNvPr id="16" name="Imagem 15">
              <a:extLst>
                <a:ext uri="{FF2B5EF4-FFF2-40B4-BE49-F238E27FC236}">
                  <a16:creationId xmlns:a16="http://schemas.microsoft.com/office/drawing/2014/main" id="{AE3C4FEE-468D-F957-67B1-EB1DE550117F}"/>
                </a:ext>
              </a:extLst>
            </p:cNvPr>
            <p:cNvPicPr>
              <a:picLocks noChangeAspect="1"/>
            </p:cNvPicPr>
            <p:nvPr/>
          </p:nvPicPr>
          <p:blipFill>
            <a:blip r:embed="rId3"/>
            <a:stretch>
              <a:fillRect/>
            </a:stretch>
          </p:blipFill>
          <p:spPr>
            <a:xfrm>
              <a:off x="-464163" y="1530663"/>
              <a:ext cx="2689725" cy="1028311"/>
            </a:xfrm>
            <a:prstGeom prst="rect">
              <a:avLst/>
            </a:prstGeom>
          </p:spPr>
        </p:pic>
      </p:grpSp>
    </p:spTree>
    <p:extLst>
      <p:ext uri="{BB962C8B-B14F-4D97-AF65-F5344CB8AC3E}">
        <p14:creationId xmlns:p14="http://schemas.microsoft.com/office/powerpoint/2010/main" val="15747992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3A81528-3801-5301-0A54-AF58601E04C1}"/>
              </a:ext>
            </a:extLst>
          </p:cNvPr>
          <p:cNvSpPr txBox="1"/>
          <p:nvPr/>
        </p:nvSpPr>
        <p:spPr>
          <a:xfrm>
            <a:off x="104595" y="895662"/>
            <a:ext cx="5989967" cy="1563633"/>
          </a:xfrm>
          <a:prstGeom prst="rect">
            <a:avLst/>
          </a:prstGeom>
          <a:noFill/>
        </p:spPr>
        <p:txBody>
          <a:bodyPr wrap="square">
            <a:spAutoFit/>
          </a:bodyPr>
          <a:lstStyle/>
          <a:p>
            <a:pPr algn="just">
              <a:lnSpc>
                <a:spcPct val="150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transformação homotética foi aplicada no quadrado ABCD, apresentado na imagem a seguir, gerando o quadrado A’B’C’D’.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O conteúdo gerado por IA pode estar incorreto.">
            <a:extLst>
              <a:ext uri="{FF2B5EF4-FFF2-40B4-BE49-F238E27FC236}">
                <a16:creationId xmlns:a16="http://schemas.microsoft.com/office/drawing/2014/main" id="{6A193168-15C4-217D-B0C0-363BD52A8B34}"/>
              </a:ext>
            </a:extLst>
          </p:cNvPr>
          <p:cNvPicPr>
            <a:picLocks noChangeAspect="1"/>
          </p:cNvPicPr>
          <p:nvPr/>
        </p:nvPicPr>
        <p:blipFill>
          <a:blip r:embed="rId2"/>
          <a:stretch>
            <a:fillRect/>
          </a:stretch>
        </p:blipFill>
        <p:spPr>
          <a:xfrm>
            <a:off x="1514393" y="2477496"/>
            <a:ext cx="3170370" cy="3007651"/>
          </a:xfrm>
          <a:prstGeom prst="rect">
            <a:avLst/>
          </a:prstGeom>
        </p:spPr>
      </p:pic>
      <p:sp>
        <p:nvSpPr>
          <p:cNvPr id="6" name="CaixaDeTexto 5">
            <a:extLst>
              <a:ext uri="{FF2B5EF4-FFF2-40B4-BE49-F238E27FC236}">
                <a16:creationId xmlns:a16="http://schemas.microsoft.com/office/drawing/2014/main" id="{AFFD97E5-3A3F-68D9-FF43-4321A66D7815}"/>
              </a:ext>
            </a:extLst>
          </p:cNvPr>
          <p:cNvSpPr txBox="1"/>
          <p:nvPr/>
        </p:nvSpPr>
        <p:spPr>
          <a:xfrm>
            <a:off x="0" y="5485147"/>
            <a:ext cx="6094562" cy="769441"/>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Sobre a transformação homotética apresentada, pode-se afirmar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8E934219-274B-2C8F-9844-DF49407BE29E}"/>
              </a:ext>
            </a:extLst>
          </p:cNvPr>
          <p:cNvSpPr txBox="1"/>
          <p:nvPr/>
        </p:nvSpPr>
        <p:spPr>
          <a:xfrm>
            <a:off x="6094562" y="801861"/>
            <a:ext cx="5885371" cy="4333622"/>
          </a:xfrm>
          <a:prstGeom prst="rect">
            <a:avLst/>
          </a:prstGeom>
          <a:noFill/>
        </p:spPr>
        <p:txBody>
          <a:bodyPr wrap="square">
            <a:spAutoFit/>
          </a:bodyPr>
          <a:lstStyle/>
          <a:p>
            <a:pPr algn="just">
              <a:lnSpc>
                <a:spcPct val="150000"/>
              </a:lnSpc>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 área de A’B’C’D’ é o dobro da área de ABCD.</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Os lados do quadrado A’B’C’D’ correspondem ao triplo dos lados do quadrado ABCD.</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O fator de escala aplicado em ABCD foi 4, por isso os lados de A’B’C’D’ correspondem a 4 vezes os lados de ABCD.</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Como os lados de A’B’C’D’ e de ABCD são proporcionais, as áreas dos dois quadrados são iguais.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114918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A2EFF8D3-6DAC-2328-3A36-F3E771C21039}"/>
                  </a:ext>
                </a:extLst>
              </p:cNvPr>
              <p:cNvSpPr txBox="1"/>
              <p:nvPr/>
            </p:nvSpPr>
            <p:spPr>
              <a:xfrm>
                <a:off x="78895" y="2085705"/>
                <a:ext cx="5950579" cy="3785652"/>
              </a:xfrm>
              <a:prstGeom prst="rect">
                <a:avLst/>
              </a:prstGeom>
              <a:noFill/>
            </p:spPr>
            <p:txBody>
              <a:bodyPr wrap="square">
                <a:spAutoFit/>
              </a:bodyPr>
              <a:lstStyle/>
              <a:p>
                <a:pPr algn="ctr">
                  <a:spcAft>
                    <a:spcPts val="6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SEQUÊNCIAS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sequência é uma lista de elementos (figuras, números, letras, dentre outros) finitos ou infinitos. Cada elemento de uma sequência é denominado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termo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Veja alguns exemplos: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6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(2, 4, 6, 8, ...)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sequência dos números naturais pares;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6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(janeiro, fevereiro, março, ...)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sequência dos meses do 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6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sequência de polígonos.</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p:txBody>
          </p:sp>
        </mc:Choice>
        <mc:Fallback xmlns="">
          <p:sp>
            <p:nvSpPr>
              <p:cNvPr id="17" name="CaixaDeTexto 16">
                <a:extLst>
                  <a:ext uri="{FF2B5EF4-FFF2-40B4-BE49-F238E27FC236}">
                    <a16:creationId xmlns:a16="http://schemas.microsoft.com/office/drawing/2014/main" id="{A2EFF8D3-6DAC-2328-3A36-F3E771C21039}"/>
                  </a:ext>
                </a:extLst>
              </p:cNvPr>
              <p:cNvSpPr txBox="1">
                <a:spLocks noRot="1" noChangeAspect="1" noMove="1" noResize="1" noEditPoints="1" noAdjustHandles="1" noChangeArrowheads="1" noChangeShapeType="1" noTextEdit="1"/>
              </p:cNvSpPr>
              <p:nvPr/>
            </p:nvSpPr>
            <p:spPr>
              <a:xfrm>
                <a:off x="78895" y="2085705"/>
                <a:ext cx="5950579" cy="3785652"/>
              </a:xfrm>
              <a:prstGeom prst="rect">
                <a:avLst/>
              </a:prstGeom>
              <a:blipFill>
                <a:blip r:embed="rId2"/>
                <a:stretch>
                  <a:fillRect l="-1434" t="-1449" r="-1332" b="-2254"/>
                </a:stretch>
              </a:blipFill>
            </p:spPr>
            <p:txBody>
              <a:bodyPr/>
              <a:lstStyle/>
              <a:p>
                <a:r>
                  <a:rPr lang="pt-BR">
                    <a:noFill/>
                  </a:rPr>
                  <a:t> </a:t>
                </a:r>
              </a:p>
            </p:txBody>
          </p:sp>
        </mc:Fallback>
      </mc:AlternateContent>
      <p:sp>
        <p:nvSpPr>
          <p:cNvPr id="19" name="CaixaDeTexto 18">
            <a:extLst>
              <a:ext uri="{FF2B5EF4-FFF2-40B4-BE49-F238E27FC236}">
                <a16:creationId xmlns:a16="http://schemas.microsoft.com/office/drawing/2014/main" id="{170D1B0E-9199-DFB8-6B53-84402DCA82C5}"/>
              </a:ext>
            </a:extLst>
          </p:cNvPr>
          <p:cNvSpPr txBox="1"/>
          <p:nvPr/>
        </p:nvSpPr>
        <p:spPr>
          <a:xfrm>
            <a:off x="6096000" y="778247"/>
            <a:ext cx="6098874" cy="1107996"/>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Quando os termos que formam uma sequência são apenas números, ela é denominada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sequência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numérica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1" name="CaixaDeTexto 20">
                <a:extLst>
                  <a:ext uri="{FF2B5EF4-FFF2-40B4-BE49-F238E27FC236}">
                    <a16:creationId xmlns:a16="http://schemas.microsoft.com/office/drawing/2014/main" id="{51C17C0A-2AEF-281F-F908-82E1B961A894}"/>
                  </a:ext>
                </a:extLst>
              </p:cNvPr>
              <p:cNvSpPr txBox="1"/>
              <p:nvPr/>
            </p:nvSpPr>
            <p:spPr>
              <a:xfrm>
                <a:off x="6263405" y="2085705"/>
                <a:ext cx="5764063" cy="3102901"/>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(3, 6, 9, 12, 15 ...)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sequência dos múltiplos de 3 é uma sequência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(2, 4, 6, 8, ...)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sequência dos números naturais pares é uma sequência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sequências apresentam um padrão ou regra, que possibilita a obtenção dos próximos termos.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1" name="CaixaDeTexto 20">
                <a:extLst>
                  <a:ext uri="{FF2B5EF4-FFF2-40B4-BE49-F238E27FC236}">
                    <a16:creationId xmlns:a16="http://schemas.microsoft.com/office/drawing/2014/main" id="{51C17C0A-2AEF-281F-F908-82E1B961A894}"/>
                  </a:ext>
                </a:extLst>
              </p:cNvPr>
              <p:cNvSpPr txBox="1">
                <a:spLocks noRot="1" noChangeAspect="1" noMove="1" noResize="1" noEditPoints="1" noAdjustHandles="1" noChangeArrowheads="1" noChangeShapeType="1" noTextEdit="1"/>
              </p:cNvSpPr>
              <p:nvPr/>
            </p:nvSpPr>
            <p:spPr>
              <a:xfrm>
                <a:off x="6263405" y="2085705"/>
                <a:ext cx="5764063" cy="3102901"/>
              </a:xfrm>
              <a:prstGeom prst="rect">
                <a:avLst/>
              </a:prstGeom>
              <a:blipFill>
                <a:blip r:embed="rId6"/>
                <a:stretch>
                  <a:fillRect l="-1374" t="-982" r="-1268" b="-294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2CD9A25E-EC99-A347-6804-80A500DF5BBA}"/>
              </a:ext>
            </a:extLst>
          </p:cNvPr>
          <p:cNvPicPr>
            <a:picLocks noChangeAspect="1"/>
          </p:cNvPicPr>
          <p:nvPr/>
        </p:nvPicPr>
        <p:blipFill>
          <a:blip r:embed="rId7"/>
          <a:srcRect t="5739"/>
          <a:stretch>
            <a:fillRect/>
          </a:stretch>
        </p:blipFill>
        <p:spPr>
          <a:xfrm>
            <a:off x="164532" y="1179840"/>
            <a:ext cx="3600000" cy="762706"/>
          </a:xfrm>
          <a:prstGeom prst="rect">
            <a:avLst/>
          </a:prstGeom>
        </p:spPr>
      </p:pic>
      <p:pic>
        <p:nvPicPr>
          <p:cNvPr id="5" name="Imagem 4">
            <a:extLst>
              <a:ext uri="{FF2B5EF4-FFF2-40B4-BE49-F238E27FC236}">
                <a16:creationId xmlns:a16="http://schemas.microsoft.com/office/drawing/2014/main" id="{2DA32748-365E-BC8F-64F6-E624DBB77435}"/>
              </a:ext>
            </a:extLst>
          </p:cNvPr>
          <p:cNvPicPr>
            <a:picLocks noChangeAspect="1"/>
          </p:cNvPicPr>
          <p:nvPr/>
        </p:nvPicPr>
        <p:blipFill>
          <a:blip r:embed="rId8"/>
          <a:stretch>
            <a:fillRect/>
          </a:stretch>
        </p:blipFill>
        <p:spPr>
          <a:xfrm>
            <a:off x="1776000" y="734591"/>
            <a:ext cx="4320000" cy="525934"/>
          </a:xfrm>
          <a:prstGeom prst="rect">
            <a:avLst/>
          </a:prstGeom>
        </p:spPr>
      </p:pic>
      <p:grpSp>
        <p:nvGrpSpPr>
          <p:cNvPr id="11" name="Agrupar 10">
            <a:extLst>
              <a:ext uri="{FF2B5EF4-FFF2-40B4-BE49-F238E27FC236}">
                <a16:creationId xmlns:a16="http://schemas.microsoft.com/office/drawing/2014/main" id="{4C7E4CBF-3ED3-8F57-489F-A275E8E1A371}"/>
              </a:ext>
            </a:extLst>
          </p:cNvPr>
          <p:cNvGrpSpPr/>
          <p:nvPr/>
        </p:nvGrpSpPr>
        <p:grpSpPr>
          <a:xfrm>
            <a:off x="408739" y="5389812"/>
            <a:ext cx="1627178" cy="371900"/>
            <a:chOff x="0" y="0"/>
            <a:chExt cx="1594400" cy="364510"/>
          </a:xfrm>
          <a:solidFill>
            <a:srgbClr val="156082"/>
          </a:solidFill>
        </p:grpSpPr>
        <p:sp>
          <p:nvSpPr>
            <p:cNvPr id="12" name="Triângulo isósceles 11">
              <a:extLst>
                <a:ext uri="{FF2B5EF4-FFF2-40B4-BE49-F238E27FC236}">
                  <a16:creationId xmlns:a16="http://schemas.microsoft.com/office/drawing/2014/main" id="{9A3B22BF-4628-6CD4-FA86-73CA5B8C9FA8}"/>
                </a:ext>
              </a:extLst>
            </p:cNvPr>
            <p:cNvSpPr/>
            <p:nvPr/>
          </p:nvSpPr>
          <p:spPr>
            <a:xfrm>
              <a:off x="0" y="34119"/>
              <a:ext cx="300251" cy="327546"/>
            </a:xfrm>
            <a:prstGeom prst="triangle">
              <a:avLst/>
            </a:prstGeom>
            <a:grp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sp>
          <p:nvSpPr>
            <p:cNvPr id="13" name="Retângulo 12">
              <a:extLst>
                <a:ext uri="{FF2B5EF4-FFF2-40B4-BE49-F238E27FC236}">
                  <a16:creationId xmlns:a16="http://schemas.microsoft.com/office/drawing/2014/main" id="{E0A42B1B-A359-645E-A37C-C9DC84A61C1B}"/>
                </a:ext>
              </a:extLst>
            </p:cNvPr>
            <p:cNvSpPr/>
            <p:nvPr/>
          </p:nvSpPr>
          <p:spPr>
            <a:xfrm>
              <a:off x="376735" y="96956"/>
              <a:ext cx="260730" cy="260730"/>
            </a:xfrm>
            <a:prstGeom prst="rect">
              <a:avLst/>
            </a:prstGeom>
            <a:grp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sp>
          <p:nvSpPr>
            <p:cNvPr id="14" name="Retângulo 13">
              <a:extLst>
                <a:ext uri="{FF2B5EF4-FFF2-40B4-BE49-F238E27FC236}">
                  <a16:creationId xmlns:a16="http://schemas.microsoft.com/office/drawing/2014/main" id="{90B2984E-17CC-7E41-AF41-BD63DF7FF2E8}"/>
                </a:ext>
              </a:extLst>
            </p:cNvPr>
            <p:cNvSpPr/>
            <p:nvPr/>
          </p:nvSpPr>
          <p:spPr>
            <a:xfrm>
              <a:off x="717929" y="103780"/>
              <a:ext cx="443552" cy="260730"/>
            </a:xfrm>
            <a:prstGeom prst="rect">
              <a:avLst/>
            </a:prstGeom>
            <a:grp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sp>
          <p:nvSpPr>
            <p:cNvPr id="15" name="Pentágono 14">
              <a:extLst>
                <a:ext uri="{FF2B5EF4-FFF2-40B4-BE49-F238E27FC236}">
                  <a16:creationId xmlns:a16="http://schemas.microsoft.com/office/drawing/2014/main" id="{AF933573-5BEF-B936-2BBD-5120C7CF91BD}"/>
                </a:ext>
              </a:extLst>
            </p:cNvPr>
            <p:cNvSpPr/>
            <p:nvPr/>
          </p:nvSpPr>
          <p:spPr>
            <a:xfrm>
              <a:off x="1214651" y="0"/>
              <a:ext cx="379749" cy="361666"/>
            </a:xfrm>
            <a:prstGeom prst="pentagon">
              <a:avLst/>
            </a:prstGeom>
            <a:grp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grpSp>
    </p:spTree>
    <p:extLst>
      <p:ext uri="{BB962C8B-B14F-4D97-AF65-F5344CB8AC3E}">
        <p14:creationId xmlns:p14="http://schemas.microsoft.com/office/powerpoint/2010/main" val="31729412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36498A1-93E7-3E29-AC86-5FD3A8850BF5}"/>
              </a:ext>
            </a:extLst>
          </p:cNvPr>
          <p:cNvPicPr>
            <a:picLocks noChangeAspect="1"/>
          </p:cNvPicPr>
          <p:nvPr/>
        </p:nvPicPr>
        <p:blipFill>
          <a:blip r:embed="rId2"/>
          <a:stretch>
            <a:fillRect/>
          </a:stretch>
        </p:blipFill>
        <p:spPr>
          <a:xfrm>
            <a:off x="222037" y="736122"/>
            <a:ext cx="5769366" cy="5716436"/>
          </a:xfrm>
          <a:prstGeom prst="rect">
            <a:avLst/>
          </a:prstGeom>
        </p:spPr>
      </p:pic>
      <p:pic>
        <p:nvPicPr>
          <p:cNvPr id="5" name="Imagem 4">
            <a:extLst>
              <a:ext uri="{FF2B5EF4-FFF2-40B4-BE49-F238E27FC236}">
                <a16:creationId xmlns:a16="http://schemas.microsoft.com/office/drawing/2014/main" id="{D27A19CA-88C8-BBA4-3259-29E101FAB4E2}"/>
              </a:ext>
            </a:extLst>
          </p:cNvPr>
          <p:cNvPicPr>
            <a:picLocks noChangeAspect="1"/>
          </p:cNvPicPr>
          <p:nvPr/>
        </p:nvPicPr>
        <p:blipFill>
          <a:blip r:embed="rId3"/>
          <a:stretch>
            <a:fillRect/>
          </a:stretch>
        </p:blipFill>
        <p:spPr>
          <a:xfrm>
            <a:off x="6200599" y="1059379"/>
            <a:ext cx="5942842" cy="5315542"/>
          </a:xfrm>
          <a:prstGeom prst="rect">
            <a:avLst/>
          </a:prstGeom>
        </p:spPr>
      </p:pic>
    </p:spTree>
    <p:extLst>
      <p:ext uri="{BB962C8B-B14F-4D97-AF65-F5344CB8AC3E}">
        <p14:creationId xmlns:p14="http://schemas.microsoft.com/office/powerpoint/2010/main" val="21869372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EFAE46C4-792B-653C-787C-40EDF8AF465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775634"/>
            <a:ext cx="2880000" cy="67884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375C8FA-BACA-8A20-FC87-A33C3B6BCE07}"/>
              </a:ext>
            </a:extLst>
          </p:cNvPr>
          <p:cNvSpPr txBox="1"/>
          <p:nvPr/>
        </p:nvSpPr>
        <p:spPr>
          <a:xfrm>
            <a:off x="1438" y="1454477"/>
            <a:ext cx="6094562"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padrão da lista de elementos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Desenho abstrato colorido&#10;&#10;O conteúdo gerado por IA pode estar incorreto.">
            <a:extLst>
              <a:ext uri="{FF2B5EF4-FFF2-40B4-BE49-F238E27FC236}">
                <a16:creationId xmlns:a16="http://schemas.microsoft.com/office/drawing/2014/main" id="{81E67A1A-7EED-9E6E-6DFC-7A4A42FF8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691" y="1868477"/>
            <a:ext cx="2292056" cy="950317"/>
          </a:xfrm>
          <a:prstGeom prst="rect">
            <a:avLst/>
          </a:prstGeom>
        </p:spPr>
      </p:pic>
      <p:sp>
        <p:nvSpPr>
          <p:cNvPr id="7" name="CaixaDeTexto 6">
            <a:extLst>
              <a:ext uri="{FF2B5EF4-FFF2-40B4-BE49-F238E27FC236}">
                <a16:creationId xmlns:a16="http://schemas.microsoft.com/office/drawing/2014/main" id="{E663923E-4A56-2DAE-5755-3D8F6E489B13}"/>
              </a:ext>
            </a:extLst>
          </p:cNvPr>
          <p:cNvSpPr txBox="1"/>
          <p:nvPr/>
        </p:nvSpPr>
        <p:spPr>
          <a:xfrm>
            <a:off x="0" y="2773757"/>
            <a:ext cx="6133380"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Complete a tabela com cada termo da sequência figural dada: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163C8A32-AE4B-4699-E632-89D60135DBAB}"/>
              </a:ext>
            </a:extLst>
          </p:cNvPr>
          <p:cNvGraphicFramePr>
            <a:graphicFrameLocks noGrp="1"/>
          </p:cNvGraphicFramePr>
          <p:nvPr>
            <p:extLst>
              <p:ext uri="{D42A27DB-BD31-4B8C-83A1-F6EECF244321}">
                <p14:modId xmlns:p14="http://schemas.microsoft.com/office/powerpoint/2010/main" val="3269340182"/>
              </p:ext>
            </p:extLst>
          </p:nvPr>
        </p:nvGraphicFramePr>
        <p:xfrm>
          <a:off x="1440000" y="3634001"/>
          <a:ext cx="3399420" cy="594360"/>
        </p:xfrm>
        <a:graphic>
          <a:graphicData uri="http://schemas.openxmlformats.org/drawingml/2006/table">
            <a:tbl>
              <a:tblPr firstRow="1" firstCol="1" bandRow="1"/>
              <a:tblGrid>
                <a:gridCol w="849855">
                  <a:extLst>
                    <a:ext uri="{9D8B030D-6E8A-4147-A177-3AD203B41FA5}">
                      <a16:colId xmlns:a16="http://schemas.microsoft.com/office/drawing/2014/main" val="1105604630"/>
                    </a:ext>
                  </a:extLst>
                </a:gridCol>
                <a:gridCol w="849855">
                  <a:extLst>
                    <a:ext uri="{9D8B030D-6E8A-4147-A177-3AD203B41FA5}">
                      <a16:colId xmlns:a16="http://schemas.microsoft.com/office/drawing/2014/main" val="2976836773"/>
                    </a:ext>
                  </a:extLst>
                </a:gridCol>
                <a:gridCol w="849855">
                  <a:extLst>
                    <a:ext uri="{9D8B030D-6E8A-4147-A177-3AD203B41FA5}">
                      <a16:colId xmlns:a16="http://schemas.microsoft.com/office/drawing/2014/main" val="3939470410"/>
                    </a:ext>
                  </a:extLst>
                </a:gridCol>
                <a:gridCol w="849855">
                  <a:extLst>
                    <a:ext uri="{9D8B030D-6E8A-4147-A177-3AD203B41FA5}">
                      <a16:colId xmlns:a16="http://schemas.microsoft.com/office/drawing/2014/main" val="1075990662"/>
                    </a:ext>
                  </a:extLst>
                </a:gridCol>
              </a:tblGrid>
              <a:tr h="130810">
                <a:tc>
                  <a:txBody>
                    <a:bodyPr/>
                    <a:lstStyle/>
                    <a:p>
                      <a:pPr algn="just">
                        <a:lnSpc>
                          <a:spcPct val="115000"/>
                        </a:lnSpc>
                        <a:spcAft>
                          <a:spcPts val="800"/>
                        </a:spcAft>
                        <a:buNone/>
                      </a:pPr>
                      <a:r>
                        <a:rPr lang="pt-BR" sz="18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1º termo</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70C0"/>
                      </a:solidFill>
                      <a:prstDash val="solid"/>
                      <a:round/>
                      <a:headEnd type="none" w="med" len="med"/>
                      <a:tailEnd type="none" w="med" len="med"/>
                    </a:lnL>
                    <a:lnR w="28575" cap="flat" cmpd="sng" algn="ctr">
                      <a:solidFill>
                        <a:srgbClr val="0070C0"/>
                      </a:solidFill>
                      <a:prstDash val="solid"/>
                      <a:round/>
                      <a:headEnd type="none" w="med" len="med"/>
                      <a:tailEnd type="none" w="med" len="med"/>
                    </a:lnR>
                    <a:lnT w="28575" cap="flat" cmpd="sng" algn="ctr">
                      <a:solidFill>
                        <a:srgbClr val="0070C0"/>
                      </a:solidFill>
                      <a:prstDash val="solid"/>
                      <a:round/>
                      <a:headEnd type="none" w="med" len="med"/>
                      <a:tailEnd type="none" w="med" len="med"/>
                    </a:lnT>
                    <a:lnB w="28575" cap="flat" cmpd="sng" algn="ctr">
                      <a:solidFill>
                        <a:srgbClr val="0070C0"/>
                      </a:solidFill>
                      <a:prstDash val="solid"/>
                      <a:round/>
                      <a:headEnd type="none" w="med" len="med"/>
                      <a:tailEnd type="none" w="med" len="med"/>
                    </a:lnB>
                    <a:solidFill>
                      <a:srgbClr val="CAEDFB"/>
                    </a:solidFill>
                  </a:tcPr>
                </a:tc>
                <a:tc>
                  <a:txBody>
                    <a:bodyPr/>
                    <a:lstStyle/>
                    <a:p>
                      <a:pPr algn="just">
                        <a:lnSpc>
                          <a:spcPct val="115000"/>
                        </a:lnSpc>
                        <a:spcAft>
                          <a:spcPts val="800"/>
                        </a:spcAft>
                        <a:buNone/>
                      </a:pPr>
                      <a:r>
                        <a:rPr lang="pt-BR" sz="18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2º termo</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70C0"/>
                      </a:solidFill>
                      <a:prstDash val="solid"/>
                      <a:round/>
                      <a:headEnd type="none" w="med" len="med"/>
                      <a:tailEnd type="none" w="med" len="med"/>
                    </a:lnL>
                    <a:lnR w="28575" cap="flat" cmpd="sng" algn="ctr">
                      <a:solidFill>
                        <a:srgbClr val="0070C0"/>
                      </a:solidFill>
                      <a:prstDash val="solid"/>
                      <a:round/>
                      <a:headEnd type="none" w="med" len="med"/>
                      <a:tailEnd type="none" w="med" len="med"/>
                    </a:lnR>
                    <a:lnT w="28575" cap="flat" cmpd="sng" algn="ctr">
                      <a:solidFill>
                        <a:srgbClr val="0070C0"/>
                      </a:solidFill>
                      <a:prstDash val="solid"/>
                      <a:round/>
                      <a:headEnd type="none" w="med" len="med"/>
                      <a:tailEnd type="none" w="med" len="med"/>
                    </a:lnT>
                    <a:lnB w="28575" cap="flat" cmpd="sng" algn="ctr">
                      <a:solidFill>
                        <a:srgbClr val="0070C0"/>
                      </a:solidFill>
                      <a:prstDash val="solid"/>
                      <a:round/>
                      <a:headEnd type="none" w="med" len="med"/>
                      <a:tailEnd type="none" w="med" len="med"/>
                    </a:lnB>
                    <a:solidFill>
                      <a:srgbClr val="CAEDFB"/>
                    </a:solidFill>
                  </a:tcPr>
                </a:tc>
                <a:tc>
                  <a:txBody>
                    <a:bodyPr/>
                    <a:lstStyle/>
                    <a:p>
                      <a:pPr algn="just">
                        <a:lnSpc>
                          <a:spcPct val="115000"/>
                        </a:lnSpc>
                        <a:spcAft>
                          <a:spcPts val="800"/>
                        </a:spcAft>
                        <a:buNone/>
                      </a:pPr>
                      <a:r>
                        <a:rPr lang="pt-BR" sz="18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3º termo</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70C0"/>
                      </a:solidFill>
                      <a:prstDash val="solid"/>
                      <a:round/>
                      <a:headEnd type="none" w="med" len="med"/>
                      <a:tailEnd type="none" w="med" len="med"/>
                    </a:lnL>
                    <a:lnR w="28575" cap="flat" cmpd="sng" algn="ctr">
                      <a:solidFill>
                        <a:srgbClr val="0070C0"/>
                      </a:solidFill>
                      <a:prstDash val="solid"/>
                      <a:round/>
                      <a:headEnd type="none" w="med" len="med"/>
                      <a:tailEnd type="none" w="med" len="med"/>
                    </a:lnR>
                    <a:lnT w="28575" cap="flat" cmpd="sng" algn="ctr">
                      <a:solidFill>
                        <a:srgbClr val="0070C0"/>
                      </a:solidFill>
                      <a:prstDash val="solid"/>
                      <a:round/>
                      <a:headEnd type="none" w="med" len="med"/>
                      <a:tailEnd type="none" w="med" len="med"/>
                    </a:lnT>
                    <a:lnB w="28575" cap="flat" cmpd="sng" algn="ctr">
                      <a:solidFill>
                        <a:srgbClr val="0070C0"/>
                      </a:solidFill>
                      <a:prstDash val="solid"/>
                      <a:round/>
                      <a:headEnd type="none" w="med" len="med"/>
                      <a:tailEnd type="none" w="med" len="med"/>
                    </a:lnB>
                    <a:solidFill>
                      <a:srgbClr val="CAEDFB"/>
                    </a:solidFill>
                  </a:tcPr>
                </a:tc>
                <a:tc>
                  <a:txBody>
                    <a:bodyPr/>
                    <a:lstStyle/>
                    <a:p>
                      <a:pPr algn="just">
                        <a:lnSpc>
                          <a:spcPct val="115000"/>
                        </a:lnSpc>
                        <a:spcAft>
                          <a:spcPts val="800"/>
                        </a:spcAft>
                        <a:buNone/>
                      </a:pPr>
                      <a:r>
                        <a:rPr lang="pt-BR" sz="18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4º termo</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70C0"/>
                      </a:solidFill>
                      <a:prstDash val="solid"/>
                      <a:round/>
                      <a:headEnd type="none" w="med" len="med"/>
                      <a:tailEnd type="none" w="med" len="med"/>
                    </a:lnL>
                    <a:lnR w="28575" cap="flat" cmpd="sng" algn="ctr">
                      <a:solidFill>
                        <a:srgbClr val="0070C0"/>
                      </a:solidFill>
                      <a:prstDash val="solid"/>
                      <a:round/>
                      <a:headEnd type="none" w="med" len="med"/>
                      <a:tailEnd type="none" w="med" len="med"/>
                    </a:lnR>
                    <a:lnT w="28575" cap="flat" cmpd="sng" algn="ctr">
                      <a:solidFill>
                        <a:srgbClr val="0070C0"/>
                      </a:solidFill>
                      <a:prstDash val="solid"/>
                      <a:round/>
                      <a:headEnd type="none" w="med" len="med"/>
                      <a:tailEnd type="none" w="med" len="med"/>
                    </a:lnT>
                    <a:lnB w="28575" cap="flat" cmpd="sng" algn="ctr">
                      <a:solidFill>
                        <a:srgbClr val="0070C0"/>
                      </a:solidFill>
                      <a:prstDash val="solid"/>
                      <a:round/>
                      <a:headEnd type="none" w="med" len="med"/>
                      <a:tailEnd type="none" w="med" len="med"/>
                    </a:lnB>
                    <a:solidFill>
                      <a:srgbClr val="CAEDFB"/>
                    </a:solidFill>
                  </a:tcPr>
                </a:tc>
                <a:extLst>
                  <a:ext uri="{0D108BD9-81ED-4DB2-BD59-A6C34878D82A}">
                    <a16:rowId xmlns:a16="http://schemas.microsoft.com/office/drawing/2014/main" val="2442657832"/>
                  </a:ext>
                </a:extLst>
              </a:tr>
              <a:tr h="130810">
                <a:tc>
                  <a:txBody>
                    <a:bodyPr/>
                    <a:lstStyle/>
                    <a:p>
                      <a:pPr algn="just">
                        <a:lnSpc>
                          <a:spcPct val="115000"/>
                        </a:lnSpc>
                        <a:spcAft>
                          <a:spcPts val="800"/>
                        </a:spcAft>
                        <a:buNone/>
                      </a:pPr>
                      <a:r>
                        <a:rPr lang="pt-BR" sz="18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70C0"/>
                      </a:solidFill>
                      <a:prstDash val="solid"/>
                      <a:round/>
                      <a:headEnd type="none" w="med" len="med"/>
                      <a:tailEnd type="none" w="med" len="med"/>
                    </a:lnL>
                    <a:lnR w="28575" cap="flat" cmpd="sng" algn="ctr">
                      <a:solidFill>
                        <a:srgbClr val="0070C0"/>
                      </a:solidFill>
                      <a:prstDash val="solid"/>
                      <a:round/>
                      <a:headEnd type="none" w="med" len="med"/>
                      <a:tailEnd type="none" w="med" len="med"/>
                    </a:lnR>
                    <a:lnT w="28575" cap="flat" cmpd="sng" algn="ctr">
                      <a:solidFill>
                        <a:srgbClr val="0070C0"/>
                      </a:solidFill>
                      <a:prstDash val="solid"/>
                      <a:round/>
                      <a:headEnd type="none" w="med" len="med"/>
                      <a:tailEnd type="none" w="med" len="med"/>
                    </a:lnT>
                    <a:lnB w="28575" cap="flat" cmpd="sng" algn="ctr">
                      <a:solidFill>
                        <a:srgbClr val="0070C0"/>
                      </a:solidFill>
                      <a:prstDash val="solid"/>
                      <a:round/>
                      <a:headEnd type="none" w="med" len="med"/>
                      <a:tailEnd type="none" w="med" len="med"/>
                    </a:lnB>
                    <a:noFill/>
                  </a:tcPr>
                </a:tc>
                <a:tc>
                  <a:txBody>
                    <a:bodyPr/>
                    <a:lstStyle/>
                    <a:p>
                      <a:pPr algn="just">
                        <a:lnSpc>
                          <a:spcPct val="115000"/>
                        </a:lnSpc>
                        <a:spcAft>
                          <a:spcPts val="800"/>
                        </a:spcAft>
                        <a:buNone/>
                      </a:pPr>
                      <a:r>
                        <a:rPr lang="pt-BR" sz="18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70C0"/>
                      </a:solidFill>
                      <a:prstDash val="solid"/>
                      <a:round/>
                      <a:headEnd type="none" w="med" len="med"/>
                      <a:tailEnd type="none" w="med" len="med"/>
                    </a:lnL>
                    <a:lnR w="28575" cap="flat" cmpd="sng" algn="ctr">
                      <a:solidFill>
                        <a:srgbClr val="0070C0"/>
                      </a:solidFill>
                      <a:prstDash val="solid"/>
                      <a:round/>
                      <a:headEnd type="none" w="med" len="med"/>
                      <a:tailEnd type="none" w="med" len="med"/>
                    </a:lnR>
                    <a:lnT w="28575" cap="flat" cmpd="sng" algn="ctr">
                      <a:solidFill>
                        <a:srgbClr val="0070C0"/>
                      </a:solidFill>
                      <a:prstDash val="solid"/>
                      <a:round/>
                      <a:headEnd type="none" w="med" len="med"/>
                      <a:tailEnd type="none" w="med" len="med"/>
                    </a:lnT>
                    <a:lnB w="28575" cap="flat" cmpd="sng" algn="ctr">
                      <a:solidFill>
                        <a:srgbClr val="0070C0"/>
                      </a:solidFill>
                      <a:prstDash val="solid"/>
                      <a:round/>
                      <a:headEnd type="none" w="med" len="med"/>
                      <a:tailEnd type="none" w="med" len="med"/>
                    </a:lnB>
                    <a:noFill/>
                  </a:tcPr>
                </a:tc>
                <a:tc>
                  <a:txBody>
                    <a:bodyPr/>
                    <a:lstStyle/>
                    <a:p>
                      <a:pPr algn="just">
                        <a:lnSpc>
                          <a:spcPct val="115000"/>
                        </a:lnSpc>
                        <a:spcAft>
                          <a:spcPts val="800"/>
                        </a:spcAft>
                        <a:buNone/>
                      </a:pPr>
                      <a:r>
                        <a:rPr lang="pt-BR" sz="18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70C0"/>
                      </a:solidFill>
                      <a:prstDash val="solid"/>
                      <a:round/>
                      <a:headEnd type="none" w="med" len="med"/>
                      <a:tailEnd type="none" w="med" len="med"/>
                    </a:lnL>
                    <a:lnR w="28575" cap="flat" cmpd="sng" algn="ctr">
                      <a:solidFill>
                        <a:srgbClr val="0070C0"/>
                      </a:solidFill>
                      <a:prstDash val="solid"/>
                      <a:round/>
                      <a:headEnd type="none" w="med" len="med"/>
                      <a:tailEnd type="none" w="med" len="med"/>
                    </a:lnR>
                    <a:lnT w="28575" cap="flat" cmpd="sng" algn="ctr">
                      <a:solidFill>
                        <a:srgbClr val="0070C0"/>
                      </a:solidFill>
                      <a:prstDash val="solid"/>
                      <a:round/>
                      <a:headEnd type="none" w="med" len="med"/>
                      <a:tailEnd type="none" w="med" len="med"/>
                    </a:lnT>
                    <a:lnB w="28575" cap="flat" cmpd="sng" algn="ctr">
                      <a:solidFill>
                        <a:srgbClr val="0070C0"/>
                      </a:solidFill>
                      <a:prstDash val="solid"/>
                      <a:round/>
                      <a:headEnd type="none" w="med" len="med"/>
                      <a:tailEnd type="none" w="med" len="med"/>
                    </a:lnB>
                    <a:noFill/>
                  </a:tcPr>
                </a:tc>
                <a:tc>
                  <a:txBody>
                    <a:bodyPr/>
                    <a:lstStyle/>
                    <a:p>
                      <a:pPr algn="just">
                        <a:lnSpc>
                          <a:spcPct val="115000"/>
                        </a:lnSpc>
                        <a:spcAft>
                          <a:spcPts val="800"/>
                        </a:spcAft>
                        <a:buNone/>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0070C0"/>
                      </a:solidFill>
                      <a:prstDash val="solid"/>
                      <a:round/>
                      <a:headEnd type="none" w="med" len="med"/>
                      <a:tailEnd type="none" w="med" len="med"/>
                    </a:lnL>
                    <a:lnR w="28575" cap="flat" cmpd="sng" algn="ctr">
                      <a:solidFill>
                        <a:srgbClr val="0070C0"/>
                      </a:solidFill>
                      <a:prstDash val="solid"/>
                      <a:round/>
                      <a:headEnd type="none" w="med" len="med"/>
                      <a:tailEnd type="none" w="med" len="med"/>
                    </a:lnR>
                    <a:lnT w="28575" cap="flat" cmpd="sng" algn="ctr">
                      <a:solidFill>
                        <a:srgbClr val="0070C0"/>
                      </a:solidFill>
                      <a:prstDash val="solid"/>
                      <a:round/>
                      <a:headEnd type="none" w="med" len="med"/>
                      <a:tailEnd type="none" w="med" len="med"/>
                    </a:lnT>
                    <a:lnB w="28575"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val="3225675809"/>
                  </a:ext>
                </a:extLst>
              </a:tr>
            </a:tbl>
          </a:graphicData>
        </a:graphic>
      </p:graphicFrame>
      <p:sp>
        <p:nvSpPr>
          <p:cNvPr id="10" name="CaixaDeTexto 9">
            <a:extLst>
              <a:ext uri="{FF2B5EF4-FFF2-40B4-BE49-F238E27FC236}">
                <a16:creationId xmlns:a16="http://schemas.microsoft.com/office/drawing/2014/main" id="{788B6470-D7FD-B6FD-75DE-BAB904046A72}"/>
              </a:ext>
            </a:extLst>
          </p:cNvPr>
          <p:cNvSpPr txBox="1"/>
          <p:nvPr/>
        </p:nvSpPr>
        <p:spPr>
          <a:xfrm>
            <a:off x="20847" y="4240911"/>
            <a:ext cx="6133380"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Escreva a sequência numérica que representa a quantidade de losangos, em cada posição, nessa lista.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73D663E4-4941-0240-2AF5-EC926000163F}"/>
              </a:ext>
            </a:extLst>
          </p:cNvPr>
          <p:cNvSpPr txBox="1"/>
          <p:nvPr/>
        </p:nvSpPr>
        <p:spPr>
          <a:xfrm>
            <a:off x="20847" y="5283846"/>
            <a:ext cx="6133380"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 partir do padrão observado, na sequência numérica, determine os 4 próximos termos da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D192E039-12A5-5B35-5AAC-8B8F1B1D0E59}"/>
              </a:ext>
            </a:extLst>
          </p:cNvPr>
          <p:cNvSpPr txBox="1"/>
          <p:nvPr/>
        </p:nvSpPr>
        <p:spPr>
          <a:xfrm>
            <a:off x="6154227" y="842394"/>
            <a:ext cx="6016926" cy="5562548"/>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Represente as seguintes sequências: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Dos 7 primeiros termos dos múltiplos de 5: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(____; ____; ____; ____; ____; ____; ____)</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Dos 7 primeiros termos dos números naturais ímpares: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(____; ____; ____; ____; ____; ____; ____)</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Dos 7 primeiros termos dos números inteiros menores que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(____; ____; ____; ____; ____; ____; ____)</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Dos 7 primeiros termos de números naturais somados com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(____; ____; ____; ____; ____; ____; ____)</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695275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C222EB0-5222-7C5B-B758-2E37EA0DD8DC}"/>
                  </a:ext>
                </a:extLst>
              </p:cNvPr>
              <p:cNvSpPr txBox="1"/>
              <p:nvPr/>
            </p:nvSpPr>
            <p:spPr>
              <a:xfrm>
                <a:off x="184031" y="994246"/>
                <a:ext cx="5786198" cy="5170646"/>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Identifique o padrão existente em cada sequência e complete com os termos que estão faltando.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(2, 10, ___, ___, 34,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(55, 52, ___, ___, 43,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(13, ___,21, 25, ___,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(27, ___, ___, 12, 7,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(___, ___, 30, 41, 52,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sequência e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 6, 9, 12, 15,…)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Quantos termos formam essa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Qual é o 4º termo dessa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Qual é o padrão dessa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C222EB0-5222-7C5B-B758-2E37EA0DD8DC}"/>
                  </a:ext>
                </a:extLst>
              </p:cNvPr>
              <p:cNvSpPr txBox="1">
                <a:spLocks noRot="1" noChangeAspect="1" noMove="1" noResize="1" noEditPoints="1" noAdjustHandles="1" noChangeArrowheads="1" noChangeShapeType="1" noTextEdit="1"/>
              </p:cNvSpPr>
              <p:nvPr/>
            </p:nvSpPr>
            <p:spPr>
              <a:xfrm>
                <a:off x="184031" y="994246"/>
                <a:ext cx="5786198" cy="5170646"/>
              </a:xfrm>
              <a:prstGeom prst="rect">
                <a:avLst/>
              </a:prstGeom>
              <a:blipFill>
                <a:blip r:embed="rId2"/>
                <a:stretch>
                  <a:fillRect l="-1370" t="-825" r="-1370" b="-1415"/>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54C42039-661E-FC08-49AD-8A43DD55910B}"/>
              </a:ext>
            </a:extLst>
          </p:cNvPr>
          <p:cNvSpPr txBox="1"/>
          <p:nvPr/>
        </p:nvSpPr>
        <p:spPr>
          <a:xfrm>
            <a:off x="6212633" y="2613203"/>
            <a:ext cx="6133380"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sequência a seguir.</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6" name="Imagem 25">
            <a:extLst>
              <a:ext uri="{FF2B5EF4-FFF2-40B4-BE49-F238E27FC236}">
                <a16:creationId xmlns:a16="http://schemas.microsoft.com/office/drawing/2014/main" id="{4B2D809A-E433-0BE1-1149-682E3C088FC5}"/>
              </a:ext>
            </a:extLst>
          </p:cNvPr>
          <p:cNvPicPr>
            <a:picLocks noChangeAspect="1"/>
          </p:cNvPicPr>
          <p:nvPr/>
        </p:nvPicPr>
        <p:blipFill>
          <a:blip r:embed="rId3"/>
          <a:stretch>
            <a:fillRect/>
          </a:stretch>
        </p:blipFill>
        <p:spPr>
          <a:xfrm>
            <a:off x="7174004" y="3074351"/>
            <a:ext cx="4210638" cy="1162212"/>
          </a:xfrm>
          <a:prstGeom prst="rect">
            <a:avLst/>
          </a:prstGeom>
        </p:spPr>
      </p:pic>
      <p:sp>
        <p:nvSpPr>
          <p:cNvPr id="28" name="CaixaDeTexto 27">
            <a:extLst>
              <a:ext uri="{FF2B5EF4-FFF2-40B4-BE49-F238E27FC236}">
                <a16:creationId xmlns:a16="http://schemas.microsoft.com/office/drawing/2014/main" id="{26744E86-7612-3342-E5B4-FC669D2AE34C}"/>
              </a:ext>
            </a:extLst>
          </p:cNvPr>
          <p:cNvSpPr txBox="1"/>
          <p:nvPr/>
        </p:nvSpPr>
        <p:spPr>
          <a:xfrm>
            <a:off x="6212633" y="4236563"/>
            <a:ext cx="6211018" cy="2426818"/>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número de bolinhas da figura 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9</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29" name="Agrupar 28">
            <a:extLst>
              <a:ext uri="{FF2B5EF4-FFF2-40B4-BE49-F238E27FC236}">
                <a16:creationId xmlns:a16="http://schemas.microsoft.com/office/drawing/2014/main" id="{BCDEA3CD-5066-7723-75C1-3236A9EFD5C3}"/>
              </a:ext>
            </a:extLst>
          </p:cNvPr>
          <p:cNvGrpSpPr/>
          <p:nvPr/>
        </p:nvGrpSpPr>
        <p:grpSpPr>
          <a:xfrm>
            <a:off x="6212633" y="919887"/>
            <a:ext cx="5795336" cy="1500584"/>
            <a:chOff x="6267034" y="717166"/>
            <a:chExt cx="5686542" cy="1638409"/>
          </a:xfrm>
        </p:grpSpPr>
        <p:sp>
          <p:nvSpPr>
            <p:cNvPr id="30" name="Retângulo: Cantos Arredondados 29">
              <a:extLst>
                <a:ext uri="{FF2B5EF4-FFF2-40B4-BE49-F238E27FC236}">
                  <a16:creationId xmlns:a16="http://schemas.microsoft.com/office/drawing/2014/main" id="{911F6064-2B96-F18A-F2A1-6995B5025B01}"/>
                </a:ext>
              </a:extLst>
            </p:cNvPr>
            <p:cNvSpPr/>
            <p:nvPr/>
          </p:nvSpPr>
          <p:spPr>
            <a:xfrm>
              <a:off x="6276000" y="1084778"/>
              <a:ext cx="5677576" cy="1270797"/>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chemeClr val="tx1"/>
                  </a:solidFill>
                  <a:latin typeface="Arial Narrow" panose="020B0606020202030204" pitchFamily="34" charset="0"/>
                </a:rPr>
                <a:t>Caro(a) estudante, neste momento, vamos exercitar as habilidades de </a:t>
              </a:r>
              <a:r>
                <a:rPr lang="pt-BR" sz="2000" b="1" dirty="0">
                  <a:solidFill>
                    <a:schemeClr val="tx1"/>
                  </a:solidFill>
                  <a:latin typeface="Arial Narrow" panose="020B0606020202030204" pitchFamily="34" charset="0"/>
                </a:rPr>
                <a:t>inferir </a:t>
              </a:r>
              <a:r>
                <a:rPr lang="pt-BR" sz="2000" dirty="0">
                  <a:solidFill>
                    <a:schemeClr val="tx1"/>
                  </a:solidFill>
                  <a:latin typeface="Arial Narrow" panose="020B0606020202030204" pitchFamily="34" charset="0"/>
                </a:rPr>
                <a:t>o padrão ou a regularidade de uma sequência de figuras. </a:t>
              </a:r>
            </a:p>
          </p:txBody>
        </p:sp>
        <p:pic>
          <p:nvPicPr>
            <p:cNvPr id="31" name="Imagem 30">
              <a:extLst>
                <a:ext uri="{FF2B5EF4-FFF2-40B4-BE49-F238E27FC236}">
                  <a16:creationId xmlns:a16="http://schemas.microsoft.com/office/drawing/2014/main" id="{B2D40384-468C-333D-C16F-16C4F4FAD94E}"/>
                </a:ext>
              </a:extLst>
            </p:cNvPr>
            <p:cNvPicPr>
              <a:picLocks noChangeAspect="1"/>
            </p:cNvPicPr>
            <p:nvPr/>
          </p:nvPicPr>
          <p:blipFill>
            <a:blip r:embed="rId4"/>
            <a:stretch>
              <a:fillRect/>
            </a:stretch>
          </p:blipFill>
          <p:spPr>
            <a:xfrm>
              <a:off x="6267034" y="717166"/>
              <a:ext cx="1973625" cy="767728"/>
            </a:xfrm>
            <a:prstGeom prst="rect">
              <a:avLst/>
            </a:prstGeom>
          </p:spPr>
        </p:pic>
      </p:grpSp>
    </p:spTree>
    <p:extLst>
      <p:ext uri="{BB962C8B-B14F-4D97-AF65-F5344CB8AC3E}">
        <p14:creationId xmlns:p14="http://schemas.microsoft.com/office/powerpoint/2010/main" val="2293907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EE01F300-8D8A-77F8-C4F3-D81A375E75F7}"/>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65752" y="744309"/>
            <a:ext cx="3240000" cy="67037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97D87F8D-8E85-1021-4EDE-9565432F4991}"/>
              </a:ext>
            </a:extLst>
          </p:cNvPr>
          <p:cNvSpPr txBox="1"/>
          <p:nvPr/>
        </p:nvSpPr>
        <p:spPr>
          <a:xfrm>
            <a:off x="140179" y="1414682"/>
            <a:ext cx="5863806" cy="2667397"/>
          </a:xfrm>
          <a:prstGeom prst="rect">
            <a:avLst/>
          </a:prstGeom>
          <a:noFill/>
        </p:spPr>
        <p:txBody>
          <a:bodyPr wrap="square">
            <a:spAutoFit/>
          </a:bodyPr>
          <a:lstStyle/>
          <a:p>
            <a:pPr algn="ctr">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SEQUÊNCIAS RECURSIVAS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seguinte situação: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João decidiu divulgar suas aventuras de bicicleta através de vídeos nas redes sociais. O primeiro vídeo foi postado em uma segunda feira e teve 100 visualizações. Na terça, 200 visualizações. E na quarta, 400 visualizações.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94CF3FD4-D8DD-6205-2620-FBC6043875B1}"/>
              </a:ext>
            </a:extLst>
          </p:cNvPr>
          <p:cNvPicPr>
            <a:picLocks noChangeAspect="1"/>
          </p:cNvPicPr>
          <p:nvPr/>
        </p:nvPicPr>
        <p:blipFill>
          <a:blip r:embed="rId3"/>
          <a:srcRect l="1126" r="54109" b="12045"/>
          <a:stretch>
            <a:fillRect/>
          </a:stretch>
        </p:blipFill>
        <p:spPr>
          <a:xfrm>
            <a:off x="896470" y="3827443"/>
            <a:ext cx="4320942" cy="2872762"/>
          </a:xfrm>
          <a:prstGeom prst="rect">
            <a:avLst/>
          </a:prstGeom>
        </p:spPr>
      </p:pic>
      <p:sp>
        <p:nvSpPr>
          <p:cNvPr id="9" name="CaixaDeTexto 8">
            <a:extLst>
              <a:ext uri="{FF2B5EF4-FFF2-40B4-BE49-F238E27FC236}">
                <a16:creationId xmlns:a16="http://schemas.microsoft.com/office/drawing/2014/main" id="{1F950B36-8827-F54F-0D7D-FD2F5984BF8F}"/>
              </a:ext>
            </a:extLst>
          </p:cNvPr>
          <p:cNvSpPr txBox="1"/>
          <p:nvPr/>
        </p:nvSpPr>
        <p:spPr>
          <a:xfrm>
            <a:off x="6188017" y="744309"/>
            <a:ext cx="5938231" cy="1312154"/>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 o ritmo de crescimento de visualizações continuar o mesmo, é possível perceber a existência de um padrão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no número de visualização por dia. Veja:</a:t>
            </a:r>
          </a:p>
        </p:txBody>
      </p:sp>
      <p:pic>
        <p:nvPicPr>
          <p:cNvPr id="11" name="Imagem 10">
            <a:extLst>
              <a:ext uri="{FF2B5EF4-FFF2-40B4-BE49-F238E27FC236}">
                <a16:creationId xmlns:a16="http://schemas.microsoft.com/office/drawing/2014/main" id="{EA20F37B-87E7-96D8-7908-F85D9382AD15}"/>
              </a:ext>
            </a:extLst>
          </p:cNvPr>
          <p:cNvPicPr>
            <a:picLocks noChangeAspect="1"/>
          </p:cNvPicPr>
          <p:nvPr/>
        </p:nvPicPr>
        <p:blipFill>
          <a:blip r:embed="rId4"/>
          <a:stretch>
            <a:fillRect/>
          </a:stretch>
        </p:blipFill>
        <p:spPr>
          <a:xfrm>
            <a:off x="7013044" y="2056463"/>
            <a:ext cx="4601217" cy="2181529"/>
          </a:xfrm>
          <a:prstGeom prst="rect">
            <a:avLst/>
          </a:prstGeom>
        </p:spPr>
      </p:pic>
      <p:sp>
        <p:nvSpPr>
          <p:cNvPr id="13" name="CaixaDeTexto 12">
            <a:extLst>
              <a:ext uri="{FF2B5EF4-FFF2-40B4-BE49-F238E27FC236}">
                <a16:creationId xmlns:a16="http://schemas.microsoft.com/office/drawing/2014/main" id="{070A172A-7888-9926-6219-CFE4F3F16C0B}"/>
              </a:ext>
            </a:extLst>
          </p:cNvPr>
          <p:cNvSpPr txBox="1"/>
          <p:nvPr/>
        </p:nvSpPr>
        <p:spPr>
          <a:xfrm>
            <a:off x="6105538" y="4237992"/>
            <a:ext cx="6103188" cy="2462213"/>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número de visualizações dobra com relação ao do dia anterior, sendo esse o padrão de regularidade que descreve cada termo dessa sequência.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Identificamos, então, que este é um exemplo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sequência recursiva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pois apresenta um padrão recorrente ou de recursão, isto é, a obtenção de um termo depende do termo anterior.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883525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A42B74B-DC1F-28BB-F207-E93EC30793EF}"/>
                  </a:ext>
                </a:extLst>
              </p:cNvPr>
              <p:cNvSpPr txBox="1"/>
              <p:nvPr/>
            </p:nvSpPr>
            <p:spPr>
              <a:xfrm>
                <a:off x="114300" y="803073"/>
                <a:ext cx="5898311" cy="3287054"/>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exemplo especial de sequência recursiva é a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Sequência de Fibonacci</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determinada por Leonardo Fibonacci. Diferentemente dos exemplos anteriores, em que cada termo dependia apenas do termo anterior, na Sequência de Fibonacci cada termo depende da soma dos dois termos imediatamente anteriores, portanto, é formada da seguinte maneira: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1;1;2;3;5;8;13;21;…</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A42B74B-DC1F-28BB-F207-E93EC30793EF}"/>
                  </a:ext>
                </a:extLst>
              </p:cNvPr>
              <p:cNvSpPr txBox="1">
                <a:spLocks noRot="1" noChangeAspect="1" noMove="1" noResize="1" noEditPoints="1" noAdjustHandles="1" noChangeArrowheads="1" noChangeShapeType="1" noTextEdit="1"/>
              </p:cNvSpPr>
              <p:nvPr/>
            </p:nvSpPr>
            <p:spPr>
              <a:xfrm>
                <a:off x="114300" y="803073"/>
                <a:ext cx="5898311" cy="3287054"/>
              </a:xfrm>
              <a:prstGeom prst="rect">
                <a:avLst/>
              </a:prstGeom>
              <a:blipFill>
                <a:blip r:embed="rId2"/>
                <a:stretch>
                  <a:fillRect l="-1344" t="-742" r="-1448"/>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08B2425E-E88A-4400-8055-7F6850CDEB5A}"/>
              </a:ext>
            </a:extLst>
          </p:cNvPr>
          <p:cNvPicPr>
            <a:picLocks noChangeAspect="1"/>
          </p:cNvPicPr>
          <p:nvPr/>
        </p:nvPicPr>
        <p:blipFill>
          <a:blip r:embed="rId3"/>
          <a:stretch>
            <a:fillRect/>
          </a:stretch>
        </p:blipFill>
        <p:spPr>
          <a:xfrm>
            <a:off x="7177176" y="680687"/>
            <a:ext cx="4045916" cy="6177313"/>
          </a:xfrm>
          <a:prstGeom prst="rect">
            <a:avLst/>
          </a:prstGeom>
        </p:spPr>
      </p:pic>
    </p:spTree>
    <p:extLst>
      <p:ext uri="{BB962C8B-B14F-4D97-AF65-F5344CB8AC3E}">
        <p14:creationId xmlns:p14="http://schemas.microsoft.com/office/powerpoint/2010/main" val="31949321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014D5E-3E40-749A-E071-E4D11B361797}"/>
              </a:ext>
            </a:extLst>
          </p:cNvPr>
          <p:cNvPicPr>
            <a:picLocks noChangeAspect="1"/>
          </p:cNvPicPr>
          <p:nvPr/>
        </p:nvPicPr>
        <p:blipFill>
          <a:blip r:embed="rId2"/>
          <a:stretch>
            <a:fillRect/>
          </a:stretch>
        </p:blipFill>
        <p:spPr>
          <a:xfrm>
            <a:off x="517135" y="866500"/>
            <a:ext cx="5153744" cy="2657846"/>
          </a:xfrm>
          <a:prstGeom prst="rect">
            <a:avLst/>
          </a:prstGeom>
        </p:spPr>
      </p:pic>
      <p:sp>
        <p:nvSpPr>
          <p:cNvPr id="5" name="CaixaDeTexto 4">
            <a:extLst>
              <a:ext uri="{FF2B5EF4-FFF2-40B4-BE49-F238E27FC236}">
                <a16:creationId xmlns:a16="http://schemas.microsoft.com/office/drawing/2014/main" id="{FC431340-A8BE-3E40-5E7E-87F31A5F5090}"/>
              </a:ext>
            </a:extLst>
          </p:cNvPr>
          <p:cNvSpPr txBox="1"/>
          <p:nvPr/>
        </p:nvSpPr>
        <p:spPr>
          <a:xfrm>
            <a:off x="355839" y="3678457"/>
            <a:ext cx="5674025" cy="2119042"/>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Sequências não recursivas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sequência é não recursiva quando um termo não depende do termo anterior para ser determinado. Sua determinação ocorre pela posição que o termo ocupa. Observe a sequência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Forma, Quadrado&#10;&#10;O conteúdo gerado por IA pode estar incorreto.">
            <a:extLst>
              <a:ext uri="{FF2B5EF4-FFF2-40B4-BE49-F238E27FC236}">
                <a16:creationId xmlns:a16="http://schemas.microsoft.com/office/drawing/2014/main" id="{15AEEC06-BE46-C1E0-76F4-AABB670A1D6D}"/>
              </a:ext>
            </a:extLst>
          </p:cNvPr>
          <p:cNvPicPr>
            <a:picLocks noChangeAspect="1"/>
          </p:cNvPicPr>
          <p:nvPr/>
        </p:nvPicPr>
        <p:blipFill rotWithShape="1">
          <a:blip r:embed="rId3">
            <a:extLst>
              <a:ext uri="{28A0092B-C50C-407E-A947-70E740481C1C}">
                <a14:useLocalDpi xmlns:a14="http://schemas.microsoft.com/office/drawing/2010/main" val="0"/>
              </a:ext>
            </a:extLst>
          </a:blip>
          <a:srcRect t="48496"/>
          <a:stretch>
            <a:fillRect/>
          </a:stretch>
        </p:blipFill>
        <p:spPr bwMode="auto">
          <a:xfrm>
            <a:off x="6521123" y="866500"/>
            <a:ext cx="4727167" cy="156614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398F9B22-C360-2B73-6FE5-0C977F3743F8}"/>
                  </a:ext>
                </a:extLst>
              </p:cNvPr>
              <p:cNvSpPr txBox="1"/>
              <p:nvPr/>
            </p:nvSpPr>
            <p:spPr>
              <a:xfrm>
                <a:off x="6162138" y="2798102"/>
                <a:ext cx="6029862" cy="2016449"/>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que cada termo é obtido pelo quadrado da posição que ocupa, ou seja, não depende do termo anterior. Dessa forma, poderíamos determinar o 11º termo da sequência por meio de: </a:t>
                </a:r>
                <a14:m>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11</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=121</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Por isso, essa é uma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sequência não recursiva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398F9B22-C360-2B73-6FE5-0C977F3743F8}"/>
                  </a:ext>
                </a:extLst>
              </p:cNvPr>
              <p:cNvSpPr txBox="1">
                <a:spLocks noRot="1" noChangeAspect="1" noMove="1" noResize="1" noEditPoints="1" noAdjustHandles="1" noChangeArrowheads="1" noChangeShapeType="1" noTextEdit="1"/>
              </p:cNvSpPr>
              <p:nvPr/>
            </p:nvSpPr>
            <p:spPr>
              <a:xfrm>
                <a:off x="6162138" y="2798102"/>
                <a:ext cx="6029862" cy="2016449"/>
              </a:xfrm>
              <a:prstGeom prst="rect">
                <a:avLst/>
              </a:prstGeom>
              <a:blipFill>
                <a:blip r:embed="rId4"/>
                <a:stretch>
                  <a:fillRect l="-1314" t="-1208" r="-1314" b="-4834"/>
                </a:stretch>
              </a:blipFill>
            </p:spPr>
            <p:txBody>
              <a:bodyPr/>
              <a:lstStyle/>
              <a:p>
                <a:r>
                  <a:rPr lang="pt-BR">
                    <a:noFill/>
                  </a:rPr>
                  <a:t> </a:t>
                </a:r>
              </a:p>
            </p:txBody>
          </p:sp>
        </mc:Fallback>
      </mc:AlternateContent>
    </p:spTree>
    <p:extLst>
      <p:ext uri="{BB962C8B-B14F-4D97-AF65-F5344CB8AC3E}">
        <p14:creationId xmlns:p14="http://schemas.microsoft.com/office/powerpoint/2010/main" val="39322772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A19C9C-5C38-6EAB-3691-E57734D0FFC2}"/>
              </a:ext>
            </a:extLst>
          </p:cNvPr>
          <p:cNvSpPr txBox="1"/>
          <p:nvPr/>
        </p:nvSpPr>
        <p:spPr>
          <a:xfrm>
            <a:off x="1437" y="805202"/>
            <a:ext cx="6094562" cy="951158"/>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Uma sequência de figuras foi construída utilizando palitos.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FE21AB0-EAB4-C93D-EA10-2876D972824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7288" y="1756360"/>
            <a:ext cx="3702859" cy="1081055"/>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8E7870B-1C07-6F0D-7A13-07C8AEDA786A}"/>
                  </a:ext>
                </a:extLst>
              </p:cNvPr>
              <p:cNvSpPr txBox="1"/>
              <p:nvPr/>
            </p:nvSpPr>
            <p:spPr>
              <a:xfrm>
                <a:off x="254479" y="2993006"/>
                <a:ext cx="5740879" cy="3580467"/>
              </a:xfrm>
              <a:prstGeom prst="rect">
                <a:avLst/>
              </a:prstGeom>
              <a:noFill/>
            </p:spPr>
            <p:txBody>
              <a:bodyPr wrap="square">
                <a:spAutoFit/>
              </a:bodyPr>
              <a:lstStyle/>
              <a:p>
                <a:pPr algn="just">
                  <a:spcAft>
                    <a:spcPts val="800"/>
                  </a:spcAft>
                  <a:buNone/>
                </a:pP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Note que:</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 A Figura 1 tem 3 palitos;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 A Figura 2 tem 4 palitos;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 A Figura 3 tem 5 palitos;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 A Figura 4 tem 6 palitos;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Assim, o número de palitos em cada figura forma a sequência </a:t>
                </a:r>
                <a14:m>
                  <m:oMath xmlns:m="http://schemas.openxmlformats.org/officeDocument/2006/math">
                    <m:r>
                      <a:rPr lang="pt-BR" sz="1800" i="1" kern="100">
                        <a:effectLst/>
                        <a:latin typeface="Cambria Math" panose="02040503050406030204" pitchFamily="18" charset="0"/>
                        <a:ea typeface="Aptos" panose="020B0004020202020204" pitchFamily="34" charset="0"/>
                        <a:cs typeface="Times New Roman" panose="02020603050405020304" pitchFamily="18" charset="0"/>
                      </a:rPr>
                      <m:t>(3, 4, 5, 6, ⋯)</m:t>
                    </m:r>
                  </m:oMath>
                </a14:m>
                <a:r>
                  <a:rPr lang="pt-BR" sz="18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A determinação de cada termo dessa sequência ocorre pela posição que ele ocupa. Observe isso na tabela a seguir.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F8E7870B-1C07-6F0D-7A13-07C8AEDA786A}"/>
                  </a:ext>
                </a:extLst>
              </p:cNvPr>
              <p:cNvSpPr txBox="1">
                <a:spLocks noRot="1" noChangeAspect="1" noMove="1" noResize="1" noEditPoints="1" noAdjustHandles="1" noChangeArrowheads="1" noChangeShapeType="1" noTextEdit="1"/>
              </p:cNvSpPr>
              <p:nvPr/>
            </p:nvSpPr>
            <p:spPr>
              <a:xfrm>
                <a:off x="254479" y="2993006"/>
                <a:ext cx="5740879" cy="3580467"/>
              </a:xfrm>
              <a:prstGeom prst="rect">
                <a:avLst/>
              </a:prstGeom>
              <a:blipFill>
                <a:blip r:embed="rId3"/>
                <a:stretch>
                  <a:fillRect l="-956" t="-1193" r="-956" b="-170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064F9474-ED98-4C1B-410A-146014567B0A}"/>
                  </a:ext>
                </a:extLst>
              </p:cNvPr>
              <p:cNvGraphicFramePr>
                <a:graphicFrameLocks noGrp="1"/>
              </p:cNvGraphicFramePr>
              <p:nvPr>
                <p:extLst>
                  <p:ext uri="{D42A27DB-BD31-4B8C-83A1-F6EECF244321}">
                    <p14:modId xmlns:p14="http://schemas.microsoft.com/office/powerpoint/2010/main" val="2788492213"/>
                  </p:ext>
                </p:extLst>
              </p:nvPr>
            </p:nvGraphicFramePr>
            <p:xfrm>
              <a:off x="6307509" y="923573"/>
              <a:ext cx="5536560" cy="2311908"/>
            </p:xfrm>
            <a:graphic>
              <a:graphicData uri="http://schemas.openxmlformats.org/drawingml/2006/table">
                <a:tbl>
                  <a:tblPr firstRow="1" firstCol="1" bandRow="1"/>
                  <a:tblGrid>
                    <a:gridCol w="2764520">
                      <a:extLst>
                        <a:ext uri="{9D8B030D-6E8A-4147-A177-3AD203B41FA5}">
                          <a16:colId xmlns:a16="http://schemas.microsoft.com/office/drawing/2014/main" val="3360022723"/>
                        </a:ext>
                      </a:extLst>
                    </a:gridCol>
                    <a:gridCol w="2772040">
                      <a:extLst>
                        <a:ext uri="{9D8B030D-6E8A-4147-A177-3AD203B41FA5}">
                          <a16:colId xmlns:a16="http://schemas.microsoft.com/office/drawing/2014/main" val="124747043"/>
                        </a:ext>
                      </a:extLst>
                    </a:gridCol>
                  </a:tblGrid>
                  <a:tr h="0">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Figura (posição)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Termo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8067044"/>
                      </a:ext>
                    </a:extLst>
                  </a:tr>
                  <a:tr h="0">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1=</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1863865"/>
                      </a:ext>
                    </a:extLst>
                  </a:tr>
                  <a:tr h="0">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2</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 </m:t>
                                </m:r>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9525703"/>
                      </a:ext>
                    </a:extLst>
                  </a:tr>
                  <a:tr h="0">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6865597"/>
                      </a:ext>
                    </a:extLst>
                  </a:tr>
                  <a:tr h="0">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4C94D8"/>
                                    </a:solidFill>
                                    <a:effectLst/>
                                    <a:latin typeface="Cambria Math" panose="02040503050406030204" pitchFamily="18" charset="0"/>
                                    <a:ea typeface="Aptos" panose="020B0004020202020204" pitchFamily="34" charset="0"/>
                                    <a:cs typeface="Times New Roman" panose="02020603050405020304" pitchFamily="18" charset="0"/>
                                  </a:rPr>
                                  <m:t>4</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4C94D8"/>
                                    </a:solidFill>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7193044"/>
                      </a:ext>
                    </a:extLst>
                  </a:tr>
                </a:tbl>
              </a:graphicData>
            </a:graphic>
          </p:graphicFrame>
        </mc:Choice>
        <mc:Fallback xmlns="">
          <p:graphicFrame>
            <p:nvGraphicFramePr>
              <p:cNvPr id="8" name="Tabela 7">
                <a:extLst>
                  <a:ext uri="{FF2B5EF4-FFF2-40B4-BE49-F238E27FC236}">
                    <a16:creationId xmlns:a16="http://schemas.microsoft.com/office/drawing/2014/main" id="{064F9474-ED98-4C1B-410A-146014567B0A}"/>
                  </a:ext>
                </a:extLst>
              </p:cNvPr>
              <p:cNvGraphicFramePr>
                <a:graphicFrameLocks noGrp="1"/>
              </p:cNvGraphicFramePr>
              <p:nvPr>
                <p:extLst>
                  <p:ext uri="{D42A27DB-BD31-4B8C-83A1-F6EECF244321}">
                    <p14:modId xmlns:p14="http://schemas.microsoft.com/office/powerpoint/2010/main" val="2788492213"/>
                  </p:ext>
                </p:extLst>
              </p:nvPr>
            </p:nvGraphicFramePr>
            <p:xfrm>
              <a:off x="6307509" y="923573"/>
              <a:ext cx="5536560" cy="2311908"/>
            </p:xfrm>
            <a:graphic>
              <a:graphicData uri="http://schemas.openxmlformats.org/drawingml/2006/table">
                <a:tbl>
                  <a:tblPr firstRow="1" firstCol="1" bandRow="1"/>
                  <a:tblGrid>
                    <a:gridCol w="2764520">
                      <a:extLst>
                        <a:ext uri="{9D8B030D-6E8A-4147-A177-3AD203B41FA5}">
                          <a16:colId xmlns:a16="http://schemas.microsoft.com/office/drawing/2014/main" val="3360022723"/>
                        </a:ext>
                      </a:extLst>
                    </a:gridCol>
                    <a:gridCol w="2772040">
                      <a:extLst>
                        <a:ext uri="{9D8B030D-6E8A-4147-A177-3AD203B41FA5}">
                          <a16:colId xmlns:a16="http://schemas.microsoft.com/office/drawing/2014/main" val="124747043"/>
                        </a:ext>
                      </a:extLst>
                    </a:gridCol>
                  </a:tblGrid>
                  <a:tr h="363220">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Figura (posição)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Termo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8067044"/>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20" t="-88750" r="-100881" b="-30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00000" t="-88750" r="-659" b="-302500"/>
                          </a:stretch>
                        </a:blipFill>
                      </a:tcPr>
                    </a:tc>
                    <a:extLst>
                      <a:ext uri="{0D108BD9-81ED-4DB2-BD59-A6C34878D82A}">
                        <a16:rowId xmlns:a16="http://schemas.microsoft.com/office/drawing/2014/main" val="4281863865"/>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20" t="-188750" r="-100881" b="-20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00000" t="-188750" r="-659" b="-202500"/>
                          </a:stretch>
                        </a:blipFill>
                      </a:tcPr>
                    </a:tc>
                    <a:extLst>
                      <a:ext uri="{0D108BD9-81ED-4DB2-BD59-A6C34878D82A}">
                        <a16:rowId xmlns:a16="http://schemas.microsoft.com/office/drawing/2014/main" val="4219525703"/>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20" t="-288750" r="-100881" b="-10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00000" t="-288750" r="-659" b="-102500"/>
                          </a:stretch>
                        </a:blipFill>
                      </a:tcPr>
                    </a:tc>
                    <a:extLst>
                      <a:ext uri="{0D108BD9-81ED-4DB2-BD59-A6C34878D82A}">
                        <a16:rowId xmlns:a16="http://schemas.microsoft.com/office/drawing/2014/main" val="1906865597"/>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20" t="-388750" r="-100881" b="-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00000" t="-388750" r="-659" b="-2500"/>
                          </a:stretch>
                        </a:blipFill>
                      </a:tcPr>
                    </a:tc>
                    <a:extLst>
                      <a:ext uri="{0D108BD9-81ED-4DB2-BD59-A6C34878D82A}">
                        <a16:rowId xmlns:a16="http://schemas.microsoft.com/office/drawing/2014/main" val="3247193044"/>
                      </a:ext>
                    </a:extLst>
                  </a:tr>
                </a:tbl>
              </a:graphicData>
            </a:graphic>
          </p:graphicFrame>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F0158FD1-2A6F-E676-6E53-225BC0DA06D8}"/>
                  </a:ext>
                </a:extLst>
              </p:cNvPr>
              <p:cNvSpPr txBox="1"/>
              <p:nvPr/>
            </p:nvSpPr>
            <p:spPr>
              <a:xfrm>
                <a:off x="6205350" y="3235481"/>
                <a:ext cx="5740877"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Portanto, a sequência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3, 4, 5, 6, ⋯</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uma sequência não recursiva.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F0158FD1-2A6F-E676-6E53-225BC0DA06D8}"/>
                  </a:ext>
                </a:extLst>
              </p:cNvPr>
              <p:cNvSpPr txBox="1">
                <a:spLocks noRot="1" noChangeAspect="1" noMove="1" noResize="1" noEditPoints="1" noAdjustHandles="1" noChangeArrowheads="1" noChangeShapeType="1" noTextEdit="1"/>
              </p:cNvSpPr>
              <p:nvPr/>
            </p:nvSpPr>
            <p:spPr>
              <a:xfrm>
                <a:off x="6205350" y="3235481"/>
                <a:ext cx="5740877" cy="848437"/>
              </a:xfrm>
              <a:prstGeom prst="rect">
                <a:avLst/>
              </a:prstGeom>
              <a:blipFill>
                <a:blip r:embed="rId5"/>
                <a:stretch>
                  <a:fillRect l="-1380" t="-2878" r="-1380" b="-12950"/>
                </a:stretch>
              </a:blipFill>
            </p:spPr>
            <p:txBody>
              <a:bodyPr/>
              <a:lstStyle/>
              <a:p>
                <a:r>
                  <a:rPr lang="pt-BR">
                    <a:noFill/>
                  </a:rPr>
                  <a:t> </a:t>
                </a:r>
              </a:p>
            </p:txBody>
          </p:sp>
        </mc:Fallback>
      </mc:AlternateContent>
    </p:spTree>
    <p:extLst>
      <p:ext uri="{BB962C8B-B14F-4D97-AF65-F5344CB8AC3E}">
        <p14:creationId xmlns:p14="http://schemas.microsoft.com/office/powerpoint/2010/main" val="6317108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266BC420-BC46-885E-9AE1-C1CC93E1B0B9}"/>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32500" y="759124"/>
            <a:ext cx="2520000" cy="6402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89D656BE-0408-A50D-8EAD-D65BFF5C6FBB}"/>
              </a:ext>
            </a:extLst>
          </p:cNvPr>
          <p:cNvSpPr txBox="1"/>
          <p:nvPr/>
        </p:nvSpPr>
        <p:spPr>
          <a:xfrm>
            <a:off x="72115" y="1399350"/>
            <a:ext cx="5963500" cy="84843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sequência formada por conjuntos de azulejos, a seguir, e responda ao que se pede: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028FB2D9-F324-F715-CF51-BDA3D9A9D8F4}"/>
              </a:ext>
            </a:extLst>
          </p:cNvPr>
          <p:cNvPicPr>
            <a:picLocks noChangeAspect="1"/>
          </p:cNvPicPr>
          <p:nvPr/>
        </p:nvPicPr>
        <p:blipFill>
          <a:blip r:embed="rId3"/>
          <a:stretch>
            <a:fillRect/>
          </a:stretch>
        </p:blipFill>
        <p:spPr>
          <a:xfrm>
            <a:off x="262124" y="2202284"/>
            <a:ext cx="5582166" cy="2646423"/>
          </a:xfrm>
          <a:prstGeom prst="rect">
            <a:avLst/>
          </a:prstGeom>
        </p:spPr>
      </p:pic>
      <p:sp>
        <p:nvSpPr>
          <p:cNvPr id="10" name="CaixaDeTexto 9">
            <a:extLst>
              <a:ext uri="{FF2B5EF4-FFF2-40B4-BE49-F238E27FC236}">
                <a16:creationId xmlns:a16="http://schemas.microsoft.com/office/drawing/2014/main" id="{22AB5BBB-AF39-3D59-A8D3-85E4FBA906E1}"/>
              </a:ext>
            </a:extLst>
          </p:cNvPr>
          <p:cNvSpPr txBox="1"/>
          <p:nvPr/>
        </p:nvSpPr>
        <p:spPr>
          <a:xfrm>
            <a:off x="72115" y="4777813"/>
            <a:ext cx="6098874" cy="45910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Complete a tabela de acordo com o padrão observado: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1" name="Tabela 10">
            <a:extLst>
              <a:ext uri="{FF2B5EF4-FFF2-40B4-BE49-F238E27FC236}">
                <a16:creationId xmlns:a16="http://schemas.microsoft.com/office/drawing/2014/main" id="{771EEA75-20B9-0E48-A3C7-96BEC72AA20B}"/>
              </a:ext>
            </a:extLst>
          </p:cNvPr>
          <p:cNvGraphicFramePr>
            <a:graphicFrameLocks noGrp="1"/>
          </p:cNvGraphicFramePr>
          <p:nvPr>
            <p:extLst>
              <p:ext uri="{D42A27DB-BD31-4B8C-83A1-F6EECF244321}">
                <p14:modId xmlns:p14="http://schemas.microsoft.com/office/powerpoint/2010/main" val="51554201"/>
              </p:ext>
            </p:extLst>
          </p:nvPr>
        </p:nvGraphicFramePr>
        <p:xfrm>
          <a:off x="262124" y="5305925"/>
          <a:ext cx="5718856" cy="1213612"/>
        </p:xfrm>
        <a:graphic>
          <a:graphicData uri="http://schemas.openxmlformats.org/drawingml/2006/table">
            <a:tbl>
              <a:tblPr firstRow="1" firstCol="1" bandRow="1"/>
              <a:tblGrid>
                <a:gridCol w="1341211">
                  <a:extLst>
                    <a:ext uri="{9D8B030D-6E8A-4147-A177-3AD203B41FA5}">
                      <a16:colId xmlns:a16="http://schemas.microsoft.com/office/drawing/2014/main" val="3471815572"/>
                    </a:ext>
                  </a:extLst>
                </a:gridCol>
                <a:gridCol w="875529">
                  <a:extLst>
                    <a:ext uri="{9D8B030D-6E8A-4147-A177-3AD203B41FA5}">
                      <a16:colId xmlns:a16="http://schemas.microsoft.com/office/drawing/2014/main" val="881210314"/>
                    </a:ext>
                  </a:extLst>
                </a:gridCol>
                <a:gridCol w="875529">
                  <a:extLst>
                    <a:ext uri="{9D8B030D-6E8A-4147-A177-3AD203B41FA5}">
                      <a16:colId xmlns:a16="http://schemas.microsoft.com/office/drawing/2014/main" val="3043413970"/>
                    </a:ext>
                  </a:extLst>
                </a:gridCol>
                <a:gridCol w="875529">
                  <a:extLst>
                    <a:ext uri="{9D8B030D-6E8A-4147-A177-3AD203B41FA5}">
                      <a16:colId xmlns:a16="http://schemas.microsoft.com/office/drawing/2014/main" val="2310612394"/>
                    </a:ext>
                  </a:extLst>
                </a:gridCol>
                <a:gridCol w="875529">
                  <a:extLst>
                    <a:ext uri="{9D8B030D-6E8A-4147-A177-3AD203B41FA5}">
                      <a16:colId xmlns:a16="http://schemas.microsoft.com/office/drawing/2014/main" val="2753101486"/>
                    </a:ext>
                  </a:extLst>
                </a:gridCol>
                <a:gridCol w="875529">
                  <a:extLst>
                    <a:ext uri="{9D8B030D-6E8A-4147-A177-3AD203B41FA5}">
                      <a16:colId xmlns:a16="http://schemas.microsoft.com/office/drawing/2014/main" val="290908081"/>
                    </a:ext>
                  </a:extLst>
                </a:gridCol>
              </a:tblGrid>
              <a:tr h="327684">
                <a:tc>
                  <a:txBody>
                    <a:bodyPr/>
                    <a:lstStyle/>
                    <a:p>
                      <a:pPr algn="just">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Conjunto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2</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3</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4</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9376809"/>
                  </a:ext>
                </a:extLst>
              </a:tr>
              <a:tr h="767192">
                <a:tc>
                  <a:txBody>
                    <a:bodyPr/>
                    <a:lstStyle/>
                    <a:p>
                      <a:pPr algn="just">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Número de</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azulejos</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2671192"/>
                  </a:ext>
                </a:extLst>
              </a:tr>
            </a:tbl>
          </a:graphicData>
        </a:graphic>
      </p:graphicFrame>
      <p:sp>
        <p:nvSpPr>
          <p:cNvPr id="13" name="CaixaDeTexto 12">
            <a:extLst>
              <a:ext uri="{FF2B5EF4-FFF2-40B4-BE49-F238E27FC236}">
                <a16:creationId xmlns:a16="http://schemas.microsoft.com/office/drawing/2014/main" id="{A63D056F-8528-01F3-82A4-FC4AEBFF5CCF}"/>
              </a:ext>
            </a:extLst>
          </p:cNvPr>
          <p:cNvSpPr txBox="1"/>
          <p:nvPr/>
        </p:nvSpPr>
        <p:spPr>
          <a:xfrm>
            <a:off x="6170989" y="759124"/>
            <a:ext cx="5888511" cy="1729704"/>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Esta sequência configura uma sequência recursiva ou não recursiva? Justifique sua resposta.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Determine a quantidade de azulejos no conjunto 10 desta sequência, ou seja, o seu 10º termo.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F792B069-1F9F-A091-5D9C-6BF5B8ED158A}"/>
              </a:ext>
            </a:extLst>
          </p:cNvPr>
          <p:cNvSpPr txBox="1"/>
          <p:nvPr/>
        </p:nvSpPr>
        <p:spPr>
          <a:xfrm>
            <a:off x="6170989" y="3084390"/>
            <a:ext cx="6098874"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sequência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descr="Desenho de animal&#10;&#10;Descrição gerada automaticamente">
            <a:extLst>
              <a:ext uri="{FF2B5EF4-FFF2-40B4-BE49-F238E27FC236}">
                <a16:creationId xmlns:a16="http://schemas.microsoft.com/office/drawing/2014/main" id="{68A5F570-6936-FBF3-F3CC-91E8A6F76DF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8642" y="3543426"/>
            <a:ext cx="4273204" cy="1350784"/>
          </a:xfrm>
          <a:prstGeom prst="rect">
            <a:avLst/>
          </a:prstGeom>
          <a:noFill/>
          <a:ln>
            <a:noFill/>
          </a:ln>
        </p:spPr>
      </p:pic>
      <p:sp>
        <p:nvSpPr>
          <p:cNvPr id="18" name="CaixaDeTexto 17">
            <a:extLst>
              <a:ext uri="{FF2B5EF4-FFF2-40B4-BE49-F238E27FC236}">
                <a16:creationId xmlns:a16="http://schemas.microsoft.com/office/drawing/2014/main" id="{92A1B3AA-4134-057D-11E0-B8858F3D72A6}"/>
              </a:ext>
            </a:extLst>
          </p:cNvPr>
          <p:cNvSpPr txBox="1"/>
          <p:nvPr/>
        </p:nvSpPr>
        <p:spPr>
          <a:xfrm>
            <a:off x="6321006" y="5278860"/>
            <a:ext cx="5798879"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Quantos losangos devem compor as duas próximas figuras, mantendo o padrão dessa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759987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9D416A1-2CFB-C038-8274-87D8C79098D9}"/>
                  </a:ext>
                </a:extLst>
              </p:cNvPr>
              <p:cNvSpPr txBox="1"/>
              <p:nvPr/>
            </p:nvSpPr>
            <p:spPr>
              <a:xfrm>
                <a:off x="166058" y="845920"/>
                <a:ext cx="5929942" cy="232422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Dada a sequência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 9, 13, 17,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Essa é uma sequência recursiva ou não recursiva? Justifique sua resposta.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Descreva o padrão observado nessa sequência.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9D416A1-2CFB-C038-8274-87D8C79098D9}"/>
                  </a:ext>
                </a:extLst>
              </p:cNvPr>
              <p:cNvSpPr txBox="1">
                <a:spLocks noRot="1" noChangeAspect="1" noMove="1" noResize="1" noEditPoints="1" noAdjustHandles="1" noChangeArrowheads="1" noChangeShapeType="1" noTextEdit="1"/>
              </p:cNvSpPr>
              <p:nvPr/>
            </p:nvSpPr>
            <p:spPr>
              <a:xfrm>
                <a:off x="166058" y="845920"/>
                <a:ext cx="5929942" cy="2324226"/>
              </a:xfrm>
              <a:prstGeom prst="rect">
                <a:avLst/>
              </a:prstGeom>
              <a:blipFill>
                <a:blip r:embed="rId2"/>
                <a:stretch>
                  <a:fillRect l="-1336" t="-1312" r="-1336" b="-393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387E647-F549-2EE0-DFD6-5C8CCC7C9699}"/>
                  </a:ext>
                </a:extLst>
              </p:cNvPr>
              <p:cNvSpPr txBox="1"/>
              <p:nvPr/>
            </p:nvSpPr>
            <p:spPr>
              <a:xfrm>
                <a:off x="6207644" y="2417517"/>
                <a:ext cx="5786198" cy="4154984"/>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sequência a seguir.</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2611755"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m:rPr>
                          <m:nor/>
                        </m:rPr>
                        <a:rPr lang="pt-BR" sz="2200" kern="100">
                          <a:effectLst/>
                          <a:latin typeface="Arial" panose="020B0604020202020204" pitchFamily="34"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r>
                        <m:rPr>
                          <m:nor/>
                        </m:rPr>
                        <a:rPr lang="pt-BR" sz="2200" kern="100">
                          <a:effectLst/>
                          <a:latin typeface="Arial" panose="020B0604020202020204" pitchFamily="34"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11,</m:t>
                      </m:r>
                      <m:r>
                        <m:rPr>
                          <m:nor/>
                        </m:rPr>
                        <a:rPr lang="pt-BR" sz="2200" kern="100">
                          <a:effectLst/>
                          <a:latin typeface="Arial" panose="020B0604020202020204" pitchFamily="34"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15,</m:t>
                      </m:r>
                      <m:r>
                        <m:rPr>
                          <m:nor/>
                        </m:rPr>
                        <a:rPr lang="pt-BR" sz="2200" kern="100">
                          <a:effectLst/>
                          <a:latin typeface="Arial" panose="020B0604020202020204" pitchFamily="34"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19,</m:t>
                      </m:r>
                      <m:r>
                        <m:rPr>
                          <m:nor/>
                        </m:rPr>
                        <a:rPr lang="pt-BR" sz="2200" kern="100">
                          <a:effectLst/>
                          <a:latin typeface="Arial" panose="020B0604020202020204" pitchFamily="34"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2611755" algn="l"/>
                  </a:tabLs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2611755"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Sobre essa sequência, é possível afirmar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2611755"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ela é recursiva, pois cada termo é obtido somando 4 ao anterior, e o sexto termo é 23.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2611755"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ela é recursiva, pois cada termo é obtido multiplicando o anterior por 4, e o sexto termo é 22.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2611755"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ela é não recursiva, pois depende de uma expressão algébrica, e o sexto termo é 23.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2611755"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ela não apresenta regularidade, e o sexto termo não pode ser definido.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C387E647-F549-2EE0-DFD6-5C8CCC7C9699}"/>
                  </a:ext>
                </a:extLst>
              </p:cNvPr>
              <p:cNvSpPr txBox="1">
                <a:spLocks noRot="1" noChangeAspect="1" noMove="1" noResize="1" noEditPoints="1" noAdjustHandles="1" noChangeArrowheads="1" noChangeShapeType="1" noTextEdit="1"/>
              </p:cNvSpPr>
              <p:nvPr/>
            </p:nvSpPr>
            <p:spPr>
              <a:xfrm>
                <a:off x="6207644" y="2417517"/>
                <a:ext cx="5786198" cy="4154984"/>
              </a:xfrm>
              <a:prstGeom prst="rect">
                <a:avLst/>
              </a:prstGeom>
              <a:blipFill>
                <a:blip r:embed="rId3"/>
                <a:stretch>
                  <a:fillRect l="-1370" t="-1322" r="-1370" b="-1909"/>
                </a:stretch>
              </a:blipFill>
            </p:spPr>
            <p:txBody>
              <a:bodyPr/>
              <a:lstStyle/>
              <a:p>
                <a:r>
                  <a:rPr lang="pt-BR">
                    <a:noFill/>
                  </a:rPr>
                  <a:t> </a:t>
                </a:r>
              </a:p>
            </p:txBody>
          </p:sp>
        </mc:Fallback>
      </mc:AlternateContent>
      <p:grpSp>
        <p:nvGrpSpPr>
          <p:cNvPr id="8" name="Agrupar 7">
            <a:extLst>
              <a:ext uri="{FF2B5EF4-FFF2-40B4-BE49-F238E27FC236}">
                <a16:creationId xmlns:a16="http://schemas.microsoft.com/office/drawing/2014/main" id="{8365AFE0-F95D-29D0-3916-E71AE03F5BBA}"/>
              </a:ext>
            </a:extLst>
          </p:cNvPr>
          <p:cNvGrpSpPr/>
          <p:nvPr/>
        </p:nvGrpSpPr>
        <p:grpSpPr>
          <a:xfrm>
            <a:off x="6298898" y="570264"/>
            <a:ext cx="5795336" cy="1661948"/>
            <a:chOff x="6267034" y="717166"/>
            <a:chExt cx="5686542" cy="1814594"/>
          </a:xfrm>
        </p:grpSpPr>
        <p:sp>
          <p:nvSpPr>
            <p:cNvPr id="9" name="Retângulo: Cantos Arredondados 8">
              <a:extLst>
                <a:ext uri="{FF2B5EF4-FFF2-40B4-BE49-F238E27FC236}">
                  <a16:creationId xmlns:a16="http://schemas.microsoft.com/office/drawing/2014/main" id="{E72A6002-6EED-477C-3494-69796E03AAC0}"/>
                </a:ext>
              </a:extLst>
            </p:cNvPr>
            <p:cNvSpPr/>
            <p:nvPr/>
          </p:nvSpPr>
          <p:spPr>
            <a:xfrm>
              <a:off x="6276000" y="1084777"/>
              <a:ext cx="5677576" cy="1446983"/>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chemeClr val="tx1"/>
                  </a:solidFill>
                  <a:latin typeface="Arial Narrow" panose="020B0606020202030204" pitchFamily="34" charset="0"/>
                </a:rPr>
                <a:t>Caro(a) estudante, neste momento, vamos exercitar as habilidades de </a:t>
              </a:r>
              <a:r>
                <a:rPr lang="pt-BR" sz="2000" b="1" dirty="0">
                  <a:solidFill>
                    <a:schemeClr val="tx1"/>
                  </a:solidFill>
                  <a:latin typeface="Arial Narrow" panose="020B0606020202030204" pitchFamily="34" charset="0"/>
                </a:rPr>
                <a:t>identificar </a:t>
              </a:r>
              <a:r>
                <a:rPr lang="pt-BR" sz="2000" dirty="0">
                  <a:solidFill>
                    <a:schemeClr val="tx1"/>
                  </a:solidFill>
                  <a:latin typeface="Arial Narrow" panose="020B0606020202030204" pitchFamily="34" charset="0"/>
                </a:rPr>
                <a:t>uma representação algébrica para o padrão ou a regularidade de uma sequência de números. </a:t>
              </a:r>
            </a:p>
          </p:txBody>
        </p:sp>
        <p:pic>
          <p:nvPicPr>
            <p:cNvPr id="10" name="Imagem 9">
              <a:extLst>
                <a:ext uri="{FF2B5EF4-FFF2-40B4-BE49-F238E27FC236}">
                  <a16:creationId xmlns:a16="http://schemas.microsoft.com/office/drawing/2014/main" id="{3F11987D-5388-A549-2BFD-66988A84BF58}"/>
                </a:ext>
              </a:extLst>
            </p:cNvPr>
            <p:cNvPicPr>
              <a:picLocks noChangeAspect="1"/>
            </p:cNvPicPr>
            <p:nvPr/>
          </p:nvPicPr>
          <p:blipFill>
            <a:blip r:embed="rId4"/>
            <a:stretch>
              <a:fillRect/>
            </a:stretch>
          </p:blipFill>
          <p:spPr>
            <a:xfrm>
              <a:off x="6267034" y="717166"/>
              <a:ext cx="2055028" cy="767728"/>
            </a:xfrm>
            <a:prstGeom prst="rect">
              <a:avLst/>
            </a:prstGeom>
          </p:spPr>
        </p:pic>
      </p:grpSp>
    </p:spTree>
    <p:extLst>
      <p:ext uri="{BB962C8B-B14F-4D97-AF65-F5344CB8AC3E}">
        <p14:creationId xmlns:p14="http://schemas.microsoft.com/office/powerpoint/2010/main" val="15416028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Site&#10;&#10;O conteúdo gerado por IA pode estar incorreto.">
            <a:extLst>
              <a:ext uri="{FF2B5EF4-FFF2-40B4-BE49-F238E27FC236}">
                <a16:creationId xmlns:a16="http://schemas.microsoft.com/office/drawing/2014/main" id="{EB15D621-6DCB-7728-5F27-6A6FF089B0AC}"/>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83005" y="733777"/>
            <a:ext cx="3240000" cy="67527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C4C0136C-7025-8867-DD4A-E25325A9EB18}"/>
              </a:ext>
            </a:extLst>
          </p:cNvPr>
          <p:cNvSpPr txBox="1"/>
          <p:nvPr/>
        </p:nvSpPr>
        <p:spPr>
          <a:xfrm>
            <a:off x="83005" y="1478741"/>
            <a:ext cx="5946859" cy="1651734"/>
          </a:xfrm>
          <a:prstGeom prst="rect">
            <a:avLst/>
          </a:prstGeom>
          <a:noFill/>
        </p:spPr>
        <p:txBody>
          <a:bodyPr wrap="square">
            <a:spAutoFit/>
          </a:bodyPr>
          <a:lstStyle/>
          <a:p>
            <a:pPr algn="ctr">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LEI DE FORMAÇÃO DE UMA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sequência de figuras foi construída utilizando palitos de fósforo, como representado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F56477DA-DF92-1DF3-CC21-B849B2D594AA}"/>
              </a:ext>
            </a:extLst>
          </p:cNvPr>
          <p:cNvPicPr>
            <a:picLocks noChangeAspect="1"/>
          </p:cNvPicPr>
          <p:nvPr/>
        </p:nvPicPr>
        <p:blipFill>
          <a:blip r:embed="rId3"/>
          <a:srcRect l="563" t="3598" r="928" b="3273"/>
          <a:stretch>
            <a:fillRect/>
          </a:stretch>
        </p:blipFill>
        <p:spPr>
          <a:xfrm>
            <a:off x="221214" y="3130475"/>
            <a:ext cx="5719481" cy="1933116"/>
          </a:xfrm>
          <a:prstGeom prst="rect">
            <a:avLst/>
          </a:prstGeom>
        </p:spPr>
      </p:pic>
      <p:sp>
        <p:nvSpPr>
          <p:cNvPr id="8" name="CaixaDeTexto 7">
            <a:extLst>
              <a:ext uri="{FF2B5EF4-FFF2-40B4-BE49-F238E27FC236}">
                <a16:creationId xmlns:a16="http://schemas.microsoft.com/office/drawing/2014/main" id="{8ACB2FBE-24DD-0630-56B3-227C575CBC8A}"/>
              </a:ext>
            </a:extLst>
          </p:cNvPr>
          <p:cNvSpPr txBox="1"/>
          <p:nvPr/>
        </p:nvSpPr>
        <p:spPr>
          <a:xfrm>
            <a:off x="6162138" y="733777"/>
            <a:ext cx="6029862" cy="45910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Dessa forma,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essa sequência é representada por: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3A754B00-92AD-1F84-7737-4CEE9F89882E}"/>
              </a:ext>
            </a:extLst>
          </p:cNvPr>
          <p:cNvPicPr>
            <a:picLocks noChangeAspect="1"/>
          </p:cNvPicPr>
          <p:nvPr/>
        </p:nvPicPr>
        <p:blipFill>
          <a:blip r:embed="rId4"/>
          <a:stretch>
            <a:fillRect/>
          </a:stretch>
        </p:blipFill>
        <p:spPr>
          <a:xfrm>
            <a:off x="6504693" y="1162259"/>
            <a:ext cx="5172634" cy="2007799"/>
          </a:xfrm>
          <a:prstGeom prst="rect">
            <a:avLst/>
          </a:prstGeom>
        </p:spPr>
      </p:pic>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CED8E605-FD45-FDE6-7C15-E6F59467ADE2}"/>
                  </a:ext>
                </a:extLst>
              </p:cNvPr>
              <p:cNvSpPr txBox="1"/>
              <p:nvPr/>
            </p:nvSpPr>
            <p:spPr>
              <a:xfrm>
                <a:off x="65911" y="5051697"/>
                <a:ext cx="6030089" cy="1627048"/>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matemática, os termos de uma sequência são repr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esentados por uma letra e um índice: o primeiro termo é indicado por </a:t>
                </a:r>
                <a14:m>
                  <m:oMath xmlns:m="http://schemas.openxmlformats.org/officeDocument/2006/math">
                    <m:sSub>
                      <m:sSub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𝐚</m:t>
                        </m:r>
                      </m:e>
                      <m:sub>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𝟏</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 segundo termo por </a:t>
                </a:r>
                <a14:m>
                  <m:oMath xmlns:m="http://schemas.openxmlformats.org/officeDocument/2006/math">
                    <m:sSub>
                      <m:sSub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𝐚</m:t>
                        </m:r>
                      </m:e>
                      <m:sub>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𝟐</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assim por diante.</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CED8E605-FD45-FDE6-7C15-E6F59467ADE2}"/>
                  </a:ext>
                </a:extLst>
              </p:cNvPr>
              <p:cNvSpPr txBox="1">
                <a:spLocks noRot="1" noChangeAspect="1" noMove="1" noResize="1" noEditPoints="1" noAdjustHandles="1" noChangeArrowheads="1" noChangeShapeType="1" noTextEdit="1"/>
              </p:cNvSpPr>
              <p:nvPr/>
            </p:nvSpPr>
            <p:spPr>
              <a:xfrm>
                <a:off x="65911" y="5051697"/>
                <a:ext cx="6030089" cy="1627048"/>
              </a:xfrm>
              <a:prstGeom prst="rect">
                <a:avLst/>
              </a:prstGeom>
              <a:blipFill>
                <a:blip r:embed="rId5"/>
                <a:stretch>
                  <a:fillRect l="-1314" t="-1498" r="-1314" b="-5993"/>
                </a:stretch>
              </a:blipFill>
            </p:spPr>
            <p:txBody>
              <a:bodyPr/>
              <a:lstStyle/>
              <a:p>
                <a:r>
                  <a:rPr lang="pt-BR">
                    <a:noFill/>
                  </a:rPr>
                  <a:t> </a:t>
                </a:r>
              </a:p>
            </p:txBody>
          </p:sp>
        </mc:Fallback>
      </mc:AlternateContent>
      <p:sp>
        <p:nvSpPr>
          <p:cNvPr id="18" name="CaixaDeTexto 17">
            <a:extLst>
              <a:ext uri="{FF2B5EF4-FFF2-40B4-BE49-F238E27FC236}">
                <a16:creationId xmlns:a16="http://schemas.microsoft.com/office/drawing/2014/main" id="{16D75349-D82D-7BD7-BC3E-51C918F07122}"/>
              </a:ext>
            </a:extLst>
          </p:cNvPr>
          <p:cNvSpPr txBox="1"/>
          <p:nvPr/>
        </p:nvSpPr>
        <p:spPr>
          <a:xfrm>
            <a:off x="6162136" y="3139440"/>
            <a:ext cx="6029862" cy="2123658"/>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Percebemos que existe uma relação entre o termo atual e o seu termo anterior, possibilitando a existência de uma lei de formação para obtenção de qualquer termo após o 1º termo dessa sequência. A relação percebida é que são adicionadas 2 unidades ao termo anterior. Portanto,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0" name="Imagem 19">
            <a:extLst>
              <a:ext uri="{FF2B5EF4-FFF2-40B4-BE49-F238E27FC236}">
                <a16:creationId xmlns:a16="http://schemas.microsoft.com/office/drawing/2014/main" id="{EB145182-9848-2270-9CCE-210B12423143}"/>
              </a:ext>
            </a:extLst>
          </p:cNvPr>
          <p:cNvPicPr>
            <a:picLocks noChangeAspect="1"/>
          </p:cNvPicPr>
          <p:nvPr/>
        </p:nvPicPr>
        <p:blipFill>
          <a:blip r:embed="rId6"/>
          <a:stretch>
            <a:fillRect/>
          </a:stretch>
        </p:blipFill>
        <p:spPr>
          <a:xfrm>
            <a:off x="8116272" y="4921907"/>
            <a:ext cx="1949476" cy="1846485"/>
          </a:xfrm>
          <a:prstGeom prst="rect">
            <a:avLst/>
          </a:prstGeom>
        </p:spPr>
      </p:pic>
    </p:spTree>
    <p:extLst>
      <p:ext uri="{BB962C8B-B14F-4D97-AF65-F5344CB8AC3E}">
        <p14:creationId xmlns:p14="http://schemas.microsoft.com/office/powerpoint/2010/main" val="15815989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E530194-3669-4090-A18A-DC995D16E20D}"/>
                  </a:ext>
                </a:extLst>
              </p:cNvPr>
              <p:cNvSpPr txBox="1"/>
              <p:nvPr/>
            </p:nvSpPr>
            <p:spPr>
              <a:xfrm>
                <a:off x="200564" y="768944"/>
                <a:ext cx="5895436" cy="3389646"/>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Perceba que </a:t>
                </a:r>
                <a14:m>
                  <m:oMath xmlns:m="http://schemas.openxmlformats.org/officeDocument/2006/math">
                    <m:sSub>
                      <m:sSub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𝐚</m:t>
                        </m:r>
                      </m:e>
                      <m:sub>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𝐧</m:t>
                        </m:r>
                        <m:r>
                          <a:rPr lang="pt-BR" sz="2200" b="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𝟏</m:t>
                        </m:r>
                      </m:sub>
                    </m:sSub>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indica o termo anterior a </a:t>
                </a:r>
                <a14:m>
                  <m:oMath xmlns:m="http://schemas.openxmlformats.org/officeDocument/2006/math">
                    <m:sSub>
                      <m:sSub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𝐚</m:t>
                        </m:r>
                      </m:e>
                      <m:sub>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𝐧</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por exemplo, </a:t>
                </a:r>
                <a14:m>
                  <m:oMath xmlns:m="http://schemas.openxmlformats.org/officeDocument/2006/math">
                    <m:sSub>
                      <m:sSub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𝐚</m:t>
                        </m:r>
                      </m:e>
                      <m:sub>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𝟐</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anterior a </a:t>
                </a:r>
                <a14:m>
                  <m:oMath xmlns:m="http://schemas.openxmlformats.org/officeDocument/2006/math">
                    <m:sSub>
                      <m:sSub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𝐚</m:t>
                        </m:r>
                      </m:e>
                      <m:sub>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𝟑</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𝐚</m:t>
                        </m:r>
                      </m:e>
                      <m:sub>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𝟑</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anterior a </a:t>
                </a:r>
                <a14:m>
                  <m:oMath xmlns:m="http://schemas.openxmlformats.org/officeDocument/2006/math">
                    <m:sSub>
                      <m:sSub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𝐚</m:t>
                        </m:r>
                      </m:e>
                      <m:sub>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𝟒</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assim por diante.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Dessa forma, a lei de formação para esta sequência é </a:t>
                </a:r>
                <a14:m>
                  <m:oMath xmlns:m="http://schemas.openxmlformats.org/officeDocument/2006/math">
                    <m:sSub>
                      <m:sSub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𝐚</m:t>
                        </m:r>
                      </m:e>
                      <m:sub>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𝐧</m:t>
                        </m:r>
                      </m:sub>
                    </m:sSub>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𝐚</m:t>
                        </m:r>
                      </m:e>
                      <m:sub>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𝐧</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𝟐</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𝐧</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&gt;1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termo qualquer de uma sequência pode ser representado com </a:t>
                </a:r>
                <a14:m>
                  <m:oMath xmlns:m="http://schemas.openxmlformats.org/officeDocument/2006/math">
                    <m:sSub>
                      <m:sSub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𝒂</m:t>
                        </m:r>
                      </m:e>
                      <m:sub>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𝒏</m:t>
                        </m:r>
                      </m:sub>
                    </m:sSub>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onde</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um número natural não nulo.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E530194-3669-4090-A18A-DC995D16E20D}"/>
                  </a:ext>
                </a:extLst>
              </p:cNvPr>
              <p:cNvSpPr txBox="1">
                <a:spLocks noRot="1" noChangeAspect="1" noMove="1" noResize="1" noEditPoints="1" noAdjustHandles="1" noChangeArrowheads="1" noChangeShapeType="1" noTextEdit="1"/>
              </p:cNvSpPr>
              <p:nvPr/>
            </p:nvSpPr>
            <p:spPr>
              <a:xfrm>
                <a:off x="200564" y="768944"/>
                <a:ext cx="5895436" cy="3389646"/>
              </a:xfrm>
              <a:prstGeom prst="rect">
                <a:avLst/>
              </a:prstGeom>
              <a:blipFill>
                <a:blip r:embed="rId2"/>
                <a:stretch>
                  <a:fillRect l="-1344" t="-719" r="-1344" b="-2698"/>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DA814AFC-3879-5BB2-5728-5E2759E17C87}"/>
              </a:ext>
            </a:extLst>
          </p:cNvPr>
          <p:cNvSpPr txBox="1"/>
          <p:nvPr/>
        </p:nvSpPr>
        <p:spPr>
          <a:xfrm>
            <a:off x="101001" y="4158590"/>
            <a:ext cx="5994999" cy="1210588"/>
          </a:xfrm>
          <a:prstGeom prst="rect">
            <a:avLst/>
          </a:prstGeom>
          <a:noFill/>
        </p:spPr>
        <p:txBody>
          <a:bodyPr wrap="square">
            <a:spAutoFit/>
          </a:bodyPr>
          <a:lstStyle/>
          <a:p>
            <a:pPr>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sequência, a seguir, é formada por figuras que são compostas por quadrados.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Desenho com traços pretos em fundo branco&#10;&#10;O conteúdo gerado por IA pode estar incorreto.">
            <a:extLst>
              <a:ext uri="{FF2B5EF4-FFF2-40B4-BE49-F238E27FC236}">
                <a16:creationId xmlns:a16="http://schemas.microsoft.com/office/drawing/2014/main" id="{47CC202A-6C6B-1654-B40B-86B7AFC61D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5805" y="5369178"/>
            <a:ext cx="4045389" cy="1359426"/>
          </a:xfrm>
          <a:prstGeom prst="rect">
            <a:avLst/>
          </a:prstGeom>
          <a:noFill/>
          <a:ln>
            <a:noFill/>
          </a:ln>
        </p:spPr>
      </p:pic>
      <p:sp>
        <p:nvSpPr>
          <p:cNvPr id="10" name="CaixaDeTexto 9">
            <a:extLst>
              <a:ext uri="{FF2B5EF4-FFF2-40B4-BE49-F238E27FC236}">
                <a16:creationId xmlns:a16="http://schemas.microsoft.com/office/drawing/2014/main" id="{C1990E4F-E3E1-8E7F-C701-0995D2E89F1D}"/>
              </a:ext>
            </a:extLst>
          </p:cNvPr>
          <p:cNvSpPr txBox="1"/>
          <p:nvPr/>
        </p:nvSpPr>
        <p:spPr>
          <a:xfrm>
            <a:off x="6097438" y="705254"/>
            <a:ext cx="6094562" cy="459100"/>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DF64267E-22CF-6234-9F72-295E6B9949C2}"/>
              </a:ext>
            </a:extLst>
          </p:cNvPr>
          <p:cNvPicPr>
            <a:picLocks noChangeAspect="1"/>
          </p:cNvPicPr>
          <p:nvPr/>
        </p:nvPicPr>
        <p:blipFill>
          <a:blip r:embed="rId4"/>
          <a:srcRect b="3570"/>
          <a:stretch>
            <a:fillRect/>
          </a:stretch>
        </p:blipFill>
        <p:spPr>
          <a:xfrm>
            <a:off x="6518204" y="1164354"/>
            <a:ext cx="5203973" cy="1853375"/>
          </a:xfrm>
          <a:prstGeom prst="rect">
            <a:avLst/>
          </a:prstGeom>
        </p:spPr>
      </p:pic>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34B712BA-E61B-503C-E58A-682FA1C40638}"/>
                  </a:ext>
                </a:extLst>
              </p:cNvPr>
              <p:cNvSpPr txBox="1"/>
              <p:nvPr/>
            </p:nvSpPr>
            <p:spPr>
              <a:xfrm>
                <a:off x="6149384" y="3017729"/>
                <a:ext cx="5941615" cy="1237903"/>
              </a:xfrm>
              <a:prstGeom prst="rect">
                <a:avLst/>
              </a:prstGeom>
              <a:noFill/>
            </p:spPr>
            <p:txBody>
              <a:bodyPr wrap="square">
                <a:spAutoFit/>
              </a:bodyPr>
              <a:lstStyle/>
              <a:p>
                <a:pPr algn="just">
                  <a:lnSpc>
                    <a:spcPct val="115000"/>
                  </a:lnSpc>
                  <a:spcAft>
                    <a:spcPts val="800"/>
                  </a:spcAft>
                  <a:buNone/>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quantidade de quadrados em cada figura determina a sequência numérica </a:t>
                </a: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 3; 6; 10;…</m:t>
                        </m:r>
                      </m:e>
                    </m:d>
                  </m:oMath>
                </a14:m>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onde cada número é um termo da sequência. </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34B712BA-E61B-503C-E58A-682FA1C40638}"/>
                  </a:ext>
                </a:extLst>
              </p:cNvPr>
              <p:cNvSpPr txBox="1">
                <a:spLocks noRot="1" noChangeAspect="1" noMove="1" noResize="1" noEditPoints="1" noAdjustHandles="1" noChangeArrowheads="1" noChangeShapeType="1" noTextEdit="1"/>
              </p:cNvSpPr>
              <p:nvPr/>
            </p:nvSpPr>
            <p:spPr>
              <a:xfrm>
                <a:off x="6149384" y="3017729"/>
                <a:ext cx="5941615" cy="1237903"/>
              </a:xfrm>
              <a:prstGeom prst="rect">
                <a:avLst/>
              </a:prstGeom>
              <a:blipFill>
                <a:blip r:embed="rId5"/>
                <a:stretch>
                  <a:fillRect l="-1335" t="-1970" r="-1437" b="-88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17" name="Tabela 16">
                <a:extLst>
                  <a:ext uri="{FF2B5EF4-FFF2-40B4-BE49-F238E27FC236}">
                    <a16:creationId xmlns:a16="http://schemas.microsoft.com/office/drawing/2014/main" id="{86950DF2-CA03-D151-20DC-BCC639AECF82}"/>
                  </a:ext>
                </a:extLst>
              </p:cNvPr>
              <p:cNvGraphicFramePr>
                <a:graphicFrameLocks noGrp="1"/>
              </p:cNvGraphicFramePr>
              <p:nvPr>
                <p:extLst>
                  <p:ext uri="{D42A27DB-BD31-4B8C-83A1-F6EECF244321}">
                    <p14:modId xmlns:p14="http://schemas.microsoft.com/office/powerpoint/2010/main" val="3733004022"/>
                  </p:ext>
                </p:extLst>
              </p:nvPr>
            </p:nvGraphicFramePr>
            <p:xfrm>
              <a:off x="7622939" y="4158590"/>
              <a:ext cx="2994504" cy="2435860"/>
            </p:xfrm>
            <a:graphic>
              <a:graphicData uri="http://schemas.openxmlformats.org/drawingml/2006/table">
                <a:tbl>
                  <a:tblPr firstRow="1" firstCol="1" bandRow="1"/>
                  <a:tblGrid>
                    <a:gridCol w="2994504">
                      <a:extLst>
                        <a:ext uri="{9D8B030D-6E8A-4147-A177-3AD203B41FA5}">
                          <a16:colId xmlns:a16="http://schemas.microsoft.com/office/drawing/2014/main" val="13808585"/>
                        </a:ext>
                      </a:extLst>
                    </a:gridCol>
                  </a:tblGrid>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740456830"/>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175852776"/>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990493709"/>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826456150"/>
                      </a:ext>
                    </a:extLst>
                  </a:tr>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825119727"/>
                      </a:ext>
                    </a:extLst>
                  </a:tr>
                </a:tbl>
              </a:graphicData>
            </a:graphic>
          </p:graphicFrame>
        </mc:Choice>
        <mc:Fallback xmlns="">
          <p:graphicFrame>
            <p:nvGraphicFramePr>
              <p:cNvPr id="17" name="Tabela 16">
                <a:extLst>
                  <a:ext uri="{FF2B5EF4-FFF2-40B4-BE49-F238E27FC236}">
                    <a16:creationId xmlns:a16="http://schemas.microsoft.com/office/drawing/2014/main" id="{86950DF2-CA03-D151-20DC-BCC639AECF82}"/>
                  </a:ext>
                </a:extLst>
              </p:cNvPr>
              <p:cNvGraphicFramePr>
                <a:graphicFrameLocks noGrp="1"/>
              </p:cNvGraphicFramePr>
              <p:nvPr>
                <p:extLst>
                  <p:ext uri="{D42A27DB-BD31-4B8C-83A1-F6EECF244321}">
                    <p14:modId xmlns:p14="http://schemas.microsoft.com/office/powerpoint/2010/main" val="3733004022"/>
                  </p:ext>
                </p:extLst>
              </p:nvPr>
            </p:nvGraphicFramePr>
            <p:xfrm>
              <a:off x="7622939" y="4158590"/>
              <a:ext cx="2994504" cy="2435860"/>
            </p:xfrm>
            <a:graphic>
              <a:graphicData uri="http://schemas.openxmlformats.org/drawingml/2006/table">
                <a:tbl>
                  <a:tblPr firstRow="1" firstCol="1" bandRow="1"/>
                  <a:tblGrid>
                    <a:gridCol w="2994504">
                      <a:extLst>
                        <a:ext uri="{9D8B030D-6E8A-4147-A177-3AD203B41FA5}">
                          <a16:colId xmlns:a16="http://schemas.microsoft.com/office/drawing/2014/main" val="13808585"/>
                        </a:ext>
                      </a:extLst>
                    </a:gridCol>
                  </a:tblGrid>
                  <a:tr h="487172">
                    <a:tc>
                      <a:txBody>
                        <a:bodyPr/>
                        <a:lstStyle/>
                        <a:p>
                          <a:endParaRPr lang="pt-BR"/>
                        </a:p>
                      </a:txBody>
                      <a:tcPr marL="68580" marR="68580" marT="0" marB="0" anchor="ctr">
                        <a:lnL>
                          <a:noFill/>
                        </a:lnL>
                        <a:lnR>
                          <a:noFill/>
                        </a:lnR>
                        <a:lnT>
                          <a:noFill/>
                        </a:lnT>
                        <a:lnB>
                          <a:noFill/>
                        </a:lnB>
                        <a:blipFill>
                          <a:blip r:embed="rId6"/>
                          <a:stretch>
                            <a:fillRect b="-400000"/>
                          </a:stretch>
                        </a:blipFill>
                      </a:tcPr>
                    </a:tc>
                    <a:extLst>
                      <a:ext uri="{0D108BD9-81ED-4DB2-BD59-A6C34878D82A}">
                        <a16:rowId xmlns:a16="http://schemas.microsoft.com/office/drawing/2014/main" val="740456830"/>
                      </a:ext>
                    </a:extLst>
                  </a:tr>
                  <a:tr h="487172">
                    <a:tc>
                      <a:txBody>
                        <a:bodyPr/>
                        <a:lstStyle/>
                        <a:p>
                          <a:endParaRPr lang="pt-BR"/>
                        </a:p>
                      </a:txBody>
                      <a:tcPr marL="68580" marR="68580" marT="0" marB="0" anchor="ctr">
                        <a:lnL>
                          <a:noFill/>
                        </a:lnL>
                        <a:lnR>
                          <a:noFill/>
                        </a:lnR>
                        <a:lnT>
                          <a:noFill/>
                        </a:lnT>
                        <a:lnB>
                          <a:noFill/>
                        </a:lnB>
                        <a:blipFill>
                          <a:blip r:embed="rId6"/>
                          <a:stretch>
                            <a:fillRect t="-100000" b="-300000"/>
                          </a:stretch>
                        </a:blipFill>
                      </a:tcPr>
                    </a:tc>
                    <a:extLst>
                      <a:ext uri="{0D108BD9-81ED-4DB2-BD59-A6C34878D82A}">
                        <a16:rowId xmlns:a16="http://schemas.microsoft.com/office/drawing/2014/main" val="2175852776"/>
                      </a:ext>
                    </a:extLst>
                  </a:tr>
                  <a:tr h="487172">
                    <a:tc>
                      <a:txBody>
                        <a:bodyPr/>
                        <a:lstStyle/>
                        <a:p>
                          <a:endParaRPr lang="pt-BR"/>
                        </a:p>
                      </a:txBody>
                      <a:tcPr marL="68580" marR="68580" marT="0" marB="0" anchor="ctr">
                        <a:lnL>
                          <a:noFill/>
                        </a:lnL>
                        <a:lnR>
                          <a:noFill/>
                        </a:lnR>
                        <a:lnT>
                          <a:noFill/>
                        </a:lnT>
                        <a:lnB>
                          <a:noFill/>
                        </a:lnB>
                        <a:blipFill>
                          <a:blip r:embed="rId6"/>
                          <a:stretch>
                            <a:fillRect t="-200000" b="-200000"/>
                          </a:stretch>
                        </a:blipFill>
                      </a:tcPr>
                    </a:tc>
                    <a:extLst>
                      <a:ext uri="{0D108BD9-81ED-4DB2-BD59-A6C34878D82A}">
                        <a16:rowId xmlns:a16="http://schemas.microsoft.com/office/drawing/2014/main" val="1990493709"/>
                      </a:ext>
                    </a:extLst>
                  </a:tr>
                  <a:tr h="487172">
                    <a:tc>
                      <a:txBody>
                        <a:bodyPr/>
                        <a:lstStyle/>
                        <a:p>
                          <a:endParaRPr lang="pt-BR"/>
                        </a:p>
                      </a:txBody>
                      <a:tcPr marL="68580" marR="68580" marT="0" marB="0" anchor="ctr">
                        <a:lnL>
                          <a:noFill/>
                        </a:lnL>
                        <a:lnR>
                          <a:noFill/>
                        </a:lnR>
                        <a:lnT>
                          <a:noFill/>
                        </a:lnT>
                        <a:lnB>
                          <a:noFill/>
                        </a:lnB>
                        <a:blipFill>
                          <a:blip r:embed="rId6"/>
                          <a:stretch>
                            <a:fillRect t="-300000" b="-100000"/>
                          </a:stretch>
                        </a:blipFill>
                      </a:tcPr>
                    </a:tc>
                    <a:extLst>
                      <a:ext uri="{0D108BD9-81ED-4DB2-BD59-A6C34878D82A}">
                        <a16:rowId xmlns:a16="http://schemas.microsoft.com/office/drawing/2014/main" val="2826456150"/>
                      </a:ext>
                    </a:extLst>
                  </a:tr>
                  <a:tr h="487172">
                    <a:tc>
                      <a:txBody>
                        <a:bodyPr/>
                        <a:lstStyle/>
                        <a:p>
                          <a:endParaRPr lang="pt-BR"/>
                        </a:p>
                      </a:txBody>
                      <a:tcPr marL="68580" marR="68580" marT="0" marB="0" anchor="ctr">
                        <a:lnL>
                          <a:noFill/>
                        </a:lnL>
                        <a:lnR>
                          <a:noFill/>
                        </a:lnR>
                        <a:lnT>
                          <a:noFill/>
                        </a:lnT>
                        <a:lnB>
                          <a:noFill/>
                        </a:lnB>
                        <a:blipFill>
                          <a:blip r:embed="rId6"/>
                          <a:stretch>
                            <a:fillRect t="-400000"/>
                          </a:stretch>
                        </a:blipFill>
                      </a:tcPr>
                    </a:tc>
                    <a:extLst>
                      <a:ext uri="{0D108BD9-81ED-4DB2-BD59-A6C34878D82A}">
                        <a16:rowId xmlns:a16="http://schemas.microsoft.com/office/drawing/2014/main" val="2825119727"/>
                      </a:ext>
                    </a:extLst>
                  </a:tr>
                </a:tbl>
              </a:graphicData>
            </a:graphic>
          </p:graphicFrame>
        </mc:Fallback>
      </mc:AlternateContent>
    </p:spTree>
    <p:extLst>
      <p:ext uri="{BB962C8B-B14F-4D97-AF65-F5344CB8AC3E}">
        <p14:creationId xmlns:p14="http://schemas.microsoft.com/office/powerpoint/2010/main" val="7269686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CC55EDD-44F8-09DF-0D63-C0A573EAE4E7}"/>
                  </a:ext>
                </a:extLst>
              </p:cNvPr>
              <p:cNvSpPr txBox="1"/>
              <p:nvPr/>
            </p:nvSpPr>
            <p:spPr>
              <a:xfrm>
                <a:off x="122927" y="724193"/>
                <a:ext cx="5973073" cy="2897845"/>
              </a:xfrm>
              <a:prstGeom prst="rect">
                <a:avLst/>
              </a:prstGeom>
              <a:noFill/>
            </p:spPr>
            <p:txBody>
              <a:bodyPr wrap="square">
                <a:spAutoFit/>
              </a:bodyPr>
              <a:lstStyle/>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Analisando a sequência de figuras, qualquer figura após 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𝐹𝑖𝑔𝑢𝑟𝑎</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possui a quantidade de quadrados da figura anterior mais a posição que ocupa na sequência. Assim, essa sequência apresenta uma recursão e, por isso, é uma sequência recursiva.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Portanto, essa sequência pode ser representada da seguinte forma: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CC55EDD-44F8-09DF-0D63-C0A573EAE4E7}"/>
                  </a:ext>
                </a:extLst>
              </p:cNvPr>
              <p:cNvSpPr txBox="1">
                <a:spLocks noRot="1" noChangeAspect="1" noMove="1" noResize="1" noEditPoints="1" noAdjustHandles="1" noChangeArrowheads="1" noChangeShapeType="1" noTextEdit="1"/>
              </p:cNvSpPr>
              <p:nvPr/>
            </p:nvSpPr>
            <p:spPr>
              <a:xfrm>
                <a:off x="122927" y="724193"/>
                <a:ext cx="5973073" cy="2897845"/>
              </a:xfrm>
              <a:prstGeom prst="rect">
                <a:avLst/>
              </a:prstGeom>
              <a:blipFill>
                <a:blip r:embed="rId2"/>
                <a:stretch>
                  <a:fillRect l="-1327" t="-842" r="-1327" b="-315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3D5A1B9F-1064-8A0F-7BB0-9D5722B40BE8}"/>
                  </a:ext>
                </a:extLst>
              </p:cNvPr>
              <p:cNvGraphicFramePr>
                <a:graphicFrameLocks noGrp="1"/>
              </p:cNvGraphicFramePr>
              <p:nvPr>
                <p:extLst>
                  <p:ext uri="{D42A27DB-BD31-4B8C-83A1-F6EECF244321}">
                    <p14:modId xmlns:p14="http://schemas.microsoft.com/office/powerpoint/2010/main" val="1025795417"/>
                  </p:ext>
                </p:extLst>
              </p:nvPr>
            </p:nvGraphicFramePr>
            <p:xfrm>
              <a:off x="1149730" y="3622038"/>
              <a:ext cx="3919466" cy="2923032"/>
            </p:xfrm>
            <a:graphic>
              <a:graphicData uri="http://schemas.openxmlformats.org/drawingml/2006/table">
                <a:tbl>
                  <a:tblPr firstRow="1" firstCol="1" bandRow="1"/>
                  <a:tblGrid>
                    <a:gridCol w="3919466">
                      <a:extLst>
                        <a:ext uri="{9D8B030D-6E8A-4147-A177-3AD203B41FA5}">
                          <a16:colId xmlns:a16="http://schemas.microsoft.com/office/drawing/2014/main" val="922922471"/>
                        </a:ext>
                      </a:extLst>
                    </a:gridCol>
                  </a:tblGrid>
                  <a:tr h="0">
                    <a:tc>
                      <a:txBody>
                        <a:bodyPr/>
                        <a:lstStyle/>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+2→1+2=3</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+3→3+3=6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+4→6+4=10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𝑛</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𝑝𝑎𝑟𝑎</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&gt;1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924487795"/>
                      </a:ext>
                    </a:extLst>
                  </a:tr>
                </a:tbl>
              </a:graphicData>
            </a:graphic>
          </p:graphicFrame>
        </mc:Choice>
        <mc:Fallback xmlns="">
          <p:graphicFrame>
            <p:nvGraphicFramePr>
              <p:cNvPr id="4" name="Tabela 3">
                <a:extLst>
                  <a:ext uri="{FF2B5EF4-FFF2-40B4-BE49-F238E27FC236}">
                    <a16:creationId xmlns:a16="http://schemas.microsoft.com/office/drawing/2014/main" id="{3D5A1B9F-1064-8A0F-7BB0-9D5722B40BE8}"/>
                  </a:ext>
                </a:extLst>
              </p:cNvPr>
              <p:cNvGraphicFramePr>
                <a:graphicFrameLocks noGrp="1"/>
              </p:cNvGraphicFramePr>
              <p:nvPr>
                <p:extLst>
                  <p:ext uri="{D42A27DB-BD31-4B8C-83A1-F6EECF244321}">
                    <p14:modId xmlns:p14="http://schemas.microsoft.com/office/powerpoint/2010/main" val="1025795417"/>
                  </p:ext>
                </p:extLst>
              </p:nvPr>
            </p:nvGraphicFramePr>
            <p:xfrm>
              <a:off x="1149730" y="3622038"/>
              <a:ext cx="3919466" cy="2923032"/>
            </p:xfrm>
            <a:graphic>
              <a:graphicData uri="http://schemas.openxmlformats.org/drawingml/2006/table">
                <a:tbl>
                  <a:tblPr firstRow="1" firstCol="1" bandRow="1"/>
                  <a:tblGrid>
                    <a:gridCol w="3919466">
                      <a:extLst>
                        <a:ext uri="{9D8B030D-6E8A-4147-A177-3AD203B41FA5}">
                          <a16:colId xmlns:a16="http://schemas.microsoft.com/office/drawing/2014/main" val="922922471"/>
                        </a:ext>
                      </a:extLst>
                    </a:gridCol>
                  </a:tblGrid>
                  <a:tr h="2923032">
                    <a:tc>
                      <a:txBody>
                        <a:bodyPr/>
                        <a:lstStyle/>
                        <a:p>
                          <a:endParaRPr lang="pt-BR"/>
                        </a:p>
                      </a:txBody>
                      <a:tcPr marL="68580" marR="68580" marT="0" marB="0" anchor="ctr">
                        <a:lnL>
                          <a:noFill/>
                        </a:lnL>
                        <a:lnR>
                          <a:noFill/>
                        </a:lnR>
                        <a:lnT>
                          <a:noFill/>
                        </a:lnT>
                        <a:lnB>
                          <a:noFill/>
                        </a:lnB>
                        <a:blipFill>
                          <a:blip r:embed="rId3"/>
                          <a:stretch>
                            <a:fillRect/>
                          </a:stretch>
                        </a:blipFill>
                      </a:tcPr>
                    </a:tc>
                    <a:extLst>
                      <a:ext uri="{0D108BD9-81ED-4DB2-BD59-A6C34878D82A}">
                        <a16:rowId xmlns:a16="http://schemas.microsoft.com/office/drawing/2014/main" val="924487795"/>
                      </a:ext>
                    </a:extLst>
                  </a:tr>
                </a:tbl>
              </a:graphicData>
            </a:graphic>
          </p:graphicFrame>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8571666-E3CC-8052-49E6-A6C242A0FEAD}"/>
                  </a:ext>
                </a:extLst>
              </p:cNvPr>
              <p:cNvSpPr txBox="1"/>
              <p:nvPr/>
            </p:nvSpPr>
            <p:spPr>
              <a:xfrm>
                <a:off x="6097438" y="724193"/>
                <a:ext cx="5971635" cy="1854867"/>
              </a:xfrm>
              <a:prstGeom prst="rect">
                <a:avLst/>
              </a:prstGeom>
              <a:noFill/>
            </p:spPr>
            <p:txBody>
              <a:bodyPr wrap="square">
                <a:spAutoFit/>
              </a:bodyPr>
              <a:lstStyle/>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Assim, para determinar a quantidade de quadrados que formam qualquer figura que ocupe uma posição após a posição 1, usamos a seguinte lei de formação: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𝑝𝑎𝑟𝑎</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&gt;1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08571666-E3CC-8052-49E6-A6C242A0FEAD}"/>
                  </a:ext>
                </a:extLst>
              </p:cNvPr>
              <p:cNvSpPr txBox="1">
                <a:spLocks noRot="1" noChangeAspect="1" noMove="1" noResize="1" noEditPoints="1" noAdjustHandles="1" noChangeArrowheads="1" noChangeShapeType="1" noTextEdit="1"/>
              </p:cNvSpPr>
              <p:nvPr/>
            </p:nvSpPr>
            <p:spPr>
              <a:xfrm>
                <a:off x="6097438" y="724193"/>
                <a:ext cx="5971635" cy="1854867"/>
              </a:xfrm>
              <a:prstGeom prst="rect">
                <a:avLst/>
              </a:prstGeom>
              <a:blipFill>
                <a:blip r:embed="rId4"/>
                <a:stretch>
                  <a:fillRect l="-1327" t="-1316" r="-122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F40A695-1F25-382C-9957-8F1BB79D3599}"/>
                  </a:ext>
                </a:extLst>
              </p:cNvPr>
              <p:cNvSpPr txBox="1"/>
              <p:nvPr/>
            </p:nvSpPr>
            <p:spPr>
              <a:xfrm>
                <a:off x="6096000" y="2580626"/>
                <a:ext cx="5973073" cy="848374"/>
              </a:xfrm>
              <a:prstGeom prst="rect">
                <a:avLst/>
              </a:prstGeom>
              <a:noFill/>
            </p:spPr>
            <p:txBody>
              <a:bodyPr wrap="square">
                <a:spAutoFit/>
              </a:bodyPr>
              <a:lstStyle/>
              <a:p>
                <a:pPr>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Vamos determinar os termos </a:t>
                </a:r>
                <a14:m>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sub>
                    </m:sSub>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a:t>
                </a:r>
                <a:r>
                  <a:rPr lang="pt-BR" sz="2200" b="1" i="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sub>
                    </m:sSub>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utilizando a lei de formação </a:t>
                </a:r>
                <a14:m>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oMath>
                </a14:m>
                <a:r>
                  <a:rPr lang="pt-BR" sz="2200" b="1"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CF40A695-1F25-382C-9957-8F1BB79D3599}"/>
                  </a:ext>
                </a:extLst>
              </p:cNvPr>
              <p:cNvSpPr txBox="1">
                <a:spLocks noRot="1" noChangeAspect="1" noMove="1" noResize="1" noEditPoints="1" noAdjustHandles="1" noChangeArrowheads="1" noChangeShapeType="1" noTextEdit="1"/>
              </p:cNvSpPr>
              <p:nvPr/>
            </p:nvSpPr>
            <p:spPr>
              <a:xfrm>
                <a:off x="6096000" y="2580626"/>
                <a:ext cx="5973073" cy="848374"/>
              </a:xfrm>
              <a:prstGeom prst="rect">
                <a:avLst/>
              </a:prstGeom>
              <a:blipFill>
                <a:blip r:embed="rId5"/>
                <a:stretch>
                  <a:fillRect l="-1327" t="-2143" b="-1285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9" name="Tabela 8">
                <a:extLst>
                  <a:ext uri="{FF2B5EF4-FFF2-40B4-BE49-F238E27FC236}">
                    <a16:creationId xmlns:a16="http://schemas.microsoft.com/office/drawing/2014/main" id="{EC88D6FC-F934-987D-6437-A904ABCEE6E8}"/>
                  </a:ext>
                </a:extLst>
              </p:cNvPr>
              <p:cNvGraphicFramePr>
                <a:graphicFrameLocks noGrp="1"/>
              </p:cNvGraphicFramePr>
              <p:nvPr>
                <p:extLst>
                  <p:ext uri="{D42A27DB-BD31-4B8C-83A1-F6EECF244321}">
                    <p14:modId xmlns:p14="http://schemas.microsoft.com/office/powerpoint/2010/main" val="987452710"/>
                  </p:ext>
                </p:extLst>
              </p:nvPr>
            </p:nvGraphicFramePr>
            <p:xfrm>
              <a:off x="6218565" y="3429000"/>
              <a:ext cx="5911971" cy="1948688"/>
            </p:xfrm>
            <a:graphic>
              <a:graphicData uri="http://schemas.openxmlformats.org/drawingml/2006/table">
                <a:tbl>
                  <a:tblPr firstRow="1" firstCol="1" bandRow="1"/>
                  <a:tblGrid>
                    <a:gridCol w="2368908">
                      <a:extLst>
                        <a:ext uri="{9D8B030D-6E8A-4147-A177-3AD203B41FA5}">
                          <a16:colId xmlns:a16="http://schemas.microsoft.com/office/drawing/2014/main" val="3576925097"/>
                        </a:ext>
                      </a:extLst>
                    </a:gridCol>
                    <a:gridCol w="842144">
                      <a:extLst>
                        <a:ext uri="{9D8B030D-6E8A-4147-A177-3AD203B41FA5}">
                          <a16:colId xmlns:a16="http://schemas.microsoft.com/office/drawing/2014/main" val="2380163634"/>
                        </a:ext>
                      </a:extLst>
                    </a:gridCol>
                    <a:gridCol w="2700919">
                      <a:extLst>
                        <a:ext uri="{9D8B030D-6E8A-4147-A177-3AD203B41FA5}">
                          <a16:colId xmlns:a16="http://schemas.microsoft.com/office/drawing/2014/main" val="2909185901"/>
                        </a:ext>
                      </a:extLst>
                    </a:gridCol>
                  </a:tblGrid>
                  <a:tr h="0">
                    <a:tc>
                      <a:txBody>
                        <a:bodyPr/>
                        <a:lstStyle/>
                        <a:p>
                          <a:pPr algn="l">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5−1</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l">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4</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l">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l">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5</m:t>
                                    </m:r>
                                  </m:sub>
                                </m:s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rgbClr val="FFFFFF"/>
                        </a:solidFill>
                      </a:tcPr>
                    </a:tc>
                    <a:tc>
                      <a:txBody>
                        <a:bodyPr/>
                        <a:lstStyle/>
                        <a:p>
                          <a:pPr algn="l">
                            <a:lnSpc>
                              <a:spcPct val="115000"/>
                            </a:lnSpc>
                            <a:spcAft>
                              <a:spcPts val="800"/>
                            </a:spcAft>
                            <a:buNone/>
                          </a:pPr>
                          <a:r>
                            <a:rPr lang="pt-BR" sz="2200" i="1" kern="100">
                              <a:effectLst/>
                              <a:latin typeface="Arial Narrow" panose="020B0606020202030204" pitchFamily="34" charset="0"/>
                              <a:ea typeface="Aptos" panose="020B0004020202020204" pitchFamily="34" charset="0"/>
                              <a:cs typeface="Arial" panose="020B0604020202020204" pitchFamily="34"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rgbClr val="FFFFFF"/>
                        </a:solidFill>
                      </a:tcPr>
                    </a:tc>
                    <a:tc>
                      <a:txBody>
                        <a:bodyPr/>
                        <a:lstStyle/>
                        <a:p>
                          <a:pPr algn="l">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6−1</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l">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l">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m:t>
                                    </m:r>
                                  </m:sub>
                                </m:s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=15+6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l">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𝑎</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6</m:t>
                                    </m:r>
                                  </m:sub>
                                </m:s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rgbClr val="FFFFFF"/>
                        </a:solidFill>
                      </a:tcPr>
                    </a:tc>
                    <a:extLst>
                      <a:ext uri="{0D108BD9-81ED-4DB2-BD59-A6C34878D82A}">
                        <a16:rowId xmlns:a16="http://schemas.microsoft.com/office/drawing/2014/main" val="3332242772"/>
                      </a:ext>
                    </a:extLst>
                  </a:tr>
                </a:tbl>
              </a:graphicData>
            </a:graphic>
          </p:graphicFrame>
        </mc:Choice>
        <mc:Fallback xmlns="">
          <p:graphicFrame>
            <p:nvGraphicFramePr>
              <p:cNvPr id="9" name="Tabela 8">
                <a:extLst>
                  <a:ext uri="{FF2B5EF4-FFF2-40B4-BE49-F238E27FC236}">
                    <a16:creationId xmlns:a16="http://schemas.microsoft.com/office/drawing/2014/main" id="{EC88D6FC-F934-987D-6437-A904ABCEE6E8}"/>
                  </a:ext>
                </a:extLst>
              </p:cNvPr>
              <p:cNvGraphicFramePr>
                <a:graphicFrameLocks noGrp="1"/>
              </p:cNvGraphicFramePr>
              <p:nvPr>
                <p:extLst>
                  <p:ext uri="{D42A27DB-BD31-4B8C-83A1-F6EECF244321}">
                    <p14:modId xmlns:p14="http://schemas.microsoft.com/office/powerpoint/2010/main" val="987452710"/>
                  </p:ext>
                </p:extLst>
              </p:nvPr>
            </p:nvGraphicFramePr>
            <p:xfrm>
              <a:off x="6218565" y="3429000"/>
              <a:ext cx="5911971" cy="1948688"/>
            </p:xfrm>
            <a:graphic>
              <a:graphicData uri="http://schemas.openxmlformats.org/drawingml/2006/table">
                <a:tbl>
                  <a:tblPr firstRow="1" firstCol="1" bandRow="1"/>
                  <a:tblGrid>
                    <a:gridCol w="2368908">
                      <a:extLst>
                        <a:ext uri="{9D8B030D-6E8A-4147-A177-3AD203B41FA5}">
                          <a16:colId xmlns:a16="http://schemas.microsoft.com/office/drawing/2014/main" val="3576925097"/>
                        </a:ext>
                      </a:extLst>
                    </a:gridCol>
                    <a:gridCol w="842144">
                      <a:extLst>
                        <a:ext uri="{9D8B030D-6E8A-4147-A177-3AD203B41FA5}">
                          <a16:colId xmlns:a16="http://schemas.microsoft.com/office/drawing/2014/main" val="2380163634"/>
                        </a:ext>
                      </a:extLst>
                    </a:gridCol>
                    <a:gridCol w="2700919">
                      <a:extLst>
                        <a:ext uri="{9D8B030D-6E8A-4147-A177-3AD203B41FA5}">
                          <a16:colId xmlns:a16="http://schemas.microsoft.com/office/drawing/2014/main" val="2909185901"/>
                        </a:ext>
                      </a:extLst>
                    </a:gridCol>
                  </a:tblGrid>
                  <a:tr h="1948688">
                    <a:tc>
                      <a:txBody>
                        <a:bodyPr/>
                        <a:lstStyle/>
                        <a:p>
                          <a:endParaRPr lang="pt-BR"/>
                        </a:p>
                      </a:txBody>
                      <a:tcPr marL="68580" marR="68580" marT="0" marB="0">
                        <a:lnL>
                          <a:noFill/>
                        </a:lnL>
                        <a:lnR>
                          <a:noFill/>
                        </a:lnR>
                        <a:lnT>
                          <a:noFill/>
                        </a:lnT>
                        <a:lnB>
                          <a:noFill/>
                        </a:lnB>
                        <a:blipFill>
                          <a:blip r:embed="rId6"/>
                          <a:stretch>
                            <a:fillRect r="-149357"/>
                          </a:stretch>
                        </a:blipFill>
                      </a:tcPr>
                    </a:tc>
                    <a:tc>
                      <a:txBody>
                        <a:bodyPr/>
                        <a:lstStyle/>
                        <a:p>
                          <a:pPr algn="l">
                            <a:lnSpc>
                              <a:spcPct val="115000"/>
                            </a:lnSpc>
                            <a:spcAft>
                              <a:spcPts val="800"/>
                            </a:spcAft>
                            <a:buNone/>
                          </a:pPr>
                          <a:r>
                            <a:rPr lang="pt-BR" sz="2200" i="1" kern="100">
                              <a:effectLst/>
                              <a:latin typeface="Arial Narrow" panose="020B0606020202030204" pitchFamily="34" charset="0"/>
                              <a:ea typeface="Aptos" panose="020B0004020202020204" pitchFamily="34" charset="0"/>
                              <a:cs typeface="Arial" panose="020B0604020202020204" pitchFamily="34"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rgbClr val="FFFFFF"/>
                        </a:solidFill>
                      </a:tcPr>
                    </a:tc>
                    <a:tc>
                      <a:txBody>
                        <a:bodyPr/>
                        <a:lstStyle/>
                        <a:p>
                          <a:endParaRPr lang="pt-BR"/>
                        </a:p>
                      </a:txBody>
                      <a:tcPr marL="68580" marR="68580" marT="0" marB="0">
                        <a:lnL>
                          <a:noFill/>
                        </a:lnL>
                        <a:lnR>
                          <a:noFill/>
                        </a:lnR>
                        <a:lnT>
                          <a:noFill/>
                        </a:lnT>
                        <a:lnB>
                          <a:noFill/>
                        </a:lnB>
                        <a:blipFill>
                          <a:blip r:embed="rId6"/>
                          <a:stretch>
                            <a:fillRect l="-118962"/>
                          </a:stretch>
                        </a:blipFill>
                      </a:tcPr>
                    </a:tc>
                    <a:extLst>
                      <a:ext uri="{0D108BD9-81ED-4DB2-BD59-A6C34878D82A}">
                        <a16:rowId xmlns:a16="http://schemas.microsoft.com/office/drawing/2014/main" val="3332242772"/>
                      </a:ext>
                    </a:extLst>
                  </a:tr>
                </a:tbl>
              </a:graphicData>
            </a:graphic>
          </p:graphicFrame>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DAEC225D-C4ED-8ABD-E188-E6F0A35DF27E}"/>
                  </a:ext>
                </a:extLst>
              </p:cNvPr>
              <p:cNvSpPr txBox="1"/>
              <p:nvPr/>
            </p:nvSpPr>
            <p:spPr>
              <a:xfrm>
                <a:off x="6095999" y="5549268"/>
                <a:ext cx="5973435" cy="848566"/>
              </a:xfrm>
              <a:prstGeom prst="rect">
                <a:avLst/>
              </a:prstGeom>
              <a:noFill/>
            </p:spPr>
            <p:txBody>
              <a:bodyPr wrap="square">
                <a:spAutoFit/>
              </a:bodyPr>
              <a:lstStyle/>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Observe que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𝒏</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é a posição atual do termo e que </a:t>
                </a:r>
                <a14:m>
                  <m:oMath xmlns:m="http://schemas.openxmlformats.org/officeDocument/2006/math">
                    <m:sSub>
                      <m:sSub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retorna o valor do termo imediatamente anterior.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DAEC225D-C4ED-8ABD-E188-E6F0A35DF27E}"/>
                  </a:ext>
                </a:extLst>
              </p:cNvPr>
              <p:cNvSpPr txBox="1">
                <a:spLocks noRot="1" noChangeAspect="1" noMove="1" noResize="1" noEditPoints="1" noAdjustHandles="1" noChangeArrowheads="1" noChangeShapeType="1" noTextEdit="1"/>
              </p:cNvSpPr>
              <p:nvPr/>
            </p:nvSpPr>
            <p:spPr>
              <a:xfrm>
                <a:off x="6095999" y="5549268"/>
                <a:ext cx="5973435" cy="848566"/>
              </a:xfrm>
              <a:prstGeom prst="rect">
                <a:avLst/>
              </a:prstGeom>
              <a:blipFill>
                <a:blip r:embed="rId7"/>
                <a:stretch>
                  <a:fillRect l="-1327" t="-2143" b="-12857"/>
                </a:stretch>
              </a:blipFill>
            </p:spPr>
            <p:txBody>
              <a:bodyPr/>
              <a:lstStyle/>
              <a:p>
                <a:r>
                  <a:rPr lang="pt-BR">
                    <a:noFill/>
                  </a:rPr>
                  <a:t> </a:t>
                </a:r>
              </a:p>
            </p:txBody>
          </p:sp>
        </mc:Fallback>
      </mc:AlternateContent>
    </p:spTree>
    <p:extLst>
      <p:ext uri="{BB962C8B-B14F-4D97-AF65-F5344CB8AC3E}">
        <p14:creationId xmlns:p14="http://schemas.microsoft.com/office/powerpoint/2010/main" val="37459487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C04ABF2-8C1F-DBBF-B9BA-F5B62622B329}"/>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06620" y="672861"/>
            <a:ext cx="2520000" cy="6402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E28083E-FFD2-7576-85CA-4C193AE62D30}"/>
              </a:ext>
            </a:extLst>
          </p:cNvPr>
          <p:cNvSpPr txBox="1"/>
          <p:nvPr/>
        </p:nvSpPr>
        <p:spPr>
          <a:xfrm>
            <a:off x="106620" y="1200944"/>
            <a:ext cx="5989380" cy="1446550"/>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Foram instaladas, em um terreno, uma série de placas fotovoltaicas com o objetivo de captar energia solar. As placas foram dispostas em fileiras de modo que se formou uma sequência, como mostra a imagem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Satélite no espaço sideral&#10;&#10;O conteúdo gerado por IA pode estar incorreto.">
            <a:extLst>
              <a:ext uri="{FF2B5EF4-FFF2-40B4-BE49-F238E27FC236}">
                <a16:creationId xmlns:a16="http://schemas.microsoft.com/office/drawing/2014/main" id="{94273F0F-FCAF-5342-AA92-4F535E6AA31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7008" y="2547409"/>
            <a:ext cx="1856471" cy="1901261"/>
          </a:xfrm>
          <a:prstGeom prst="rect">
            <a:avLst/>
          </a:prstGeom>
          <a:noFill/>
          <a:ln>
            <a:noFill/>
          </a:ln>
        </p:spPr>
      </p:pic>
      <p:sp>
        <p:nvSpPr>
          <p:cNvPr id="7" name="CaixaDeTexto 6">
            <a:extLst>
              <a:ext uri="{FF2B5EF4-FFF2-40B4-BE49-F238E27FC236}">
                <a16:creationId xmlns:a16="http://schemas.microsoft.com/office/drawing/2014/main" id="{B2995841-7341-D08A-5BB1-CCB13542EF29}"/>
              </a:ext>
            </a:extLst>
          </p:cNvPr>
          <p:cNvSpPr txBox="1"/>
          <p:nvPr/>
        </p:nvSpPr>
        <p:spPr>
          <a:xfrm>
            <a:off x="151445" y="4366663"/>
            <a:ext cx="5884199" cy="2462213"/>
          </a:xfrm>
          <a:prstGeom prst="rect">
            <a:avLst/>
          </a:prstGeom>
          <a:noFill/>
        </p:spPr>
        <p:txBody>
          <a:bodyPr wrap="square">
            <a:spAutoFit/>
          </a:bodyPr>
          <a:lstStyle/>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acordo com a situação e a imagem apresentada,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Respeitando o padrão de disposição das placas em cada fileira, quantas placas teriam na fileira 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Escreva a sequência que representa a disposição das placas fotovoltaicas.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Determine a lei de formação para essa sequência.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124FBDD9-1C82-7617-7C4E-D819A323C585}"/>
              </a:ext>
            </a:extLst>
          </p:cNvPr>
          <p:cNvSpPr txBox="1"/>
          <p:nvPr/>
        </p:nvSpPr>
        <p:spPr>
          <a:xfrm>
            <a:off x="6096000" y="672861"/>
            <a:ext cx="6094562" cy="848437"/>
          </a:xfrm>
          <a:prstGeom prst="rect">
            <a:avLst/>
          </a:prstGeom>
          <a:noFill/>
        </p:spPr>
        <p:txBody>
          <a:bodyPr wrap="square">
            <a:spAutoFit/>
          </a:bodyPr>
          <a:lstStyle/>
          <a:p>
            <a:pPr marL="180340" indent="-180340">
              <a:lnSpc>
                <a:spcPct val="115000"/>
              </a:lnSpc>
              <a:spcAft>
                <a:spcPts val="800"/>
              </a:spcAft>
              <a:buNone/>
              <a:tabLst>
                <a:tab pos="1043940" algn="l"/>
              </a:tabLst>
            </a:pPr>
            <a:r>
              <a:rPr lang="pt-BR" sz="2200" b="1" kern="100">
                <a:effectLst/>
                <a:latin typeface="Arial Narrow" panose="020B0606020202030204" pitchFamily="34" charset="0"/>
                <a:ea typeface="Times New Roman" panose="02020603050405020304" pitchFamily="18" charset="0"/>
                <a:cs typeface="Times New Roman" panose="02020603050405020304" pitchFamily="18" charset="0"/>
              </a:rPr>
              <a:t>9.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sequência dos números triangulares a seguir e responda.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Gráfico, Gráfico de bolhas&#10;&#10;O conteúdo gerado por IA pode estar incorreto.">
            <a:extLst>
              <a:ext uri="{FF2B5EF4-FFF2-40B4-BE49-F238E27FC236}">
                <a16:creationId xmlns:a16="http://schemas.microsoft.com/office/drawing/2014/main" id="{D0F5F27A-60BF-EE99-A035-D9DBBA1F55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6633" y="1414738"/>
            <a:ext cx="4293296" cy="1339316"/>
          </a:xfrm>
          <a:prstGeom prst="rect">
            <a:avLst/>
          </a:prstGeom>
          <a:noFill/>
          <a:ln>
            <a:noFill/>
          </a:ln>
        </p:spPr>
      </p:pic>
      <p:sp>
        <p:nvSpPr>
          <p:cNvPr id="12" name="CaixaDeTexto 11">
            <a:extLst>
              <a:ext uri="{FF2B5EF4-FFF2-40B4-BE49-F238E27FC236}">
                <a16:creationId xmlns:a16="http://schemas.microsoft.com/office/drawing/2014/main" id="{8C979788-8784-DC0D-63B6-17E0F2E22C84}"/>
              </a:ext>
            </a:extLst>
          </p:cNvPr>
          <p:cNvSpPr txBox="1"/>
          <p:nvPr/>
        </p:nvSpPr>
        <p:spPr>
          <a:xfrm>
            <a:off x="6201182" y="2902543"/>
            <a:ext cx="5989380" cy="1651734"/>
          </a:xfrm>
          <a:prstGeom prst="rect">
            <a:avLst/>
          </a:prstGeom>
          <a:noFill/>
        </p:spPr>
        <p:txBody>
          <a:bodyPr wrap="square">
            <a:spAutoFit/>
          </a:bodyPr>
          <a:lstStyle/>
          <a:p>
            <a:pPr>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padrão numérico é observado nessa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Com base nesse padrão, quais serão os próximos três termos dessa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Determine a lei de formação dessa sequência.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288417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92433CD4-CC7D-8D2B-6082-A5D80AAB7F7F}"/>
              </a:ext>
            </a:extLst>
          </p:cNvPr>
          <p:cNvSpPr txBox="1"/>
          <p:nvPr/>
        </p:nvSpPr>
        <p:spPr>
          <a:xfrm>
            <a:off x="229170" y="2065281"/>
            <a:ext cx="11520000" cy="2327625"/>
          </a:xfrm>
          <a:prstGeom prst="rect">
            <a:avLst/>
          </a:prstGeom>
          <a:solidFill>
            <a:schemeClr val="bg1"/>
          </a:solidFill>
        </p:spPr>
        <p:txBody>
          <a:bodyPr wrap="square">
            <a:spAutoFit/>
          </a:bodyPr>
          <a:lstStyle/>
          <a:p>
            <a:pPr algn="just">
              <a:lnSpc>
                <a:spcPct val="115000"/>
              </a:lnSpc>
              <a:spcAft>
                <a:spcPts val="800"/>
              </a:spcAft>
              <a:buNone/>
              <a:tabLst>
                <a:tab pos="104394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(SAEGO DIAGNÓSTICA – 2025)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no quadro abaixo, a sequência numérica com um padrão em que o termo 6 ocupa a posição 1, o termo 11 ocupa a posição 2 e assim por diante.</a:t>
            </a:r>
          </a:p>
          <a:p>
            <a:pPr algn="just">
              <a:lnSpc>
                <a:spcPct val="115000"/>
              </a:lnSpc>
              <a:spcAft>
                <a:spcPts val="800"/>
              </a:spcAft>
              <a:buNone/>
              <a:tabLst>
                <a:tab pos="1043940" algn="l"/>
              </a:tabLs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Retângulo 8">
            <a:extLst>
              <a:ext uri="{FF2B5EF4-FFF2-40B4-BE49-F238E27FC236}">
                <a16:creationId xmlns:a16="http://schemas.microsoft.com/office/drawing/2014/main" id="{7E0FB815-2B2A-E5C4-18F0-AECEC3F444C6}"/>
              </a:ext>
            </a:extLst>
          </p:cNvPr>
          <p:cNvSpPr/>
          <p:nvPr/>
        </p:nvSpPr>
        <p:spPr>
          <a:xfrm>
            <a:off x="5097343" y="3276981"/>
            <a:ext cx="2126178" cy="430575"/>
          </a:xfrm>
          <a:prstGeom prst="rect">
            <a:avLst/>
          </a:prstGeom>
          <a:solidFill>
            <a:sysClr val="window" lastClr="FFFFFF"/>
          </a:solidFill>
          <a:ln w="9525"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6, 11, 16, 21, ...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F5B9F5DC-31F5-6A42-5FAF-BD9261524D6F}"/>
                  </a:ext>
                </a:extLst>
              </p:cNvPr>
              <p:cNvSpPr txBox="1"/>
              <p:nvPr/>
            </p:nvSpPr>
            <p:spPr>
              <a:xfrm>
                <a:off x="229170" y="4373256"/>
                <a:ext cx="11520000" cy="2123658"/>
              </a:xfrm>
              <a:prstGeom prst="rect">
                <a:avLst/>
              </a:prstGeom>
              <a:solidFill>
                <a:schemeClr val="bg1"/>
              </a:solidFill>
            </p:spPr>
            <p:txBody>
              <a:bodyPr wrap="square">
                <a:spAutoFit/>
              </a:bodyPr>
              <a:lstStyle/>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expressão algébrica que relaciona cada termo dessa sequência com sua posição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𝒏</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está apresentada 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buNone/>
                  <a:tabLst>
                    <a:tab pos="1043940" algn="l"/>
                  </a:tabLs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F5B9F5DC-31F5-6A42-5FAF-BD9261524D6F}"/>
                  </a:ext>
                </a:extLst>
              </p:cNvPr>
              <p:cNvSpPr txBox="1">
                <a:spLocks noRot="1" noChangeAspect="1" noMove="1" noResize="1" noEditPoints="1" noAdjustHandles="1" noChangeArrowheads="1" noChangeShapeType="1" noTextEdit="1"/>
              </p:cNvSpPr>
              <p:nvPr/>
            </p:nvSpPr>
            <p:spPr>
              <a:xfrm>
                <a:off x="229170" y="4373256"/>
                <a:ext cx="11520000" cy="2123658"/>
              </a:xfrm>
              <a:prstGeom prst="rect">
                <a:avLst/>
              </a:prstGeom>
              <a:blipFill>
                <a:blip r:embed="rId2"/>
                <a:stretch>
                  <a:fillRect l="-688" t="-2006"/>
                </a:stretch>
              </a:blipFill>
            </p:spPr>
            <p:txBody>
              <a:bodyPr/>
              <a:lstStyle/>
              <a:p>
                <a:r>
                  <a:rPr lang="pt-BR">
                    <a:noFill/>
                  </a:rPr>
                  <a:t> </a:t>
                </a:r>
              </a:p>
            </p:txBody>
          </p:sp>
        </mc:Fallback>
      </mc:AlternateContent>
      <p:grpSp>
        <p:nvGrpSpPr>
          <p:cNvPr id="12" name="Agrupar 11">
            <a:extLst>
              <a:ext uri="{FF2B5EF4-FFF2-40B4-BE49-F238E27FC236}">
                <a16:creationId xmlns:a16="http://schemas.microsoft.com/office/drawing/2014/main" id="{314A93C7-D1FB-DCA0-30FD-BA828E7A87DE}"/>
              </a:ext>
            </a:extLst>
          </p:cNvPr>
          <p:cNvGrpSpPr/>
          <p:nvPr/>
        </p:nvGrpSpPr>
        <p:grpSpPr>
          <a:xfrm>
            <a:off x="229170" y="889891"/>
            <a:ext cx="11656941" cy="1059810"/>
            <a:chOff x="6399150" y="1046326"/>
            <a:chExt cx="11438110" cy="1071192"/>
          </a:xfrm>
        </p:grpSpPr>
        <p:sp>
          <p:nvSpPr>
            <p:cNvPr id="13" name="Retângulo: Cantos Arredondados 12">
              <a:extLst>
                <a:ext uri="{FF2B5EF4-FFF2-40B4-BE49-F238E27FC236}">
                  <a16:creationId xmlns:a16="http://schemas.microsoft.com/office/drawing/2014/main" id="{D4ADC431-1E4E-E61A-1F48-EA71DB5477A3}"/>
                </a:ext>
              </a:extLst>
            </p:cNvPr>
            <p:cNvSpPr/>
            <p:nvPr/>
          </p:nvSpPr>
          <p:spPr>
            <a:xfrm>
              <a:off x="8158932" y="1046326"/>
              <a:ext cx="9678328" cy="1071192"/>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dirty="0">
                  <a:solidFill>
                    <a:schemeClr val="tx1"/>
                  </a:solidFill>
                  <a:latin typeface="Arial Narrow" panose="020B0606020202030204" pitchFamily="34" charset="0"/>
                </a:rPr>
                <a:t>Caro(a) estudante, neste momento, vamos exercitar as habilidades de </a:t>
              </a:r>
              <a:r>
                <a:rPr lang="pt-BR" sz="2000" b="1" dirty="0">
                  <a:solidFill>
                    <a:schemeClr val="tx1"/>
                  </a:solidFill>
                  <a:latin typeface="Arial Narrow" panose="020B0606020202030204" pitchFamily="34" charset="0"/>
                </a:rPr>
                <a:t>identificar </a:t>
              </a:r>
              <a:r>
                <a:rPr lang="pt-BR" sz="2000" dirty="0">
                  <a:solidFill>
                    <a:schemeClr val="tx1"/>
                  </a:solidFill>
                  <a:latin typeface="Arial Narrow" panose="020B0606020202030204" pitchFamily="34" charset="0"/>
                </a:rPr>
                <a:t>a expressão algébrica que expressa uma regularidade observada em sequências de números ou figuras (padrões). Fique atento(a) à sua resolução e marque apenas uma alternativa.</a:t>
              </a:r>
            </a:p>
          </p:txBody>
        </p:sp>
        <p:pic>
          <p:nvPicPr>
            <p:cNvPr id="14" name="Imagem 13">
              <a:extLst>
                <a:ext uri="{FF2B5EF4-FFF2-40B4-BE49-F238E27FC236}">
                  <a16:creationId xmlns:a16="http://schemas.microsoft.com/office/drawing/2014/main" id="{98E03943-AAEB-6328-3301-D0733F609C76}"/>
                </a:ext>
              </a:extLst>
            </p:cNvPr>
            <p:cNvPicPr>
              <a:picLocks noChangeAspect="1"/>
            </p:cNvPicPr>
            <p:nvPr/>
          </p:nvPicPr>
          <p:blipFill>
            <a:blip r:embed="rId3"/>
            <a:stretch>
              <a:fillRect/>
            </a:stretch>
          </p:blipFill>
          <p:spPr>
            <a:xfrm>
              <a:off x="6399150" y="1163739"/>
              <a:ext cx="1882933" cy="703436"/>
            </a:xfrm>
            <a:prstGeom prst="rect">
              <a:avLst/>
            </a:prstGeom>
          </p:spPr>
        </p:pic>
      </p:grpSp>
    </p:spTree>
    <p:extLst>
      <p:ext uri="{BB962C8B-B14F-4D97-AF65-F5344CB8AC3E}">
        <p14:creationId xmlns:p14="http://schemas.microsoft.com/office/powerpoint/2010/main" val="13819289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77374FDB-0BFC-84E7-4585-45D0713451AD}"/>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152016" y="788394"/>
            <a:ext cx="3240000" cy="66792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845D47F5-7BA7-2C83-16C7-36C85933362C}"/>
              </a:ext>
            </a:extLst>
          </p:cNvPr>
          <p:cNvSpPr txBox="1"/>
          <p:nvPr/>
        </p:nvSpPr>
        <p:spPr>
          <a:xfrm>
            <a:off x="0" y="1456317"/>
            <a:ext cx="6028426" cy="3389646"/>
          </a:xfrm>
          <a:prstGeom prst="rect">
            <a:avLst/>
          </a:prstGeom>
          <a:noFill/>
        </p:spPr>
        <p:txBody>
          <a:bodyPr wrap="square">
            <a:spAutoFit/>
          </a:bodyPr>
          <a:lstStyle/>
          <a:p>
            <a:pPr algn="ctr">
              <a:lnSpc>
                <a:spcPct val="115000"/>
              </a:lnSpc>
              <a:spcAft>
                <a:spcPts val="800"/>
              </a:spcAft>
              <a:buNone/>
              <a:tabLst>
                <a:tab pos="104394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EXPRESSANDO ALGEBRICAMENTE A REGULARIDADE DE UMA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Ao identificar a regularidade ou padrão de uma sequência, é possível expressar essa característica algebricamente, ou seja, podemos escrever uma expressão que, a partir da posição do termo, obtemos o seu valor.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Na situação, a seguir, temos uma mesa com 4 lugares.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Ícone&#10;&#10;O conteúdo gerado por IA pode estar incorreto.">
            <a:extLst>
              <a:ext uri="{FF2B5EF4-FFF2-40B4-BE49-F238E27FC236}">
                <a16:creationId xmlns:a16="http://schemas.microsoft.com/office/drawing/2014/main" id="{F454E5A7-F181-83E8-4E25-5D9603081B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854" t="37196" r="70061" b="37174"/>
          <a:stretch>
            <a:fillRect/>
          </a:stretch>
        </p:blipFill>
        <p:spPr bwMode="auto">
          <a:xfrm>
            <a:off x="2463923" y="4950848"/>
            <a:ext cx="1100580" cy="1126076"/>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0CC46F40-E91B-DB50-BC0A-F649F3D0C8C0}"/>
              </a:ext>
            </a:extLst>
          </p:cNvPr>
          <p:cNvSpPr txBox="1"/>
          <p:nvPr/>
        </p:nvSpPr>
        <p:spPr>
          <a:xfrm>
            <a:off x="6096000" y="788394"/>
            <a:ext cx="6096000" cy="848437"/>
          </a:xfrm>
          <a:prstGeom prst="rect">
            <a:avLst/>
          </a:prstGeom>
          <a:noFill/>
        </p:spPr>
        <p:txBody>
          <a:bodyPr wrap="square">
            <a:spAutoFit/>
          </a:bodyPr>
          <a:lstStyle/>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acomodar mais pessoas é possível acrescentar mesas e cadeiras, obtendo-se novas configurações. Veja: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Ícone&#10;&#10;O conteúdo gerado por IA pode estar incorreto.">
            <a:extLst>
              <a:ext uri="{FF2B5EF4-FFF2-40B4-BE49-F238E27FC236}">
                <a16:creationId xmlns:a16="http://schemas.microsoft.com/office/drawing/2014/main" id="{45DACD9C-84C6-E452-13BC-B2D219AB20D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421" t="36600" r="15621" b="35994"/>
          <a:stretch>
            <a:fillRect/>
          </a:stretch>
        </p:blipFill>
        <p:spPr bwMode="auto">
          <a:xfrm>
            <a:off x="6276013" y="1636831"/>
            <a:ext cx="5735974" cy="1281345"/>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BB4377AC-C413-F1B0-CA3B-EEA3DF31A98B}"/>
              </a:ext>
            </a:extLst>
          </p:cNvPr>
          <p:cNvSpPr txBox="1"/>
          <p:nvPr/>
        </p:nvSpPr>
        <p:spPr>
          <a:xfrm>
            <a:off x="6163576" y="2918176"/>
            <a:ext cx="6028424" cy="1237775"/>
          </a:xfrm>
          <a:prstGeom prst="rect">
            <a:avLst/>
          </a:prstGeom>
          <a:noFill/>
        </p:spPr>
        <p:txBody>
          <a:bodyPr wrap="square">
            <a:spAutoFit/>
          </a:bodyPr>
          <a:lstStyle/>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quantidade de cadeiras em cada configuração de mesa, pode ser expressa através de uma sequência numérica. Note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1" name="Tabela 10">
            <a:extLst>
              <a:ext uri="{FF2B5EF4-FFF2-40B4-BE49-F238E27FC236}">
                <a16:creationId xmlns:a16="http://schemas.microsoft.com/office/drawing/2014/main" id="{6B56A13E-B546-F4AC-5DB2-96515E13E54E}"/>
              </a:ext>
            </a:extLst>
          </p:cNvPr>
          <p:cNvGraphicFramePr>
            <a:graphicFrameLocks noGrp="1"/>
          </p:cNvGraphicFramePr>
          <p:nvPr>
            <p:extLst>
              <p:ext uri="{D42A27DB-BD31-4B8C-83A1-F6EECF244321}">
                <p14:modId xmlns:p14="http://schemas.microsoft.com/office/powerpoint/2010/main" val="3504514480"/>
              </p:ext>
            </p:extLst>
          </p:nvPr>
        </p:nvGraphicFramePr>
        <p:xfrm>
          <a:off x="6797615" y="4224408"/>
          <a:ext cx="4692769" cy="1452880"/>
        </p:xfrm>
        <a:graphic>
          <a:graphicData uri="http://schemas.openxmlformats.org/drawingml/2006/table">
            <a:tbl>
              <a:tblPr firstRow="1" firstCol="1" bandRow="1"/>
              <a:tblGrid>
                <a:gridCol w="1918990">
                  <a:extLst>
                    <a:ext uri="{9D8B030D-6E8A-4147-A177-3AD203B41FA5}">
                      <a16:colId xmlns:a16="http://schemas.microsoft.com/office/drawing/2014/main" val="3444110765"/>
                    </a:ext>
                  </a:extLst>
                </a:gridCol>
                <a:gridCol w="2773779">
                  <a:extLst>
                    <a:ext uri="{9D8B030D-6E8A-4147-A177-3AD203B41FA5}">
                      <a16:colId xmlns:a16="http://schemas.microsoft.com/office/drawing/2014/main" val="1031143252"/>
                    </a:ext>
                  </a:extLst>
                </a:gridCol>
              </a:tblGrid>
              <a:tr h="0">
                <a:tc>
                  <a:txBody>
                    <a:bodyPr/>
                    <a:lstStyle/>
                    <a:p>
                      <a:pPr>
                        <a:lnSpc>
                          <a:spcPct val="115000"/>
                        </a:lnSpc>
                        <a:spcAft>
                          <a:spcPts val="800"/>
                        </a:spcAft>
                        <a:buNone/>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Opção de mesa</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Quantidade de cadeiras</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253102"/>
                  </a:ext>
                </a:extLst>
              </a:tr>
              <a:tr h="0">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Mesa 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4</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8673385"/>
                  </a:ext>
                </a:extLst>
              </a:tr>
              <a:tr h="0">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Mesa 2</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6</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067957"/>
                  </a:ext>
                </a:extLst>
              </a:tr>
              <a:tr h="0">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Mesa 3</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8519222"/>
                  </a:ext>
                </a:extLst>
              </a:tr>
            </a:tbl>
          </a:graphicData>
        </a:graphic>
      </p:graphicFrame>
    </p:spTree>
    <p:extLst>
      <p:ext uri="{BB962C8B-B14F-4D97-AF65-F5344CB8AC3E}">
        <p14:creationId xmlns:p14="http://schemas.microsoft.com/office/powerpoint/2010/main" val="23917082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5E0624E-8640-F4F1-FCB7-375DE0137867}"/>
                  </a:ext>
                </a:extLst>
              </p:cNvPr>
              <p:cNvSpPr txBox="1"/>
              <p:nvPr/>
            </p:nvSpPr>
            <p:spPr>
              <a:xfrm>
                <a:off x="0" y="724223"/>
                <a:ext cx="6094562" cy="2508379"/>
              </a:xfrm>
              <a:prstGeom prst="rect">
                <a:avLst/>
              </a:prstGeom>
              <a:noFill/>
            </p:spPr>
            <p:txBody>
              <a:bodyPr wrap="square">
                <a:spAutoFit/>
              </a:bodyPr>
              <a:lstStyle/>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Portanto, temos a seguinte sequência numérica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 6; 8)</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onde </a:t>
                </a:r>
                <a14:m>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 </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 ; </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Existe um padrão nessa sequência, que é o acréscimo de 2 cadeiras em cada opção de mesa, e a partir dessa regularidade, podemos determinar a quantidade de cadeiras para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opções de mesas. Veja: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5E0624E-8640-F4F1-FCB7-375DE0137867}"/>
                  </a:ext>
                </a:extLst>
              </p:cNvPr>
              <p:cNvSpPr txBox="1">
                <a:spLocks noRot="1" noChangeAspect="1" noMove="1" noResize="1" noEditPoints="1" noAdjustHandles="1" noChangeArrowheads="1" noChangeShapeType="1" noTextEdit="1"/>
              </p:cNvSpPr>
              <p:nvPr/>
            </p:nvSpPr>
            <p:spPr>
              <a:xfrm>
                <a:off x="0" y="724223"/>
                <a:ext cx="6094562" cy="2508379"/>
              </a:xfrm>
              <a:prstGeom prst="rect">
                <a:avLst/>
              </a:prstGeom>
              <a:blipFill>
                <a:blip r:embed="rId2"/>
                <a:stretch>
                  <a:fillRect l="-1300" t="-973" r="-1300" b="-365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D397B612-1EF9-F2D6-EDE5-9D58A3F132B0}"/>
                  </a:ext>
                </a:extLst>
              </p:cNvPr>
              <p:cNvGraphicFramePr>
                <a:graphicFrameLocks noGrp="1"/>
              </p:cNvGraphicFramePr>
              <p:nvPr>
                <p:extLst>
                  <p:ext uri="{D42A27DB-BD31-4B8C-83A1-F6EECF244321}">
                    <p14:modId xmlns:p14="http://schemas.microsoft.com/office/powerpoint/2010/main" val="3441003839"/>
                  </p:ext>
                </p:extLst>
              </p:nvPr>
            </p:nvGraphicFramePr>
            <p:xfrm>
              <a:off x="580126" y="3351949"/>
              <a:ext cx="4934309" cy="2799080"/>
            </p:xfrm>
            <a:graphic>
              <a:graphicData uri="http://schemas.openxmlformats.org/drawingml/2006/table">
                <a:tbl>
                  <a:tblPr firstRow="1" firstCol="1" bandRow="1"/>
                  <a:tblGrid>
                    <a:gridCol w="2210397">
                      <a:extLst>
                        <a:ext uri="{9D8B030D-6E8A-4147-A177-3AD203B41FA5}">
                          <a16:colId xmlns:a16="http://schemas.microsoft.com/office/drawing/2014/main" val="3534641995"/>
                        </a:ext>
                      </a:extLst>
                    </a:gridCol>
                    <a:gridCol w="2723912">
                      <a:extLst>
                        <a:ext uri="{9D8B030D-6E8A-4147-A177-3AD203B41FA5}">
                          <a16:colId xmlns:a16="http://schemas.microsoft.com/office/drawing/2014/main" val="4059238117"/>
                        </a:ext>
                      </a:extLst>
                    </a:gridCol>
                  </a:tblGrid>
                  <a:tr h="0">
                    <a:tc>
                      <a:txBody>
                        <a:bodyPr/>
                        <a:lstStyle/>
                        <a:p>
                          <a:pPr>
                            <a:lnSpc>
                              <a:spcPct val="115000"/>
                            </a:lnSpc>
                            <a:spcAft>
                              <a:spcPts val="800"/>
                            </a:spcAft>
                            <a:buNone/>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Opções de mesa </a:t>
                          </a:r>
                          <a14:m>
                            <m:oMath xmlns:m="http://schemas.openxmlformats.org/officeDocument/2006/math">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𝒏</m:t>
                              </m:r>
                            </m:oMath>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Quantidade de cadeiras</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1371134"/>
                      </a:ext>
                    </a:extLst>
                  </a:tr>
                  <a:tr h="0">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+2=4</m:t>
                              </m:r>
                            </m:oMath>
                          </a14:m>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0866887"/>
                      </a:ext>
                    </a:extLst>
                  </a:tr>
                  <a:tr h="0">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+2=6</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987720"/>
                      </a:ext>
                    </a:extLst>
                  </a:tr>
                  <a:tr h="0">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+2=8</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2465754"/>
                      </a:ext>
                    </a:extLst>
                  </a:tr>
                  <a:tr h="0">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5127258"/>
                      </a:ext>
                    </a:extLst>
                  </a:tr>
                  <a:tr h="0">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𝒏</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6854965"/>
                      </a:ext>
                    </a:extLst>
                  </a:tr>
                </a:tbl>
              </a:graphicData>
            </a:graphic>
          </p:graphicFrame>
        </mc:Choice>
        <mc:Fallback xmlns="">
          <p:graphicFrame>
            <p:nvGraphicFramePr>
              <p:cNvPr id="4" name="Tabela 3">
                <a:extLst>
                  <a:ext uri="{FF2B5EF4-FFF2-40B4-BE49-F238E27FC236}">
                    <a16:creationId xmlns:a16="http://schemas.microsoft.com/office/drawing/2014/main" id="{D397B612-1EF9-F2D6-EDE5-9D58A3F132B0}"/>
                  </a:ext>
                </a:extLst>
              </p:cNvPr>
              <p:cNvGraphicFramePr>
                <a:graphicFrameLocks noGrp="1"/>
              </p:cNvGraphicFramePr>
              <p:nvPr>
                <p:extLst>
                  <p:ext uri="{D42A27DB-BD31-4B8C-83A1-F6EECF244321}">
                    <p14:modId xmlns:p14="http://schemas.microsoft.com/office/powerpoint/2010/main" val="3441003839"/>
                  </p:ext>
                </p:extLst>
              </p:nvPr>
            </p:nvGraphicFramePr>
            <p:xfrm>
              <a:off x="580126" y="3351949"/>
              <a:ext cx="4934309" cy="2799080"/>
            </p:xfrm>
            <a:graphic>
              <a:graphicData uri="http://schemas.openxmlformats.org/drawingml/2006/table">
                <a:tbl>
                  <a:tblPr firstRow="1" firstCol="1" bandRow="1"/>
                  <a:tblGrid>
                    <a:gridCol w="2210397">
                      <a:extLst>
                        <a:ext uri="{9D8B030D-6E8A-4147-A177-3AD203B41FA5}">
                          <a16:colId xmlns:a16="http://schemas.microsoft.com/office/drawing/2014/main" val="3534641995"/>
                        </a:ext>
                      </a:extLst>
                    </a:gridCol>
                    <a:gridCol w="2723912">
                      <a:extLst>
                        <a:ext uri="{9D8B030D-6E8A-4147-A177-3AD203B41FA5}">
                          <a16:colId xmlns:a16="http://schemas.microsoft.com/office/drawing/2014/main" val="4059238117"/>
                        </a:ext>
                      </a:extLst>
                    </a:gridCol>
                  </a:tblGrid>
                  <a:tr h="363220">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75" t="-16667" r="-123691" b="-671667"/>
                          </a:stretch>
                        </a:blipFill>
                      </a:tcPr>
                    </a:tc>
                    <a:tc>
                      <a:txBody>
                        <a:bodyPr/>
                        <a:lstStyle/>
                        <a:p>
                          <a:pPr>
                            <a:lnSpc>
                              <a:spcPct val="115000"/>
                            </a:lnSpc>
                            <a:spcAft>
                              <a:spcPts val="800"/>
                            </a:spcAft>
                            <a:buNone/>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Quantidade de cadeiras</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1371134"/>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75" t="-87500" r="-123691" b="-40375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81432" t="-87500" r="-447" b="-403750"/>
                          </a:stretch>
                        </a:blipFill>
                      </a:tcPr>
                    </a:tc>
                    <a:extLst>
                      <a:ext uri="{0D108BD9-81ED-4DB2-BD59-A6C34878D82A}">
                        <a16:rowId xmlns:a16="http://schemas.microsoft.com/office/drawing/2014/main" val="2000866887"/>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75" t="-187500" r="-123691" b="-30375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81432" t="-187500" r="-447" b="-303750"/>
                          </a:stretch>
                        </a:blipFill>
                      </a:tcPr>
                    </a:tc>
                    <a:extLst>
                      <a:ext uri="{0D108BD9-81ED-4DB2-BD59-A6C34878D82A}">
                        <a16:rowId xmlns:a16="http://schemas.microsoft.com/office/drawing/2014/main" val="3465987720"/>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75" t="-283951" r="-123691" b="-2000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81432" t="-283951" r="-447" b="-200000"/>
                          </a:stretch>
                        </a:blipFill>
                      </a:tcPr>
                    </a:tc>
                    <a:extLst>
                      <a:ext uri="{0D108BD9-81ED-4DB2-BD59-A6C34878D82A}">
                        <a16:rowId xmlns:a16="http://schemas.microsoft.com/office/drawing/2014/main" val="2622465754"/>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75" t="-388750" r="-123691" b="-10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81432" t="-388750" r="-447" b="-102500"/>
                          </a:stretch>
                        </a:blipFill>
                      </a:tcPr>
                    </a:tc>
                    <a:extLst>
                      <a:ext uri="{0D108BD9-81ED-4DB2-BD59-A6C34878D82A}">
                        <a16:rowId xmlns:a16="http://schemas.microsoft.com/office/drawing/2014/main" val="2855127258"/>
                      </a:ext>
                    </a:extLst>
                  </a:tr>
                  <a:tr h="487172">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75" t="-488750" r="-123691" b="-2500"/>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81432" t="-488750" r="-447" b="-2500"/>
                          </a:stretch>
                        </a:blipFill>
                      </a:tcPr>
                    </a:tc>
                    <a:extLst>
                      <a:ext uri="{0D108BD9-81ED-4DB2-BD59-A6C34878D82A}">
                        <a16:rowId xmlns:a16="http://schemas.microsoft.com/office/drawing/2014/main" val="3206854965"/>
                      </a:ext>
                    </a:extLst>
                  </a:tr>
                </a:tbl>
              </a:graphicData>
            </a:graphic>
          </p:graphicFrame>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912913C-175D-7D95-E31B-3CCAF449D9EE}"/>
                  </a:ext>
                </a:extLst>
              </p:cNvPr>
              <p:cNvSpPr txBox="1"/>
              <p:nvPr/>
            </p:nvSpPr>
            <p:spPr>
              <a:xfrm>
                <a:off x="6094562" y="727683"/>
                <a:ext cx="5982419" cy="3697551"/>
              </a:xfrm>
              <a:prstGeom prst="rect">
                <a:avLst/>
              </a:prstGeom>
              <a:noFill/>
            </p:spPr>
            <p:txBody>
              <a:bodyPr wrap="square">
                <a:spAutoFit/>
              </a:bodyPr>
              <a:lstStyle/>
              <a:p>
                <a:pPr algn="just">
                  <a:lnSpc>
                    <a:spcPct val="150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Portanto, cada termo dessa sequência é determinado por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onde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corresponde a posição do termo na sequência.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possível ainda, que duas ou mais expressões algébricas representem a regularidade de uma mesma sequência numérica. Quando isso acontece, dizemos que as expressões são equivalentes.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912913C-175D-7D95-E31B-3CCAF449D9EE}"/>
                  </a:ext>
                </a:extLst>
              </p:cNvPr>
              <p:cNvSpPr txBox="1">
                <a:spLocks noRot="1" noChangeAspect="1" noMove="1" noResize="1" noEditPoints="1" noAdjustHandles="1" noChangeArrowheads="1" noChangeShapeType="1" noTextEdit="1"/>
              </p:cNvSpPr>
              <p:nvPr/>
            </p:nvSpPr>
            <p:spPr>
              <a:xfrm>
                <a:off x="6094562" y="727683"/>
                <a:ext cx="5982419" cy="3697551"/>
              </a:xfrm>
              <a:prstGeom prst="rect">
                <a:avLst/>
              </a:prstGeom>
              <a:blipFill>
                <a:blip r:embed="rId4"/>
                <a:stretch>
                  <a:fillRect l="-1325" r="-1325" b="-2306"/>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63C986EA-145D-D481-1168-923EC2DA49A4}"/>
              </a:ext>
            </a:extLst>
          </p:cNvPr>
          <p:cNvSpPr txBox="1"/>
          <p:nvPr/>
        </p:nvSpPr>
        <p:spPr>
          <a:xfrm>
            <a:off x="6097438" y="4425234"/>
            <a:ext cx="6094562" cy="1563633"/>
          </a:xfrm>
          <a:prstGeom prst="rect">
            <a:avLst/>
          </a:prstGeom>
          <a:noFill/>
        </p:spPr>
        <p:txBody>
          <a:bodyPr wrap="square">
            <a:spAutoFit/>
          </a:bodyPr>
          <a:lstStyle/>
          <a:p>
            <a:pPr algn="just">
              <a:lnSpc>
                <a:spcPct val="150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verificação da equivalência de duas expressões algébricas ocorre quando atribuímos valor à variável e ambas resultam no mesmo valor.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374449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0A8769A-606B-1ED3-6547-A7D31FCFC757}"/>
                  </a:ext>
                </a:extLst>
              </p:cNvPr>
              <p:cNvSpPr txBox="1"/>
              <p:nvPr/>
            </p:nvSpPr>
            <p:spPr>
              <a:xfrm>
                <a:off x="1438" y="719597"/>
                <a:ext cx="6094562" cy="2119042"/>
              </a:xfrm>
              <a:prstGeom prst="rect">
                <a:avLst/>
              </a:prstGeom>
              <a:noFill/>
            </p:spPr>
            <p:txBody>
              <a:bodyPr wrap="square">
                <a:spAutoFit/>
              </a:bodyPr>
              <a:lstStyle/>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No exemplo anterior, a sequência pode ser expressa por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por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Vamos atribuir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correspondente ao 1º termo, nas duas expressões e verificar se essas leis de formação são equivalentes.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0A8769A-606B-1ED3-6547-A7D31FCFC757}"/>
                  </a:ext>
                </a:extLst>
              </p:cNvPr>
              <p:cNvSpPr txBox="1">
                <a:spLocks noRot="1" noChangeAspect="1" noMove="1" noResize="1" noEditPoints="1" noAdjustHandles="1" noChangeArrowheads="1" noChangeShapeType="1" noTextEdit="1"/>
              </p:cNvSpPr>
              <p:nvPr/>
            </p:nvSpPr>
            <p:spPr>
              <a:xfrm>
                <a:off x="1438" y="719597"/>
                <a:ext cx="6094562" cy="2119042"/>
              </a:xfrm>
              <a:prstGeom prst="rect">
                <a:avLst/>
              </a:prstGeom>
              <a:blipFill>
                <a:blip r:embed="rId2"/>
                <a:stretch>
                  <a:fillRect l="-1300" t="-1149" r="-1300" b="-4598"/>
                </a:stretch>
              </a:blipFill>
            </p:spPr>
            <p:txBody>
              <a:bodyPr/>
              <a:lstStyle/>
              <a:p>
                <a:r>
                  <a:rPr lang="pt-BR">
                    <a:noFill/>
                  </a:rPr>
                  <a:t> </a:t>
                </a:r>
              </a:p>
            </p:txBody>
          </p:sp>
        </mc:Fallback>
      </mc:AlternateContent>
      <p:pic>
        <p:nvPicPr>
          <p:cNvPr id="4" name="Imagem 3" descr="Interface gráfica do usuário&#10;&#10;O conteúdo gerado por IA pode estar incorreto.">
            <a:extLst>
              <a:ext uri="{FF2B5EF4-FFF2-40B4-BE49-F238E27FC236}">
                <a16:creationId xmlns:a16="http://schemas.microsoft.com/office/drawing/2014/main" id="{7FC0D70A-CEC8-D10D-E7FE-B21F2957265E}"/>
              </a:ext>
            </a:extLst>
          </p:cNvPr>
          <p:cNvPicPr>
            <a:picLocks noChangeAspect="1"/>
          </p:cNvPicPr>
          <p:nvPr/>
        </p:nvPicPr>
        <p:blipFill>
          <a:blip r:embed="rId3"/>
          <a:stretch>
            <a:fillRect/>
          </a:stretch>
        </p:blipFill>
        <p:spPr>
          <a:xfrm>
            <a:off x="1165944" y="2838639"/>
            <a:ext cx="3733315" cy="1483195"/>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ADCFF4B-0723-612B-F0E2-C5E296FB6971}"/>
                  </a:ext>
                </a:extLst>
              </p:cNvPr>
              <p:cNvSpPr txBox="1"/>
              <p:nvPr/>
            </p:nvSpPr>
            <p:spPr>
              <a:xfrm>
                <a:off x="99204" y="4405985"/>
                <a:ext cx="5996796" cy="848437"/>
              </a:xfrm>
              <a:prstGeom prst="rect">
                <a:avLst/>
              </a:prstGeom>
              <a:noFill/>
            </p:spPr>
            <p:txBody>
              <a:bodyPr wrap="square">
                <a:spAutoFit/>
              </a:bodyPr>
              <a:lstStyle/>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são expressões equivalentes.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AADCFF4B-0723-612B-F0E2-C5E296FB6971}"/>
                  </a:ext>
                </a:extLst>
              </p:cNvPr>
              <p:cNvSpPr txBox="1">
                <a:spLocks noRot="1" noChangeAspect="1" noMove="1" noResize="1" noEditPoints="1" noAdjustHandles="1" noChangeArrowheads="1" noChangeShapeType="1" noTextEdit="1"/>
              </p:cNvSpPr>
              <p:nvPr/>
            </p:nvSpPr>
            <p:spPr>
              <a:xfrm>
                <a:off x="99204" y="4405985"/>
                <a:ext cx="5996796" cy="848437"/>
              </a:xfrm>
              <a:prstGeom prst="rect">
                <a:avLst/>
              </a:prstGeom>
              <a:blipFill>
                <a:blip r:embed="rId4"/>
                <a:stretch>
                  <a:fillRect l="-1321" t="-2878" r="-1321" b="-12950"/>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125C96CD-C4E4-46C4-BF5C-FA19799264AC}"/>
              </a:ext>
            </a:extLst>
          </p:cNvPr>
          <p:cNvSpPr txBox="1"/>
          <p:nvPr/>
        </p:nvSpPr>
        <p:spPr>
          <a:xfrm>
            <a:off x="6096000" y="719597"/>
            <a:ext cx="6133380" cy="951158"/>
          </a:xfrm>
          <a:prstGeom prst="rect">
            <a:avLst/>
          </a:prstGeom>
          <a:noFill/>
        </p:spPr>
        <p:txBody>
          <a:bodyPr wrap="square">
            <a:spAutoFit/>
          </a:bodyPr>
          <a:lstStyle/>
          <a:p>
            <a:pPr algn="just">
              <a:lnSpc>
                <a:spcPct val="115000"/>
              </a:lnSpc>
              <a:spcAft>
                <a:spcPts val="800"/>
              </a:spcAft>
              <a:buNone/>
              <a:tabLst>
                <a:tab pos="104394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Observe a sequência de figuras.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DD2102D0-386D-D9FA-87C1-6686AA8F6643}"/>
              </a:ext>
            </a:extLst>
          </p:cNvPr>
          <p:cNvPicPr>
            <a:picLocks noChangeAspect="1"/>
          </p:cNvPicPr>
          <p:nvPr/>
        </p:nvPicPr>
        <p:blipFill>
          <a:blip r:embed="rId5"/>
          <a:stretch>
            <a:fillRect/>
          </a:stretch>
        </p:blipFill>
        <p:spPr>
          <a:xfrm>
            <a:off x="6766818" y="1670755"/>
            <a:ext cx="4791744" cy="1533739"/>
          </a:xfrm>
          <a:prstGeom prst="rect">
            <a:avLst/>
          </a:prstGeom>
        </p:spPr>
      </p:pic>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274AFD4A-25B4-26B1-CDC8-6C769FE29762}"/>
                  </a:ext>
                </a:extLst>
              </p:cNvPr>
              <p:cNvSpPr txBox="1"/>
              <p:nvPr/>
            </p:nvSpPr>
            <p:spPr>
              <a:xfrm>
                <a:off x="6096000" y="3204494"/>
                <a:ext cx="5996796" cy="3492366"/>
              </a:xfrm>
              <a:prstGeom prst="rect">
                <a:avLst/>
              </a:prstGeom>
              <a:noFill/>
            </p:spPr>
            <p:txBody>
              <a:bodyPr wrap="square">
                <a:spAutoFit/>
              </a:bodyPr>
              <a:lstStyle/>
              <a:p>
                <a:pPr algn="just">
                  <a:lnSpc>
                    <a:spcPct val="115000"/>
                  </a:lnSpc>
                  <a:spcAft>
                    <a:spcPts val="800"/>
                  </a:spcAft>
                  <a:buNone/>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Aline, João e Vitória, são três estudantes e observaram que as figuras apresentam uma regularidade: a primeira é composta por 7 blocos, a segunda por 9 blocos e a terceira por 11 bloco. Eles representaram essa sequência pelas leis de formação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romanUcPeriod"/>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Aline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romanUcPeriod"/>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João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romanUcPeriod"/>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Vitória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274AFD4A-25B4-26B1-CDC8-6C769FE29762}"/>
                  </a:ext>
                </a:extLst>
              </p:cNvPr>
              <p:cNvSpPr txBox="1">
                <a:spLocks noRot="1" noChangeAspect="1" noMove="1" noResize="1" noEditPoints="1" noAdjustHandles="1" noChangeArrowheads="1" noChangeShapeType="1" noTextEdit="1"/>
              </p:cNvSpPr>
              <p:nvPr/>
            </p:nvSpPr>
            <p:spPr>
              <a:xfrm>
                <a:off x="6096000" y="3204494"/>
                <a:ext cx="5996796" cy="3492366"/>
              </a:xfrm>
              <a:prstGeom prst="rect">
                <a:avLst/>
              </a:prstGeom>
              <a:blipFill>
                <a:blip r:embed="rId6"/>
                <a:stretch>
                  <a:fillRect l="-1321" t="-698" r="-1321" b="-2269"/>
                </a:stretch>
              </a:blipFill>
            </p:spPr>
            <p:txBody>
              <a:bodyPr/>
              <a:lstStyle/>
              <a:p>
                <a:r>
                  <a:rPr lang="pt-BR">
                    <a:noFill/>
                  </a:rPr>
                  <a:t> </a:t>
                </a:r>
              </a:p>
            </p:txBody>
          </p:sp>
        </mc:Fallback>
      </mc:AlternateContent>
    </p:spTree>
    <p:extLst>
      <p:ext uri="{BB962C8B-B14F-4D97-AF65-F5344CB8AC3E}">
        <p14:creationId xmlns:p14="http://schemas.microsoft.com/office/powerpoint/2010/main" val="33693861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D4C70C1-7961-3929-A15C-FB2920ADC77C}"/>
                  </a:ext>
                </a:extLst>
              </p:cNvPr>
              <p:cNvSpPr txBox="1"/>
              <p:nvPr/>
            </p:nvSpPr>
            <p:spPr>
              <a:xfrm>
                <a:off x="1438" y="722537"/>
                <a:ext cx="6094562" cy="1627240"/>
              </a:xfrm>
              <a:prstGeom prst="rect">
                <a:avLst/>
              </a:prstGeom>
              <a:noFill/>
            </p:spPr>
            <p:txBody>
              <a:bodyPr wrap="square">
                <a:spAutoFit/>
              </a:bodyPr>
              <a:lstStyle/>
              <a:p>
                <a:pPr algn="just">
                  <a:lnSpc>
                    <a:spcPct val="115000"/>
                  </a:lnSpc>
                  <a:spcAft>
                    <a:spcPts val="800"/>
                  </a:spcAft>
                  <a:buNone/>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Para verificar se essas expressões são equivalentes, ou seja, se representam a mesma sequência, vamos atribuir o valor </a:t>
                </a:r>
                <a:r>
                  <a:rPr lang="pt-BR" sz="2200" b="1" i="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no lugar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para obter o 1º termo da sequência. Veja: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D4C70C1-7961-3929-A15C-FB2920ADC77C}"/>
                  </a:ext>
                </a:extLst>
              </p:cNvPr>
              <p:cNvSpPr txBox="1">
                <a:spLocks noRot="1" noChangeAspect="1" noMove="1" noResize="1" noEditPoints="1" noAdjustHandles="1" noChangeArrowheads="1" noChangeShapeType="1" noTextEdit="1"/>
              </p:cNvSpPr>
              <p:nvPr/>
            </p:nvSpPr>
            <p:spPr>
              <a:xfrm>
                <a:off x="1438" y="722537"/>
                <a:ext cx="6094562" cy="1627240"/>
              </a:xfrm>
              <a:prstGeom prst="rect">
                <a:avLst/>
              </a:prstGeom>
              <a:blipFill>
                <a:blip r:embed="rId2"/>
                <a:stretch>
                  <a:fillRect l="-1300" t="-1504" r="-1300" b="-6391"/>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D73B7F59-C190-D63B-E111-BDC6E2EF82FA}"/>
              </a:ext>
            </a:extLst>
          </p:cNvPr>
          <p:cNvPicPr>
            <a:picLocks noChangeAspect="1"/>
          </p:cNvPicPr>
          <p:nvPr/>
        </p:nvPicPr>
        <p:blipFill>
          <a:blip r:embed="rId3"/>
          <a:stretch>
            <a:fillRect/>
          </a:stretch>
        </p:blipFill>
        <p:spPr>
          <a:xfrm>
            <a:off x="656877" y="2176588"/>
            <a:ext cx="4680000" cy="1569108"/>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BF2B431-E8E9-789F-8E4F-BF3ACA5DFFBF}"/>
                  </a:ext>
                </a:extLst>
              </p:cNvPr>
              <p:cNvSpPr txBox="1"/>
              <p:nvPr/>
            </p:nvSpPr>
            <p:spPr>
              <a:xfrm>
                <a:off x="136500" y="4020416"/>
                <a:ext cx="5959500" cy="848566"/>
              </a:xfrm>
              <a:prstGeom prst="rect">
                <a:avLst/>
              </a:prstGeom>
              <a:noFill/>
            </p:spPr>
            <p:txBody>
              <a:bodyPr wrap="square">
                <a:spAutoFit/>
              </a:bodyPr>
              <a:lstStyle/>
              <a:p>
                <a:pPr algn="just">
                  <a:lnSpc>
                    <a:spcPct val="115000"/>
                  </a:lnSpc>
                  <a:spcAft>
                    <a:spcPts val="800"/>
                  </a:spcAft>
                  <a:buNone/>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Atribuindo o valor </a:t>
                </a:r>
                <a:r>
                  <a:rPr lang="pt-BR" sz="2200" b="1" i="1" kern="100" dirty="0">
                    <a:solidFill>
                      <a:srgbClr val="D86DCB"/>
                    </a:solidFill>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no lugar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para obter o 2º termo da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BF2B431-E8E9-789F-8E4F-BF3ACA5DFFBF}"/>
                  </a:ext>
                </a:extLst>
              </p:cNvPr>
              <p:cNvSpPr txBox="1">
                <a:spLocks noRot="1" noChangeAspect="1" noMove="1" noResize="1" noEditPoints="1" noAdjustHandles="1" noChangeArrowheads="1" noChangeShapeType="1" noTextEdit="1"/>
              </p:cNvSpPr>
              <p:nvPr/>
            </p:nvSpPr>
            <p:spPr>
              <a:xfrm>
                <a:off x="136500" y="4020416"/>
                <a:ext cx="5959500" cy="848566"/>
              </a:xfrm>
              <a:prstGeom prst="rect">
                <a:avLst/>
              </a:prstGeom>
              <a:blipFill>
                <a:blip r:embed="rId4"/>
                <a:stretch>
                  <a:fillRect l="-1329" t="-3597" r="-1227" b="-12950"/>
                </a:stretch>
              </a:blipFill>
            </p:spPr>
            <p:txBody>
              <a:bodyPr/>
              <a:lstStyle/>
              <a:p>
                <a:r>
                  <a:rPr lang="pt-BR">
                    <a:noFill/>
                  </a:rPr>
                  <a:t> </a:t>
                </a:r>
              </a:p>
            </p:txBody>
          </p:sp>
        </mc:Fallback>
      </mc:AlternateContent>
      <p:pic>
        <p:nvPicPr>
          <p:cNvPr id="7" name="Imagem 6" descr="Diagrama&#10;&#10;O conteúdo gerado por IA pode estar incorreto.">
            <a:extLst>
              <a:ext uri="{FF2B5EF4-FFF2-40B4-BE49-F238E27FC236}">
                <a16:creationId xmlns:a16="http://schemas.microsoft.com/office/drawing/2014/main" id="{D95BCA7B-5CC7-165B-0B83-0EE45DA35E58}"/>
              </a:ext>
            </a:extLst>
          </p:cNvPr>
          <p:cNvPicPr>
            <a:picLocks noChangeAspect="1"/>
          </p:cNvPicPr>
          <p:nvPr/>
        </p:nvPicPr>
        <p:blipFill>
          <a:blip r:embed="rId5"/>
          <a:stretch>
            <a:fillRect/>
          </a:stretch>
        </p:blipFill>
        <p:spPr>
          <a:xfrm>
            <a:off x="656877" y="4868982"/>
            <a:ext cx="4680000" cy="1636737"/>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1AE7A0A0-0A1D-2E54-B300-3A1EE393F780}"/>
                  </a:ext>
                </a:extLst>
              </p:cNvPr>
              <p:cNvSpPr txBox="1"/>
              <p:nvPr/>
            </p:nvSpPr>
            <p:spPr>
              <a:xfrm>
                <a:off x="6096000" y="722537"/>
                <a:ext cx="6096000" cy="848566"/>
              </a:xfrm>
              <a:prstGeom prst="rect">
                <a:avLst/>
              </a:prstGeom>
              <a:noFill/>
            </p:spPr>
            <p:txBody>
              <a:bodyPr wrap="square">
                <a:spAutoFit/>
              </a:bodyPr>
              <a:lstStyle/>
              <a:p>
                <a:pPr algn="just">
                  <a:lnSpc>
                    <a:spcPct val="115000"/>
                  </a:lnSpc>
                  <a:spcAft>
                    <a:spcPts val="800"/>
                  </a:spcAft>
                  <a:buNone/>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Atribuindo o valor </a:t>
                </a:r>
                <a:r>
                  <a:rPr lang="pt-BR" sz="2200" b="1" i="1" kern="100" dirty="0">
                    <a:solidFill>
                      <a:srgbClr val="BF4E14"/>
                    </a:solidFill>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no lugar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para obter o 3º termo da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1AE7A0A0-0A1D-2E54-B300-3A1EE393F780}"/>
                  </a:ext>
                </a:extLst>
              </p:cNvPr>
              <p:cNvSpPr txBox="1">
                <a:spLocks noRot="1" noChangeAspect="1" noMove="1" noResize="1" noEditPoints="1" noAdjustHandles="1" noChangeArrowheads="1" noChangeShapeType="1" noTextEdit="1"/>
              </p:cNvSpPr>
              <p:nvPr/>
            </p:nvSpPr>
            <p:spPr>
              <a:xfrm>
                <a:off x="6096000" y="722537"/>
                <a:ext cx="6096000" cy="848566"/>
              </a:xfrm>
              <a:prstGeom prst="rect">
                <a:avLst/>
              </a:prstGeom>
              <a:blipFill>
                <a:blip r:embed="rId6"/>
                <a:stretch>
                  <a:fillRect l="-1300" t="-3597" r="-1300" b="-12950"/>
                </a:stretch>
              </a:blipFill>
            </p:spPr>
            <p:txBody>
              <a:bodyPr/>
              <a:lstStyle/>
              <a:p>
                <a:r>
                  <a:rPr lang="pt-BR">
                    <a:noFill/>
                  </a:rPr>
                  <a:t> </a:t>
                </a:r>
              </a:p>
            </p:txBody>
          </p:sp>
        </mc:Fallback>
      </mc:AlternateContent>
      <p:pic>
        <p:nvPicPr>
          <p:cNvPr id="10" name="Imagem 9" descr="Uma imagem contendo Diagrama&#10;&#10;O conteúdo gerado por IA pode estar incorreto.">
            <a:extLst>
              <a:ext uri="{FF2B5EF4-FFF2-40B4-BE49-F238E27FC236}">
                <a16:creationId xmlns:a16="http://schemas.microsoft.com/office/drawing/2014/main" id="{98B05DD1-AD05-48F1-2A1D-7486C4EE1C8A}"/>
              </a:ext>
            </a:extLst>
          </p:cNvPr>
          <p:cNvPicPr>
            <a:picLocks noChangeAspect="1"/>
          </p:cNvPicPr>
          <p:nvPr/>
        </p:nvPicPr>
        <p:blipFill>
          <a:blip r:embed="rId7"/>
          <a:stretch>
            <a:fillRect/>
          </a:stretch>
        </p:blipFill>
        <p:spPr>
          <a:xfrm>
            <a:off x="6804000" y="1584347"/>
            <a:ext cx="4680000" cy="1530859"/>
          </a:xfrm>
          <a:prstGeom prst="rect">
            <a:avLst/>
          </a:prstGeom>
        </p:spPr>
      </p:pic>
      <p:sp>
        <p:nvSpPr>
          <p:cNvPr id="12" name="CaixaDeTexto 11">
            <a:extLst>
              <a:ext uri="{FF2B5EF4-FFF2-40B4-BE49-F238E27FC236}">
                <a16:creationId xmlns:a16="http://schemas.microsoft.com/office/drawing/2014/main" id="{86578EFD-B2E4-F9AE-D396-D3FAB0DF17F4}"/>
              </a:ext>
            </a:extLst>
          </p:cNvPr>
          <p:cNvSpPr txBox="1"/>
          <p:nvPr/>
        </p:nvSpPr>
        <p:spPr>
          <a:xfrm>
            <a:off x="6159261" y="3312288"/>
            <a:ext cx="6032739" cy="1237903"/>
          </a:xfrm>
          <a:prstGeom prst="rect">
            <a:avLst/>
          </a:prstGeom>
          <a:noFill/>
        </p:spPr>
        <p:txBody>
          <a:bodyPr wrap="square">
            <a:spAutoFit/>
          </a:bodyPr>
          <a:lstStyle/>
          <a:p>
            <a:pPr algn="just">
              <a:lnSpc>
                <a:spcPct val="115000"/>
              </a:lnSpc>
              <a:spcAft>
                <a:spcPts val="800"/>
              </a:spcAft>
              <a:buNone/>
              <a:tabLst>
                <a:tab pos="1043940" algn="l"/>
              </a:tabLs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Portanto, concluímos que as expressões são equivalentes e representam a sequência numérica gerada pela sequência de figuras.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416198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F38D6D9-2CA9-B102-B108-09DD6C10431B}"/>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67005" y="760075"/>
            <a:ext cx="2520000" cy="63755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79D2E30C-3E6E-DE38-C450-6BD39D890E81}"/>
              </a:ext>
            </a:extLst>
          </p:cNvPr>
          <p:cNvSpPr txBox="1"/>
          <p:nvPr/>
        </p:nvSpPr>
        <p:spPr>
          <a:xfrm>
            <a:off x="97047" y="1484904"/>
            <a:ext cx="5998953" cy="3492238"/>
          </a:xfrm>
          <a:prstGeom prst="rect">
            <a:avLst/>
          </a:prstGeom>
          <a:noFill/>
        </p:spPr>
        <p:txBody>
          <a:bodyPr wrap="square">
            <a:spAutoFit/>
          </a:bodyPr>
          <a:lstStyle/>
          <a:p>
            <a:pPr algn="just">
              <a:lnSpc>
                <a:spcPct val="115000"/>
              </a:lnSpc>
              <a:spcAft>
                <a:spcPts val="800"/>
              </a:spcAft>
              <a:buNone/>
              <a:tabLst>
                <a:tab pos="104394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Para cada item, escreva os primeiros 4 termos da sequência recursiva dada: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O 1º termo é 4 e a lei de formação é “multiplicar o termo anterior por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O 1º termo é 15 e a lei de formação é “subtrair 5 do termo anterior”.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O 1º termo é 4 e a regra é “multiplicar o termo anterior por 2 e adicionar 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699CA06E-3A15-A940-5434-4A9E362AF749}"/>
              </a:ext>
            </a:extLst>
          </p:cNvPr>
          <p:cNvSpPr txBox="1"/>
          <p:nvPr/>
        </p:nvSpPr>
        <p:spPr>
          <a:xfrm>
            <a:off x="6096000" y="760075"/>
            <a:ext cx="6094562" cy="459036"/>
          </a:xfrm>
          <a:prstGeom prst="rect">
            <a:avLst/>
          </a:prstGeom>
          <a:noFill/>
        </p:spPr>
        <p:txBody>
          <a:bodyPr wrap="square">
            <a:spAutoFit/>
          </a:bodyPr>
          <a:lstStyle/>
          <a:p>
            <a:pPr>
              <a:lnSpc>
                <a:spcPct val="115000"/>
              </a:lnSpc>
              <a:spcAft>
                <a:spcPts val="800"/>
              </a:spcAft>
              <a:buNone/>
              <a:tabLst>
                <a:tab pos="104394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Analise a sequência, a seguir, e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ela 6">
                <a:extLst>
                  <a:ext uri="{FF2B5EF4-FFF2-40B4-BE49-F238E27FC236}">
                    <a16:creationId xmlns:a16="http://schemas.microsoft.com/office/drawing/2014/main" id="{877EC8EC-ADB9-DA09-55EF-810BEEF725DF}"/>
                  </a:ext>
                </a:extLst>
              </p:cNvPr>
              <p:cNvGraphicFramePr>
                <a:graphicFrameLocks noGrp="1"/>
              </p:cNvGraphicFramePr>
              <p:nvPr>
                <p:extLst>
                  <p:ext uri="{D42A27DB-BD31-4B8C-83A1-F6EECF244321}">
                    <p14:modId xmlns:p14="http://schemas.microsoft.com/office/powerpoint/2010/main" val="2441136011"/>
                  </p:ext>
                </p:extLst>
              </p:nvPr>
            </p:nvGraphicFramePr>
            <p:xfrm>
              <a:off x="6322491" y="1523926"/>
              <a:ext cx="5641577" cy="974344"/>
            </p:xfrm>
            <a:graphic>
              <a:graphicData uri="http://schemas.openxmlformats.org/drawingml/2006/table">
                <a:tbl>
                  <a:tblPr firstRow="1" firstCol="1" bandRow="1"/>
                  <a:tblGrid>
                    <a:gridCol w="1528553">
                      <a:extLst>
                        <a:ext uri="{9D8B030D-6E8A-4147-A177-3AD203B41FA5}">
                          <a16:colId xmlns:a16="http://schemas.microsoft.com/office/drawing/2014/main" val="2900728148"/>
                        </a:ext>
                      </a:extLst>
                    </a:gridCol>
                    <a:gridCol w="685504">
                      <a:extLst>
                        <a:ext uri="{9D8B030D-6E8A-4147-A177-3AD203B41FA5}">
                          <a16:colId xmlns:a16="http://schemas.microsoft.com/office/drawing/2014/main" val="3281008277"/>
                        </a:ext>
                      </a:extLst>
                    </a:gridCol>
                    <a:gridCol w="685504">
                      <a:extLst>
                        <a:ext uri="{9D8B030D-6E8A-4147-A177-3AD203B41FA5}">
                          <a16:colId xmlns:a16="http://schemas.microsoft.com/office/drawing/2014/main" val="4286503591"/>
                        </a:ext>
                      </a:extLst>
                    </a:gridCol>
                    <a:gridCol w="685504">
                      <a:extLst>
                        <a:ext uri="{9D8B030D-6E8A-4147-A177-3AD203B41FA5}">
                          <a16:colId xmlns:a16="http://schemas.microsoft.com/office/drawing/2014/main" val="2755164599"/>
                        </a:ext>
                      </a:extLst>
                    </a:gridCol>
                    <a:gridCol w="685504">
                      <a:extLst>
                        <a:ext uri="{9D8B030D-6E8A-4147-A177-3AD203B41FA5}">
                          <a16:colId xmlns:a16="http://schemas.microsoft.com/office/drawing/2014/main" val="78468757"/>
                        </a:ext>
                      </a:extLst>
                    </a:gridCol>
                    <a:gridCol w="685504">
                      <a:extLst>
                        <a:ext uri="{9D8B030D-6E8A-4147-A177-3AD203B41FA5}">
                          <a16:colId xmlns:a16="http://schemas.microsoft.com/office/drawing/2014/main" val="92466100"/>
                        </a:ext>
                      </a:extLst>
                    </a:gridCol>
                    <a:gridCol w="685504">
                      <a:extLst>
                        <a:ext uri="{9D8B030D-6E8A-4147-A177-3AD203B41FA5}">
                          <a16:colId xmlns:a16="http://schemas.microsoft.com/office/drawing/2014/main" val="468918229"/>
                        </a:ext>
                      </a:extLst>
                    </a:gridCol>
                  </a:tblGrid>
                  <a:tr h="380788">
                    <a:tc>
                      <a:txBody>
                        <a:bodyPr/>
                        <a:lstStyle/>
                        <a:p>
                          <a:pPr>
                            <a:lnSpc>
                              <a:spcPct val="115000"/>
                            </a:lnSpc>
                            <a:spcAft>
                              <a:spcPts val="800"/>
                            </a:spcAft>
                            <a:buNone/>
                            <a:tabLst>
                              <a:tab pos="1043940" algn="l"/>
                            </a:tabLst>
                          </a:pPr>
                          <a:r>
                            <a:rPr lang="pt-BR" sz="2200" b="1" kern="10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Posição (</a:t>
                          </a:r>
                          <a14:m>
                            <m:oMath xmlns:m="http://schemas.openxmlformats.org/officeDocument/2006/math">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200" b="1" kern="10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CEED"/>
                        </a:solid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2</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3</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4</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8639815"/>
                      </a:ext>
                    </a:extLst>
                  </a:tr>
                  <a:tr h="380788">
                    <a:tc>
                      <a:txBody>
                        <a:bodyPr/>
                        <a:lstStyle/>
                        <a:p>
                          <a:pPr>
                            <a:lnSpc>
                              <a:spcPct val="115000"/>
                            </a:lnSpc>
                            <a:spcAft>
                              <a:spcPts val="800"/>
                            </a:spcAft>
                            <a:buNone/>
                            <a:tabLst>
                              <a:tab pos="1043940" algn="l"/>
                            </a:tabLst>
                          </a:pPr>
                          <a:r>
                            <a:rPr lang="pt-BR" sz="2200" b="1" kern="10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Termo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CEED"/>
                        </a:solidFill>
                      </a:tcPr>
                    </a:tc>
                    <a:tc>
                      <a:txBody>
                        <a:bodyPr/>
                        <a:lstStyle/>
                        <a:p>
                          <a:pPr algn="ctr">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7</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9</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11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4713930"/>
                      </a:ext>
                    </a:extLst>
                  </a:tr>
                </a:tbl>
              </a:graphicData>
            </a:graphic>
          </p:graphicFrame>
        </mc:Choice>
        <mc:Fallback xmlns="">
          <p:graphicFrame>
            <p:nvGraphicFramePr>
              <p:cNvPr id="7" name="Tabela 6">
                <a:extLst>
                  <a:ext uri="{FF2B5EF4-FFF2-40B4-BE49-F238E27FC236}">
                    <a16:creationId xmlns:a16="http://schemas.microsoft.com/office/drawing/2014/main" id="{877EC8EC-ADB9-DA09-55EF-810BEEF725DF}"/>
                  </a:ext>
                </a:extLst>
              </p:cNvPr>
              <p:cNvGraphicFramePr>
                <a:graphicFrameLocks noGrp="1"/>
              </p:cNvGraphicFramePr>
              <p:nvPr>
                <p:extLst>
                  <p:ext uri="{D42A27DB-BD31-4B8C-83A1-F6EECF244321}">
                    <p14:modId xmlns:p14="http://schemas.microsoft.com/office/powerpoint/2010/main" val="2441136011"/>
                  </p:ext>
                </p:extLst>
              </p:nvPr>
            </p:nvGraphicFramePr>
            <p:xfrm>
              <a:off x="6322491" y="1523926"/>
              <a:ext cx="5641577" cy="974344"/>
            </p:xfrm>
            <a:graphic>
              <a:graphicData uri="http://schemas.openxmlformats.org/drawingml/2006/table">
                <a:tbl>
                  <a:tblPr firstRow="1" firstCol="1" bandRow="1"/>
                  <a:tblGrid>
                    <a:gridCol w="1528553">
                      <a:extLst>
                        <a:ext uri="{9D8B030D-6E8A-4147-A177-3AD203B41FA5}">
                          <a16:colId xmlns:a16="http://schemas.microsoft.com/office/drawing/2014/main" val="2900728148"/>
                        </a:ext>
                      </a:extLst>
                    </a:gridCol>
                    <a:gridCol w="685504">
                      <a:extLst>
                        <a:ext uri="{9D8B030D-6E8A-4147-A177-3AD203B41FA5}">
                          <a16:colId xmlns:a16="http://schemas.microsoft.com/office/drawing/2014/main" val="3281008277"/>
                        </a:ext>
                      </a:extLst>
                    </a:gridCol>
                    <a:gridCol w="685504">
                      <a:extLst>
                        <a:ext uri="{9D8B030D-6E8A-4147-A177-3AD203B41FA5}">
                          <a16:colId xmlns:a16="http://schemas.microsoft.com/office/drawing/2014/main" val="4286503591"/>
                        </a:ext>
                      </a:extLst>
                    </a:gridCol>
                    <a:gridCol w="685504">
                      <a:extLst>
                        <a:ext uri="{9D8B030D-6E8A-4147-A177-3AD203B41FA5}">
                          <a16:colId xmlns:a16="http://schemas.microsoft.com/office/drawing/2014/main" val="2755164599"/>
                        </a:ext>
                      </a:extLst>
                    </a:gridCol>
                    <a:gridCol w="685504">
                      <a:extLst>
                        <a:ext uri="{9D8B030D-6E8A-4147-A177-3AD203B41FA5}">
                          <a16:colId xmlns:a16="http://schemas.microsoft.com/office/drawing/2014/main" val="78468757"/>
                        </a:ext>
                      </a:extLst>
                    </a:gridCol>
                    <a:gridCol w="685504">
                      <a:extLst>
                        <a:ext uri="{9D8B030D-6E8A-4147-A177-3AD203B41FA5}">
                          <a16:colId xmlns:a16="http://schemas.microsoft.com/office/drawing/2014/main" val="92466100"/>
                        </a:ext>
                      </a:extLst>
                    </a:gridCol>
                    <a:gridCol w="685504">
                      <a:extLst>
                        <a:ext uri="{9D8B030D-6E8A-4147-A177-3AD203B41FA5}">
                          <a16:colId xmlns:a16="http://schemas.microsoft.com/office/drawing/2014/main" val="468918229"/>
                        </a:ext>
                      </a:extLst>
                    </a:gridCol>
                  </a:tblGrid>
                  <a:tr h="487172">
                    <a:tc>
                      <a:txBody>
                        <a:bodyPr/>
                        <a:lstStyle/>
                        <a:p>
                          <a:endParaRPr lang="pt-B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797" t="-1235" r="-270120" b="-118519"/>
                          </a:stretch>
                        </a:blip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2</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3</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4</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endParaRPr lang="pt-B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721239" t="-1235" r="-2655" b="-118519"/>
                          </a:stretch>
                        </a:blipFill>
                      </a:tcPr>
                    </a:tc>
                    <a:extLst>
                      <a:ext uri="{0D108BD9-81ED-4DB2-BD59-A6C34878D82A}">
                        <a16:rowId xmlns:a16="http://schemas.microsoft.com/office/drawing/2014/main" val="2898639815"/>
                      </a:ext>
                    </a:extLst>
                  </a:tr>
                  <a:tr h="487172">
                    <a:tc>
                      <a:txBody>
                        <a:bodyPr/>
                        <a:lstStyle/>
                        <a:p>
                          <a:pPr>
                            <a:lnSpc>
                              <a:spcPct val="115000"/>
                            </a:lnSpc>
                            <a:spcAft>
                              <a:spcPts val="800"/>
                            </a:spcAft>
                            <a:buNone/>
                            <a:tabLst>
                              <a:tab pos="1043940" algn="l"/>
                            </a:tabLst>
                          </a:pPr>
                          <a:r>
                            <a:rPr lang="pt-BR" sz="2200" b="1" kern="10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Termo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CEED"/>
                        </a:solidFill>
                      </a:tcPr>
                    </a:tc>
                    <a:tc>
                      <a:txBody>
                        <a:bodyPr/>
                        <a:lstStyle/>
                        <a:p>
                          <a:pPr algn="ctr">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7</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9</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tabLst>
                              <a:tab pos="1043940" algn="l"/>
                            </a:tabLs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11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endParaRPr lang="pt-B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blipFill>
                          <a:blip r:embed="rId3"/>
                          <a:stretch>
                            <a:fillRect l="-721239" t="-102500" r="-2655" b="-20000"/>
                          </a:stretch>
                        </a:blipFill>
                      </a:tcPr>
                    </a:tc>
                    <a:extLst>
                      <a:ext uri="{0D108BD9-81ED-4DB2-BD59-A6C34878D82A}">
                        <a16:rowId xmlns:a16="http://schemas.microsoft.com/office/drawing/2014/main" val="4224713930"/>
                      </a:ext>
                    </a:extLst>
                  </a:tr>
                </a:tbl>
              </a:graphicData>
            </a:graphic>
          </p:graphicFrame>
        </mc:Fallback>
      </mc:AlternateContent>
      <p:sp>
        <p:nvSpPr>
          <p:cNvPr id="9" name="CaixaDeTexto 8">
            <a:extLst>
              <a:ext uri="{FF2B5EF4-FFF2-40B4-BE49-F238E27FC236}">
                <a16:creationId xmlns:a16="http://schemas.microsoft.com/office/drawing/2014/main" id="{3F37AB2E-8543-5F44-CF5F-71C3BEBC39AB}"/>
              </a:ext>
            </a:extLst>
          </p:cNvPr>
          <p:cNvSpPr txBox="1"/>
          <p:nvPr/>
        </p:nvSpPr>
        <p:spPr>
          <a:xfrm>
            <a:off x="6232584" y="2803085"/>
            <a:ext cx="5821393" cy="2174057"/>
          </a:xfrm>
          <a:prstGeom prst="rect">
            <a:avLst/>
          </a:prstGeom>
          <a:noFill/>
        </p:spPr>
        <p:txBody>
          <a:bodyPr wrap="square">
            <a:spAutoFit/>
          </a:bodyPr>
          <a:lstStyle/>
          <a:p>
            <a:pPr algn="just">
              <a:lnSpc>
                <a:spcPct val="150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Determine a expressão algébrica que determina qualquer termo dessa sequência não recursiva.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Utilizando a expressão algébrica encontrada, qual seria o 6º termo dessa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97296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descr="Gráfico, Gráfico de linhas&#10;&#10;Descrição gerada automaticamente">
            <a:extLst>
              <a:ext uri="{FF2B5EF4-FFF2-40B4-BE49-F238E27FC236}">
                <a16:creationId xmlns:a16="http://schemas.microsoft.com/office/drawing/2014/main" id="{C6B315BD-E5F1-A44A-8FB0-4761AB42C5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331" y="1312403"/>
            <a:ext cx="5073499" cy="1553089"/>
          </a:xfrm>
          <a:prstGeom prst="rect">
            <a:avLst/>
          </a:prstGeom>
        </p:spPr>
      </p:pic>
      <p:sp>
        <p:nvSpPr>
          <p:cNvPr id="11" name="CaixaDeTexto 10">
            <a:extLst>
              <a:ext uri="{FF2B5EF4-FFF2-40B4-BE49-F238E27FC236}">
                <a16:creationId xmlns:a16="http://schemas.microsoft.com/office/drawing/2014/main" id="{5CBDBA59-3464-6659-9B8D-6293E6C8977C}"/>
              </a:ext>
            </a:extLst>
          </p:cNvPr>
          <p:cNvSpPr txBox="1"/>
          <p:nvPr/>
        </p:nvSpPr>
        <p:spPr>
          <a:xfrm>
            <a:off x="1438" y="644957"/>
            <a:ext cx="6094562" cy="769441"/>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sequência de figuras a seguir é formada por pentágonos.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445BDA0A-ABAF-640E-1957-5F6286206B22}"/>
                  </a:ext>
                </a:extLst>
              </p:cNvPr>
              <p:cNvGraphicFramePr>
                <a:graphicFrameLocks noGrp="1"/>
              </p:cNvGraphicFramePr>
              <p:nvPr>
                <p:extLst>
                  <p:ext uri="{D42A27DB-BD31-4B8C-83A1-F6EECF244321}">
                    <p14:modId xmlns:p14="http://schemas.microsoft.com/office/powerpoint/2010/main" val="3821809951"/>
                  </p:ext>
                </p:extLst>
              </p:nvPr>
            </p:nvGraphicFramePr>
            <p:xfrm>
              <a:off x="605673" y="3532938"/>
              <a:ext cx="4886092" cy="2697480"/>
            </p:xfrm>
            <a:graphic>
              <a:graphicData uri="http://schemas.openxmlformats.org/drawingml/2006/table">
                <a:tbl>
                  <a:tblPr firstRow="1" firstCol="1" bandRow="1"/>
                  <a:tblGrid>
                    <a:gridCol w="2515641">
                      <a:extLst>
                        <a:ext uri="{9D8B030D-6E8A-4147-A177-3AD203B41FA5}">
                          <a16:colId xmlns:a16="http://schemas.microsoft.com/office/drawing/2014/main" val="1532759500"/>
                        </a:ext>
                      </a:extLst>
                    </a:gridCol>
                    <a:gridCol w="2370451">
                      <a:extLst>
                        <a:ext uri="{9D8B030D-6E8A-4147-A177-3AD203B41FA5}">
                          <a16:colId xmlns:a16="http://schemas.microsoft.com/office/drawing/2014/main" val="46588725"/>
                        </a:ext>
                      </a:extLst>
                    </a:gridCol>
                  </a:tblGrid>
                  <a:tr h="0">
                    <a:tc>
                      <a:txBody>
                        <a:bodyPr/>
                        <a:lstStyle/>
                        <a:p>
                          <a:pPr algn="just">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Número de pentágonos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𝒏</m:t>
                                  </m:r>
                                </m:e>
                              </m:d>
                            </m:oMath>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solidFill>
                          <a:srgbClr val="C1E4F5"/>
                        </a:solidFill>
                      </a:tcPr>
                    </a:tc>
                    <a:tc>
                      <a:txBody>
                        <a:bodyPr/>
                        <a:lstStyle/>
                        <a:p>
                          <a:pPr algn="ctr">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Quantidade de segmentos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solidFill>
                          <a:srgbClr val="C1E4F5"/>
                        </a:solidFill>
                      </a:tcPr>
                    </a:tc>
                    <a:extLst>
                      <a:ext uri="{0D108BD9-81ED-4DB2-BD59-A6C34878D82A}">
                        <a16:rowId xmlns:a16="http://schemas.microsoft.com/office/drawing/2014/main" val="788320742"/>
                      </a:ext>
                    </a:extLst>
                  </a:tr>
                  <a:tr h="0">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4073502548"/>
                      </a:ext>
                    </a:extLst>
                  </a:tr>
                  <a:tr h="0">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4092536377"/>
                      </a:ext>
                    </a:extLst>
                  </a:tr>
                  <a:tr h="0">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𝟑</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3286548063"/>
                      </a:ext>
                    </a:extLst>
                  </a:tr>
                  <a:tr h="0">
                    <a:tc>
                      <a:txBody>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tc>
                      <a:txBody>
                        <a:bodyPr/>
                        <a:lstStyle/>
                        <a:p>
                          <a:pPr>
                            <a:buNone/>
                          </a:pPr>
                          <a:endParaRPr lang="pt-BR" sz="2200" kern="100" dirty="0">
                            <a:effectLst/>
                            <a:latin typeface="Aptos" panose="020B0004020202020204" pitchFamily="34"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2414987322"/>
                      </a:ext>
                    </a:extLst>
                  </a:tr>
                </a:tbl>
              </a:graphicData>
            </a:graphic>
          </p:graphicFrame>
        </mc:Choice>
        <mc:Fallback xmlns="">
          <p:graphicFrame>
            <p:nvGraphicFramePr>
              <p:cNvPr id="4" name="Tabela 3">
                <a:extLst>
                  <a:ext uri="{FF2B5EF4-FFF2-40B4-BE49-F238E27FC236}">
                    <a16:creationId xmlns:a16="http://schemas.microsoft.com/office/drawing/2014/main" id="{445BDA0A-ABAF-640E-1957-5F6286206B22}"/>
                  </a:ext>
                </a:extLst>
              </p:cNvPr>
              <p:cNvGraphicFramePr>
                <a:graphicFrameLocks noGrp="1"/>
              </p:cNvGraphicFramePr>
              <p:nvPr>
                <p:extLst>
                  <p:ext uri="{D42A27DB-BD31-4B8C-83A1-F6EECF244321}">
                    <p14:modId xmlns:p14="http://schemas.microsoft.com/office/powerpoint/2010/main" val="3821809951"/>
                  </p:ext>
                </p:extLst>
              </p:nvPr>
            </p:nvGraphicFramePr>
            <p:xfrm>
              <a:off x="605673" y="3532938"/>
              <a:ext cx="4886092" cy="2697480"/>
            </p:xfrm>
            <a:graphic>
              <a:graphicData uri="http://schemas.openxmlformats.org/drawingml/2006/table">
                <a:tbl>
                  <a:tblPr firstRow="1" firstCol="1" bandRow="1"/>
                  <a:tblGrid>
                    <a:gridCol w="2515641">
                      <a:extLst>
                        <a:ext uri="{9D8B030D-6E8A-4147-A177-3AD203B41FA5}">
                          <a16:colId xmlns:a16="http://schemas.microsoft.com/office/drawing/2014/main" val="1532759500"/>
                        </a:ext>
                      </a:extLst>
                    </a:gridCol>
                    <a:gridCol w="2370451">
                      <a:extLst>
                        <a:ext uri="{9D8B030D-6E8A-4147-A177-3AD203B41FA5}">
                          <a16:colId xmlns:a16="http://schemas.microsoft.com/office/drawing/2014/main" val="46588725"/>
                        </a:ext>
                      </a:extLst>
                    </a:gridCol>
                  </a:tblGrid>
                  <a:tr h="748792">
                    <a:tc>
                      <a:txBody>
                        <a:bodyPr/>
                        <a:lstStyle/>
                        <a:p>
                          <a:endParaRPr lang="pt-B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blipFill>
                          <a:blip r:embed="rId3"/>
                          <a:stretch>
                            <a:fillRect l="-484" t="-8943" r="-95157" b="-263415"/>
                          </a:stretch>
                        </a:blipFill>
                      </a:tcPr>
                    </a:tc>
                    <a:tc>
                      <a:txBody>
                        <a:bodyPr/>
                        <a:lstStyle/>
                        <a:p>
                          <a:pPr algn="ctr">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Quantidade de segmentos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solidFill>
                          <a:srgbClr val="C1E4F5"/>
                        </a:solidFill>
                      </a:tcPr>
                    </a:tc>
                    <a:extLst>
                      <a:ext uri="{0D108BD9-81ED-4DB2-BD59-A6C34878D82A}">
                        <a16:rowId xmlns:a16="http://schemas.microsoft.com/office/drawing/2014/main" val="788320742"/>
                      </a:ext>
                    </a:extLst>
                  </a:tr>
                  <a:tr h="487172">
                    <a:tc>
                      <a:txBody>
                        <a:bodyPr/>
                        <a:lstStyle/>
                        <a:p>
                          <a:endParaRPr lang="pt-B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blipFill>
                          <a:blip r:embed="rId3"/>
                          <a:stretch>
                            <a:fillRect l="-484" t="-167500" r="-95157" b="-305000"/>
                          </a:stretch>
                        </a:blipFill>
                      </a:tcPr>
                    </a:tc>
                    <a:tc>
                      <a:txBody>
                        <a:bodyPr/>
                        <a:lstStyle/>
                        <a:p>
                          <a:endParaRPr lang="pt-B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blipFill>
                          <a:blip r:embed="rId3"/>
                          <a:stretch>
                            <a:fillRect l="-106684" t="-167500" r="-1028" b="-305000"/>
                          </a:stretch>
                        </a:blipFill>
                      </a:tcPr>
                    </a:tc>
                    <a:extLst>
                      <a:ext uri="{0D108BD9-81ED-4DB2-BD59-A6C34878D82A}">
                        <a16:rowId xmlns:a16="http://schemas.microsoft.com/office/drawing/2014/main" val="4073502548"/>
                      </a:ext>
                    </a:extLst>
                  </a:tr>
                  <a:tr h="487172">
                    <a:tc>
                      <a:txBody>
                        <a:bodyPr/>
                        <a:lstStyle/>
                        <a:p>
                          <a:endParaRPr lang="pt-B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blipFill>
                          <a:blip r:embed="rId3"/>
                          <a:stretch>
                            <a:fillRect l="-484" t="-264198" r="-95157" b="-201235"/>
                          </a:stretch>
                        </a:blipFill>
                      </a:tcPr>
                    </a:tc>
                    <a:tc>
                      <a:txBody>
                        <a:bodyPr/>
                        <a:lstStyle/>
                        <a:p>
                          <a:endParaRPr lang="pt-B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blipFill>
                          <a:blip r:embed="rId3"/>
                          <a:stretch>
                            <a:fillRect l="-106684" t="-264198" r="-1028" b="-201235"/>
                          </a:stretch>
                        </a:blipFill>
                      </a:tcPr>
                    </a:tc>
                    <a:extLst>
                      <a:ext uri="{0D108BD9-81ED-4DB2-BD59-A6C34878D82A}">
                        <a16:rowId xmlns:a16="http://schemas.microsoft.com/office/drawing/2014/main" val="4092536377"/>
                      </a:ext>
                    </a:extLst>
                  </a:tr>
                  <a:tr h="487172">
                    <a:tc>
                      <a:txBody>
                        <a:bodyPr/>
                        <a:lstStyle/>
                        <a:p>
                          <a:endParaRPr lang="pt-B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blipFill>
                          <a:blip r:embed="rId3"/>
                          <a:stretch>
                            <a:fillRect l="-484" t="-368750" r="-95157" b="-103750"/>
                          </a:stretch>
                        </a:blipFill>
                      </a:tcPr>
                    </a:tc>
                    <a:tc>
                      <a:txBody>
                        <a:bodyPr/>
                        <a:lstStyle/>
                        <a:p>
                          <a:endParaRPr lang="pt-B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blipFill>
                          <a:blip r:embed="rId3"/>
                          <a:stretch>
                            <a:fillRect l="-106684" t="-368750" r="-1028" b="-103750"/>
                          </a:stretch>
                        </a:blipFill>
                      </a:tcPr>
                    </a:tc>
                    <a:extLst>
                      <a:ext uri="{0D108BD9-81ED-4DB2-BD59-A6C34878D82A}">
                        <a16:rowId xmlns:a16="http://schemas.microsoft.com/office/drawing/2014/main" val="3286548063"/>
                      </a:ext>
                    </a:extLst>
                  </a:tr>
                  <a:tr h="487172">
                    <a:tc>
                      <a:txBody>
                        <a:bodyPr/>
                        <a:lstStyle/>
                        <a:p>
                          <a:endParaRPr lang="pt-B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blipFill>
                          <a:blip r:embed="rId3"/>
                          <a:stretch>
                            <a:fillRect l="-484" t="-468750" r="-95157" b="-3750"/>
                          </a:stretch>
                        </a:blipFill>
                      </a:tcPr>
                    </a:tc>
                    <a:tc>
                      <a:txBody>
                        <a:bodyPr/>
                        <a:lstStyle/>
                        <a:p>
                          <a:pPr>
                            <a:buNone/>
                          </a:pPr>
                          <a:endParaRPr lang="pt-BR" sz="2200" kern="100" dirty="0">
                            <a:effectLst/>
                            <a:latin typeface="Aptos" panose="020B0004020202020204" pitchFamily="34" charset="0"/>
                          </a:endParaRPr>
                        </a:p>
                      </a:txBody>
                      <a:tcPr marL="68580" marR="68580" marT="0" marB="0" anchor="ctr">
                        <a:lnL w="19050" cap="flat" cmpd="sng" algn="ctr">
                          <a:solidFill>
                            <a:srgbClr val="156082"/>
                          </a:solidFill>
                          <a:prstDash val="solid"/>
                          <a:round/>
                          <a:headEnd type="none" w="med" len="med"/>
                          <a:tailEnd type="none" w="med" len="med"/>
                        </a:lnL>
                        <a:lnR w="19050" cap="flat" cmpd="sng" algn="ctr">
                          <a:solidFill>
                            <a:srgbClr val="156082"/>
                          </a:solidFill>
                          <a:prstDash val="solid"/>
                          <a:round/>
                          <a:headEnd type="none" w="med" len="med"/>
                          <a:tailEnd type="none" w="med" len="med"/>
                        </a:lnR>
                        <a:lnT w="19050" cap="flat" cmpd="sng" algn="ctr">
                          <a:solidFill>
                            <a:srgbClr val="156082"/>
                          </a:solidFill>
                          <a:prstDash val="solid"/>
                          <a:round/>
                          <a:headEnd type="none" w="med" len="med"/>
                          <a:tailEnd type="none" w="med" len="med"/>
                        </a:lnT>
                        <a:lnB w="1905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2414987322"/>
                      </a:ext>
                    </a:extLst>
                  </a:tr>
                </a:tbl>
              </a:graphicData>
            </a:graphic>
          </p:graphicFrame>
        </mc:Fallback>
      </mc:AlternateContent>
      <p:sp>
        <p:nvSpPr>
          <p:cNvPr id="6" name="CaixaDeTexto 5">
            <a:extLst>
              <a:ext uri="{FF2B5EF4-FFF2-40B4-BE49-F238E27FC236}">
                <a16:creationId xmlns:a16="http://schemas.microsoft.com/office/drawing/2014/main" id="{642A96A8-9E95-79B9-3757-2EEAB03874A6}"/>
              </a:ext>
            </a:extLst>
          </p:cNvPr>
          <p:cNvSpPr txBox="1"/>
          <p:nvPr/>
        </p:nvSpPr>
        <p:spPr>
          <a:xfrm>
            <a:off x="202721" y="3073838"/>
            <a:ext cx="6133380" cy="45910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Complete a tabela.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86C21AF4-9355-D54E-0C9F-C983B69A32D8}"/>
              </a:ext>
            </a:extLst>
          </p:cNvPr>
          <p:cNvSpPr txBox="1"/>
          <p:nvPr/>
        </p:nvSpPr>
        <p:spPr>
          <a:xfrm>
            <a:off x="6096000" y="690968"/>
            <a:ext cx="6094562" cy="3106300"/>
          </a:xfrm>
          <a:prstGeom prst="rect">
            <a:avLst/>
          </a:prstGeom>
          <a:noFill/>
        </p:spPr>
        <p:txBody>
          <a:bodyPr wrap="square">
            <a:spAutoFit/>
          </a:bodyPr>
          <a:lstStyle/>
          <a:p>
            <a:pPr algn="just">
              <a:lnSpc>
                <a:spcPct val="115000"/>
              </a:lnSpc>
              <a:spcAft>
                <a:spcPts val="800"/>
              </a:spcAft>
              <a:buNone/>
            </a:pPr>
            <a:r>
              <a:rPr lang="pt-BR" sz="2200" kern="100" dirty="0">
                <a:latin typeface="Arial Narrow" panose="020B0606020202030204" pitchFamily="34" charset="0"/>
                <a:cs typeface="Times New Roman" panose="02020603050405020304" pitchFamily="18" charset="0"/>
              </a:rPr>
              <a:t>b) Escreva a sequência cujos termos correspondem à quantidade de segmentos dos pentágonos em cada posição. </a:t>
            </a:r>
          </a:p>
          <a:p>
            <a:pPr algn="just">
              <a:lnSpc>
                <a:spcPct val="115000"/>
              </a:lnSpc>
              <a:spcAft>
                <a:spcPts val="800"/>
              </a:spcAft>
              <a:buNone/>
            </a:pPr>
            <a:endParaRPr lang="pt-BR" sz="2200" kern="100" dirty="0">
              <a:latin typeface="Arial Narrow" panose="020B0606020202030204" pitchFamily="34" charset="0"/>
              <a:cs typeface="Times New Roman" panose="02020603050405020304" pitchFamily="18" charset="0"/>
            </a:endParaRPr>
          </a:p>
          <a:p>
            <a:pPr algn="just">
              <a:lnSpc>
                <a:spcPct val="115000"/>
              </a:lnSpc>
              <a:spcAft>
                <a:spcPts val="800"/>
              </a:spcAft>
            </a:pPr>
            <a:r>
              <a:rPr lang="pt-BR" sz="2200" kern="100" dirty="0">
                <a:latin typeface="Arial Narrow" panose="020B0606020202030204" pitchFamily="34" charset="0"/>
                <a:cs typeface="Times New Roman" panose="02020603050405020304" pitchFamily="18" charset="0"/>
              </a:rPr>
              <a:t>c) Determine a expressão algébrica que representa a regularidade dessa sequência. </a:t>
            </a:r>
          </a:p>
          <a:p>
            <a:pPr algn="just">
              <a:lnSpc>
                <a:spcPct val="115000"/>
              </a:lnSpc>
              <a:spcAft>
                <a:spcPts val="800"/>
              </a:spcAft>
              <a:buNone/>
            </a:pPr>
            <a:endParaRPr lang="pt-BR" sz="2200" kern="100" dirty="0">
              <a:effectLst/>
              <a:latin typeface="Aptos Narrow"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175342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3B2DED8-1BCB-F00A-0CB0-10D87014F7C9}"/>
              </a:ext>
            </a:extLst>
          </p:cNvPr>
          <p:cNvSpPr txBox="1"/>
          <p:nvPr/>
        </p:nvSpPr>
        <p:spPr>
          <a:xfrm>
            <a:off x="64062" y="2577814"/>
            <a:ext cx="5965802" cy="1446550"/>
          </a:xfrm>
          <a:prstGeom prst="rect">
            <a:avLst/>
          </a:prstGeom>
          <a:noFill/>
        </p:spPr>
        <p:txBody>
          <a:bodyPr wrap="square">
            <a:spAutoFit/>
          </a:bodyPr>
          <a:lstStyle/>
          <a:p>
            <a:pPr algn="just">
              <a:spcAft>
                <a:spcPts val="800"/>
              </a:spcAft>
              <a:buNone/>
              <a:tabLst>
                <a:tab pos="104394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plantação de girassol precisou ter a quantidade de mudas por fileira ajustada de acordo com as condições do terreno, como demostrado na figura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Uma imagem contendo Seta&#10;&#10;O conteúdo gerado por IA pode estar incorreto.">
            <a:extLst>
              <a:ext uri="{FF2B5EF4-FFF2-40B4-BE49-F238E27FC236}">
                <a16:creationId xmlns:a16="http://schemas.microsoft.com/office/drawing/2014/main" id="{83C11FC8-8109-C966-D119-D1D62C0CEBE5}"/>
              </a:ext>
            </a:extLst>
          </p:cNvPr>
          <p:cNvPicPr>
            <a:picLocks noChangeAspect="1"/>
          </p:cNvPicPr>
          <p:nvPr/>
        </p:nvPicPr>
        <p:blipFill rotWithShape="1">
          <a:blip r:embed="rId2">
            <a:extLst>
              <a:ext uri="{28A0092B-C50C-407E-A947-70E740481C1C}">
                <a14:useLocalDpi xmlns:a14="http://schemas.microsoft.com/office/drawing/2010/main" val="0"/>
              </a:ext>
            </a:extLst>
          </a:blip>
          <a:srcRect l="37993" t="41297" r="38227" b="40891"/>
          <a:stretch>
            <a:fillRect/>
          </a:stretch>
        </p:blipFill>
        <p:spPr bwMode="auto">
          <a:xfrm>
            <a:off x="1040441" y="4024364"/>
            <a:ext cx="4126590" cy="1738081"/>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498A3072-EA79-A5F5-D170-5ADFC72E5E88}"/>
                  </a:ext>
                </a:extLst>
              </p:cNvPr>
              <p:cNvSpPr txBox="1"/>
              <p:nvPr/>
            </p:nvSpPr>
            <p:spPr>
              <a:xfrm>
                <a:off x="6162138" y="1375924"/>
                <a:ext cx="5965802" cy="2816156"/>
              </a:xfrm>
              <a:prstGeom prst="rect">
                <a:avLst/>
              </a:prstGeom>
              <a:noFill/>
            </p:spPr>
            <p:txBody>
              <a:bodyPr wrap="square">
                <a:spAutoFit/>
              </a:bodyPr>
              <a:lstStyle/>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expressão algébrica que determina a quantidade de girassóis por fileira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498A3072-EA79-A5F5-D170-5ADFC72E5E88}"/>
                  </a:ext>
                </a:extLst>
              </p:cNvPr>
              <p:cNvSpPr txBox="1">
                <a:spLocks noRot="1" noChangeAspect="1" noMove="1" noResize="1" noEditPoints="1" noAdjustHandles="1" noChangeArrowheads="1" noChangeShapeType="1" noTextEdit="1"/>
              </p:cNvSpPr>
              <p:nvPr/>
            </p:nvSpPr>
            <p:spPr>
              <a:xfrm>
                <a:off x="6162138" y="1375924"/>
                <a:ext cx="5965802" cy="2816156"/>
              </a:xfrm>
              <a:prstGeom prst="rect">
                <a:avLst/>
              </a:prstGeom>
              <a:blipFill>
                <a:blip r:embed="rId3"/>
                <a:stretch>
                  <a:fillRect l="-1329" t="-866" r="-1329" b="-3030"/>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B62BB0DD-6099-A7C3-D7F5-022410DACFA3}"/>
              </a:ext>
            </a:extLst>
          </p:cNvPr>
          <p:cNvSpPr txBox="1"/>
          <p:nvPr/>
        </p:nvSpPr>
        <p:spPr>
          <a:xfrm>
            <a:off x="64062" y="5785741"/>
            <a:ext cx="6031938" cy="848437"/>
          </a:xfrm>
          <a:prstGeom prst="rect">
            <a:avLst/>
          </a:prstGeom>
          <a:noFill/>
        </p:spPr>
        <p:txBody>
          <a:bodyPr wrap="square">
            <a:spAutoFit/>
          </a:bodyPr>
          <a:lstStyle/>
          <a:p>
            <a:pPr algn="just">
              <a:lnSpc>
                <a:spcPct val="115000"/>
              </a:lnSpc>
              <a:spcAft>
                <a:spcPts val="800"/>
              </a:spcAft>
              <a:buNone/>
              <a:tabLst>
                <a:tab pos="104394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quantidade de girassóis por fileira forma a sequência (5, 10, 15, 20).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1" name="Agrupar 10">
            <a:extLst>
              <a:ext uri="{FF2B5EF4-FFF2-40B4-BE49-F238E27FC236}">
                <a16:creationId xmlns:a16="http://schemas.microsoft.com/office/drawing/2014/main" id="{53FB4AC0-D995-7CE5-3E75-C68B40CF3946}"/>
              </a:ext>
            </a:extLst>
          </p:cNvPr>
          <p:cNvGrpSpPr/>
          <p:nvPr/>
        </p:nvGrpSpPr>
        <p:grpSpPr>
          <a:xfrm>
            <a:off x="103664" y="539892"/>
            <a:ext cx="5814057" cy="1981056"/>
            <a:chOff x="6276000" y="692568"/>
            <a:chExt cx="5843163" cy="2146466"/>
          </a:xfrm>
        </p:grpSpPr>
        <p:sp>
          <p:nvSpPr>
            <p:cNvPr id="12" name="Retângulo: Cantos Arredondados 11">
              <a:extLst>
                <a:ext uri="{FF2B5EF4-FFF2-40B4-BE49-F238E27FC236}">
                  <a16:creationId xmlns:a16="http://schemas.microsoft.com/office/drawing/2014/main" id="{5B45EC7B-D188-3B08-C5DD-2F99165DE86B}"/>
                </a:ext>
              </a:extLst>
            </p:cNvPr>
            <p:cNvSpPr/>
            <p:nvPr/>
          </p:nvSpPr>
          <p:spPr>
            <a:xfrm>
              <a:off x="6276000" y="1060179"/>
              <a:ext cx="5843163" cy="1778855"/>
            </a:xfrm>
            <a:prstGeom prst="roundRect">
              <a:avLst>
                <a:gd name="adj" fmla="val 25490"/>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r>
                <a:rPr lang="pt-BR" sz="2000" dirty="0">
                  <a:solidFill>
                    <a:schemeClr val="tx1"/>
                  </a:solidFill>
                  <a:latin typeface="Arial Narrow" panose="020B0606020202030204" pitchFamily="34" charset="0"/>
                </a:rPr>
                <a:t>Caro(a) estudante, neste momento, vamos exercitar as habilidades de </a:t>
              </a:r>
              <a:r>
                <a:rPr lang="pt-BR" sz="2000" b="1" dirty="0">
                  <a:solidFill>
                    <a:schemeClr val="tx1"/>
                  </a:solidFill>
                  <a:latin typeface="Arial Narrow" panose="020B0606020202030204" pitchFamily="34" charset="0"/>
                </a:rPr>
                <a:t>identificar </a:t>
              </a:r>
              <a:r>
                <a:rPr lang="pt-BR" sz="2000" dirty="0">
                  <a:solidFill>
                    <a:schemeClr val="tx1"/>
                  </a:solidFill>
                  <a:latin typeface="Arial Narrow" panose="020B0606020202030204" pitchFamily="34" charset="0"/>
                </a:rPr>
                <a:t>uma representação algébrica para o padrão ou a regularidade de uma sequência de números. Fique atento(a) à sua resolução e marque apenas uma alternativa.</a:t>
              </a:r>
            </a:p>
          </p:txBody>
        </p:sp>
        <p:pic>
          <p:nvPicPr>
            <p:cNvPr id="13" name="Imagem 12">
              <a:extLst>
                <a:ext uri="{FF2B5EF4-FFF2-40B4-BE49-F238E27FC236}">
                  <a16:creationId xmlns:a16="http://schemas.microsoft.com/office/drawing/2014/main" id="{B2B3CAB6-13EC-E5E2-FE43-225C33AF987C}"/>
                </a:ext>
              </a:extLst>
            </p:cNvPr>
            <p:cNvPicPr>
              <a:picLocks noChangeAspect="1"/>
            </p:cNvPicPr>
            <p:nvPr/>
          </p:nvPicPr>
          <p:blipFill>
            <a:blip r:embed="rId4"/>
            <a:stretch>
              <a:fillRect/>
            </a:stretch>
          </p:blipFill>
          <p:spPr>
            <a:xfrm>
              <a:off x="6276000" y="692568"/>
              <a:ext cx="1882933" cy="703436"/>
            </a:xfrm>
            <a:prstGeom prst="rect">
              <a:avLst/>
            </a:prstGeom>
          </p:spPr>
        </p:pic>
      </p:grpSp>
    </p:spTree>
    <p:extLst>
      <p:ext uri="{BB962C8B-B14F-4D97-AF65-F5344CB8AC3E}">
        <p14:creationId xmlns:p14="http://schemas.microsoft.com/office/powerpoint/2010/main" val="35458985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Forma, Polígono&#10;&#10;Descrição gerada automaticamente">
            <a:extLst>
              <a:ext uri="{FF2B5EF4-FFF2-40B4-BE49-F238E27FC236}">
                <a16:creationId xmlns:a16="http://schemas.microsoft.com/office/drawing/2014/main" id="{CF7D5DFD-E155-4577-9C35-09180095470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7349" y="1819223"/>
            <a:ext cx="4313018" cy="1779298"/>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661BD3A-7FDA-D5CB-9070-7B123E5E6152}"/>
                  </a:ext>
                </a:extLst>
              </p:cNvPr>
              <p:cNvSpPr txBox="1"/>
              <p:nvPr/>
            </p:nvSpPr>
            <p:spPr>
              <a:xfrm>
                <a:off x="8966" y="3607486"/>
                <a:ext cx="6094562" cy="3139321"/>
              </a:xfrm>
              <a:prstGeom prst="rect">
                <a:avLst/>
              </a:prstGeom>
              <a:noFill/>
            </p:spPr>
            <p:txBody>
              <a:bodyPr wrap="square">
                <a:spAutoFit/>
              </a:bodyPr>
              <a:lstStyle/>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quantidade de peças em cada figura dessa sequência está relacionada com a posição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 figura na sequência.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expressão que relaciona o número de peças de uma figura dessa sequência com relação a sua posição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igual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n + 3.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3n + 1.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3n + 4.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tabLst>
                    <a:tab pos="104394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4n + 3.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661BD3A-7FDA-D5CB-9070-7B123E5E6152}"/>
                  </a:ext>
                </a:extLst>
              </p:cNvPr>
              <p:cNvSpPr txBox="1">
                <a:spLocks noRot="1" noChangeAspect="1" noMove="1" noResize="1" noEditPoints="1" noAdjustHandles="1" noChangeArrowheads="1" noChangeShapeType="1" noTextEdit="1"/>
              </p:cNvSpPr>
              <p:nvPr/>
            </p:nvSpPr>
            <p:spPr>
              <a:xfrm>
                <a:off x="8966" y="3607486"/>
                <a:ext cx="6094562" cy="3139321"/>
              </a:xfrm>
              <a:prstGeom prst="rect">
                <a:avLst/>
              </a:prstGeom>
              <a:blipFill>
                <a:blip r:embed="rId3"/>
                <a:stretch>
                  <a:fillRect l="-1300" t="-1165" r="-1300" b="-271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5F266C57-EADA-C771-1278-D0C872DBB0E6}"/>
                  </a:ext>
                </a:extLst>
              </p:cNvPr>
              <p:cNvSpPr txBox="1"/>
              <p:nvPr/>
            </p:nvSpPr>
            <p:spPr>
              <a:xfrm>
                <a:off x="6058620" y="804772"/>
                <a:ext cx="6133380" cy="123777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tabela a seguir apresenta uma sequência numérica onde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a posição do termo e P é o valor do termo.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5F266C57-EADA-C771-1278-D0C872DBB0E6}"/>
                  </a:ext>
                </a:extLst>
              </p:cNvPr>
              <p:cNvSpPr txBox="1">
                <a:spLocks noRot="1" noChangeAspect="1" noMove="1" noResize="1" noEditPoints="1" noAdjustHandles="1" noChangeArrowheads="1" noChangeShapeType="1" noTextEdit="1"/>
              </p:cNvSpPr>
              <p:nvPr/>
            </p:nvSpPr>
            <p:spPr>
              <a:xfrm>
                <a:off x="6058620" y="804772"/>
                <a:ext cx="6133380" cy="1237775"/>
              </a:xfrm>
              <a:prstGeom prst="rect">
                <a:avLst/>
              </a:prstGeom>
              <a:blipFill>
                <a:blip r:embed="rId4"/>
                <a:stretch>
                  <a:fillRect l="-1292" t="-2463" r="-1292" b="-88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10" name="Tabela 9">
                <a:extLst>
                  <a:ext uri="{FF2B5EF4-FFF2-40B4-BE49-F238E27FC236}">
                    <a16:creationId xmlns:a16="http://schemas.microsoft.com/office/drawing/2014/main" id="{FBC1BA30-677C-5641-28D6-5C6BF6655DDB}"/>
                  </a:ext>
                </a:extLst>
              </p:cNvPr>
              <p:cNvGraphicFramePr>
                <a:graphicFrameLocks noGrp="1"/>
              </p:cNvGraphicFramePr>
              <p:nvPr>
                <p:extLst>
                  <p:ext uri="{D42A27DB-BD31-4B8C-83A1-F6EECF244321}">
                    <p14:modId xmlns:p14="http://schemas.microsoft.com/office/powerpoint/2010/main" val="4174013397"/>
                  </p:ext>
                </p:extLst>
              </p:nvPr>
            </p:nvGraphicFramePr>
            <p:xfrm>
              <a:off x="7175528" y="2350880"/>
              <a:ext cx="3668889" cy="920750"/>
            </p:xfrm>
            <a:graphic>
              <a:graphicData uri="http://schemas.openxmlformats.org/drawingml/2006/table">
                <a:tbl>
                  <a:tblPr firstRow="1" firstCol="1" bandRow="1"/>
                  <a:tblGrid>
                    <a:gridCol w="524127">
                      <a:extLst>
                        <a:ext uri="{9D8B030D-6E8A-4147-A177-3AD203B41FA5}">
                          <a16:colId xmlns:a16="http://schemas.microsoft.com/office/drawing/2014/main" val="2388428798"/>
                        </a:ext>
                      </a:extLst>
                    </a:gridCol>
                    <a:gridCol w="524127">
                      <a:extLst>
                        <a:ext uri="{9D8B030D-6E8A-4147-A177-3AD203B41FA5}">
                          <a16:colId xmlns:a16="http://schemas.microsoft.com/office/drawing/2014/main" val="3032163065"/>
                        </a:ext>
                      </a:extLst>
                    </a:gridCol>
                    <a:gridCol w="524127">
                      <a:extLst>
                        <a:ext uri="{9D8B030D-6E8A-4147-A177-3AD203B41FA5}">
                          <a16:colId xmlns:a16="http://schemas.microsoft.com/office/drawing/2014/main" val="1044183877"/>
                        </a:ext>
                      </a:extLst>
                    </a:gridCol>
                    <a:gridCol w="524127">
                      <a:extLst>
                        <a:ext uri="{9D8B030D-6E8A-4147-A177-3AD203B41FA5}">
                          <a16:colId xmlns:a16="http://schemas.microsoft.com/office/drawing/2014/main" val="2029342989"/>
                        </a:ext>
                      </a:extLst>
                    </a:gridCol>
                    <a:gridCol w="524127">
                      <a:extLst>
                        <a:ext uri="{9D8B030D-6E8A-4147-A177-3AD203B41FA5}">
                          <a16:colId xmlns:a16="http://schemas.microsoft.com/office/drawing/2014/main" val="1625781534"/>
                        </a:ext>
                      </a:extLst>
                    </a:gridCol>
                    <a:gridCol w="524127">
                      <a:extLst>
                        <a:ext uri="{9D8B030D-6E8A-4147-A177-3AD203B41FA5}">
                          <a16:colId xmlns:a16="http://schemas.microsoft.com/office/drawing/2014/main" val="3416533570"/>
                        </a:ext>
                      </a:extLst>
                    </a:gridCol>
                    <a:gridCol w="524127">
                      <a:extLst>
                        <a:ext uri="{9D8B030D-6E8A-4147-A177-3AD203B41FA5}">
                          <a16:colId xmlns:a16="http://schemas.microsoft.com/office/drawing/2014/main" val="2019981754"/>
                        </a:ext>
                      </a:extLst>
                    </a:gridCol>
                  </a:tblGrid>
                  <a:tr h="215900">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𝒏</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6</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7</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8</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9</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476293"/>
                      </a:ext>
                    </a:extLst>
                  </a:tr>
                  <a:tr h="215900">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𝑷</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8</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12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14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16</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18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9920520"/>
                      </a:ext>
                    </a:extLst>
                  </a:tr>
                </a:tbl>
              </a:graphicData>
            </a:graphic>
          </p:graphicFrame>
        </mc:Choice>
        <mc:Fallback xmlns="">
          <p:graphicFrame>
            <p:nvGraphicFramePr>
              <p:cNvPr id="10" name="Tabela 9">
                <a:extLst>
                  <a:ext uri="{FF2B5EF4-FFF2-40B4-BE49-F238E27FC236}">
                    <a16:creationId xmlns:a16="http://schemas.microsoft.com/office/drawing/2014/main" id="{FBC1BA30-677C-5641-28D6-5C6BF6655DDB}"/>
                  </a:ext>
                </a:extLst>
              </p:cNvPr>
              <p:cNvGraphicFramePr>
                <a:graphicFrameLocks noGrp="1"/>
              </p:cNvGraphicFramePr>
              <p:nvPr>
                <p:extLst>
                  <p:ext uri="{D42A27DB-BD31-4B8C-83A1-F6EECF244321}">
                    <p14:modId xmlns:p14="http://schemas.microsoft.com/office/powerpoint/2010/main" val="4174013397"/>
                  </p:ext>
                </p:extLst>
              </p:nvPr>
            </p:nvGraphicFramePr>
            <p:xfrm>
              <a:off x="7175528" y="2350880"/>
              <a:ext cx="3668889" cy="920750"/>
            </p:xfrm>
            <a:graphic>
              <a:graphicData uri="http://schemas.openxmlformats.org/drawingml/2006/table">
                <a:tbl>
                  <a:tblPr firstRow="1" firstCol="1" bandRow="1"/>
                  <a:tblGrid>
                    <a:gridCol w="524127">
                      <a:extLst>
                        <a:ext uri="{9D8B030D-6E8A-4147-A177-3AD203B41FA5}">
                          <a16:colId xmlns:a16="http://schemas.microsoft.com/office/drawing/2014/main" val="2388428798"/>
                        </a:ext>
                      </a:extLst>
                    </a:gridCol>
                    <a:gridCol w="524127">
                      <a:extLst>
                        <a:ext uri="{9D8B030D-6E8A-4147-A177-3AD203B41FA5}">
                          <a16:colId xmlns:a16="http://schemas.microsoft.com/office/drawing/2014/main" val="3032163065"/>
                        </a:ext>
                      </a:extLst>
                    </a:gridCol>
                    <a:gridCol w="524127">
                      <a:extLst>
                        <a:ext uri="{9D8B030D-6E8A-4147-A177-3AD203B41FA5}">
                          <a16:colId xmlns:a16="http://schemas.microsoft.com/office/drawing/2014/main" val="1044183877"/>
                        </a:ext>
                      </a:extLst>
                    </a:gridCol>
                    <a:gridCol w="524127">
                      <a:extLst>
                        <a:ext uri="{9D8B030D-6E8A-4147-A177-3AD203B41FA5}">
                          <a16:colId xmlns:a16="http://schemas.microsoft.com/office/drawing/2014/main" val="2029342989"/>
                        </a:ext>
                      </a:extLst>
                    </a:gridCol>
                    <a:gridCol w="524127">
                      <a:extLst>
                        <a:ext uri="{9D8B030D-6E8A-4147-A177-3AD203B41FA5}">
                          <a16:colId xmlns:a16="http://schemas.microsoft.com/office/drawing/2014/main" val="1625781534"/>
                        </a:ext>
                      </a:extLst>
                    </a:gridCol>
                    <a:gridCol w="524127">
                      <a:extLst>
                        <a:ext uri="{9D8B030D-6E8A-4147-A177-3AD203B41FA5}">
                          <a16:colId xmlns:a16="http://schemas.microsoft.com/office/drawing/2014/main" val="3416533570"/>
                        </a:ext>
                      </a:extLst>
                    </a:gridCol>
                    <a:gridCol w="524127">
                      <a:extLst>
                        <a:ext uri="{9D8B030D-6E8A-4147-A177-3AD203B41FA5}">
                          <a16:colId xmlns:a16="http://schemas.microsoft.com/office/drawing/2014/main" val="2019981754"/>
                        </a:ext>
                      </a:extLst>
                    </a:gridCol>
                  </a:tblGrid>
                  <a:tr h="460375">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1163" t="-5263" r="-603488" b="-122368"/>
                          </a:stretch>
                        </a:blip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6</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7</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8</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9</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476293"/>
                      </a:ext>
                    </a:extLst>
                  </a:tr>
                  <a:tr h="460375">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1163" t="-105263" r="-603488" b="-22368"/>
                          </a:stretch>
                        </a:blip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8</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12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14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16</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18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9920520"/>
                      </a:ext>
                    </a:extLst>
                  </a:tr>
                </a:tbl>
              </a:graphicData>
            </a:graphic>
          </p:graphicFrame>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75B2363A-0E54-5139-6AE3-38DC8B286B54}"/>
                  </a:ext>
                </a:extLst>
              </p:cNvPr>
              <p:cNvSpPr txBox="1"/>
              <p:nvPr/>
            </p:nvSpPr>
            <p:spPr>
              <a:xfrm>
                <a:off x="6094562" y="3786999"/>
                <a:ext cx="6176512" cy="2816156"/>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expressão algébrica que determina o valor do termo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𝑃</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partir da sua posição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𝑃</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𝑃</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𝑃</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𝑃</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75B2363A-0E54-5139-6AE3-38DC8B286B54}"/>
                  </a:ext>
                </a:extLst>
              </p:cNvPr>
              <p:cNvSpPr txBox="1">
                <a:spLocks noRot="1" noChangeAspect="1" noMove="1" noResize="1" noEditPoints="1" noAdjustHandles="1" noChangeArrowheads="1" noChangeShapeType="1" noTextEdit="1"/>
              </p:cNvSpPr>
              <p:nvPr/>
            </p:nvSpPr>
            <p:spPr>
              <a:xfrm>
                <a:off x="6094562" y="3786999"/>
                <a:ext cx="6176512" cy="2816156"/>
              </a:xfrm>
              <a:prstGeom prst="rect">
                <a:avLst/>
              </a:prstGeom>
              <a:blipFill>
                <a:blip r:embed="rId6"/>
                <a:stretch>
                  <a:fillRect l="-1283" t="-866" b="-3247"/>
                </a:stretch>
              </a:blipFill>
            </p:spPr>
            <p:txBody>
              <a:bodyPr/>
              <a:lstStyle/>
              <a:p>
                <a:r>
                  <a:rPr lang="pt-BR">
                    <a:noFill/>
                  </a:rPr>
                  <a:t> </a:t>
                </a:r>
              </a:p>
            </p:txBody>
          </p:sp>
        </mc:Fallback>
      </mc:AlternateContent>
      <p:sp>
        <p:nvSpPr>
          <p:cNvPr id="3" name="CaixaDeTexto 2">
            <a:extLst>
              <a:ext uri="{FF2B5EF4-FFF2-40B4-BE49-F238E27FC236}">
                <a16:creationId xmlns:a16="http://schemas.microsoft.com/office/drawing/2014/main" id="{D42E6BF1-C75B-83AD-55D3-7F40EEEB669A}"/>
              </a:ext>
            </a:extLst>
          </p:cNvPr>
          <p:cNvSpPr txBox="1"/>
          <p:nvPr/>
        </p:nvSpPr>
        <p:spPr>
          <a:xfrm>
            <a:off x="116541" y="753012"/>
            <a:ext cx="5934635" cy="1237775"/>
          </a:xfrm>
          <a:prstGeom prst="rect">
            <a:avLst/>
          </a:prstGeom>
          <a:noFill/>
        </p:spPr>
        <p:txBody>
          <a:bodyPr wrap="square">
            <a:spAutoFit/>
          </a:bodyPr>
          <a:lstStyle/>
          <a:p>
            <a:pPr algn="just">
              <a:lnSpc>
                <a:spcPct val="115000"/>
              </a:lnSpc>
              <a:spcAft>
                <a:spcPts val="800"/>
              </a:spcAft>
              <a:buNone/>
              <a:tabLst>
                <a:tab pos="104394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(CAED 2023 – Adaptada)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na sequência abaixo, figuras compostas por peças com o formato de hexágono regular.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281162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99F545F-5113-45E9-1AD6-207EC6327A7D}"/>
              </a:ext>
            </a:extLst>
          </p:cNvPr>
          <p:cNvSpPr txBox="1"/>
          <p:nvPr/>
        </p:nvSpPr>
        <p:spPr>
          <a:xfrm>
            <a:off x="1438" y="789661"/>
            <a:ext cx="6094562" cy="1163395"/>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4.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Considere a sucessão de figuras apresentada a seguir, em que cada figura é formada por um conjunto de palitos de fósforo.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55159AD3-8CF3-A8B4-6344-5421FED4614D}"/>
              </a:ext>
            </a:extLst>
          </p:cNvPr>
          <p:cNvPicPr>
            <a:picLocks noChangeAspect="1"/>
          </p:cNvPicPr>
          <p:nvPr/>
        </p:nvPicPr>
        <p:blipFill>
          <a:blip r:embed="rId2"/>
          <a:stretch>
            <a:fillRect/>
          </a:stretch>
        </p:blipFill>
        <p:spPr>
          <a:xfrm>
            <a:off x="171767" y="1953056"/>
            <a:ext cx="5753903" cy="1705213"/>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F099F08-2B31-B77B-E3F8-55006A31B181}"/>
                  </a:ext>
                </a:extLst>
              </p:cNvPr>
              <p:cNvSpPr txBox="1"/>
              <p:nvPr/>
            </p:nvSpPr>
            <p:spPr>
              <a:xfrm>
                <a:off x="0" y="4010273"/>
                <a:ext cx="6133380" cy="2715102"/>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Sabendo que a Figura 1 possui 4 palitos, qual é a expressão algébrica que representa a quantidade de palitos em cada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(A)</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8</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oMath>
                </a14:m>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8</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a14:m>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a14:m>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CF099F08-2B31-B77B-E3F8-55006A31B181}"/>
                  </a:ext>
                </a:extLst>
              </p:cNvPr>
              <p:cNvSpPr txBox="1">
                <a:spLocks noRot="1" noChangeAspect="1" noMove="1" noResize="1" noEditPoints="1" noAdjustHandles="1" noChangeArrowheads="1" noChangeShapeType="1" noTextEdit="1"/>
              </p:cNvSpPr>
              <p:nvPr/>
            </p:nvSpPr>
            <p:spPr>
              <a:xfrm>
                <a:off x="0" y="4010273"/>
                <a:ext cx="6133380" cy="2715102"/>
              </a:xfrm>
              <a:prstGeom prst="rect">
                <a:avLst/>
              </a:prstGeom>
              <a:blipFill>
                <a:blip r:embed="rId3"/>
                <a:stretch>
                  <a:fillRect l="-1292" t="-1573" r="-1292" b="-3371"/>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B073656E-0E05-80BC-913A-39F032C62391}"/>
              </a:ext>
            </a:extLst>
          </p:cNvPr>
          <p:cNvSpPr txBox="1"/>
          <p:nvPr/>
        </p:nvSpPr>
        <p:spPr>
          <a:xfrm>
            <a:off x="6112410" y="789660"/>
            <a:ext cx="6034768" cy="1163395"/>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5.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termos da sequência apresentada a seguir são formados pela quantidade de quadrados que compõem cada figura.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6932FC83-7FD6-37AF-F06E-334B8717169C}"/>
              </a:ext>
            </a:extLst>
          </p:cNvPr>
          <p:cNvPicPr>
            <a:picLocks noChangeAspect="1"/>
          </p:cNvPicPr>
          <p:nvPr/>
        </p:nvPicPr>
        <p:blipFill>
          <a:blip r:embed="rId4"/>
          <a:srcRect b="10361"/>
          <a:stretch>
            <a:fillRect/>
          </a:stretch>
        </p:blipFill>
        <p:spPr>
          <a:xfrm>
            <a:off x="6133380" y="2043775"/>
            <a:ext cx="5886853" cy="1705213"/>
          </a:xfrm>
          <a:prstGeom prst="rect">
            <a:avLst/>
          </a:prstGeom>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2E502044-F676-EE5C-7EF2-918DB1DC6A20}"/>
                  </a:ext>
                </a:extLst>
              </p:cNvPr>
              <p:cNvSpPr txBox="1"/>
              <p:nvPr/>
            </p:nvSpPr>
            <p:spPr>
              <a:xfrm>
                <a:off x="6149790" y="3748988"/>
                <a:ext cx="5960008" cy="2662267"/>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expressão algébrica que determina a quantidade de quadradinhos de cada figura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b="0" i="1" kern="100" smtClean="0">
                        <a:effectLst/>
                        <a:latin typeface="Cambria Math" panose="02040503050406030204" pitchFamily="18" charset="0"/>
                        <a:ea typeface="Aptos" panose="020B0004020202020204" pitchFamily="34" charset="0"/>
                        <a:cs typeface="Times New Roman" panose="02020603050405020304" pitchFamily="18" charset="0"/>
                      </a:rPr>
                      <m:t>2</m:t>
                    </m:r>
                    <m:r>
                      <a:rPr lang="pt-BR" sz="2200" b="0" i="1" kern="100" smtClean="0">
                        <a:effectLst/>
                        <a:latin typeface="Cambria Math" panose="02040503050406030204" pitchFamily="18" charset="0"/>
                        <a:ea typeface="Aptos" panose="020B0004020202020204" pitchFamily="34" charset="0"/>
                        <a:cs typeface="Times New Roman" panose="02020603050405020304" pitchFamily="18" charset="0"/>
                      </a:rPr>
                      <m:t>𝑛</m:t>
                    </m:r>
                    <m:r>
                      <a:rPr lang="pt-BR" sz="2200" b="0" i="1" kern="100" smtClean="0">
                        <a:effectLst/>
                        <a:latin typeface="Cambria Math" panose="02040503050406030204" pitchFamily="18" charset="0"/>
                        <a:ea typeface="Aptos" panose="020B0004020202020204" pitchFamily="34" charset="0"/>
                        <a:cs typeface="Times New Roman" panose="02020603050405020304" pitchFamily="18" charset="0"/>
                      </a:rPr>
                      <m:t>+1</m:t>
                    </m:r>
                  </m:oMath>
                </a14:m>
                <a:endParaRPr lang="pt-BR" sz="2200" b="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200" kern="100" dirty="0">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2</m:t>
                    </m:r>
                    <m:r>
                      <a:rPr lang="pt-BR" sz="2200" i="1" kern="100">
                        <a:latin typeface="Cambria Math" panose="02040503050406030204" pitchFamily="18" charset="0"/>
                        <a:ea typeface="Aptos" panose="020B0004020202020204" pitchFamily="34" charset="0"/>
                        <a:cs typeface="Times New Roman" panose="02020603050405020304" pitchFamily="18" charset="0"/>
                      </a:rPr>
                      <m:t>𝑛</m:t>
                    </m:r>
                    <m:r>
                      <a:rPr lang="pt-BR" sz="2200" b="0" i="1" kern="100" smtClean="0">
                        <a:latin typeface="Cambria Math" panose="02040503050406030204" pitchFamily="18" charset="0"/>
                        <a:ea typeface="Aptos" panose="020B0004020202020204" pitchFamily="34" charset="0"/>
                        <a:cs typeface="Times New Roman" panose="02020603050405020304" pitchFamily="18" charset="0"/>
                      </a:rPr>
                      <m:t> − </m:t>
                    </m:r>
                    <m:r>
                      <a:rPr lang="pt-BR" sz="2200" i="1" kern="100">
                        <a:latin typeface="Cambria Math" panose="02040503050406030204" pitchFamily="18" charset="0"/>
                        <a:ea typeface="Aptos" panose="020B0004020202020204" pitchFamily="34" charset="0"/>
                        <a:cs typeface="Times New Roman" panose="02020603050405020304" pitchFamily="18" charset="0"/>
                      </a:rPr>
                      <m:t>1</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200" kern="100" dirty="0">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𝑛</m:t>
                    </m:r>
                    <m:r>
                      <a:rPr lang="pt-BR" sz="2200" i="1" kern="100">
                        <a:latin typeface="Cambria Math" panose="02040503050406030204" pitchFamily="18" charset="0"/>
                        <a:ea typeface="Aptos" panose="020B0004020202020204" pitchFamily="34" charset="0"/>
                        <a:cs typeface="Times New Roman" panose="02020603050405020304" pitchFamily="18" charset="0"/>
                      </a:rPr>
                      <m:t>+2</m:t>
                    </m:r>
                  </m:oMath>
                </a14:m>
                <a:r>
                  <a:rPr lang="pt-BR" sz="2200" kern="100" dirty="0">
                    <a:latin typeface="Aptos" panose="020B0004020202020204" pitchFamily="34" charset="0"/>
                    <a:ea typeface="Aptos" panose="020B0004020202020204" pitchFamily="34" charset="0"/>
                    <a:cs typeface="Times New Roman" panose="02020603050405020304" pitchFamily="18" charset="0"/>
                  </a:rPr>
                  <a:t> </a:t>
                </a:r>
              </a:p>
              <a:p>
                <a:pPr algn="just">
                  <a:lnSpc>
                    <a:spcPct val="107000"/>
                  </a:lnSpc>
                  <a:spcAft>
                    <a:spcPts val="800"/>
                  </a:spcAft>
                </a:pPr>
                <a:r>
                  <a:rPr lang="pt-BR" sz="2200" kern="100" dirty="0">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2</m:t>
                    </m:r>
                    <m:r>
                      <a:rPr lang="pt-BR" sz="2200" i="1" kern="100">
                        <a:latin typeface="Cambria Math" panose="02040503050406030204" pitchFamily="18" charset="0"/>
                        <a:ea typeface="Aptos" panose="020B0004020202020204" pitchFamily="34" charset="0"/>
                        <a:cs typeface="Times New Roman" panose="02020603050405020304" pitchFamily="18" charset="0"/>
                      </a:rPr>
                      <m:t>𝑛</m:t>
                    </m:r>
                  </m:oMath>
                </a14:m>
                <a:endParaRPr lang="pt-BR" sz="2200" kern="100" dirty="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2E502044-F676-EE5C-7EF2-918DB1DC6A20}"/>
                  </a:ext>
                </a:extLst>
              </p:cNvPr>
              <p:cNvSpPr txBox="1">
                <a:spLocks noRot="1" noChangeAspect="1" noMove="1" noResize="1" noEditPoints="1" noAdjustHandles="1" noChangeArrowheads="1" noChangeShapeType="1" noTextEdit="1"/>
              </p:cNvSpPr>
              <p:nvPr/>
            </p:nvSpPr>
            <p:spPr>
              <a:xfrm>
                <a:off x="6149790" y="3748988"/>
                <a:ext cx="5960008" cy="2662267"/>
              </a:xfrm>
              <a:prstGeom prst="rect">
                <a:avLst/>
              </a:prstGeom>
              <a:blipFill>
                <a:blip r:embed="rId5"/>
                <a:stretch>
                  <a:fillRect l="-1329" t="-1602" r="-1329" b="-3204"/>
                </a:stretch>
              </a:blipFill>
            </p:spPr>
            <p:txBody>
              <a:bodyPr/>
              <a:lstStyle/>
              <a:p>
                <a:r>
                  <a:rPr lang="pt-BR">
                    <a:noFill/>
                  </a:rPr>
                  <a:t> </a:t>
                </a:r>
              </a:p>
            </p:txBody>
          </p:sp>
        </mc:Fallback>
      </mc:AlternateContent>
    </p:spTree>
    <p:extLst>
      <p:ext uri="{BB962C8B-B14F-4D97-AF65-F5344CB8AC3E}">
        <p14:creationId xmlns:p14="http://schemas.microsoft.com/office/powerpoint/2010/main" val="25623842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61D95AD-E516-8455-9EFA-D5044AC2D966}"/>
                  </a:ext>
                </a:extLst>
              </p:cNvPr>
              <p:cNvSpPr txBox="1"/>
              <p:nvPr/>
            </p:nvSpPr>
            <p:spPr>
              <a:xfrm>
                <a:off x="1438" y="566414"/>
                <a:ext cx="6094562" cy="3181384"/>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seguir, é dada a expressão algébrica que determina os termos de uma sequência a partir da sua posição.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𝐧</m:t>
                          </m:r>
                        </m:num>
                        <m:den>
                          <m:r>
                            <a:rPr lang="pt-BR" sz="2200" b="1" i="0" kern="100" smtClean="0">
                              <a:effectLst/>
                              <a:latin typeface="Cambria Math" panose="02040503050406030204" pitchFamily="18" charset="0"/>
                              <a:ea typeface="Aptos" panose="020B0004020202020204" pitchFamily="34" charset="0"/>
                              <a:cs typeface="Times New Roman" panose="02020603050405020304" pitchFamily="18" charset="0"/>
                            </a:rPr>
                            <m:t> </m:t>
                          </m:r>
                          <m:r>
                            <a:rPr lang="pt-BR" sz="2200" b="1" kern="100">
                              <a:effectLst/>
                              <a:latin typeface="Cambria Math" panose="02040503050406030204" pitchFamily="18" charset="0"/>
                              <a:ea typeface="Aptos" panose="020B0004020202020204" pitchFamily="34" charset="0"/>
                              <a:cs typeface="Times New Roman" panose="02020603050405020304" pitchFamily="18" charset="0"/>
                            </a:rPr>
                            <m:t>𝟐</m:t>
                          </m:r>
                          <m:r>
                            <a:rPr lang="pt-BR" sz="2200" b="1" i="0" kern="100" smtClean="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Onde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a posição que o termo ocupa.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das sequência é formada por termos gerados por essa expressão?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61D95AD-E516-8455-9EFA-D5044AC2D966}"/>
                  </a:ext>
                </a:extLst>
              </p:cNvPr>
              <p:cNvSpPr txBox="1">
                <a:spLocks noRot="1" noChangeAspect="1" noMove="1" noResize="1" noEditPoints="1" noAdjustHandles="1" noChangeArrowheads="1" noChangeShapeType="1" noTextEdit="1"/>
              </p:cNvSpPr>
              <p:nvPr/>
            </p:nvSpPr>
            <p:spPr>
              <a:xfrm>
                <a:off x="1438" y="566414"/>
                <a:ext cx="6094562" cy="3181384"/>
              </a:xfrm>
              <a:prstGeom prst="rect">
                <a:avLst/>
              </a:prstGeom>
              <a:blipFill>
                <a:blip r:embed="rId2"/>
                <a:stretch>
                  <a:fillRect l="-1300" t="-1533" r="-1300" b="-268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FD670F9-E3D6-AFD9-744D-F0440AC22377}"/>
                  </a:ext>
                </a:extLst>
              </p:cNvPr>
              <p:cNvSpPr txBox="1"/>
              <p:nvPr/>
            </p:nvSpPr>
            <p:spPr>
              <a:xfrm>
                <a:off x="0" y="3747798"/>
                <a:ext cx="6133380" cy="2388795"/>
              </a:xfrm>
              <a:prstGeom prst="rect">
                <a:avLst/>
              </a:prstGeom>
              <a:noFill/>
            </p:spPr>
            <p:txBody>
              <a:bodyPr wrap="square">
                <a:spAutoFit/>
              </a:bodyPr>
              <a:lstStyle/>
              <a:p>
                <a:pP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 2, 3, 4, 5, 6, ⋯)</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−3, ⋯</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3 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4 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3, ⋯</m:t>
                        </m: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FD670F9-E3D6-AFD9-744D-F0440AC22377}"/>
                  </a:ext>
                </a:extLst>
              </p:cNvPr>
              <p:cNvSpPr txBox="1">
                <a:spLocks noRot="1" noChangeAspect="1" noMove="1" noResize="1" noEditPoints="1" noAdjustHandles="1" noChangeArrowheads="1" noChangeShapeType="1" noTextEdit="1"/>
              </p:cNvSpPr>
              <p:nvPr/>
            </p:nvSpPr>
            <p:spPr>
              <a:xfrm>
                <a:off x="0" y="3747798"/>
                <a:ext cx="6133380" cy="2388795"/>
              </a:xfrm>
              <a:prstGeom prst="rect">
                <a:avLst/>
              </a:prstGeom>
              <a:blipFill>
                <a:blip r:embed="rId3"/>
                <a:stretch>
                  <a:fillRect l="-1292" t="-1786" b="-510"/>
                </a:stretch>
              </a:blipFill>
            </p:spPr>
            <p:txBody>
              <a:bodyPr/>
              <a:lstStyle/>
              <a:p>
                <a:r>
                  <a:rPr lang="pt-BR">
                    <a:noFill/>
                  </a:rPr>
                  <a:t> </a:t>
                </a:r>
              </a:p>
            </p:txBody>
          </p:sp>
        </mc:Fallback>
      </mc:AlternateContent>
    </p:spTree>
    <p:extLst>
      <p:ext uri="{BB962C8B-B14F-4D97-AF65-F5344CB8AC3E}">
        <p14:creationId xmlns:p14="http://schemas.microsoft.com/office/powerpoint/2010/main" val="17219794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1839</TotalTime>
  <Words>11254</Words>
  <Application>Microsoft Office PowerPoint</Application>
  <PresentationFormat>Widescreen</PresentationFormat>
  <Paragraphs>958</Paragraphs>
  <Slides>87</Slides>
  <Notes>0</Notes>
  <HiddenSlides>0</HiddenSlides>
  <MMClips>0</MMClips>
  <ScaleCrop>false</ScaleCrop>
  <HeadingPairs>
    <vt:vector size="6" baseType="variant">
      <vt:variant>
        <vt:lpstr>Fontes usadas</vt:lpstr>
      </vt:variant>
      <vt:variant>
        <vt:i4>12</vt:i4>
      </vt:variant>
      <vt:variant>
        <vt:lpstr>Tema</vt:lpstr>
      </vt:variant>
      <vt:variant>
        <vt:i4>1</vt:i4>
      </vt:variant>
      <vt:variant>
        <vt:lpstr>Títulos de slides</vt:lpstr>
      </vt:variant>
      <vt:variant>
        <vt:i4>87</vt:i4>
      </vt:variant>
    </vt:vector>
  </HeadingPairs>
  <TitlesOfParts>
    <vt:vector size="100" baseType="lpstr">
      <vt:lpstr>Aptos</vt:lpstr>
      <vt:lpstr>Aptos Narrow</vt:lpstr>
      <vt:lpstr>Arial</vt:lpstr>
      <vt:lpstr>Arial Narrow</vt:lpstr>
      <vt:lpstr>ArialNarrow</vt:lpstr>
      <vt:lpstr>Calibri</vt:lpstr>
      <vt:lpstr>Calibri Light</vt:lpstr>
      <vt:lpstr>Cambria Math</vt:lpstr>
      <vt:lpstr>Open Sans</vt:lpstr>
      <vt:lpstr>Symbol</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106</cp:revision>
  <dcterms:created xsi:type="dcterms:W3CDTF">2024-02-02T11:27:21Z</dcterms:created>
  <dcterms:modified xsi:type="dcterms:W3CDTF">2026-05-12T12:19:05Z</dcterms:modified>
</cp:coreProperties>
</file>