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300"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301" r:id="rId42"/>
    <p:sldId id="302" r:id="rId43"/>
    <p:sldId id="303" r:id="rId44"/>
    <p:sldId id="297" r:id="rId45"/>
    <p:sldId id="298" r:id="rId46"/>
    <p:sldId id="257" r:id="rId4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107" d="100"/>
          <a:sy n="107" d="100"/>
        </p:scale>
        <p:origin x="61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12/05/2026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pt.wikipedia.org/wiki/Aliados_da_Segunda_Guerra_Mundial"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hyperlink" Target="http://agenciabrasil.ebc.com.br/internacional/noticia/2019-08/estados-unidos-designam-oficialmente-brasil-como-aliado-extra-otan&amp;gt"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E81A940-12FD-22DE-6F3C-430A6B2B1A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5275"/>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364148" y="4250577"/>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3ª SÉRIE</a:t>
            </a:r>
          </a:p>
        </p:txBody>
      </p:sp>
      <p:sp>
        <p:nvSpPr>
          <p:cNvPr id="2" name="CaixaDeTexto 1">
            <a:extLst>
              <a:ext uri="{FF2B5EF4-FFF2-40B4-BE49-F238E27FC236}">
                <a16:creationId xmlns:a16="http://schemas.microsoft.com/office/drawing/2014/main" id="{32E16044-6395-D583-C28A-9D2C0D66B9E0}"/>
              </a:ext>
            </a:extLst>
          </p:cNvPr>
          <p:cNvSpPr txBox="1"/>
          <p:nvPr/>
        </p:nvSpPr>
        <p:spPr>
          <a:xfrm>
            <a:off x="3364148" y="5031069"/>
            <a:ext cx="4943089" cy="861774"/>
          </a:xfrm>
          <a:prstGeom prst="rect">
            <a:avLst/>
          </a:prstGeom>
          <a:noFill/>
        </p:spPr>
        <p:txBody>
          <a:bodyPr wrap="square" rtlCol="0">
            <a:spAutoFit/>
          </a:bodyPr>
          <a:lstStyle/>
          <a:p>
            <a:pPr algn="ctr"/>
            <a:r>
              <a:rPr lang="pt-BR" sz="2400" b="1" dirty="0">
                <a:solidFill>
                  <a:schemeClr val="bg1"/>
                </a:solidFill>
                <a:latin typeface="Arial Narrow" panose="020B0606020202030204" pitchFamily="34" charset="0"/>
                <a:ea typeface="Verdana" panose="020B0604030504040204" pitchFamily="34" charset="0"/>
                <a:cs typeface="Arial" panose="020B0604020202020204" pitchFamily="34" charset="0"/>
              </a:rPr>
              <a:t>Ciências Humanas e Sociais Aplicadas                           </a:t>
            </a:r>
            <a:r>
              <a:rPr lang="pt-BR" sz="2600" b="1" dirty="0">
                <a:solidFill>
                  <a:schemeClr val="bg1"/>
                </a:solidFill>
                <a:latin typeface="Arial Narrow" panose="020B0606020202030204" pitchFamily="34" charset="0"/>
                <a:ea typeface="Verdana" panose="020B0604030504040204" pitchFamily="34" charset="0"/>
                <a:cs typeface="Arial" panose="020B0604020202020204" pitchFamily="34" charset="0"/>
              </a:rPr>
              <a:t>História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FDC5FCC-20E1-4309-3D11-892E513B5ADF}"/>
              </a:ext>
            </a:extLst>
          </p:cNvPr>
          <p:cNvSpPr txBox="1"/>
          <p:nvPr/>
        </p:nvSpPr>
        <p:spPr>
          <a:xfrm>
            <a:off x="79794" y="746869"/>
            <a:ext cx="5889685" cy="5680209"/>
          </a:xfrm>
          <a:prstGeom prst="rect">
            <a:avLst/>
          </a:prstGeom>
          <a:noFill/>
        </p:spPr>
        <p:txBody>
          <a:bodyPr wrap="square">
            <a:spAutoFit/>
          </a:bodyPr>
          <a:lstStyle/>
          <a:p>
            <a:pPr algn="just">
              <a:buNone/>
            </a:pPr>
            <a:r>
              <a:rPr lang="pt-BR" sz="2000" b="1" dirty="0">
                <a:solidFill>
                  <a:srgbClr val="000000"/>
                </a:solidFill>
                <a:effectLst/>
                <a:latin typeface="Arial Narrow" panose="020B0606020202030204" pitchFamily="34" charset="0"/>
                <a:ea typeface="Times New Roman" panose="02020603050405020304" pitchFamily="18" charset="0"/>
              </a:rPr>
              <a:t>Leia o texto</a:t>
            </a:r>
            <a:endParaRPr lang="pt-BR" sz="2000" dirty="0">
              <a:effectLst/>
              <a:latin typeface="Times New Roman" panose="02020603050405020304" pitchFamily="18" charset="0"/>
              <a:ea typeface="Times New Roman" panose="02020603050405020304" pitchFamily="18" charset="0"/>
            </a:endParaRPr>
          </a:p>
          <a:p>
            <a:pPr algn="just">
              <a:lnSpc>
                <a:spcPct val="115000"/>
              </a:lnSpc>
              <a:buNone/>
            </a:pPr>
            <a:r>
              <a:rPr lang="pt-BR" sz="2000" b="1" dirty="0">
                <a:solidFill>
                  <a:srgbClr val="000000"/>
                </a:solidFill>
                <a:effectLst/>
                <a:latin typeface="Arial Narrow" panose="020B0606020202030204" pitchFamily="34" charset="0"/>
                <a:ea typeface="Times New Roman" panose="02020603050405020304" pitchFamily="18" charset="0"/>
              </a:rPr>
              <a:t>Texto I</a:t>
            </a:r>
            <a:endParaRPr lang="pt-BR" sz="2000" dirty="0">
              <a:effectLst/>
              <a:latin typeface="Times New Roman" panose="02020603050405020304" pitchFamily="18" charset="0"/>
              <a:ea typeface="Times New Roman" panose="02020603050405020304" pitchFamily="18" charset="0"/>
            </a:endParaRPr>
          </a:p>
          <a:p>
            <a:pPr algn="just">
              <a:lnSpc>
                <a:spcPct val="115000"/>
              </a:lnSpc>
              <a:buNone/>
            </a:pPr>
            <a:r>
              <a:rPr lang="pt-BR" sz="2000" b="1" dirty="0">
                <a:solidFill>
                  <a:srgbClr val="000000"/>
                </a:solidFill>
                <a:effectLst/>
                <a:latin typeface="Arial Narrow" panose="020B0606020202030204" pitchFamily="34"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algn="just">
              <a:lnSpc>
                <a:spcPct val="115000"/>
              </a:lnSpc>
              <a:buNone/>
            </a:pPr>
            <a:r>
              <a:rPr lang="pt-BR" sz="2000" b="1" dirty="0">
                <a:solidFill>
                  <a:srgbClr val="000000"/>
                </a:solidFill>
                <a:effectLst/>
                <a:latin typeface="Arial Narrow" panose="020B0606020202030204" pitchFamily="34" charset="0"/>
                <a:ea typeface="Times New Roman" panose="02020603050405020304" pitchFamily="18" charset="0"/>
              </a:rPr>
              <a:t>Contexto histórico da Segunda Guerra Mundial.</a:t>
            </a:r>
            <a:endParaRPr lang="pt-BR" sz="2000" dirty="0">
              <a:effectLst/>
              <a:latin typeface="Times New Roman" panose="02020603050405020304" pitchFamily="18" charset="0"/>
              <a:ea typeface="Times New Roman" panose="02020603050405020304" pitchFamily="18" charset="0"/>
            </a:endParaRPr>
          </a:p>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Para entender melhor os motivos que levaram à eclosão da Segunda Guerra Mundial, é importante saber o contexto histórico daquela época. Um dos principais pontos é o fato de que os países vencedores da </a:t>
            </a:r>
            <a:r>
              <a:rPr lang="pt-BR" sz="2000" dirty="0">
                <a:latin typeface="Arial Narrow" panose="020B0606020202030204" pitchFamily="34" charset="0"/>
                <a:ea typeface="Times New Roman" panose="02020603050405020304" pitchFamily="18" charset="0"/>
              </a:rPr>
              <a:t>Primeira Guerra Mundial (1914-1918)</a:t>
            </a:r>
            <a:r>
              <a:rPr lang="pt-BR" sz="2000" dirty="0">
                <a:effectLst/>
                <a:latin typeface="Arial Narrow" panose="020B0606020202030204" pitchFamily="34" charset="0"/>
                <a:ea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rPr>
              <a:t>consideraram a Alemanha culpada pelo conflito. Por conta disso, o </a:t>
            </a:r>
            <a:r>
              <a:rPr lang="pt-BR" sz="2000" dirty="0">
                <a:latin typeface="Arial Narrow" panose="020B0606020202030204" pitchFamily="34" charset="0"/>
                <a:ea typeface="Times New Roman" panose="02020603050405020304" pitchFamily="18" charset="0"/>
              </a:rPr>
              <a:t>Estado</a:t>
            </a:r>
            <a:r>
              <a:rPr lang="pt-BR" sz="2000" dirty="0">
                <a:solidFill>
                  <a:srgbClr val="000000"/>
                </a:solidFill>
                <a:effectLst/>
                <a:latin typeface="Arial Narrow" panose="020B0606020202030204" pitchFamily="34" charset="0"/>
                <a:ea typeface="Times New Roman" panose="02020603050405020304" pitchFamily="18" charset="0"/>
              </a:rPr>
              <a:t> alemão teve de assinar o </a:t>
            </a:r>
            <a:r>
              <a:rPr lang="pt-BR" sz="2000" dirty="0">
                <a:latin typeface="Arial Narrow" panose="020B0606020202030204" pitchFamily="34" charset="0"/>
                <a:ea typeface="Times New Roman" panose="02020603050405020304" pitchFamily="18" charset="0"/>
              </a:rPr>
              <a:t>Tratado de Versalhes</a:t>
            </a:r>
            <a:r>
              <a:rPr lang="pt-BR" sz="2000" dirty="0">
                <a:effectLst/>
                <a:latin typeface="Arial Narrow" panose="020B0606020202030204" pitchFamily="34" charset="0"/>
                <a:ea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rPr>
              <a:t>em 1919, o que o fez perder territórios e pagar pesadas indenizações. Como consequência desse tratado, a Alemanha entrou em uma grave </a:t>
            </a:r>
            <a:r>
              <a:rPr lang="pt-BR" sz="2000" dirty="0">
                <a:latin typeface="Arial Narrow" panose="020B0606020202030204" pitchFamily="34" charset="0"/>
                <a:ea typeface="Times New Roman" panose="02020603050405020304" pitchFamily="18" charset="0"/>
              </a:rPr>
              <a:t>crise econômica </a:t>
            </a:r>
            <a:r>
              <a:rPr lang="pt-BR" sz="2000" dirty="0">
                <a:solidFill>
                  <a:srgbClr val="000000"/>
                </a:solidFill>
                <a:effectLst/>
                <a:latin typeface="Arial Narrow" panose="020B0606020202030204" pitchFamily="34" charset="0"/>
                <a:ea typeface="Times New Roman" panose="02020603050405020304" pitchFamily="18" charset="0"/>
              </a:rPr>
              <a:t>e política. Essa situação fez com que os alemães se sentissem altamente injustiçados</a:t>
            </a:r>
            <a:r>
              <a:rPr lang="pt-BR" sz="2000" b="1" dirty="0">
                <a:solidFill>
                  <a:srgbClr val="000000"/>
                </a:solidFill>
                <a:effectLst/>
                <a:latin typeface="Arial Narrow" panose="020B0606020202030204" pitchFamily="34" charset="0"/>
                <a:ea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rPr>
              <a:t>e gerou um sentimento de vingança</a:t>
            </a:r>
            <a:r>
              <a:rPr lang="pt-BR" sz="2000" b="1" dirty="0">
                <a:solidFill>
                  <a:srgbClr val="000000"/>
                </a:solidFill>
                <a:effectLst/>
                <a:latin typeface="Arial Narrow" panose="020B0606020202030204" pitchFamily="34" charset="0"/>
                <a:ea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rPr>
              <a:t>na população.</a:t>
            </a:r>
            <a:endParaRPr lang="pt-BR" sz="2000" dirty="0">
              <a:effectLst/>
              <a:latin typeface="Times New Roman" panose="02020603050405020304" pitchFamily="18" charset="0"/>
              <a:ea typeface="Times New Roman" panose="02020603050405020304" pitchFamily="18" charset="0"/>
            </a:endParaRPr>
          </a:p>
        </p:txBody>
      </p:sp>
      <p:sp>
        <p:nvSpPr>
          <p:cNvPr id="5" name="CaixaDeTexto 4">
            <a:extLst>
              <a:ext uri="{FF2B5EF4-FFF2-40B4-BE49-F238E27FC236}">
                <a16:creationId xmlns:a16="http://schemas.microsoft.com/office/drawing/2014/main" id="{50E5F2DB-AC0C-FC88-26D3-64E56F1C710A}"/>
              </a:ext>
            </a:extLst>
          </p:cNvPr>
          <p:cNvSpPr txBox="1"/>
          <p:nvPr/>
        </p:nvSpPr>
        <p:spPr>
          <a:xfrm>
            <a:off x="6096000" y="1981552"/>
            <a:ext cx="5889685" cy="2894895"/>
          </a:xfrm>
          <a:prstGeom prst="rect">
            <a:avLst/>
          </a:prstGeom>
          <a:noFill/>
        </p:spPr>
        <p:txBody>
          <a:bodyPr wrap="square">
            <a:spAutoFit/>
          </a:bodyPr>
          <a:lstStyle/>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Dez anos depois, a quebra da bolsa de Nova Iorque culminou na </a:t>
            </a:r>
            <a:r>
              <a:rPr lang="pt-BR" sz="2000" b="1" dirty="0">
                <a:solidFill>
                  <a:srgbClr val="000000"/>
                </a:solidFill>
                <a:effectLst/>
                <a:latin typeface="Arial Narrow" panose="020B0606020202030204" pitchFamily="34" charset="0"/>
                <a:ea typeface="Times New Roman" panose="02020603050405020304" pitchFamily="18" charset="0"/>
              </a:rPr>
              <a:t>Crise de 1929</a:t>
            </a:r>
            <a:r>
              <a:rPr lang="pt-BR" sz="2000" dirty="0">
                <a:solidFill>
                  <a:srgbClr val="000000"/>
                </a:solidFill>
                <a:effectLst/>
                <a:latin typeface="Arial Narrow" panose="020B0606020202030204" pitchFamily="34" charset="0"/>
                <a:ea typeface="Times New Roman" panose="02020603050405020304" pitchFamily="18" charset="0"/>
              </a:rPr>
              <a:t> e agravou a recessão econômica na Alemanha, levando à escassez de alimentos e ao aumento da </a:t>
            </a:r>
            <a:r>
              <a:rPr lang="pt-BR" sz="2000" dirty="0">
                <a:latin typeface="Arial Narrow" panose="020B0606020202030204" pitchFamily="34" charset="0"/>
                <a:ea typeface="Times New Roman" panose="02020603050405020304" pitchFamily="18" charset="0"/>
              </a:rPr>
              <a:t>inflação</a:t>
            </a:r>
            <a:r>
              <a:rPr lang="pt-BR" sz="2000" dirty="0">
                <a:effectLst/>
                <a:latin typeface="Arial Narrow" panose="020B0606020202030204" pitchFamily="34" charset="0"/>
                <a:ea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rPr>
              <a:t>aos quatro dígitos. Culminando também com a ascensão dos regimes totalitários. </a:t>
            </a:r>
            <a:endParaRPr lang="pt-BR" sz="2000" dirty="0">
              <a:effectLst/>
              <a:latin typeface="Times New Roman" panose="02020603050405020304" pitchFamily="18" charset="0"/>
              <a:ea typeface="Times New Roman" panose="02020603050405020304" pitchFamily="18" charset="0"/>
            </a:endParaRPr>
          </a:p>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A ascensão desses regimes na Europa, é outra parte a ser destacada sobre o contexto histórico que influenciou no início da Segunda Guerra Mundial. </a:t>
            </a:r>
            <a:endParaRPr lang="pt-B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1624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F667E03-C4FC-851E-4A12-A379F3C9A8AB}"/>
              </a:ext>
            </a:extLst>
          </p:cNvPr>
          <p:cNvSpPr txBox="1"/>
          <p:nvPr/>
        </p:nvSpPr>
        <p:spPr>
          <a:xfrm>
            <a:off x="71887" y="640603"/>
            <a:ext cx="5897592" cy="3248838"/>
          </a:xfrm>
          <a:prstGeom prst="rect">
            <a:avLst/>
          </a:prstGeom>
          <a:noFill/>
        </p:spPr>
        <p:txBody>
          <a:bodyPr wrap="square">
            <a:spAutoFit/>
          </a:bodyPr>
          <a:lstStyle/>
          <a:p>
            <a:pPr algn="just">
              <a:lnSpc>
                <a:spcPct val="115000"/>
              </a:lnSpc>
              <a:buNone/>
            </a:pPr>
            <a:r>
              <a:rPr lang="pt-BR" sz="2000" b="1" dirty="0">
                <a:solidFill>
                  <a:srgbClr val="000000"/>
                </a:solidFill>
                <a:effectLst/>
                <a:latin typeface="Arial Narrow" panose="020B0606020202030204" pitchFamily="34" charset="0"/>
                <a:ea typeface="Times New Roman" panose="02020603050405020304" pitchFamily="18" charset="0"/>
              </a:rPr>
              <a:t>Itália.</a:t>
            </a:r>
            <a:endParaRPr lang="pt-BR" sz="2000" dirty="0">
              <a:effectLst/>
              <a:latin typeface="Times New Roman" panose="02020603050405020304" pitchFamily="18" charset="0"/>
              <a:ea typeface="Times New Roman" panose="02020603050405020304" pitchFamily="18" charset="0"/>
            </a:endParaRPr>
          </a:p>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Não era só a Alemanha que passava por uma grave </a:t>
            </a:r>
            <a:r>
              <a:rPr lang="pt-BR" sz="2000" dirty="0">
                <a:latin typeface="Arial Narrow" panose="020B0606020202030204" pitchFamily="34" charset="0"/>
                <a:ea typeface="Times New Roman" panose="02020603050405020304" pitchFamily="18" charset="0"/>
              </a:rPr>
              <a:t>crise econômica</a:t>
            </a:r>
            <a:r>
              <a:rPr lang="pt-BR" sz="2000" dirty="0">
                <a:effectLst/>
                <a:latin typeface="Arial Narrow" panose="020B0606020202030204" pitchFamily="34" charset="0"/>
                <a:ea typeface="Times New Roman" panose="02020603050405020304" pitchFamily="18" charset="0"/>
              </a:rPr>
              <a:t>,</a:t>
            </a:r>
            <a:r>
              <a:rPr lang="pt-BR" sz="2000" dirty="0">
                <a:solidFill>
                  <a:srgbClr val="000000"/>
                </a:solidFill>
                <a:effectLst/>
                <a:latin typeface="Arial Narrow" panose="020B0606020202030204" pitchFamily="34" charset="0"/>
                <a:ea typeface="Times New Roman" panose="02020603050405020304" pitchFamily="18" charset="0"/>
              </a:rPr>
              <a:t> marcada pelos altos níveis de inflação e </a:t>
            </a:r>
            <a:r>
              <a:rPr lang="pt-BR" sz="2000" dirty="0">
                <a:latin typeface="Arial Narrow" panose="020B0606020202030204" pitchFamily="34" charset="0"/>
                <a:ea typeface="Times New Roman" panose="02020603050405020304" pitchFamily="18" charset="0"/>
              </a:rPr>
              <a:t>desemprego</a:t>
            </a:r>
            <a:r>
              <a:rPr lang="pt-BR" sz="2000" dirty="0">
                <a:effectLst/>
                <a:latin typeface="Arial Narrow" panose="020B0606020202030204" pitchFamily="34" charset="0"/>
                <a:ea typeface="Times New Roman" panose="02020603050405020304" pitchFamily="18" charset="0"/>
              </a:rPr>
              <a:t>,</a:t>
            </a:r>
            <a:r>
              <a:rPr lang="pt-BR" sz="2000" dirty="0">
                <a:solidFill>
                  <a:srgbClr val="000000"/>
                </a:solidFill>
                <a:effectLst/>
                <a:latin typeface="Arial Narrow" panose="020B0606020202030204" pitchFamily="34" charset="0"/>
                <a:ea typeface="Times New Roman" panose="02020603050405020304" pitchFamily="18" charset="0"/>
              </a:rPr>
              <a:t> além de queda na produção industrial. Foi em meio a um cenário desanimador para os italianos que Benito Mussolini fundou, em 1919, o </a:t>
            </a:r>
            <a:r>
              <a:rPr lang="pt-BR" sz="2000" b="1" dirty="0">
                <a:solidFill>
                  <a:srgbClr val="000000"/>
                </a:solidFill>
                <a:effectLst/>
                <a:latin typeface="Arial Narrow" panose="020B0606020202030204" pitchFamily="34" charset="0"/>
                <a:ea typeface="Times New Roman" panose="02020603050405020304" pitchFamily="18" charset="0"/>
              </a:rPr>
              <a:t>Partido Fascista</a:t>
            </a:r>
            <a:r>
              <a:rPr lang="pt-BR" sz="2000" dirty="0">
                <a:solidFill>
                  <a:srgbClr val="000000"/>
                </a:solidFill>
                <a:effectLst/>
                <a:latin typeface="Arial Narrow" panose="020B0606020202030204" pitchFamily="34" charset="0"/>
                <a:ea typeface="Times New Roman" panose="02020603050405020304" pitchFamily="18" charset="0"/>
              </a:rPr>
              <a:t>. As principais características do partido eram: ultranacionalismo, oposição à </a:t>
            </a:r>
            <a:r>
              <a:rPr lang="pt-BR" sz="2000" dirty="0">
                <a:latin typeface="Arial Narrow" panose="020B0606020202030204" pitchFamily="34" charset="0"/>
                <a:ea typeface="Times New Roman" panose="02020603050405020304" pitchFamily="18" charset="0"/>
              </a:rPr>
              <a:t>democracia</a:t>
            </a:r>
            <a:r>
              <a:rPr lang="pt-BR" sz="2000" dirty="0">
                <a:solidFill>
                  <a:srgbClr val="000000"/>
                </a:solidFill>
                <a:effectLst/>
                <a:latin typeface="Arial Narrow" panose="020B0606020202030204" pitchFamily="34" charset="0"/>
                <a:ea typeface="Times New Roman" panose="02020603050405020304" pitchFamily="18" charset="0"/>
              </a:rPr>
              <a:t> liberal e ao </a:t>
            </a:r>
            <a:r>
              <a:rPr lang="pt-BR" sz="2000" dirty="0">
                <a:latin typeface="Arial Narrow" panose="020B0606020202030204" pitchFamily="34" charset="0"/>
                <a:ea typeface="Times New Roman" panose="02020603050405020304" pitchFamily="18" charset="0"/>
              </a:rPr>
              <a:t>socialismo</a:t>
            </a:r>
            <a:r>
              <a:rPr lang="pt-BR" sz="2000" dirty="0">
                <a:solidFill>
                  <a:srgbClr val="000000"/>
                </a:solidFill>
                <a:effectLst/>
                <a:latin typeface="Arial Narrow" panose="020B0606020202030204" pitchFamily="34" charset="0"/>
                <a:ea typeface="Times New Roman" panose="02020603050405020304" pitchFamily="18" charset="0"/>
              </a:rPr>
              <a:t> – que se instalou na União Soviética (URSS) após a </a:t>
            </a:r>
            <a:r>
              <a:rPr lang="pt-BR" sz="2000" dirty="0">
                <a:latin typeface="Arial Narrow" panose="020B0606020202030204" pitchFamily="34" charset="0"/>
                <a:ea typeface="Times New Roman" panose="02020603050405020304" pitchFamily="18" charset="0"/>
              </a:rPr>
              <a:t>Revolução Russa de 1917</a:t>
            </a:r>
            <a:r>
              <a:rPr lang="pt-BR" sz="2000" dirty="0">
                <a:effectLst/>
                <a:latin typeface="Arial Narrow" panose="020B0606020202030204" pitchFamily="34" charset="0"/>
                <a:ea typeface="Times New Roman" panose="02020603050405020304" pitchFamily="18" charset="0"/>
              </a:rPr>
              <a:t>.</a:t>
            </a:r>
            <a:endParaRPr lang="pt-BR" sz="2000" dirty="0">
              <a:effectLst/>
              <a:latin typeface="Times New Roman" panose="02020603050405020304" pitchFamily="18" charset="0"/>
              <a:ea typeface="Times New Roman" panose="02020603050405020304" pitchFamily="18" charset="0"/>
            </a:endParaRPr>
          </a:p>
        </p:txBody>
      </p:sp>
      <p:sp>
        <p:nvSpPr>
          <p:cNvPr id="5" name="CaixaDeTexto 4">
            <a:extLst>
              <a:ext uri="{FF2B5EF4-FFF2-40B4-BE49-F238E27FC236}">
                <a16:creationId xmlns:a16="http://schemas.microsoft.com/office/drawing/2014/main" id="{8AF01328-9920-864D-8765-4ED77E353791}"/>
              </a:ext>
            </a:extLst>
          </p:cNvPr>
          <p:cNvSpPr txBox="1"/>
          <p:nvPr/>
        </p:nvSpPr>
        <p:spPr>
          <a:xfrm>
            <a:off x="71887" y="4079223"/>
            <a:ext cx="5897592" cy="2187009"/>
          </a:xfrm>
          <a:prstGeom prst="rect">
            <a:avLst/>
          </a:prstGeom>
          <a:noFill/>
        </p:spPr>
        <p:txBody>
          <a:bodyPr wrap="square">
            <a:spAutoFit/>
          </a:bodyPr>
          <a:lstStyle/>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A Revolução Russa e a ascensão do socialismo no país que viria a formar a URSS é um ponto importante tanto para entender o </a:t>
            </a:r>
            <a:r>
              <a:rPr lang="pt-BR" sz="2000" dirty="0">
                <a:latin typeface="Arial Narrow" panose="020B0606020202030204" pitchFamily="34" charset="0"/>
                <a:ea typeface="Times New Roman" panose="02020603050405020304" pitchFamily="18" charset="0"/>
              </a:rPr>
              <a:t>fascismo</a:t>
            </a:r>
            <a:r>
              <a:rPr lang="pt-BR" sz="2000" dirty="0">
                <a:solidFill>
                  <a:srgbClr val="000000"/>
                </a:solidFill>
                <a:effectLst/>
                <a:latin typeface="Arial Narrow" panose="020B0606020202030204" pitchFamily="34" charset="0"/>
                <a:ea typeface="Times New Roman" panose="02020603050405020304" pitchFamily="18" charset="0"/>
              </a:rPr>
              <a:t> italiano quanto a Segunda Guerra Mundial. Como diversas classes da sociedade temiam que a ideologia se espalhasse pela Europa, muitas optaram por apoiar regimes totalitários como o liderado por Mussolini.</a:t>
            </a:r>
            <a:endParaRPr lang="pt-BR" sz="2000" dirty="0">
              <a:effectLst/>
              <a:latin typeface="Times New Roman" panose="02020603050405020304" pitchFamily="18" charset="0"/>
              <a:ea typeface="Times New Roman" panose="02020603050405020304" pitchFamily="18" charset="0"/>
            </a:endParaRPr>
          </a:p>
        </p:txBody>
      </p:sp>
      <p:sp>
        <p:nvSpPr>
          <p:cNvPr id="7" name="CaixaDeTexto 6">
            <a:extLst>
              <a:ext uri="{FF2B5EF4-FFF2-40B4-BE49-F238E27FC236}">
                <a16:creationId xmlns:a16="http://schemas.microsoft.com/office/drawing/2014/main" id="{0529F4BF-B72E-2656-6FBE-939848FCDB2A}"/>
              </a:ext>
            </a:extLst>
          </p:cNvPr>
          <p:cNvSpPr txBox="1"/>
          <p:nvPr/>
        </p:nvSpPr>
        <p:spPr>
          <a:xfrm>
            <a:off x="6097438" y="640603"/>
            <a:ext cx="5962290" cy="2554545"/>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Partido Fascista contava com o apoio da burguesia e da Igreja Católica, além de outros setores da sociedade civil. Em 1922, Benito Mussolini marchou com os “Camisas Negras” – como eram conhecidos os militantes fascistas – sobre Roma, em uma grande manifestação a favor do Partido Fascista. Poucos dias depois, o então primeiro-ministro italiano, Luigi Facta, renunciou ao cargo e foi substituído por Mussolini, convidado pelo rei Vitor Manuel II para comandar o governo.</a:t>
            </a:r>
            <a:endParaRPr lang="pt-BR" sz="2000" dirty="0"/>
          </a:p>
        </p:txBody>
      </p:sp>
      <p:sp>
        <p:nvSpPr>
          <p:cNvPr id="9" name="CaixaDeTexto 8">
            <a:extLst>
              <a:ext uri="{FF2B5EF4-FFF2-40B4-BE49-F238E27FC236}">
                <a16:creationId xmlns:a16="http://schemas.microsoft.com/office/drawing/2014/main" id="{CAB959C6-7216-9E71-D247-0FF18AC02012}"/>
              </a:ext>
            </a:extLst>
          </p:cNvPr>
          <p:cNvSpPr txBox="1"/>
          <p:nvPr/>
        </p:nvSpPr>
        <p:spPr>
          <a:xfrm>
            <a:off x="6159979" y="3195148"/>
            <a:ext cx="5837207" cy="3477875"/>
          </a:xfrm>
          <a:prstGeom prst="rect">
            <a:avLst/>
          </a:prstGeom>
          <a:noFill/>
        </p:spPr>
        <p:txBody>
          <a:bodyPr wrap="square">
            <a:spAutoFit/>
          </a:bodyPr>
          <a:lstStyle/>
          <a:p>
            <a:pPr algn="just"/>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Enquanto estava no poder, o Partido Fascista tornou-se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único partido permitido na Itália</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perseguiu e matou adversários políticos e também implantou o corporativismo – modelo que colocava os </a:t>
            </a:r>
            <a:r>
              <a:rPr lang="pt-BR" sz="2000" kern="100" dirty="0">
                <a:latin typeface="Arial Narrow" panose="020B0606020202030204" pitchFamily="34" charset="0"/>
                <a:ea typeface="Calibri" panose="020F0502020204030204" pitchFamily="34" charset="0"/>
                <a:cs typeface="Times New Roman" panose="02020603050405020304" pitchFamily="18" charset="0"/>
              </a:rPr>
              <a:t>sindicatos</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tanto de patrões quanto de empregados, sob controle do governo. Os discretos ganhos econômicos conquistados pelo Partido Fascista – que agiu nessa esfera, principalmente, por meio de incentivo a obras públicas – foram abalados com a Crise de 1929. A partir da recessão, Mussolini passou a apostar na expansão territorial como uma estratégia de resolver e colocar em segundo plano os problemas internos da Itália.</a:t>
            </a:r>
            <a:endParaRPr lang="pt-BR" sz="2000" dirty="0"/>
          </a:p>
        </p:txBody>
      </p:sp>
    </p:spTree>
    <p:extLst>
      <p:ext uri="{BB962C8B-B14F-4D97-AF65-F5344CB8AC3E}">
        <p14:creationId xmlns:p14="http://schemas.microsoft.com/office/powerpoint/2010/main" val="2586866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0DE663D-4A2F-5017-3E8B-63C16F3C4C67}"/>
              </a:ext>
            </a:extLst>
          </p:cNvPr>
          <p:cNvSpPr txBox="1"/>
          <p:nvPr/>
        </p:nvSpPr>
        <p:spPr>
          <a:xfrm>
            <a:off x="0" y="1083741"/>
            <a:ext cx="5968041" cy="5018553"/>
          </a:xfrm>
          <a:prstGeom prst="rect">
            <a:avLst/>
          </a:prstGeom>
          <a:noFill/>
        </p:spPr>
        <p:txBody>
          <a:bodyPr wrap="square">
            <a:spAutoFit/>
          </a:bodyPr>
          <a:lstStyle/>
          <a:p>
            <a:pPr algn="just">
              <a:lnSpc>
                <a:spcPct val="115000"/>
              </a:lnSpc>
              <a:buNone/>
            </a:pPr>
            <a:r>
              <a:rPr lang="pt-BR" sz="2000" b="1" dirty="0">
                <a:solidFill>
                  <a:srgbClr val="000000"/>
                </a:solidFill>
                <a:effectLst/>
                <a:latin typeface="Arial Narrow" panose="020B0606020202030204" pitchFamily="34" charset="0"/>
                <a:ea typeface="Times New Roman" panose="02020603050405020304" pitchFamily="18" charset="0"/>
              </a:rPr>
              <a:t>Alemanha.</a:t>
            </a:r>
            <a:endParaRPr lang="pt-BR" sz="2000" dirty="0">
              <a:effectLst/>
              <a:latin typeface="Times New Roman" panose="02020603050405020304" pitchFamily="18" charset="0"/>
              <a:ea typeface="Times New Roman" panose="02020603050405020304" pitchFamily="18" charset="0"/>
            </a:endParaRPr>
          </a:p>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O Tratado de Versalhes – firmado após a Primeira Guerra Mundial – prejudicou gravemente a Alemanha e fez surgir um sentimento de revanchismo. A precária situação econômica do país não conseguiu ser revertida pelo governo republicano que assumira o país após 1918 e, como alternativa, em 1919 surgiu o </a:t>
            </a:r>
            <a:r>
              <a:rPr lang="pt-BR" sz="2000" b="1" dirty="0">
                <a:solidFill>
                  <a:srgbClr val="000000"/>
                </a:solidFill>
                <a:effectLst/>
                <a:latin typeface="Arial Narrow" panose="020B0606020202030204" pitchFamily="34" charset="0"/>
                <a:ea typeface="Times New Roman" panose="02020603050405020304" pitchFamily="18" charset="0"/>
              </a:rPr>
              <a:t>Partido Nacional-Socialista dos Trabalhadores Alemães</a:t>
            </a:r>
            <a:r>
              <a:rPr lang="pt-BR" sz="2000" dirty="0">
                <a:solidFill>
                  <a:srgbClr val="000000"/>
                </a:solidFill>
                <a:effectLst/>
                <a:latin typeface="Arial Narrow" panose="020B0606020202030204" pitchFamily="34" charset="0"/>
                <a:ea typeface="Times New Roman" panose="02020603050405020304" pitchFamily="18" charset="0"/>
              </a:rPr>
              <a:t> – o </a:t>
            </a:r>
            <a:r>
              <a:rPr lang="pt-BR" sz="2000" b="1" dirty="0">
                <a:solidFill>
                  <a:srgbClr val="000000"/>
                </a:solidFill>
                <a:effectLst/>
                <a:latin typeface="Arial Narrow" panose="020B0606020202030204" pitchFamily="34" charset="0"/>
                <a:ea typeface="Times New Roman" panose="02020603050405020304" pitchFamily="18" charset="0"/>
              </a:rPr>
              <a:t>Partido Nazista</a:t>
            </a:r>
            <a:r>
              <a:rPr lang="pt-BR" sz="2000" dirty="0">
                <a:solidFill>
                  <a:srgbClr val="000000"/>
                </a:solidFill>
                <a:effectLst/>
                <a:latin typeface="Arial Narrow" panose="020B0606020202030204" pitchFamily="34" charset="0"/>
                <a:ea typeface="Times New Roman" panose="02020603050405020304" pitchFamily="18" charset="0"/>
              </a:rPr>
              <a:t>. Liderado pelo ex-cabo do exército Adolf Hitler, compartilhava crenças com o Partido Fascista italiano – como o </a:t>
            </a:r>
            <a:r>
              <a:rPr lang="pt-BR" sz="2000" dirty="0">
                <a:latin typeface="Arial Narrow" panose="020B0606020202030204" pitchFamily="34" charset="0"/>
                <a:ea typeface="Times New Roman" panose="02020603050405020304" pitchFamily="18" charset="0"/>
              </a:rPr>
              <a:t>ultranacionalismo</a:t>
            </a:r>
            <a:r>
              <a:rPr lang="pt-BR" sz="2000" dirty="0">
                <a:solidFill>
                  <a:srgbClr val="000000"/>
                </a:solidFill>
                <a:effectLst/>
                <a:latin typeface="Arial Narrow" panose="020B0606020202030204" pitchFamily="34" charset="0"/>
                <a:ea typeface="Times New Roman" panose="02020603050405020304" pitchFamily="18" charset="0"/>
              </a:rPr>
              <a:t> –, mas trazia uma nova característica: </a:t>
            </a:r>
            <a:r>
              <a:rPr lang="pt-BR" sz="2000" b="1" dirty="0">
                <a:solidFill>
                  <a:srgbClr val="000000"/>
                </a:solidFill>
                <a:effectLst/>
                <a:latin typeface="Arial Narrow" panose="020B0606020202030204" pitchFamily="34" charset="0"/>
                <a:ea typeface="Times New Roman" panose="02020603050405020304" pitchFamily="18" charset="0"/>
              </a:rPr>
              <a:t>o racismo</a:t>
            </a:r>
            <a:r>
              <a:rPr lang="pt-BR" sz="2000" dirty="0">
                <a:solidFill>
                  <a:srgbClr val="000000"/>
                </a:solidFill>
                <a:effectLst/>
                <a:latin typeface="Arial Narrow" panose="020B0606020202030204" pitchFamily="34" charset="0"/>
                <a:ea typeface="Times New Roman" panose="02020603050405020304" pitchFamily="18" charset="0"/>
              </a:rPr>
              <a:t>. A ideia disseminada por Hitler e seus apoiadores era de que os alemães pertenciam a uma raça pura e superior – a raça ariana – e que as demais etnias deveriam ser subjugadas ou exterminadas.</a:t>
            </a:r>
            <a:endParaRPr lang="pt-BR" sz="2000" dirty="0">
              <a:effectLst/>
              <a:latin typeface="Times New Roman" panose="02020603050405020304" pitchFamily="18" charset="0"/>
              <a:ea typeface="Times New Roman" panose="02020603050405020304" pitchFamily="18" charset="0"/>
            </a:endParaRPr>
          </a:p>
        </p:txBody>
      </p:sp>
      <p:sp>
        <p:nvSpPr>
          <p:cNvPr id="5" name="CaixaDeTexto 4">
            <a:extLst>
              <a:ext uri="{FF2B5EF4-FFF2-40B4-BE49-F238E27FC236}">
                <a16:creationId xmlns:a16="http://schemas.microsoft.com/office/drawing/2014/main" id="{77C66F01-91AD-6F57-0E5D-B3E640B5BEB2}"/>
              </a:ext>
            </a:extLst>
          </p:cNvPr>
          <p:cNvSpPr txBox="1"/>
          <p:nvPr/>
        </p:nvSpPr>
        <p:spPr>
          <a:xfrm>
            <a:off x="6096000" y="1260712"/>
            <a:ext cx="5871712" cy="4664610"/>
          </a:xfrm>
          <a:prstGeom prst="rect">
            <a:avLst/>
          </a:prstGeom>
          <a:noFill/>
        </p:spPr>
        <p:txBody>
          <a:bodyPr wrap="square">
            <a:spAutoFit/>
          </a:bodyPr>
          <a:lstStyle/>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Aqui, você talvez se pergunte: como a população passou a apoiar essa ideia? Com um discurso </a:t>
            </a:r>
            <a:r>
              <a:rPr lang="pt-BR" sz="2000" dirty="0">
                <a:latin typeface="Arial Narrow" panose="020B0606020202030204" pitchFamily="34" charset="0"/>
                <a:ea typeface="Times New Roman" panose="02020603050405020304" pitchFamily="18" charset="0"/>
              </a:rPr>
              <a:t>populista</a:t>
            </a:r>
            <a:r>
              <a:rPr lang="pt-BR" sz="2000" dirty="0">
                <a:solidFill>
                  <a:srgbClr val="000000"/>
                </a:solidFill>
                <a:effectLst/>
                <a:latin typeface="Arial Narrow" panose="020B0606020202030204" pitchFamily="34" charset="0"/>
                <a:ea typeface="Times New Roman" panose="02020603050405020304" pitchFamily="18" charset="0"/>
              </a:rPr>
              <a:t> e demagógico (com capacidade de influenciar o povo), o Partido Nazista e a figura do líder Adolf Hitler apelavam aos sentimentos populares de que a Alemanha fora injustiçada pelo Tratado de Versalhes. Além desse apelo, o discurso era demagógico por acusar um </a:t>
            </a:r>
            <a:r>
              <a:rPr lang="pt-BR" sz="2000" b="1" dirty="0">
                <a:solidFill>
                  <a:srgbClr val="000000"/>
                </a:solidFill>
                <a:effectLst/>
                <a:latin typeface="Arial Narrow" panose="020B0606020202030204" pitchFamily="34" charset="0"/>
                <a:ea typeface="Times New Roman" panose="02020603050405020304" pitchFamily="18" charset="0"/>
              </a:rPr>
              <a:t>culpado </a:t>
            </a:r>
            <a:r>
              <a:rPr lang="pt-BR" sz="2000" dirty="0">
                <a:solidFill>
                  <a:srgbClr val="000000"/>
                </a:solidFill>
                <a:effectLst/>
                <a:latin typeface="Arial Narrow" panose="020B0606020202030204" pitchFamily="34" charset="0"/>
                <a:ea typeface="Times New Roman" panose="02020603050405020304" pitchFamily="18" charset="0"/>
              </a:rPr>
              <a:t>pelos problemas sociais e econômicos causados à Alemanha: a comunidade judaica. Assim, a comunicação direta com a população – realizada por meio das rádios e dos jornais impressos, os quais constituíam as grandes mídias de massa da época – fez com que o discurso nazista fosse “comprado” por uma ampla porção da população.</a:t>
            </a:r>
            <a:endParaRPr lang="pt-B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8829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DA07AF4-EA49-98DD-073F-5E49459489D6}"/>
              </a:ext>
            </a:extLst>
          </p:cNvPr>
          <p:cNvSpPr txBox="1"/>
          <p:nvPr/>
        </p:nvSpPr>
        <p:spPr>
          <a:xfrm>
            <a:off x="97047" y="1016878"/>
            <a:ext cx="5863806" cy="2540888"/>
          </a:xfrm>
          <a:prstGeom prst="rect">
            <a:avLst/>
          </a:prstGeom>
          <a:noFill/>
        </p:spPr>
        <p:txBody>
          <a:bodyPr wrap="square">
            <a:spAutoFit/>
          </a:bodyPr>
          <a:lstStyle/>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Em 1932, apoiado pela burguesia e por setores conservadores da sociedade, o Partido Nazista conquistou diversos assentos no </a:t>
            </a:r>
            <a:r>
              <a:rPr lang="pt-BR" sz="2000" dirty="0">
                <a:latin typeface="Arial Narrow" panose="020B0606020202030204" pitchFamily="34" charset="0"/>
                <a:ea typeface="Times New Roman" panose="02020603050405020304" pitchFamily="18" charset="0"/>
              </a:rPr>
              <a:t>parlamento</a:t>
            </a:r>
            <a:r>
              <a:rPr lang="pt-BR" sz="2000" dirty="0">
                <a:solidFill>
                  <a:srgbClr val="000000"/>
                </a:solidFill>
                <a:effectLst/>
                <a:latin typeface="Arial Narrow" panose="020B0606020202030204" pitchFamily="34" charset="0"/>
                <a:ea typeface="Times New Roman" panose="02020603050405020304" pitchFamily="18" charset="0"/>
              </a:rPr>
              <a:t> por meio das </a:t>
            </a:r>
            <a:r>
              <a:rPr lang="pt-BR" sz="2000" dirty="0">
                <a:latin typeface="Arial Narrow" panose="020B0606020202030204" pitchFamily="34" charset="0"/>
                <a:ea typeface="Times New Roman" panose="02020603050405020304" pitchFamily="18" charset="0"/>
              </a:rPr>
              <a:t>eleições na Alemanha.</a:t>
            </a:r>
            <a:r>
              <a:rPr lang="pt-BR" sz="2000" dirty="0">
                <a:solidFill>
                  <a:srgbClr val="000000"/>
                </a:solidFill>
                <a:effectLst/>
                <a:latin typeface="Arial Narrow" panose="020B0606020202030204" pitchFamily="34" charset="0"/>
                <a:ea typeface="Times New Roman" panose="02020603050405020304" pitchFamily="18" charset="0"/>
              </a:rPr>
              <a:t> Um ano depois, Hitler foi nomeado primeiro-ministro e, em 1934, tornou-se </a:t>
            </a:r>
            <a:r>
              <a:rPr lang="pt-BR" sz="2000" dirty="0">
                <a:latin typeface="Arial Narrow" panose="020B0606020202030204" pitchFamily="34" charset="0"/>
                <a:ea typeface="Times New Roman" panose="02020603050405020304" pitchFamily="18" charset="0"/>
              </a:rPr>
              <a:t>chefe de governo e de Estado</a:t>
            </a:r>
            <a:r>
              <a:rPr lang="pt-BR" sz="2000" dirty="0">
                <a:effectLst/>
                <a:latin typeface="Arial Narrow" panose="020B0606020202030204" pitchFamily="34" charset="0"/>
                <a:ea typeface="Times New Roman" panose="02020603050405020304" pitchFamily="18" charset="0"/>
              </a:rPr>
              <a:t>.</a:t>
            </a:r>
            <a:r>
              <a:rPr lang="pt-BR" sz="2000" dirty="0">
                <a:solidFill>
                  <a:srgbClr val="000000"/>
                </a:solidFill>
                <a:effectLst/>
                <a:latin typeface="Arial Narrow" panose="020B0606020202030204" pitchFamily="34" charset="0"/>
                <a:ea typeface="Times New Roman" panose="02020603050405020304" pitchFamily="18" charset="0"/>
              </a:rPr>
              <a:t> Assim, ele passou a ser chamado de </a:t>
            </a:r>
            <a:r>
              <a:rPr lang="pt-BR" sz="2000" b="1" dirty="0">
                <a:solidFill>
                  <a:srgbClr val="000000"/>
                </a:solidFill>
                <a:effectLst/>
                <a:latin typeface="Arial Narrow" panose="020B0606020202030204" pitchFamily="34" charset="0"/>
                <a:ea typeface="Times New Roman" panose="02020603050405020304" pitchFamily="18" charset="0"/>
              </a:rPr>
              <a:t>Führer </a:t>
            </a:r>
            <a:r>
              <a:rPr lang="pt-BR" sz="2000" dirty="0">
                <a:solidFill>
                  <a:srgbClr val="000000"/>
                </a:solidFill>
                <a:effectLst/>
                <a:latin typeface="Arial Narrow" panose="020B0606020202030204" pitchFamily="34" charset="0"/>
                <a:ea typeface="Times New Roman" panose="02020603050405020304" pitchFamily="18" charset="0"/>
              </a:rPr>
              <a:t>(líder) e inaugurou o </a:t>
            </a:r>
            <a:r>
              <a:rPr lang="pt-BR" sz="2000" b="1" dirty="0">
                <a:solidFill>
                  <a:srgbClr val="000000"/>
                </a:solidFill>
                <a:effectLst/>
                <a:latin typeface="Arial Narrow" panose="020B0606020202030204" pitchFamily="34" charset="0"/>
                <a:ea typeface="Times New Roman" panose="02020603050405020304" pitchFamily="18" charset="0"/>
              </a:rPr>
              <a:t>III Reich </a:t>
            </a:r>
            <a:r>
              <a:rPr lang="pt-BR" sz="2000" dirty="0">
                <a:solidFill>
                  <a:srgbClr val="000000"/>
                </a:solidFill>
                <a:effectLst/>
                <a:latin typeface="Arial Narrow" panose="020B0606020202030204" pitchFamily="34" charset="0"/>
                <a:ea typeface="Times New Roman" panose="02020603050405020304" pitchFamily="18" charset="0"/>
              </a:rPr>
              <a:t>(império).</a:t>
            </a:r>
            <a:endParaRPr lang="pt-BR" sz="2000" dirty="0">
              <a:effectLst/>
              <a:latin typeface="Times New Roman" panose="02020603050405020304" pitchFamily="18" charset="0"/>
              <a:ea typeface="Times New Roman" panose="02020603050405020304" pitchFamily="18" charset="0"/>
            </a:endParaRPr>
          </a:p>
        </p:txBody>
      </p:sp>
      <p:sp>
        <p:nvSpPr>
          <p:cNvPr id="5" name="CaixaDeTexto 4">
            <a:extLst>
              <a:ext uri="{FF2B5EF4-FFF2-40B4-BE49-F238E27FC236}">
                <a16:creationId xmlns:a16="http://schemas.microsoft.com/office/drawing/2014/main" id="{069A2891-7EBC-5D27-F50E-121CA185E669}"/>
              </a:ext>
            </a:extLst>
          </p:cNvPr>
          <p:cNvSpPr txBox="1"/>
          <p:nvPr/>
        </p:nvSpPr>
        <p:spPr>
          <a:xfrm>
            <a:off x="97047" y="3902130"/>
            <a:ext cx="5863806" cy="1938992"/>
          </a:xfrm>
          <a:prstGeom prst="rect">
            <a:avLst/>
          </a:prstGeom>
          <a:noFill/>
        </p:spPr>
        <p:txBody>
          <a:bodyPr wrap="square">
            <a:spAutoFit/>
          </a:bodyPr>
          <a:lstStyle/>
          <a:p>
            <a:pPr algn="just"/>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Ações do Partido Nazista – como o intervencionismo econômico – fortaleceram a indústria alemã e diminuíram o desemprego. Demais partidos políticos foram proibidos, jornais de oposição foram fechados e minorias, como os judeus, perseguidas. Desrespeitando o Tratado de Versalhes, Hitler também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remilitarizou a Alemanha.</a:t>
            </a:r>
            <a:endParaRPr lang="pt-BR" sz="2000" dirty="0"/>
          </a:p>
        </p:txBody>
      </p:sp>
      <p:pic>
        <p:nvPicPr>
          <p:cNvPr id="7" name="Imagem 6">
            <a:extLst>
              <a:ext uri="{FF2B5EF4-FFF2-40B4-BE49-F238E27FC236}">
                <a16:creationId xmlns:a16="http://schemas.microsoft.com/office/drawing/2014/main" id="{D5A6B35B-F0B8-B61B-CFE6-058C2621536F}"/>
              </a:ext>
            </a:extLst>
          </p:cNvPr>
          <p:cNvPicPr>
            <a:picLocks noChangeAspect="1"/>
          </p:cNvPicPr>
          <p:nvPr/>
        </p:nvPicPr>
        <p:blipFill>
          <a:blip r:embed="rId2"/>
          <a:stretch>
            <a:fillRect/>
          </a:stretch>
        </p:blipFill>
        <p:spPr>
          <a:xfrm>
            <a:off x="6231149" y="1588043"/>
            <a:ext cx="5690557" cy="3199016"/>
          </a:xfrm>
          <a:prstGeom prst="rect">
            <a:avLst/>
          </a:prstGeom>
        </p:spPr>
      </p:pic>
    </p:spTree>
    <p:extLst>
      <p:ext uri="{BB962C8B-B14F-4D97-AF65-F5344CB8AC3E}">
        <p14:creationId xmlns:p14="http://schemas.microsoft.com/office/powerpoint/2010/main" val="1831694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F920B00-7200-A498-01EE-132393FA6DEE}"/>
              </a:ext>
            </a:extLst>
          </p:cNvPr>
          <p:cNvSpPr txBox="1"/>
          <p:nvPr/>
        </p:nvSpPr>
        <p:spPr>
          <a:xfrm>
            <a:off x="104955" y="739336"/>
            <a:ext cx="5881777" cy="2862322"/>
          </a:xfrm>
          <a:prstGeom prst="rect">
            <a:avLst/>
          </a:prstGeom>
          <a:noFill/>
        </p:spPr>
        <p:txBody>
          <a:bodyPr wrap="square">
            <a:spAutoFit/>
          </a:bodyPr>
          <a:lstStyle/>
          <a:p>
            <a:pPr algn="just"/>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 conjunturas políticas e econômicas tão parecidas, era só uma questão de tempo até a Alemanha e a Itália formarem uma aliança. Isso aconteceu em 1936, </a:t>
            </a:r>
            <a:r>
              <a:rPr lang="pt-BR" sz="2000" kern="100" dirty="0">
                <a:latin typeface="Arial Narrow" panose="020B0606020202030204" pitchFamily="34" charset="0"/>
                <a:ea typeface="Calibri" panose="020F0502020204030204" pitchFamily="34" charset="0"/>
                <a:cs typeface="Times New Roman" panose="02020603050405020304" pitchFamily="18" charset="0"/>
              </a:rPr>
              <a:t>quando os dois Estados assinaram um tratado de colaboração</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assinatura desse tratado e a consequente criação do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Eixo Berlim-Roma</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nasceu não apenas devido às semelhanças ideológicas dos dois governos totalitários, mas também por conta do isolamento internacional que os dois Estados enfrentavam.</a:t>
            </a:r>
            <a:endParaRPr lang="pt-BR" sz="2000" dirty="0"/>
          </a:p>
        </p:txBody>
      </p:sp>
      <p:sp>
        <p:nvSpPr>
          <p:cNvPr id="5" name="CaixaDeTexto 4">
            <a:extLst>
              <a:ext uri="{FF2B5EF4-FFF2-40B4-BE49-F238E27FC236}">
                <a16:creationId xmlns:a16="http://schemas.microsoft.com/office/drawing/2014/main" id="{1794594D-F525-1429-E2CB-DEAE24D91348}"/>
              </a:ext>
            </a:extLst>
          </p:cNvPr>
          <p:cNvSpPr txBox="1"/>
          <p:nvPr/>
        </p:nvSpPr>
        <p:spPr>
          <a:xfrm>
            <a:off x="104955" y="3769743"/>
            <a:ext cx="5881777" cy="2554545"/>
          </a:xfrm>
          <a:prstGeom prst="rect">
            <a:avLst/>
          </a:prstGeom>
          <a:noFill/>
        </p:spPr>
        <p:txBody>
          <a:bodyPr wrap="square">
            <a:spAutoFit/>
          </a:bodyPr>
          <a:lstStyle/>
          <a:p>
            <a:pPr algn="just"/>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Alemanha fora “excluída” da comunidade internacional com o Tratado de Versalhes, sendo até mesmo impedida de integrar a Liga das Nações – uma </a:t>
            </a:r>
            <a:r>
              <a:rPr lang="pt-BR" sz="2000" kern="100" dirty="0">
                <a:latin typeface="Arial Narrow" panose="020B0606020202030204" pitchFamily="34" charset="0"/>
                <a:ea typeface="Calibri" panose="020F0502020204030204" pitchFamily="34" charset="0"/>
                <a:cs typeface="Times New Roman" panose="02020603050405020304" pitchFamily="18" charset="0"/>
              </a:rPr>
              <a:t>organização internacional</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fundada após a Primeira Guerra Mundial – em um primeiro momento. Por sua vez, a Itália fora severamente punida com </a:t>
            </a:r>
            <a:r>
              <a:rPr lang="pt-BR" sz="2000" kern="100" dirty="0">
                <a:latin typeface="Arial Narrow" panose="020B0606020202030204" pitchFamily="34" charset="0"/>
                <a:ea typeface="Calibri" panose="020F0502020204030204" pitchFamily="34" charset="0"/>
                <a:cs typeface="Times New Roman" panose="02020603050405020304" pitchFamily="18" charset="0"/>
              </a:rPr>
              <a:t>sanções internacionais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após invadir o norte da África. Quando a Alemanha não aderiu às sanções, uma porta foi aberta para a aproximação entre os dois países.</a:t>
            </a:r>
            <a:endParaRPr lang="pt-BR" sz="2000" dirty="0"/>
          </a:p>
        </p:txBody>
      </p:sp>
      <p:sp>
        <p:nvSpPr>
          <p:cNvPr id="7" name="CaixaDeTexto 6">
            <a:extLst>
              <a:ext uri="{FF2B5EF4-FFF2-40B4-BE49-F238E27FC236}">
                <a16:creationId xmlns:a16="http://schemas.microsoft.com/office/drawing/2014/main" id="{58DAC5DF-21DE-21E9-A45B-2F3332C24D81}"/>
              </a:ext>
            </a:extLst>
          </p:cNvPr>
          <p:cNvSpPr txBox="1"/>
          <p:nvPr/>
        </p:nvSpPr>
        <p:spPr>
          <a:xfrm>
            <a:off x="6096000" y="1728534"/>
            <a:ext cx="5991045" cy="3400931"/>
          </a:xfrm>
          <a:prstGeom prst="rect">
            <a:avLst/>
          </a:prstGeom>
          <a:noFill/>
        </p:spPr>
        <p:txBody>
          <a:bodyPr wrap="square">
            <a:spAutoFit/>
          </a:bodyPr>
          <a:lstStyle/>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Outros estados europeus, nada fizeram quando Hitler quebrou o Tratado de Versalhes. Havia uma ideia de que o nazismo iria impedir a expansão da URSS e do socialismo pela Europa Ocidental e, não se opuseram, nem quando a Alemanha anexou outros territórios. </a:t>
            </a:r>
            <a:endParaRPr lang="pt-BR" sz="2000" dirty="0">
              <a:effectLst/>
              <a:latin typeface="Arial Narrow" panose="020B0606020202030204" pitchFamily="34" charset="0"/>
              <a:ea typeface="Times New Roman" panose="02020603050405020304" pitchFamily="18" charset="0"/>
            </a:endParaRPr>
          </a:p>
          <a:p>
            <a:pPr algn="just">
              <a:buNone/>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Também em 1936, a Alemanha assinou pactos com a Espanha – a fim de apoiar a </a:t>
            </a:r>
            <a:r>
              <a:rPr lang="pt-BR" sz="2000" kern="100" dirty="0">
                <a:latin typeface="Arial Narrow" panose="020B0606020202030204" pitchFamily="34" charset="0"/>
                <a:ea typeface="Calibri" panose="020F0502020204030204" pitchFamily="34" charset="0"/>
                <a:cs typeface="Times New Roman" panose="02020603050405020304" pitchFamily="18" charset="0"/>
              </a:rPr>
              <a:t>ditadura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 Francisco Franco – e com o Japão – com objetivo de frear a expansão soviética sobre a Ásia. Já em 1939, Alemanha e União Soviética assinaram o Pacto Germânico-Soviético de não-agressão.</a:t>
            </a:r>
            <a:endParaRPr lang="pt-BR" sz="2000" dirty="0">
              <a:latin typeface="Arial Narrow" panose="020B0606020202030204" pitchFamily="34" charset="0"/>
            </a:endParaRPr>
          </a:p>
        </p:txBody>
      </p:sp>
    </p:spTree>
    <p:extLst>
      <p:ext uri="{BB962C8B-B14F-4D97-AF65-F5344CB8AC3E}">
        <p14:creationId xmlns:p14="http://schemas.microsoft.com/office/powerpoint/2010/main" val="1204366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1BC22B6-1283-3769-C12D-81899C35FD4F}"/>
              </a:ext>
            </a:extLst>
          </p:cNvPr>
          <p:cNvSpPr txBox="1"/>
          <p:nvPr/>
        </p:nvSpPr>
        <p:spPr>
          <a:xfrm>
            <a:off x="120770" y="948907"/>
            <a:ext cx="5975230" cy="2554545"/>
          </a:xfrm>
          <a:prstGeom prst="rect">
            <a:avLst/>
          </a:prstGeom>
          <a:noFill/>
        </p:spPr>
        <p:txBody>
          <a:bodyPr wrap="square">
            <a:spAutoFit/>
          </a:bodyPr>
          <a:lstStyle/>
          <a:p>
            <a:pPr algn="just"/>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Durante 1938, a Alemanha nazista anexou a Áustria e parte da antiga Tchecoslováquia. Esse desejo por aumentar seu território era pautado na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Teoria do Espaço Vital</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ideia que surgiu do sentimento alemão de revolta por ter perdido terras após a Primeira Guerra Mundial. A teoria ainda pregava que a raça ariana deveria ter um único território e expandi-lo ao máximo, formando “um guia, um império, um povo”, conforme dizia Hitler.</a:t>
            </a:r>
            <a:endParaRPr lang="pt-BR" sz="2000" dirty="0"/>
          </a:p>
        </p:txBody>
      </p:sp>
      <p:sp>
        <p:nvSpPr>
          <p:cNvPr id="5" name="CaixaDeTexto 4">
            <a:extLst>
              <a:ext uri="{FF2B5EF4-FFF2-40B4-BE49-F238E27FC236}">
                <a16:creationId xmlns:a16="http://schemas.microsoft.com/office/drawing/2014/main" id="{2C6B111E-A24E-110D-D1B4-344D46C29F1F}"/>
              </a:ext>
            </a:extLst>
          </p:cNvPr>
          <p:cNvSpPr txBox="1"/>
          <p:nvPr/>
        </p:nvSpPr>
        <p:spPr>
          <a:xfrm>
            <a:off x="120770" y="3666226"/>
            <a:ext cx="5848709" cy="2554545"/>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Foi essa teoria que levou Hitler a invadir a Polônia, em 1939, buscando recuperar o domínio sobre a cidade de Danzig. Existiram várias tentativas anteriores de reanexar o território, mas apenas em 1º de setembro de 1939 o objetivo foi atingido. Inaugurando a estratégia que ficaria conhecida como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blitzkrieg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(guerra-relâmpago), a Alemanha nazista lançou um feroz ataque aéreo e terrestre sobre a cidade polonesa.</a:t>
            </a:r>
            <a:endParaRPr lang="pt-BR" sz="2000" dirty="0"/>
          </a:p>
        </p:txBody>
      </p:sp>
      <p:sp>
        <p:nvSpPr>
          <p:cNvPr id="7" name="CaixaDeTexto 6">
            <a:extLst>
              <a:ext uri="{FF2B5EF4-FFF2-40B4-BE49-F238E27FC236}">
                <a16:creationId xmlns:a16="http://schemas.microsoft.com/office/drawing/2014/main" id="{01CABC5B-13CD-06C1-F5BE-DFFD0D7274DB}"/>
              </a:ext>
            </a:extLst>
          </p:cNvPr>
          <p:cNvSpPr txBox="1"/>
          <p:nvPr/>
        </p:nvSpPr>
        <p:spPr>
          <a:xfrm>
            <a:off x="6124754" y="1216326"/>
            <a:ext cx="5750941" cy="4010072"/>
          </a:xfrm>
          <a:prstGeom prst="rect">
            <a:avLst/>
          </a:prstGeom>
          <a:noFill/>
        </p:spPr>
        <p:txBody>
          <a:bodyPr wrap="square">
            <a:spAutoFit/>
          </a:bodyPr>
          <a:lstStyle/>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Diante da insistência e sucesso de Hitler em reconquistar Danzig, </a:t>
            </a:r>
            <a:r>
              <a:rPr lang="pt-BR" sz="2000" dirty="0">
                <a:latin typeface="Arial Narrow" panose="020B0606020202030204" pitchFamily="34" charset="0"/>
                <a:ea typeface="Times New Roman" panose="02020603050405020304" pitchFamily="18" charset="0"/>
              </a:rPr>
              <a:t>Reino Unido</a:t>
            </a:r>
            <a:r>
              <a:rPr lang="pt-BR" sz="2000" dirty="0">
                <a:effectLst/>
                <a:latin typeface="Arial Narrow" panose="020B0606020202030204" pitchFamily="34" charset="0"/>
                <a:ea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rPr>
              <a:t>e França declararam guerra ao país germânico no dia 3 de setembro de 1939, dando início a Segunda Guerra Mundial. </a:t>
            </a:r>
            <a:endParaRPr lang="pt-BR" sz="2000" dirty="0">
              <a:effectLst/>
              <a:latin typeface="Times New Roman" panose="02020603050405020304" pitchFamily="18" charset="0"/>
              <a:ea typeface="Times New Roman" panose="02020603050405020304" pitchFamily="18" charset="0"/>
            </a:endParaRPr>
          </a:p>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Logo após p início, formou-se dois grupos:</a:t>
            </a:r>
            <a:endParaRPr lang="pt-BR" sz="2000" dirty="0">
              <a:effectLst/>
              <a:latin typeface="Times New Roman" panose="02020603050405020304" pitchFamily="18" charset="0"/>
              <a:ea typeface="Times New Roman" panose="02020603050405020304" pitchFamily="18" charset="0"/>
            </a:endParaRPr>
          </a:p>
          <a:p>
            <a:pPr marL="342900" lvl="0" indent="-342900" fontAlgn="base">
              <a:lnSpc>
                <a:spcPct val="107000"/>
              </a:lnSpc>
              <a:spcAft>
                <a:spcPts val="800"/>
              </a:spcAft>
              <a:buFont typeface="Symbol" panose="05050102010706020507" pitchFamily="18" charset="2"/>
              <a:buChar char=""/>
            </a:pP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 </a:t>
            </a:r>
            <a:r>
              <a:rPr lang="pt-BR" sz="20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Eixo</a:t>
            </a: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um pacto de </a:t>
            </a:r>
            <a:r>
              <a:rPr lang="pt-BR" sz="20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apoio mútuo</a:t>
            </a: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entre Alemanha, Japão e Itália.</a:t>
            </a:r>
            <a:endParaRPr lang="pt-BR" sz="20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000" dirty="0">
                <a:solidFill>
                  <a:srgbClr val="000000"/>
                </a:solidFill>
                <a:effectLst/>
                <a:latin typeface="Arial Narrow" panose="020B0606020202030204" pitchFamily="34" charset="0"/>
                <a:ea typeface="Times New Roman" panose="02020603050405020304" pitchFamily="18" charset="0"/>
              </a:rPr>
              <a:t>os </a:t>
            </a:r>
            <a:r>
              <a:rPr lang="pt-BR" sz="2000" b="1" dirty="0">
                <a:solidFill>
                  <a:srgbClr val="000000"/>
                </a:solidFill>
                <a:effectLst/>
                <a:latin typeface="Arial Narrow" panose="020B0606020202030204" pitchFamily="34" charset="0"/>
                <a:ea typeface="Times New Roman" panose="02020603050405020304" pitchFamily="18" charset="0"/>
              </a:rPr>
              <a:t>Aliados</a:t>
            </a:r>
            <a:r>
              <a:rPr lang="pt-BR" sz="2000" dirty="0">
                <a:solidFill>
                  <a:srgbClr val="000000"/>
                </a:solidFill>
                <a:effectLst/>
                <a:latin typeface="Arial Narrow" panose="020B0606020202030204" pitchFamily="34" charset="0"/>
                <a:ea typeface="Times New Roman" panose="02020603050405020304" pitchFamily="18" charset="0"/>
              </a:rPr>
              <a:t>, como ficou conhecida a oposição ao Eixo, formada por diversos </a:t>
            </a:r>
            <a:r>
              <a:rPr lang="pt-BR" sz="2000" dirty="0">
                <a:latin typeface="Arial Narrow" panose="020B0606020202030204" pitchFamily="34" charset="0"/>
                <a:ea typeface="Times New Roman" panose="02020603050405020304" pitchFamily="18" charset="0"/>
              </a:rPr>
              <a:t>países</a:t>
            </a:r>
            <a:r>
              <a:rPr lang="pt-BR" sz="2000" dirty="0">
                <a:effectLst/>
                <a:latin typeface="Arial Narrow" panose="020B0606020202030204" pitchFamily="34" charset="0"/>
                <a:ea typeface="Times New Roman" panose="02020603050405020304" pitchFamily="18" charset="0"/>
              </a:rPr>
              <a:t>.</a:t>
            </a:r>
            <a:r>
              <a:rPr lang="pt-BR" sz="2000" dirty="0">
                <a:solidFill>
                  <a:srgbClr val="000000"/>
                </a:solidFill>
                <a:effectLst/>
                <a:latin typeface="Arial Narrow" panose="020B0606020202030204" pitchFamily="34" charset="0"/>
                <a:ea typeface="Times New Roman" panose="02020603050405020304" pitchFamily="18" charset="0"/>
              </a:rPr>
              <a:t> O grupo tinha como lideranças o Reino Unido e a França em um primeiro momento.</a:t>
            </a:r>
            <a:endParaRPr lang="pt-B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02050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8E433DE-F24F-24F6-0C96-2D8EE47B0723}"/>
              </a:ext>
            </a:extLst>
          </p:cNvPr>
          <p:cNvSpPr txBox="1"/>
          <p:nvPr/>
        </p:nvSpPr>
        <p:spPr>
          <a:xfrm>
            <a:off x="217815" y="1168156"/>
            <a:ext cx="5786168" cy="4521687"/>
          </a:xfrm>
          <a:prstGeom prst="rect">
            <a:avLst/>
          </a:prstGeom>
          <a:noFill/>
        </p:spPr>
        <p:txBody>
          <a:bodyPr wrap="square">
            <a:spAutoFit/>
          </a:bodyPr>
          <a:lstStyle/>
          <a:p>
            <a:pPr algn="just">
              <a:lnSpc>
                <a:spcPct val="115000"/>
              </a:lnSpc>
              <a:spcAft>
                <a:spcPts val="800"/>
              </a:spcAft>
              <a:buNone/>
            </a:pP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Holocausto.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Enquanto enfrentava diversos países na Segunda Guerra Mundial, o Partido Nazista também perseguia </a:t>
            </a:r>
            <a:r>
              <a:rPr lang="pt-BR" sz="2000" kern="100" dirty="0">
                <a:latin typeface="Arial Narrow" panose="020B0606020202030204" pitchFamily="34" charset="0"/>
                <a:ea typeface="Calibri" panose="020F0502020204030204" pitchFamily="34" charset="0"/>
                <a:cs typeface="Arial" panose="020B0604020202020204" pitchFamily="34" charset="0"/>
              </a:rPr>
              <a:t>minorias</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 fim de “purificar” a Alemanha. Os judeus, principais vítimas dessa caçada, antes confinados aos “guetos” alemães, passaram a ser deportados e executados em massa a partir de 1942. Tratava-se da solução final, que instalou campos de trabalho, concentração e extermínio na Alemanha e na Polônia.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Estima-se que, ao final da Segunda Guerra Mundial, cerca de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6 milhões de judeus</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foram mortos </a:t>
            </a:r>
            <a:r>
              <a:rPr lang="pt-BR" sz="2000" kern="100" dirty="0">
                <a:latin typeface="Arial Narrow" panose="020B0606020202030204" pitchFamily="34" charset="0"/>
                <a:ea typeface="Calibri" panose="020F0502020204030204" pitchFamily="34" charset="0"/>
                <a:cs typeface="Arial" panose="020B0604020202020204" pitchFamily="34" charset="0"/>
              </a:rPr>
              <a:t>em um dos maiores crimes da história</a:t>
            </a:r>
            <a:r>
              <a:rPr lang="pt-BR" sz="2000" kern="100" dirty="0">
                <a:effectLst/>
                <a:latin typeface="Arial Narrow" panose="020B0606020202030204" pitchFamily="34" charset="0"/>
                <a:ea typeface="Calibri" panose="020F0502020204030204" pitchFamily="34" charset="0"/>
                <a:cs typeface="Arial" panose="020B0604020202020204" pitchFamily="34" charset="0"/>
              </a:rPr>
              <a:t>,</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que ficou conhecido como </a:t>
            </a:r>
            <a:r>
              <a:rPr lang="pt-BR" sz="2000" b="1" kern="100" dirty="0">
                <a:latin typeface="Arial Narrow" panose="020B0606020202030204" pitchFamily="34" charset="0"/>
                <a:ea typeface="Calibri" panose="020F0502020204030204" pitchFamily="34" charset="0"/>
                <a:cs typeface="Arial" panose="020B0604020202020204" pitchFamily="34" charset="0"/>
              </a:rPr>
              <a:t>holocausto</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9DEB832-9B07-B5AE-FEB3-5811BBA556FB}"/>
              </a:ext>
            </a:extLst>
          </p:cNvPr>
          <p:cNvSpPr txBox="1"/>
          <p:nvPr/>
        </p:nvSpPr>
        <p:spPr>
          <a:xfrm>
            <a:off x="6188018" y="966158"/>
            <a:ext cx="5786166" cy="5329664"/>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Arial" panose="020B0604020202020204" pitchFamily="34" charset="0"/>
              </a:rPr>
              <a:t>A entrada dos Estados Unidos na Guerra.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Com desejo de explorar recursos do Sudeste Asiático, os quais alimentariam a indústria voltada para a Segunda Guerra Mundial, o Japão lançou uma série de ataques. Além de mirar o próprio Sudeste Asiático, os japoneses buscaram neutralizar a frota naval estadunidense localizada na região central do Oceano Pacífico. Assim, em dezembro de 1941 a base militar estadunidense de Pearl Harbor, no Havaí, foi bombardeada.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Esse ataque configurou outra “virada” na Segunda Guerra Mundial, pois levou os Estados Unidos, o Reino Unido, a China e a Austrália a declararem formalmente guerra contra o Japão. Assim, por conta do pacto de apoio mútuo assinado em 1940, a Itália e a Alemanha declararam guerra a esses </a:t>
            </a:r>
            <a:r>
              <a:rPr lang="pt-BR" sz="2000" kern="100" dirty="0">
                <a:latin typeface="Arial Narrow" panose="020B0606020202030204" pitchFamily="34" charset="0"/>
                <a:ea typeface="Calibri" panose="020F0502020204030204" pitchFamily="34" charset="0"/>
                <a:cs typeface="Arial" panose="020B0604020202020204" pitchFamily="34" charset="0"/>
              </a:rPr>
              <a:t>Estados</a:t>
            </a:r>
            <a:r>
              <a:rPr lang="pt-BR" sz="2000" kern="100" dirty="0">
                <a:effectLst/>
                <a:latin typeface="Arial Narrow" panose="020B0606020202030204" pitchFamily="34" charset="0"/>
                <a:ea typeface="Calibri" panose="020F0502020204030204" pitchFamily="34" charset="0"/>
                <a:cs typeface="Arial" panose="020B0604020202020204" pitchFamily="34" charset="0"/>
              </a:rPr>
              <a:t>,</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apoiando o Japão.</a:t>
            </a:r>
            <a:endParaRPr lang="pt-BR" sz="2000" dirty="0"/>
          </a:p>
        </p:txBody>
      </p:sp>
    </p:spTree>
    <p:extLst>
      <p:ext uri="{BB962C8B-B14F-4D97-AF65-F5344CB8AC3E}">
        <p14:creationId xmlns:p14="http://schemas.microsoft.com/office/powerpoint/2010/main" val="1918100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B31009D-65DB-88F9-BD20-079D264627E6}"/>
              </a:ext>
            </a:extLst>
          </p:cNvPr>
          <p:cNvSpPr txBox="1"/>
          <p:nvPr/>
        </p:nvSpPr>
        <p:spPr>
          <a:xfrm>
            <a:off x="79795" y="655608"/>
            <a:ext cx="5872432" cy="5937587"/>
          </a:xfrm>
          <a:prstGeom prst="rect">
            <a:avLst/>
          </a:prstGeom>
          <a:noFill/>
        </p:spPr>
        <p:txBody>
          <a:bodyPr wrap="square">
            <a:spAutoFit/>
          </a:bodyPr>
          <a:lstStyle/>
          <a:p>
            <a:pPr algn="just">
              <a:lnSpc>
                <a:spcPct val="115000"/>
              </a:lnSpc>
              <a:spcAft>
                <a:spcPts val="800"/>
              </a:spcAft>
              <a:buNone/>
            </a:pP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grande erro estratégico de Hitler.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Em junho de 1941, Hitler quebrou o Pacto Germânico-Soviético e invadiu a União Soviética. As tropas nazistas chegaram perto de conquistar a cidade de Stalingrado, mas em novembro foram derrotadas pelo Exército Vermelho, como eram conhecidas as tropas soviéticas, que usaram o rigoroso inverno russo como arma.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Ao quebrar o tratado com a URSS, os alemães fizeram a Segunda Guerra Mundial aumentar suas proporções. Em 1941, os soviéticos juntaram-se aos </a:t>
            </a:r>
            <a:r>
              <a:rPr lang="pt-BR" sz="2000" u="sng" kern="100"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2"/>
              </a:rPr>
              <a:t>Aliados</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levando a Alemanha a ter que lutar em duas frentes: a oeste, com os ingleses, e a leste, com o Exército Vermelho. As constantes batalhas perdidas pelo Eixo, somadas às baixas alemãs no rigoroso inverno russo, geraram um clima de medo e instabilidade e fizeram com que a Itália se retirasse do conflito em 1943. A partir daí o Eixo declinou ainda mais.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5030D869-01DD-7DB9-CAB9-41BEE507D5B7}"/>
              </a:ext>
            </a:extLst>
          </p:cNvPr>
          <p:cNvSpPr txBox="1"/>
          <p:nvPr/>
        </p:nvSpPr>
        <p:spPr>
          <a:xfrm>
            <a:off x="6096000" y="1146324"/>
            <a:ext cx="5872432" cy="4565352"/>
          </a:xfrm>
          <a:prstGeom prst="rect">
            <a:avLst/>
          </a:prstGeom>
          <a:noFill/>
        </p:spPr>
        <p:txBody>
          <a:bodyPr wrap="square">
            <a:spAutoFit/>
          </a:bodyPr>
          <a:lstStyle/>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Já enfraquecido, o Eixo sofreu uma derrota fundamental no dia 6 de junho de 1944 – o conhecido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Dia D</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Nessa data, mais de 150 mil soldados aliados desembarcaram na Normandia, localizada no Noroeste da França. A megaoperação também envolveu 1,2 mil navios de guerra e mil aviões, além de ter sido responsável por libertar Paris em 25 de agosto de 1944. Agora, os nazistas estavam acuados e perdendo o território que haviam conquistado.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Posteriormente, em 2 de maio de 1945, os soviéticos ocuparam Berlim após libertarem a Polônia. Hitler já havia cometido suicídio dias antes, em 30 de abril, e por isso a rendição alemã veio rapidamente.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Em 5 de maio de 1945 a guerra acabava na Europa.</a:t>
            </a:r>
            <a:endParaRPr lang="pt-BR" sz="2000" dirty="0"/>
          </a:p>
        </p:txBody>
      </p:sp>
    </p:spTree>
    <p:extLst>
      <p:ext uri="{BB962C8B-B14F-4D97-AF65-F5344CB8AC3E}">
        <p14:creationId xmlns:p14="http://schemas.microsoft.com/office/powerpoint/2010/main" val="4008836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49A5376-359D-EA40-6F50-B206FD0CE2BC}"/>
              </a:ext>
            </a:extLst>
          </p:cNvPr>
          <p:cNvSpPr txBox="1"/>
          <p:nvPr/>
        </p:nvSpPr>
        <p:spPr>
          <a:xfrm>
            <a:off x="114300" y="1190444"/>
            <a:ext cx="5820674" cy="4072910"/>
          </a:xfrm>
          <a:prstGeom prst="rect">
            <a:avLst/>
          </a:prstGeom>
          <a:noFill/>
        </p:spPr>
        <p:txBody>
          <a:bodyPr wrap="square">
            <a:spAutoFit/>
          </a:bodyPr>
          <a:lstStyle/>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Os vencedores da Guerra, assinaram o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Tratado de Potsdam</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que estabelecia a Alemanha como principal culpada pelo conflito e precisou pagar uma alta indenização aos Aliados.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Além da punição financeira, a Alemanha também foi dividida em quatro zonas de ocupação militar: estadunidense, soviética, britânica e francesa. O objetivo dessa divisão era facilitar a tarefa de </a:t>
            </a:r>
            <a:r>
              <a:rPr lang="pt-BR" sz="2000" kern="100" dirty="0">
                <a:latin typeface="Arial Narrow" panose="020B0606020202030204" pitchFamily="34" charset="0"/>
                <a:ea typeface="Calibri" panose="020F0502020204030204" pitchFamily="34" charset="0"/>
                <a:cs typeface="Arial" panose="020B0604020202020204" pitchFamily="34" charset="0"/>
              </a:rPr>
              <a:t>administrar o país</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para que ele fosse reconstruído, juntamente com a economia europeia. Também era de interesse dos Aliados evitar que um novo sentimento revanchista surgisse na Alemanha, de forma a repetir a história que culminou na Segunda Guerra Mundial.</a:t>
            </a:r>
            <a:endParaRPr lang="pt-BR" sz="2000" dirty="0"/>
          </a:p>
        </p:txBody>
      </p:sp>
      <p:sp>
        <p:nvSpPr>
          <p:cNvPr id="5" name="CaixaDeTexto 4">
            <a:extLst>
              <a:ext uri="{FF2B5EF4-FFF2-40B4-BE49-F238E27FC236}">
                <a16:creationId xmlns:a16="http://schemas.microsoft.com/office/drawing/2014/main" id="{5B9E5A1E-5A22-F390-D0BD-586CE2729A7A}"/>
              </a:ext>
            </a:extLst>
          </p:cNvPr>
          <p:cNvSpPr txBox="1"/>
          <p:nvPr/>
        </p:nvSpPr>
        <p:spPr>
          <a:xfrm>
            <a:off x="6096000" y="1599498"/>
            <a:ext cx="5820674" cy="3254802"/>
          </a:xfrm>
          <a:prstGeom prst="rect">
            <a:avLst/>
          </a:prstGeom>
          <a:noFill/>
        </p:spPr>
        <p:txBody>
          <a:bodyPr wrap="square">
            <a:spAutoFit/>
          </a:bodyPr>
          <a:lstStyle/>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Além da punição financeira, a Alemanha também teve seu território dividido. Inicialmente em quatros zonas de ocupação militar, depois em duas. Essa separação,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ideologicamente </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criada pelos Estados ocidentais, foi transformada em uma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realidade </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inegável em 13 de agosto de 1961. Nessa data, a URSS construiu o famoso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Muro de Berlim</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que dividiu fisicamente não apenas a cidade, mas o país. Assim, surgiram a Alemanha Ocidental (capitalista) e a Alemanha Oriental </a:t>
            </a:r>
            <a:r>
              <a:rPr lang="pt-BR" sz="2000" kern="100" dirty="0">
                <a:effectLst/>
                <a:latin typeface="Arial Narrow" panose="020B0606020202030204" pitchFamily="34" charset="0"/>
                <a:ea typeface="Calibri" panose="020F0502020204030204" pitchFamily="34" charset="0"/>
                <a:cs typeface="Arial" panose="020B0604020202020204" pitchFamily="34" charset="0"/>
              </a:rPr>
              <a:t>(</a:t>
            </a:r>
            <a:r>
              <a:rPr lang="pt-BR" sz="2000" kern="100" dirty="0">
                <a:latin typeface="Arial Narrow" panose="020B0606020202030204" pitchFamily="34" charset="0"/>
                <a:ea typeface="Calibri" panose="020F0502020204030204" pitchFamily="34" charset="0"/>
                <a:cs typeface="Arial" panose="020B0604020202020204" pitchFamily="34" charset="0"/>
              </a:rPr>
              <a:t>comunista</a:t>
            </a:r>
            <a:r>
              <a:rPr lang="pt-BR" sz="20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5449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BBFBA53-6C52-A683-1B88-570871883667}"/>
              </a:ext>
            </a:extLst>
          </p:cNvPr>
          <p:cNvSpPr txBox="1"/>
          <p:nvPr/>
        </p:nvSpPr>
        <p:spPr>
          <a:xfrm>
            <a:off x="105673" y="845389"/>
            <a:ext cx="5829301" cy="2546916"/>
          </a:xfrm>
          <a:prstGeom prst="rect">
            <a:avLst/>
          </a:prstGeom>
          <a:noFill/>
        </p:spPr>
        <p:txBody>
          <a:bodyPr wrap="square">
            <a:spAutoFit/>
          </a:bodyPr>
          <a:lstStyle/>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Segunda Guerra Mundial resultou no maior número de mortes, civis e militares, em toda a história. A Alemanha ficou novamente enfraquecida e, como dito, teve seu território dividido. A divisão que inicialmente era ideológica tornou-se realidade com a construção do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Muro de Berlim em 1961</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permanecendo assim por 28 anos, até a sua queda, em 1989.</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DE3506E-A3D8-7165-F7F8-6D17C00B3ADE}"/>
              </a:ext>
            </a:extLst>
          </p:cNvPr>
          <p:cNvSpPr txBox="1"/>
          <p:nvPr/>
        </p:nvSpPr>
        <p:spPr>
          <a:xfrm>
            <a:off x="200563" y="3666227"/>
            <a:ext cx="5648146" cy="2649508"/>
          </a:xfrm>
          <a:prstGeom prst="rect">
            <a:avLst/>
          </a:prstGeom>
          <a:noFill/>
        </p:spPr>
        <p:txBody>
          <a:bodyPr wrap="square">
            <a:spAutoFit/>
          </a:bodyPr>
          <a:lstStyle/>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Opa, espera ai! E o Japão?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Mesmo após a rendição alemã e da assinatura do Tratado de Potsdam, os japoneses não desistiram. A imensa área que tinha sido ocupada pelo país no Oceano Pacífico durante o início da Segunda Guerra Mundial já vinha diminuindo desde a entrada dos Estados Unidos no conflito, mesmo assim os japoneses persistiam.</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44735D21-6FB3-6BD2-EAB4-7C0291875DE0}"/>
              </a:ext>
            </a:extLst>
          </p:cNvPr>
          <p:cNvSpPr txBox="1"/>
          <p:nvPr/>
        </p:nvSpPr>
        <p:spPr>
          <a:xfrm>
            <a:off x="6185860" y="1102672"/>
            <a:ext cx="5730815" cy="5127109"/>
          </a:xfrm>
          <a:prstGeom prst="rect">
            <a:avLst/>
          </a:prstGeom>
          <a:noFill/>
        </p:spPr>
        <p:txBody>
          <a:bodyPr wrap="square">
            <a:spAutoFit/>
          </a:bodyPr>
          <a:lstStyle/>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Como o inimigo não se rendia, os Estados Unidos promoveram uma horrível demonstração de força: os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ataques atômicos</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em Hiroshima, no dia 6 de agosto de 1945, e pouco depois, em 9 de agosto, o alvo foi a cidade de Nagazaki.</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Os ataques são considerados “horríveis” pelos efeitos destruidores das </a:t>
            </a:r>
            <a:r>
              <a:rPr lang="pt-BR" sz="2000" kern="100" dirty="0">
                <a:latin typeface="Arial Narrow" panose="020B0606020202030204" pitchFamily="34" charset="0"/>
                <a:ea typeface="Calibri" panose="020F0502020204030204" pitchFamily="34" charset="0"/>
                <a:cs typeface="Arial" panose="020B0604020202020204" pitchFamily="34" charset="0"/>
              </a:rPr>
              <a:t>armas nucleares</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os quais não se resumem aos dias dos ataques, mas alastram-se por décadas por conta da radiação, responsável por matar outras 80 mil pessoas nos anos após o ataque em Hiroshima –, mas não apenas por isso. A questão que inquieta estudiosos até hoje é outra: o ataque atômico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foi mesmo necessário</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para encerrar de uma vez por todas a Segunda Guerra Mundial?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567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9394D14-05B1-84F1-D1CB-C89B6A5E8877}"/>
              </a:ext>
            </a:extLst>
          </p:cNvPr>
          <p:cNvSpPr txBox="1"/>
          <p:nvPr/>
        </p:nvSpPr>
        <p:spPr>
          <a:xfrm>
            <a:off x="96329" y="828135"/>
            <a:ext cx="5838645" cy="6058069"/>
          </a:xfrm>
          <a:prstGeom prst="rect">
            <a:avLst/>
          </a:prstGeom>
          <a:noFill/>
        </p:spPr>
        <p:txBody>
          <a:bodyPr wrap="square">
            <a:spAutoFit/>
          </a:bodyPr>
          <a:lstStyle/>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Existem divergências quanto à resposta para essa questão. Enquanto alguns acreditam que o lançamento das </a:t>
            </a:r>
            <a:r>
              <a:rPr lang="pt-BR" sz="2000" kern="100" dirty="0">
                <a:latin typeface="Arial Narrow" panose="020B0606020202030204" pitchFamily="34" charset="0"/>
                <a:ea typeface="Calibri" panose="020F0502020204030204" pitchFamily="34" charset="0"/>
                <a:cs typeface="Arial" panose="020B0604020202020204" pitchFamily="34" charset="0"/>
              </a:rPr>
              <a:t>armas nucleares</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foi necessário para agilizar o fim do conflito, evitando uma invasão ao Japão e, assim, poupando muitas vidas, outros tantos discordam. Esse grupo de pesquisadores entende o uso das bombas atômicas como uma forma de demonstrar força para a União Soviética, antecipando o conflito ideológico que viria a se acirrar até instalar-se a </a:t>
            </a:r>
            <a:r>
              <a:rPr lang="pt-BR" sz="2000" kern="100" dirty="0">
                <a:latin typeface="Arial Narrow" panose="020B0606020202030204" pitchFamily="34" charset="0"/>
                <a:ea typeface="Calibri" panose="020F0502020204030204" pitchFamily="34" charset="0"/>
                <a:cs typeface="Arial" panose="020B0604020202020204" pitchFamily="34" charset="0"/>
              </a:rPr>
              <a:t>Guerra Fria</a:t>
            </a:r>
            <a:r>
              <a:rPr lang="pt-BR" sz="20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Após os ataques atômicos, a URSS expulsou tropas japonesas que ainda ocupavam a Manchúria – região localizada no Nordeste da China – e, em 2 de setembro de 1945, o Japão se rendeu. Acabava assim, definitivamente, a Segunda Guerra Mundial.</a:t>
            </a:r>
          </a:p>
          <a:p>
            <a:pPr algn="r"/>
            <a:r>
              <a:rPr lang="pt-BR" sz="1600" dirty="0">
                <a:latin typeface="Arial Narrow" panose="020B0606020202030204" pitchFamily="34" charset="0"/>
              </a:rPr>
              <a:t>Fonte: https://abre.ai/mbd7.</a:t>
            </a:r>
          </a:p>
          <a:p>
            <a:pPr algn="r"/>
            <a:r>
              <a:rPr lang="pt-BR" sz="1600" dirty="0">
                <a:latin typeface="Arial Narrow" panose="020B0606020202030204" pitchFamily="34" charset="0"/>
              </a:rPr>
              <a:t>Acesso em: 24 fev. 2025. Adaptado.</a:t>
            </a:r>
          </a:p>
          <a:p>
            <a:pPr algn="r"/>
            <a:r>
              <a:rPr lang="pt-BR" sz="1600" dirty="0">
                <a:latin typeface="Arial Narrow" panose="020B0606020202030204" pitchFamily="34" charset="0"/>
              </a:rPr>
              <a:t>Texto de Luiza Calixto e Pâmela Morais.</a:t>
            </a:r>
          </a:p>
          <a:p>
            <a:pPr algn="just">
              <a:buNone/>
            </a:pPr>
            <a:endParaRPr lang="pt-BR" sz="2000" dirty="0"/>
          </a:p>
        </p:txBody>
      </p:sp>
      <p:sp>
        <p:nvSpPr>
          <p:cNvPr id="5" name="CaixaDeTexto 4">
            <a:extLst>
              <a:ext uri="{FF2B5EF4-FFF2-40B4-BE49-F238E27FC236}">
                <a16:creationId xmlns:a16="http://schemas.microsoft.com/office/drawing/2014/main" id="{0DA950DD-BBD9-0713-B557-2985B7137923}"/>
              </a:ext>
            </a:extLst>
          </p:cNvPr>
          <p:cNvSpPr txBox="1"/>
          <p:nvPr/>
        </p:nvSpPr>
        <p:spPr>
          <a:xfrm>
            <a:off x="6257028" y="633113"/>
            <a:ext cx="3974621" cy="390043"/>
          </a:xfrm>
          <a:prstGeom prst="rect">
            <a:avLst/>
          </a:prstGeom>
          <a:noFill/>
        </p:spPr>
        <p:txBody>
          <a:bodyPr wrap="square">
            <a:spAutoFit/>
          </a:bodyPr>
          <a:lstStyle/>
          <a:p>
            <a:pPr algn="just">
              <a:lnSpc>
                <a:spcPct val="115000"/>
              </a:lnSpc>
              <a:spcAft>
                <a:spcPts val="800"/>
              </a:spcAft>
              <a:buNone/>
            </a:pPr>
            <a:r>
              <a:rPr lang="pt-BR" sz="1800" b="1" kern="100">
                <a:effectLst/>
                <a:latin typeface="Arial Narrow" panose="020B0606020202030204" pitchFamily="34" charset="0"/>
                <a:ea typeface="Calibri" panose="020F0502020204030204" pitchFamily="34" charset="0"/>
                <a:cs typeface="Times New Roman" panose="02020603050405020304" pitchFamily="18" charset="0"/>
              </a:rPr>
              <a:t>ATIVIDADES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BC1FF97C-4FA2-DD1A-24DB-AEBD4CCADA86}"/>
              </a:ext>
            </a:extLst>
          </p:cNvPr>
          <p:cNvSpPr txBox="1"/>
          <p:nvPr/>
        </p:nvSpPr>
        <p:spPr>
          <a:xfrm>
            <a:off x="6096000" y="1459716"/>
            <a:ext cx="5838645" cy="4437690"/>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Continuando as reflexões sobre o texto, de que forma os ataques nucleares em Hiroshima e Nagasaki moldaram o poder dos Estados Unidos e influenciaram o cenário internacional após a Segunda Guerra Mundial?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07000"/>
              </a:lnSpc>
              <a:spcAft>
                <a:spcPts val="800"/>
              </a:spcAft>
              <a:buNone/>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Reforçaram a posição dos Estados Unidos como uma superpotência emergente, desencadeando debates sobre os limites do poder militar e a responsabilidade internacional.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Os ataques nucleares reforçaram a liderança dos Estados Unidos no mundo pós-guerra, enquanto também contribuíram para a bipolarização do poder global.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4584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453236F-3B7F-EFB6-0A7E-0641579E5C5A}"/>
              </a:ext>
            </a:extLst>
          </p:cNvPr>
          <p:cNvSpPr txBox="1"/>
          <p:nvPr/>
        </p:nvSpPr>
        <p:spPr>
          <a:xfrm>
            <a:off x="114299" y="1302588"/>
            <a:ext cx="5906938" cy="3903184"/>
          </a:xfrm>
          <a:prstGeom prst="rect">
            <a:avLst/>
          </a:prstGeom>
          <a:noFill/>
        </p:spPr>
        <p:txBody>
          <a:bodyPr wrap="square">
            <a:spAutoFit/>
          </a:bodyPr>
          <a:lstStyle/>
          <a:p>
            <a:pPr algn="just">
              <a:lnSpc>
                <a:spcPct val="107000"/>
              </a:lnSpc>
              <a:spcAft>
                <a:spcPts val="800"/>
              </a:spcAft>
              <a:buNone/>
            </a:pPr>
            <a:r>
              <a:rPr lang="pt-BR" sz="2000" kern="100">
                <a:effectLst/>
                <a:latin typeface="Arial Narrow" panose="020B0606020202030204" pitchFamily="34" charset="0"/>
                <a:ea typeface="Calibri" panose="020F0502020204030204" pitchFamily="34" charset="0"/>
                <a:cs typeface="Times New Roman" panose="02020603050405020304" pitchFamily="18" charset="0"/>
              </a:rPr>
              <a:t>(C) Reduziram a influência dos Estados Unidos sobre a comunidade internacional, levantando preocupações sobre o uso de armas nucleares e os riscos associados à escalada da guerra.</a:t>
            </a:r>
            <a:endParaRPr lang="pt-BR" sz="2000" kern="1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a:effectLst/>
                <a:latin typeface="Arial Narrow" panose="020B0606020202030204" pitchFamily="34" charset="0"/>
                <a:ea typeface="Calibri" panose="020F0502020204030204" pitchFamily="34" charset="0"/>
                <a:cs typeface="Times New Roman" panose="02020603050405020304" pitchFamily="18" charset="0"/>
              </a:rPr>
              <a:t>(D) Enfraqueceram a liderança dos Estados Unidos no mundo pós-guerra, gerando críticas de outras nações e minando sua autoridade moral e diplomática.</a:t>
            </a:r>
            <a:endParaRPr lang="pt-BR" sz="2000" kern="1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a:effectLst/>
                <a:latin typeface="Arial Narrow" panose="020B0606020202030204" pitchFamily="34" charset="0"/>
                <a:ea typeface="Calibri" panose="020F0502020204030204" pitchFamily="34" charset="0"/>
                <a:cs typeface="Times New Roman" panose="02020603050405020304" pitchFamily="18" charset="0"/>
              </a:rPr>
              <a:t>(E) Desafiaram o status dos Estados Unidos como uma superpotência militar, promovendo um questionamento generalizado sobre a legitimidade de seu uso de força letal em larga escala.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9C19F9CB-FC6E-4784-8773-ADF08125B471}"/>
              </a:ext>
            </a:extLst>
          </p:cNvPr>
          <p:cNvSpPr txBox="1"/>
          <p:nvPr/>
        </p:nvSpPr>
        <p:spPr>
          <a:xfrm>
            <a:off x="6195922" y="664235"/>
            <a:ext cx="4897648" cy="373436"/>
          </a:xfrm>
          <a:prstGeom prst="rect">
            <a:avLst/>
          </a:prstGeom>
          <a:noFill/>
        </p:spPr>
        <p:txBody>
          <a:bodyPr wrap="square">
            <a:spAutoFit/>
          </a:bodyPr>
          <a:lstStyle/>
          <a:p>
            <a:pPr>
              <a:lnSpc>
                <a:spcPct val="107000"/>
              </a:lnSpc>
              <a:spcAft>
                <a:spcPts val="800"/>
              </a:spcAft>
              <a:buNone/>
            </a:pP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 2012)</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C914F55D-EDE3-FA9E-02A8-7062667AE728}"/>
              </a:ext>
            </a:extLst>
          </p:cNvPr>
          <p:cNvPicPr>
            <a:picLocks noChangeAspect="1"/>
          </p:cNvPicPr>
          <p:nvPr/>
        </p:nvPicPr>
        <p:blipFill>
          <a:blip r:embed="rId2"/>
          <a:stretch>
            <a:fillRect/>
          </a:stretch>
        </p:blipFill>
        <p:spPr>
          <a:xfrm>
            <a:off x="6282561" y="1236078"/>
            <a:ext cx="3629532" cy="5087060"/>
          </a:xfrm>
          <a:prstGeom prst="rect">
            <a:avLst/>
          </a:prstGeom>
        </p:spPr>
      </p:pic>
    </p:spTree>
    <p:extLst>
      <p:ext uri="{BB962C8B-B14F-4D97-AF65-F5344CB8AC3E}">
        <p14:creationId xmlns:p14="http://schemas.microsoft.com/office/powerpoint/2010/main" val="683453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44C3DEC-B128-4416-E694-9361A5E94C78}"/>
              </a:ext>
            </a:extLst>
          </p:cNvPr>
          <p:cNvSpPr txBox="1"/>
          <p:nvPr/>
        </p:nvSpPr>
        <p:spPr>
          <a:xfrm>
            <a:off x="86264" y="803654"/>
            <a:ext cx="5900468" cy="3542508"/>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Com sua entrada no universo dos gibis, o Capitão chegaria para apaziguar a agonia, o autoritarismo militar e combater a tirania. Claro que, em tempos de guerra, um gibi de um herói com uma bandeira americana no peito aplicando um sopapo no </a:t>
            </a:r>
            <a:r>
              <a:rPr lang="pt-BR" sz="2000" i="1" kern="100" dirty="0" err="1">
                <a:effectLst/>
                <a:latin typeface="Arial Narrow" panose="020B0606020202030204" pitchFamily="34" charset="0"/>
                <a:ea typeface="Calibri" panose="020F0502020204030204" pitchFamily="34" charset="0"/>
                <a:cs typeface="Times New Roman" panose="02020603050405020304" pitchFamily="18" charset="0"/>
              </a:rPr>
              <a:t>Furer</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só poderia ganhar destaque, e o sucesso não demoraria muito a chegar.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buNone/>
            </a:pP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COSTA, C. </a:t>
            </a:r>
            <a:r>
              <a:rPr lang="pt-BR" sz="1050" i="1" kern="100" dirty="0">
                <a:effectLst/>
                <a:latin typeface="Arial Narrow" panose="020B0606020202030204" pitchFamily="34" charset="0"/>
                <a:ea typeface="Calibri" panose="020F0502020204030204" pitchFamily="34" charset="0"/>
                <a:cs typeface="Times New Roman" panose="02020603050405020304" pitchFamily="18" charset="0"/>
              </a:rPr>
              <a:t>Capitão América, o primeiro vingador</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 crítica. Disponível em: www.revistastart.com.br. Acesso em: 27 jan. 2012 (adaptado).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A capa da primeira edição norte-americana da revista do Capitão América demonstra sua associação com a participação dos Estados Unidos na luta contra</a:t>
            </a:r>
            <a:endParaRPr lang="pt-BR" sz="2000" dirty="0"/>
          </a:p>
        </p:txBody>
      </p:sp>
      <p:sp>
        <p:nvSpPr>
          <p:cNvPr id="5" name="CaixaDeTexto 4">
            <a:extLst>
              <a:ext uri="{FF2B5EF4-FFF2-40B4-BE49-F238E27FC236}">
                <a16:creationId xmlns:a16="http://schemas.microsoft.com/office/drawing/2014/main" id="{04C196D3-5484-80D6-2185-3FC9BA783464}"/>
              </a:ext>
            </a:extLst>
          </p:cNvPr>
          <p:cNvSpPr txBox="1"/>
          <p:nvPr/>
        </p:nvSpPr>
        <p:spPr>
          <a:xfrm>
            <a:off x="86264" y="4506021"/>
            <a:ext cx="6094562" cy="2132443"/>
          </a:xfrm>
          <a:prstGeom prst="rect">
            <a:avLst/>
          </a:prstGeom>
          <a:noFill/>
        </p:spPr>
        <p:txBody>
          <a:bodyPr wrap="square">
            <a:spAutoFit/>
          </a:bodyPr>
          <a:lstStyle/>
          <a:p>
            <a:pPr marL="144145" indent="-144145">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a Tríplice Aliança, na Primeira Guerra Mundial.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144145" indent="-144145">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os regimes totalitários, na Segunda Guerra Mundial.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144145" indent="-144145">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o poder soviético, durante a Guerra Fria.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144145" indent="-144145">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o movimento comunista, na Segunda Guerra do Vietnã.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144145" indent="-144145">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o terrorismo internacional, após 11 de setembro de 2001.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71EDAB15-29E8-AAD3-FCBA-9411AEDCFA4C}"/>
              </a:ext>
            </a:extLst>
          </p:cNvPr>
          <p:cNvSpPr txBox="1"/>
          <p:nvPr/>
        </p:nvSpPr>
        <p:spPr>
          <a:xfrm>
            <a:off x="6180826" y="871268"/>
            <a:ext cx="5900468" cy="777200"/>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Quais foram os principais fatores políticos e econômicos, que levaram à eclosão da Segunda Guerra Mundial?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C1240E55-DB1C-1FD0-4F57-D32A9D8C5B11}"/>
              </a:ext>
            </a:extLst>
          </p:cNvPr>
          <p:cNvSpPr txBox="1"/>
          <p:nvPr/>
        </p:nvSpPr>
        <p:spPr>
          <a:xfrm>
            <a:off x="6193048" y="2333837"/>
            <a:ext cx="5768194" cy="1015663"/>
          </a:xfrm>
          <a:prstGeom prst="rect">
            <a:avLst/>
          </a:prstGeom>
          <a:noFill/>
        </p:spPr>
        <p:txBody>
          <a:bodyPr wrap="square">
            <a:spAutoFit/>
          </a:bodyPr>
          <a:lstStyle/>
          <a:p>
            <a:pPr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Como a ascensão de regimes totalitários, como o nazismo na Alemanha e o fascismo na Itália, influenciou o início da Segunda Guerra Mundial?</a:t>
            </a:r>
            <a:endParaRPr lang="pt-BR" sz="2000" dirty="0"/>
          </a:p>
        </p:txBody>
      </p:sp>
      <p:sp>
        <p:nvSpPr>
          <p:cNvPr id="11" name="CaixaDeTexto 10">
            <a:extLst>
              <a:ext uri="{FF2B5EF4-FFF2-40B4-BE49-F238E27FC236}">
                <a16:creationId xmlns:a16="http://schemas.microsoft.com/office/drawing/2014/main" id="{8A4595F0-7D26-E0AF-8F99-5D3842E027F2}"/>
              </a:ext>
            </a:extLst>
          </p:cNvPr>
          <p:cNvSpPr txBox="1"/>
          <p:nvPr/>
        </p:nvSpPr>
        <p:spPr>
          <a:xfrm>
            <a:off x="6193048" y="3957562"/>
            <a:ext cx="5792638" cy="777200"/>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Como a “Teoria do Espaço Vital”, proposta por Hitler, Influenciou a política expansionista da Alemanha nazista?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AC0F78E6-18E9-FF5A-BA85-53CA49A64745}"/>
              </a:ext>
            </a:extLst>
          </p:cNvPr>
          <p:cNvSpPr txBox="1"/>
          <p:nvPr/>
        </p:nvSpPr>
        <p:spPr>
          <a:xfrm>
            <a:off x="6193048" y="5262113"/>
            <a:ext cx="5780416" cy="1131143"/>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De que forma a entrada dos Estados Unidos na Guerra em 1941, influenciou o equilíbrio de forças entre o eixo e os aliados?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22388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29A9C99-B828-1FCE-77E5-728FAF27BB6E}"/>
              </a:ext>
            </a:extLst>
          </p:cNvPr>
          <p:cNvSpPr txBox="1"/>
          <p:nvPr/>
        </p:nvSpPr>
        <p:spPr>
          <a:xfrm>
            <a:off x="105674" y="611549"/>
            <a:ext cx="6094562" cy="390043"/>
          </a:xfrm>
          <a:prstGeom prst="rect">
            <a:avLst/>
          </a:prstGeom>
          <a:noFill/>
        </p:spPr>
        <p:txBody>
          <a:bodyPr wrap="square">
            <a:spAutoFit/>
          </a:bodyPr>
          <a:lstStyle/>
          <a:p>
            <a:pPr algn="just">
              <a:lnSpc>
                <a:spcPct val="115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(Enem 2020)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9BE83CD2-5165-B666-7D0C-A474F43748BF}"/>
              </a:ext>
            </a:extLst>
          </p:cNvPr>
          <p:cNvPicPr>
            <a:picLocks noChangeAspect="1"/>
          </p:cNvPicPr>
          <p:nvPr/>
        </p:nvPicPr>
        <p:blipFill>
          <a:blip r:embed="rId2"/>
          <a:stretch>
            <a:fillRect/>
          </a:stretch>
        </p:blipFill>
        <p:spPr>
          <a:xfrm>
            <a:off x="260948" y="1270867"/>
            <a:ext cx="4155775" cy="5066801"/>
          </a:xfrm>
          <a:prstGeom prst="rect">
            <a:avLst/>
          </a:prstGeom>
        </p:spPr>
      </p:pic>
      <p:sp>
        <p:nvSpPr>
          <p:cNvPr id="7" name="CaixaDeTexto 6">
            <a:extLst>
              <a:ext uri="{FF2B5EF4-FFF2-40B4-BE49-F238E27FC236}">
                <a16:creationId xmlns:a16="http://schemas.microsoft.com/office/drawing/2014/main" id="{3E355AA3-B004-6F91-0704-A47A36DF1350}"/>
              </a:ext>
            </a:extLst>
          </p:cNvPr>
          <p:cNvSpPr txBox="1"/>
          <p:nvPr/>
        </p:nvSpPr>
        <p:spPr>
          <a:xfrm>
            <a:off x="6200236" y="1270867"/>
            <a:ext cx="5730816" cy="3059877"/>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divisão representada do território alemão refletia um contexto geoestratégico de busca por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espólio de guerra.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áreas de influência.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rotas de navegação.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controle do petróleo.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monopólio do comércio.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25371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4AAB999-0C05-46AE-D3FB-6F5AE81E2597}"/>
              </a:ext>
            </a:extLst>
          </p:cNvPr>
          <p:cNvSpPr txBox="1"/>
          <p:nvPr/>
        </p:nvSpPr>
        <p:spPr>
          <a:xfrm>
            <a:off x="163902" y="621101"/>
            <a:ext cx="5788325" cy="6347956"/>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8.</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Segunda Guerra Mundial, foi um dos eventos mais marcantes da humanidade. O conflito resultou no maior número de mortes, civis e militares, em toda a história.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Qual dos eventos a seguir foi o mais decisivo para o fim da Segunda Guerra Mundial e delimitou as relações políticas da contemporaneidade?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A assinatura do Tratado de Versalhes, que impôs sanções à Alemanha.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O lançamento das bombas atômicas sobre Hiroshima e Nagasaki pelos Estados Unidos.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A Revolução Russa, que levou à criação da União Soviética.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O ataque japonês a Pearl Harbor, que levou os EUA a entrarem na guerra.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A Conferência de Berlim, que dividiu a Europa em zonas de influência.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AE69B62D-C2E0-5688-4D42-9DB9E0C9AEB4}"/>
              </a:ext>
            </a:extLst>
          </p:cNvPr>
          <p:cNvSpPr txBox="1"/>
          <p:nvPr/>
        </p:nvSpPr>
        <p:spPr>
          <a:xfrm>
            <a:off x="6239775" y="621101"/>
            <a:ext cx="5788323" cy="6245364"/>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Como podemos caracterizar o que foi o Holocausto durante a Segunda Guerra Mundial e quais foram suas consequências?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A deportação de minorias étnicas para colônias alemãs na África, com o objetivo de expandir o império nazista.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A imposição de um novo sistema político baseado na igualdade racial e na integração de diferentes povos na Alemanha.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A criação de campos de trabalho temporários para prisioneiros de guerra e minorias, sem intenção de extermínio.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A perseguição e o extermínio sistemático de judeus, ciganos, eslavos e outros grupos considerados "indesejáveis" pelo regime nazista.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Um movimento de resistência promovido por grupos judeus contra o regime nazista na Alemanha.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9594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003E728-9E38-7B24-1371-9B3BF0141230}"/>
              </a:ext>
            </a:extLst>
          </p:cNvPr>
          <p:cNvSpPr txBox="1"/>
          <p:nvPr/>
        </p:nvSpPr>
        <p:spPr>
          <a:xfrm>
            <a:off x="104955" y="1009291"/>
            <a:ext cx="5830019" cy="5127109"/>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10.</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Enem 2008)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Em discurso proferido em 17 de março de 1939, o primeiro-ministro inglês à época, Neville Chamberlain, sustentou sua posição política: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“Não necessito defender minhas visitas à Alemanha no outono passado, que alternativa existia? Nada do que pudéssemos ter feito, nada do que a França pudesse ter feito, ou mesmo a Rússia, teria salvado a Tchecoslováquia da destruição. Mas eu também tinha outro propósito ao ir até Munique. Era o de prosseguir com a política por vezes chamada de ‘apaziguamento europeu’, e Hitler repetiu o que já havia dito, ou seja, que os Sudetos, região de população alemã na Tchecoslováquia, eram a sua última ambição territorial na Europa, e que não queria incluir na Alemanha outros povos que não os alemães.”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1CF5865E-7699-D2B5-02BF-C36DED81AA8A}"/>
              </a:ext>
            </a:extLst>
          </p:cNvPr>
          <p:cNvSpPr txBox="1"/>
          <p:nvPr/>
        </p:nvSpPr>
        <p:spPr>
          <a:xfrm>
            <a:off x="6257026" y="1009291"/>
            <a:ext cx="5830019" cy="5537478"/>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Sabendo que o compromisso assumido por Hitler em 1938, mencionado no texto acima, foi rompido pelo líder alemão em 1939, infere-se que: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Hitler ambicionava o controle de mais territórios na Europa além da região dos Sudetos.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a aliança entre a Inglaterra, França e a Rússia poderia ter salvado a Tchecoslováquia.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o rompimento desse compromisso inspirou a política de ‘apaziguamento europeu’.</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a política de Chamberlain de apaziguar o líder alemão era contrária à posição assumida pelas potências aliadas.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a forma que Chamberlain escolheu para lidar com o problema dos Sudetos deu origem a destruição de Tchecoslováquia.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9581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CABD3B5-F499-0E27-1503-8A64B8245B31}"/>
              </a:ext>
            </a:extLst>
          </p:cNvPr>
          <p:cNvSpPr>
            <a:spLocks noChangeArrowheads="1"/>
          </p:cNvSpPr>
          <p:nvPr/>
        </p:nvSpPr>
        <p:spPr bwMode="auto">
          <a:xfrm>
            <a:off x="155276" y="70736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1025" name="Picture 1">
            <a:extLst>
              <a:ext uri="{FF2B5EF4-FFF2-40B4-BE49-F238E27FC236}">
                <a16:creationId xmlns:a16="http://schemas.microsoft.com/office/drawing/2014/main" id="{CF2CD8CC-2480-824E-F8A2-D473A6409B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276" y="707366"/>
            <a:ext cx="1295400" cy="666750"/>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CA7E34C5-22A7-0687-2A0D-64AAB08907E6}"/>
              </a:ext>
            </a:extLst>
          </p:cNvPr>
          <p:cNvSpPr txBox="1"/>
          <p:nvPr/>
        </p:nvSpPr>
        <p:spPr>
          <a:xfrm>
            <a:off x="1438" y="1504696"/>
            <a:ext cx="6094562" cy="708592"/>
          </a:xfrm>
          <a:prstGeom prst="rect">
            <a:avLst/>
          </a:prstGeom>
          <a:noFill/>
        </p:spPr>
        <p:txBody>
          <a:bodyPr wrap="square">
            <a:spAutoFit/>
          </a:bodyPr>
          <a:lstStyle/>
          <a:p>
            <a:pPr>
              <a:lnSpc>
                <a:spcPct val="115000"/>
              </a:lnSpc>
              <a:spcAft>
                <a:spcPts val="800"/>
              </a:spcAft>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Sugestões de Filmes para contextualização com o período estudado e para contribuir com o Tema: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7E70E1A5-B26B-A072-210B-14D788A0AEEC}"/>
              </a:ext>
            </a:extLst>
          </p:cNvPr>
          <p:cNvSpPr txBox="1"/>
          <p:nvPr/>
        </p:nvSpPr>
        <p:spPr>
          <a:xfrm>
            <a:off x="155276" y="2406771"/>
            <a:ext cx="1647645" cy="390043"/>
          </a:xfrm>
          <a:prstGeom prst="rect">
            <a:avLst/>
          </a:prstGeom>
          <a:noFill/>
        </p:spPr>
        <p:txBody>
          <a:bodyPr wrap="square">
            <a:spAutoFit/>
          </a:bodyPr>
          <a:lstStyle/>
          <a:p>
            <a:pPr>
              <a:lnSpc>
                <a:spcPct val="115000"/>
              </a:lnSpc>
              <a:spcAft>
                <a:spcPts val="800"/>
              </a:spcAft>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1. Pearl Harbor</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821038D0-B47A-6745-A7B0-7CF62F8753A2}"/>
              </a:ext>
            </a:extLst>
          </p:cNvPr>
          <p:cNvPicPr>
            <a:picLocks noChangeAspect="1"/>
          </p:cNvPicPr>
          <p:nvPr/>
        </p:nvPicPr>
        <p:blipFill>
          <a:blip r:embed="rId3"/>
          <a:stretch>
            <a:fillRect/>
          </a:stretch>
        </p:blipFill>
        <p:spPr>
          <a:xfrm>
            <a:off x="185468" y="3115362"/>
            <a:ext cx="1409897" cy="1876687"/>
          </a:xfrm>
          <a:prstGeom prst="rect">
            <a:avLst/>
          </a:prstGeom>
        </p:spPr>
      </p:pic>
      <p:sp>
        <p:nvSpPr>
          <p:cNvPr id="10" name="CaixaDeTexto 9">
            <a:extLst>
              <a:ext uri="{FF2B5EF4-FFF2-40B4-BE49-F238E27FC236}">
                <a16:creationId xmlns:a16="http://schemas.microsoft.com/office/drawing/2014/main" id="{10017085-9524-037B-0B86-D7C347C00659}"/>
              </a:ext>
            </a:extLst>
          </p:cNvPr>
          <p:cNvSpPr txBox="1"/>
          <p:nvPr/>
        </p:nvSpPr>
        <p:spPr>
          <a:xfrm>
            <a:off x="2414318" y="2406771"/>
            <a:ext cx="3556239" cy="708592"/>
          </a:xfrm>
          <a:prstGeom prst="rect">
            <a:avLst/>
          </a:prstGeom>
          <a:noFill/>
        </p:spPr>
        <p:txBody>
          <a:bodyPr wrap="square">
            <a:spAutoFit/>
          </a:bodyPr>
          <a:lstStyle/>
          <a:p>
            <a:pPr>
              <a:lnSpc>
                <a:spcPct val="115000"/>
              </a:lnSpc>
              <a:spcAft>
                <a:spcPts val="800"/>
              </a:spcAft>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2. A Queda! As últimas horas de Hitler.</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2" name="Imagem 11">
            <a:extLst>
              <a:ext uri="{FF2B5EF4-FFF2-40B4-BE49-F238E27FC236}">
                <a16:creationId xmlns:a16="http://schemas.microsoft.com/office/drawing/2014/main" id="{4F83D48F-4F00-4664-1AD9-7C327F10E345}"/>
              </a:ext>
            </a:extLst>
          </p:cNvPr>
          <p:cNvPicPr>
            <a:picLocks noChangeAspect="1"/>
          </p:cNvPicPr>
          <p:nvPr/>
        </p:nvPicPr>
        <p:blipFill>
          <a:blip r:embed="rId4"/>
          <a:stretch>
            <a:fillRect/>
          </a:stretch>
        </p:blipFill>
        <p:spPr>
          <a:xfrm>
            <a:off x="2536608" y="3115363"/>
            <a:ext cx="1390844" cy="1876687"/>
          </a:xfrm>
          <a:prstGeom prst="rect">
            <a:avLst/>
          </a:prstGeom>
        </p:spPr>
      </p:pic>
      <p:sp>
        <p:nvSpPr>
          <p:cNvPr id="14" name="CaixaDeTexto 13">
            <a:extLst>
              <a:ext uri="{FF2B5EF4-FFF2-40B4-BE49-F238E27FC236}">
                <a16:creationId xmlns:a16="http://schemas.microsoft.com/office/drawing/2014/main" id="{1FB41390-C16D-B4A1-2443-B6AC4132DEDF}"/>
              </a:ext>
            </a:extLst>
          </p:cNvPr>
          <p:cNvSpPr txBox="1"/>
          <p:nvPr/>
        </p:nvSpPr>
        <p:spPr>
          <a:xfrm>
            <a:off x="6372765" y="2016728"/>
            <a:ext cx="6120440" cy="390043"/>
          </a:xfrm>
          <a:prstGeom prst="rect">
            <a:avLst/>
          </a:prstGeom>
          <a:noFill/>
        </p:spPr>
        <p:txBody>
          <a:bodyPr wrap="square">
            <a:spAutoFit/>
          </a:bodyPr>
          <a:lstStyle/>
          <a:p>
            <a:pPr algn="just">
              <a:lnSpc>
                <a:spcPct val="115000"/>
              </a:lnSpc>
              <a:spcAft>
                <a:spcPts val="800"/>
              </a:spcAft>
              <a:buNone/>
            </a:pPr>
            <a:r>
              <a:rPr lang="pt-BR" sz="1800" b="1" kern="100" dirty="0">
                <a:solidFill>
                  <a:srgbClr val="0F0F0F"/>
                </a:solidFill>
                <a:effectLst/>
                <a:latin typeface="Arial Narrow" panose="020B0606020202030204" pitchFamily="34" charset="0"/>
                <a:ea typeface="Calibri" panose="020F0502020204030204" pitchFamily="34" charset="0"/>
                <a:cs typeface="Segoe UI" panose="020B0502040204020203" pitchFamily="34" charset="0"/>
              </a:rPr>
              <a:t>3. Sergio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6" name="Imagem 15">
            <a:extLst>
              <a:ext uri="{FF2B5EF4-FFF2-40B4-BE49-F238E27FC236}">
                <a16:creationId xmlns:a16="http://schemas.microsoft.com/office/drawing/2014/main" id="{B91BC655-54BB-A082-8081-6C63003B1244}"/>
              </a:ext>
            </a:extLst>
          </p:cNvPr>
          <p:cNvPicPr>
            <a:picLocks noChangeAspect="1"/>
          </p:cNvPicPr>
          <p:nvPr/>
        </p:nvPicPr>
        <p:blipFill>
          <a:blip r:embed="rId5"/>
          <a:stretch>
            <a:fillRect/>
          </a:stretch>
        </p:blipFill>
        <p:spPr>
          <a:xfrm>
            <a:off x="6372765" y="2839709"/>
            <a:ext cx="1295581" cy="1752845"/>
          </a:xfrm>
          <a:prstGeom prst="rect">
            <a:avLst/>
          </a:prstGeom>
        </p:spPr>
      </p:pic>
    </p:spTree>
    <p:extLst>
      <p:ext uri="{BB962C8B-B14F-4D97-AF65-F5344CB8AC3E}">
        <p14:creationId xmlns:p14="http://schemas.microsoft.com/office/powerpoint/2010/main" val="477997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E59E047-F3B6-4C63-D3C7-6BB83CBF8CB6}"/>
              </a:ext>
            </a:extLst>
          </p:cNvPr>
          <p:cNvSpPr txBox="1"/>
          <p:nvPr/>
        </p:nvSpPr>
        <p:spPr>
          <a:xfrm>
            <a:off x="131553" y="1130060"/>
            <a:ext cx="5768916" cy="4270464"/>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contexto do pós-Segunda Guerra Mundial, e seus impactos devastadores, a comunidade internacional entendeu a necessidade urgente de criar mecanismos capazes de evitar novos conflitos de grande escala e promover a cooperação entre os países. Nesse contexto, surgem organismos internacionais fundamentais para a reorganização geopolítica mundial, que desempenham papéis fundamentais até os dias atuais.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EC89E251-3973-90D2-54D4-A44ACA8E1B6C}"/>
              </a:ext>
            </a:extLst>
          </p:cNvPr>
          <p:cNvSpPr txBox="1"/>
          <p:nvPr/>
        </p:nvSpPr>
        <p:spPr>
          <a:xfrm>
            <a:off x="6175793" y="725696"/>
            <a:ext cx="5884653" cy="2703304"/>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 Criação da ONU</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Depois de duas grandes guerras causadas por atritos internacionais terem destruído diversos países e ter feito milhões de vítimas, havia um sentimento comum da busca pela paz. Depois da II Guerra Mundial essa sensação ganhou urgência. Foi criada, então , em 24 de outubro de 1945, a Organização das Nações Unidas (ONU), em São Francisco, Estados Unidos.</a:t>
            </a:r>
            <a:endParaRPr lang="pt-BR" sz="2000" dirty="0"/>
          </a:p>
        </p:txBody>
      </p:sp>
      <p:sp>
        <p:nvSpPr>
          <p:cNvPr id="7" name="CaixaDeTexto 6">
            <a:extLst>
              <a:ext uri="{FF2B5EF4-FFF2-40B4-BE49-F238E27FC236}">
                <a16:creationId xmlns:a16="http://schemas.microsoft.com/office/drawing/2014/main" id="{69AC1D1D-0B85-87A1-765D-4163D055161F}"/>
              </a:ext>
            </a:extLst>
          </p:cNvPr>
          <p:cNvSpPr txBox="1"/>
          <p:nvPr/>
        </p:nvSpPr>
        <p:spPr>
          <a:xfrm>
            <a:off x="6175794" y="3502219"/>
            <a:ext cx="5884653" cy="3357394"/>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Em primeiro momento, os países fundadores queriam criar uma organização que conseguisse impedir mais um conflito armado em proporção mundial. Mas a ONU foi se tornando um organismo muito mais complexo e importante, cujas pautas vão desde criação de leis internacionais até a defesa dos direitos humanos.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ONU não foi propriamente uma iniciativa original: em 1919, havia sido criada 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Liga das Nações,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que pode ser considerada a antecessora da ONU.</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5180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F451269-1170-74C8-2BE7-0084EB40BD59}"/>
              </a:ext>
            </a:extLst>
          </p:cNvPr>
          <p:cNvSpPr txBox="1"/>
          <p:nvPr/>
        </p:nvSpPr>
        <p:spPr>
          <a:xfrm>
            <a:off x="105673" y="1121433"/>
            <a:ext cx="5863805" cy="3241913"/>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ONU é formada pelo que se chama de países-membros e nenhum deles é obrigado a integrá-la; a ideia é que o país que concordar com os princípios da organização, como  o trabalho pela paz e o desenvolvimento mundial, possa voluntariamente adentrá-la e somar na construção dessas metas.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É na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Carta das Nações Unidas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que estão declarados seus ideais, propósitos e as expectativa sobre seus membros, tanto dos povos, quanto aos governos dos países.</a:t>
            </a:r>
            <a:endParaRPr lang="pt-BR" sz="2000" dirty="0"/>
          </a:p>
        </p:txBody>
      </p:sp>
      <p:sp>
        <p:nvSpPr>
          <p:cNvPr id="5" name="CaixaDeTexto 4">
            <a:extLst>
              <a:ext uri="{FF2B5EF4-FFF2-40B4-BE49-F238E27FC236}">
                <a16:creationId xmlns:a16="http://schemas.microsoft.com/office/drawing/2014/main" id="{71784A4F-B68D-47A7-912D-197F8099AACC}"/>
              </a:ext>
            </a:extLst>
          </p:cNvPr>
          <p:cNvSpPr txBox="1"/>
          <p:nvPr/>
        </p:nvSpPr>
        <p:spPr>
          <a:xfrm>
            <a:off x="105673" y="4942935"/>
            <a:ext cx="5863806" cy="1015663"/>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preâmbulo da Carta das Nações Unidas explica um pouco sobre a missão e a visão da ONU e do seu trabalho no mundo:</a:t>
            </a:r>
            <a:endParaRPr lang="pt-BR" sz="2000" dirty="0"/>
          </a:p>
        </p:txBody>
      </p:sp>
      <p:sp>
        <p:nvSpPr>
          <p:cNvPr id="7" name="CaixaDeTexto 6">
            <a:extLst>
              <a:ext uri="{FF2B5EF4-FFF2-40B4-BE49-F238E27FC236}">
                <a16:creationId xmlns:a16="http://schemas.microsoft.com/office/drawing/2014/main" id="{4C870DAF-4ABB-2F08-B2B3-F55B82531390}"/>
              </a:ext>
            </a:extLst>
          </p:cNvPr>
          <p:cNvSpPr txBox="1"/>
          <p:nvPr/>
        </p:nvSpPr>
        <p:spPr>
          <a:xfrm>
            <a:off x="6297283" y="936446"/>
            <a:ext cx="5331125" cy="5480988"/>
          </a:xfrm>
          <a:prstGeom prst="rect">
            <a:avLst/>
          </a:prstGeom>
          <a:noFill/>
        </p:spPr>
        <p:txBody>
          <a:bodyPr wrap="square">
            <a:spAutoFit/>
          </a:bodyPr>
          <a:lstStyle/>
          <a:p>
            <a:pPr algn="just">
              <a:lnSpc>
                <a:spcPct val="115000"/>
              </a:lnSpc>
              <a:spcAft>
                <a:spcPts val="800"/>
              </a:spcAft>
              <a:buNone/>
            </a:pP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“NÓS, OS POVOS DAS NAÇÕES UNIDAS, RESOLVIDOS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a preservar as gerações vindouras do flagelo da guerra, que por duas vezes, no espaço da nossa vida, trouxe sofrimentos indizíveis à humanidade, e a reafirmar a fé nos </a:t>
            </a:r>
            <a:r>
              <a:rPr lang="pt-BR" sz="2000" b="1" i="1" kern="100" dirty="0">
                <a:effectLst/>
                <a:latin typeface="Arial Narrow" panose="020B0606020202030204" pitchFamily="34" charset="0"/>
                <a:ea typeface="Calibri" panose="020F0502020204030204" pitchFamily="34" charset="0"/>
                <a:cs typeface="Times New Roman" panose="02020603050405020304" pitchFamily="18" charset="0"/>
              </a:rPr>
              <a:t>direitos fundamentais do homem</a:t>
            </a: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 na </a:t>
            </a:r>
            <a:r>
              <a:rPr lang="pt-BR" sz="2000" b="1" i="1" kern="100" dirty="0">
                <a:effectLst/>
                <a:latin typeface="Arial Narrow" panose="020B0606020202030204" pitchFamily="34" charset="0"/>
                <a:ea typeface="Calibri" panose="020F0502020204030204" pitchFamily="34" charset="0"/>
                <a:cs typeface="Times New Roman" panose="02020603050405020304" pitchFamily="18" charset="0"/>
              </a:rPr>
              <a:t>dignidade</a:t>
            </a: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 e </a:t>
            </a:r>
            <a:r>
              <a:rPr lang="pt-BR" sz="2000" b="1" i="1" kern="100" dirty="0">
                <a:effectLst/>
                <a:latin typeface="Arial Narrow" panose="020B0606020202030204" pitchFamily="34" charset="0"/>
                <a:ea typeface="Calibri" panose="020F0502020204030204" pitchFamily="34" charset="0"/>
                <a:cs typeface="Times New Roman" panose="02020603050405020304" pitchFamily="18" charset="0"/>
              </a:rPr>
              <a:t>no valor do ser humano</a:t>
            </a: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 na </a:t>
            </a:r>
            <a:r>
              <a:rPr lang="pt-BR" sz="2000" b="1" i="1" kern="100" dirty="0">
                <a:effectLst/>
                <a:latin typeface="Arial Narrow" panose="020B0606020202030204" pitchFamily="34" charset="0"/>
                <a:ea typeface="Calibri" panose="020F0502020204030204" pitchFamily="34" charset="0"/>
                <a:cs typeface="Times New Roman" panose="02020603050405020304" pitchFamily="18" charset="0"/>
              </a:rPr>
              <a:t>igualdade de direito dos homens e das mulheres</a:t>
            </a: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 assim como das nações grandes e pequenas, e a estabelecer condições sob as quais a justiça e o respeito às obrigações decorrentes de tratados e de outras fontes do direito internacional possam ser mantidos, e a </a:t>
            </a:r>
            <a:r>
              <a:rPr lang="pt-BR" sz="2000" b="1" i="1" kern="100" dirty="0">
                <a:effectLst/>
                <a:latin typeface="Arial Narrow" panose="020B0606020202030204" pitchFamily="34" charset="0"/>
                <a:ea typeface="Calibri" panose="020F0502020204030204" pitchFamily="34" charset="0"/>
                <a:cs typeface="Times New Roman" panose="02020603050405020304" pitchFamily="18" charset="0"/>
              </a:rPr>
              <a:t>promover o progresso social</a:t>
            </a: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 e </a:t>
            </a:r>
            <a:r>
              <a:rPr lang="pt-BR" sz="2000" b="1" i="1" kern="100" dirty="0">
                <a:effectLst/>
                <a:latin typeface="Arial Narrow" panose="020B0606020202030204" pitchFamily="34" charset="0"/>
                <a:ea typeface="Calibri" panose="020F0502020204030204" pitchFamily="34" charset="0"/>
                <a:cs typeface="Times New Roman" panose="02020603050405020304" pitchFamily="18" charset="0"/>
              </a:rPr>
              <a:t>melhores condições de vida dentro de uma liberdade ampla</a:t>
            </a: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027097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024DD57-873B-2391-B2BA-F54F0E5A6762}"/>
              </a:ext>
            </a:extLst>
          </p:cNvPr>
          <p:cNvSpPr txBox="1"/>
          <p:nvPr/>
        </p:nvSpPr>
        <p:spPr>
          <a:xfrm>
            <a:off x="131553" y="897147"/>
            <a:ext cx="5760289" cy="4727000"/>
          </a:xfrm>
          <a:prstGeom prst="rect">
            <a:avLst/>
          </a:prstGeom>
          <a:noFill/>
        </p:spPr>
        <p:txBody>
          <a:bodyPr wrap="square">
            <a:spAutoFit/>
          </a:bodyPr>
          <a:lstStyle/>
          <a:p>
            <a:pPr algn="just">
              <a:lnSpc>
                <a:spcPct val="115000"/>
              </a:lnSpc>
              <a:spcAft>
                <a:spcPts val="800"/>
              </a:spcAft>
              <a:buNone/>
            </a:pP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E PARA TAIS FINS,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praticar a tolerância e viver em paz, uns com os outros, como bons vizinhos, e unir as nossas forças para manter a paz e a segurança internacionais, e a garantir, pela aceitação de princípios e a instituição dos métodos, que a força armada não será usada a não ser no interesse comum, a empregar um mecanismo internacional para promover o progresso econômico e social de todos os povos.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RESOLVEMOS CONJUGAR NOSSOS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ESFORÇOS PARA A CONSECUÇÃO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DESSES OBJETIVOS.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AF0E9F92-A3F9-1495-CED9-06B0F06D5D1D}"/>
              </a:ext>
            </a:extLst>
          </p:cNvPr>
          <p:cNvSpPr txBox="1"/>
          <p:nvPr/>
        </p:nvSpPr>
        <p:spPr>
          <a:xfrm>
            <a:off x="6096000" y="1768416"/>
            <a:ext cx="5884653" cy="2546979"/>
          </a:xfrm>
          <a:prstGeom prst="rect">
            <a:avLst/>
          </a:prstGeom>
          <a:noFill/>
        </p:spPr>
        <p:txBody>
          <a:bodyPr wrap="square">
            <a:spAutoFit/>
          </a:bodyPr>
          <a:lstStyle/>
          <a:p>
            <a:pPr algn="just">
              <a:lnSpc>
                <a:spcPct val="115000"/>
              </a:lnSpc>
              <a:spcAft>
                <a:spcPts val="800"/>
              </a:spcAft>
              <a:buNone/>
            </a:pP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Em vista disso, nossos respectivos Governos, por intermédio de representantes reunidos na cidade de São Francisco, depois de exibirem seus plenos poderes, que foram achados em boa e devida forma, concordaram com a presente Carta das Nações Unidas e estabelecem, por meio dela, uma organização internacional que será conhecida pelo nome de Nações Unidas.”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7087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F7D258C-A98A-A8DF-C039-E10C81B8ED42}"/>
              </a:ext>
            </a:extLst>
          </p:cNvPr>
          <p:cNvSpPr txBox="1"/>
          <p:nvPr/>
        </p:nvSpPr>
        <p:spPr>
          <a:xfrm>
            <a:off x="155275" y="646981"/>
            <a:ext cx="5796952" cy="4167872"/>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Devido ao seu tamanho, 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Carta da ONU</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definiu a existência de seis órgãos principais: a Assembleia Geral, o Conselho de Segurança, o Conselho Econômico e Social, o Conselho de Tutela, a Corte Internacional de Justiça e o Secretariado. Todos são vitais para o seu funcionamento e administração, mas existem dois em especial que precisamos conhecer mais a fundo: 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Assembleia-Geral</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 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Conselho de Segurança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Segundo a própria organização, existem algumas atribuições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da Assembleia-Geral da ONU</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que se destacam, como: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6EE6A526-A90C-B8E7-F7B1-D51185C49FA2}"/>
              </a:ext>
            </a:extLst>
          </p:cNvPr>
          <p:cNvSpPr txBox="1"/>
          <p:nvPr/>
        </p:nvSpPr>
        <p:spPr>
          <a:xfrm>
            <a:off x="6470" y="4797436"/>
            <a:ext cx="5945757" cy="2060564"/>
          </a:xfrm>
          <a:prstGeom prst="rect">
            <a:avLst/>
          </a:prstGeom>
          <a:noFill/>
        </p:spPr>
        <p:txBody>
          <a:bodyPr wrap="square">
            <a:spAutoFit/>
          </a:bodyPr>
          <a:lstStyle/>
          <a:p>
            <a:pPr marL="342900" lvl="0" indent="-342900" algn="just" fontAlgn="base">
              <a:lnSpc>
                <a:spcPct val="107000"/>
              </a:lnSpc>
              <a:spcAft>
                <a:spcPts val="800"/>
              </a:spcAft>
              <a:buFont typeface="Symbol" panose="05050102010706020507" pitchFamily="18" charset="2"/>
              <a:buChar char=""/>
            </a:pPr>
            <a:r>
              <a:rPr lang="pt-BR" sz="18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Discutir questões ligadas a conflitos militares – com exceção daqueles na pauta do Conselho de Segurança;</a:t>
            </a:r>
            <a:endParaRPr lang="pt-BR" sz="16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Font typeface="Symbol" panose="05050102010706020507" pitchFamily="18" charset="2"/>
              <a:buChar char=""/>
            </a:pPr>
            <a:r>
              <a:rPr lang="pt-BR" sz="18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Discutir formas e meios para melhorar as condições de vida das crianças, dos jovens e das mulheres;</a:t>
            </a:r>
            <a:endParaRPr lang="pt-BR" sz="16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Font typeface="Symbol" panose="05050102010706020507" pitchFamily="18" charset="2"/>
              <a:buChar char=""/>
            </a:pPr>
            <a:r>
              <a:rPr lang="pt-BR" sz="18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Discutir assuntos ligados ao desenvolvimento sustentável, meio ambiente e direitos humanos;</a:t>
            </a:r>
            <a:endParaRPr lang="pt-BR" sz="16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E0796D03-B28D-F02B-BE23-5CCEBF3D827A}"/>
              </a:ext>
            </a:extLst>
          </p:cNvPr>
          <p:cNvSpPr txBox="1"/>
          <p:nvPr/>
        </p:nvSpPr>
        <p:spPr>
          <a:xfrm>
            <a:off x="6218207" y="646981"/>
            <a:ext cx="5945757" cy="5856540"/>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As resoluções votadas e aprovadas na Assembleia Geral, porém, têm o caráter de recomendação e não são obrigatórias.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Conselho de Segurança da ONU, dentre suas funções, destacam-se: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Font typeface="Symbol" panose="05050102010706020507" pitchFamily="18" charset="2"/>
              <a:buChar char=""/>
            </a:pP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Manter a paz e a segurança internacional;</a:t>
            </a:r>
            <a:endParaRPr lang="pt-BR" sz="20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Font typeface="Symbol" panose="05050102010706020507" pitchFamily="18" charset="2"/>
              <a:buChar char=""/>
            </a:pP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Determinar a criação, continuação e encerramento das Missões de Paz, de acordo com os Capítulos VI, VII e VIII da Carta;</a:t>
            </a:r>
            <a:endParaRPr lang="pt-BR" sz="20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Font typeface="Symbol" panose="05050102010706020507" pitchFamily="18" charset="2"/>
              <a:buChar char=""/>
            </a:pP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Investigar toda situação que possa vir a se transformar em um conflito internacional;</a:t>
            </a:r>
            <a:endParaRPr lang="pt-BR" sz="20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Font typeface="Symbol" panose="05050102010706020507" pitchFamily="18" charset="2"/>
              <a:buChar char=""/>
            </a:pP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Recomendar métodos de diálogo entre os países;</a:t>
            </a:r>
            <a:endParaRPr lang="pt-BR" sz="20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Font typeface="Symbol" panose="05050102010706020507" pitchFamily="18" charset="2"/>
              <a:buChar char=""/>
            </a:pP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Recomendar métodos de diálogo entre os países;</a:t>
            </a:r>
            <a:endParaRPr lang="pt-BR" sz="20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Font typeface="Symbol" panose="05050102010706020507" pitchFamily="18" charset="2"/>
              <a:buChar char=""/>
            </a:pP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Solicitar aos países que apliquem sanções econômicas e outras medidas para impedir ou deter alguma agressão;</a:t>
            </a:r>
            <a:endParaRPr lang="pt-BR" sz="20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3910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12C7078-2F4F-E21E-53ED-3E55694B5CB0}"/>
              </a:ext>
            </a:extLst>
          </p:cNvPr>
          <p:cNvSpPr txBox="1"/>
          <p:nvPr/>
        </p:nvSpPr>
        <p:spPr>
          <a:xfrm>
            <a:off x="105673" y="750499"/>
            <a:ext cx="5820674" cy="2710037"/>
          </a:xfrm>
          <a:prstGeom prst="rect">
            <a:avLst/>
          </a:prstGeom>
          <a:noFill/>
        </p:spPr>
        <p:txBody>
          <a:bodyPr wrap="square">
            <a:spAutoFit/>
          </a:bodyPr>
          <a:lstStyle/>
          <a:p>
            <a:pPr algn="just" fontAlgn="base">
              <a:lnSpc>
                <a:spcPct val="107000"/>
              </a:lnSpc>
              <a:spcAft>
                <a:spcPts val="800"/>
              </a:spcAft>
              <a:buNone/>
            </a:pP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 Conselho de Segurança é composto por 15 membros, sendo cinco permanentes e dez rotativos. Os membros permanentes são: Estados Unidos, Rússia, China, França e Reino Unido, e possuem um poder especial conhecido como </a:t>
            </a:r>
            <a:r>
              <a:rPr lang="pt-BR" sz="20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poder de veto. </a:t>
            </a: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Esse mecanismo permite que qualquer um desses países impeça a aprovação de uma resolução, mesmo que ela tenha apoio da maioria dos demais membros.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E741BCEC-AD62-A563-6CBE-15DF8D5A5533}"/>
              </a:ext>
            </a:extLst>
          </p:cNvPr>
          <p:cNvSpPr txBox="1"/>
          <p:nvPr/>
        </p:nvSpPr>
        <p:spPr>
          <a:xfrm>
            <a:off x="105673" y="3312543"/>
            <a:ext cx="5820674" cy="3477875"/>
          </a:xfrm>
          <a:prstGeom prst="rect">
            <a:avLst/>
          </a:prstGeom>
          <a:noFill/>
        </p:spPr>
        <p:txBody>
          <a:bodyPr wrap="square">
            <a:spAutoFit/>
          </a:bodyPr>
          <a:lstStyle/>
          <a:p>
            <a:pPr algn="just"/>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Na atualidade, o Conselho de Segurança das Nações Unidas tem enfrentado grandes desafios para atuar de forma eficaz diante dos conflitos internacionais. m dos principais fatores que dificultam decisões efetivas é o poder de veto dos membros permanentes. m conflitos atuais, como a guerra entre Rússia e Ucrânia e a guerra entre Israel e Faixa de Gaza, os interesses geopolíticos dessas potências têm provocado impasses no conselho. No caso da Ucrânia, por exemplo, a Rússia utilizou seu poder de veto para impedir resoluções que a condenassem diretamente pela invasão do território ucraniano.</a:t>
            </a:r>
            <a:endParaRPr lang="pt-BR" sz="2000" dirty="0"/>
          </a:p>
        </p:txBody>
      </p:sp>
      <p:sp>
        <p:nvSpPr>
          <p:cNvPr id="7" name="CaixaDeTexto 6">
            <a:extLst>
              <a:ext uri="{FF2B5EF4-FFF2-40B4-BE49-F238E27FC236}">
                <a16:creationId xmlns:a16="http://schemas.microsoft.com/office/drawing/2014/main" id="{87A4FD65-7F3E-CFC0-D59A-FA78E00015F1}"/>
              </a:ext>
            </a:extLst>
          </p:cNvPr>
          <p:cNvSpPr txBox="1"/>
          <p:nvPr/>
        </p:nvSpPr>
        <p:spPr>
          <a:xfrm>
            <a:off x="6170043" y="690113"/>
            <a:ext cx="5894717" cy="5688737"/>
          </a:xfrm>
          <a:prstGeom prst="rect">
            <a:avLst/>
          </a:prstGeom>
          <a:noFill/>
        </p:spPr>
        <p:txBody>
          <a:bodyPr wrap="square">
            <a:spAutoFit/>
          </a:bodyPr>
          <a:lstStyle/>
          <a:p>
            <a:pPr algn="just" fontAlgn="base">
              <a:lnSpc>
                <a:spcPct val="107000"/>
              </a:lnSpc>
              <a:spcAft>
                <a:spcPts val="800"/>
              </a:spcAft>
              <a:buNone/>
            </a:pP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Situação semelhante ocorre no conflito entre Israel e o grupo Hamas. Diversas propostas de resolução pedindo cessar-fogo ou medidas mais firmes foram bloqueadas por vetos ou divergências entre os membros permanentes, especialmente pelos Estados Unidos, aliados de Israel.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Diante desse cenário, o Conselho de Segurança continua sendo um espaço central de debate diplomático e pressão internacional, mas sua capacidade de agir de forma rápida e decisiva tem sido questionada. Muitos analistas defendem reformas no órgão, especialmente no sistema de veto e na representatividade dos países, para que ele possa responder de forma mais eficaz às crises e conflitos do mundo contemporâneo.</a:t>
            </a:r>
          </a:p>
          <a:p>
            <a:pPr algn="r" fontAlgn="base"/>
            <a:r>
              <a:rPr lang="pt-BR" sz="1600" dirty="0">
                <a:latin typeface="Arial" panose="020B0604020202020204" pitchFamily="34" charset="0"/>
                <a:cs typeface="Arial" panose="020B0604020202020204" pitchFamily="34" charset="0"/>
              </a:rPr>
              <a:t>Disponível em: https://www.politize.com.br/onu-organizacao-das-nacoes-unidas/</a:t>
            </a:r>
          </a:p>
          <a:p>
            <a:pPr algn="r" fontAlgn="base"/>
            <a:r>
              <a:rPr lang="pt-BR" sz="1600" dirty="0">
                <a:latin typeface="Arial" panose="020B0604020202020204" pitchFamily="34" charset="0"/>
                <a:cs typeface="Arial" panose="020B0604020202020204" pitchFamily="34" charset="0"/>
              </a:rPr>
              <a:t>Texto de Carla </a:t>
            </a:r>
            <a:r>
              <a:rPr lang="pt-BR" sz="1600" dirty="0" err="1">
                <a:latin typeface="Arial" panose="020B0604020202020204" pitchFamily="34" charset="0"/>
                <a:cs typeface="Arial" panose="020B0604020202020204" pitchFamily="34" charset="0"/>
              </a:rPr>
              <a:t>Mereles</a:t>
            </a:r>
            <a:r>
              <a:rPr lang="pt-BR" sz="1600" dirty="0">
                <a:latin typeface="Arial" panose="020B0604020202020204" pitchFamily="34" charset="0"/>
                <a:cs typeface="Arial" panose="020B0604020202020204" pitchFamily="34" charset="0"/>
              </a:rPr>
              <a:t>. Adaptado.</a:t>
            </a:r>
          </a:p>
          <a:p>
            <a:pPr algn="r" fontAlgn="base"/>
            <a:r>
              <a:rPr lang="pt-BR" sz="1600" dirty="0">
                <a:latin typeface="Arial" panose="020B0604020202020204" pitchFamily="34" charset="0"/>
                <a:cs typeface="Arial" panose="020B0604020202020204" pitchFamily="34" charset="0"/>
              </a:rPr>
              <a:t>Acesso em: 24 mar. 2026.</a:t>
            </a:r>
          </a:p>
          <a:p>
            <a:pPr>
              <a:buNone/>
            </a:pPr>
            <a:endParaRPr lang="pt-BR" dirty="0"/>
          </a:p>
        </p:txBody>
      </p:sp>
    </p:spTree>
    <p:extLst>
      <p:ext uri="{BB962C8B-B14F-4D97-AF65-F5344CB8AC3E}">
        <p14:creationId xmlns:p14="http://schemas.microsoft.com/office/powerpoint/2010/main" val="28415618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23964E3-BC02-2996-67BA-8D57E3BE3A95}"/>
              </a:ext>
            </a:extLst>
          </p:cNvPr>
          <p:cNvSpPr txBox="1"/>
          <p:nvPr/>
        </p:nvSpPr>
        <p:spPr>
          <a:xfrm>
            <a:off x="71168" y="690915"/>
            <a:ext cx="6094562" cy="369332"/>
          </a:xfrm>
          <a:prstGeom prst="rect">
            <a:avLst/>
          </a:prstGeom>
          <a:noFill/>
        </p:spPr>
        <p:txBody>
          <a:bodyPr wrap="square">
            <a:spAutoFit/>
          </a:bodyPr>
          <a:lstStyle/>
          <a:p>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ATIVIDADES</a:t>
            </a:r>
            <a:endParaRPr lang="pt-BR" dirty="0"/>
          </a:p>
        </p:txBody>
      </p:sp>
      <p:sp>
        <p:nvSpPr>
          <p:cNvPr id="5" name="CaixaDeTexto 4">
            <a:extLst>
              <a:ext uri="{FF2B5EF4-FFF2-40B4-BE49-F238E27FC236}">
                <a16:creationId xmlns:a16="http://schemas.microsoft.com/office/drawing/2014/main" id="{F255447D-5E3D-6906-B3F8-16AEFE06B342}"/>
              </a:ext>
            </a:extLst>
          </p:cNvPr>
          <p:cNvSpPr txBox="1"/>
          <p:nvPr/>
        </p:nvSpPr>
        <p:spPr>
          <a:xfrm>
            <a:off x="-14377" y="1457866"/>
            <a:ext cx="5978106" cy="1063433"/>
          </a:xfrm>
          <a:prstGeom prst="rect">
            <a:avLst/>
          </a:prstGeom>
          <a:noFill/>
        </p:spPr>
        <p:txBody>
          <a:bodyPr wrap="square">
            <a:spAutoFit/>
          </a:bodyPr>
          <a:lstStyle/>
          <a:p>
            <a:pPr algn="just" fontAlgn="base">
              <a:lnSpc>
                <a:spcPct val="107000"/>
              </a:lnSpc>
              <a:spcAft>
                <a:spcPts val="800"/>
              </a:spcAft>
              <a:buNone/>
            </a:pPr>
            <a:r>
              <a:rPr lang="pt-BR" sz="20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11.</a:t>
            </a: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 partir do exposto no texto, descreva o contexto histórico que levou à criação da Organização das Nações Unidas (ONU) em 1945.</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71D954C6-88EF-65B1-A07B-37348678264A}"/>
              </a:ext>
            </a:extLst>
          </p:cNvPr>
          <p:cNvSpPr txBox="1"/>
          <p:nvPr/>
        </p:nvSpPr>
        <p:spPr>
          <a:xfrm>
            <a:off x="-14377" y="3062378"/>
            <a:ext cx="6006860" cy="1063433"/>
          </a:xfrm>
          <a:prstGeom prst="rect">
            <a:avLst/>
          </a:prstGeom>
          <a:noFill/>
        </p:spPr>
        <p:txBody>
          <a:bodyPr wrap="square">
            <a:spAutoFit/>
          </a:bodyPr>
          <a:lstStyle/>
          <a:p>
            <a:pPr algn="just">
              <a:lnSpc>
                <a:spcPct val="107000"/>
              </a:lnSpc>
              <a:spcAft>
                <a:spcPts val="800"/>
              </a:spcAft>
              <a:buNone/>
            </a:pPr>
            <a:r>
              <a:rPr lang="pt-BR" sz="20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12.</a:t>
            </a: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Diante dos conflitos internacionais enfrentando na atualidade, quais os desafios enfrentados pelo Conselho de Segurança da ONU?</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66B1ED63-6F1F-8190-2F13-A9BFB26B94C0}"/>
              </a:ext>
            </a:extLst>
          </p:cNvPr>
          <p:cNvSpPr txBox="1"/>
          <p:nvPr/>
        </p:nvSpPr>
        <p:spPr>
          <a:xfrm>
            <a:off x="71168" y="4666890"/>
            <a:ext cx="5906938" cy="1722074"/>
          </a:xfrm>
          <a:prstGeom prst="rect">
            <a:avLst/>
          </a:prstGeom>
          <a:noFill/>
        </p:spPr>
        <p:txBody>
          <a:bodyPr wrap="square">
            <a:spAutoFit/>
          </a:bodyPr>
          <a:lstStyle/>
          <a:p>
            <a:pPr algn="just">
              <a:lnSpc>
                <a:spcPct val="107000"/>
              </a:lnSpc>
              <a:spcAft>
                <a:spcPts val="800"/>
              </a:spcAft>
              <a:buNone/>
            </a:pPr>
            <a:r>
              <a:rPr lang="pt-BR" sz="20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13.</a:t>
            </a: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000" kern="100" dirty="0">
                <a:solidFill>
                  <a:srgbClr val="000000"/>
                </a:solidFill>
                <a:latin typeface="Arial Narrow" panose="020B0606020202030204" pitchFamily="34" charset="0"/>
                <a:ea typeface="Calibri" panose="020F0502020204030204" pitchFamily="34" charset="0"/>
                <a:cs typeface="Calibri" panose="020F0502020204030204" pitchFamily="34" charset="0"/>
              </a:rPr>
              <a:t>D</a:t>
            </a:r>
            <a:r>
              <a:rPr lang="pt-BR" sz="2000" kern="100" dirty="0">
                <a:effectLst/>
                <a:latin typeface="Arial Narrow" panose="020B0606020202030204" pitchFamily="34" charset="0"/>
                <a:ea typeface="Calibri" panose="020F0502020204030204" pitchFamily="34" charset="0"/>
                <a:cs typeface="Calibri" panose="020F0502020204030204" pitchFamily="34" charset="0"/>
              </a:rPr>
              <a:t>iscorra sobre o papel da Organização das Nações Unidas (ONU) na promoção da paz e segurança internacional desde a sua fundação até os dias atuais. Considere os sucessos, desafios e mudanças significativas ao longo do tempo.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9704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AA14411B-37E1-0FA4-FA26-CC2353DB1B80}"/>
              </a:ext>
            </a:extLst>
          </p:cNvPr>
          <p:cNvSpPr txBox="1"/>
          <p:nvPr/>
        </p:nvSpPr>
        <p:spPr>
          <a:xfrm>
            <a:off x="0" y="1177997"/>
            <a:ext cx="5851585" cy="3710759"/>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14.</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(Enem 2017)</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Após a Declaração Universal dos Direitos Humanos pela ONU, em 1948, a Unesco publicou estudos de cientistas de todo o mundo que desqualificaram as doutrinas racistas e demonstraram a unidade do gênero humano. Desde então, a maioria dos próprios cientistas europeus passou a reconhecer o caráter discriminatório da pretensa superioridade racial do homem branco e a condenar as aberrações cometidas em seu nome.</a:t>
            </a:r>
          </a:p>
          <a:p>
            <a:pPr algn="r">
              <a:lnSpc>
                <a:spcPct val="107000"/>
              </a:lnSpc>
              <a:spcAft>
                <a:spcPts val="800"/>
              </a:spcAft>
            </a:pPr>
            <a:r>
              <a:rPr lang="pt-BR" sz="1600" dirty="0">
                <a:latin typeface="Arial Narrow" panose="020B0606020202030204" pitchFamily="34" charset="0"/>
              </a:rPr>
              <a:t>SILVEIRA, R. Os selvagens e a massa: papel do racismo científico na montagem da hegemonia ocidental. </a:t>
            </a:r>
            <a:r>
              <a:rPr lang="pt-BR" sz="1600" i="1" dirty="0">
                <a:latin typeface="Arial Narrow" panose="020B0606020202030204" pitchFamily="34" charset="0"/>
              </a:rPr>
              <a:t>Afro-Ásia</a:t>
            </a:r>
            <a:r>
              <a:rPr lang="pt-BR" sz="1600" dirty="0">
                <a:latin typeface="Arial Narrow" panose="020B0606020202030204" pitchFamily="34" charset="0"/>
              </a:rPr>
              <a:t>, nº 23, 1999 (adaptado).</a:t>
            </a:r>
          </a:p>
          <a:p>
            <a:pPr algn="just">
              <a:lnSpc>
                <a:spcPct val="107000"/>
              </a:lnSpc>
              <a:spcAft>
                <a:spcPts val="800"/>
              </a:spcAft>
              <a:buNone/>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FC9F9059-B79C-B0F9-49EA-1D5951A51A38}"/>
              </a:ext>
            </a:extLst>
          </p:cNvPr>
          <p:cNvSpPr txBox="1"/>
          <p:nvPr/>
        </p:nvSpPr>
        <p:spPr>
          <a:xfrm>
            <a:off x="6185139" y="1106342"/>
            <a:ext cx="5788325" cy="4869603"/>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posição assumida pela Unesco, a partir de 1948 foi motivada por acontecimentos então recentes, dentre os quais se destacava o(a)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ataque feito pelos japoneses à base militar americana de Pearl Harbor.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desencadeamento da Guerra Fria e de novas rivalidades entre nações.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morte de milhões de soldados nos combates da Segunda Guerra Mundial.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execução de judeus e eslavos presos em guetos e campos de concentração nazistas.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lançamento de bombas atômicas em Hiroshima e Nagasaki pelas forças norte-americanas.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4119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5412EDEA-7F3B-D992-56C4-78C301C0B091}"/>
              </a:ext>
            </a:extLst>
          </p:cNvPr>
          <p:cNvSpPr txBox="1"/>
          <p:nvPr/>
        </p:nvSpPr>
        <p:spPr>
          <a:xfrm>
            <a:off x="131553" y="1457864"/>
            <a:ext cx="5777542" cy="4773166"/>
          </a:xfrm>
          <a:prstGeom prst="rect">
            <a:avLst/>
          </a:prstGeom>
          <a:noFill/>
        </p:spPr>
        <p:txBody>
          <a:bodyPr wrap="square">
            <a:spAutoFit/>
          </a:bodyPr>
          <a:lstStyle/>
          <a:p>
            <a:pPr algn="just">
              <a:lnSpc>
                <a:spcPct val="115000"/>
              </a:lnSpc>
              <a:spcAft>
                <a:spcPts val="800"/>
              </a:spcAft>
              <a:buNone/>
            </a:pPr>
            <a:r>
              <a:rPr lang="pt-PT" sz="2000" b="1" kern="100" dirty="0">
                <a:effectLst/>
                <a:latin typeface="Arial Narrow" panose="020B0606020202030204" pitchFamily="34" charset="0"/>
                <a:ea typeface="Calibri" panose="020F0502020204030204" pitchFamily="34" charset="0"/>
                <a:cs typeface="Calibri" panose="020F0502020204030204" pitchFamily="34" charset="0"/>
              </a:rPr>
              <a:t>15. (Enem 2024)</a:t>
            </a:r>
            <a:r>
              <a:rPr lang="pt-PT" sz="2000" kern="100" dirty="0">
                <a:effectLst/>
                <a:latin typeface="Arial Narrow" panose="020B0606020202030204" pitchFamily="34" charset="0"/>
                <a:ea typeface="Calibri" panose="020F0502020204030204" pitchFamily="34" charset="0"/>
                <a:cs typeface="Calibri" panose="020F0502020204030204" pitchFamily="34" charset="0"/>
              </a:rPr>
              <a:t> O Conselho de Segurança das Nações Unidas (ONU) é, junto com a Assembleia-Geral, um dos principais orgãos de tomada de decisão dentro da entidade. O Conselho lida com questões de segurança e paz internacionais, além de recomendar a admissão de novos membros à Assembleia-Geral e aprovar mudanças na Carta das Nações Unidas. Cinco dos quinzes mebros são permanentes e podem vetar resoluções, o que ocorreu 261 vezes até 2020.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Calibri" panose="020F0502020204030204" pitchFamily="34" charset="0"/>
              </a:rPr>
              <a:t>GOMES, L.; PRETTO, N. O funcionamento do Conselho de Segurança das Nações Unidas. Disponível em: www.nexojornal.com.br. Acesso em: 10 nov. 2021 (adaptado).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FCF36D78-E43B-2E9E-9B30-9A6A2F96F1C2}"/>
              </a:ext>
            </a:extLst>
          </p:cNvPr>
          <p:cNvSpPr txBox="1"/>
          <p:nvPr/>
        </p:nvSpPr>
        <p:spPr>
          <a:xfrm>
            <a:off x="6221802" y="1457864"/>
            <a:ext cx="5777542" cy="3767763"/>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Calibri" panose="020F0502020204030204" pitchFamily="34" charset="0"/>
              </a:rPr>
              <a:t>A composição e o funcionamento do organismo internacional apresentados revelam a seguinte característica das relações internacionais entre os países-membros: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Calibri" panose="020F0502020204030204" pitchFamily="34" charset="0"/>
              </a:rPr>
              <a:t>(A) Igualdade militar.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PT" sz="2000" kern="100" dirty="0">
                <a:effectLst/>
                <a:latin typeface="Arial Narrow" panose="020B0606020202030204" pitchFamily="34" charset="0"/>
                <a:ea typeface="Calibri" panose="020F0502020204030204" pitchFamily="34" charset="0"/>
                <a:cs typeface="Calibri" panose="020F0502020204030204" pitchFamily="34" charset="0"/>
              </a:rPr>
              <a:t>(B) Assimetria Política.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PT" sz="2000" kern="100" dirty="0">
                <a:effectLst/>
                <a:latin typeface="Arial Narrow" panose="020B0606020202030204" pitchFamily="34" charset="0"/>
                <a:ea typeface="Calibri" panose="020F0502020204030204" pitchFamily="34" charset="0"/>
                <a:cs typeface="Calibri" panose="020F0502020204030204" pitchFamily="34" charset="0"/>
              </a:rPr>
              <a:t>(C) Consenso multipolar.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PT" sz="2000" kern="100" dirty="0">
                <a:effectLst/>
                <a:latin typeface="Arial Narrow" panose="020B0606020202030204" pitchFamily="34" charset="0"/>
                <a:ea typeface="Calibri" panose="020F0502020204030204" pitchFamily="34" charset="0"/>
                <a:cs typeface="Calibri" panose="020F0502020204030204" pitchFamily="34" charset="0"/>
              </a:rPr>
              <a:t>(D) Equilíbrio estratégico.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PT" sz="2000" kern="100" dirty="0">
                <a:effectLst/>
                <a:latin typeface="Arial Narrow" panose="020B0606020202030204" pitchFamily="34" charset="0"/>
                <a:ea typeface="Calibri" panose="020F0502020204030204" pitchFamily="34" charset="0"/>
                <a:cs typeface="Calibri" panose="020F0502020204030204" pitchFamily="34" charset="0"/>
              </a:rPr>
              <a:t>(E) Soberania compartilhada.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7414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3BA4404-F946-6841-8E5B-4CA2CCD8E6B3}"/>
              </a:ext>
            </a:extLst>
          </p:cNvPr>
          <p:cNvSpPr txBox="1"/>
          <p:nvPr/>
        </p:nvSpPr>
        <p:spPr>
          <a:xfrm>
            <a:off x="105673" y="810884"/>
            <a:ext cx="5794795" cy="5183535"/>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PT" sz="2000" kern="100" dirty="0">
                <a:solidFill>
                  <a:srgbClr val="FF0000"/>
                </a:solidFill>
                <a:effectLst/>
                <a:latin typeface="Arial Narrow" panose="020B0606020202030204" pitchFamily="34" charset="0"/>
                <a:ea typeface="Calibri" panose="020F0502020204030204" pitchFamily="34" charset="0"/>
                <a:cs typeface="Calibri" panose="020F0502020204030204" pitchFamily="34"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 que é a OTAN e por que ela foi criada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Organização do Tratado do Atlântico Norte (OTAN), foi criada em 1949 com o objetivo, em primeiro lugar, de atuar como um obstáculo à ameaça de expansão soviética na Europa após a Segunda Guerra Mundial. Suas origens, no entanto, remontam a 1947, quando o Reino Unido e a França assinaram o Tratado de Dunquerque, formando uma aliança para combater a eventualidade de um ataque da Alemanha após a guerra.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E95F979-EAC7-9707-6198-C939B553F716}"/>
              </a:ext>
            </a:extLst>
          </p:cNvPr>
          <p:cNvSpPr txBox="1"/>
          <p:nvPr/>
        </p:nvSpPr>
        <p:spPr>
          <a:xfrm>
            <a:off x="6291534" y="1871933"/>
            <a:ext cx="5679057" cy="3711337"/>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Os 12 membros fundadores originais da aliança política e militar são: Estados Unidos, Reino Unido, Bélgica, Canadá, Dinamarca, França, Islândia, Itália, Luxemburgo, Holanda, Noruega e Portugal.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Em essência, a organização atua como uma aliança de segurança coletiva om o objetivo de proporcionar defesa mútua por meios militares e políticos, se um de seus membros for ameaçado por um Estado externo. Esse marco está estabelecido no Artigo 5º da carta, a cláusula de defesa coletiva: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41759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9DE9162-56F4-0987-325C-7B9634EE0557}"/>
              </a:ext>
            </a:extLst>
          </p:cNvPr>
          <p:cNvSpPr txBox="1"/>
          <p:nvPr/>
        </p:nvSpPr>
        <p:spPr>
          <a:xfrm>
            <a:off x="146649" y="1052423"/>
            <a:ext cx="5822830" cy="5231945"/>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"As partes concordam que um ataque armado contra uma ou mais delas na Europa ou na América do Norte será considerado um ataque contra todas elas e, consequentemente, concordam que, se ocorrer tal ataque armado, cada uma delas, no exercício do direito de legítima defesa individual ou coletiva reconhecida pelo Artigo 51 da Carta das Nações Unidas, ajudará a parte ou as partes atacadas, tomando imediatamente, individualmente e em conjunto com as outras partes, as medidas que julgar necessárias, inclusive o uso de força armada, para restaurar e manter a segurança da região do Atlântico Norte.“</a:t>
            </a:r>
          </a:p>
          <a:p>
            <a:pPr algn="just">
              <a:lnSpc>
                <a:spcPct val="115000"/>
              </a:lnSpc>
              <a:spcAft>
                <a:spcPts val="800"/>
              </a:spcAft>
            </a:pPr>
            <a:r>
              <a:rPr lang="pt-BR" sz="2000" dirty="0">
                <a:latin typeface="Arial Narrow" panose="020B0606020202030204" pitchFamily="34" charset="0"/>
              </a:rPr>
              <a:t>O Artigo 5º foi evocado uma vez, pelos Estados Unidos, após os ataques de 11 de setembro de 2001.</a:t>
            </a:r>
          </a:p>
          <a:p>
            <a:pPr algn="just">
              <a:lnSpc>
                <a:spcPct val="115000"/>
              </a:lnSpc>
              <a:spcAft>
                <a:spcPts val="800"/>
              </a:spcAft>
              <a:buNone/>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91107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D01D82C7-D3DE-B600-7B20-10C34A5F9471}"/>
              </a:ext>
            </a:extLst>
          </p:cNvPr>
          <p:cNvPicPr>
            <a:picLocks noChangeAspect="1"/>
          </p:cNvPicPr>
          <p:nvPr/>
        </p:nvPicPr>
        <p:blipFill>
          <a:blip r:embed="rId2"/>
          <a:stretch>
            <a:fillRect/>
          </a:stretch>
        </p:blipFill>
        <p:spPr>
          <a:xfrm>
            <a:off x="1268083" y="776377"/>
            <a:ext cx="10185632" cy="6047200"/>
          </a:xfrm>
          <a:prstGeom prst="rect">
            <a:avLst/>
          </a:prstGeom>
        </p:spPr>
      </p:pic>
    </p:spTree>
    <p:extLst>
      <p:ext uri="{BB962C8B-B14F-4D97-AF65-F5344CB8AC3E}">
        <p14:creationId xmlns:p14="http://schemas.microsoft.com/office/powerpoint/2010/main" val="29635015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709A290-8EE4-A026-5C7A-1324D594E7F6}"/>
              </a:ext>
            </a:extLst>
          </p:cNvPr>
          <p:cNvSpPr txBox="1"/>
          <p:nvPr/>
        </p:nvSpPr>
        <p:spPr>
          <a:xfrm>
            <a:off x="104955" y="1328468"/>
            <a:ext cx="5804139" cy="4419223"/>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Expansão da Otan e a Reconfiguração Geopolítica Europeia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Em resposta à hegemonia ocidental e à consolidação da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Organização do Tratado do Atlântico Norte (Otan)</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União Soviética institucionalizou, em 1955, 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Pacto de Varsóvia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Essa aliança militar, composta por oito Estados do bloco socialista, simbolizou a cristalização da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bipolaridade</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durante a Guerra Fria. Contudo, a fragmentação desse cenário, marcada pela queda do Muro de Berlim e a dissolução da URSS em 1991, viabilizou a transição para uma nova ordem de segurança no continente europeu.</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8F1A9C94-5C39-C6EE-458F-F95FE937DCED}"/>
              </a:ext>
            </a:extLst>
          </p:cNvPr>
          <p:cNvSpPr txBox="1"/>
          <p:nvPr/>
        </p:nvSpPr>
        <p:spPr>
          <a:xfrm>
            <a:off x="6199517" y="1190445"/>
            <a:ext cx="5739442" cy="4624407"/>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Nesse contexto de redemocratização e autonomia política, diversas nações do antigo bloco soviético buscaram integração às instituições ocidentais. Esse movimento de expansão ocorreu em etapas sucessivas:</a:t>
            </a:r>
          </a:p>
          <a:p>
            <a:pPr marL="342900" lvl="0" indent="-342900" algn="just">
              <a:lnSpc>
                <a:spcPct val="115000"/>
              </a:lnSpc>
              <a:spcAft>
                <a:spcPts val="800"/>
              </a:spcAft>
              <a:buFont typeface="Symbol" panose="05050102010706020507" pitchFamily="18" charset="2"/>
              <a:buChar char=""/>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1999:</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Adesão dos países do Grupo de Visegrado (Hungria, Polônia e República Tcheca).</a:t>
            </a:r>
          </a:p>
          <a:p>
            <a:pPr marL="342900" lvl="0" indent="-342900" algn="just">
              <a:lnSpc>
                <a:spcPct val="115000"/>
              </a:lnSpc>
              <a:spcAft>
                <a:spcPts val="800"/>
              </a:spcAft>
              <a:buFont typeface="Symbol" panose="05050102010706020507" pitchFamily="18" charset="2"/>
              <a:buChar char=""/>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2004:</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Incorporação do Grupo de Vilnius, abrangendo Estados do Leste Europeu e as Repúblicas Bálticas (Estônia, Letônia e Lituânia).</a:t>
            </a:r>
          </a:p>
          <a:p>
            <a:pPr marL="342900" lvl="0" indent="-342900" algn="just">
              <a:lnSpc>
                <a:spcPct val="115000"/>
              </a:lnSpc>
              <a:spcAft>
                <a:spcPts val="800"/>
              </a:spcAft>
              <a:buFont typeface="Symbol" panose="05050102010706020507" pitchFamily="18" charset="2"/>
              <a:buChar char=""/>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2009-2020:</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Ingresso de nações balcânicas como Albânia, Croácia, Montenegro e Macedônia do Norte, consolidando 30 países-membros.</a:t>
            </a:r>
          </a:p>
        </p:txBody>
      </p:sp>
    </p:spTree>
    <p:extLst>
      <p:ext uri="{BB962C8B-B14F-4D97-AF65-F5344CB8AC3E}">
        <p14:creationId xmlns:p14="http://schemas.microsoft.com/office/powerpoint/2010/main" val="3238538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4A33495-234A-BECB-EAFE-BCE4C78708EB}"/>
              </a:ext>
            </a:extLst>
          </p:cNvPr>
          <p:cNvSpPr txBox="1"/>
          <p:nvPr/>
        </p:nvSpPr>
        <p:spPr>
          <a:xfrm>
            <a:off x="87702" y="1190447"/>
            <a:ext cx="5907656" cy="4773166"/>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Atualmente, o cenário de instabilidade geopolítica, intensificado pela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invasão da Ucrânia pela Rússia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provocou uma ruptura histórica nas políticas de neutralidade da Escandinávia. Em maio de 2022, Finlândia e Suécia formalizaram o interesse em aderir à aliança, refletindo uma busca por garantias de defesa coletiva diante das novas ameaças à integridade territorial na Europa. Enquanto isso, nações como Geórgia e Ucrânia permanecem como "membros aspirantes", mantendo a expansão da Otan como um ponto de tensão central na diplomacia contemporânea.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Na atualidade, a Otan, deixou de ser um resquício da “Guerra Fria” para se tornar o eixo central da segurança europeia contemporânea.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561D3ECE-62A9-AC72-58EE-41D73245ABE5}"/>
              </a:ext>
            </a:extLst>
          </p:cNvPr>
          <p:cNvSpPr txBox="1"/>
          <p:nvPr/>
        </p:nvSpPr>
        <p:spPr>
          <a:xfrm>
            <a:off x="6236900" y="750498"/>
            <a:ext cx="5768194" cy="3254802"/>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Um dos marcos mais significativos da atualidade foi a adesão da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Finlândia (2023)</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 da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Suécia (2024)</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Ao integrarem-se como os 31º e 32º membros, esses países puseram fim a décadas de não alinhamento militar. Geopoliticamente, a entrada da Finlândia dobrou a fronteira direta da OTAN com a Rússia, enquanto a adesão sueca transformou o Mar Báltico em um ambiente quase inteiramente controlado pela aliança, dificultando a logística naval russa.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154A85BE-AC47-AFED-A5E6-B1A02D6475A9}"/>
              </a:ext>
            </a:extLst>
          </p:cNvPr>
          <p:cNvSpPr txBox="1"/>
          <p:nvPr/>
        </p:nvSpPr>
        <p:spPr>
          <a:xfrm>
            <a:off x="6236900" y="4196654"/>
            <a:ext cx="5768194" cy="2295565"/>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Apesar da coesão interna, a OTAN enfrenta desafios complexos: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Dependência Tecnológica: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Existe uma crescente pressão para que os países europeus reduzam a dependência de tecnologia militar dos EUA, fomentando uma indústria de defesa continental.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2639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9ECCE52-93A7-4898-CB9F-59B8D2267434}"/>
              </a:ext>
            </a:extLst>
          </p:cNvPr>
          <p:cNvSpPr txBox="1"/>
          <p:nvPr/>
        </p:nvSpPr>
        <p:spPr>
          <a:xfrm>
            <a:off x="183313" y="1396360"/>
            <a:ext cx="5674024" cy="4065280"/>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Zonas de Tensão: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situação de "membros aspirantes" (Ucrânia, Geórgia e Bósnia e Herzegovina) continua sendo o ponto mais sensível da diplomacia global, pois a Rússia interpreta qualquer movimento de adesão dessas </a:t>
            </a:r>
            <a:r>
              <a:rPr lang="pt-BR" sz="2000" kern="100" dirty="0" err="1">
                <a:effectLst/>
                <a:latin typeface="Arial Narrow" panose="020B0606020202030204" pitchFamily="34" charset="0"/>
                <a:ea typeface="Calibri" panose="020F0502020204030204" pitchFamily="34" charset="0"/>
                <a:cs typeface="Times New Roman" panose="02020603050405020304" pitchFamily="18" charset="0"/>
              </a:rPr>
              <a:t>ex-repúblicas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soviéticas como uma ameaça existencial.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Novos Domínios: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aliança agora foca em ameaças híbridas, como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ataques cibernéticos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 a segurança de infraestruturas críticas (gasodutos e cabos submarinos), que se tornaram alvos frequentes em conflitos modernos.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C9CBAC7A-B5A7-7CCE-5B01-C3FDAEE004FA}"/>
              </a:ext>
            </a:extLst>
          </p:cNvPr>
          <p:cNvSpPr txBox="1"/>
          <p:nvPr/>
        </p:nvSpPr>
        <p:spPr>
          <a:xfrm>
            <a:off x="6158540" y="940279"/>
            <a:ext cx="5850147" cy="3254802"/>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Na atual década, a OTAN apresenta sua maior reconfiguração estratégica desde a queda do Muro de Berlim. Não é mais apenas uma aliança militar, mas um símbolo da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multipolaridade tensa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que define o mundo atual. Se por um lado ela garante a segurança dos seus membros através do Artigo 5º (defesa mútua), por outro, sua expansão é o argumento central utilizado pelo Kremlin para justificar o aumento das tensões na Eurásia, mantendo o mundo em um estado de vigilância constante.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0E0330B6-F188-3276-A8F7-C943BBD7C6E5}"/>
              </a:ext>
            </a:extLst>
          </p:cNvPr>
          <p:cNvSpPr txBox="1"/>
          <p:nvPr/>
        </p:nvSpPr>
        <p:spPr>
          <a:xfrm>
            <a:off x="6212455" y="4425351"/>
            <a:ext cx="5735130" cy="1839030"/>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Nos últimos anos, a reação d China à OTAN, é um dos tópicos mais quentes da geopolítica atual, pois marca a transição da aliança de um foco estritamente europeu para uma visão global. Essa relação não é de um conflito direto (como com a Rússia), mas de competição sistêmica.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21793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DEF2B89-ECDD-C43C-626A-5C63DF394E0B}"/>
              </a:ext>
            </a:extLst>
          </p:cNvPr>
          <p:cNvSpPr txBox="1"/>
          <p:nvPr/>
        </p:nvSpPr>
        <p:spPr>
          <a:xfrm>
            <a:off x="138022" y="1406106"/>
            <a:ext cx="5736566" cy="3867725"/>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Historicamente, a China via a OTAN como um problema distante, restrito ao Atlântico Norte. No entanto, essa percepção mudou drasticamente devido a três fatores: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mj-lt"/>
              <a:buAutoNum type="arabicPeriod"/>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Conceito Estratégico de Madrid (e atualizações)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partir de 2022, a OTAN incluiu formalmente a China em seus documentos de diretrizes, classificando-a como um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"desafio sistêmico"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aliança argumenta que as ambições chinesas e suas políticas coercitivas (especialmente no Mar do Sul da China e em relação a Taiwan) afetam os interesses, a segurança e os valores dos membros ocidentais.</a:t>
            </a:r>
            <a:endParaRPr lang="pt-BR" sz="2000" dirty="0"/>
          </a:p>
        </p:txBody>
      </p:sp>
      <p:sp>
        <p:nvSpPr>
          <p:cNvPr id="5" name="CaixaDeTexto 4">
            <a:extLst>
              <a:ext uri="{FF2B5EF4-FFF2-40B4-BE49-F238E27FC236}">
                <a16:creationId xmlns:a16="http://schemas.microsoft.com/office/drawing/2014/main" id="{577F332C-EB05-E28C-B9A1-B2839DB2BCC3}"/>
              </a:ext>
            </a:extLst>
          </p:cNvPr>
          <p:cNvSpPr txBox="1"/>
          <p:nvPr/>
        </p:nvSpPr>
        <p:spPr>
          <a:xfrm>
            <a:off x="6251278" y="836763"/>
            <a:ext cx="5736566" cy="5699660"/>
          </a:xfrm>
          <a:prstGeom prst="rect">
            <a:avLst/>
          </a:prstGeom>
          <a:noFill/>
        </p:spPr>
        <p:txBody>
          <a:bodyPr wrap="square">
            <a:spAutoFit/>
          </a:bodyPr>
          <a:lstStyle/>
          <a:p>
            <a:pPr lvl="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2. A Parceria "Sem Limites" entre Pequim e Moscou</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Para a OTAN, o apoio econômico e diplomático da China à Rússia após a invasão da Ucrânia criou uma percepção de um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"Eixo Autocrático"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China, por sua vez, acusa a OTAN de manter uma "mentalidade de Guerra Fria" e afirma que a expansão da aliança para o leste é a verdadeira causa da instabilidade global.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3. A Aproximação com países da Ásia e Pacífico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OTAN tem convidado regularmente os líderes do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AP4 (Austrália, Japão, Coreia do Sul e Nova Zelândia)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para suas cúpulas.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Na visão da China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isso como uma tentativa de criar uma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"OTAN asiática"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para cercar e conter o crescimento chinês. Reagindo com o fortalecimento da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Organização de Cooperação de Xangai (OCX)</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 maior presença militar em ilhas estratégicas no Pacífico.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542875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3A77014-13D1-22AA-25ED-5D41CE574904}"/>
              </a:ext>
            </a:extLst>
          </p:cNvPr>
          <p:cNvSpPr txBox="1"/>
          <p:nvPr/>
        </p:nvSpPr>
        <p:spPr>
          <a:xfrm>
            <a:off x="103517" y="741872"/>
            <a:ext cx="5719313" cy="5985998"/>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Diferente da Rússia, a China é uma potência econômica integrada ao Ocidente. Por isso, s tensão se manifesta em outros campos. Na guerra tecnológica, já que a OTAN agora discute a segurança de redes 5G e semicondutores, tentando reduzir a dependência de infraestrutura críticas chinesas e na segurança cibernética, pois tornou-se rotina acusações mútuas de espionagem e ciberataques contra infraestruturas estatais.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Enquanto a Rússia representa uma ameaça militar imediata nas fronteiras da OTAN, a China é vista como um desafio estrutural de longo prazo que questiona a liderança global dos EUA e de seus aliados. </a:t>
            </a:r>
          </a:p>
          <a:p>
            <a:pPr algn="r"/>
            <a:r>
              <a:rPr lang="pt-BR" sz="1600" dirty="0">
                <a:latin typeface="Arial Narrow" panose="020B0606020202030204" pitchFamily="34" charset="0"/>
              </a:rPr>
              <a:t>Texto de Rob Mudge. Adaptado.</a:t>
            </a:r>
          </a:p>
          <a:p>
            <a:pPr algn="r"/>
            <a:r>
              <a:rPr lang="pt-BR" sz="1600" dirty="0">
                <a:latin typeface="Arial Narrow" panose="020B0606020202030204" pitchFamily="34" charset="0"/>
              </a:rPr>
              <a:t>Disponível em: https://www.dw.com/pt-br/o-que-%C3%A9-a-otan-e-por-que-ela-foi-criada/a-60701303</a:t>
            </a:r>
          </a:p>
          <a:p>
            <a:pPr algn="r"/>
            <a:r>
              <a:rPr lang="pt-BR" sz="1600" dirty="0">
                <a:latin typeface="Arial Narrow" panose="020B0606020202030204" pitchFamily="34" charset="0"/>
              </a:rPr>
              <a:t>Acesso em: 26 mar. 2026.</a:t>
            </a:r>
          </a:p>
          <a:p>
            <a:pPr algn="just">
              <a:lnSpc>
                <a:spcPct val="115000"/>
              </a:lnSpc>
              <a:spcAft>
                <a:spcPts val="800"/>
              </a:spcAft>
              <a:buNone/>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1A2ABC60-F291-F399-5CF9-211D5E97A0AD}"/>
              </a:ext>
            </a:extLst>
          </p:cNvPr>
          <p:cNvSpPr txBox="1"/>
          <p:nvPr/>
        </p:nvSpPr>
        <p:spPr>
          <a:xfrm>
            <a:off x="6183702" y="741872"/>
            <a:ext cx="2908539" cy="390043"/>
          </a:xfrm>
          <a:prstGeom prst="rect">
            <a:avLst/>
          </a:prstGeom>
          <a:noFill/>
        </p:spPr>
        <p:txBody>
          <a:bodyPr wrap="square">
            <a:spAutoFit/>
          </a:bodyPr>
          <a:lstStyle/>
          <a:p>
            <a:pPr algn="just">
              <a:lnSpc>
                <a:spcPct val="115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ATIVIDADES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51D77295-B308-799B-5566-F47D96002963}"/>
              </a:ext>
            </a:extLst>
          </p:cNvPr>
          <p:cNvSpPr txBox="1"/>
          <p:nvPr/>
        </p:nvSpPr>
        <p:spPr>
          <a:xfrm>
            <a:off x="6148477" y="1216429"/>
            <a:ext cx="5719313" cy="777200"/>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16.</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Explique o contexto histórico e os principais objetivos da criação da OTAN.</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6C59E5DB-0D8E-46A9-4525-943BD7E7077E}"/>
              </a:ext>
            </a:extLst>
          </p:cNvPr>
          <p:cNvSpPr txBox="1"/>
          <p:nvPr/>
        </p:nvSpPr>
        <p:spPr>
          <a:xfrm>
            <a:off x="6113253" y="2227156"/>
            <a:ext cx="5657490" cy="1015663"/>
          </a:xfrm>
          <a:prstGeom prst="rect">
            <a:avLst/>
          </a:prstGeom>
          <a:noFill/>
        </p:spPr>
        <p:txBody>
          <a:bodyPr wrap="square">
            <a:spAutoFit/>
          </a:bodyPr>
          <a:lstStyle/>
          <a:p>
            <a:pPr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17.</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De que maneira a queda do Muro de Berlim e a dissolução da União Soviética, em 1991, contribuíram para a reorganização do sistema de segurança na Europa.</a:t>
            </a:r>
            <a:endParaRPr lang="pt-BR" sz="2000" dirty="0"/>
          </a:p>
        </p:txBody>
      </p:sp>
      <p:sp>
        <p:nvSpPr>
          <p:cNvPr id="11" name="CaixaDeTexto 10">
            <a:extLst>
              <a:ext uri="{FF2B5EF4-FFF2-40B4-BE49-F238E27FC236}">
                <a16:creationId xmlns:a16="http://schemas.microsoft.com/office/drawing/2014/main" id="{1B21EDFE-07F7-28A1-EEA4-BCDA6FDFD0BE}"/>
              </a:ext>
            </a:extLst>
          </p:cNvPr>
          <p:cNvSpPr txBox="1"/>
          <p:nvPr/>
        </p:nvSpPr>
        <p:spPr>
          <a:xfrm>
            <a:off x="6078028" y="3476346"/>
            <a:ext cx="5789762" cy="1656467"/>
          </a:xfrm>
          <a:prstGeom prst="rect">
            <a:avLst/>
          </a:prstGeom>
          <a:noFill/>
        </p:spPr>
        <p:txBody>
          <a:bodyPr wrap="square">
            <a:spAutoFit/>
          </a:bodyPr>
          <a:lstStyle/>
          <a:p>
            <a:pPr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18.</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Muitos países que pertenciam ao antigo Pacto de Varsóvia buscaram integrar-se à OTAN após 1991. Explique a motivação desses Estados sob a perspectiva da busca por soberania e defesa coletiva em face de heranças históricas de dominação regional.</a:t>
            </a:r>
            <a:endParaRPr lang="pt-BR" sz="2000" dirty="0"/>
          </a:p>
        </p:txBody>
      </p:sp>
      <p:sp>
        <p:nvSpPr>
          <p:cNvPr id="12" name="CaixaDeTexto 11">
            <a:extLst>
              <a:ext uri="{FF2B5EF4-FFF2-40B4-BE49-F238E27FC236}">
                <a16:creationId xmlns:a16="http://schemas.microsoft.com/office/drawing/2014/main" id="{C8B93748-92C2-E9B6-A1F0-7686927F2F4A}"/>
              </a:ext>
            </a:extLst>
          </p:cNvPr>
          <p:cNvSpPr txBox="1"/>
          <p:nvPr/>
        </p:nvSpPr>
        <p:spPr>
          <a:xfrm>
            <a:off x="6105345" y="5465744"/>
            <a:ext cx="5665398" cy="1015663"/>
          </a:xfrm>
          <a:prstGeom prst="rect">
            <a:avLst/>
          </a:prstGeom>
          <a:noFill/>
        </p:spPr>
        <p:txBody>
          <a:bodyPr wrap="square">
            <a:spAutoFit/>
          </a:bodyPr>
          <a:lstStyle/>
          <a:p>
            <a:pPr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19.</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partir do exposto no texto sobre os desafios atuais enfrentados pela OTAN, explique como eles refletem as transformações recentes na geopolítica internacional.</a:t>
            </a:r>
            <a:endParaRPr lang="pt-BR" sz="2000" dirty="0"/>
          </a:p>
        </p:txBody>
      </p:sp>
    </p:spTree>
    <p:extLst>
      <p:ext uri="{BB962C8B-B14F-4D97-AF65-F5344CB8AC3E}">
        <p14:creationId xmlns:p14="http://schemas.microsoft.com/office/powerpoint/2010/main" val="7340662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9AD5408E-21CC-D8C4-6E05-658BB1CA0D3F}"/>
              </a:ext>
            </a:extLst>
          </p:cNvPr>
          <p:cNvSpPr txBox="1"/>
          <p:nvPr/>
        </p:nvSpPr>
        <p:spPr>
          <a:xfrm>
            <a:off x="88417" y="762094"/>
            <a:ext cx="5752381" cy="1485087"/>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20.</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Aponte as principais críticas feitas pela China e pela Rússia à expansão da influência da OTAN para o Indo-Pacífico. Como esse movimento pode impactar a eficácia de órgãos globais de mediação, como a ONU?</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64976EC7-3B2E-1657-8037-5C17D900EC11}"/>
              </a:ext>
            </a:extLst>
          </p:cNvPr>
          <p:cNvSpPr txBox="1"/>
          <p:nvPr/>
        </p:nvSpPr>
        <p:spPr>
          <a:xfrm>
            <a:off x="136221" y="2570314"/>
            <a:ext cx="5656771" cy="4555863"/>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21. (UEG GO/2019)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Leia o texto a seguir.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Em 1949, os Estados Unidos lideraram uma organização que reuniria os países europeus do sistema capitalista em um pacto de auxílio militar mútuo. No dia 4 de abril daquele ano foi criada em Washington a Organização do Atlântico Norte (OTAN). Ficava estabelecido que os países envolvidos se comprometiam na colaboração militar mútua em caso de ataques oriundos dos países referentes ao bloco socialista.</a:t>
            </a:r>
          </a:p>
          <a:p>
            <a:pPr algn="r">
              <a:lnSpc>
                <a:spcPct val="115000"/>
              </a:lnSpc>
              <a:spcAft>
                <a:spcPts val="800"/>
              </a:spcAft>
            </a:pPr>
            <a:r>
              <a:rPr lang="pt-BR" dirty="0">
                <a:latin typeface="Arial Narrow" panose="020B0606020202030204" pitchFamily="34" charset="0"/>
              </a:rPr>
              <a:t>Disponível em: &lt;www.infoescola.com/geografia/</a:t>
            </a:r>
            <a:r>
              <a:rPr lang="pt-BR" dirty="0" err="1">
                <a:latin typeface="Arial Narrow" panose="020B0606020202030204" pitchFamily="34" charset="0"/>
              </a:rPr>
              <a:t>otan</a:t>
            </a:r>
            <a:r>
              <a:rPr lang="pt-BR" dirty="0">
                <a:latin typeface="Arial Narrow" panose="020B0606020202030204" pitchFamily="34" charset="0"/>
              </a:rPr>
              <a:t>&gt;. Acesso em: 15 mar. 2019.</a:t>
            </a:r>
          </a:p>
          <a:p>
            <a:pPr algn="just">
              <a:lnSpc>
                <a:spcPct val="115000"/>
              </a:lnSpc>
              <a:spcAft>
                <a:spcPts val="800"/>
              </a:spcAft>
              <a:buNone/>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290326FC-2441-0B8C-742C-0ADA160E93D6}"/>
              </a:ext>
            </a:extLst>
          </p:cNvPr>
          <p:cNvSpPr txBox="1"/>
          <p:nvPr/>
        </p:nvSpPr>
        <p:spPr>
          <a:xfrm>
            <a:off x="6230428" y="992039"/>
            <a:ext cx="5587754" cy="5627181"/>
          </a:xfrm>
          <a:prstGeom prst="rect">
            <a:avLst/>
          </a:prstGeom>
          <a:noFill/>
        </p:spPr>
        <p:txBody>
          <a:bodyPr wrap="square">
            <a:spAutoFit/>
          </a:bodyPr>
          <a:lstStyle/>
          <a:p>
            <a:pPr algn="just">
              <a:lnSpc>
                <a:spcPct val="115000"/>
              </a:lnSpc>
              <a:spcAft>
                <a:spcPts val="800"/>
              </a:spcAft>
              <a:buNone/>
            </a:pPr>
            <a:r>
              <a:rPr lang="pt-BR" sz="1900" kern="100" dirty="0">
                <a:effectLst/>
                <a:latin typeface="Arial Narrow" panose="020B0606020202030204" pitchFamily="34" charset="0"/>
                <a:ea typeface="Calibri" panose="020F0502020204030204" pitchFamily="34" charset="0"/>
                <a:cs typeface="Times New Roman" panose="02020603050405020304" pitchFamily="18" charset="0"/>
              </a:rPr>
              <a:t>No contexto geopolítico após o fim da Guerra Fria, a OTAN</a:t>
            </a:r>
            <a:endParaRPr lang="pt-BR" sz="19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1900" kern="100" dirty="0">
                <a:effectLst/>
                <a:latin typeface="Arial Narrow" panose="020B0606020202030204" pitchFamily="34" charset="0"/>
                <a:ea typeface="Calibri" panose="020F0502020204030204" pitchFamily="34" charset="0"/>
                <a:cs typeface="Times New Roman" panose="02020603050405020304" pitchFamily="18" charset="0"/>
              </a:rPr>
              <a:t>(A) manteve o seu caráter de aliança militar, mas sem a presença dos Estados Unidos, após a criação da União Europeia.</a:t>
            </a:r>
            <a:endParaRPr lang="pt-BR" sz="19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1900" kern="100" dirty="0">
                <a:effectLst/>
                <a:latin typeface="Arial Narrow" panose="020B0606020202030204" pitchFamily="34" charset="0"/>
                <a:ea typeface="Calibri" panose="020F0502020204030204" pitchFamily="34" charset="0"/>
                <a:cs typeface="Times New Roman" panose="02020603050405020304" pitchFamily="18" charset="0"/>
              </a:rPr>
              <a:t>(B) tornou-se uma agência de inteligência, uma vez que perdeu a razão de ser com o fim da União Soviética em 1991.</a:t>
            </a:r>
            <a:endParaRPr lang="pt-BR" sz="19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1900" kern="100" dirty="0">
                <a:effectLst/>
                <a:latin typeface="Arial Narrow" panose="020B0606020202030204" pitchFamily="34" charset="0"/>
                <a:ea typeface="Calibri" panose="020F0502020204030204" pitchFamily="34" charset="0"/>
                <a:cs typeface="Times New Roman" panose="02020603050405020304" pitchFamily="18" charset="0"/>
              </a:rPr>
              <a:t>(C) transformou-se numa instituição de regulação de armamentos e atividade nuclear, após o acidente de Chernobyl.</a:t>
            </a:r>
            <a:endParaRPr lang="pt-BR" sz="19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1900" kern="100" dirty="0">
                <a:effectLst/>
                <a:latin typeface="Arial Narrow" panose="020B0606020202030204" pitchFamily="34" charset="0"/>
                <a:ea typeface="Calibri" panose="020F0502020204030204" pitchFamily="34" charset="0"/>
                <a:cs typeface="Times New Roman" panose="02020603050405020304" pitchFamily="18" charset="0"/>
              </a:rPr>
              <a:t>(D) foi extinta, após a queda do Muro de Berlim, uma vez que o socialismo não mais representava uma ameaça à Europa.</a:t>
            </a:r>
            <a:endParaRPr lang="pt-BR" sz="19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1900" kern="100" dirty="0">
                <a:effectLst/>
                <a:latin typeface="Arial Narrow" panose="020B0606020202030204" pitchFamily="34" charset="0"/>
                <a:ea typeface="Calibri" panose="020F0502020204030204" pitchFamily="34" charset="0"/>
                <a:cs typeface="Times New Roman" panose="02020603050405020304" pitchFamily="18" charset="0"/>
              </a:rPr>
              <a:t>(E) teve ativa participação nos conflitos mundiais contemporâneos, como a invasão do Afeganistão após o 11 de Setembro.</a:t>
            </a:r>
            <a:endParaRPr lang="pt-BR" sz="19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053273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20705AE-F406-89ED-F573-47F9C1D60FE5}"/>
              </a:ext>
            </a:extLst>
          </p:cNvPr>
          <p:cNvSpPr txBox="1"/>
          <p:nvPr/>
        </p:nvSpPr>
        <p:spPr>
          <a:xfrm>
            <a:off x="0" y="638354"/>
            <a:ext cx="5924909" cy="6636945"/>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22. (Mackenzie SP/2020)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Leia o fragmento da reportagem.</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presidente dos Estados Unidos, Donald Trump, designou oficialmente o Brasil como aliado militar preferencial do país fora da Organização do Tratado do Atlântico Norte (OTAN).</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 status dá ao Brasil o direito de tornar-se comprador preferencial de equipamentos e tecnologias militares dos Estados Unidos, além de participar de leilões organizados pelo Pentágono. A medida também abre caminho para a colaboração no desenvolvimento de soluções de defesa e o aumento dos intercâmbios militares e a realização de manobras conjuntas entre as Forças Armadas dos dois países.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Estados Unidos designam Brasil como aliado </a:t>
            </a:r>
            <a:r>
              <a:rPr lang="pt-BR" sz="2000" kern="100" dirty="0" err="1">
                <a:effectLst/>
                <a:latin typeface="Arial Narrow" panose="020B0606020202030204" pitchFamily="34" charset="0"/>
                <a:ea typeface="Calibri" panose="020F0502020204030204" pitchFamily="34" charset="0"/>
                <a:cs typeface="Times New Roman" panose="02020603050405020304" pitchFamily="18" charset="0"/>
              </a:rPr>
              <a:t>extra-Otan</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Agência Brasil, 01 ago. 2019.</a:t>
            </a:r>
          </a:p>
          <a:p>
            <a:pPr algn="r">
              <a:lnSpc>
                <a:spcPct val="115000"/>
              </a:lnSpc>
              <a:spcAft>
                <a:spcPts val="800"/>
              </a:spcAft>
            </a:pPr>
            <a:r>
              <a:rPr lang="pt-BR" sz="1400" dirty="0">
                <a:latin typeface="Arial Narrow" panose="020B0606020202030204" pitchFamily="34" charset="0"/>
              </a:rPr>
              <a:t>Disponível em: &lt;</a:t>
            </a:r>
            <a:r>
              <a:rPr lang="pt-BR" sz="1400" u="sng" dirty="0">
                <a:latin typeface="Arial Narrow" panose="020B0606020202030204" pitchFamily="34" charset="0"/>
                <a:hlinkClick r:id="rId2"/>
              </a:rPr>
              <a:t>http://agenciabrasil.ebc.com.br/internacional/noticia/2019-08/estados-unidos-designam-oficialmente-brasil-como-aliado-extra-otan&amp;gt</a:t>
            </a:r>
            <a:r>
              <a:rPr lang="pt-BR" sz="1400" dirty="0">
                <a:latin typeface="Arial Narrow" panose="020B0606020202030204" pitchFamily="34" charset="0"/>
              </a:rPr>
              <a:t>; Acesso em 29 set. 2019.</a:t>
            </a:r>
          </a:p>
          <a:p>
            <a:pPr algn="just">
              <a:lnSpc>
                <a:spcPct val="115000"/>
              </a:lnSpc>
              <a:spcAft>
                <a:spcPts val="800"/>
              </a:spcAft>
              <a:buNone/>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D3328F1E-D7E5-09C8-8D29-9344AD4CF7C9}"/>
              </a:ext>
            </a:extLst>
          </p:cNvPr>
          <p:cNvSpPr txBox="1"/>
          <p:nvPr/>
        </p:nvSpPr>
        <p:spPr>
          <a:xfrm>
            <a:off x="6096000" y="1733664"/>
            <a:ext cx="5924909" cy="3390672"/>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Com base nas informações acima e em seus conhecimentos sobre o assunto abordado, assinale a alternativa correta.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De acordo com o secretário geral da Organização do Tratado do Atlântico Norte (OTAN), a condição de aliado especial ou prioritário é o primeiro passo para que o Brasil passe a se tornar membro oficial da organização, o que deve ocorrer ainda em 2019.</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O Brasil é o primeiro país na América Latina, e o quarto, no mundo, a receber o status especial de aliado extra-OTAN.</a:t>
            </a:r>
            <a:endParaRPr lang="pt-BR" sz="2000" dirty="0"/>
          </a:p>
        </p:txBody>
      </p:sp>
    </p:spTree>
    <p:extLst>
      <p:ext uri="{BB962C8B-B14F-4D97-AF65-F5344CB8AC3E}">
        <p14:creationId xmlns:p14="http://schemas.microsoft.com/office/powerpoint/2010/main" val="847266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638210B-9906-F2E7-9543-CE4F702AF6D3}"/>
              </a:ext>
            </a:extLst>
          </p:cNvPr>
          <p:cNvSpPr txBox="1"/>
          <p:nvPr/>
        </p:nvSpPr>
        <p:spPr>
          <a:xfrm>
            <a:off x="179717" y="1199070"/>
            <a:ext cx="5916283" cy="4714111"/>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Criada em 1991, com a dissolução da União Soviética, a OTAN tem como principal objetivo a proteção de países do Leste Europeu, constantemente ameaçados pela política expansionista russa.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França, Espanha e Canadá são exemplos de países que integram a OTAN, constituída em 1949, no contexto histórico da Guerra Fria, com o objetivo de estabelecer um pacto militar entre os países membros, contra o avanço da influência socialista.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Os recentes conflitos do governo brasileiro com o governo norte-americano, em decorrência das queimadas na Amazônia, fizeram com que o congresso dos EUA cancelasse o status especial concedido ao Brasil por Trump.</a:t>
            </a:r>
            <a:endParaRPr lang="pt-BR" sz="2000" dirty="0"/>
          </a:p>
        </p:txBody>
      </p:sp>
      <p:sp>
        <p:nvSpPr>
          <p:cNvPr id="5" name="CaixaDeTexto 4">
            <a:extLst>
              <a:ext uri="{FF2B5EF4-FFF2-40B4-BE49-F238E27FC236}">
                <a16:creationId xmlns:a16="http://schemas.microsoft.com/office/drawing/2014/main" id="{A2CAFFF6-F53D-FF33-E070-D3E4568693B8}"/>
              </a:ext>
            </a:extLst>
          </p:cNvPr>
          <p:cNvSpPr txBox="1"/>
          <p:nvPr/>
        </p:nvSpPr>
        <p:spPr>
          <a:xfrm>
            <a:off x="6251276" y="1423359"/>
            <a:ext cx="5653177" cy="4373057"/>
          </a:xfrm>
          <a:prstGeom prst="rect">
            <a:avLst/>
          </a:prstGeom>
          <a:noFill/>
        </p:spPr>
        <p:txBody>
          <a:bodyPr wrap="square">
            <a:spAutoFit/>
          </a:bodyPr>
          <a:lstStyle/>
          <a:p>
            <a:pPr algn="just">
              <a:buNone/>
            </a:pPr>
            <a:r>
              <a:rPr lang="pt-BR" sz="2000" b="1" dirty="0">
                <a:effectLst/>
                <a:latin typeface="Arial Narrow" panose="020B0606020202030204" pitchFamily="34" charset="0"/>
                <a:ea typeface="Times New Roman" panose="02020603050405020304" pitchFamily="18" charset="0"/>
              </a:rPr>
              <a:t>Leia o texto</a:t>
            </a:r>
            <a:endParaRPr lang="pt-BR" sz="2000" dirty="0">
              <a:effectLst/>
              <a:latin typeface="Times New Roman" panose="02020603050405020304" pitchFamily="18" charset="0"/>
              <a:ea typeface="Times New Roman" panose="02020603050405020304" pitchFamily="18" charset="0"/>
            </a:endParaRPr>
          </a:p>
          <a:p>
            <a:pPr algn="just">
              <a:buNone/>
            </a:pPr>
            <a:r>
              <a:rPr lang="pt-BR" sz="2000" b="1" dirty="0">
                <a:effectLst/>
                <a:latin typeface="Arial Narrow" panose="020B0606020202030204" pitchFamily="34" charset="0"/>
                <a:ea typeface="Times New Roman" panose="02020603050405020304" pitchFamily="18" charset="0"/>
              </a:rPr>
              <a:t>Texto IV</a:t>
            </a:r>
            <a:endParaRPr lang="pt-BR" sz="2000" dirty="0">
              <a:effectLst/>
              <a:latin typeface="Times New Roman" panose="02020603050405020304" pitchFamily="18" charset="0"/>
              <a:ea typeface="Times New Roman" panose="02020603050405020304" pitchFamily="18" charset="0"/>
            </a:endParaRPr>
          </a:p>
          <a:p>
            <a:pPr algn="just">
              <a:buNone/>
            </a:pPr>
            <a:r>
              <a:rPr lang="pt-BR" sz="2000" b="1" dirty="0">
                <a:effectLst/>
                <a:latin typeface="Arial Narrow" panose="020B0606020202030204" pitchFamily="34"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algn="just">
              <a:buNone/>
            </a:pPr>
            <a:r>
              <a:rPr lang="pt-BR" sz="2000" b="1" dirty="0">
                <a:effectLst/>
                <a:latin typeface="Arial Narrow" panose="020B0606020202030204" pitchFamily="34" charset="0"/>
                <a:ea typeface="Times New Roman" panose="02020603050405020304" pitchFamily="18" charset="0"/>
              </a:rPr>
              <a:t>Guerra Fria: a guerra ideológica entre duas potências.</a:t>
            </a:r>
            <a:endParaRPr lang="pt-BR" sz="2000" dirty="0">
              <a:effectLst/>
              <a:latin typeface="Times New Roman" panose="02020603050405020304" pitchFamily="18" charset="0"/>
              <a:ea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Guerra Fria foi uma disputa ideológica, política e tecnológica, fruto direto da Segunda Guerra Mundial entre as duas superpotências da época: Estados Unidos (EUA) e União Soviética (URSS). Este período de intensa hostilidade, começou em 1947 e foi até 1989. Não contou com um conflito armado direto entre as duas potências, por isso o seu nome, mas isso não significa que não houve combates indiretos.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47971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8D47EC35-DC6A-A282-2984-18AE5BFE029F}"/>
              </a:ext>
            </a:extLst>
          </p:cNvPr>
          <p:cNvPicPr>
            <a:picLocks noChangeAspect="1"/>
          </p:cNvPicPr>
          <p:nvPr/>
        </p:nvPicPr>
        <p:blipFill>
          <a:blip r:embed="rId2"/>
          <a:stretch>
            <a:fillRect/>
          </a:stretch>
        </p:blipFill>
        <p:spPr>
          <a:xfrm>
            <a:off x="603848" y="870623"/>
            <a:ext cx="4856673" cy="2765758"/>
          </a:xfrm>
          <a:prstGeom prst="rect">
            <a:avLst/>
          </a:prstGeom>
        </p:spPr>
      </p:pic>
      <p:sp>
        <p:nvSpPr>
          <p:cNvPr id="5" name="CaixaDeTexto 4">
            <a:extLst>
              <a:ext uri="{FF2B5EF4-FFF2-40B4-BE49-F238E27FC236}">
                <a16:creationId xmlns:a16="http://schemas.microsoft.com/office/drawing/2014/main" id="{852179DB-78C5-A08A-8251-544D76B9236E}"/>
              </a:ext>
            </a:extLst>
          </p:cNvPr>
          <p:cNvSpPr txBox="1"/>
          <p:nvPr/>
        </p:nvSpPr>
        <p:spPr>
          <a:xfrm>
            <a:off x="191937" y="4004462"/>
            <a:ext cx="5674025" cy="2192973"/>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Tanto os Estados Unidos, quanto a URSS, saíram vitoriosos da </a:t>
            </a:r>
            <a:r>
              <a:rPr lang="pt-BR" sz="2000" kern="100" dirty="0">
                <a:latin typeface="Arial Narrow" panose="020B0606020202030204" pitchFamily="34" charset="0"/>
                <a:ea typeface="Calibri" panose="020F0502020204030204" pitchFamily="34" charset="0"/>
                <a:cs typeface="Times New Roman" panose="02020603050405020304" pitchFamily="18" charset="0"/>
              </a:rPr>
              <a:t>Segunda Guerra Mundial</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tendo lutado juntos no lado dos Aliados. Entretanto, após o fim da II Guerra e de seus inimigos em comum – o </a:t>
            </a:r>
            <a:r>
              <a:rPr lang="pt-BR" sz="2000" kern="100" dirty="0">
                <a:latin typeface="Arial Narrow" panose="020B0606020202030204" pitchFamily="34" charset="0"/>
                <a:ea typeface="Calibri" panose="020F0502020204030204" pitchFamily="34" charset="0"/>
                <a:cs typeface="Times New Roman" panose="02020603050405020304" pitchFamily="18" charset="0"/>
              </a:rPr>
              <a:t>fascismo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 o </a:t>
            </a:r>
            <a:r>
              <a:rPr lang="pt-BR" sz="2000" kern="100" dirty="0">
                <a:latin typeface="Arial Narrow" panose="020B0606020202030204" pitchFamily="34" charset="0"/>
                <a:ea typeface="Calibri" panose="020F0502020204030204" pitchFamily="34" charset="0"/>
                <a:cs typeface="Times New Roman" panose="02020603050405020304" pitchFamily="18" charset="0"/>
              </a:rPr>
              <a:t>nazismo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terem sido derrotados, iniciou-se uma disputa pelo poder entre as duas superpotências mundiais.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3FF64F5F-D114-1F58-B8E7-C521C1AADFB2}"/>
              </a:ext>
            </a:extLst>
          </p:cNvPr>
          <p:cNvSpPr txBox="1"/>
          <p:nvPr/>
        </p:nvSpPr>
        <p:spPr>
          <a:xfrm>
            <a:off x="6096000" y="767106"/>
            <a:ext cx="5850147" cy="2900859"/>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ordem mundial se tornara bipolar, ou seja, com dois grandes polos de poder: um de ideologia </a:t>
            </a:r>
            <a:r>
              <a:rPr lang="pt-BR" sz="2000" kern="100" dirty="0">
                <a:latin typeface="Arial Narrow" panose="020B0606020202030204" pitchFamily="34" charset="0"/>
                <a:ea typeface="Calibri" panose="020F0502020204030204" pitchFamily="34" charset="0"/>
                <a:cs typeface="Times New Roman" panose="02020603050405020304" pitchFamily="18" charset="0"/>
              </a:rPr>
              <a:t>socialista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(URSS) e o outro, </a:t>
            </a:r>
            <a:r>
              <a:rPr lang="pt-BR" sz="2000" kern="100" dirty="0">
                <a:latin typeface="Arial Narrow" panose="020B0606020202030204" pitchFamily="34" charset="0"/>
                <a:ea typeface="Calibri" panose="020F0502020204030204" pitchFamily="34" charset="0"/>
                <a:cs typeface="Times New Roman" panose="02020603050405020304" pitchFamily="18" charset="0"/>
              </a:rPr>
              <a:t>capitalista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(EUA). O restante dos países do globo viu-se “obrigado” a escolher um dos lados para se aliar e obter proteção. Assim, ambos buscavam aumentar sua área de influência, tanto por meios materiais – através da </a:t>
            </a:r>
            <a:r>
              <a:rPr lang="pt-BR" sz="2000" kern="100" dirty="0">
                <a:latin typeface="Arial Narrow" panose="020B0606020202030204" pitchFamily="34" charset="0"/>
                <a:ea typeface="Calibri" panose="020F0502020204030204" pitchFamily="34" charset="0"/>
                <a:cs typeface="Times New Roman" panose="02020603050405020304" pitchFamily="18" charset="0"/>
              </a:rPr>
              <a:t>economia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 do poder bélico – quanto por suas distintas ideologias.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C232C8D8-CF9B-E287-86C5-6D59E4E2BF9D}"/>
              </a:ext>
            </a:extLst>
          </p:cNvPr>
          <p:cNvSpPr txBox="1"/>
          <p:nvPr/>
        </p:nvSpPr>
        <p:spPr>
          <a:xfrm>
            <a:off x="6095999" y="3827490"/>
            <a:ext cx="5850147" cy="2546916"/>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Procurando se afirmar como maior potência global, ambos iniciaram uma corrida armamentista: eles tentavam sempre superar o poder bélico de seu oponente e avançar em criações tecnológicas voltadas à guerra. A corrida armamentista tornou-se também nuclear: os Estados Unidos possuíam a tecnologia desde 1945, e a URSS realizou seus primeiros testes em 1949.</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09662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5202BBE-2D62-9580-59F0-3F587D92641C}"/>
              </a:ext>
            </a:extLst>
          </p:cNvPr>
          <p:cNvSpPr txBox="1"/>
          <p:nvPr/>
        </p:nvSpPr>
        <p:spPr>
          <a:xfrm>
            <a:off x="0" y="1242363"/>
            <a:ext cx="5900468" cy="2554545"/>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Outro meio em que a disputa ocorreu de modo muito claro foi no espaço: a conhecida corrida espacial. Os soviéticos contaram com algumas vitórias iniciais: lançaram o primeiro satélite artificial (1957), o primeiro foguete tripulado com um ser vivo (1960) e mesmo o primeiro voo espacial tripulado por um humano (1961). Entretanto, a chegada do homem à lua, realizada pelos Estados Unidos em 1969, foi o ápice dessa corrida.</a:t>
            </a:r>
            <a:endParaRPr lang="pt-BR" sz="2000" dirty="0"/>
          </a:p>
        </p:txBody>
      </p:sp>
      <p:sp>
        <p:nvSpPr>
          <p:cNvPr id="6" name="CaixaDeTexto 5">
            <a:extLst>
              <a:ext uri="{FF2B5EF4-FFF2-40B4-BE49-F238E27FC236}">
                <a16:creationId xmlns:a16="http://schemas.microsoft.com/office/drawing/2014/main" id="{31227A3C-A756-57BE-1CB4-1450CABC97BA}"/>
              </a:ext>
            </a:extLst>
          </p:cNvPr>
          <p:cNvSpPr txBox="1"/>
          <p:nvPr/>
        </p:nvSpPr>
        <p:spPr>
          <a:xfrm>
            <a:off x="0" y="4338364"/>
            <a:ext cx="5900468" cy="1131142"/>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Um dos maiores símbolos da Guerra Fria, foi Muros de Berlim, este dividia a Alemanha na parte Oriental, dominada pela URSS e o lado Ocidental, dominada pelo EUA.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FA835F29-1DB9-EE9C-6DE3-F39A47902274}"/>
              </a:ext>
            </a:extLst>
          </p:cNvPr>
          <p:cNvPicPr>
            <a:picLocks noChangeAspect="1"/>
          </p:cNvPicPr>
          <p:nvPr/>
        </p:nvPicPr>
        <p:blipFill>
          <a:blip r:embed="rId2"/>
          <a:stretch>
            <a:fillRect/>
          </a:stretch>
        </p:blipFill>
        <p:spPr>
          <a:xfrm>
            <a:off x="6385688" y="873481"/>
            <a:ext cx="5372850" cy="3057952"/>
          </a:xfrm>
          <a:prstGeom prst="rect">
            <a:avLst/>
          </a:prstGeom>
        </p:spPr>
      </p:pic>
      <p:sp>
        <p:nvSpPr>
          <p:cNvPr id="10" name="CaixaDeTexto 9">
            <a:extLst>
              <a:ext uri="{FF2B5EF4-FFF2-40B4-BE49-F238E27FC236}">
                <a16:creationId xmlns:a16="http://schemas.microsoft.com/office/drawing/2014/main" id="{94924EE7-CFC6-FE9B-B91B-DCFE38231693}"/>
              </a:ext>
            </a:extLst>
          </p:cNvPr>
          <p:cNvSpPr txBox="1"/>
          <p:nvPr/>
        </p:nvSpPr>
        <p:spPr>
          <a:xfrm>
            <a:off x="6220380" y="4086708"/>
            <a:ext cx="5735831" cy="2295565"/>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Afinal, quais eram os objetivos dos EUA e da URSS com a Guerra Fria?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2000" kern="100" dirty="0">
                <a:latin typeface="Arial Narrow" panose="020B0606020202030204" pitchFamily="34" charset="0"/>
                <a:ea typeface="Calibri" panose="020F0502020204030204" pitchFamily="34" charset="0"/>
                <a:cs typeface="Times New Roman" panose="02020603050405020304" pitchFamily="18" charset="0"/>
              </a:rPr>
              <a:t>União Soviétic</a:t>
            </a:r>
            <a:r>
              <a:rPr lang="pt-BR" sz="2000" b="1" kern="100" dirty="0">
                <a:latin typeface="Arial Narrow" panose="020B0606020202030204" pitchFamily="34" charset="0"/>
                <a:ea typeface="Calibri" panose="020F0502020204030204" pitchFamily="34" charset="0"/>
                <a:cs typeface="Times New Roman" panose="02020603050405020304" pitchFamily="18" charset="0"/>
              </a:rPr>
              <a:t>a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tinha, em geral, objetivos mais concretos, como o território, enquanto os Estados Unidos tinham objetivos mais intangíveis, buscando estabelecer os rumos gerais da política internacional.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284208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7FFFFC6-E95A-A3B2-1DD2-203366C463F1}"/>
              </a:ext>
            </a:extLst>
          </p:cNvPr>
          <p:cNvSpPr txBox="1"/>
          <p:nvPr/>
        </p:nvSpPr>
        <p:spPr>
          <a:xfrm>
            <a:off x="62541" y="776377"/>
            <a:ext cx="5872433" cy="2862322"/>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URSS foi expansionista durante a Guerra Fria, aumentando seu poder de influência e os </a:t>
            </a:r>
            <a:r>
              <a:rPr lang="pt-BR" sz="2000" kern="100" dirty="0">
                <a:latin typeface="Arial Narrow" panose="020B0606020202030204" pitchFamily="34" charset="0"/>
                <a:ea typeface="Calibri" panose="020F0502020204030204" pitchFamily="34" charset="0"/>
                <a:cs typeface="Times New Roman" panose="02020603050405020304" pitchFamily="18" charset="0"/>
              </a:rPr>
              <a:t>territórios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sob seu domínio, utilizando-se, para legitimar sua expansão, de um discurso ideológico: a libertação das classes trabalhadoras em todo o mundo. Um outro motivo para o expansionismo soviético foi aumentar sua própria segurança frente aos Estados Unidos. Quanto maior fosse o território e a esfera de influência da União Soviética, mais difícil seria que um ataque dos EUA fosse bem-sucedido.</a:t>
            </a:r>
            <a:endParaRPr lang="pt-BR" sz="2000" dirty="0"/>
          </a:p>
        </p:txBody>
      </p:sp>
      <p:sp>
        <p:nvSpPr>
          <p:cNvPr id="5" name="CaixaDeTexto 4">
            <a:extLst>
              <a:ext uri="{FF2B5EF4-FFF2-40B4-BE49-F238E27FC236}">
                <a16:creationId xmlns:a16="http://schemas.microsoft.com/office/drawing/2014/main" id="{F16F3147-C177-7380-4D0D-8F23B9E3253F}"/>
              </a:ext>
            </a:extLst>
          </p:cNvPr>
          <p:cNvSpPr txBox="1"/>
          <p:nvPr/>
        </p:nvSpPr>
        <p:spPr>
          <a:xfrm>
            <a:off x="62541" y="3985404"/>
            <a:ext cx="5812048" cy="2192973"/>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Os Estados Unidos enfrentaram constantemente dois dilemas durante a Guerra Fria, em relação aos seus objetivos. O primeiro dilema foi decidir se combatiam o expansionismo soviético ou a expansão do comunismo. Em alguns casos, foi necessário tomar uma decisão entre um e outro.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64FB15E3-9E3F-BCA8-1EF0-E460D5074F28}"/>
              </a:ext>
            </a:extLst>
          </p:cNvPr>
          <p:cNvSpPr txBox="1"/>
          <p:nvPr/>
        </p:nvSpPr>
        <p:spPr>
          <a:xfrm>
            <a:off x="6096000" y="1801599"/>
            <a:ext cx="5872433" cy="3254802"/>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Um exemplo pode ser encontrado no rompimento da Iugoslávia, comunista, com a URSS. Nesse caso, os EUA decidiram auxiliar um governo comunista e autoritário, para evitar a expansão soviética. Outro dilema que o país enfrentou foi se deveria buscar prevenir toda e qualquer expansão do poder soviético ou apenas intervir nas áreas que fossem cruciais para o equilíbrio de poder. A intervenção na </a:t>
            </a:r>
            <a:r>
              <a:rPr lang="pt-BR" sz="2000" kern="100" dirty="0">
                <a:latin typeface="Arial Narrow" panose="020B0606020202030204" pitchFamily="34" charset="0"/>
                <a:ea typeface="Calibri" panose="020F0502020204030204" pitchFamily="34" charset="0"/>
                <a:cs typeface="Times New Roman" panose="02020603050405020304" pitchFamily="18" charset="0"/>
              </a:rPr>
              <a:t>Guerra do Vietnã</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por exemplo, seria posteriormente considerada por muitos um erro de cálculo.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325032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78AD155-DD0A-0F94-0DFD-8855501CB640}"/>
              </a:ext>
            </a:extLst>
          </p:cNvPr>
          <p:cNvSpPr txBox="1"/>
          <p:nvPr/>
        </p:nvSpPr>
        <p:spPr>
          <a:xfrm>
            <a:off x="105674" y="741873"/>
            <a:ext cx="5794794" cy="1323439"/>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ponto mais crítico da Guerra Fria ocorreu entre 1950 e 1962, quando o risco de um confronto direto entre as duas superpotências atingiu seu ápice. Entre os eventos mais marcantes desse período, destacam-se:</a:t>
            </a:r>
            <a:endParaRPr lang="pt-BR" sz="2000" dirty="0"/>
          </a:p>
        </p:txBody>
      </p:sp>
      <p:sp>
        <p:nvSpPr>
          <p:cNvPr id="5" name="CaixaDeTexto 4">
            <a:extLst>
              <a:ext uri="{FF2B5EF4-FFF2-40B4-BE49-F238E27FC236}">
                <a16:creationId xmlns:a16="http://schemas.microsoft.com/office/drawing/2014/main" id="{7E24C436-DFD3-66FB-F98E-1BC3FA382BD6}"/>
              </a:ext>
            </a:extLst>
          </p:cNvPr>
          <p:cNvSpPr txBox="1"/>
          <p:nvPr/>
        </p:nvSpPr>
        <p:spPr>
          <a:xfrm>
            <a:off x="105674" y="2355011"/>
            <a:ext cx="5794794" cy="3608745"/>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Guerra da Coreia – em 1950, as tropas da Coreia do Norte – comunista – atravessaram as fronteiras e invadiram a Coreia do Sul – capitalista -, com o apoio da URSS. Em seguida, os EUA mobilizaram o </a:t>
            </a:r>
            <a:r>
              <a:rPr lang="pt-BR" sz="2000" kern="100" dirty="0">
                <a:latin typeface="Arial Narrow" panose="020B0606020202030204" pitchFamily="34" charset="0"/>
                <a:ea typeface="Calibri" panose="020F0502020204030204" pitchFamily="34" charset="0"/>
                <a:cs typeface="Times New Roman" panose="02020603050405020304" pitchFamily="18" charset="0"/>
              </a:rPr>
              <a:t>Conselho de Segurança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da ONU, que enviou tropas para conter o avanço norte-coreano e avançar sobre o território da Coreia do Norte. Neste ponto, a China, liderada pelo Partido Comunista, também intervém com tropas. A batalha continuou até 1953, quando uma trégua foi assinada.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2DD40E42-0AD8-5F93-869C-CF0DC78A7D37}"/>
              </a:ext>
            </a:extLst>
          </p:cNvPr>
          <p:cNvSpPr txBox="1"/>
          <p:nvPr/>
        </p:nvSpPr>
        <p:spPr>
          <a:xfrm>
            <a:off x="6182264" y="974785"/>
            <a:ext cx="5794794" cy="5127109"/>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Guerra do Vietnã – em 1959, o Vietnã do Norte – comunista e apoiado pela URSS – avançou sobre os territórios do Vietnã do Sul – capitalista e apoiado pelos Estados Unidos – dando início à Guerra do Vietnã, que se estenderia até o ano de 1975. O país foi reunificado em 1976, após a vitória da parte comunista.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crise dos mísseis – este é considerado o momento em que a Guerra Fria ficou mais próxima de um conflito nuclear. Em 1961, havia ocorrido a tentativa de derrubar o governo de Fidel Castro, de regime socialista. O episódio ficou conhecido como “invasão da Baía dos Porcos”, e foi realizado por um grupo paramilitar de exilados cubanos anticatristas, apoiados pelos Estados Unidos.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26738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0230D18-7E33-67C6-867B-7A93E5C73706}"/>
              </a:ext>
            </a:extLst>
          </p:cNvPr>
          <p:cNvSpPr txBox="1"/>
          <p:nvPr/>
        </p:nvSpPr>
        <p:spPr>
          <a:xfrm>
            <a:off x="0" y="690113"/>
            <a:ext cx="6013331" cy="4670574"/>
          </a:xfrm>
          <a:prstGeom prst="rect">
            <a:avLst/>
          </a:prstGeom>
          <a:noFill/>
        </p:spPr>
        <p:txBody>
          <a:bodyPr wrap="square">
            <a:spAutoFit/>
          </a:bodyPr>
          <a:lstStyle/>
          <a:p>
            <a:pPr marL="457200"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Este acontecimento, somando ao fato dos Estados Unidos terem mísseis nucleares na Itália e Turquia – países próximos a URSS, fez com que os soviéticos buscassem implantar mísseis em Cuba, país mais próximo dos EUA. Os Estado Unidos imediatamente pediram a retirada dos mísseis, sob pena de realizarem um ataque nuclear à URSS se a requisição não fosse atendida. Seguiram 13 dias de forte tensão entre os dois blocos, em que o conflito nuclear parecia iminente. Após esse período, as duas superpotências chegaram a um acordo: a URSS removeu seus mísseis de Cuba e, posteriormente, os EUA retiraram seus mísseis da Itália e Turquia.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5EF5C8B3-E680-EB65-A4D0-D5F032646F4D}"/>
              </a:ext>
            </a:extLst>
          </p:cNvPr>
          <p:cNvSpPr txBox="1"/>
          <p:nvPr/>
        </p:nvSpPr>
        <p:spPr>
          <a:xfrm>
            <a:off x="6096000" y="690113"/>
            <a:ext cx="5826425" cy="6155531"/>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Guerra Fria chegou ao fim e, foi resultado de uma combinação de fatores políticos, econômicos e sociais que enfraqueceram a União Soviética e reduziram as tensões entre as superpotências. A crise econômica soviética, agravada pelos altos custos da corrida armamentista e pela estagnação da produção, minou a capacidade do país de competir com os Estados Unidos. As reformas promovidas por Mikhail Gorbachev, como a Perestroika (reestruturação econômica) e a Glasnost (maior transparência política), enfraqueceram o controle estatal e incentivaram movimentos democráticos nos países do bloco socialista. Além disso, a queda do Muro de Berlim, em 1989, simbolizou o colapso do regime comunista na Europa Oriental, e, em 1991, a dissolução da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União Soviética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marcou oficialmente o fim da Guerra Fria, consolidando a hegemonia dos Estados Unidos como a principal potência mundial.</a:t>
            </a:r>
          </a:p>
          <a:p>
            <a:pPr algn="r"/>
            <a:r>
              <a:rPr lang="pt-BR" sz="1600" dirty="0">
                <a:latin typeface="Arial Narrow" panose="020B0606020202030204" pitchFamily="34" charset="0"/>
              </a:rPr>
              <a:t>Texto de autoria de Louise Enriconi. Adaptado.</a:t>
            </a:r>
          </a:p>
          <a:p>
            <a:pPr algn="r"/>
            <a:r>
              <a:rPr lang="pt-BR" sz="1600" dirty="0">
                <a:latin typeface="Arial Narrow" panose="020B0606020202030204" pitchFamily="34" charset="0"/>
              </a:rPr>
              <a:t>Disponível em: https: https://abre.ai/mb0O.</a:t>
            </a:r>
          </a:p>
          <a:p>
            <a:pPr algn="r"/>
            <a:r>
              <a:rPr lang="pt-BR" sz="1600" dirty="0">
                <a:latin typeface="Arial Narrow" panose="020B0606020202030204" pitchFamily="34" charset="0"/>
              </a:rPr>
              <a:t>Acesso em: 26 mar. 2026.</a:t>
            </a:r>
          </a:p>
          <a:p>
            <a:pPr algn="just"/>
            <a:endParaRPr lang="pt-BR" sz="2000" dirty="0"/>
          </a:p>
        </p:txBody>
      </p:sp>
      <p:sp>
        <p:nvSpPr>
          <p:cNvPr id="8" name="CaixaDeTexto 7">
            <a:extLst>
              <a:ext uri="{FF2B5EF4-FFF2-40B4-BE49-F238E27FC236}">
                <a16:creationId xmlns:a16="http://schemas.microsoft.com/office/drawing/2014/main" id="{6005CBCA-DC4E-92A6-07E1-B6D544BFED16}"/>
              </a:ext>
            </a:extLst>
          </p:cNvPr>
          <p:cNvSpPr txBox="1"/>
          <p:nvPr/>
        </p:nvSpPr>
        <p:spPr>
          <a:xfrm>
            <a:off x="69011" y="5158597"/>
            <a:ext cx="5944321" cy="1631216"/>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É interessante observar que após a crise dos mísseis, em que a tensão chegou ao auge na Guerra Fria, os blocos começaram a modificar sua postura, tentando evitar um possível conflito nuclear. O que posteriormente, levaria a consequência, que redefiniram toda a geopolítica mundial. </a:t>
            </a:r>
            <a:endParaRPr lang="pt-BR" sz="2000" dirty="0"/>
          </a:p>
        </p:txBody>
      </p:sp>
    </p:spTree>
    <p:extLst>
      <p:ext uri="{BB962C8B-B14F-4D97-AF65-F5344CB8AC3E}">
        <p14:creationId xmlns:p14="http://schemas.microsoft.com/office/powerpoint/2010/main" val="37085707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4122A83-5898-7A73-7554-16F8E1559318}"/>
              </a:ext>
            </a:extLst>
          </p:cNvPr>
          <p:cNvSpPr txBox="1"/>
          <p:nvPr/>
        </p:nvSpPr>
        <p:spPr>
          <a:xfrm>
            <a:off x="1438" y="525285"/>
            <a:ext cx="6094562" cy="390043"/>
          </a:xfrm>
          <a:prstGeom prst="rect">
            <a:avLst/>
          </a:prstGeom>
          <a:noFill/>
        </p:spPr>
        <p:txBody>
          <a:bodyPr wrap="square">
            <a:spAutoFit/>
          </a:bodyPr>
          <a:lstStyle/>
          <a:p>
            <a:pPr algn="just">
              <a:lnSpc>
                <a:spcPct val="115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ATIVIDADES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1C10F086-E44B-5AAC-0E71-9C8332A40E01}"/>
              </a:ext>
            </a:extLst>
          </p:cNvPr>
          <p:cNvSpPr txBox="1"/>
          <p:nvPr/>
        </p:nvSpPr>
        <p:spPr>
          <a:xfrm>
            <a:off x="107111" y="1234505"/>
            <a:ext cx="5883215" cy="4727000"/>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23.</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Guerra Fria foi caracterizada pela rivalidade entre Estados Unidos e União Soviética, resultando em disputas ideológicas, militares e tecnológicas.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Entre os eventos marcantes desse período, qual das alternativas representa corretamente um episodio crucial no desenho das relações de guerras do mundo?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A conferência de Berlim, que dividiu pacificamente a Europa entre as duas potências.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A crise dos Mísseis em Cuba, que levou o mudo à beira de um conflito nuclear.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O Tratado de Versalhes, que marcou o fim da Guerra Fria.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DB95F904-545F-7F80-2926-852EC3A29475}"/>
              </a:ext>
            </a:extLst>
          </p:cNvPr>
          <p:cNvSpPr txBox="1"/>
          <p:nvPr/>
        </p:nvSpPr>
        <p:spPr>
          <a:xfrm>
            <a:off x="6201676" y="1105108"/>
            <a:ext cx="5722189" cy="1448410"/>
          </a:xfrm>
          <a:prstGeom prst="rect">
            <a:avLst/>
          </a:prstGeom>
          <a:noFill/>
        </p:spPr>
        <p:txBody>
          <a:bodyPr wrap="square">
            <a:spAutoFit/>
          </a:bodyPr>
          <a:lstStyle/>
          <a:p>
            <a:pPr algn="just">
              <a:lnSpc>
                <a:spcPct val="115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(D) A Revolução Francesa, que fortaleceu o socialismo na União Soviética.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(E) A criação da OTAN e do Pacto de Varsóvia para promover a cooperação entre os blocos.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72676131-7766-E857-9856-1B3DAAA2D0A0}"/>
              </a:ext>
            </a:extLst>
          </p:cNvPr>
          <p:cNvSpPr txBox="1"/>
          <p:nvPr/>
        </p:nvSpPr>
        <p:spPr>
          <a:xfrm>
            <a:off x="6096000" y="3241050"/>
            <a:ext cx="5722189" cy="1063433"/>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24.</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Como a Crise dos Mísseis de Cuba exemplifica as complexidades e os riscos envolvidos na diplomacia durante a Guerra Fria?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84031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8DA3429-83BA-47C8-3DC8-66A57656279C}"/>
              </a:ext>
            </a:extLst>
          </p:cNvPr>
          <p:cNvSpPr txBox="1"/>
          <p:nvPr/>
        </p:nvSpPr>
        <p:spPr>
          <a:xfrm>
            <a:off x="156714" y="638354"/>
            <a:ext cx="5830019" cy="1485087"/>
          </a:xfrm>
          <a:prstGeom prst="rect">
            <a:avLst/>
          </a:prstGeom>
          <a:noFill/>
        </p:spPr>
        <p:txBody>
          <a:bodyPr wrap="square">
            <a:spAutoFit/>
          </a:bodyPr>
          <a:lstStyle/>
          <a:p>
            <a:pPr algn="just">
              <a:lnSpc>
                <a:spcPct val="115000"/>
              </a:lnSpc>
              <a:spcAft>
                <a:spcPts val="800"/>
              </a:spcAft>
              <a:buNone/>
            </a:pPr>
            <a:r>
              <a:rPr lang="pt-BR" sz="2000" b="1" kern="100" dirty="0">
                <a:solidFill>
                  <a:srgbClr val="1D1D1D"/>
                </a:solidFill>
                <a:effectLst/>
                <a:latin typeface="Arial Narrow" panose="020B0606020202030204" pitchFamily="34" charset="0"/>
                <a:ea typeface="Calibri" panose="020F0502020204030204" pitchFamily="34" charset="0"/>
                <a:cs typeface="Times New Roman" panose="02020603050405020304" pitchFamily="18" charset="0"/>
              </a:rPr>
              <a:t>25.</a:t>
            </a:r>
            <a:r>
              <a:rPr lang="pt-BR" sz="2000" kern="100" dirty="0">
                <a:solidFill>
                  <a:srgbClr val="1D1D1D"/>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b="1" kern="100" dirty="0">
                <a:solidFill>
                  <a:srgbClr val="1D1D1D"/>
                </a:solidFill>
                <a:effectLst/>
                <a:latin typeface="Arial Narrow" panose="020B0606020202030204" pitchFamily="34" charset="0"/>
                <a:ea typeface="Calibri" panose="020F0502020204030204" pitchFamily="34" charset="0"/>
                <a:cs typeface="Times New Roman" panose="02020603050405020304" pitchFamily="18" charset="0"/>
              </a:rPr>
              <a:t>(Enem 2009)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fim da Guerra Fria e da bipolaridade, entre as décadas de 1980 e 1990, gerou expectativas de que seria instaurada uma ordem internacional marcada pela redução de conflitos e pela multipolaridade.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82308B4D-BB6D-B2D9-2689-446CC962DB36}"/>
              </a:ext>
            </a:extLst>
          </p:cNvPr>
          <p:cNvSpPr txBox="1"/>
          <p:nvPr/>
        </p:nvSpPr>
        <p:spPr>
          <a:xfrm>
            <a:off x="156714" y="2637739"/>
            <a:ext cx="5743754" cy="3764685"/>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 panorama estratégico do mundo pós-Guerra Fria apresenta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solidFill>
                  <a:srgbClr val="1D1D1D"/>
                </a:solidFill>
                <a:effectLst/>
                <a:latin typeface="Arial Narrow" panose="020B0606020202030204" pitchFamily="34" charset="0"/>
                <a:ea typeface="Calibri" panose="020F0502020204030204" pitchFamily="34" charset="0"/>
                <a:cs typeface="Times New Roman" panose="02020603050405020304" pitchFamily="18" charset="0"/>
              </a:rPr>
              <a:t>(A)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 aumento de conflitos internos associados ao nacionalismo, às disputas étnicas, ao extremismo religioso e ao fortalecimento de ameaças como o terrorismo, o tráfico de drogas e o crime organizado.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solidFill>
                  <a:srgbClr val="1D1D1D"/>
                </a:solidFill>
                <a:effectLst/>
                <a:latin typeface="Arial Narrow" panose="020B0606020202030204" pitchFamily="34" charset="0"/>
                <a:ea typeface="Calibri" panose="020F0502020204030204" pitchFamily="34" charset="0"/>
                <a:cs typeface="Times New Roman" panose="02020603050405020304" pitchFamily="18" charset="0"/>
              </a:rPr>
              <a:t>(B)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fim da corrida armamentista e a redução dos gastos militares das grandes potências, o que se traduziu em maior estabilidade nos continentes europeu e asiático, que tinham sido palco da Guerra Fria.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DF66EDD1-B179-D849-977C-700007ADC240}"/>
              </a:ext>
            </a:extLst>
          </p:cNvPr>
          <p:cNvSpPr txBox="1"/>
          <p:nvPr/>
        </p:nvSpPr>
        <p:spPr>
          <a:xfrm>
            <a:off x="6096000" y="1380897"/>
            <a:ext cx="5743754" cy="4521815"/>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o desengajamento das grandes potências, pois as intervenções militares em regiões assoladas por conflitos passaram a ser realizadas pela Organização das Nações Unidas (ONU), com maior envolvimento de países emergentes.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a plena vigência do Tratado de Não Proliferação, que afastou a possibilidade de um conflito nuclear como ameaça global, devido à crescente consciência política internacional acerca desse perigo.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a condição dos EUA como única superpotência, mas que se submetem às decisões da ONU no que concerne às ações militares.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544789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422EE6A-22DE-7D07-820D-A3745676E9A8}"/>
              </a:ext>
            </a:extLst>
          </p:cNvPr>
          <p:cNvSpPr txBox="1"/>
          <p:nvPr/>
        </p:nvSpPr>
        <p:spPr>
          <a:xfrm>
            <a:off x="174685" y="836762"/>
            <a:ext cx="5829300" cy="5922943"/>
          </a:xfrm>
          <a:prstGeom prst="rect">
            <a:avLst/>
          </a:prstGeom>
          <a:noFill/>
        </p:spPr>
        <p:txBody>
          <a:bodyPr wrap="square">
            <a:spAutoFit/>
          </a:bodyPr>
          <a:lstStyle/>
          <a:p>
            <a:pPr algn="just">
              <a:lnSpc>
                <a:spcPct val="115000"/>
              </a:lnSpc>
              <a:spcAft>
                <a:spcPts val="800"/>
              </a:spcAft>
              <a:buNone/>
            </a:pPr>
            <a:r>
              <a:rPr lang="pt-PT" sz="2000" b="1" kern="100" dirty="0">
                <a:effectLst/>
                <a:latin typeface="Arial Narrow" panose="020B0606020202030204" pitchFamily="34" charset="0"/>
                <a:ea typeface="Calibri" panose="020F0502020204030204" pitchFamily="34" charset="0"/>
                <a:cs typeface="Calibri" panose="020F0502020204030204" pitchFamily="34" charset="0"/>
              </a:rPr>
              <a:t>26.</a:t>
            </a:r>
            <a:r>
              <a:rPr lang="pt-PT" sz="2000" kern="100" dirty="0">
                <a:effectLst/>
                <a:latin typeface="Arial Narrow" panose="020B0606020202030204" pitchFamily="34" charset="0"/>
                <a:ea typeface="Calibri" panose="020F0502020204030204" pitchFamily="34" charset="0"/>
                <a:cs typeface="Calibri" panose="020F0502020204030204" pitchFamily="34" charset="0"/>
              </a:rPr>
              <a:t> Durante a Guerra Fria, os Estados Unidos e a União Soviética não se enfrentaram diretamente, mas utilizaram diversos meios para expandir suas influências.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PT" sz="2000" kern="100" dirty="0">
                <a:effectLst/>
                <a:latin typeface="Arial Narrow" panose="020B0606020202030204" pitchFamily="34" charset="0"/>
                <a:ea typeface="Calibri" panose="020F0502020204030204" pitchFamily="34" charset="0"/>
                <a:cs typeface="Calibri" panose="020F0502020204030204" pitchFamily="34" charset="0"/>
              </a:rPr>
              <a:t>Qual das estratégias a seguir foi amplamente utilizada por ambas as potências nesse períoso?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PT" sz="2000" kern="100" dirty="0">
                <a:effectLst/>
                <a:latin typeface="Arial Narrow" panose="020B0606020202030204" pitchFamily="34" charset="0"/>
                <a:ea typeface="Calibri" panose="020F0502020204030204" pitchFamily="34" charset="0"/>
                <a:cs typeface="Calibri" panose="020F0502020204030204" pitchFamily="34" charset="0"/>
              </a:rPr>
              <a:t>(A) A colonização direta de países da América Latina e da África.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PT" sz="2000" kern="100" dirty="0">
                <a:effectLst/>
                <a:latin typeface="Arial Narrow" panose="020B0606020202030204" pitchFamily="34" charset="0"/>
                <a:ea typeface="Calibri" panose="020F0502020204030204" pitchFamily="34" charset="0"/>
                <a:cs typeface="Calibri" panose="020F0502020204030204" pitchFamily="34" charset="0"/>
              </a:rPr>
              <a:t>(B) O financiamento de golpes militares e apoio a governos aliados em diferentes partes do mundo.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PT" sz="2000" kern="100" dirty="0">
                <a:effectLst/>
                <a:latin typeface="Arial Narrow" panose="020B0606020202030204" pitchFamily="34" charset="0"/>
                <a:ea typeface="Calibri" panose="020F0502020204030204" pitchFamily="34" charset="0"/>
                <a:cs typeface="Calibri" panose="020F0502020204030204" pitchFamily="34" charset="0"/>
              </a:rPr>
              <a:t>(C) A criação de um exército conjunto entre as duas nações para evitar conflitos regionais.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PT" sz="2000" kern="100" dirty="0">
                <a:effectLst/>
                <a:latin typeface="Arial Narrow" panose="020B0606020202030204" pitchFamily="34" charset="0"/>
                <a:ea typeface="Calibri" panose="020F0502020204030204" pitchFamily="34" charset="0"/>
                <a:cs typeface="Calibri" panose="020F0502020204030204" pitchFamily="34" charset="0"/>
              </a:rPr>
              <a:t>(D) A construção de um muro que dividia os Estados Unidos e a União Soviética.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PT" sz="2000" kern="100" dirty="0">
                <a:effectLst/>
                <a:latin typeface="Arial Narrow" panose="020B0606020202030204" pitchFamily="34" charset="0"/>
                <a:ea typeface="Calibri" panose="020F0502020204030204" pitchFamily="34" charset="0"/>
                <a:cs typeface="Calibri" panose="020F0502020204030204" pitchFamily="34" charset="0"/>
              </a:rPr>
              <a:t>(E) O desarmamento nuclear total, que eliminou as armas de ambos os países. </a:t>
            </a:r>
            <a:endParaRPr lang="pt-BR" sz="2000" dirty="0"/>
          </a:p>
        </p:txBody>
      </p:sp>
      <p:sp>
        <p:nvSpPr>
          <p:cNvPr id="4" name="Rectangle 2">
            <a:extLst>
              <a:ext uri="{FF2B5EF4-FFF2-40B4-BE49-F238E27FC236}">
                <a16:creationId xmlns:a16="http://schemas.microsoft.com/office/drawing/2014/main" id="{22DBADB4-6456-E2F7-7CA7-E3A6F92DDC10}"/>
              </a:ext>
            </a:extLst>
          </p:cNvPr>
          <p:cNvSpPr>
            <a:spLocks noChangeArrowheads="1"/>
          </p:cNvSpPr>
          <p:nvPr/>
        </p:nvSpPr>
        <p:spPr bwMode="auto">
          <a:xfrm>
            <a:off x="6288656" y="83676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3073" name="Picture 1">
            <a:extLst>
              <a:ext uri="{FF2B5EF4-FFF2-40B4-BE49-F238E27FC236}">
                <a16:creationId xmlns:a16="http://schemas.microsoft.com/office/drawing/2014/main" id="{53456AC5-5852-270E-4A35-C1F874E250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8656" y="836762"/>
            <a:ext cx="1295400" cy="666750"/>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C72E59B2-71F4-C572-98A9-E57C4CC4A867}"/>
              </a:ext>
            </a:extLst>
          </p:cNvPr>
          <p:cNvSpPr txBox="1"/>
          <p:nvPr/>
        </p:nvSpPr>
        <p:spPr>
          <a:xfrm>
            <a:off x="6097438" y="1570025"/>
            <a:ext cx="5829300" cy="692880"/>
          </a:xfrm>
          <a:prstGeom prst="rect">
            <a:avLst/>
          </a:prstGeom>
          <a:noFill/>
        </p:spPr>
        <p:txBody>
          <a:bodyPr wrap="square">
            <a:spAutoFit/>
          </a:bodyPr>
          <a:lstStyle/>
          <a:p>
            <a:pPr algn="just">
              <a:lnSpc>
                <a:spcPct val="107000"/>
              </a:lnSpc>
              <a:spcAft>
                <a:spcPts val="800"/>
              </a:spcAft>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Sugestões de Filmes para contextualização com o período estudado e para contribuir com o Tema: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BCC8529B-0424-7B0E-DC9B-DB25188D7627}"/>
              </a:ext>
            </a:extLst>
          </p:cNvPr>
          <p:cNvSpPr txBox="1"/>
          <p:nvPr/>
        </p:nvSpPr>
        <p:spPr>
          <a:xfrm>
            <a:off x="6188017" y="2329418"/>
            <a:ext cx="3378677" cy="646331"/>
          </a:xfrm>
          <a:prstGeom prst="rect">
            <a:avLst/>
          </a:prstGeom>
          <a:noFill/>
        </p:spPr>
        <p:txBody>
          <a:bodyPr wrap="square">
            <a:spAutoFit/>
          </a:bodyPr>
          <a:lstStyle/>
          <a:p>
            <a:pPr>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1. Treze Dias que Abalaram o Mundo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7C716D95-428C-B970-5CC1-D635E4D1E3E1}"/>
              </a:ext>
            </a:extLst>
          </p:cNvPr>
          <p:cNvPicPr>
            <a:picLocks noChangeAspect="1"/>
          </p:cNvPicPr>
          <p:nvPr/>
        </p:nvPicPr>
        <p:blipFill>
          <a:blip r:embed="rId3"/>
          <a:stretch>
            <a:fillRect/>
          </a:stretch>
        </p:blipFill>
        <p:spPr>
          <a:xfrm>
            <a:off x="6355780" y="2975749"/>
            <a:ext cx="1140575" cy="1635383"/>
          </a:xfrm>
          <a:prstGeom prst="rect">
            <a:avLst/>
          </a:prstGeom>
        </p:spPr>
      </p:pic>
      <p:sp>
        <p:nvSpPr>
          <p:cNvPr id="12" name="CaixaDeTexto 11">
            <a:extLst>
              <a:ext uri="{FF2B5EF4-FFF2-40B4-BE49-F238E27FC236}">
                <a16:creationId xmlns:a16="http://schemas.microsoft.com/office/drawing/2014/main" id="{24D16565-F7E6-A120-3ACE-188404FE2F9E}"/>
              </a:ext>
            </a:extLst>
          </p:cNvPr>
          <p:cNvSpPr txBox="1"/>
          <p:nvPr/>
        </p:nvSpPr>
        <p:spPr>
          <a:xfrm>
            <a:off x="9566694" y="2329418"/>
            <a:ext cx="1999172" cy="390043"/>
          </a:xfrm>
          <a:prstGeom prst="rect">
            <a:avLst/>
          </a:prstGeom>
          <a:noFill/>
        </p:spPr>
        <p:txBody>
          <a:bodyPr wrap="square">
            <a:spAutoFit/>
          </a:bodyPr>
          <a:lstStyle/>
          <a:p>
            <a:pPr>
              <a:lnSpc>
                <a:spcPct val="115000"/>
              </a:lnSpc>
              <a:spcAft>
                <a:spcPts val="800"/>
              </a:spcAft>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en-US" sz="1800" b="1" kern="100" dirty="0" err="1">
                <a:effectLst/>
                <a:latin typeface="Arial Narrow" panose="020B0606020202030204" pitchFamily="34" charset="0"/>
                <a:ea typeface="Calibri" panose="020F0502020204030204" pitchFamily="34" charset="0"/>
                <a:cs typeface="Times New Roman" panose="02020603050405020304" pitchFamily="18" charset="0"/>
              </a:rPr>
              <a:t>Adeus</a:t>
            </a: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 Lenin!</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Imagem 13">
            <a:extLst>
              <a:ext uri="{FF2B5EF4-FFF2-40B4-BE49-F238E27FC236}">
                <a16:creationId xmlns:a16="http://schemas.microsoft.com/office/drawing/2014/main" id="{84C07D22-5C8D-2997-A71A-1F9318C2A71B}"/>
              </a:ext>
            </a:extLst>
          </p:cNvPr>
          <p:cNvPicPr>
            <a:picLocks noChangeAspect="1"/>
          </p:cNvPicPr>
          <p:nvPr/>
        </p:nvPicPr>
        <p:blipFill>
          <a:blip r:embed="rId4"/>
          <a:stretch>
            <a:fillRect/>
          </a:stretch>
        </p:blipFill>
        <p:spPr>
          <a:xfrm>
            <a:off x="9750726" y="2875370"/>
            <a:ext cx="1140575" cy="1673937"/>
          </a:xfrm>
          <a:prstGeom prst="rect">
            <a:avLst/>
          </a:prstGeom>
        </p:spPr>
      </p:pic>
      <p:sp>
        <p:nvSpPr>
          <p:cNvPr id="16" name="CaixaDeTexto 15">
            <a:extLst>
              <a:ext uri="{FF2B5EF4-FFF2-40B4-BE49-F238E27FC236}">
                <a16:creationId xmlns:a16="http://schemas.microsoft.com/office/drawing/2014/main" id="{5D3C7C57-B79E-3967-2411-D8D79A7D568C}"/>
              </a:ext>
            </a:extLst>
          </p:cNvPr>
          <p:cNvSpPr txBox="1"/>
          <p:nvPr/>
        </p:nvSpPr>
        <p:spPr>
          <a:xfrm>
            <a:off x="6148931" y="4727275"/>
            <a:ext cx="2359322" cy="390043"/>
          </a:xfrm>
          <a:prstGeom prst="rect">
            <a:avLst/>
          </a:prstGeom>
          <a:noFill/>
        </p:spPr>
        <p:txBody>
          <a:bodyPr wrap="square">
            <a:spAutoFit/>
          </a:bodyPr>
          <a:lstStyle/>
          <a:p>
            <a:pPr>
              <a:lnSpc>
                <a:spcPct val="115000"/>
              </a:lnSpc>
              <a:spcAft>
                <a:spcPts val="800"/>
              </a:spcAft>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3. Boa noite e boa sorte</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8" name="Imagem 17">
            <a:extLst>
              <a:ext uri="{FF2B5EF4-FFF2-40B4-BE49-F238E27FC236}">
                <a16:creationId xmlns:a16="http://schemas.microsoft.com/office/drawing/2014/main" id="{5CCEB9D1-71B0-B25A-CC3A-5C75A6D52E58}"/>
              </a:ext>
            </a:extLst>
          </p:cNvPr>
          <p:cNvPicPr>
            <a:picLocks noChangeAspect="1"/>
          </p:cNvPicPr>
          <p:nvPr/>
        </p:nvPicPr>
        <p:blipFill>
          <a:blip r:embed="rId5"/>
          <a:stretch>
            <a:fillRect/>
          </a:stretch>
        </p:blipFill>
        <p:spPr>
          <a:xfrm>
            <a:off x="6398912" y="5076960"/>
            <a:ext cx="1140575" cy="1629393"/>
          </a:xfrm>
          <a:prstGeom prst="rect">
            <a:avLst/>
          </a:prstGeom>
        </p:spPr>
      </p:pic>
    </p:spTree>
    <p:extLst>
      <p:ext uri="{BB962C8B-B14F-4D97-AF65-F5344CB8AC3E}">
        <p14:creationId xmlns:p14="http://schemas.microsoft.com/office/powerpoint/2010/main" val="11442899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11" name="Espaço Reservado para Conteúdo 10" descr="Logotipo, nome da empresa&#10;&#10;O conteúdo gerado por IA pode estar incorreto.">
            <a:extLst>
              <a:ext uri="{FF2B5EF4-FFF2-40B4-BE49-F238E27FC236}">
                <a16:creationId xmlns:a16="http://schemas.microsoft.com/office/drawing/2014/main" id="{311799FB-D7D9-4247-13C5-08AE79E330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60777"/>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1178</TotalTime>
  <Words>9274</Words>
  <Application>Microsoft Office PowerPoint</Application>
  <PresentationFormat>Widescreen</PresentationFormat>
  <Paragraphs>283</Paragraphs>
  <Slides>46</Slides>
  <Notes>0</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46</vt:i4>
      </vt:variant>
    </vt:vector>
  </HeadingPairs>
  <TitlesOfParts>
    <vt:vector size="54" baseType="lpstr">
      <vt:lpstr>Arial</vt:lpstr>
      <vt:lpstr>Arial Narrow</vt:lpstr>
      <vt:lpstr>Calibri</vt:lpstr>
      <vt:lpstr>Calibri Light</vt:lpstr>
      <vt:lpstr>Symbol</vt:lpstr>
      <vt:lpstr>Times New Roman</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Alexsander Costa Sampaio</cp:lastModifiedBy>
  <cp:revision>82</cp:revision>
  <dcterms:created xsi:type="dcterms:W3CDTF">2024-02-02T11:27:21Z</dcterms:created>
  <dcterms:modified xsi:type="dcterms:W3CDTF">2026-05-12T12:39:01Z</dcterms:modified>
</cp:coreProperties>
</file>