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3" r:id="rId4"/>
    <p:sldId id="264" r:id="rId5"/>
    <p:sldId id="261" r:id="rId6"/>
    <p:sldId id="260" r:id="rId7"/>
    <p:sldId id="269" r:id="rId8"/>
    <p:sldId id="268" r:id="rId9"/>
    <p:sldId id="273" r:id="rId10"/>
    <p:sldId id="274" r:id="rId11"/>
    <p:sldId id="272" r:id="rId12"/>
    <p:sldId id="276" r:id="rId13"/>
    <p:sldId id="271" r:id="rId14"/>
    <p:sldId id="275" r:id="rId15"/>
    <p:sldId id="270" r:id="rId16"/>
    <p:sldId id="267" r:id="rId17"/>
    <p:sldId id="279" r:id="rId18"/>
    <p:sldId id="278" r:id="rId19"/>
    <p:sldId id="277" r:id="rId20"/>
    <p:sldId id="283" r:id="rId21"/>
    <p:sldId id="282" r:id="rId22"/>
    <p:sldId id="281" r:id="rId23"/>
    <p:sldId id="280" r:id="rId24"/>
    <p:sldId id="285" r:id="rId25"/>
    <p:sldId id="284" r:id="rId26"/>
    <p:sldId id="287" r:id="rId27"/>
    <p:sldId id="286" r:id="rId28"/>
    <p:sldId id="257" r:id="rId2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81A940-12FD-22DE-6F3C-430A6B2B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37181" y="5043742"/>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Biologia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427A3-D47E-2F6D-C85F-83FA509F073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CA3CD1D-B152-794F-244E-4DA9E011E207}"/>
              </a:ext>
            </a:extLst>
          </p:cNvPr>
          <p:cNvSpPr txBox="1"/>
          <p:nvPr/>
        </p:nvSpPr>
        <p:spPr>
          <a:xfrm>
            <a:off x="6336029" y="983411"/>
            <a:ext cx="5516665" cy="3323987"/>
          </a:xfrm>
          <a:prstGeom prst="rect">
            <a:avLst/>
          </a:prstGeom>
          <a:noFill/>
        </p:spPr>
        <p:txBody>
          <a:bodyPr wrap="square" rtlCol="0">
            <a:spAutoFit/>
          </a:bodyPr>
          <a:lstStyle/>
          <a:p>
            <a:pPr marL="114300" marR="24130" algn="just">
              <a:buNone/>
            </a:pPr>
            <a:r>
              <a:rPr lang="pt-BR" sz="2100" dirty="0">
                <a:effectLst/>
                <a:latin typeface="Arial Narrow" panose="020B0606020202030204" pitchFamily="34" charset="0"/>
                <a:ea typeface="Arial Narrow" panose="020B0606020202030204" pitchFamily="34" charset="0"/>
                <a:cs typeface="Arial Narrow" panose="020B0606020202030204" pitchFamily="34" charset="0"/>
              </a:rPr>
              <a:t>parasitas é essencial para implementar medidas de controle e prevenção. Nesse caso, a Parasitologia fornece conhecimentos sobre os vetores, hospedeiros intermediários e fatores de risco associados à disseminação de doenças e, ainda, desempenha papel fundamental na pesquisa científica para o desenvolvimento de novas abordagens terapêuticas, vacinas e métodos de diagnóstico mais eficazes. Vamos estudar um pouco mais sobre isso?</a:t>
            </a:r>
            <a:endParaRPr lang="pt-BR" sz="21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EBCF9845-07EF-F110-0AD2-ED114294BEA0}"/>
              </a:ext>
            </a:extLst>
          </p:cNvPr>
          <p:cNvPicPr>
            <a:picLocks noChangeAspect="1"/>
          </p:cNvPicPr>
          <p:nvPr/>
        </p:nvPicPr>
        <p:blipFill>
          <a:blip r:embed="rId2"/>
          <a:stretch>
            <a:fillRect/>
          </a:stretch>
        </p:blipFill>
        <p:spPr>
          <a:xfrm>
            <a:off x="1606792" y="430887"/>
            <a:ext cx="2661321" cy="1708030"/>
          </a:xfrm>
          <a:prstGeom prst="rect">
            <a:avLst/>
          </a:prstGeom>
        </p:spPr>
      </p:pic>
      <p:sp>
        <p:nvSpPr>
          <p:cNvPr id="8" name="CaixaDeTexto 7">
            <a:extLst>
              <a:ext uri="{FF2B5EF4-FFF2-40B4-BE49-F238E27FC236}">
                <a16:creationId xmlns:a16="http://schemas.microsoft.com/office/drawing/2014/main" id="{63AA2028-F0E9-23EF-DD79-127B565A8586}"/>
              </a:ext>
            </a:extLst>
          </p:cNvPr>
          <p:cNvSpPr txBox="1"/>
          <p:nvPr/>
        </p:nvSpPr>
        <p:spPr>
          <a:xfrm>
            <a:off x="254407" y="2303253"/>
            <a:ext cx="5749578" cy="4616648"/>
          </a:xfrm>
          <a:prstGeom prst="rect">
            <a:avLst/>
          </a:prstGeom>
          <a:noFill/>
        </p:spPr>
        <p:txBody>
          <a:bodyPr wrap="square">
            <a:spAutoFit/>
          </a:bodyPr>
          <a:lstStyle/>
          <a:p>
            <a:pPr algn="just"/>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100" dirty="0">
                <a:effectLst/>
                <a:latin typeface="Arial Narrow" panose="020B0606020202030204" pitchFamily="34" charset="0"/>
                <a:ea typeface="Arial Narrow" panose="020B0606020202030204" pitchFamily="34" charset="0"/>
                <a:cs typeface="Arial Narrow" panose="020B0606020202030204" pitchFamily="34" charset="0"/>
              </a:rPr>
              <a:t>Caro(a) estudante, a parasitologia é o ramo da Biologia que estuda os parasitas, organismos que vivem à custa de outros, chamados de hospedeiros, obtendo benefícios e causando prejuízos. A Parasitologia desempenha um papel essencial na área da saúde, por diversos motivos. Veja quais são eles! A identificação correta dos parasitas presentes em um hospedeiro é fundamental para o diagnóstico e o tratamento adequados, o estudo dos parasitas, sua biologia e seus ciclos de vida permite o desenvolvimento de estratégias terapêuticas específicas que visam interromper o ciclo de vida do parasita e </a:t>
            </a:r>
            <a:r>
              <a:rPr lang="pt-BR" sz="2100" dirty="0">
                <a:latin typeface="Arial Narrow" panose="020B0606020202030204" pitchFamily="34" charset="0"/>
                <a:ea typeface="Arial Narrow" panose="020B0606020202030204" pitchFamily="34" charset="0"/>
                <a:cs typeface="Arial Narrow" panose="020B0606020202030204" pitchFamily="34" charset="0"/>
              </a:rPr>
              <a:t>eliminar a infecção no hospedeiro, o entendimento dos mecanismos de transmissão dos parasitas essencial dos mecanismos de transmissão dos </a:t>
            </a:r>
            <a:endParaRPr lang="pt-BR" sz="2100" dirty="0"/>
          </a:p>
        </p:txBody>
      </p:sp>
      <p:sp>
        <p:nvSpPr>
          <p:cNvPr id="10" name="CaixaDeTexto 9">
            <a:extLst>
              <a:ext uri="{FF2B5EF4-FFF2-40B4-BE49-F238E27FC236}">
                <a16:creationId xmlns:a16="http://schemas.microsoft.com/office/drawing/2014/main" id="{CD7C9E93-A6E6-2326-34B7-3D9B98B82E5E}"/>
              </a:ext>
            </a:extLst>
          </p:cNvPr>
          <p:cNvSpPr txBox="1"/>
          <p:nvPr/>
        </p:nvSpPr>
        <p:spPr>
          <a:xfrm>
            <a:off x="138023" y="0"/>
            <a:ext cx="3536829" cy="430887"/>
          </a:xfrm>
          <a:prstGeom prst="rect">
            <a:avLst/>
          </a:prstGeom>
          <a:noFill/>
        </p:spPr>
        <p:txBody>
          <a:bodyPr wrap="square">
            <a:spAutoFit/>
          </a:bodyPr>
          <a:lstStyle/>
          <a:p>
            <a:r>
              <a:rPr lang="pt-BR" sz="2200" b="1" dirty="0"/>
              <a:t>TEMÁTICA: Parasitologia</a:t>
            </a:r>
          </a:p>
        </p:txBody>
      </p:sp>
    </p:spTree>
    <p:extLst>
      <p:ext uri="{BB962C8B-B14F-4D97-AF65-F5344CB8AC3E}">
        <p14:creationId xmlns:p14="http://schemas.microsoft.com/office/powerpoint/2010/main" val="1349181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1E23D-0F51-D5F4-6D8B-3526C52AE45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E3DB97CA-685F-87C1-E548-C68C371ACE7B}"/>
              </a:ext>
            </a:extLst>
          </p:cNvPr>
          <p:cNvSpPr txBox="1"/>
          <p:nvPr/>
        </p:nvSpPr>
        <p:spPr>
          <a:xfrm>
            <a:off x="267419" y="451131"/>
            <a:ext cx="5676181" cy="1015663"/>
          </a:xfrm>
          <a:prstGeom prst="rect">
            <a:avLst/>
          </a:prstGeom>
          <a:noFill/>
        </p:spPr>
        <p:txBody>
          <a:bodyPr wrap="square" rtlCol="0">
            <a:spAutoFit/>
          </a:bodyPr>
          <a:lstStyle/>
          <a:p>
            <a:pPr fontAlgn="auto"/>
            <a:r>
              <a:rPr lang="pt-BR" sz="2000" b="1" dirty="0"/>
              <a:t>Leia o texto.</a:t>
            </a:r>
            <a:endParaRPr lang="pt-BR" sz="2000" dirty="0"/>
          </a:p>
          <a:p>
            <a:pPr fontAlgn="auto"/>
            <a:r>
              <a:rPr lang="pt-BR" sz="2000" b="1" dirty="0"/>
              <a:t>Texto I</a:t>
            </a:r>
            <a:endParaRPr lang="pt-BR" sz="2000" dirty="0"/>
          </a:p>
          <a:p>
            <a:pPr fontAlgn="auto"/>
            <a:r>
              <a:rPr lang="pt-BR" sz="2000" b="1" dirty="0"/>
              <a:t>Conceito de Parasitologia</a:t>
            </a:r>
            <a:endParaRPr lang="pt-BR" sz="2000" dirty="0"/>
          </a:p>
        </p:txBody>
      </p:sp>
      <p:pic>
        <p:nvPicPr>
          <p:cNvPr id="9" name="Imagem 8">
            <a:extLst>
              <a:ext uri="{FF2B5EF4-FFF2-40B4-BE49-F238E27FC236}">
                <a16:creationId xmlns:a16="http://schemas.microsoft.com/office/drawing/2014/main" id="{25E8D9C0-A2DA-8948-8FDF-73019B0202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7554" y="1665201"/>
            <a:ext cx="2635909" cy="1962206"/>
          </a:xfrm>
          <a:prstGeom prst="rect">
            <a:avLst/>
          </a:prstGeom>
        </p:spPr>
      </p:pic>
      <p:sp>
        <p:nvSpPr>
          <p:cNvPr id="11" name="CaixaDeTexto 10">
            <a:extLst>
              <a:ext uri="{FF2B5EF4-FFF2-40B4-BE49-F238E27FC236}">
                <a16:creationId xmlns:a16="http://schemas.microsoft.com/office/drawing/2014/main" id="{8A516AA2-6F39-E60B-5A33-7F382575AA2F}"/>
              </a:ext>
            </a:extLst>
          </p:cNvPr>
          <p:cNvSpPr txBox="1"/>
          <p:nvPr/>
        </p:nvSpPr>
        <p:spPr>
          <a:xfrm>
            <a:off x="86265" y="3238279"/>
            <a:ext cx="5857336" cy="3962688"/>
          </a:xfrm>
          <a:prstGeom prst="rect">
            <a:avLst/>
          </a:prstGeom>
          <a:noFill/>
        </p:spPr>
        <p:txBody>
          <a:bodyPr wrap="square">
            <a:spAutoFit/>
          </a:bodyPr>
          <a:lstStyle/>
          <a:p>
            <a:pPr algn="just" fontAlgn="auto">
              <a:lnSpc>
                <a:spcPct val="115000"/>
              </a:lnSpc>
              <a:buNone/>
            </a:pPr>
            <a:r>
              <a:rPr lang="pt-BR" sz="2000" dirty="0">
                <a:effectLst/>
                <a:latin typeface="Arial Narrow" panose="020B0606020202030204" pitchFamily="34" charset="0"/>
                <a:ea typeface="Calibri" panose="020F0502020204030204" pitchFamily="34" charset="0"/>
              </a:rPr>
              <a:t>          </a:t>
            </a:r>
          </a:p>
          <a:p>
            <a:pPr algn="just" fontAlgn="auto">
              <a:lnSpc>
                <a:spcPct val="115000"/>
              </a:lnSpc>
              <a:buNone/>
            </a:pPr>
            <a:r>
              <a:rPr lang="pt-BR" sz="2000" dirty="0">
                <a:effectLst/>
                <a:latin typeface="Arial Narrow" panose="020B0606020202030204" pitchFamily="34" charset="0"/>
                <a:ea typeface="Calibri" panose="020F0502020204030204" pitchFamily="34" charset="0"/>
              </a:rPr>
              <a:t>Parasitologia se trata do estudo dos parasitas e das suas relações com os hospedeiros. Ela é formada por “parasito”, que remete a             parasitas, e “logia”, que vem do grego “logos”, significando estudo.</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Calibri" panose="020F0502020204030204" pitchFamily="34" charset="0"/>
              </a:rPr>
              <a:t>         Os parasitas são organismos que vivem e se alimentam à custa de  outro organismo, chamado de hospedeiro, provocando muitas doenças. A ciência compreende os tipos de parasitas, ciclo de vida deles,           mecanismos de transmissão, diagnóstico e, ainda, o tratamento.</a:t>
            </a:r>
            <a:endParaRPr lang="pt-BR" sz="2000" dirty="0">
              <a:effectLst/>
              <a:latin typeface="Calibri" panose="020F0502020204030204" pitchFamily="34" charset="0"/>
              <a:ea typeface="Calibri" panose="020F0502020204030204" pitchFamily="34" charset="0"/>
            </a:endParaRPr>
          </a:p>
        </p:txBody>
      </p:sp>
      <p:sp>
        <p:nvSpPr>
          <p:cNvPr id="13" name="CaixaDeTexto 12">
            <a:extLst>
              <a:ext uri="{FF2B5EF4-FFF2-40B4-BE49-F238E27FC236}">
                <a16:creationId xmlns:a16="http://schemas.microsoft.com/office/drawing/2014/main" id="{60A1DE96-07E9-896C-2ABD-E1F36426DCEA}"/>
              </a:ext>
            </a:extLst>
          </p:cNvPr>
          <p:cNvSpPr txBox="1"/>
          <p:nvPr/>
        </p:nvSpPr>
        <p:spPr>
          <a:xfrm>
            <a:off x="6096000" y="741872"/>
            <a:ext cx="5788325" cy="6355330"/>
          </a:xfrm>
          <a:prstGeom prst="rect">
            <a:avLst/>
          </a:prstGeom>
          <a:noFill/>
        </p:spPr>
        <p:txBody>
          <a:bodyPr wrap="square" rtlCol="0">
            <a:spAutoFit/>
          </a:bodyPr>
          <a:lstStyle/>
          <a:p>
            <a:pPr algn="just" fontAlgn="auto">
              <a:lnSpc>
                <a:spcPct val="115000"/>
              </a:lnSpc>
              <a:buNone/>
            </a:pPr>
            <a:r>
              <a:rPr lang="pt-BR" sz="2000" b="1" dirty="0">
                <a:effectLst/>
                <a:latin typeface="Arial Narrow" panose="020B0606020202030204" pitchFamily="34" charset="0"/>
                <a:ea typeface="Calibri" panose="020F0502020204030204" pitchFamily="34" charset="0"/>
              </a:rPr>
              <a:t>Tipos de parasitas</a:t>
            </a:r>
            <a:endParaRPr lang="pt-BR" sz="2000" dirty="0">
              <a:effectLst/>
              <a:latin typeface="Calibri" panose="020F0502020204030204" pitchFamily="34" charset="0"/>
              <a:ea typeface="Calibri" panose="020F0502020204030204" pitchFamily="34" charset="0"/>
            </a:endParaRPr>
          </a:p>
          <a:p>
            <a:pPr algn="just" fontAlgn="auto">
              <a:buNone/>
            </a:pPr>
            <a:r>
              <a:rPr lang="pt-BR" sz="2000" dirty="0">
                <a:effectLst/>
                <a:latin typeface="Arial Narrow" panose="020B0606020202030204" pitchFamily="34" charset="0"/>
                <a:ea typeface="Calibri" panose="020F0502020204030204" pitchFamily="34" charset="0"/>
              </a:rPr>
              <a:t>Os parasitas podem ser classificados em três, sendo protozoários, helmintos e artrópodes.</a:t>
            </a:r>
          </a:p>
          <a:p>
            <a:pPr algn="just" fontAlgn="auto">
              <a:buNone/>
            </a:pPr>
            <a:endParaRPr lang="pt-BR" sz="2000" dirty="0">
              <a:effectLst/>
              <a:latin typeface="Calibri" panose="020F0502020204030204" pitchFamily="34" charset="0"/>
              <a:ea typeface="Calibri" panose="020F0502020204030204" pitchFamily="34" charset="0"/>
            </a:endParaRPr>
          </a:p>
          <a:p>
            <a:pPr marL="285750" lvl="0" indent="-285750" algn="just" fontAlgn="auto">
              <a:spcAft>
                <a:spcPts val="800"/>
              </a:spcAft>
              <a:buFont typeface="Arial" panose="020B0604020202020204" pitchFamily="34" charset="0"/>
              <a:buChar char="•"/>
            </a:pPr>
            <a:r>
              <a:rPr lang="pt-BR" sz="2000" b="1" dirty="0">
                <a:effectLst/>
                <a:latin typeface="Arial Narrow" panose="020B0606020202030204" pitchFamily="34" charset="0"/>
                <a:ea typeface="Calibri" panose="020F0502020204030204" pitchFamily="34" charset="0"/>
              </a:rPr>
              <a:t>Protozoários - </a:t>
            </a:r>
            <a:r>
              <a:rPr lang="pt-BR" sz="2000" dirty="0">
                <a:effectLst/>
                <a:latin typeface="Arial Narrow" panose="020B0606020202030204" pitchFamily="34" charset="0"/>
                <a:ea typeface="Calibri" panose="020F0502020204030204" pitchFamily="34" charset="0"/>
              </a:rPr>
              <a:t>Os protozoários são parasitas unicelulares, comumente encontrados nos ambientes aquáticos. E esses seriam parasitas intracelulares (vivendo na parte interna das células hospedeiras) ou também extracelulares (estando no sangue ou tecidos).Alguns exemplos de doenças causadas por protozoários incluem: a malária, a toxoplasmose e a leishmaniose.</a:t>
            </a:r>
          </a:p>
          <a:p>
            <a:pPr marL="285750" lvl="0" indent="-285750" algn="just" fontAlgn="auto">
              <a:buFont typeface="Arial" panose="020B0604020202020204" pitchFamily="34" charset="0"/>
              <a:buChar char="•"/>
            </a:pPr>
            <a:r>
              <a:rPr lang="pt-BR" sz="2000" b="1" dirty="0">
                <a:latin typeface="Arial Narrow" panose="020B0606020202030204" pitchFamily="34" charset="0"/>
              </a:rPr>
              <a:t>Helmintos - </a:t>
            </a:r>
            <a:r>
              <a:rPr lang="pt-BR" sz="2000" dirty="0">
                <a:latin typeface="Arial Narrow" panose="020B0606020202030204" pitchFamily="34" charset="0"/>
              </a:rPr>
              <a:t>Os helmintos são vermes parasitas. E esses são classificados em nematóides (que são     vermes redondos) ou em platelmintos (sendo vermes achatados). Os helmintos, que são multicelulares, podem causar infecções através da ingestão de ovos ou larvas. Exemplos deles seriam: esquistossomose, a teníase e a ascaridíase (</a:t>
            </a:r>
            <a:r>
              <a:rPr lang="pt-BR" sz="2000" i="1" dirty="0">
                <a:latin typeface="Arial Narrow" panose="020B0606020202030204" pitchFamily="34" charset="0"/>
              </a:rPr>
              <a:t>Ascaris lumbricoides).</a:t>
            </a:r>
            <a:endParaRPr lang="pt-BR" sz="2000" dirty="0">
              <a:latin typeface="Arial Narrow" panose="020B0606020202030204" pitchFamily="34" charset="0"/>
            </a:endParaRPr>
          </a:p>
          <a:p>
            <a:pPr marL="342900" lvl="0" indent="-342900" algn="just" fontAlgn="auto">
              <a:lnSpc>
                <a:spcPct val="115000"/>
              </a:lnSpc>
              <a:spcAft>
                <a:spcPts val="800"/>
              </a:spcAft>
              <a:buFont typeface="Symbol" panose="05050102010706020507" pitchFamily="18" charset="2"/>
              <a:buChar char=""/>
            </a:pP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996851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E1E88-481B-381D-4E52-3806C0B560CE}"/>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id="{A934C016-62C0-E101-81D8-094AED4C0E6A}"/>
              </a:ext>
            </a:extLst>
          </p:cNvPr>
          <p:cNvSpPr txBox="1"/>
          <p:nvPr/>
        </p:nvSpPr>
        <p:spPr>
          <a:xfrm>
            <a:off x="198409" y="741872"/>
            <a:ext cx="5296618" cy="6247864"/>
          </a:xfrm>
          <a:prstGeom prst="rect">
            <a:avLst/>
          </a:prstGeom>
          <a:noFill/>
        </p:spPr>
        <p:txBody>
          <a:bodyPr wrap="square">
            <a:spAutoFit/>
          </a:bodyPr>
          <a:lstStyle/>
          <a:p>
            <a:pPr lvl="0" algn="just" fontAlgn="auto"/>
            <a:r>
              <a:rPr lang="pt-BR" sz="2000" b="1" dirty="0">
                <a:latin typeface="Arial Narrow" panose="020B0606020202030204" pitchFamily="34" charset="0"/>
              </a:rPr>
              <a:t>Artrópodes - </a:t>
            </a:r>
            <a:r>
              <a:rPr lang="pt-BR" sz="2000" dirty="0">
                <a:latin typeface="Arial Narrow" panose="020B0606020202030204" pitchFamily="34" charset="0"/>
              </a:rPr>
              <a:t>Os artrópodes são animais invertebrados que possuem exoesqueleto articulado. Alguns ainda atuam como vetores, desse modo, eles transmitem parasitas entre hospedeiros. Alguns exemplos incluem o mosquito do gênero </a:t>
            </a:r>
            <a:r>
              <a:rPr lang="pt-BR" sz="2000" i="1" dirty="0">
                <a:latin typeface="Arial Narrow" panose="020B0606020202030204" pitchFamily="34" charset="0"/>
              </a:rPr>
              <a:t>Anopheles</a:t>
            </a:r>
            <a:r>
              <a:rPr lang="pt-BR" sz="2000" dirty="0">
                <a:latin typeface="Arial Narrow" panose="020B0606020202030204" pitchFamily="34" charset="0"/>
              </a:rPr>
              <a:t>, vetor da malária, e o carrapato, que é o vetor da doença de </a:t>
            </a:r>
            <a:r>
              <a:rPr lang="pt-BR" sz="2000" dirty="0" err="1">
                <a:latin typeface="Arial Narrow" panose="020B0606020202030204" pitchFamily="34" charset="0"/>
              </a:rPr>
              <a:t>Lyme</a:t>
            </a:r>
            <a:r>
              <a:rPr lang="pt-BR" sz="2000" dirty="0">
                <a:latin typeface="Arial Narrow" panose="020B0606020202030204" pitchFamily="34" charset="0"/>
              </a:rPr>
              <a:t>.</a:t>
            </a:r>
          </a:p>
          <a:p>
            <a:pPr lvl="0" algn="just" fontAlgn="auto"/>
            <a:endParaRPr lang="pt-BR" sz="2000" dirty="0">
              <a:latin typeface="Arial Narrow" panose="020B0606020202030204" pitchFamily="34" charset="0"/>
            </a:endParaRPr>
          </a:p>
          <a:p>
            <a:pPr algn="just" fontAlgn="auto"/>
            <a:r>
              <a:rPr lang="pt-BR" sz="2000" b="1" dirty="0">
                <a:latin typeface="Arial Narrow" panose="020B0606020202030204" pitchFamily="34" charset="0"/>
              </a:rPr>
              <a:t>Características dos parasitas</a:t>
            </a:r>
            <a:endParaRPr lang="pt-BR" sz="2000" dirty="0">
              <a:latin typeface="Arial Narrow" panose="020B0606020202030204" pitchFamily="34" charset="0"/>
            </a:endParaRPr>
          </a:p>
          <a:p>
            <a:pPr algn="just"/>
            <a:r>
              <a:rPr lang="pt-BR" sz="2000" dirty="0">
                <a:latin typeface="Arial Narrow" panose="020B0606020202030204" pitchFamily="34" charset="0"/>
              </a:rPr>
              <a:t>         Os parasitas contam com adaptações específicas para serem capazes de sobreviver no ambiente do        hospedeiro. Assim, eles ainda seriam classificados em três categorias, segundo a relação que possuem com o hospedeiro:</a:t>
            </a:r>
          </a:p>
          <a:p>
            <a:pPr algn="just"/>
            <a:r>
              <a:rPr lang="pt-BR" sz="2000" b="1" dirty="0">
                <a:latin typeface="Arial Narrow" panose="020B0606020202030204" pitchFamily="34" charset="0"/>
              </a:rPr>
              <a:t>Parasitas oportunistas </a:t>
            </a:r>
            <a:r>
              <a:rPr lang="pt-BR" sz="2000" dirty="0">
                <a:latin typeface="Arial Narrow" panose="020B0606020202030204" pitchFamily="34" charset="0"/>
              </a:rPr>
              <a:t>– Aproveitam conveniências em hospedeiros enfraquecidos ou que tenham o sistema    imunológico comprometido. Provocam doenças em situações específicas, a exemplo de infecções hospitalares nos pacientes debilitados;</a:t>
            </a:r>
          </a:p>
          <a:p>
            <a:pPr algn="just" fontAlgn="auto"/>
            <a:endParaRPr lang="pt-BR" sz="2000" dirty="0">
              <a:latin typeface="Arial Narrow" panose="020B0606020202030204" pitchFamily="34" charset="0"/>
            </a:endParaRPr>
          </a:p>
        </p:txBody>
      </p:sp>
      <p:sp>
        <p:nvSpPr>
          <p:cNvPr id="15" name="CaixaDeTexto 14">
            <a:extLst>
              <a:ext uri="{FF2B5EF4-FFF2-40B4-BE49-F238E27FC236}">
                <a16:creationId xmlns:a16="http://schemas.microsoft.com/office/drawing/2014/main" id="{010F0A0D-8D45-1CC3-9AB7-A66DC5CDE850}"/>
              </a:ext>
            </a:extLst>
          </p:cNvPr>
          <p:cNvSpPr txBox="1"/>
          <p:nvPr/>
        </p:nvSpPr>
        <p:spPr>
          <a:xfrm>
            <a:off x="6276513" y="985421"/>
            <a:ext cx="5566299" cy="5816977"/>
          </a:xfrm>
          <a:prstGeom prst="rect">
            <a:avLst/>
          </a:prstGeom>
          <a:noFill/>
        </p:spPr>
        <p:txBody>
          <a:bodyPr wrap="square" rtlCol="0">
            <a:spAutoFit/>
          </a:bodyPr>
          <a:lstStyle/>
          <a:p>
            <a:pPr algn="just" fontAlgn="auto"/>
            <a:r>
              <a:rPr lang="pt-BR" sz="2000" dirty="0">
                <a:latin typeface="Arial Narrow" panose="020B0606020202030204" pitchFamily="34" charset="0"/>
              </a:rPr>
              <a:t>Parasitas obrigatórios – esses dependem por completo do hospedeiro para a realização do ciclo de vida e, assim, sobreviverem. São muito especializados, mas não tem capacidade de viver fora do hospedeiro.</a:t>
            </a:r>
          </a:p>
          <a:p>
            <a:pPr algn="just" fontAlgn="auto"/>
            <a:r>
              <a:rPr lang="pt-BR" sz="2000" dirty="0">
                <a:latin typeface="Arial Narrow" panose="020B0606020202030204" pitchFamily="34" charset="0"/>
              </a:rPr>
              <a:t>Parasitas facultativos – enquanto isso, esses vivem tanto como parasitas quanto de maneira livre no ambiente. Eles possuem maior flexibilidade para obter de recursos, mas tendem a parasitar se surgir uma chance para isso.</a:t>
            </a:r>
          </a:p>
          <a:p>
            <a:pPr algn="just" fontAlgn="auto"/>
            <a:r>
              <a:rPr lang="pt-BR" sz="2000" dirty="0">
                <a:latin typeface="Arial Narrow" panose="020B0606020202030204" pitchFamily="34" charset="0"/>
              </a:rPr>
              <a:t> </a:t>
            </a:r>
          </a:p>
          <a:p>
            <a:pPr algn="just" fontAlgn="auto"/>
            <a:r>
              <a:rPr lang="pt-BR" sz="2000" b="1" dirty="0">
                <a:latin typeface="Arial Narrow" panose="020B0606020202030204" pitchFamily="34" charset="0"/>
              </a:rPr>
              <a:t>Ciclo de vida dos parasitas</a:t>
            </a:r>
            <a:endParaRPr lang="pt-BR" sz="2000" dirty="0">
              <a:latin typeface="Arial Narrow" panose="020B0606020202030204" pitchFamily="34" charset="0"/>
            </a:endParaRPr>
          </a:p>
          <a:p>
            <a:pPr algn="just"/>
            <a:r>
              <a:rPr lang="pt-BR" sz="2000" dirty="0">
                <a:latin typeface="Arial Narrow" panose="020B0606020202030204" pitchFamily="34" charset="0"/>
              </a:rPr>
              <a:t>         O ciclo de vida de um parasita apresenta as fases de desenvolvimento dele, passando pela infecção inicial e indo até a produção de formas infectantes aos outros hospedeiros. </a:t>
            </a:r>
            <a:r>
              <a:rPr lang="pt-BR" dirty="0"/>
              <a:t>Esse ciclo tende a envolver múltiplas etapas, alternado entre hospedeiros intermediários (que </a:t>
            </a:r>
            <a:r>
              <a:rPr lang="pt-BR" dirty="0">
                <a:latin typeface="Arial Narrow" panose="020B0606020202030204" pitchFamily="34" charset="0"/>
              </a:rPr>
              <a:t>hospedam o          parasita em fase larvária) e definitivos (que hospedam o parasita em fase de maturidade).</a:t>
            </a:r>
          </a:p>
          <a:p>
            <a:pPr algn="just" fontAlgn="auto"/>
            <a:endParaRPr lang="pt-BR" sz="2000" dirty="0">
              <a:latin typeface="Arial Narrow" panose="020B0606020202030204" pitchFamily="34" charset="0"/>
            </a:endParaRPr>
          </a:p>
          <a:p>
            <a:endParaRPr lang="pt-BR" dirty="0"/>
          </a:p>
        </p:txBody>
      </p:sp>
    </p:spTree>
    <p:extLst>
      <p:ext uri="{BB962C8B-B14F-4D97-AF65-F5344CB8AC3E}">
        <p14:creationId xmlns:p14="http://schemas.microsoft.com/office/powerpoint/2010/main" val="264498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5C2E1-4B07-2AF5-C140-40E4AC1D356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F4CFAD9-D4DF-E80F-3D11-0C52757514F4}"/>
              </a:ext>
            </a:extLst>
          </p:cNvPr>
          <p:cNvSpPr txBox="1"/>
          <p:nvPr/>
        </p:nvSpPr>
        <p:spPr>
          <a:xfrm>
            <a:off x="129396" y="638355"/>
            <a:ext cx="5572665" cy="8354851"/>
          </a:xfrm>
          <a:prstGeom prst="rect">
            <a:avLst/>
          </a:prstGeom>
          <a:noFill/>
        </p:spPr>
        <p:txBody>
          <a:bodyPr wrap="square">
            <a:spAutoFit/>
          </a:bodyPr>
          <a:lstStyle/>
          <a:p>
            <a:pPr algn="just" fontAlgn="auto">
              <a:buNone/>
            </a:pPr>
            <a:r>
              <a:rPr lang="pt-BR" sz="2000" b="1" dirty="0">
                <a:effectLst/>
                <a:latin typeface="Arial Narrow" panose="020B0606020202030204" pitchFamily="34" charset="0"/>
                <a:ea typeface="Calibri" panose="020F0502020204030204" pitchFamily="34" charset="0"/>
              </a:rPr>
              <a:t>Mecanismos de transmissão</a:t>
            </a:r>
            <a:endParaRPr lang="pt-BR" sz="2000" b="1" dirty="0">
              <a:latin typeface="Calibri" panose="020F0502020204030204" pitchFamily="34" charset="0"/>
              <a:ea typeface="Calibri" panose="020F0502020204030204" pitchFamily="34" charset="0"/>
            </a:endParaRPr>
          </a:p>
          <a:p>
            <a:pPr algn="just" fontAlgn="auto">
              <a:buNone/>
            </a:pPr>
            <a:r>
              <a:rPr lang="pt-BR" sz="2000" dirty="0">
                <a:effectLst/>
                <a:latin typeface="Arial Narrow" panose="020B0606020202030204" pitchFamily="34" charset="0"/>
                <a:ea typeface="Calibri" panose="020F0502020204030204" pitchFamily="34" charset="0"/>
              </a:rPr>
              <a:t> A transmissão dos parasitas ocorre de diversas maneiras, dependendo do tipo de parasita. Pode se ter uma transmissão através da ingestão de alimentos ou de água que estejam contaminados com ovos ou cistos, mas também por picadas de vetores, através do contato direto com animais infectados e, ainda, por via sexual.</a:t>
            </a:r>
          </a:p>
          <a:p>
            <a:pPr algn="just" fontAlgn="auto"/>
            <a:r>
              <a:rPr lang="pt-BR" sz="2000" b="1" dirty="0"/>
              <a:t>Relações parasitárias</a:t>
            </a:r>
            <a:endParaRPr lang="pt-BR" sz="2000" dirty="0"/>
          </a:p>
          <a:p>
            <a:pPr algn="just" fontAlgn="auto"/>
            <a:r>
              <a:rPr lang="pt-BR" sz="2000" dirty="0"/>
              <a:t>          </a:t>
            </a:r>
            <a:r>
              <a:rPr lang="pt-BR" sz="2000" dirty="0">
                <a:latin typeface="Arial Narrow" panose="020B0606020202030204" pitchFamily="34" charset="0"/>
              </a:rPr>
              <a:t>As relações ecológicas entre os parasitas geralmente são interespecíficas pois uma espécie parasita a outra e podem ser:</a:t>
            </a:r>
          </a:p>
          <a:p>
            <a:pPr lvl="0" algn="just" fontAlgn="auto"/>
            <a:r>
              <a:rPr lang="pt-BR" sz="2000" b="1" dirty="0">
                <a:latin typeface="Arial Narrow" panose="020B0606020202030204" pitchFamily="34" charset="0"/>
              </a:rPr>
              <a:t>Ectoparasitas: </a:t>
            </a:r>
            <a:r>
              <a:rPr lang="pt-BR" sz="2000" dirty="0">
                <a:latin typeface="Arial Narrow" panose="020B0606020202030204" pitchFamily="34" charset="0"/>
              </a:rPr>
              <a:t>vivem na parte externa do hospedeiro, comumente sendo na pele ou nos pelos. Alguns exemplos são: pulgas, carrapatos e piolhos;</a:t>
            </a:r>
          </a:p>
          <a:p>
            <a:pPr lvl="0" algn="just" fontAlgn="auto"/>
            <a:r>
              <a:rPr lang="pt-BR" sz="2000" b="1" dirty="0">
                <a:latin typeface="Arial Narrow" panose="020B0606020202030204" pitchFamily="34" charset="0"/>
              </a:rPr>
              <a:t>Endoparasitas: </a:t>
            </a:r>
            <a:r>
              <a:rPr lang="pt-BR" sz="2000" dirty="0">
                <a:latin typeface="Arial Narrow" panose="020B0606020202030204" pitchFamily="34" charset="0"/>
              </a:rPr>
              <a:t>já esses vivem na parte interna do corpo do hospedeiro. Eles tendem a acometer órgãos internos ou ficam no trato gastrointestinal. Vermes intestinais, como é o caso da teníase e da ascaridíase, são exemplos de endoparasitas.</a:t>
            </a:r>
          </a:p>
          <a:p>
            <a:pPr algn="r" fontAlgn="auto">
              <a:lnSpc>
                <a:spcPct val="115000"/>
              </a:lnSpc>
              <a:buNone/>
            </a:pPr>
            <a:r>
              <a:rPr lang="pt-BR" sz="800" dirty="0">
                <a:latin typeface="Arial Narrow" panose="020B0606020202030204" pitchFamily="34" charset="0"/>
              </a:rPr>
              <a:t>Disponível em: https://conceito.de/parasitologia. Acesso em 24 fev.2026 (adaptado).</a:t>
            </a:r>
            <a:endParaRPr lang="pt-BR" sz="800" dirty="0">
              <a:latin typeface="Arial Narrow" panose="020B0606020202030204" pitchFamily="34" charset="0"/>
              <a:ea typeface="Calibri" panose="020F0502020204030204" pitchFamily="34" charset="0"/>
            </a:endParaRPr>
          </a:p>
          <a:p>
            <a:pPr algn="just" fontAlgn="auto">
              <a:lnSpc>
                <a:spcPct val="115000"/>
              </a:lnSpc>
              <a:buNone/>
            </a:pPr>
            <a:endParaRPr lang="pt-BR" sz="1600" dirty="0">
              <a:effectLst/>
              <a:latin typeface="Arial Narrow" panose="020B0606020202030204" pitchFamily="34" charset="0"/>
              <a:ea typeface="Calibri" panose="020F0502020204030204" pitchFamily="34" charset="0"/>
            </a:endParaRPr>
          </a:p>
          <a:p>
            <a:pPr algn="just" fontAlgn="auto">
              <a:lnSpc>
                <a:spcPct val="115000"/>
              </a:lnSpc>
              <a:buNone/>
            </a:pPr>
            <a:endParaRPr lang="pt-BR" sz="1600" dirty="0">
              <a:latin typeface="Arial Narrow" panose="020B0606020202030204" pitchFamily="34" charset="0"/>
              <a:ea typeface="Calibri" panose="020F0502020204030204" pitchFamily="34" charset="0"/>
            </a:endParaRPr>
          </a:p>
          <a:p>
            <a:pPr algn="just" fontAlgn="auto">
              <a:lnSpc>
                <a:spcPct val="115000"/>
              </a:lnSpc>
              <a:buNone/>
            </a:pPr>
            <a:endParaRPr lang="pt-BR" sz="1600" dirty="0">
              <a:effectLst/>
              <a:latin typeface="Arial Narrow" panose="020B0606020202030204" pitchFamily="34" charset="0"/>
              <a:ea typeface="Calibri" panose="020F0502020204030204" pitchFamily="34" charset="0"/>
            </a:endParaRPr>
          </a:p>
          <a:p>
            <a:pPr algn="just" fontAlgn="auto">
              <a:lnSpc>
                <a:spcPct val="115000"/>
              </a:lnSpc>
              <a:buNone/>
            </a:pPr>
            <a:endParaRPr lang="pt-BR" sz="1600" dirty="0">
              <a:latin typeface="Arial Narrow" panose="020B0606020202030204" pitchFamily="34" charset="0"/>
              <a:ea typeface="Calibri" panose="020F0502020204030204" pitchFamily="34" charset="0"/>
            </a:endParaRPr>
          </a:p>
          <a:p>
            <a:pPr algn="just" fontAlgn="auto">
              <a:lnSpc>
                <a:spcPct val="115000"/>
              </a:lnSpc>
              <a:buNone/>
            </a:pPr>
            <a:endParaRPr lang="pt-BR" sz="1600" dirty="0">
              <a:effectLst/>
              <a:latin typeface="Arial Narrow" panose="020B0606020202030204" pitchFamily="34" charset="0"/>
              <a:ea typeface="Calibri" panose="020F0502020204030204" pitchFamily="34" charset="0"/>
            </a:endParaRPr>
          </a:p>
          <a:p>
            <a:pPr algn="just" fontAlgn="auto">
              <a:lnSpc>
                <a:spcPct val="115000"/>
              </a:lnSpc>
              <a:buNone/>
            </a:pPr>
            <a:endParaRPr lang="pt-BR" sz="1600" dirty="0">
              <a:latin typeface="Arial Narrow" panose="020B0606020202030204" pitchFamily="34" charset="0"/>
              <a:ea typeface="Calibri" panose="020F0502020204030204" pitchFamily="34" charset="0"/>
            </a:endParaRPr>
          </a:p>
          <a:p>
            <a:pPr algn="just" fontAlgn="auto">
              <a:lnSpc>
                <a:spcPct val="115000"/>
              </a:lnSpc>
              <a:buNone/>
            </a:pPr>
            <a:endParaRPr lang="pt-BR" sz="1600" dirty="0">
              <a:effectLst/>
              <a:latin typeface="Calibri" panose="020F0502020204030204" pitchFamily="34" charset="0"/>
              <a:ea typeface="Calibri" panose="020F0502020204030204" pitchFamily="34" charset="0"/>
            </a:endParaRPr>
          </a:p>
        </p:txBody>
      </p:sp>
      <p:pic>
        <p:nvPicPr>
          <p:cNvPr id="4" name="Imagem 3" descr="Texto, Logotipo&#10;&#10;O conteúdo gerado por IA pode estar incorreto.">
            <a:extLst>
              <a:ext uri="{FF2B5EF4-FFF2-40B4-BE49-F238E27FC236}">
                <a16:creationId xmlns:a16="http://schemas.microsoft.com/office/drawing/2014/main" id="{1582D4A4-7B81-FE76-50EB-D63F3A664D9B}"/>
              </a:ext>
            </a:extLst>
          </p:cNvPr>
          <p:cNvPicPr>
            <a:picLocks noChangeAspect="1"/>
          </p:cNvPicPr>
          <p:nvPr/>
        </p:nvPicPr>
        <p:blipFill>
          <a:blip r:embed="rId2"/>
          <a:stretch>
            <a:fillRect/>
          </a:stretch>
        </p:blipFill>
        <p:spPr>
          <a:xfrm>
            <a:off x="6297283" y="638355"/>
            <a:ext cx="5158596" cy="914030"/>
          </a:xfrm>
          <a:prstGeom prst="rect">
            <a:avLst/>
          </a:prstGeom>
        </p:spPr>
      </p:pic>
      <p:sp>
        <p:nvSpPr>
          <p:cNvPr id="6" name="CaixaDeTexto 5">
            <a:extLst>
              <a:ext uri="{FF2B5EF4-FFF2-40B4-BE49-F238E27FC236}">
                <a16:creationId xmlns:a16="http://schemas.microsoft.com/office/drawing/2014/main" id="{4DFEF850-E299-E854-3E3E-4D08960C4BFE}"/>
              </a:ext>
            </a:extLst>
          </p:cNvPr>
          <p:cNvSpPr txBox="1"/>
          <p:nvPr/>
        </p:nvSpPr>
        <p:spPr>
          <a:xfrm>
            <a:off x="6297283" y="1595887"/>
            <a:ext cx="5684808" cy="4077526"/>
          </a:xfrm>
          <a:prstGeom prst="rect">
            <a:avLst/>
          </a:prstGeom>
          <a:noFill/>
        </p:spPr>
        <p:txBody>
          <a:bodyPr wrap="square">
            <a:spAutoFit/>
          </a:bodyPr>
          <a:lstStyle/>
          <a:p>
            <a:pPr lvl="0" algn="just" fontAlgn="auto">
              <a:lnSpc>
                <a:spcPct val="115000"/>
              </a:lnSpc>
              <a:tabLst>
                <a:tab pos="90170" algn="l"/>
                <a:tab pos="180340" algn="l"/>
              </a:tabLst>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1. </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De acordo com o texto I, </a:t>
            </a:r>
            <a:r>
              <a:rPr lang="pt-BR" sz="2000" dirty="0">
                <a:solidFill>
                  <a:srgbClr val="000000"/>
                </a:solidFill>
                <a:effectLst/>
                <a:latin typeface="Arial Narrow" panose="020B0606020202030204" pitchFamily="34" charset="0"/>
                <a:ea typeface="Calibri" panose="020F0502020204030204" pitchFamily="34" charset="0"/>
              </a:rPr>
              <a:t>os parasitas são organismos que vivem e se alimentam à custa de outro organismo. </a:t>
            </a:r>
            <a:r>
              <a:rPr lang="pt-BR" sz="2000" b="1" dirty="0">
                <a:solidFill>
                  <a:srgbClr val="000000"/>
                </a:solidFill>
                <a:effectLst/>
                <a:latin typeface="Arial Narrow" panose="020B0606020202030204" pitchFamily="34" charset="0"/>
                <a:ea typeface="Calibri" panose="020F0502020204030204" pitchFamily="34" charset="0"/>
              </a:rPr>
              <a:t>Que é chamado de</a:t>
            </a:r>
            <a:endParaRPr lang="pt-BR" sz="2000" dirty="0">
              <a:effectLst/>
              <a:latin typeface="Arial Narrow" panose="020B0606020202030204" pitchFamily="34" charset="0"/>
              <a:ea typeface="Calibri" panose="020F0502020204030204" pitchFamily="34" charset="0"/>
            </a:endParaRPr>
          </a:p>
          <a:p>
            <a:pPr fontAlgn="auto">
              <a:buNone/>
              <a:tabLst>
                <a:tab pos="90170" algn="l"/>
                <a:tab pos="180340" algn="l"/>
              </a:tabLst>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 vetor.</a:t>
            </a:r>
            <a:endParaRPr lang="pt-BR" sz="2000" dirty="0">
              <a:effectLst/>
              <a:latin typeface="Arial Narrow" panose="020B0606020202030204" pitchFamily="34" charset="0"/>
              <a:ea typeface="Calibri" panose="020F0502020204030204" pitchFamily="34" charset="0"/>
            </a:endParaRPr>
          </a:p>
          <a:p>
            <a:pPr fontAlgn="auto">
              <a:buNone/>
              <a:tabLst>
                <a:tab pos="90170" algn="l"/>
                <a:tab pos="180340" algn="l"/>
              </a:tabLst>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(B) mutante.</a:t>
            </a:r>
            <a:endParaRPr lang="pt-BR" sz="2000" dirty="0">
              <a:effectLst/>
              <a:latin typeface="Arial Narrow" panose="020B0606020202030204" pitchFamily="34" charset="0"/>
              <a:ea typeface="Calibri" panose="020F0502020204030204" pitchFamily="34" charset="0"/>
            </a:endParaRPr>
          </a:p>
          <a:p>
            <a:pPr fontAlgn="auto">
              <a:buNone/>
              <a:tabLst>
                <a:tab pos="90170" algn="l"/>
                <a:tab pos="180340" algn="l"/>
              </a:tabLst>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 parasitoide. </a:t>
            </a:r>
            <a:endParaRPr lang="pt-BR" sz="2000" dirty="0">
              <a:effectLst/>
              <a:latin typeface="Arial Narrow" panose="020B0606020202030204" pitchFamily="34" charset="0"/>
              <a:ea typeface="Calibri" panose="020F0502020204030204" pitchFamily="34" charset="0"/>
            </a:endParaRPr>
          </a:p>
          <a:p>
            <a:pPr fontAlgn="auto">
              <a:buNone/>
              <a:tabLst>
                <a:tab pos="90170" algn="l"/>
                <a:tab pos="180340" algn="l"/>
              </a:tabLst>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 hospedeiro.</a:t>
            </a:r>
            <a:endParaRPr lang="pt-BR" sz="2000" dirty="0">
              <a:effectLst/>
              <a:latin typeface="Arial Narrow" panose="020B0606020202030204" pitchFamily="34" charset="0"/>
              <a:ea typeface="Calibri" panose="020F0502020204030204" pitchFamily="34" charset="0"/>
            </a:endParaRPr>
          </a:p>
          <a:p>
            <a:pPr fontAlgn="auto">
              <a:buNone/>
              <a:tabLst>
                <a:tab pos="90170" algn="l"/>
                <a:tab pos="180340" algn="l"/>
              </a:tabLst>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 agente etiológico.</a:t>
            </a:r>
          </a:p>
          <a:p>
            <a:pPr fontAlgn="auto">
              <a:lnSpc>
                <a:spcPct val="115000"/>
              </a:lnSpc>
              <a:buNone/>
              <a:tabLst>
                <a:tab pos="90170" algn="l"/>
                <a:tab pos="180340" algn="l"/>
              </a:tabLst>
            </a:pPr>
            <a:endPar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endParaRPr>
          </a:p>
          <a:p>
            <a:pPr>
              <a:lnSpc>
                <a:spcPct val="115000"/>
              </a:lnSpc>
              <a:tabLst>
                <a:tab pos="90170" algn="l"/>
                <a:tab pos="180340" algn="l"/>
              </a:tabLst>
            </a:pPr>
            <a:r>
              <a:rPr lang="pt-BR" sz="2000" b="1" dirty="0">
                <a:latin typeface="Arial Narrow" panose="020B0606020202030204" pitchFamily="34" charset="0"/>
              </a:rPr>
              <a:t>2. </a:t>
            </a:r>
            <a:r>
              <a:rPr lang="pt-BR" sz="2000" dirty="0">
                <a:latin typeface="Arial Narrow" panose="020B0606020202030204" pitchFamily="34" charset="0"/>
              </a:rPr>
              <a:t> Como são classificados os parasitas?</a:t>
            </a:r>
          </a:p>
          <a:p>
            <a:pPr fontAlgn="auto">
              <a:lnSpc>
                <a:spcPct val="115000"/>
              </a:lnSpc>
              <a:buNone/>
              <a:tabLst>
                <a:tab pos="90170" algn="l"/>
                <a:tab pos="180340" algn="l"/>
              </a:tabLst>
            </a:pPr>
            <a:endParaRPr lang="pt-BR" sz="2000" dirty="0">
              <a:solidFill>
                <a:srgbClr val="000000"/>
              </a:solidFill>
              <a:latin typeface="Arial Narrow" panose="020B0606020202030204" pitchFamily="34" charset="0"/>
              <a:ea typeface="Calibri" panose="020F0502020204030204" pitchFamily="34" charset="0"/>
            </a:endParaRPr>
          </a:p>
          <a:p>
            <a:pPr fontAlgn="auto">
              <a:lnSpc>
                <a:spcPct val="115000"/>
              </a:lnSpc>
              <a:buNone/>
              <a:tabLst>
                <a:tab pos="90170" algn="l"/>
                <a:tab pos="180340" algn="l"/>
              </a:tabLst>
            </a:pP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359236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8964B65-7ECF-DF58-BA85-A0D211DD38E5}"/>
              </a:ext>
            </a:extLst>
          </p:cNvPr>
          <p:cNvSpPr txBox="1"/>
          <p:nvPr/>
        </p:nvSpPr>
        <p:spPr>
          <a:xfrm>
            <a:off x="138023" y="681487"/>
            <a:ext cx="5831456" cy="7289944"/>
          </a:xfrm>
          <a:prstGeom prst="rect">
            <a:avLst/>
          </a:prstGeom>
          <a:noFill/>
        </p:spPr>
        <p:txBody>
          <a:bodyPr wrap="square">
            <a:spAutoFit/>
          </a:bodyPr>
          <a:lstStyle/>
          <a:p>
            <a:pPr algn="just" fontAlgn="auto">
              <a:buNone/>
              <a:tabLst>
                <a:tab pos="90170" algn="l"/>
                <a:tab pos="180340" algn="l"/>
              </a:tabLst>
            </a:pPr>
            <a:r>
              <a:rPr lang="pt-BR" sz="1900" b="1" dirty="0">
                <a:solidFill>
                  <a:srgbClr val="000000"/>
                </a:solidFill>
                <a:effectLst/>
                <a:latin typeface="Arial Narrow" panose="020B0606020202030204" pitchFamily="34" charset="0"/>
                <a:ea typeface="Calibri" panose="020F0502020204030204" pitchFamily="34" charset="0"/>
              </a:rPr>
              <a:t>3</a:t>
            </a:r>
            <a:r>
              <a:rPr lang="pt-BR" sz="1900" dirty="0">
                <a:solidFill>
                  <a:srgbClr val="000000"/>
                </a:solidFill>
                <a:effectLst/>
                <a:latin typeface="Arial Narrow" panose="020B0606020202030204" pitchFamily="34" charset="0"/>
                <a:ea typeface="Calibri" panose="020F0502020204030204" pitchFamily="34" charset="0"/>
              </a:rPr>
              <a:t>. Os parasitas contam com adaptações específicas para serem capazes de sobreviver no ambiente do hospedeiro. Como eles são classificados de acordo com a  relação que possuem com o hospedeiro?</a:t>
            </a:r>
          </a:p>
          <a:p>
            <a:pPr algn="just" fontAlgn="auto">
              <a:buNone/>
              <a:tabLst>
                <a:tab pos="90170" algn="l"/>
                <a:tab pos="180340" algn="l"/>
              </a:tabLst>
            </a:pPr>
            <a:endParaRPr lang="pt-BR" sz="1900" dirty="0">
              <a:solidFill>
                <a:srgbClr val="000000"/>
              </a:solidFill>
              <a:latin typeface="Arial Narrow" panose="020B0606020202030204" pitchFamily="34" charset="0"/>
              <a:ea typeface="Calibri" panose="020F0502020204030204" pitchFamily="34" charset="0"/>
            </a:endParaRPr>
          </a:p>
          <a:p>
            <a:pPr algn="just" fontAlgn="auto"/>
            <a:r>
              <a:rPr lang="pt-BR" sz="1900" b="1" dirty="0">
                <a:latin typeface="Arial Narrow" panose="020B0606020202030204" pitchFamily="34" charset="0"/>
              </a:rPr>
              <a:t>4.</a:t>
            </a:r>
            <a:r>
              <a:rPr lang="pt-BR" sz="1900" dirty="0">
                <a:latin typeface="Arial Narrow" panose="020B0606020202030204" pitchFamily="34" charset="0"/>
              </a:rPr>
              <a:t> Os parasitas que vivem no interior do corpo do hospedeiro, </a:t>
            </a:r>
            <a:r>
              <a:rPr lang="pt-BR" sz="1900" b="1" dirty="0">
                <a:latin typeface="Arial Narrow" panose="020B0606020202030204" pitchFamily="34" charset="0"/>
              </a:rPr>
              <a:t>são chamados de:</a:t>
            </a:r>
            <a:endParaRPr lang="pt-BR" sz="1900" dirty="0">
              <a:latin typeface="Arial Narrow" panose="020B0606020202030204" pitchFamily="34" charset="0"/>
            </a:endParaRPr>
          </a:p>
          <a:p>
            <a:pPr algn="just" fontAlgn="auto"/>
            <a:r>
              <a:rPr lang="pt-BR" sz="1900" dirty="0">
                <a:latin typeface="Arial Narrow" panose="020B0606020202030204" pitchFamily="34" charset="0"/>
              </a:rPr>
              <a:t>(A) Haustório.</a:t>
            </a:r>
          </a:p>
          <a:p>
            <a:pPr algn="just" fontAlgn="auto"/>
            <a:r>
              <a:rPr lang="pt-BR" sz="1900" dirty="0">
                <a:latin typeface="Arial Narrow" panose="020B0606020202030204" pitchFamily="34" charset="0"/>
              </a:rPr>
              <a:t>(B) Hemiparasita.</a:t>
            </a:r>
          </a:p>
          <a:p>
            <a:pPr algn="just" fontAlgn="auto"/>
            <a:r>
              <a:rPr lang="pt-BR" sz="1900" dirty="0">
                <a:latin typeface="Arial Narrow" panose="020B0606020202030204" pitchFamily="34" charset="0"/>
              </a:rPr>
              <a:t>(C) Holoparasita.</a:t>
            </a:r>
          </a:p>
          <a:p>
            <a:pPr algn="just" fontAlgn="auto"/>
            <a:r>
              <a:rPr lang="pt-BR" sz="1900" dirty="0">
                <a:latin typeface="Arial Narrow" panose="020B0606020202030204" pitchFamily="34" charset="0"/>
              </a:rPr>
              <a:t>(D) Endoparasita.</a:t>
            </a:r>
          </a:p>
          <a:p>
            <a:pPr algn="just" fontAlgn="auto"/>
            <a:r>
              <a:rPr lang="pt-BR" sz="1900" dirty="0">
                <a:latin typeface="Arial Narrow" panose="020B0606020202030204" pitchFamily="34" charset="0"/>
              </a:rPr>
              <a:t>(E) Ectoparasita.</a:t>
            </a:r>
          </a:p>
          <a:p>
            <a:pPr algn="just" fontAlgn="auto">
              <a:buNone/>
              <a:tabLst>
                <a:tab pos="90170" algn="l"/>
                <a:tab pos="180340" algn="l"/>
              </a:tabLst>
            </a:pPr>
            <a:endParaRPr lang="pt-BR" sz="1900" dirty="0">
              <a:solidFill>
                <a:srgbClr val="000000"/>
              </a:solidFill>
              <a:effectLst/>
              <a:latin typeface="Arial Narrow" panose="020B0606020202030204" pitchFamily="34" charset="0"/>
              <a:ea typeface="Calibri" panose="020F0502020204030204" pitchFamily="34" charset="0"/>
            </a:endParaRPr>
          </a:p>
          <a:p>
            <a:pPr algn="just"/>
            <a:r>
              <a:rPr lang="pt-BR" sz="1900" b="1" dirty="0">
                <a:latin typeface="Arial Narrow" panose="020B0606020202030204" pitchFamily="34" charset="0"/>
              </a:rPr>
              <a:t>5. </a:t>
            </a:r>
            <a:r>
              <a:rPr lang="pt-BR" sz="1900" dirty="0">
                <a:latin typeface="Arial Narrow" panose="020B0606020202030204" pitchFamily="34" charset="0"/>
              </a:rPr>
              <a:t>Os parasitas são organismos que interagem com outros seres vivos, dos quais retiram seu alimento. Na relação entre o homem e o piolho, o homem pode ser chamado de:</a:t>
            </a:r>
          </a:p>
          <a:p>
            <a:pPr algn="just" fontAlgn="auto"/>
            <a:r>
              <a:rPr lang="pt-BR" sz="1900" dirty="0">
                <a:latin typeface="Arial Narrow" panose="020B0606020202030204" pitchFamily="34" charset="0"/>
              </a:rPr>
              <a:t>(A) Inquilino.</a:t>
            </a:r>
          </a:p>
          <a:p>
            <a:pPr algn="just" fontAlgn="auto"/>
            <a:r>
              <a:rPr lang="pt-BR" sz="1900" dirty="0">
                <a:latin typeface="Arial Narrow" panose="020B0606020202030204" pitchFamily="34" charset="0"/>
              </a:rPr>
              <a:t>(B) Parasita.</a:t>
            </a:r>
          </a:p>
          <a:p>
            <a:pPr algn="just" fontAlgn="auto"/>
            <a:r>
              <a:rPr lang="pt-BR" sz="1900" dirty="0">
                <a:latin typeface="Arial Narrow" panose="020B0606020202030204" pitchFamily="34" charset="0"/>
              </a:rPr>
              <a:t>(C) Hospedeiro.</a:t>
            </a:r>
          </a:p>
          <a:p>
            <a:pPr algn="just" fontAlgn="auto"/>
            <a:r>
              <a:rPr lang="pt-BR" sz="1900" dirty="0">
                <a:latin typeface="Arial Narrow" panose="020B0606020202030204" pitchFamily="34" charset="0"/>
              </a:rPr>
              <a:t>(D) Patógeno.</a:t>
            </a:r>
          </a:p>
          <a:p>
            <a:pPr algn="just" fontAlgn="auto"/>
            <a:r>
              <a:rPr lang="pt-BR" sz="1900" dirty="0">
                <a:latin typeface="Arial Narrow" panose="020B0606020202030204" pitchFamily="34" charset="0"/>
              </a:rPr>
              <a:t>(E) Antígeno.</a:t>
            </a:r>
          </a:p>
          <a:p>
            <a:pPr algn="just" fontAlgn="auto">
              <a:buNone/>
              <a:tabLst>
                <a:tab pos="90170" algn="l"/>
                <a:tab pos="180340" algn="l"/>
              </a:tabLst>
            </a:pPr>
            <a:endParaRPr lang="pt-BR" sz="1600" dirty="0">
              <a:solidFill>
                <a:srgbClr val="000000"/>
              </a:solidFill>
              <a:latin typeface="Arial Narrow" panose="020B0606020202030204" pitchFamily="34" charset="0"/>
              <a:ea typeface="Calibri" panose="020F0502020204030204" pitchFamily="34" charset="0"/>
            </a:endParaRPr>
          </a:p>
          <a:p>
            <a:pPr algn="just" fontAlgn="auto">
              <a:buNone/>
              <a:tabLst>
                <a:tab pos="90170" algn="l"/>
                <a:tab pos="180340" algn="l"/>
              </a:tabLst>
            </a:pPr>
            <a:endParaRPr lang="pt-BR" sz="1600" dirty="0">
              <a:solidFill>
                <a:srgbClr val="000000"/>
              </a:solidFill>
              <a:effectLst/>
              <a:latin typeface="Arial Narrow" panose="020B0606020202030204" pitchFamily="34" charset="0"/>
              <a:ea typeface="Calibri" panose="020F0502020204030204" pitchFamily="34" charset="0"/>
            </a:endParaRPr>
          </a:p>
          <a:p>
            <a:pPr algn="just" fontAlgn="auto">
              <a:lnSpc>
                <a:spcPct val="115000"/>
              </a:lnSpc>
              <a:buNone/>
              <a:tabLst>
                <a:tab pos="90170" algn="l"/>
                <a:tab pos="180340" algn="l"/>
              </a:tabLst>
            </a:pPr>
            <a:endParaRPr lang="pt-BR" sz="1600" dirty="0">
              <a:solidFill>
                <a:srgbClr val="000000"/>
              </a:solidFill>
              <a:latin typeface="Arial Narrow" panose="020B0606020202030204" pitchFamily="34" charset="0"/>
              <a:ea typeface="Calibri" panose="020F0502020204030204" pitchFamily="34" charset="0"/>
            </a:endParaRPr>
          </a:p>
          <a:p>
            <a:pPr algn="just" fontAlgn="auto">
              <a:lnSpc>
                <a:spcPct val="115000"/>
              </a:lnSpc>
              <a:buNone/>
              <a:tabLst>
                <a:tab pos="90170" algn="l"/>
                <a:tab pos="180340" algn="l"/>
              </a:tabLst>
            </a:pPr>
            <a:endParaRPr lang="pt-BR" sz="1600" dirty="0">
              <a:effectLst/>
              <a:latin typeface="Calibri" panose="020F0502020204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ED9F5007-CBF9-8C1E-E1B6-04802284C3EC}"/>
              </a:ext>
            </a:extLst>
          </p:cNvPr>
          <p:cNvSpPr txBox="1"/>
          <p:nvPr/>
        </p:nvSpPr>
        <p:spPr>
          <a:xfrm>
            <a:off x="6222523" y="681487"/>
            <a:ext cx="5831454" cy="6167586"/>
          </a:xfrm>
          <a:prstGeom prst="rect">
            <a:avLst/>
          </a:prstGeom>
          <a:noFill/>
        </p:spPr>
        <p:txBody>
          <a:bodyPr wrap="square">
            <a:spAutoFit/>
          </a:bodyPr>
          <a:lstStyle/>
          <a:p>
            <a:pPr algn="just" fontAlgn="auto">
              <a:buNone/>
            </a:pPr>
            <a:r>
              <a:rPr lang="pt-BR" sz="20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6.</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9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dos organismos citados a  seguir é um exemplo de ectoparasitas?</a:t>
            </a:r>
            <a:endParaRPr lang="pt-BR" sz="1900" dirty="0">
              <a:effectLst/>
              <a:latin typeface="Calibri" panose="020F0502020204030204" pitchFamily="34" charset="0"/>
              <a:ea typeface="Calibri" panose="020F0502020204030204" pitchFamily="34" charset="0"/>
            </a:endParaRPr>
          </a:p>
          <a:p>
            <a:pPr algn="just" fontAlgn="auto">
              <a:buNone/>
            </a:pPr>
            <a:r>
              <a:rPr lang="pt-BR" sz="19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Vírus.</a:t>
            </a:r>
            <a:endParaRPr lang="pt-BR" sz="1900" dirty="0">
              <a:effectLst/>
              <a:latin typeface="Calibri" panose="020F0502020204030204" pitchFamily="34" charset="0"/>
              <a:ea typeface="Calibri" panose="020F0502020204030204" pitchFamily="34" charset="0"/>
            </a:endParaRPr>
          </a:p>
          <a:p>
            <a:pPr algn="just" fontAlgn="auto">
              <a:buNone/>
            </a:pPr>
            <a:r>
              <a:rPr lang="pt-BR" sz="19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Piolho.</a:t>
            </a:r>
            <a:endParaRPr lang="pt-BR" sz="1900" dirty="0">
              <a:effectLst/>
              <a:latin typeface="Calibri" panose="020F0502020204030204" pitchFamily="34" charset="0"/>
              <a:ea typeface="Calibri" panose="020F0502020204030204" pitchFamily="34" charset="0"/>
            </a:endParaRPr>
          </a:p>
          <a:p>
            <a:pPr algn="just" fontAlgn="auto">
              <a:buNone/>
            </a:pPr>
            <a:r>
              <a:rPr lang="pt-BR" sz="19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a:t>
            </a:r>
            <a:r>
              <a:rPr lang="pt-BR" sz="1900" dirty="0">
                <a:solidFill>
                  <a:srgbClr val="000000"/>
                </a:solidFill>
                <a:effectLst/>
                <a:latin typeface="Arial Narrow" panose="020B0606020202030204" pitchFamily="34" charset="0"/>
                <a:ea typeface="Calibri" panose="020F0502020204030204" pitchFamily="34" charset="0"/>
              </a:rPr>
              <a:t>Teníase</a:t>
            </a:r>
            <a:endParaRPr lang="pt-BR" sz="1900" dirty="0">
              <a:effectLst/>
              <a:latin typeface="Calibri" panose="020F0502020204030204" pitchFamily="34" charset="0"/>
              <a:ea typeface="Calibri" panose="020F0502020204030204" pitchFamily="34" charset="0"/>
            </a:endParaRPr>
          </a:p>
          <a:p>
            <a:pPr algn="just" fontAlgn="auto">
              <a:buNone/>
            </a:pPr>
            <a:r>
              <a:rPr lang="pt-BR" sz="19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a:t>
            </a:r>
            <a:r>
              <a:rPr lang="pt-BR" sz="1900" dirty="0">
                <a:solidFill>
                  <a:srgbClr val="000000"/>
                </a:solidFill>
                <a:effectLst/>
                <a:latin typeface="Arial Narrow" panose="020B0606020202030204" pitchFamily="34" charset="0"/>
                <a:ea typeface="Calibri" panose="020F0502020204030204" pitchFamily="34" charset="0"/>
              </a:rPr>
              <a:t>Ascaridíase.</a:t>
            </a:r>
            <a:endParaRPr lang="pt-BR" sz="1900" dirty="0">
              <a:effectLst/>
              <a:latin typeface="Calibri" panose="020F0502020204030204" pitchFamily="34" charset="0"/>
              <a:ea typeface="Calibri" panose="020F0502020204030204" pitchFamily="34" charset="0"/>
            </a:endParaRPr>
          </a:p>
          <a:p>
            <a:pPr algn="just" fontAlgn="auto">
              <a:buNone/>
            </a:pPr>
            <a:r>
              <a:rPr lang="pt-BR" sz="1900" dirty="0">
                <a:solidFill>
                  <a:srgbClr val="000000"/>
                </a:solidFill>
                <a:effectLst/>
                <a:latin typeface="Arial Narrow" panose="020B0606020202030204" pitchFamily="34" charset="0"/>
                <a:ea typeface="Calibri" panose="020F0502020204030204" pitchFamily="34" charset="0"/>
              </a:rPr>
              <a:t>(E) </a:t>
            </a:r>
            <a:r>
              <a:rPr lang="pt-BR" sz="19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Cisticercose</a:t>
            </a:r>
            <a:r>
              <a:rPr lang="pt-BR" sz="1900" dirty="0">
                <a:solidFill>
                  <a:srgbClr val="000000"/>
                </a:solidFill>
                <a:effectLst/>
                <a:latin typeface="Calibri" panose="020F0502020204030204" pitchFamily="34" charset="0"/>
                <a:ea typeface="Calibri" panose="020F0502020204030204" pitchFamily="34" charset="0"/>
              </a:rPr>
              <a:t>.</a:t>
            </a:r>
            <a:endParaRPr lang="pt-BR" sz="1900" dirty="0">
              <a:effectLst/>
              <a:latin typeface="Calibri" panose="020F0502020204030204" pitchFamily="34" charset="0"/>
              <a:ea typeface="Calibri" panose="020F0502020204030204" pitchFamily="34" charset="0"/>
            </a:endParaRPr>
          </a:p>
          <a:p>
            <a:pPr algn="just">
              <a:lnSpc>
                <a:spcPct val="115000"/>
              </a:lnSpc>
              <a:buNone/>
            </a:pPr>
            <a:r>
              <a:rPr lang="pt-PT" sz="1900" spc="-30" dirty="0">
                <a:solidFill>
                  <a:srgbClr val="EE0000"/>
                </a:solidFill>
                <a:effectLst/>
                <a:latin typeface="Arial Narrow" panose="020B0606020202030204" pitchFamily="34" charset="0"/>
                <a:ea typeface="Arial MT"/>
                <a:cs typeface="Arial MT"/>
              </a:rPr>
              <a:t> </a:t>
            </a:r>
            <a:endParaRPr lang="pt-BR" sz="1900" dirty="0">
              <a:effectLst/>
              <a:latin typeface="Arial MT"/>
              <a:ea typeface="Arial MT"/>
              <a:cs typeface="Arial MT"/>
            </a:endParaRPr>
          </a:p>
          <a:p>
            <a:pPr algn="just" fontAlgn="auto">
              <a:lnSpc>
                <a:spcPct val="115000"/>
              </a:lnSpc>
              <a:buNone/>
              <a:tabLst>
                <a:tab pos="90170" algn="l"/>
                <a:tab pos="180340" algn="l"/>
                <a:tab pos="270510" algn="l"/>
              </a:tabLst>
            </a:pPr>
            <a:r>
              <a:rPr lang="pt-BR" sz="19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7</a:t>
            </a:r>
            <a:r>
              <a:rPr lang="pt-BR" sz="19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t>
            </a:r>
            <a:r>
              <a:rPr lang="pt-BR" sz="19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(PUC – SP) </a:t>
            </a:r>
            <a:r>
              <a:rPr lang="pt-BR" sz="19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O bicudo (</a:t>
            </a:r>
            <a:r>
              <a:rPr lang="pt-BR" sz="1900" i="1" dirty="0" err="1">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Sphenophorus</a:t>
            </a:r>
            <a:r>
              <a:rPr lang="pt-BR" sz="1900" i="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t>
            </a:r>
            <a:r>
              <a:rPr lang="pt-BR" sz="1900" i="1" dirty="0" err="1">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levis</a:t>
            </a:r>
            <a:r>
              <a:rPr lang="pt-BR" sz="19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é um inseto cujas larvas se desenvolvem no interior do rizoma da cana-de-açúcar (</a:t>
            </a:r>
            <a:r>
              <a:rPr lang="pt-BR" sz="1900" i="1" dirty="0" err="1">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Saccharum</a:t>
            </a:r>
            <a:r>
              <a:rPr lang="pt-BR" sz="19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sp.), onde se alimentam dos tecidos do vegetal e podem provocar sua morte. No controle biológico, do bicudo, tem sido utilizado, com êxito, o nematoide</a:t>
            </a:r>
            <a:r>
              <a:rPr lang="pt-BR" sz="1900" i="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t>
            </a:r>
            <a:r>
              <a:rPr lang="pt-BR" sz="1900" i="1" dirty="0" err="1">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Steinernema</a:t>
            </a:r>
            <a:r>
              <a:rPr lang="pt-BR" sz="1900" i="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t>
            </a:r>
            <a:r>
              <a:rPr lang="pt-BR" sz="1900" i="1" dirty="0" err="1">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brazilense</a:t>
            </a:r>
            <a:r>
              <a:rPr lang="pt-BR" sz="1900" i="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r>
              <a:rPr lang="pt-BR" sz="19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um verme milimétrico que abriga em seu intestino bactérias do gênero </a:t>
            </a:r>
            <a:r>
              <a:rPr lang="pt-BR" sz="1900" i="1" dirty="0" err="1">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Xenorhabdus</a:t>
            </a:r>
            <a:r>
              <a:rPr lang="pt-BR" sz="1900" i="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r>
              <a:rPr lang="pt-BR" sz="19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Ao adentrar a larva do inseto por orifícios naturais, o verme libera as bactérias, as quais digerem os tecidos da larva e disponibilizam, assim, alimento para o verme. </a:t>
            </a:r>
            <a:endParaRPr lang="pt-BR" sz="19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19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sz="19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86866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F0A99-577C-4ACA-619A-815F2212AC7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2AA4A87-27D0-D2E1-5C4D-A18F5DC9CDF0}"/>
              </a:ext>
            </a:extLst>
          </p:cNvPr>
          <p:cNvSpPr txBox="1"/>
          <p:nvPr/>
        </p:nvSpPr>
        <p:spPr>
          <a:xfrm>
            <a:off x="146649" y="560717"/>
            <a:ext cx="5753819" cy="6725174"/>
          </a:xfrm>
          <a:prstGeom prst="rect">
            <a:avLst/>
          </a:prstGeom>
          <a:noFill/>
        </p:spPr>
        <p:txBody>
          <a:bodyPr wrap="square">
            <a:spAutoFit/>
          </a:bodyPr>
          <a:lstStyle/>
          <a:p>
            <a:pPr algn="just" fontAlgn="auto">
              <a:spcAft>
                <a:spcPts val="800"/>
              </a:spcAft>
              <a:buNone/>
              <a:tabLst>
                <a:tab pos="90170" algn="l"/>
                <a:tab pos="180340" algn="l"/>
                <a:tab pos="270510" algn="l"/>
              </a:tabLst>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 relação ecológica entre bicudo e cana-de-açúcar é classificada, como</a:t>
            </a:r>
            <a:endParaRPr lang="pt-BR" sz="2000" dirty="0">
              <a:effectLst/>
              <a:latin typeface="Calibri" panose="020F0502020204030204" pitchFamily="34" charset="0"/>
              <a:ea typeface="Calibri" panose="020F0502020204030204" pitchFamily="34" charset="0"/>
            </a:endParaRPr>
          </a:p>
          <a:p>
            <a:pPr algn="just" fontAlgn="auto">
              <a:spcAft>
                <a:spcPts val="800"/>
              </a:spcAft>
              <a:buNone/>
              <a:tabLst>
                <a:tab pos="90170" algn="l"/>
                <a:tab pos="180340" algn="l"/>
                <a:tab pos="270510" algn="l"/>
              </a:tabLst>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 parasitismo. </a:t>
            </a:r>
            <a:endParaRPr lang="pt-BR" sz="2000" dirty="0">
              <a:effectLst/>
              <a:latin typeface="Calibri" panose="020F0502020204030204" pitchFamily="34" charset="0"/>
              <a:ea typeface="Calibri" panose="020F0502020204030204" pitchFamily="34" charset="0"/>
            </a:endParaRPr>
          </a:p>
          <a:p>
            <a:pPr algn="just" fontAlgn="auto">
              <a:spcAft>
                <a:spcPts val="800"/>
              </a:spcAft>
              <a:buNone/>
              <a:tabLst>
                <a:tab pos="90170" algn="l"/>
                <a:tab pos="180340" algn="l"/>
                <a:tab pos="270510" algn="l"/>
              </a:tabLst>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(B) predatismo.</a:t>
            </a:r>
            <a:endParaRPr lang="pt-BR" sz="2000" dirty="0">
              <a:effectLst/>
              <a:latin typeface="Calibri" panose="020F0502020204030204" pitchFamily="34" charset="0"/>
              <a:ea typeface="Calibri" panose="020F0502020204030204" pitchFamily="34" charset="0"/>
            </a:endParaRPr>
          </a:p>
          <a:p>
            <a:pPr algn="just" fontAlgn="auto">
              <a:spcAft>
                <a:spcPts val="800"/>
              </a:spcAft>
              <a:buNone/>
              <a:tabLst>
                <a:tab pos="90170" algn="l"/>
                <a:tab pos="180340" algn="l"/>
                <a:tab pos="270510" algn="l"/>
              </a:tabLst>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 inquilinismo. </a:t>
            </a:r>
            <a:endParaRPr lang="pt-BR" sz="2000" dirty="0">
              <a:effectLst/>
              <a:latin typeface="Calibri" panose="020F0502020204030204" pitchFamily="34" charset="0"/>
              <a:ea typeface="Calibri" panose="020F0502020204030204" pitchFamily="34" charset="0"/>
            </a:endParaRPr>
          </a:p>
          <a:p>
            <a:pPr algn="just" fontAlgn="auto">
              <a:spcAft>
                <a:spcPts val="800"/>
              </a:spcAft>
              <a:buNone/>
              <a:tabLst>
                <a:tab pos="90170" algn="l"/>
                <a:tab pos="180340" algn="l"/>
                <a:tab pos="270510" algn="l"/>
              </a:tabLst>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 amensalismo. </a:t>
            </a:r>
            <a:endParaRPr lang="pt-BR" sz="2000" dirty="0">
              <a:effectLst/>
              <a:latin typeface="Calibri" panose="020F0502020204030204" pitchFamily="34" charset="0"/>
              <a:ea typeface="Calibri" panose="020F0502020204030204" pitchFamily="34" charset="0"/>
            </a:endParaRPr>
          </a:p>
          <a:p>
            <a:pPr algn="just" fontAlgn="auto">
              <a:spcAft>
                <a:spcPts val="800"/>
              </a:spcAft>
              <a:buNone/>
              <a:tabLst>
                <a:tab pos="90170" algn="l"/>
                <a:tab pos="180340" algn="l"/>
                <a:tab pos="270510" algn="l"/>
              </a:tabLst>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a:t>
            </a:r>
            <a:r>
              <a:rPr lang="pt-BR" sz="2000" dirty="0">
                <a:solidFill>
                  <a:srgbClr val="000000"/>
                </a:solidFill>
                <a:effectLst/>
                <a:latin typeface="system-ui"/>
                <a:ea typeface="Calibri" panose="020F0502020204030204" pitchFamily="34" charset="0"/>
              </a:rPr>
              <a:t> </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protocooperação.</a:t>
            </a:r>
            <a:endParaRPr lang="pt-BR" sz="2000" dirty="0">
              <a:effectLst/>
              <a:latin typeface="Calibri" panose="020F0502020204030204" pitchFamily="34" charset="0"/>
              <a:ea typeface="Calibri" panose="020F0502020204030204" pitchFamily="34" charset="0"/>
            </a:endParaRPr>
          </a:p>
          <a:p>
            <a:pPr algn="just" fontAlgn="auto">
              <a:lnSpc>
                <a:spcPct val="115000"/>
              </a:lnSpc>
              <a:spcAft>
                <a:spcPts val="800"/>
              </a:spcAft>
              <a:buNone/>
              <a:tabLst>
                <a:tab pos="90170" algn="l"/>
                <a:tab pos="180340" algn="l"/>
                <a:tab pos="270510" algn="l"/>
              </a:tabLs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8.</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dirty="0">
                <a:effectLst/>
                <a:latin typeface="Arial Narrow" panose="020B0606020202030204" pitchFamily="34" charset="0"/>
                <a:ea typeface="Times New Roman" panose="02020603050405020304" pitchFamily="18" charset="0"/>
              </a:rPr>
              <a:t>Coceira intensa na cabeça, sensação de algo andando pelo couro cabeludo e dificuldade para parar de se coçar são sinais comuns de infestação por piolhos. Esse problema é bastante frequente entre crianças em idade escolar, o que acaba preocupando muitos pais e responsáveis. A condição, conhecida como pediculose, ocorre quando o couro cabeludo humano é infestado pelo piolho </a:t>
            </a:r>
            <a:r>
              <a:rPr lang="pt-BR" sz="2000" i="1" dirty="0" err="1">
                <a:effectLst/>
                <a:latin typeface="Arial Narrow" panose="020B0606020202030204" pitchFamily="34" charset="0"/>
                <a:ea typeface="Times New Roman" panose="02020603050405020304" pitchFamily="18" charset="0"/>
              </a:rPr>
              <a:t>Pediculus</a:t>
            </a:r>
            <a:r>
              <a:rPr lang="pt-BR" sz="2000" i="1" dirty="0">
                <a:effectLst/>
                <a:latin typeface="Arial Narrow" panose="020B0606020202030204" pitchFamily="34" charset="0"/>
                <a:ea typeface="Times New Roman" panose="02020603050405020304" pitchFamily="18" charset="0"/>
              </a:rPr>
              <a:t> </a:t>
            </a:r>
            <a:r>
              <a:rPr lang="pt-BR" sz="2000" i="1" dirty="0" err="1">
                <a:effectLst/>
                <a:latin typeface="Arial Narrow" panose="020B0606020202030204" pitchFamily="34" charset="0"/>
                <a:ea typeface="Times New Roman" panose="02020603050405020304" pitchFamily="18" charset="0"/>
              </a:rPr>
              <a:t>humanus</a:t>
            </a:r>
            <a:r>
              <a:rPr lang="pt-BR" sz="2000" i="1" dirty="0">
                <a:effectLst/>
                <a:latin typeface="Arial Narrow" panose="020B0606020202030204" pitchFamily="34" charset="0"/>
                <a:ea typeface="Times New Roman" panose="02020603050405020304" pitchFamily="18" charset="0"/>
              </a:rPr>
              <a:t> capitis</a:t>
            </a:r>
            <a:r>
              <a:rPr lang="pt-BR" sz="2000" dirty="0">
                <a:effectLst/>
                <a:latin typeface="Arial Narrow" panose="020B0606020202030204" pitchFamily="34" charset="0"/>
                <a:ea typeface="Times New Roman" panose="02020603050405020304" pitchFamily="18" charset="0"/>
              </a:rPr>
              <a:t>, um organismo que vive no hospedeiro e se alimenta de seu sangue.</a:t>
            </a:r>
            <a:endParaRPr lang="pt-BR" sz="2000" dirty="0">
              <a:effectLst/>
              <a:latin typeface="Times New Roman" panose="02020603050405020304" pitchFamily="18" charset="0"/>
              <a:ea typeface="Times New Roman" panose="02020603050405020304" pitchFamily="18" charset="0"/>
            </a:endParaRPr>
          </a:p>
          <a:p>
            <a:pPr>
              <a:lnSpc>
                <a:spcPct val="106000"/>
              </a:lnSpc>
              <a:spcAft>
                <a:spcPts val="800"/>
              </a:spcAft>
              <a:buNone/>
            </a:pPr>
            <a:br>
              <a:rPr lang="pt-BR" sz="1800" dirty="0">
                <a:effectLst/>
                <a:latin typeface="Arial Narrow" panose="020B0606020202030204" pitchFamily="34" charset="0"/>
                <a:ea typeface="Arial Narrow" panose="020B0606020202030204" pitchFamily="34" charset="0"/>
                <a:cs typeface="Arial Narrow" panose="020B0606020202030204" pitchFamily="34" charset="0"/>
              </a:rPr>
            </a:br>
            <a:endParaRPr lang="pt-BR" dirty="0"/>
          </a:p>
        </p:txBody>
      </p:sp>
      <p:sp>
        <p:nvSpPr>
          <p:cNvPr id="5" name="CaixaDeTexto 4">
            <a:extLst>
              <a:ext uri="{FF2B5EF4-FFF2-40B4-BE49-F238E27FC236}">
                <a16:creationId xmlns:a16="http://schemas.microsoft.com/office/drawing/2014/main" id="{F5031E53-0E85-40E0-EA8B-0034A62BB688}"/>
              </a:ext>
            </a:extLst>
          </p:cNvPr>
          <p:cNvSpPr txBox="1"/>
          <p:nvPr/>
        </p:nvSpPr>
        <p:spPr>
          <a:xfrm>
            <a:off x="6167887" y="655607"/>
            <a:ext cx="5681932" cy="2236510"/>
          </a:xfrm>
          <a:prstGeom prst="rect">
            <a:avLst/>
          </a:prstGeom>
          <a:noFill/>
        </p:spPr>
        <p:txBody>
          <a:bodyPr wrap="square">
            <a:spAutoFit/>
          </a:bodyPr>
          <a:lstStyle/>
          <a:p>
            <a:pPr marL="0" marR="0" lvl="0" indent="0" algn="l" defTabSz="914400" rtl="0" eaLnBrk="1" fontAlgn="auto" latinLnBrk="0" hangingPunct="1">
              <a:lnSpc>
                <a:spcPct val="106000"/>
              </a:lnSpc>
              <a:spcBef>
                <a:spcPts val="0"/>
              </a:spcBef>
              <a:spcAft>
                <a:spcPts val="80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mn-cs"/>
              </a:rPr>
              <a:t>Nesse contexto, a pediculose é um exemplo de?</a:t>
            </a:r>
            <a:endParaRPr kumimoji="0" lang="pt-BR"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6000"/>
              </a:lnSpc>
              <a:spcBef>
                <a:spcPts val="0"/>
              </a:spcBef>
              <a:spcAft>
                <a:spcPts val="80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 virose.</a:t>
            </a:r>
            <a:b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b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(B) infecção.</a:t>
            </a:r>
            <a:b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b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(C) verminose. </a:t>
            </a:r>
            <a:b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b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 inflamação.</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(E) parasitose</a:t>
            </a:r>
            <a:r>
              <a:rPr kumimoji="0" lang="pt-BR" sz="18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a:t>
            </a:r>
            <a:endParaRPr lang="pt-BR" dirty="0"/>
          </a:p>
        </p:txBody>
      </p:sp>
    </p:spTree>
    <p:extLst>
      <p:ext uri="{BB962C8B-B14F-4D97-AF65-F5344CB8AC3E}">
        <p14:creationId xmlns:p14="http://schemas.microsoft.com/office/powerpoint/2010/main" val="33436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20AFC-46D9-5B9D-F4D3-5AC6B7053BC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4778E5C-D1E5-5EEA-504E-C8FA3B0C88E1}"/>
              </a:ext>
            </a:extLst>
          </p:cNvPr>
          <p:cNvSpPr txBox="1"/>
          <p:nvPr/>
        </p:nvSpPr>
        <p:spPr>
          <a:xfrm>
            <a:off x="224287" y="603849"/>
            <a:ext cx="5782573" cy="5378460"/>
          </a:xfrm>
          <a:prstGeom prst="rect">
            <a:avLst/>
          </a:prstGeom>
          <a:noFill/>
        </p:spPr>
        <p:txBody>
          <a:bodyPr wrap="square">
            <a:spAutoFit/>
          </a:bodyPr>
          <a:lstStyle/>
          <a:p>
            <a:pPr algn="just">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000" dirty="0">
              <a:effectLst/>
              <a:latin typeface="Calibri" panose="020F0502020204030204" pitchFamily="34" charset="0"/>
              <a:ea typeface="Calibri" panose="020F0502020204030204" pitchFamily="34" charset="0"/>
            </a:endParaRPr>
          </a:p>
          <a:p>
            <a:pPr algn="just">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Texto II</a:t>
            </a:r>
            <a:endParaRPr lang="pt-BR" sz="2000" dirty="0">
              <a:effectLst/>
              <a:latin typeface="Calibri" panose="020F0502020204030204" pitchFamily="34" charset="0"/>
              <a:ea typeface="Calibri" panose="020F0502020204030204" pitchFamily="34" charset="0"/>
            </a:endParaRPr>
          </a:p>
          <a:p>
            <a:pPr marR="441960"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O que são verminoses?</a:t>
            </a:r>
            <a:endParaRPr lang="pt-BR" sz="2000" dirty="0">
              <a:effectLst/>
              <a:latin typeface="Calibri" panose="020F0502020204030204" pitchFamily="34" charset="0"/>
              <a:ea typeface="Calibri" panose="020F0502020204030204" pitchFamily="34" charset="0"/>
            </a:endParaRPr>
          </a:p>
          <a:p>
            <a:pPr marR="53975"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As verminoses são doenças parasitárias causadas pelos helmintos ou vermes parasitários. Os helmintos são invertebrados rastejantes, cilíndricos e alongados que geralmente podem ser vistos a olho nu. Essa classificação inclui invertebrados que pertencem a diversas classes taxonômicas e que podem parasitar o ser humano.</a:t>
            </a:r>
            <a:endParaRPr lang="pt-BR" sz="2000" dirty="0">
              <a:effectLst/>
              <a:latin typeface="Calibri" panose="020F0502020204030204" pitchFamily="34" charset="0"/>
              <a:ea typeface="Calibri" panose="020F0502020204030204" pitchFamily="34" charset="0"/>
            </a:endParaRPr>
          </a:p>
          <a:p>
            <a:pPr marR="53975"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 Organização Mundial da Saúde (OMS) estima que cerca de 24% da população mundial está infectada por algum tipo de helminto. São doenças muito comuns e que afetam mais comumente as funções gastrointestinais. Sua prevenção está relacionada aos cuidados de higiene na alimentação e saneamento adequado.</a:t>
            </a:r>
            <a:endParaRPr lang="pt-BR" sz="20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8150C737-483A-6FC8-3507-937ADA57D800}"/>
              </a:ext>
            </a:extLst>
          </p:cNvPr>
          <p:cNvSpPr txBox="1"/>
          <p:nvPr/>
        </p:nvSpPr>
        <p:spPr>
          <a:xfrm>
            <a:off x="6096000" y="603849"/>
            <a:ext cx="5782573" cy="5024517"/>
          </a:xfrm>
          <a:prstGeom prst="rect">
            <a:avLst/>
          </a:prstGeom>
          <a:noFill/>
        </p:spPr>
        <p:txBody>
          <a:bodyPr wrap="square">
            <a:spAutoFit/>
          </a:bodyPr>
          <a:lstStyle/>
          <a:p>
            <a:pPr marR="441960" algn="just" fontAlgn="auto">
              <a:lnSpc>
                <a:spcPct val="115000"/>
              </a:lnSpc>
              <a:buNone/>
            </a:pPr>
            <a:endParaRPr lang="pt-BR" sz="2000" b="1" dirty="0">
              <a:effectLst/>
              <a:latin typeface="Arial Narrow" panose="020B0606020202030204" pitchFamily="34" charset="0"/>
              <a:ea typeface="Arial Narrow" panose="020B0606020202030204" pitchFamily="34" charset="0"/>
              <a:cs typeface="Arial Narrow" panose="020B0606020202030204" pitchFamily="34" charset="0"/>
            </a:endParaRPr>
          </a:p>
          <a:p>
            <a:pPr marR="441960"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Tipos de verminoses</a:t>
            </a:r>
            <a:endParaRPr lang="pt-BR" sz="2000" dirty="0">
              <a:effectLst/>
              <a:latin typeface="Calibri" panose="020F0502020204030204" pitchFamily="34" charset="0"/>
              <a:ea typeface="Calibri" panose="020F0502020204030204" pitchFamily="34" charset="0"/>
            </a:endParaRPr>
          </a:p>
          <a:p>
            <a:pPr marR="11430"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As verminoses mais comuns são ascaridíase, teníase, cisticercose, oxiurose, ancilostomíase, esquistossomose, filariose e </a:t>
            </a:r>
            <a:r>
              <a:rPr lang="pt-BR" sz="2000" dirty="0" err="1">
                <a:effectLst/>
                <a:latin typeface="Arial Narrow" panose="020B0606020202030204" pitchFamily="34" charset="0"/>
                <a:ea typeface="Arial Narrow" panose="020B0606020202030204" pitchFamily="34" charset="0"/>
                <a:cs typeface="Arial Narrow" panose="020B0606020202030204" pitchFamily="34" charset="0"/>
              </a:rPr>
              <a:t>tricuríase</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Calibri" panose="020F0502020204030204" pitchFamily="34" charset="0"/>
              <a:ea typeface="Calibri" panose="020F0502020204030204" pitchFamily="34" charset="0"/>
            </a:endParaRPr>
          </a:p>
          <a:p>
            <a:pPr marR="11430" algn="just" fontAlgn="auto">
              <a:lnSpc>
                <a:spcPct val="115000"/>
              </a:lnSpc>
              <a:buNone/>
            </a:pPr>
            <a:r>
              <a:rPr lang="pt-BR" sz="2000" b="1" u="sng" dirty="0">
                <a:effectLst/>
                <a:latin typeface="Arial Narrow" panose="020B0606020202030204" pitchFamily="34" charset="0"/>
                <a:ea typeface="Arial Narrow" panose="020B0606020202030204" pitchFamily="34" charset="0"/>
                <a:cs typeface="Arial Narrow" panose="020B0606020202030204" pitchFamily="34" charset="0"/>
              </a:rPr>
              <a:t>Ascaridíase</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popularmente conhecida como lombriga, a ascaridíase é causada pelo helminto nematelminto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Ascaris lumbricoides</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Esse helminto varia de 15 a 40 centímetros de comprimento e se reproduz no intestino humano, contaminando as fezes com os seus ovos. A infecção ocorre pela ingestão de ovos presentes em alimentos ou água contaminados. Pode causar sintomas como dor abdominal, náuseas, tosse e, em casos graves, obstrução intestinal.</a:t>
            </a:r>
            <a:endParaRPr lang="pt-BR" sz="2000" dirty="0">
              <a:effectLst/>
              <a:latin typeface="Calibri" panose="020F0502020204030204" pitchFamily="34" charset="0"/>
              <a:ea typeface="Calibri" panose="020F0502020204030204" pitchFamily="34" charset="0"/>
            </a:endParaRPr>
          </a:p>
          <a:p>
            <a:pPr marR="11430"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14899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D66AC-5671-205E-5219-85FC3198588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BDFF9E5-26B2-6701-2341-82413B3194F8}"/>
              </a:ext>
            </a:extLst>
          </p:cNvPr>
          <p:cNvSpPr txBox="1"/>
          <p:nvPr/>
        </p:nvSpPr>
        <p:spPr>
          <a:xfrm>
            <a:off x="215661" y="646981"/>
            <a:ext cx="5598544" cy="5940088"/>
          </a:xfrm>
          <a:prstGeom prst="rect">
            <a:avLst/>
          </a:prstGeom>
          <a:noFill/>
        </p:spPr>
        <p:txBody>
          <a:bodyPr wrap="square">
            <a:spAutoFit/>
          </a:bodyPr>
          <a:lstStyle/>
          <a:p>
            <a:pPr algn="just"/>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Teníase: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popularmente conhecida como solitária, é causada pelos helmintos platelmintos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Taenia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saginata</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(carne bovina) e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Taenia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solium</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(carne suína). O verme é achatado, pode medir até 40 metros e se aloja no intestino humano, onde libera proglotes com ovos nas fezes. A infecção ocorre pela ingestão de carne crua ou malcozida contaminada, sendo os suínos e bovinos hospedeiros desses parasitas. Pode causar dor abdominal, perda de peso e distúrbios intestinais.</a:t>
            </a:r>
          </a:p>
          <a:p>
            <a:pPr algn="just"/>
            <a:endParaRPr lang="pt-BR" sz="2000" dirty="0">
              <a:latin typeface="Arial Narrow" panose="020B0606020202030204" pitchFamily="34" charset="0"/>
            </a:endParaRPr>
          </a:p>
          <a:p>
            <a:pPr algn="just"/>
            <a:r>
              <a:rPr lang="pt-BR" sz="2000" b="1" dirty="0">
                <a:latin typeface="Arial Narrow" panose="020B0606020202030204" pitchFamily="34" charset="0"/>
              </a:rPr>
              <a:t>Cisticercose: </a:t>
            </a:r>
            <a:r>
              <a:rPr lang="pt-BR" sz="2000" dirty="0">
                <a:latin typeface="Arial Narrow" panose="020B0606020202030204" pitchFamily="34" charset="0"/>
              </a:rPr>
              <a:t>é causada pela forma larval da </a:t>
            </a:r>
            <a:r>
              <a:rPr lang="pt-BR" sz="2000" i="1" dirty="0">
                <a:latin typeface="Arial Narrow" panose="020B0606020202030204" pitchFamily="34" charset="0"/>
              </a:rPr>
              <a:t>T. </a:t>
            </a:r>
            <a:r>
              <a:rPr lang="pt-BR" sz="2000" i="1" dirty="0" err="1">
                <a:latin typeface="Arial Narrow" panose="020B0606020202030204" pitchFamily="34" charset="0"/>
              </a:rPr>
              <a:t>solium</a:t>
            </a:r>
            <a:r>
              <a:rPr lang="pt-BR" sz="2000" dirty="0">
                <a:latin typeface="Arial Narrow" panose="020B0606020202030204" pitchFamily="34" charset="0"/>
              </a:rPr>
              <a:t>, quando ovos do parasita são ingeridos por meio de água ou alimentos contaminados com fezes humanas infectadas. Diferentemente da teníase, nessa verminose o ser humano atua como hospedeiro intermediário. As larvas podem se alojar em músculos, olhos e principalmente no sistema nervoso central. Podem causar dores musculares, convulsões, problemas neurológicos e, em casos graves, levar à morte. </a:t>
            </a:r>
          </a:p>
        </p:txBody>
      </p:sp>
      <p:sp>
        <p:nvSpPr>
          <p:cNvPr id="5" name="CaixaDeTexto 4">
            <a:extLst>
              <a:ext uri="{FF2B5EF4-FFF2-40B4-BE49-F238E27FC236}">
                <a16:creationId xmlns:a16="http://schemas.microsoft.com/office/drawing/2014/main" id="{7FCA562F-4DB1-FE3F-824C-50CBCC15A980}"/>
              </a:ext>
            </a:extLst>
          </p:cNvPr>
          <p:cNvSpPr txBox="1"/>
          <p:nvPr/>
        </p:nvSpPr>
        <p:spPr>
          <a:xfrm>
            <a:off x="6228271" y="759125"/>
            <a:ext cx="5748068" cy="6086346"/>
          </a:xfrm>
          <a:prstGeom prst="rect">
            <a:avLst/>
          </a:prstGeom>
          <a:noFill/>
        </p:spPr>
        <p:txBody>
          <a:bodyPr wrap="square">
            <a:spAutoFit/>
          </a:bodyPr>
          <a:lstStyle/>
          <a:p>
            <a:pPr marR="11430"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Ancilostomíase:</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popularmente conhecida como amarelão, é causada pelos helmintos nematelmintos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Ancylostoma</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duodenale</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ou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Necator</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americanus</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Esses vermes têm cerca de um centímetro de comprimento e se alojam no intestino delgado humano, onde se alimentam de sangue. A infecção ocorre pela penetração das larvas na pele, principalmente ao caminhar descalço em solos contaminados. Pode causar coceira no local da entrada, dor abdominal, diarreia, fraqueza e anemia.</a:t>
            </a:r>
            <a:endParaRPr lang="pt-BR" sz="2000" dirty="0">
              <a:effectLst/>
              <a:latin typeface="Calibri" panose="020F0502020204030204" pitchFamily="34" charset="0"/>
              <a:ea typeface="Calibri" panose="020F0502020204030204" pitchFamily="34" charset="0"/>
            </a:endParaRPr>
          </a:p>
          <a:p>
            <a:pPr marR="11430" algn="just">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Esquistossomose:</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popularmente conhecida como barriga-d’água, é causada pelo helminto platelminto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Schistosoma mansoni</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Esse verme pode medir até dois centímetros de comprimento e se aloja nos vasos sanguíneos do intestino humano, onde libera ovos que são eliminados nas fezes. A infecção ocorre pelo contato da pele com água contaminada por larvas liberadas por caramujos hospedeiros. </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31925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2EC42-BA50-8975-86D3-1CA04C99BA6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AF3AEDB-3FFD-73C3-0E9E-126F8A4EF5C9}"/>
              </a:ext>
            </a:extLst>
          </p:cNvPr>
          <p:cNvSpPr txBox="1"/>
          <p:nvPr/>
        </p:nvSpPr>
        <p:spPr>
          <a:xfrm>
            <a:off x="120771" y="586596"/>
            <a:ext cx="5736566" cy="6097118"/>
          </a:xfrm>
          <a:prstGeom prst="rect">
            <a:avLst/>
          </a:prstGeom>
          <a:noFill/>
        </p:spPr>
        <p:txBody>
          <a:bodyPr wrap="square">
            <a:spAutoFit/>
          </a:bodyPr>
          <a:lstStyle/>
          <a:p>
            <a:pPr marR="11430" algn="just" fontAlgn="auto">
              <a:buNone/>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Como evitar verminoses?</a:t>
            </a:r>
            <a:endParaRPr lang="pt-BR" sz="2200" dirty="0">
              <a:effectLst/>
              <a:latin typeface="Calibri" panose="020F0502020204030204" pitchFamily="34" charset="0"/>
              <a:ea typeface="Calibri" panose="020F0502020204030204" pitchFamily="34" charset="0"/>
            </a:endParaRPr>
          </a:p>
          <a:p>
            <a:pPr marL="342900" marR="11430" lvl="0" indent="-342900" algn="just" fontAlgn="auto">
              <a:lnSpc>
                <a:spcPct val="106000"/>
              </a:lnSpc>
              <a:spcAft>
                <a:spcPts val="800"/>
              </a:spcAft>
              <a:buFont typeface="Symbol" panose="05050102010706020507" pitchFamily="18" charset="2"/>
              <a:buChar char=""/>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A prevenção contra verminoses exige ações de saúde pública coletivas e individuais.</a:t>
            </a:r>
            <a:endParaRPr lang="pt-BR" sz="2200" dirty="0">
              <a:effectLst/>
              <a:latin typeface="Calibri" panose="020F0502020204030204" pitchFamily="34" charset="0"/>
              <a:ea typeface="Calibri" panose="020F0502020204030204" pitchFamily="34" charset="0"/>
            </a:endParaRPr>
          </a:p>
          <a:p>
            <a:pPr marL="342900" marR="11430" lvl="0" indent="-342900" algn="just" fontAlgn="auto">
              <a:lnSpc>
                <a:spcPct val="106000"/>
              </a:lnSpc>
              <a:spcAft>
                <a:spcPts val="800"/>
              </a:spcAft>
              <a:buFont typeface="Symbol" panose="05050102010706020507" pitchFamily="18" charset="2"/>
              <a:buChar char=""/>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Higiene individual: lavar as mãos com água e sabão antes das refeições e após usar o banheiro; manter as unhas cortadas e limpas; evitar levar as mãos sujas à boca.</a:t>
            </a:r>
            <a:endParaRPr lang="pt-BR" sz="2200" dirty="0">
              <a:effectLst/>
              <a:latin typeface="Calibri" panose="020F0502020204030204" pitchFamily="34" charset="0"/>
              <a:ea typeface="Calibri" panose="020F0502020204030204" pitchFamily="34" charset="0"/>
            </a:endParaRPr>
          </a:p>
          <a:p>
            <a:pPr marL="342900" marR="11430" lvl="0" indent="-342900" algn="just" fontAlgn="auto">
              <a:lnSpc>
                <a:spcPct val="106000"/>
              </a:lnSpc>
              <a:spcAft>
                <a:spcPts val="800"/>
              </a:spcAft>
              <a:buFont typeface="Symbol" panose="05050102010706020507" pitchFamily="18" charset="2"/>
              <a:buChar char=""/>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Saneamento básico: usar banheiros com fossa séptica ou rede de esgoto; não defecar ao ar livre; tratar a água para consumo.</a:t>
            </a:r>
            <a:endParaRPr lang="pt-BR" sz="2200" dirty="0">
              <a:effectLst/>
              <a:latin typeface="Calibri" panose="020F0502020204030204" pitchFamily="34" charset="0"/>
              <a:ea typeface="Calibri" panose="020F0502020204030204" pitchFamily="34" charset="0"/>
            </a:endParaRPr>
          </a:p>
          <a:p>
            <a:pPr marL="342900" marR="11430" lvl="0" indent="-342900" algn="just" fontAlgn="auto">
              <a:lnSpc>
                <a:spcPct val="106000"/>
              </a:lnSpc>
              <a:spcAft>
                <a:spcPts val="800"/>
              </a:spcAft>
              <a:buFont typeface="Symbol" panose="05050102010706020507" pitchFamily="18" charset="2"/>
              <a:buChar char=""/>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Cuidados com alimentos: lavar bem frutas, legumes e verduras com água tratada e limpa; cozinhar bem carnes; evitar o consumo de alimentos crus ou mal higienizados.</a:t>
            </a:r>
            <a:endParaRPr lang="pt-BR" sz="2200" dirty="0">
              <a:effectLst/>
              <a:latin typeface="Calibri" panose="020F0502020204030204" pitchFamily="34" charset="0"/>
              <a:ea typeface="Calibri" panose="020F0502020204030204" pitchFamily="34" charset="0"/>
            </a:endParaRPr>
          </a:p>
          <a:p>
            <a:pPr marL="457200" marR="441960" algn="just" fontAlgn="auto">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000" dirty="0">
              <a:effectLst/>
              <a:latin typeface="Calibri" panose="020F0502020204030204" pitchFamily="34" charset="0"/>
              <a:ea typeface="Calibri" panose="020F0502020204030204" pitchFamily="34" charset="0"/>
            </a:endParaRPr>
          </a:p>
          <a:p>
            <a:pPr algn="r">
              <a:buNone/>
            </a:pPr>
            <a:r>
              <a:rPr lang="pt-BR" sz="1050" dirty="0">
                <a:effectLst/>
                <a:latin typeface="Arial Narrow" panose="020B0606020202030204" pitchFamily="34" charset="0"/>
                <a:ea typeface="Arial Narrow" panose="020B0606020202030204" pitchFamily="34" charset="0"/>
                <a:cs typeface="Arial Narrow" panose="020B0606020202030204" pitchFamily="34" charset="0"/>
              </a:rPr>
              <a:t>Disponível em : https://brasilescola.uol.com.br/</a:t>
            </a:r>
            <a:r>
              <a:rPr lang="pt-BR" sz="1050" dirty="0" err="1">
                <a:effectLst/>
                <a:latin typeface="Arial Narrow" panose="020B0606020202030204" pitchFamily="34" charset="0"/>
                <a:ea typeface="Arial Narrow" panose="020B0606020202030204" pitchFamily="34" charset="0"/>
                <a:cs typeface="Arial Narrow" panose="020B0606020202030204" pitchFamily="34" charset="0"/>
              </a:rPr>
              <a:t>saude</a:t>
            </a:r>
            <a:r>
              <a:rPr lang="pt-BR" sz="1050" dirty="0">
                <a:effectLst/>
                <a:latin typeface="Arial Narrow" panose="020B0606020202030204" pitchFamily="34" charset="0"/>
                <a:ea typeface="Arial Narrow" panose="020B0606020202030204" pitchFamily="34" charset="0"/>
                <a:cs typeface="Arial Narrow" panose="020B0606020202030204" pitchFamily="34" charset="0"/>
              </a:rPr>
              <a:t>-na-escola/verminoses.htm. Acesso 24.fev.2026</a:t>
            </a:r>
            <a:endParaRPr lang="pt-BR" dirty="0"/>
          </a:p>
        </p:txBody>
      </p:sp>
      <p:pic>
        <p:nvPicPr>
          <p:cNvPr id="4" name="Imagem 3" descr="Texto, Logotipo&#10;&#10;O conteúdo gerado por IA pode estar incorreto.">
            <a:extLst>
              <a:ext uri="{FF2B5EF4-FFF2-40B4-BE49-F238E27FC236}">
                <a16:creationId xmlns:a16="http://schemas.microsoft.com/office/drawing/2014/main" id="{222DE580-07E8-0EF4-7F56-20817149B906}"/>
              </a:ext>
            </a:extLst>
          </p:cNvPr>
          <p:cNvPicPr>
            <a:picLocks noChangeAspect="1"/>
          </p:cNvPicPr>
          <p:nvPr/>
        </p:nvPicPr>
        <p:blipFill>
          <a:blip r:embed="rId2"/>
          <a:stretch>
            <a:fillRect/>
          </a:stretch>
        </p:blipFill>
        <p:spPr>
          <a:xfrm>
            <a:off x="6499218" y="664235"/>
            <a:ext cx="2963959" cy="733246"/>
          </a:xfrm>
          <a:prstGeom prst="rect">
            <a:avLst/>
          </a:prstGeom>
        </p:spPr>
      </p:pic>
      <p:sp>
        <p:nvSpPr>
          <p:cNvPr id="6" name="CaixaDeTexto 5">
            <a:extLst>
              <a:ext uri="{FF2B5EF4-FFF2-40B4-BE49-F238E27FC236}">
                <a16:creationId xmlns:a16="http://schemas.microsoft.com/office/drawing/2014/main" id="{03AF5817-FC7A-8C74-B35A-A1DBF2933505}"/>
              </a:ext>
            </a:extLst>
          </p:cNvPr>
          <p:cNvSpPr txBox="1"/>
          <p:nvPr/>
        </p:nvSpPr>
        <p:spPr>
          <a:xfrm>
            <a:off x="6177883" y="1544130"/>
            <a:ext cx="5736566" cy="3960380"/>
          </a:xfrm>
          <a:prstGeom prst="rect">
            <a:avLst/>
          </a:prstGeom>
          <a:noFill/>
        </p:spPr>
        <p:txBody>
          <a:bodyPr wrap="square">
            <a:spAutoFit/>
          </a:bodyPr>
          <a:lstStyle/>
          <a:p>
            <a:pPr algn="just" fontAlgn="auto">
              <a:lnSpc>
                <a:spcPct val="115000"/>
              </a:lnSpc>
              <a:buNone/>
            </a:pPr>
            <a:r>
              <a:rPr lang="pt-BR" sz="2200" b="1" dirty="0">
                <a:effectLst/>
                <a:latin typeface="Arial Narrow" panose="020B0606020202030204" pitchFamily="34" charset="0"/>
                <a:ea typeface="Calibri" panose="020F0502020204030204" pitchFamily="34" charset="0"/>
              </a:rPr>
              <a:t>9</a:t>
            </a:r>
            <a:r>
              <a:rPr lang="pt-BR" sz="2200" dirty="0">
                <a:effectLst/>
                <a:latin typeface="Arial Narrow" panose="020B0606020202030204" pitchFamily="34" charset="0"/>
                <a:ea typeface="Calibri" panose="020F0502020204030204" pitchFamily="34" charset="0"/>
              </a:rPr>
              <a:t>.  De acordo com o texto II, como podemos definir verminose?</a:t>
            </a:r>
            <a:endParaRPr lang="pt-BR" sz="2200" dirty="0">
              <a:effectLst/>
              <a:latin typeface="Calibri" panose="020F0502020204030204" pitchFamily="34" charset="0"/>
              <a:ea typeface="Calibri" panose="020F0502020204030204" pitchFamily="34" charset="0"/>
            </a:endParaRPr>
          </a:p>
          <a:p>
            <a:pPr algn="just" fontAlgn="auto">
              <a:lnSpc>
                <a:spcPct val="115000"/>
              </a:lnSpc>
              <a:buNone/>
            </a:pPr>
            <a:r>
              <a:rPr lang="pt-BR" sz="2200" b="1" dirty="0">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algn="just" fontAlgn="auto">
              <a:lnSpc>
                <a:spcPct val="115000"/>
              </a:lnSpc>
              <a:buNone/>
            </a:pPr>
            <a:r>
              <a:rPr lang="pt-BR" sz="2200" b="1" dirty="0">
                <a:effectLst/>
                <a:latin typeface="Arial Narrow" panose="020B0606020202030204" pitchFamily="34" charset="0"/>
                <a:ea typeface="Calibri" panose="020F0502020204030204" pitchFamily="34" charset="0"/>
              </a:rPr>
              <a:t>10. </a:t>
            </a:r>
            <a:r>
              <a:rPr lang="pt-BR" sz="2200" dirty="0">
                <a:effectLst/>
                <a:latin typeface="Arial Narrow" panose="020B0606020202030204" pitchFamily="34" charset="0"/>
                <a:ea typeface="Calibri" panose="020F0502020204030204" pitchFamily="34" charset="0"/>
              </a:rPr>
              <a:t>Quais são as características dos helmintos?</a:t>
            </a:r>
          </a:p>
          <a:p>
            <a:pPr algn="just" fontAlgn="auto">
              <a:lnSpc>
                <a:spcPct val="115000"/>
              </a:lnSpc>
              <a:buNone/>
            </a:pPr>
            <a:endParaRPr lang="pt-BR" sz="2200" dirty="0">
              <a:effectLst/>
              <a:latin typeface="Calibri" panose="020F0502020204030204" pitchFamily="34" charset="0"/>
              <a:ea typeface="Calibri" panose="020F0502020204030204" pitchFamily="34" charset="0"/>
            </a:endParaRPr>
          </a:p>
          <a:p>
            <a:pPr algn="just" fontAlgn="auto">
              <a:lnSpc>
                <a:spcPct val="115000"/>
              </a:lnSpc>
              <a:buNone/>
            </a:pPr>
            <a:r>
              <a:rPr lang="pt-BR" sz="2200" b="1" dirty="0">
                <a:effectLst/>
                <a:latin typeface="Arial Narrow" panose="020B0606020202030204" pitchFamily="34" charset="0"/>
                <a:ea typeface="Calibri" panose="020F0502020204030204" pitchFamily="34" charset="0"/>
              </a:rPr>
              <a:t>11</a:t>
            </a:r>
            <a:r>
              <a:rPr lang="pt-BR" sz="2200" dirty="0">
                <a:effectLst/>
                <a:latin typeface="Arial Narrow" panose="020B0606020202030204" pitchFamily="34" charset="0"/>
                <a:ea typeface="Calibri" panose="020F0502020204030204" pitchFamily="34" charset="0"/>
              </a:rPr>
              <a:t>.  Em relação ao </a:t>
            </a:r>
            <a:r>
              <a:rPr lang="pt-BR" sz="2200" i="1" dirty="0">
                <a:effectLst/>
                <a:latin typeface="Arial Narrow" panose="020B0606020202030204" pitchFamily="34" charset="0"/>
                <a:ea typeface="Calibri" panose="020F0502020204030204" pitchFamily="34" charset="0"/>
              </a:rPr>
              <a:t>Ascaris lumbricoides </a:t>
            </a:r>
            <a:r>
              <a:rPr lang="pt-BR" sz="2200" dirty="0">
                <a:effectLst/>
                <a:latin typeface="Arial Narrow" panose="020B0606020202030204" pitchFamily="34" charset="0"/>
                <a:ea typeface="Calibri" panose="020F0502020204030204" pitchFamily="34" charset="0"/>
              </a:rPr>
              <a:t>e ao seu ciclo de vida, responda as seguintes perguntas?</a:t>
            </a:r>
            <a:endParaRPr lang="pt-BR" sz="2200" dirty="0">
              <a:effectLst/>
              <a:latin typeface="Calibri" panose="020F0502020204030204" pitchFamily="34" charset="0"/>
              <a:ea typeface="Calibri" panose="020F0502020204030204" pitchFamily="34" charset="0"/>
            </a:endParaRPr>
          </a:p>
          <a:p>
            <a:pPr algn="just" fontAlgn="auto">
              <a:lnSpc>
                <a:spcPct val="115000"/>
              </a:lnSpc>
              <a:buNone/>
            </a:pPr>
            <a:r>
              <a:rPr lang="pt-BR" sz="2200" dirty="0">
                <a:effectLst/>
                <a:latin typeface="Arial Narrow" panose="020B0606020202030204" pitchFamily="34" charset="0"/>
                <a:ea typeface="Calibri" panose="020F0502020204030204" pitchFamily="34" charset="0"/>
              </a:rPr>
              <a:t>a) Qual o mecanismo de transmissão da doença?</a:t>
            </a:r>
            <a:endParaRPr lang="pt-BR" sz="2200" dirty="0">
              <a:effectLst/>
              <a:latin typeface="Calibri" panose="020F0502020204030204" pitchFamily="34" charset="0"/>
              <a:ea typeface="Calibri" panose="020F0502020204030204" pitchFamily="34" charset="0"/>
            </a:endParaRPr>
          </a:p>
          <a:p>
            <a:pPr algn="just" fontAlgn="auto">
              <a:lnSpc>
                <a:spcPct val="115000"/>
              </a:lnSpc>
              <a:buNone/>
            </a:pPr>
            <a:r>
              <a:rPr lang="pt-BR" sz="2200" dirty="0">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algn="just" fontAlgn="auto">
              <a:lnSpc>
                <a:spcPct val="115000"/>
              </a:lnSpc>
              <a:buNone/>
            </a:pPr>
            <a:r>
              <a:rPr lang="pt-BR" sz="2200" dirty="0">
                <a:effectLst/>
                <a:latin typeface="Arial Narrow" panose="020B0606020202030204" pitchFamily="34" charset="0"/>
                <a:ea typeface="Calibri" panose="020F0502020204030204" pitchFamily="34" charset="0"/>
              </a:rPr>
              <a:t> </a:t>
            </a:r>
            <a:r>
              <a:rPr lang="pt-BR" sz="2200" dirty="0">
                <a:solidFill>
                  <a:srgbClr val="000000"/>
                </a:solidFill>
                <a:effectLst/>
                <a:latin typeface="Arial Narrow" panose="020B0606020202030204" pitchFamily="34" charset="0"/>
                <a:ea typeface="Calibri" panose="020F0502020204030204" pitchFamily="34" charset="0"/>
              </a:rPr>
              <a:t>b) Quais os sintomas da doença?</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135582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0C166-004E-8ED6-EB15-E3C77184886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532EC95-E692-5F3F-EC4A-B3F22399F5EF}"/>
              </a:ext>
            </a:extLst>
          </p:cNvPr>
          <p:cNvSpPr txBox="1"/>
          <p:nvPr/>
        </p:nvSpPr>
        <p:spPr>
          <a:xfrm>
            <a:off x="226442" y="854014"/>
            <a:ext cx="5536003" cy="5144165"/>
          </a:xfrm>
          <a:prstGeom prst="rect">
            <a:avLst/>
          </a:prstGeom>
          <a:noFill/>
        </p:spPr>
        <p:txBody>
          <a:bodyPr wrap="square">
            <a:spAutoFit/>
          </a:bodyPr>
          <a:lstStyle/>
          <a:p>
            <a:pPr algn="just">
              <a:lnSpc>
                <a:spcPct val="106000"/>
              </a:lnSpc>
              <a:spcAft>
                <a:spcPts val="800"/>
              </a:spcAft>
              <a:buNone/>
            </a:pPr>
            <a:r>
              <a:rPr lang="pt-BR" sz="2000" b="1" dirty="0">
                <a:latin typeface="Arial Narrow" panose="020B0606020202030204" pitchFamily="34" charset="0"/>
              </a:rPr>
              <a:t>12.</a:t>
            </a:r>
            <a:r>
              <a:rPr lang="pt-BR" sz="2000" dirty="0">
                <a:latin typeface="Arial Narrow" panose="020B0606020202030204" pitchFamily="34" charset="0"/>
              </a:rPr>
              <a:t> Segundo a Organização Mundial da Saúde, milhões</a:t>
            </a:r>
            <a:endParaRPr lang="pt-BR" sz="2000" dirty="0">
              <a:effectLst/>
              <a:latin typeface="Arial Narrow" panose="020B0606020202030204" pitchFamily="34" charset="0"/>
              <a:ea typeface="Times New Roman" panose="02020603050405020304" pitchFamily="18" charset="0"/>
            </a:endParaRPr>
          </a:p>
          <a:p>
            <a:pPr algn="just">
              <a:lnSpc>
                <a:spcPct val="106000"/>
              </a:lnSpc>
              <a:spcAft>
                <a:spcPts val="800"/>
              </a:spcAft>
              <a:buNone/>
            </a:pPr>
            <a:r>
              <a:rPr lang="pt-BR" sz="2000" dirty="0">
                <a:effectLst/>
                <a:latin typeface="Arial Narrow" panose="020B0606020202030204" pitchFamily="34" charset="0"/>
                <a:ea typeface="Times New Roman" panose="02020603050405020304" pitchFamily="18" charset="0"/>
              </a:rPr>
              <a:t>de pessoas são afetadas anualmente por uma doença parasitária transmitida por mosquitos em regiões tropicais. Após entrar no organismo humano, o parasita inicialmente se desenvolve no fígado e, posteriormente, passa a infectar células do sangue, causando febre e outros sintomas.</a:t>
            </a:r>
          </a:p>
          <a:p>
            <a:pPr fontAlgn="auto">
              <a:lnSpc>
                <a:spcPct val="106000"/>
              </a:lnSpc>
              <a:spcAft>
                <a:spcPts val="800"/>
              </a:spcAft>
              <a:buNone/>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A doença descrita no texto é:</a:t>
            </a:r>
            <a:endParaRPr lang="pt-BR" sz="2000" dirty="0">
              <a:effectLst/>
              <a:latin typeface="Arial Narrow" panose="020B0606020202030204" pitchFamily="34" charset="0"/>
              <a:ea typeface="Calibri" panose="020F0502020204030204" pitchFamily="34" charset="0"/>
            </a:endParaRPr>
          </a:p>
          <a:p>
            <a:pPr fontAlgn="auto">
              <a:lnSpc>
                <a:spcPct val="106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Dengue.</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Malária.</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Leishmaniose.</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Esquistossomose.</a:t>
            </a:r>
            <a:endParaRPr lang="pt-BR" sz="2000" dirty="0">
              <a:effectLst/>
              <a:latin typeface="Arial Narrow" panose="020B0606020202030204" pitchFamily="34" charset="0"/>
              <a:ea typeface="Calibri" panose="020F0502020204030204" pitchFamily="34" charset="0"/>
            </a:endParaRPr>
          </a:p>
          <a:p>
            <a:pPr fontAlgn="auto">
              <a:lnSpc>
                <a:spcPct val="106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Doença de Chagas.</a:t>
            </a:r>
            <a:endParaRPr lang="pt-BR" sz="2000" dirty="0">
              <a:effectLst/>
              <a:latin typeface="Arial Narrow" panose="020B0606020202030204" pitchFamily="34" charset="0"/>
              <a:ea typeface="Calibri" panose="020F0502020204030204" pitchFamily="34" charset="0"/>
            </a:endParaRPr>
          </a:p>
          <a:p>
            <a:pPr algn="just" fontAlgn="auto">
              <a:lnSpc>
                <a:spcPct val="115000"/>
              </a:lnSpc>
              <a:spcAft>
                <a:spcPts val="800"/>
              </a:spcAft>
              <a:buNone/>
            </a:pPr>
            <a:r>
              <a:rPr lang="pt-BR" sz="1800" b="1"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05576B0C-EDBB-4BF0-D236-8CF2D17E89DC}"/>
              </a:ext>
            </a:extLst>
          </p:cNvPr>
          <p:cNvSpPr txBox="1"/>
          <p:nvPr/>
        </p:nvSpPr>
        <p:spPr>
          <a:xfrm>
            <a:off x="6185139" y="854014"/>
            <a:ext cx="5684808" cy="4167872"/>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 pos="270510" algn="l"/>
              </a:tabLst>
              <a:defRPr/>
            </a:pPr>
            <a:r>
              <a:rPr kumimoji="0" lang="pt-BR" sz="2000" b="1"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13</a:t>
            </a: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Algumas doenças como a toxoplasmose, a giardíase  e a  leishmaniose p</a:t>
            </a: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mn-cs"/>
              </a:rPr>
              <a:t>odem causar sérios comprometimentos ao organismo humano e, em situações mais graves, levar à morte.</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800"/>
              </a:spcAft>
              <a:buClrTx/>
              <a:buSzTx/>
              <a:buFontTx/>
              <a:buNone/>
              <a:tabLst>
                <a:tab pos="90170" algn="l"/>
                <a:tab pos="180340" algn="l"/>
                <a:tab pos="270510" algn="l"/>
              </a:tabLst>
              <a:defRPr/>
            </a:pPr>
            <a:r>
              <a:rPr kumimoji="0" lang="pt-BR" sz="20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mn-cs"/>
              </a:rPr>
              <a:t>Com base nas informações apresentadas, essas doenças podem ser enquadradas em qual grupo?</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15000"/>
              </a:lnSpc>
              <a:spcBef>
                <a:spcPts val="0"/>
              </a:spcBef>
              <a:spcAft>
                <a:spcPts val="800"/>
              </a:spcAft>
              <a:buClrTx/>
              <a:buSzTx/>
              <a:buFontTx/>
              <a:buNone/>
              <a:tabLst>
                <a:tab pos="90170" algn="l"/>
                <a:tab pos="180340" algn="l"/>
                <a:tab pos="270510" algn="l"/>
              </a:tabLst>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(A) viroses.</a:t>
            </a:r>
            <a:b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b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(B) </a:t>
            </a:r>
            <a:r>
              <a:rPr kumimoji="0" lang="pt-BR" sz="2000" b="0" i="0" u="none" strike="noStrike" kern="1200" cap="none" spc="0" normalizeH="0" baseline="0" noProof="0" dirty="0" err="1">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nematoses</a:t>
            </a: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 </a:t>
            </a:r>
            <a:b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b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(C) protozooses.</a:t>
            </a:r>
            <a:b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b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(D) cisticercoses.</a:t>
            </a:r>
            <a:b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b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Arial Narrow" panose="020B0606020202030204" pitchFamily="34" charset="0"/>
                <a:cs typeface="Arial Narrow" panose="020B0606020202030204" pitchFamily="34" charset="0"/>
              </a:rPr>
              <a:t>(E) infecções bacterianas. </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2594275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46EF6-9A74-6686-8E52-06A63B02E1B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152FF25-1EB4-14C3-D6C5-F3E89A771BA7}"/>
              </a:ext>
            </a:extLst>
          </p:cNvPr>
          <p:cNvSpPr txBox="1"/>
          <p:nvPr/>
        </p:nvSpPr>
        <p:spPr>
          <a:xfrm>
            <a:off x="327804" y="802257"/>
            <a:ext cx="5503653" cy="5816977"/>
          </a:xfrm>
          <a:prstGeom prst="rect">
            <a:avLst/>
          </a:prstGeom>
          <a:noFill/>
        </p:spPr>
        <p:txBody>
          <a:bodyPr wrap="square">
            <a:spAutoFit/>
          </a:bodyPr>
          <a:lstStyle/>
          <a:p>
            <a:pPr algn="just" fontAlgn="auto">
              <a:buNone/>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14</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dirty="0">
                <a:effectLst/>
                <a:latin typeface="Arial Narrow" panose="020B0606020202030204" pitchFamily="34" charset="0"/>
                <a:ea typeface="Calibri" panose="020F0502020204030204" pitchFamily="34" charset="0"/>
              </a:rPr>
              <a:t>Segundo a Organização Mundial da Saúde (OMS), mais de 1,5 bilhão de pessoas no mundo estão infectadas por helmintos transmitidos pelo solo, o que corresponde a cerca de 24% da população mundial</a:t>
            </a:r>
            <a:r>
              <a:rPr lang="pt-BR" sz="2000" dirty="0">
                <a:effectLst/>
                <a:latin typeface="Arial Narrow" panose="020B0606020202030204" pitchFamily="34" charset="0"/>
                <a:ea typeface="Calibri" panose="020F0502020204030204" pitchFamily="34" charset="0"/>
              </a:rPr>
              <a:t>. </a:t>
            </a:r>
            <a:endParaRPr lang="pt-BR" sz="2000" dirty="0">
              <a:effectLst/>
              <a:latin typeface="Calibri" panose="020F0502020204030204" pitchFamily="34" charset="0"/>
              <a:ea typeface="Calibri" panose="020F0502020204030204" pitchFamily="34" charset="0"/>
            </a:endParaRPr>
          </a:p>
          <a:p>
            <a:pPr fontAlgn="auto">
              <a:buNone/>
            </a:pPr>
            <a:r>
              <a:rPr lang="pt-BR" sz="1200" dirty="0">
                <a:effectLst/>
                <a:latin typeface="Arial Narrow" panose="020B0606020202030204" pitchFamily="34" charset="0"/>
                <a:ea typeface="Calibri" panose="020F0502020204030204" pitchFamily="34" charset="0"/>
              </a:rPr>
              <a:t> </a:t>
            </a:r>
            <a:endParaRPr lang="pt-BR" sz="1100" dirty="0">
              <a:effectLst/>
              <a:latin typeface="Calibri" panose="020F0502020204030204" pitchFamily="34" charset="0"/>
              <a:ea typeface="Calibri" panose="020F0502020204030204" pitchFamily="34" charset="0"/>
            </a:endParaRPr>
          </a:p>
          <a:p>
            <a:pPr algn="r" fontAlgn="auto">
              <a:buNone/>
            </a:pPr>
            <a:r>
              <a:rPr lang="pt-BR" sz="800" dirty="0">
                <a:effectLst/>
                <a:latin typeface="Arial Narrow" panose="020B0606020202030204" pitchFamily="34" charset="0"/>
                <a:ea typeface="Calibri" panose="020F0502020204030204" pitchFamily="34" charset="0"/>
              </a:rPr>
              <a:t>Dados disponível em: : https://www.who.int/</a:t>
            </a:r>
            <a:r>
              <a:rPr lang="pt-BR" sz="800" dirty="0" err="1">
                <a:effectLst/>
                <a:latin typeface="Arial Narrow" panose="020B0606020202030204" pitchFamily="34" charset="0"/>
                <a:ea typeface="Calibri" panose="020F0502020204030204" pitchFamily="34" charset="0"/>
              </a:rPr>
              <a:t>news-room</a:t>
            </a:r>
            <a:r>
              <a:rPr lang="pt-BR" sz="800" dirty="0">
                <a:effectLst/>
                <a:latin typeface="Arial Narrow" panose="020B0606020202030204" pitchFamily="34" charset="0"/>
                <a:ea typeface="Calibri" panose="020F0502020204030204" pitchFamily="34" charset="0"/>
              </a:rPr>
              <a:t>/</a:t>
            </a:r>
            <a:r>
              <a:rPr lang="pt-BR" sz="800" dirty="0" err="1">
                <a:effectLst/>
                <a:latin typeface="Arial Narrow" panose="020B0606020202030204" pitchFamily="34" charset="0"/>
                <a:ea typeface="Calibri" panose="020F0502020204030204" pitchFamily="34" charset="0"/>
              </a:rPr>
              <a:t>fact-sheets</a:t>
            </a:r>
            <a:r>
              <a:rPr lang="pt-BR" sz="800" dirty="0">
                <a:effectLst/>
                <a:latin typeface="Arial Narrow" panose="020B0606020202030204" pitchFamily="34" charset="0"/>
                <a:ea typeface="Calibri" panose="020F0502020204030204" pitchFamily="34" charset="0"/>
              </a:rPr>
              <a:t>/</a:t>
            </a:r>
            <a:r>
              <a:rPr lang="pt-BR" sz="800" dirty="0" err="1">
                <a:effectLst/>
                <a:latin typeface="Arial Narrow" panose="020B0606020202030204" pitchFamily="34" charset="0"/>
                <a:ea typeface="Calibri" panose="020F0502020204030204" pitchFamily="34" charset="0"/>
              </a:rPr>
              <a:t>detail</a:t>
            </a:r>
            <a:r>
              <a:rPr lang="pt-BR" sz="800" dirty="0">
                <a:effectLst/>
                <a:latin typeface="Arial Narrow" panose="020B0606020202030204" pitchFamily="34" charset="0"/>
                <a:ea typeface="Calibri" panose="020F0502020204030204" pitchFamily="34" charset="0"/>
              </a:rPr>
              <a:t>/</a:t>
            </a:r>
            <a:r>
              <a:rPr lang="pt-BR" sz="800" dirty="0" err="1">
                <a:effectLst/>
                <a:latin typeface="Arial Narrow" panose="020B0606020202030204" pitchFamily="34" charset="0"/>
                <a:ea typeface="Calibri" panose="020F0502020204030204" pitchFamily="34" charset="0"/>
              </a:rPr>
              <a:t>soil-transmitted-helminth-infections</a:t>
            </a:r>
            <a:r>
              <a:rPr lang="pt-BR" sz="800" dirty="0">
                <a:effectLst/>
                <a:latin typeface="Arial Narrow" panose="020B0606020202030204" pitchFamily="34" charset="0"/>
                <a:ea typeface="Calibri" panose="020F0502020204030204" pitchFamily="34" charset="0"/>
              </a:rPr>
              <a:t>. Acesso em: 25 fev. 2026.</a:t>
            </a:r>
            <a:endParaRPr lang="pt-BR" sz="1100" dirty="0">
              <a:effectLst/>
              <a:latin typeface="Calibri" panose="020F0502020204030204" pitchFamily="34" charset="0"/>
              <a:ea typeface="Calibri" panose="020F0502020204030204" pitchFamily="34" charset="0"/>
            </a:endParaRPr>
          </a:p>
          <a:p>
            <a:pPr fontAlgn="auto">
              <a:buNone/>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Qual medida contribui diretamente para a </a:t>
            </a: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prevenção das verminoses</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dirty="0">
              <a:effectLst/>
              <a:latin typeface="Calibri" panose="020F0502020204030204" pitchFamily="34" charset="0"/>
              <a:ea typeface="Calibri" panose="020F0502020204030204" pitchFamily="34" charset="0"/>
            </a:endParaRPr>
          </a:p>
          <a:p>
            <a:pPr fontAlgn="auto">
              <a:buNone/>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 Evitar o consumo de frutas e verduras.</a:t>
            </a:r>
            <a:endParaRPr lang="pt-BR" sz="2200" dirty="0">
              <a:effectLst/>
              <a:latin typeface="Calibri" panose="020F0502020204030204" pitchFamily="34" charset="0"/>
              <a:ea typeface="Calibri" panose="020F0502020204030204" pitchFamily="34" charset="0"/>
            </a:endParaRPr>
          </a:p>
          <a:p>
            <a:pPr fontAlgn="auto">
              <a:buNone/>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(B) Consumir alimentos crus para preservar seus nutrientes.</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(C) Utilizar água sem tratamento para preparar alimentos.</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(D) Caminhar descalço em solos úmidos para fortalecer a pele.</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(E) Manter hábitos de higiene, como lavar as mãos antes das refeições.</a:t>
            </a:r>
            <a:endParaRPr lang="pt-BR" sz="22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364DC6A4-1742-9919-1CAD-C8B93D5EF5CA}"/>
              </a:ext>
            </a:extLst>
          </p:cNvPr>
          <p:cNvSpPr txBox="1"/>
          <p:nvPr/>
        </p:nvSpPr>
        <p:spPr>
          <a:xfrm>
            <a:off x="6360545" y="802258"/>
            <a:ext cx="5569786" cy="4339650"/>
          </a:xfrm>
          <a:prstGeom prst="rect">
            <a:avLst/>
          </a:prstGeom>
          <a:noFill/>
        </p:spPr>
        <p:txBody>
          <a:bodyPr wrap="square">
            <a:spAutoFit/>
          </a:bodyPr>
          <a:lstStyle/>
          <a:p>
            <a:pPr fontAlgn="auto">
              <a:buNone/>
            </a:pPr>
            <a:r>
              <a:rPr lang="pt-BR" sz="1200" b="1" dirty="0">
                <a:solidFill>
                  <a:srgbClr val="EE0000"/>
                </a:solidFill>
                <a:effectLst/>
                <a:latin typeface="Arial Narrow" panose="020B0606020202030204" pitchFamily="34" charset="0"/>
                <a:ea typeface="Times New Roman" panose="02020603050405020304" pitchFamily="18" charset="0"/>
                <a:cs typeface="Times New Roman" panose="02020603050405020304" pitchFamily="18" charset="0"/>
              </a:rPr>
              <a:t> </a:t>
            </a:r>
          </a:p>
          <a:p>
            <a:pPr fontAlgn="auto">
              <a:buNone/>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15.</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A ancilostomíase, conhecida popularmente como amarelão, é causada por vermes que se alimentam do sangue humano e podem provocar anemia. </a:t>
            </a: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Qual é a principal forma de infecção por esse parasita ?</a:t>
            </a:r>
            <a:endParaRPr lang="pt-BR" sz="2200" dirty="0">
              <a:effectLst/>
              <a:latin typeface="Arial Narrow" panose="020B0606020202030204" pitchFamily="34" charset="0"/>
              <a:ea typeface="Calibri" panose="020F0502020204030204" pitchFamily="34" charset="0"/>
            </a:endParaRPr>
          </a:p>
          <a:p>
            <a:pPr fontAlgn="auto">
              <a:buNone/>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 larvas penetram na pele ao entrar em contato com solo contaminado.</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(B) ovos do parasita são ingeridos em alimentos contaminados.</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(C) carne malcozida contendo larvas é consumida.</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(D) água contaminada é ingerida diretamente.</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(E) ovos presentes no ar são inalados.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338019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23691-0CC7-3B5E-8FBB-4DC924813EC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B41727F-28B7-E91E-3963-0EA2BFEA8553}"/>
              </a:ext>
            </a:extLst>
          </p:cNvPr>
          <p:cNvSpPr txBox="1"/>
          <p:nvPr/>
        </p:nvSpPr>
        <p:spPr>
          <a:xfrm>
            <a:off x="310551" y="854015"/>
            <a:ext cx="5650302" cy="4493538"/>
          </a:xfrm>
          <a:prstGeom prst="rect">
            <a:avLst/>
          </a:prstGeom>
          <a:noFill/>
        </p:spPr>
        <p:txBody>
          <a:bodyPr wrap="square">
            <a:spAutoFit/>
          </a:bodyPr>
          <a:lstStyle/>
          <a:p>
            <a:pPr algn="just" fontAlgn="auto">
              <a:buNone/>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16. </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 teníase e a cisticercose estão relacionadas ao mesmo parasita, porém apresentam diferenças no ciclo de vida e na forma de infecção.</a:t>
            </a:r>
            <a:endParaRPr lang="pt-BR" sz="2200" dirty="0">
              <a:effectLst/>
              <a:latin typeface="Calibri" panose="020F0502020204030204" pitchFamily="34" charset="0"/>
              <a:ea typeface="Calibri" panose="020F0502020204030204" pitchFamily="34" charset="0"/>
            </a:endParaRPr>
          </a:p>
          <a:p>
            <a:pPr fontAlgn="auto">
              <a:buNone/>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A cisticercose ocorre quando?</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 o verme adulto se instala no intestino humano.</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(B) a infecção ocorre exclusivamente pela água contaminada.</a:t>
            </a:r>
            <a:endParaRPr lang="pt-BR" sz="2200" dirty="0">
              <a:effectLst/>
              <a:latin typeface="Calibri" panose="020F0502020204030204" pitchFamily="34" charset="0"/>
              <a:ea typeface="Calibri" panose="020F0502020204030204" pitchFamily="34" charset="0"/>
            </a:endParaRPr>
          </a:p>
          <a:p>
            <a:pPr fontAlgn="auto">
              <a:buNone/>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(C) o ser humano ingere carne contaminada com larvas do parasita.</a:t>
            </a:r>
            <a:endParaRPr lang="pt-BR" sz="2200" dirty="0">
              <a:effectLst/>
              <a:latin typeface="Calibri" panose="020F0502020204030204" pitchFamily="34" charset="0"/>
              <a:ea typeface="Calibri" panose="020F0502020204030204" pitchFamily="34" charset="0"/>
            </a:endParaRPr>
          </a:p>
          <a:p>
            <a:pPr fontAlgn="auto">
              <a:buNone/>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(D) o parasita penetra na pele por meio do contato com solo contaminado.</a:t>
            </a:r>
            <a:endParaRPr lang="pt-BR" sz="2200" dirty="0">
              <a:effectLst/>
              <a:latin typeface="Calibri" panose="020F0502020204030204" pitchFamily="34" charset="0"/>
              <a:ea typeface="Calibri" panose="020F0502020204030204" pitchFamily="34" charset="0"/>
            </a:endParaRPr>
          </a:p>
          <a:p>
            <a:pPr fontAlgn="auto">
              <a:buNone/>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(E) ovos do parasita são ingeridos, permitindo que as larvas se desenvolvam em tecidos do corpo.</a:t>
            </a:r>
            <a:endParaRPr lang="pt-BR" sz="22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D36E6F36-4C71-3E86-273B-655DCE7227F8}"/>
              </a:ext>
            </a:extLst>
          </p:cNvPr>
          <p:cNvSpPr txBox="1"/>
          <p:nvPr/>
        </p:nvSpPr>
        <p:spPr>
          <a:xfrm>
            <a:off x="6314535" y="854015"/>
            <a:ext cx="5650302" cy="5509200"/>
          </a:xfrm>
          <a:prstGeom prst="rect">
            <a:avLst/>
          </a:prstGeom>
          <a:noFill/>
        </p:spPr>
        <p:txBody>
          <a:bodyPr wrap="square">
            <a:spAutoFit/>
          </a:bodyPr>
          <a:lstStyle/>
          <a:p>
            <a:pPr algn="just" fontAlgn="auto">
              <a:buNone/>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17.</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A ocorrência de verminoses está frequentemente associada a problemas de saneamento básico e higiene. Essas condições favorecem a disseminação de parasitas entre a população.  </a:t>
            </a: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Nesse contexto, a ampliação do saneamento básico contribui para a redução das verminoses,  por quê? </a:t>
            </a:r>
            <a:endParaRPr lang="pt-BR" sz="2200" dirty="0">
              <a:effectLst/>
              <a:latin typeface="Calibri" panose="020F0502020204030204" pitchFamily="34" charset="0"/>
              <a:ea typeface="Calibri" panose="020F0502020204030204" pitchFamily="34" charset="0"/>
            </a:endParaRPr>
          </a:p>
          <a:p>
            <a:pPr fontAlgn="auto">
              <a:buNone/>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 Elimina completamente os microrganismos do ambiente natural.</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(B) Impede que ovos e larvas de parasitas contaminem água e solo.</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(C) Aumenta a resistência do organismo humano aos parasitas.</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(D) Substitui a necessidade de hábitos de higiene individual.</a:t>
            </a:r>
            <a:b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(E) Impede a reprodução dos vermes dentro do corpo humano.</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849490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66936-9D16-988C-BAA8-99620F90AC7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68AC61A-3BAF-5585-AFA3-9986DB2F1BAC}"/>
              </a:ext>
            </a:extLst>
          </p:cNvPr>
          <p:cNvSpPr txBox="1"/>
          <p:nvPr/>
        </p:nvSpPr>
        <p:spPr>
          <a:xfrm>
            <a:off x="181155" y="586597"/>
            <a:ext cx="5788324" cy="5667962"/>
          </a:xfrm>
          <a:prstGeom prst="rect">
            <a:avLst/>
          </a:prstGeom>
          <a:noFill/>
        </p:spPr>
        <p:txBody>
          <a:bodyPr wrap="square">
            <a:spAutoFit/>
          </a:bodyPr>
          <a:lstStyle/>
          <a:p>
            <a:pPr algn="just" fontAlgn="auto">
              <a:lnSpc>
                <a:spcPct val="115000"/>
              </a:lnSpc>
              <a:buNone/>
              <a:tabLst>
                <a:tab pos="90170" algn="l"/>
                <a:tab pos="180340" algn="l"/>
                <a:tab pos="270510" algn="l"/>
              </a:tabLs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18</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(U.F. Viçosa – MG)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malária, cisticercose, sífilis e blenorragia são doenças comuns em algumas regiões brasileiras.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Assinale a sequência que corresponde, respectivamente, aos principais meios de contágio destas doenças:</a:t>
            </a:r>
            <a:endParaRPr lang="pt-BR" sz="2000" dirty="0">
              <a:effectLst/>
              <a:latin typeface="Calibri" panose="020F0502020204030204" pitchFamily="34" charset="0"/>
              <a:ea typeface="Calibri" panose="020F0502020204030204" pitchFamily="34" charset="0"/>
            </a:endParaRPr>
          </a:p>
          <a:p>
            <a:pPr fontAlgn="auto">
              <a:lnSpc>
                <a:spcPct val="115000"/>
              </a:lnSpc>
              <a:buNone/>
              <a:tabLst>
                <a:tab pos="90170" algn="l"/>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mosquito vetor, alimentos contaminados, contato sexual e mosquito vetor.</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mosquito vetor, contato sexual, contato sexual e mosquito vetor.</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alimentos contaminados, mosquito vetor, contato sexual e contato sexual.</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contato sexual, mosquito vetor, alimentos contaminados e contato sexual.</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mosquito vetor, alimentos contaminados, contato sexual e contato sexual.</a:t>
            </a:r>
          </a:p>
          <a:p>
            <a:pPr fontAlgn="auto">
              <a:lnSpc>
                <a:spcPct val="115000"/>
              </a:lnSpc>
              <a:buNone/>
              <a:tabLst>
                <a:tab pos="90170" algn="l"/>
                <a:tab pos="180340" algn="l"/>
                <a:tab pos="270510" algn="l"/>
              </a:tabLst>
            </a:pPr>
            <a:endParaRPr lang="pt-BR" sz="16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CC256F35-5337-DD6D-3348-35E9A796766F}"/>
              </a:ext>
            </a:extLst>
          </p:cNvPr>
          <p:cNvSpPr txBox="1"/>
          <p:nvPr/>
        </p:nvSpPr>
        <p:spPr>
          <a:xfrm>
            <a:off x="6305908" y="828137"/>
            <a:ext cx="5483525" cy="5024389"/>
          </a:xfrm>
          <a:prstGeom prst="rect">
            <a:avLst/>
          </a:prstGeom>
          <a:noFill/>
        </p:spPr>
        <p:txBody>
          <a:bodyPr wrap="square">
            <a:spAutoFit/>
          </a:bodyPr>
          <a:lstStyle/>
          <a:p>
            <a:pPr algn="just" fontAlgn="auto">
              <a:lnSpc>
                <a:spcPct val="115000"/>
              </a:lnSpc>
              <a:buNone/>
              <a:tabLst>
                <a:tab pos="90170" algn="l"/>
                <a:tab pos="180340" algn="l"/>
                <a:tab pos="270510" algn="l"/>
              </a:tabLs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19</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(UECE- Modificada) </a:t>
            </a:r>
            <a:r>
              <a:rPr lang="pt-BR" sz="2000" dirty="0">
                <a:effectLst/>
                <a:latin typeface="Arial Narrow" panose="020B0606020202030204" pitchFamily="34" charset="0"/>
                <a:ea typeface="Calibri" panose="020F0502020204030204" pitchFamily="34" charset="0"/>
              </a:rPr>
              <a:t>Leia o texto a seguir: </a:t>
            </a:r>
            <a:endParaRPr lang="pt-BR" sz="2000" dirty="0">
              <a:effectLst/>
              <a:latin typeface="Calibri" panose="020F0502020204030204" pitchFamily="34" charset="0"/>
              <a:ea typeface="Calibri" panose="020F0502020204030204" pitchFamily="34" charset="0"/>
            </a:endParaRPr>
          </a:p>
          <a:p>
            <a:pPr marR="44450" algn="just" fontAlgn="auto">
              <a:lnSpc>
                <a:spcPct val="115000"/>
              </a:lnSpc>
              <a:buNone/>
              <a:tabLst>
                <a:tab pos="90170" algn="l"/>
                <a:tab pos="180340" algn="l"/>
                <a:tab pos="270510" algn="l"/>
              </a:tabLst>
            </a:pPr>
            <a:r>
              <a:rPr lang="pt-BR" sz="2000" dirty="0">
                <a:effectLst/>
                <a:latin typeface="Arial Narrow" panose="020B0606020202030204" pitchFamily="34" charset="0"/>
                <a:ea typeface="Calibri" panose="020F0502020204030204" pitchFamily="34" charset="0"/>
              </a:rPr>
              <a:t>Jeca Tatu, personagem famoso de Monteiro Lobato era um homem que vivia na miséria e que morava perto de um pequeno riacho, no qual ele podia pescar. Sem cultura, ele não cultivava de forma alguma os necessários hábitos de higiene. Era visto pelas pessoas como preguiçoso e alcoólatra. Até que um dia um médico que passava pela sua residência nota sua coloração amarela e sua intensa magreza e decide examinar o caboclo. Jeca Tatu se queixa de muita fadiga e dores corporais e o doutor então, diagnostica a presença de uma enfermidade tecnicamente conhecida como ancilostomose, o famoso amarelão. </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b="1" dirty="0">
                <a:effectLst/>
                <a:latin typeface="Arial Narrow" panose="020B0606020202030204" pitchFamily="34" charset="0"/>
                <a:ea typeface="Calibri" panose="020F0502020204030204" pitchFamily="34" charset="0"/>
              </a:rPr>
              <a:t>Sobre a ancilostomose, é correto afirmar-se que:</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48879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C46C9-192F-473F-A960-3469A527869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B4D714C-0971-6299-60A6-28AD9C1C8212}"/>
              </a:ext>
            </a:extLst>
          </p:cNvPr>
          <p:cNvSpPr txBox="1"/>
          <p:nvPr/>
        </p:nvSpPr>
        <p:spPr>
          <a:xfrm>
            <a:off x="276045" y="810883"/>
            <a:ext cx="5589917" cy="5732403"/>
          </a:xfrm>
          <a:prstGeom prst="rect">
            <a:avLst/>
          </a:prstGeom>
          <a:noFill/>
        </p:spPr>
        <p:txBody>
          <a:bodyPr wrap="square">
            <a:spAutoFit/>
          </a:bodyPr>
          <a:lstStyle/>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Calibri" panose="020F0502020204030204" pitchFamily="34" charset="0"/>
              </a:rPr>
              <a:t>(A) É uma verminose cujas larvas podem se instalar no cérebro, condição conhecida como cisticercose cerebral. </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Calibri" panose="020F0502020204030204" pitchFamily="34" charset="0"/>
              </a:rPr>
              <a:t>(B) Os vermes adultos se instalam no aparelho digestivo dos seres humanos, nutrindo-se de sangue do hospedeiro e causando anemia.</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Calibri" panose="020F0502020204030204" pitchFamily="34" charset="0"/>
              </a:rPr>
              <a:t>(C) as larvas que atravessam as paredes do intestino delgado se direcionam aos vasos sanguíneos e linfáticos, espalham- se pelo organismo, atingem a faringe, e somente são liberadas juntamente com a tosse ou muco. </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Calibri" panose="020F0502020204030204" pitchFamily="34" charset="0"/>
              </a:rPr>
              <a:t>(D)a contaminação se dá exclusivamente pela ingestão de ovos do verme, geralmente encontrados no solo, na água, em alimentos e em mãos que tiveram um contato anterior com fezes animais contaminadas. </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Calibri" panose="020F0502020204030204" pitchFamily="34" charset="0"/>
              </a:rPr>
              <a:t>(E) a contaminação se dá exclusivamente pela ingestão carne crua, água, alimentos e em mãos que tiveram um contato anterior com fezes animais.</a:t>
            </a:r>
            <a:endParaRPr lang="pt-BR" sz="20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C600B33B-3C12-9F07-F7B0-20E4E04632C2}"/>
              </a:ext>
            </a:extLst>
          </p:cNvPr>
          <p:cNvSpPr txBox="1"/>
          <p:nvPr/>
        </p:nvSpPr>
        <p:spPr>
          <a:xfrm>
            <a:off x="6326040" y="879894"/>
            <a:ext cx="5431764" cy="5447472"/>
          </a:xfrm>
          <a:prstGeom prst="rect">
            <a:avLst/>
          </a:prstGeom>
          <a:noFill/>
        </p:spPr>
        <p:txBody>
          <a:bodyPr wrap="square">
            <a:spAutoFit/>
          </a:bodyPr>
          <a:lstStyle/>
          <a:p>
            <a:pPr algn="just" fontAlgn="auto">
              <a:lnSpc>
                <a:spcPct val="115000"/>
              </a:lnSpc>
              <a:buNone/>
              <a:tabLst>
                <a:tab pos="90170" algn="l"/>
                <a:tab pos="180340" algn="l"/>
                <a:tab pos="270510" algn="l"/>
              </a:tabLs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20</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(PUC – SP)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São citados a seguir quatro parasitas humanos:</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I.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Trypanosoma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cruzi</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II.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Entamoeba</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histolytica</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III.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Leishmania braziliensis</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IV.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Plasmodium falciparum</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Com relação a esses parasitas, pode-se afirmar que</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os quatro são transmitidos por insetos.</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dois deles são transmitidos por contato sexual. </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dois deles são transmitidos pela penetração das larvas na pele.</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dois deles são transmitidos por ingestão de alimentos contaminados com cistos.</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três deles são transmitidos por insetos e um pela ingestão de alimentos contaminados com cistos. </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1109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45EA2-0083-49AA-998F-A7E0547E367E}"/>
            </a:ext>
          </a:extLst>
        </p:cNvPr>
        <p:cNvGrpSpPr/>
        <p:nvPr/>
      </p:nvGrpSpPr>
      <p:grpSpPr>
        <a:xfrm>
          <a:off x="0" y="0"/>
          <a:ext cx="0" cy="0"/>
          <a:chOff x="0" y="0"/>
          <a:chExt cx="0" cy="0"/>
        </a:xfrm>
      </p:grpSpPr>
      <p:pic>
        <p:nvPicPr>
          <p:cNvPr id="2" name="Imagem 1" descr="Texto&#10;&#10;O conteúdo gerado por IA pode estar incorreto.">
            <a:extLst>
              <a:ext uri="{FF2B5EF4-FFF2-40B4-BE49-F238E27FC236}">
                <a16:creationId xmlns:a16="http://schemas.microsoft.com/office/drawing/2014/main" id="{C519C66F-63DA-E350-A20D-B7C5DB1F03ED}"/>
              </a:ext>
            </a:extLst>
          </p:cNvPr>
          <p:cNvPicPr>
            <a:picLocks noChangeAspect="1"/>
          </p:cNvPicPr>
          <p:nvPr/>
        </p:nvPicPr>
        <p:blipFill>
          <a:blip r:embed="rId2"/>
          <a:stretch>
            <a:fillRect/>
          </a:stretch>
        </p:blipFill>
        <p:spPr>
          <a:xfrm>
            <a:off x="595223" y="1121870"/>
            <a:ext cx="4230274" cy="3486344"/>
          </a:xfrm>
          <a:prstGeom prst="rect">
            <a:avLst/>
          </a:prstGeom>
        </p:spPr>
      </p:pic>
      <p:sp>
        <p:nvSpPr>
          <p:cNvPr id="4" name="CaixaDeTexto 3">
            <a:extLst>
              <a:ext uri="{FF2B5EF4-FFF2-40B4-BE49-F238E27FC236}">
                <a16:creationId xmlns:a16="http://schemas.microsoft.com/office/drawing/2014/main" id="{FDF4AFD0-C744-D62F-4965-CDC38F3C2FDE}"/>
              </a:ext>
            </a:extLst>
          </p:cNvPr>
          <p:cNvSpPr txBox="1"/>
          <p:nvPr/>
        </p:nvSpPr>
        <p:spPr>
          <a:xfrm>
            <a:off x="129396" y="698741"/>
            <a:ext cx="9012447" cy="423129"/>
          </a:xfrm>
          <a:prstGeom prst="rect">
            <a:avLst/>
          </a:prstGeom>
          <a:noFill/>
        </p:spPr>
        <p:txBody>
          <a:bodyPr wrap="square">
            <a:spAutoFit/>
          </a:bodyPr>
          <a:lstStyle/>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21.</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O esquema mostra como ocorre a ancilostomose.</a:t>
            </a:r>
            <a:endParaRPr lang="pt-BR" sz="20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9C4653C2-F64D-AA3B-C19C-3336FF926BEA}"/>
              </a:ext>
            </a:extLst>
          </p:cNvPr>
          <p:cNvSpPr txBox="1"/>
          <p:nvPr/>
        </p:nvSpPr>
        <p:spPr>
          <a:xfrm>
            <a:off x="258791" y="4692771"/>
            <a:ext cx="5710687" cy="646331"/>
          </a:xfrm>
          <a:prstGeom prst="rect">
            <a:avLst/>
          </a:prstGeom>
          <a:noFill/>
        </p:spPr>
        <p:txBody>
          <a:bodyPr wrap="square">
            <a:spAutoFit/>
          </a:bodyPr>
          <a:lstStyle/>
          <a:p>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Pesquise quais são os sintomas, tratamento e profilaxia dessa verminose. </a:t>
            </a:r>
            <a:endParaRPr lang="pt-BR" dirty="0"/>
          </a:p>
        </p:txBody>
      </p:sp>
      <p:sp>
        <p:nvSpPr>
          <p:cNvPr id="8" name="CaixaDeTexto 7">
            <a:extLst>
              <a:ext uri="{FF2B5EF4-FFF2-40B4-BE49-F238E27FC236}">
                <a16:creationId xmlns:a16="http://schemas.microsoft.com/office/drawing/2014/main" id="{2B9F880A-72B4-60EB-C155-3C7EA66D13F2}"/>
              </a:ext>
            </a:extLst>
          </p:cNvPr>
          <p:cNvSpPr txBox="1"/>
          <p:nvPr/>
        </p:nvSpPr>
        <p:spPr>
          <a:xfrm>
            <a:off x="258790" y="3429000"/>
            <a:ext cx="5710687" cy="2619884"/>
          </a:xfrm>
          <a:prstGeom prst="rect">
            <a:avLst/>
          </a:prstGeom>
          <a:noFill/>
        </p:spPr>
        <p:txBody>
          <a:bodyPr wrap="square">
            <a:spAutoFit/>
          </a:bodyPr>
          <a:lstStyle/>
          <a:p>
            <a:pPr algn="just" fontAlgn="auto">
              <a:lnSpc>
                <a:spcPct val="115000"/>
              </a:lnSpc>
              <a:buNone/>
            </a:pPr>
            <a:endParaRPr lang="pt-BR" sz="1800" b="1" dirty="0">
              <a:effectLst/>
              <a:latin typeface="Arial Narrow" panose="020B0606020202030204" pitchFamily="34" charset="0"/>
              <a:ea typeface="Arial Narrow" panose="020B0606020202030204" pitchFamily="34" charset="0"/>
              <a:cs typeface="Arial Narrow" panose="020B0606020202030204" pitchFamily="34" charset="0"/>
            </a:endParaRPr>
          </a:p>
          <a:p>
            <a:pPr algn="just" fontAlgn="auto">
              <a:lnSpc>
                <a:spcPct val="115000"/>
              </a:lnSpc>
              <a:buNone/>
            </a:pPr>
            <a:endParaRPr lang="pt-BR" b="1" dirty="0">
              <a:latin typeface="Arial Narrow" panose="020B0606020202030204" pitchFamily="34" charset="0"/>
              <a:ea typeface="Arial Narrow" panose="020B0606020202030204" pitchFamily="34" charset="0"/>
              <a:cs typeface="Arial Narrow" panose="020B0606020202030204" pitchFamily="34" charset="0"/>
            </a:endParaRPr>
          </a:p>
          <a:p>
            <a:pPr algn="just" fontAlgn="auto">
              <a:lnSpc>
                <a:spcPct val="115000"/>
              </a:lnSpc>
              <a:buNone/>
            </a:pPr>
            <a:endParaRPr lang="pt-BR" sz="1800" b="1" dirty="0">
              <a:effectLst/>
              <a:latin typeface="Arial Narrow" panose="020B0606020202030204" pitchFamily="34" charset="0"/>
              <a:ea typeface="Arial Narrow" panose="020B0606020202030204" pitchFamily="34" charset="0"/>
              <a:cs typeface="Arial Narrow" panose="020B0606020202030204" pitchFamily="34" charset="0"/>
            </a:endParaRPr>
          </a:p>
          <a:p>
            <a:pPr algn="just" fontAlgn="auto">
              <a:lnSpc>
                <a:spcPct val="115000"/>
              </a:lnSpc>
              <a:buNone/>
            </a:pPr>
            <a:endParaRPr lang="pt-BR" b="1" dirty="0">
              <a:latin typeface="Arial Narrow" panose="020B0606020202030204" pitchFamily="34" charset="0"/>
              <a:ea typeface="Arial Narrow" panose="020B0606020202030204" pitchFamily="34" charset="0"/>
              <a:cs typeface="Arial Narrow" panose="020B0606020202030204" pitchFamily="34" charset="0"/>
            </a:endParaRPr>
          </a:p>
          <a:p>
            <a:pPr algn="just" fontAlgn="auto">
              <a:lnSpc>
                <a:spcPct val="115000"/>
              </a:lnSpc>
              <a:buNone/>
            </a:pPr>
            <a:endParaRPr lang="pt-BR" sz="1800" b="1" dirty="0">
              <a:effectLst/>
              <a:latin typeface="Arial Narrow" panose="020B0606020202030204" pitchFamily="34" charset="0"/>
              <a:ea typeface="Arial Narrow" panose="020B0606020202030204" pitchFamily="34" charset="0"/>
              <a:cs typeface="Arial Narrow" panose="020B0606020202030204" pitchFamily="34" charset="0"/>
            </a:endParaRPr>
          </a:p>
          <a:p>
            <a:pPr algn="just" fontAlgn="auto">
              <a:lnSpc>
                <a:spcPct val="115000"/>
              </a:lnSpc>
              <a:buNone/>
            </a:pPr>
            <a:endParaRPr lang="pt-BR" sz="1800" b="1" dirty="0">
              <a:effectLst/>
              <a:latin typeface="Arial Narrow" panose="020B0606020202030204" pitchFamily="34" charset="0"/>
              <a:ea typeface="Arial Narrow" panose="020B0606020202030204" pitchFamily="34" charset="0"/>
              <a:cs typeface="Arial Narrow" panose="020B0606020202030204" pitchFamily="34" charset="0"/>
            </a:endParaRPr>
          </a:p>
          <a:p>
            <a:pPr algn="just" fontAlgn="auto">
              <a:lnSpc>
                <a:spcPct val="115000"/>
              </a:lnSpc>
              <a:buNone/>
            </a:pPr>
            <a:endParaRPr lang="pt-BR" b="1" dirty="0">
              <a:latin typeface="Arial Narrow" panose="020B0606020202030204" pitchFamily="34" charset="0"/>
              <a:ea typeface="Arial Narrow" panose="020B0606020202030204" pitchFamily="34" charset="0"/>
              <a:cs typeface="Arial Narrow" panose="020B0606020202030204" pitchFamily="34" charset="0"/>
            </a:endParaRPr>
          </a:p>
          <a:p>
            <a:pPr algn="just" fontAlgn="auto">
              <a:lnSpc>
                <a:spcPct val="115000"/>
              </a:lnSpc>
              <a:buNone/>
            </a:pP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22.</a:t>
            </a: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Como é o tratamento contra a teníase?</a:t>
            </a: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6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B404F014-953C-5D8A-CA59-CE9CBD866443}"/>
              </a:ext>
            </a:extLst>
          </p:cNvPr>
          <p:cNvSpPr txBox="1"/>
          <p:nvPr/>
        </p:nvSpPr>
        <p:spPr>
          <a:xfrm>
            <a:off x="6142006" y="698741"/>
            <a:ext cx="5710687" cy="6078074"/>
          </a:xfrm>
          <a:prstGeom prst="rect">
            <a:avLst/>
          </a:prstGeom>
          <a:noFill/>
        </p:spPr>
        <p:txBody>
          <a:bodyPr wrap="square">
            <a:spAutoFit/>
          </a:bodyPr>
          <a:lstStyle/>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23.</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 Teníase, popularmente conhecida como “solitária”, é uma verminose causada pelos platelmintos das espécies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Taenia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solium</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 e Taenia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saginata</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 doença é contraída por meio da ingestão de carne malcozida ou crua de suínos ou bovinos contaminados. A prevenção pode ser conseguida, portanto, por meio do consumo de carne sempre bem cozida ou bem assada. Após a contaminação, o verme adulto passa a se desenvolver no intestino delgado, provocando sintomas como dor abdominal, alterações no apetite e perda de peso. O homem é o único hospedeiro definitivo das duas espécies de tênia. O tratamento é feito por meio da administração de medicamentos específicos, conhecidos popularmente como vermífugos. </a:t>
            </a:r>
            <a:endParaRPr lang="pt-BR" sz="800" dirty="0">
              <a:effectLst/>
              <a:latin typeface="Arial Narrow" panose="020B0606020202030204" pitchFamily="34" charset="0"/>
              <a:ea typeface="Calibri" panose="020F0502020204030204" pitchFamily="34" charset="0"/>
            </a:endParaRPr>
          </a:p>
          <a:p>
            <a:pPr algn="r" fontAlgn="auto">
              <a:lnSpc>
                <a:spcPct val="115000"/>
              </a:lnSpc>
              <a:buNone/>
            </a:pPr>
            <a:r>
              <a:rPr lang="pt-BR" sz="800" dirty="0">
                <a:effectLst/>
                <a:latin typeface="Arial Narrow" panose="020B0606020202030204" pitchFamily="34" charset="0"/>
                <a:ea typeface="Arial Narrow" panose="020B0606020202030204" pitchFamily="34" charset="0"/>
                <a:cs typeface="Arial Narrow" panose="020B0606020202030204" pitchFamily="34" charset="0"/>
              </a:rPr>
              <a:t>Disponível em:&lt; https://mundoeducacao.uol.com.br/</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doencas</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/teniase.htm.&gt;. Acesso em: 09 mar. 2023</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000" dirty="0">
              <a:effectLst/>
              <a:latin typeface="Arial Narrow" panose="020B0606020202030204" pitchFamily="34" charset="0"/>
              <a:ea typeface="Calibri" panose="020F0502020204030204" pitchFamily="34" charset="0"/>
            </a:endParaRPr>
          </a:p>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Sobre essa doença responda:</a:t>
            </a:r>
            <a:endParaRPr lang="pt-BR" sz="2000" dirty="0">
              <a:effectLst/>
              <a:latin typeface="Arial Narrow" panose="020B0606020202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Quais os platelmintos responsáveis pela teníase?</a:t>
            </a:r>
            <a:endParaRPr lang="pt-BR" sz="2000" dirty="0">
              <a:effectLst/>
              <a:latin typeface="Arial Narrow" panose="020B0606020202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Quais os sintomas mais comuns da teníase? </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959898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43EA6-1FE2-C09B-C5BA-B47C844A5B5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36D50AA-E69C-7E61-AD46-9C5D596E0AF2}"/>
              </a:ext>
            </a:extLst>
          </p:cNvPr>
          <p:cNvSpPr txBox="1"/>
          <p:nvPr/>
        </p:nvSpPr>
        <p:spPr>
          <a:xfrm>
            <a:off x="146649" y="724620"/>
            <a:ext cx="5451894" cy="423129"/>
          </a:xfrm>
          <a:prstGeom prst="rect">
            <a:avLst/>
          </a:prstGeom>
          <a:noFill/>
        </p:spPr>
        <p:txBody>
          <a:bodyPr wrap="square">
            <a:spAutoFit/>
          </a:bodyPr>
          <a:lstStyle/>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24.</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Observe.</a:t>
            </a:r>
            <a:endParaRPr lang="pt-BR" sz="2000" dirty="0">
              <a:effectLst/>
              <a:latin typeface="Calibri" panose="020F0502020204030204" pitchFamily="34" charset="0"/>
              <a:ea typeface="Calibri" panose="020F0502020204030204" pitchFamily="34" charset="0"/>
            </a:endParaRPr>
          </a:p>
        </p:txBody>
      </p:sp>
      <p:pic>
        <p:nvPicPr>
          <p:cNvPr id="4" name="Imagem 3" descr="Linha do tempo&#10;&#10;O conteúdo gerado por IA pode estar incorreto.">
            <a:extLst>
              <a:ext uri="{FF2B5EF4-FFF2-40B4-BE49-F238E27FC236}">
                <a16:creationId xmlns:a16="http://schemas.microsoft.com/office/drawing/2014/main" id="{66B78156-F421-7503-6043-B6A96AB0803C}"/>
              </a:ext>
            </a:extLst>
          </p:cNvPr>
          <p:cNvPicPr>
            <a:picLocks noChangeAspect="1"/>
          </p:cNvPicPr>
          <p:nvPr/>
        </p:nvPicPr>
        <p:blipFill>
          <a:blip r:embed="rId2"/>
          <a:stretch>
            <a:fillRect/>
          </a:stretch>
        </p:blipFill>
        <p:spPr>
          <a:xfrm>
            <a:off x="649037" y="1147749"/>
            <a:ext cx="2888615" cy="2838450"/>
          </a:xfrm>
          <a:prstGeom prst="rect">
            <a:avLst/>
          </a:prstGeom>
        </p:spPr>
      </p:pic>
      <p:sp>
        <p:nvSpPr>
          <p:cNvPr id="7" name="CaixaDeTexto 6">
            <a:extLst>
              <a:ext uri="{FF2B5EF4-FFF2-40B4-BE49-F238E27FC236}">
                <a16:creationId xmlns:a16="http://schemas.microsoft.com/office/drawing/2014/main" id="{7D347004-E20C-465E-A962-18D800714A52}"/>
              </a:ext>
            </a:extLst>
          </p:cNvPr>
          <p:cNvSpPr txBox="1"/>
          <p:nvPr/>
        </p:nvSpPr>
        <p:spPr>
          <a:xfrm>
            <a:off x="276045" y="3986199"/>
            <a:ext cx="5745194" cy="2948191"/>
          </a:xfrm>
          <a:prstGeom prst="rect">
            <a:avLst/>
          </a:prstGeom>
          <a:noFill/>
        </p:spPr>
        <p:txBody>
          <a:bodyPr wrap="square">
            <a:spAutoFit/>
          </a:bodyPr>
          <a:lstStyle/>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De acordo com esse esquema, ao ingerirmos carne de porco malcozidas/malpassada, corremos o risco de contrair a </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esquistossomose.</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ancilostomíase.</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ascaridíase. </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filariose. </a:t>
            </a:r>
            <a:endParaRPr lang="pt-BR" sz="2000" dirty="0">
              <a:effectLst/>
              <a:latin typeface="Calibri" panose="020F0502020204030204" pitchFamily="34" charset="0"/>
              <a:ea typeface="Calibri" panose="020F0502020204030204" pitchFamily="34" charset="0"/>
            </a:endParaRPr>
          </a:p>
          <a:p>
            <a:pPr>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teníase.</a:t>
            </a:r>
            <a:endParaRPr lang="pt-BR" sz="2000" dirty="0"/>
          </a:p>
        </p:txBody>
      </p:sp>
      <p:sp>
        <p:nvSpPr>
          <p:cNvPr id="9" name="CaixaDeTexto 8">
            <a:extLst>
              <a:ext uri="{FF2B5EF4-FFF2-40B4-BE49-F238E27FC236}">
                <a16:creationId xmlns:a16="http://schemas.microsoft.com/office/drawing/2014/main" id="{7027568F-5313-CED2-84B4-08186532F8B5}"/>
              </a:ext>
            </a:extLst>
          </p:cNvPr>
          <p:cNvSpPr txBox="1"/>
          <p:nvPr/>
        </p:nvSpPr>
        <p:spPr>
          <a:xfrm>
            <a:off x="6254152" y="724620"/>
            <a:ext cx="5598542" cy="5401735"/>
          </a:xfrm>
          <a:prstGeom prst="rect">
            <a:avLst/>
          </a:prstGeom>
          <a:noFill/>
        </p:spPr>
        <p:txBody>
          <a:bodyPr wrap="square">
            <a:spAutoFit/>
          </a:bodyPr>
          <a:lstStyle/>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25.</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(VUNESP – SP)</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Existe uma frase popular, usada em certas regiões, relativa a lagos e açudes: “Se nadou e depois coçou, é porque pegou”. </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Essa frase se refere à infecção por:</a:t>
            </a:r>
            <a:endParaRPr lang="pt-BR" sz="2000" dirty="0">
              <a:effectLst/>
              <a:latin typeface="Calibri" panose="020F0502020204030204" pitchFamily="34" charset="0"/>
              <a:ea typeface="Calibri" panose="020F0502020204030204" pitchFamily="34" charset="0"/>
            </a:endParaRPr>
          </a:p>
          <a:p>
            <a:pPr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Plasmodium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vivax</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Trypanosoma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cruzi</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Schistosoma mansoni</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Taenia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solium</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Ancylostoma</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i="1" dirty="0" err="1">
                <a:effectLst/>
                <a:latin typeface="Arial Narrow" panose="020B0606020202030204" pitchFamily="34" charset="0"/>
                <a:ea typeface="Arial Narrow" panose="020B0606020202030204" pitchFamily="34" charset="0"/>
                <a:cs typeface="Arial Narrow" panose="020B0606020202030204" pitchFamily="34" charset="0"/>
              </a:rPr>
              <a:t>duodenalis</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endParaRPr lang="pt-BR" b="1" dirty="0">
              <a:solidFill>
                <a:srgbClr val="FF0000"/>
              </a:solidFill>
              <a:latin typeface="Arial Narrow" panose="020B0606020202030204" pitchFamily="34" charset="0"/>
              <a:ea typeface="Calibri" panose="020F0502020204030204" pitchFamily="34" charset="0"/>
            </a:endParaRPr>
          </a:p>
          <a:p>
            <a:pPr algn="just" fontAlgn="auto"/>
            <a:r>
              <a:rPr lang="pt-BR" sz="2000" b="1" dirty="0">
                <a:latin typeface="Arial Narrow" panose="020B0606020202030204" pitchFamily="34" charset="0"/>
              </a:rPr>
              <a:t>26.</a:t>
            </a:r>
            <a:r>
              <a:rPr lang="pt-BR" sz="2000" dirty="0">
                <a:latin typeface="Arial Narrow" panose="020B0606020202030204" pitchFamily="34" charset="0"/>
              </a:rPr>
              <a:t> Os protozoários são seres de vida livre, mas alguns podem ser parasitas e transmissores de doenças. As protozooses são doenças causadas por protozoários.</a:t>
            </a:r>
          </a:p>
          <a:p>
            <a:pPr algn="just" fontAlgn="auto"/>
            <a:r>
              <a:rPr lang="pt-BR" sz="2000" b="1" dirty="0">
                <a:latin typeface="Arial Narrow" panose="020B0606020202030204" pitchFamily="34" charset="0"/>
              </a:rPr>
              <a:t>Cite 3 protozooses, o protozoário causador e como ocorre a transmissão.</a:t>
            </a:r>
            <a:endParaRPr lang="pt-BR" sz="2000" dirty="0">
              <a:latin typeface="Arial Narrow" panose="020B0606020202030204" pitchFamily="34" charset="0"/>
            </a:endParaRPr>
          </a:p>
          <a:p>
            <a:pPr algn="just" fontAlgn="auto">
              <a:lnSpc>
                <a:spcPct val="115000"/>
              </a:lnSpc>
              <a:buNone/>
            </a:pP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274804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C2851-D095-77AF-5EB8-69110885B21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8BD6BD3-D20F-B877-F735-8B2832B0C841}"/>
              </a:ext>
            </a:extLst>
          </p:cNvPr>
          <p:cNvSpPr txBox="1"/>
          <p:nvPr/>
        </p:nvSpPr>
        <p:spPr>
          <a:xfrm>
            <a:off x="241541" y="776377"/>
            <a:ext cx="5702060" cy="6063198"/>
          </a:xfrm>
          <a:prstGeom prst="rect">
            <a:avLst/>
          </a:prstGeom>
          <a:noFill/>
        </p:spPr>
        <p:txBody>
          <a:bodyPr wrap="square">
            <a:spAutoFit/>
          </a:bodyPr>
          <a:lstStyle/>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27. (Enem – 2018</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 malária é uma doença típica de regiões tropicais. De acordo com dados do Ministério da Saúde, no final do século XX foram registrados mais de 600 mil casos de malária no Brasil, 99% dos quais na região amazônica. </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Os altos índices de malária nessa região podem ser explicados por várias razões, entre as quais:</a:t>
            </a:r>
            <a:endParaRPr lang="pt-BR" sz="2000" dirty="0">
              <a:effectLst/>
              <a:latin typeface="Calibri" panose="020F0502020204030204" pitchFamily="34" charset="0"/>
              <a:ea typeface="Calibri" panose="020F0502020204030204" pitchFamily="34" charset="0"/>
            </a:endParaRPr>
          </a:p>
          <a:p>
            <a:pPr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As características genéticas das populações locais facilitam a transmissão e dificultam o tratamento da  doença.</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A falta de saneamento básico propicia o desenvolvimento do mosquito transmissor da malária nos esgotos não tratados.</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A inexistência de predadores capazes de eliminar o causador e o transmissor em seus focos impede o controle da doença.</a:t>
            </a:r>
            <a:endParaRPr lang="pt-BR" sz="2000" dirty="0">
              <a:effectLst/>
              <a:latin typeface="Calibri" panose="020F0502020204030204" pitchFamily="34" charset="0"/>
              <a:ea typeface="Calibri" panose="020F0502020204030204" pitchFamily="34" charset="0"/>
            </a:endParaRPr>
          </a:p>
          <a:p>
            <a:pPr>
              <a:buNone/>
            </a:pPr>
            <a:endParaRPr lang="pt-BR" sz="2000" dirty="0"/>
          </a:p>
        </p:txBody>
      </p:sp>
      <p:sp>
        <p:nvSpPr>
          <p:cNvPr id="5" name="CaixaDeTexto 4">
            <a:extLst>
              <a:ext uri="{FF2B5EF4-FFF2-40B4-BE49-F238E27FC236}">
                <a16:creationId xmlns:a16="http://schemas.microsoft.com/office/drawing/2014/main" id="{F04588D9-02C3-6E47-4185-6E0FCB477276}"/>
              </a:ext>
            </a:extLst>
          </p:cNvPr>
          <p:cNvSpPr txBox="1"/>
          <p:nvPr/>
        </p:nvSpPr>
        <p:spPr>
          <a:xfrm>
            <a:off x="6248401" y="836763"/>
            <a:ext cx="5702058" cy="6340197"/>
          </a:xfrm>
          <a:prstGeom prst="rect">
            <a:avLst/>
          </a:prstGeom>
          <a:noFill/>
        </p:spPr>
        <p:txBody>
          <a:bodyPr wrap="square">
            <a:spAutoFit/>
          </a:bodyPr>
          <a:lstStyle/>
          <a:p>
            <a:pPr>
              <a:buNone/>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(D) A temperatura elevada e os altos índices de chuva na floresta equatorial favorecem a proliferação do mosquito transmissor.</a:t>
            </a:r>
            <a:br>
              <a:rPr lang="pt-BR" sz="1800" dirty="0">
                <a:effectLst/>
                <a:latin typeface="Arial Narrow" panose="020B0606020202030204" pitchFamily="34" charset="0"/>
                <a:ea typeface="Arial Narrow" panose="020B0606020202030204" pitchFamily="34" charset="0"/>
                <a:cs typeface="Arial Narrow" panose="020B0606020202030204" pitchFamily="34" charset="0"/>
              </a:rPr>
            </a:br>
            <a:r>
              <a:rPr lang="pt-BR" sz="1800" dirty="0">
                <a:effectLst/>
                <a:latin typeface="Arial Narrow" panose="020B0606020202030204" pitchFamily="34" charset="0"/>
                <a:ea typeface="Arial Narrow" panose="020B0606020202030204" pitchFamily="34" charset="0"/>
                <a:cs typeface="Arial Narrow" panose="020B0606020202030204" pitchFamily="34" charset="0"/>
              </a:rPr>
              <a:t>(E) O Brasil é o único país do mundo que não implementou medidas concretas para interromper sua transmissão em núcleos urbanos.</a:t>
            </a:r>
          </a:p>
          <a:p>
            <a:pPr>
              <a:buNone/>
            </a:pPr>
            <a:endParaRPr lang="pt-BR" dirty="0">
              <a:latin typeface="Arial Narrow" panose="020B0606020202030204" pitchFamily="34" charset="0"/>
            </a:endParaRPr>
          </a:p>
          <a:p>
            <a:pPr algn="just"/>
            <a:r>
              <a:rPr lang="pt-BR" sz="2000" b="1" dirty="0">
                <a:latin typeface="Arial Narrow" panose="020B0606020202030204" pitchFamily="34" charset="0"/>
              </a:rPr>
              <a:t>Leia o texto.</a:t>
            </a:r>
            <a:endParaRPr lang="pt-BR" sz="2000" dirty="0">
              <a:latin typeface="Arial Narrow" panose="020B0606020202030204" pitchFamily="34" charset="0"/>
            </a:endParaRPr>
          </a:p>
          <a:p>
            <a:pPr algn="just"/>
            <a:r>
              <a:rPr lang="pt-BR" sz="2000" b="1" dirty="0">
                <a:latin typeface="Arial Narrow" panose="020B0606020202030204" pitchFamily="34" charset="0"/>
              </a:rPr>
              <a:t>Texto III</a:t>
            </a:r>
            <a:endParaRPr lang="pt-BR" sz="2000" dirty="0">
              <a:latin typeface="Arial Narrow" panose="020B0606020202030204" pitchFamily="34" charset="0"/>
            </a:endParaRPr>
          </a:p>
          <a:p>
            <a:pPr algn="just"/>
            <a:r>
              <a:rPr lang="pt-BR" sz="2000" b="1" dirty="0">
                <a:latin typeface="Arial Narrow" panose="020B0606020202030204" pitchFamily="34" charset="0"/>
              </a:rPr>
              <a:t>Tipo de vírus e suas características </a:t>
            </a:r>
            <a:endParaRPr lang="pt-BR" sz="2000" dirty="0">
              <a:latin typeface="Arial Narrow" panose="020B0606020202030204" pitchFamily="34" charset="0"/>
            </a:endParaRPr>
          </a:p>
          <a:p>
            <a:pPr algn="just"/>
            <a:r>
              <a:rPr lang="pt-BR" sz="2000" dirty="0">
                <a:latin typeface="Arial Narrow" panose="020B0606020202030204" pitchFamily="34" charset="0"/>
              </a:rPr>
              <a:t>          Vírus são seres microscópicos constituídos de DNA ou RNA e protegidos por uma capa formada de proteínas.</a:t>
            </a:r>
          </a:p>
          <a:p>
            <a:pPr algn="just"/>
            <a:r>
              <a:rPr lang="pt-BR" sz="2000" dirty="0">
                <a:latin typeface="Arial Narrow" panose="020B0606020202030204" pitchFamily="34" charset="0"/>
              </a:rPr>
              <a:t>São considerados parasitas intracelulares e, por isso, suas funções só podem ser desempenhadas quando entram em uma célula viva para utilizar todos os seus recursos.</a:t>
            </a:r>
          </a:p>
          <a:p>
            <a:pPr algn="just"/>
            <a:r>
              <a:rPr lang="pt-BR" sz="2000" dirty="0">
                <a:latin typeface="Arial Narrow" panose="020B0606020202030204" pitchFamily="34" charset="0"/>
              </a:rPr>
              <a:t>        Os vírus são classificados de acordo com o tipo de ácido nucleico, de acordo com a forma do capsídeo e pelos organismos que eles são capazes de infectar. Veja os exemplos a seguir.</a:t>
            </a:r>
          </a:p>
          <a:p>
            <a:pPr marL="342900" lvl="0" indent="-342900" algn="just">
              <a:buFont typeface="Arial" panose="020B0604020202020204" pitchFamily="34" charset="0"/>
              <a:buChar char="•"/>
            </a:pPr>
            <a:r>
              <a:rPr lang="pt-BR" sz="2000" dirty="0">
                <a:latin typeface="Arial Narrow" panose="020B0606020202030204" pitchFamily="34" charset="0"/>
              </a:rPr>
              <a:t>Adenovírus: formados por DNA, por exemplo o vírus da pneumonia.</a:t>
            </a:r>
          </a:p>
          <a:p>
            <a:pPr>
              <a:buNone/>
            </a:pPr>
            <a:endParaRPr lang="pt-BR" sz="1800" dirty="0"/>
          </a:p>
        </p:txBody>
      </p:sp>
      <p:cxnSp>
        <p:nvCxnSpPr>
          <p:cNvPr id="7" name="Conector reto 6">
            <a:extLst>
              <a:ext uri="{FF2B5EF4-FFF2-40B4-BE49-F238E27FC236}">
                <a16:creationId xmlns:a16="http://schemas.microsoft.com/office/drawing/2014/main" id="{22486750-24BC-4C2E-52DE-CD6799EC3193}"/>
              </a:ext>
            </a:extLst>
          </p:cNvPr>
          <p:cNvCxnSpPr>
            <a:cxnSpLocks/>
          </p:cNvCxnSpPr>
          <p:nvPr/>
        </p:nvCxnSpPr>
        <p:spPr>
          <a:xfrm>
            <a:off x="6248401" y="2518914"/>
            <a:ext cx="5702058"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83748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EE426-A5DF-AF45-D0D1-01E7D43F18E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14AF948-3771-3A1F-C435-889CD928C3A0}"/>
              </a:ext>
            </a:extLst>
          </p:cNvPr>
          <p:cNvSpPr txBox="1"/>
          <p:nvPr/>
        </p:nvSpPr>
        <p:spPr>
          <a:xfrm>
            <a:off x="207034" y="793630"/>
            <a:ext cx="5702060" cy="6155018"/>
          </a:xfrm>
          <a:prstGeom prst="rect">
            <a:avLst/>
          </a:prstGeom>
          <a:noFill/>
        </p:spPr>
        <p:txBody>
          <a:bodyPr wrap="square">
            <a:spAutoFit/>
          </a:bodyPr>
          <a:lstStyle/>
          <a:p>
            <a:pPr marL="342900" lvl="0" indent="-342900" algn="just">
              <a:lnSpc>
                <a:spcPct val="115000"/>
              </a:lnSpc>
              <a:buSzPts val="1000"/>
              <a:buFont typeface="Symbol" panose="05050102010706020507" pitchFamily="18" charset="2"/>
              <a:buChar char=""/>
              <a:tabLst>
                <a:tab pos="-13843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Retrovírus: formados por RNA, por exemplo o vírus HIV.</a:t>
            </a:r>
            <a:endParaRPr lang="pt-BR" sz="2000" dirty="0">
              <a:effectLst/>
              <a:latin typeface="Arial Narrow" panose="020B0606020202030204" pitchFamily="34" charset="0"/>
              <a:ea typeface="Calibri" panose="020F0502020204030204" pitchFamily="34" charset="0"/>
            </a:endParaRPr>
          </a:p>
          <a:p>
            <a:pPr marL="342900" lvl="0" indent="-342900" algn="just">
              <a:lnSpc>
                <a:spcPct val="115000"/>
              </a:lnSpc>
              <a:buSzPts val="1000"/>
              <a:buFont typeface="Symbol" panose="05050102010706020507" pitchFamily="18" charset="2"/>
              <a:buChar char=""/>
              <a:tabLst>
                <a:tab pos="-13843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Arbovírus: transmitidos por insetos, por exemplo o vírus da dengue.</a:t>
            </a:r>
            <a:endParaRPr lang="pt-BR" sz="2000" dirty="0">
              <a:effectLst/>
              <a:latin typeface="Arial Narrow" panose="020B0606020202030204" pitchFamily="34" charset="0"/>
              <a:ea typeface="Calibri" panose="020F0502020204030204" pitchFamily="34" charset="0"/>
            </a:endParaRPr>
          </a:p>
          <a:p>
            <a:pPr marL="342900" lvl="0" indent="-342900" algn="just">
              <a:lnSpc>
                <a:spcPct val="115000"/>
              </a:lnSpc>
              <a:buSzPts val="1000"/>
              <a:buFont typeface="Symbol" panose="05050102010706020507" pitchFamily="18" charset="2"/>
              <a:buChar char=""/>
              <a:tabLst>
                <a:tab pos="-13843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Bacteriófagos: vírus que infectam bactérias.</a:t>
            </a:r>
            <a:endParaRPr lang="pt-BR" sz="2000" dirty="0">
              <a:effectLst/>
              <a:latin typeface="Arial Narrow" panose="020B0606020202030204" pitchFamily="34" charset="0"/>
              <a:ea typeface="Calibri" panose="020F0502020204030204" pitchFamily="34" charset="0"/>
            </a:endParaRPr>
          </a:p>
          <a:p>
            <a:pPr marL="342900" lvl="0" indent="-342900" algn="just">
              <a:lnSpc>
                <a:spcPct val="115000"/>
              </a:lnSpc>
              <a:buSzPts val="1000"/>
              <a:buFont typeface="Symbol" panose="05050102010706020507" pitchFamily="18" charset="2"/>
              <a:buChar char=""/>
              <a:tabLst>
                <a:tab pos="-138430" algn="l"/>
              </a:tabLst>
            </a:pPr>
            <a:r>
              <a:rPr lang="pt-BR" sz="2000" dirty="0" err="1">
                <a:effectLst/>
                <a:latin typeface="Arial Narrow" panose="020B0606020202030204" pitchFamily="34" charset="0"/>
                <a:ea typeface="Arial Narrow" panose="020B0606020202030204" pitchFamily="34" charset="0"/>
                <a:cs typeface="Arial Narrow" panose="020B0606020202030204" pitchFamily="34" charset="0"/>
              </a:rPr>
              <a:t>Micófagos</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vírus que infectam fungos.</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Uma informação importante sobre os vírus é que eles podem utilizar agentes transmissores em uma infecção. Por exemplo, as plantas podem ser infectadas por vírus através de insetos ou outros organismos que se alimentam delas.</a:t>
            </a:r>
          </a:p>
          <a:p>
            <a:r>
              <a:rPr lang="pt-BR" sz="2000" b="1" dirty="0">
                <a:latin typeface="Arial Narrow" panose="020B0606020202030204" pitchFamily="34" charset="0"/>
              </a:rPr>
              <a:t>Características dos vírus</a:t>
            </a:r>
            <a:endParaRPr lang="pt-BR" sz="2000" dirty="0">
              <a:latin typeface="Arial Narrow" panose="020B0606020202030204" pitchFamily="34" charset="0"/>
            </a:endParaRPr>
          </a:p>
          <a:p>
            <a:r>
              <a:rPr lang="pt-BR" sz="2000" dirty="0">
                <a:latin typeface="Arial Narrow" panose="020B0606020202030204" pitchFamily="34" charset="0"/>
              </a:rPr>
              <a:t>As principais características dos vírus são:</a:t>
            </a:r>
          </a:p>
          <a:p>
            <a:pPr marL="342900" lvl="0" indent="-342900">
              <a:buFont typeface="Arial" panose="020B0604020202020204" pitchFamily="34" charset="0"/>
              <a:buChar char="•"/>
            </a:pPr>
            <a:r>
              <a:rPr lang="pt-BR" sz="2000" dirty="0">
                <a:latin typeface="Arial Narrow" panose="020B0606020202030204" pitchFamily="34" charset="0"/>
              </a:rPr>
              <a:t>São seres acelulares, ou seja, não possuem células;</a:t>
            </a:r>
          </a:p>
          <a:p>
            <a:pPr marL="342900" lvl="0" indent="-342900">
              <a:buFont typeface="Arial" panose="020B0604020202020204" pitchFamily="34" charset="0"/>
              <a:buChar char="•"/>
            </a:pPr>
            <a:r>
              <a:rPr lang="pt-BR" sz="2000" dirty="0">
                <a:latin typeface="Arial Narrow" panose="020B0606020202030204" pitchFamily="34" charset="0"/>
              </a:rPr>
              <a:t>Suas dimensões variam de 17 </a:t>
            </a:r>
            <a:r>
              <a:rPr lang="pt-BR" sz="2000" dirty="0" err="1">
                <a:latin typeface="Arial Narrow" panose="020B0606020202030204" pitchFamily="34" charset="0"/>
              </a:rPr>
              <a:t>nm</a:t>
            </a:r>
            <a:r>
              <a:rPr lang="pt-BR" sz="2000" dirty="0">
                <a:latin typeface="Arial Narrow" panose="020B0606020202030204" pitchFamily="34" charset="0"/>
              </a:rPr>
              <a:t> até 300 </a:t>
            </a:r>
            <a:r>
              <a:rPr lang="pt-BR" sz="2000" dirty="0" err="1">
                <a:latin typeface="Arial Narrow" panose="020B0606020202030204" pitchFamily="34" charset="0"/>
              </a:rPr>
              <a:t>nm</a:t>
            </a:r>
            <a:r>
              <a:rPr lang="pt-BR" sz="2000" dirty="0">
                <a:latin typeface="Arial Narrow" panose="020B0606020202030204" pitchFamily="34" charset="0"/>
              </a:rPr>
              <a:t>;</a:t>
            </a:r>
          </a:p>
          <a:p>
            <a:pPr marL="342900" lvl="0" indent="-342900">
              <a:buFont typeface="Arial" panose="020B0604020202020204" pitchFamily="34" charset="0"/>
              <a:buChar char="•"/>
            </a:pPr>
            <a:r>
              <a:rPr lang="pt-BR" sz="2000" dirty="0">
                <a:latin typeface="Arial Narrow" panose="020B0606020202030204" pitchFamily="34" charset="0"/>
              </a:rPr>
              <a:t>São seres diversificados e, portanto, não possuem um padrão;</a:t>
            </a:r>
          </a:p>
          <a:p>
            <a:pPr algn="just">
              <a:lnSpc>
                <a:spcPct val="115000"/>
              </a:lnSpc>
              <a:buNone/>
            </a:pPr>
            <a:endParaRPr lang="pt-BR" sz="20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51254D8C-5A28-24C8-3D1C-A37215310D67}"/>
              </a:ext>
            </a:extLst>
          </p:cNvPr>
          <p:cNvSpPr txBox="1"/>
          <p:nvPr/>
        </p:nvSpPr>
        <p:spPr>
          <a:xfrm>
            <a:off x="6193765" y="793630"/>
            <a:ext cx="5702060" cy="5677003"/>
          </a:xfrm>
          <a:prstGeom prst="rect">
            <a:avLst/>
          </a:prstGeom>
          <a:noFill/>
        </p:spPr>
        <p:txBody>
          <a:bodyPr wrap="square">
            <a:spAutoFit/>
          </a:bodyPr>
          <a:lstStyle/>
          <a:p>
            <a:pPr marL="342900" lvl="0" indent="-342900" algn="just">
              <a:lnSpc>
                <a:spcPct val="115000"/>
              </a:lnSpc>
              <a:buSzPts val="1000"/>
              <a:buFont typeface="Symbol" panose="05050102010706020507" pitchFamily="18" charset="2"/>
              <a:buChar char=""/>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São capazes de sofrer mutações;</a:t>
            </a:r>
            <a:endParaRPr lang="pt-BR" sz="2000" dirty="0">
              <a:effectLst/>
              <a:latin typeface="Arial Narrow" panose="020B0606020202030204" pitchFamily="34" charset="0"/>
              <a:ea typeface="Calibri" panose="020F0502020204030204" pitchFamily="34" charset="0"/>
            </a:endParaRPr>
          </a:p>
          <a:p>
            <a:pPr marL="342900" lvl="0" indent="-342900" algn="just">
              <a:lnSpc>
                <a:spcPct val="115000"/>
              </a:lnSpc>
              <a:buSzPts val="1000"/>
              <a:buFont typeface="Symbol" panose="05050102010706020507" pitchFamily="18" charset="2"/>
              <a:buChar char=""/>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Fora de um organismo hospedeiro cristalizam-se como os minerais;</a:t>
            </a:r>
            <a:endParaRPr lang="pt-BR" sz="2000" dirty="0">
              <a:effectLst/>
              <a:latin typeface="Arial Narrow" panose="020B0606020202030204" pitchFamily="34" charset="0"/>
              <a:ea typeface="Calibri" panose="020F0502020204030204" pitchFamily="34" charset="0"/>
            </a:endParaRPr>
          </a:p>
          <a:p>
            <a:pPr marL="342900" lvl="0" indent="-342900" algn="just">
              <a:lnSpc>
                <a:spcPct val="115000"/>
              </a:lnSpc>
              <a:buSzPts val="1000"/>
              <a:buFont typeface="Symbol" panose="05050102010706020507" pitchFamily="18" charset="2"/>
              <a:buChar char=""/>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Não possuem metabolismo próprio e, por isso, a reprodução ocorre em uma célula viva.</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Muito se discute sobre os vírus serem considerados seres vivos ou não. Enquanto para alguns estudiosos eles são apenas partículas infecciosas, para outros, uma vez que se reproduzem e sofrem mutações genéticas, estão inclusos na categoria dos seres vivos.</a:t>
            </a:r>
          </a:p>
          <a:p>
            <a:pPr algn="just"/>
            <a:r>
              <a:rPr lang="pt-BR" sz="2000" b="1" dirty="0">
                <a:latin typeface="Arial Narrow" panose="020B0606020202030204" pitchFamily="34" charset="0"/>
              </a:rPr>
              <a:t>            Estrutura do Vírus</a:t>
            </a:r>
            <a:endParaRPr lang="pt-BR" sz="2000" dirty="0">
              <a:latin typeface="Arial Narrow" panose="020B0606020202030204" pitchFamily="34" charset="0"/>
            </a:endParaRPr>
          </a:p>
          <a:p>
            <a:pPr algn="just"/>
            <a:r>
              <a:rPr lang="pt-BR" sz="2000" dirty="0">
                <a:latin typeface="Arial Narrow" panose="020B0606020202030204" pitchFamily="34" charset="0"/>
              </a:rPr>
              <a:t>Os vírus são formados por ácidos nucleicos, RNA (ácido ribonucleico) ou DNA (ácido desoxirribonucleico), envolvidos por uma capa proteica chamada de capsídeo. Além desses componentes, alguns vírus ainda podem ser revestidos por uma película de gordura e proteína</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68505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63CC3-276B-8814-A73A-D86F35EBAA0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52D02DF4-BF8D-5E9B-4B1E-FA0A84CD4850}"/>
              </a:ext>
            </a:extLst>
          </p:cNvPr>
          <p:cNvPicPr>
            <a:picLocks noChangeAspect="1"/>
          </p:cNvPicPr>
          <p:nvPr/>
        </p:nvPicPr>
        <p:blipFill>
          <a:blip r:embed="rId2"/>
          <a:stretch>
            <a:fillRect/>
          </a:stretch>
        </p:blipFill>
        <p:spPr>
          <a:xfrm>
            <a:off x="681523" y="1544129"/>
            <a:ext cx="4632348" cy="4167872"/>
          </a:xfrm>
          <a:prstGeom prst="rect">
            <a:avLst/>
          </a:prstGeom>
        </p:spPr>
      </p:pic>
      <p:sp>
        <p:nvSpPr>
          <p:cNvPr id="4" name="CaixaDeTexto 3">
            <a:extLst>
              <a:ext uri="{FF2B5EF4-FFF2-40B4-BE49-F238E27FC236}">
                <a16:creationId xmlns:a16="http://schemas.microsoft.com/office/drawing/2014/main" id="{5280D6FC-0FD0-BCEE-E0BC-0A6E4914F30B}"/>
              </a:ext>
            </a:extLst>
          </p:cNvPr>
          <p:cNvSpPr txBox="1"/>
          <p:nvPr/>
        </p:nvSpPr>
        <p:spPr>
          <a:xfrm>
            <a:off x="6245525" y="1026544"/>
            <a:ext cx="5667554" cy="4167872"/>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Ácidos nucleicos (RNA e DNA): são as informações contidas no vírus que deverão ser utilizadas para sintetizar proteínas na célula invadida;</a:t>
            </a:r>
            <a:endParaRPr lang="pt-BR" sz="2000" dirty="0">
              <a:effectLst/>
              <a:latin typeface="Arial Narrow" panose="020B0606020202030204" pitchFamily="34" charset="0"/>
              <a:ea typeface="Calibri" panose="020F0502020204030204" pitchFamily="34" charset="0"/>
            </a:endParaRPr>
          </a:p>
          <a:p>
            <a:pPr marL="342900" lvl="0" indent="-342900" algn="just">
              <a:lnSpc>
                <a:spcPct val="115000"/>
              </a:lnSpc>
              <a:spcAft>
                <a:spcPts val="800"/>
              </a:spcAft>
              <a:buFont typeface="Symbol" panose="05050102010706020507" pitchFamily="18" charset="2"/>
              <a:buChar char=""/>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Capsídeo: envolve e protege o ácido nucleico viral da digestão por enzimas. Além disso, possui regiões que permitem a passagem do ácido nucleico para injetar no citoplasma da célula hospedeira;</a:t>
            </a:r>
            <a:endParaRPr lang="pt-BR" sz="2000" dirty="0">
              <a:effectLst/>
              <a:latin typeface="Arial Narrow" panose="020B0606020202030204" pitchFamily="34" charset="0"/>
              <a:ea typeface="Calibri" panose="020F0502020204030204" pitchFamily="34" charset="0"/>
            </a:endParaRPr>
          </a:p>
          <a:p>
            <a:pPr marL="342900" lvl="0" indent="-342900" algn="just">
              <a:lnSpc>
                <a:spcPct val="115000"/>
              </a:lnSpc>
              <a:spcAft>
                <a:spcPts val="800"/>
              </a:spcAft>
              <a:buFont typeface="Symbol" panose="05050102010706020507" pitchFamily="18" charset="2"/>
              <a:buChar char=""/>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Envelope de glicoproteínas: revestimento formado por lipídios e proteínas ao redor do capsídeo, que são utilizadas para invadir a membrana celular e se ligar a ela, facilitando a fixação do vírus.</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643915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0E44E-FBA6-7337-A34E-86C4C920C32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106B853-0B47-8B04-CED0-EFBDF9316B08}"/>
              </a:ext>
            </a:extLst>
          </p:cNvPr>
          <p:cNvSpPr txBox="1"/>
          <p:nvPr/>
        </p:nvSpPr>
        <p:spPr>
          <a:xfrm>
            <a:off x="284673" y="767751"/>
            <a:ext cx="5572664" cy="6293518"/>
          </a:xfrm>
          <a:prstGeom prst="rect">
            <a:avLst/>
          </a:prstGeom>
          <a:noFill/>
        </p:spPr>
        <p:txBody>
          <a:bodyPr wrap="square">
            <a:spAutoFit/>
          </a:bodyPr>
          <a:lstStyle/>
          <a:p>
            <a:pPr algn="just">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Como os vírus se reproduzem?</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Os vírus são capazes de invadir diferentes tipos de células, principalmente bactérias, plantas e animais.</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No ciclo de reprodução, geralmente os vírus rompem a parede celular, entram, replicam-se e partem para infectar novas células.</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Há também os vírus que não precisam entrar em uma célula para se reproduzirem, eles apenas injetam seu genoma na célula hospedeira.</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O material genético viral inserido em uma célula é traduzido e replicado à medida que a célula se multiplica.</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Geralmente, os vírus utilizam os ribossomos das células eucarióticas para traduzir o RNA mensageiro viram e, assim, produzirem proteínas virais dentro da célula.</a:t>
            </a:r>
          </a:p>
          <a:p>
            <a:r>
              <a:rPr lang="pt-BR" sz="2000" dirty="0">
                <a:latin typeface="Arial Narrow" panose="020B0606020202030204" pitchFamily="34" charset="0"/>
              </a:rPr>
              <a:t>O ciclo reprodutivo desses organismos pode então ser dividido em 4 etapas:</a:t>
            </a:r>
          </a:p>
          <a:p>
            <a:pPr marL="342900" lvl="0" indent="-342900">
              <a:buFont typeface="Arial" panose="020B0604020202020204" pitchFamily="34" charset="0"/>
              <a:buChar char="•"/>
            </a:pPr>
            <a:r>
              <a:rPr lang="pt-BR" sz="2000" dirty="0">
                <a:latin typeface="Arial Narrow" panose="020B0606020202030204" pitchFamily="34" charset="0"/>
              </a:rPr>
              <a:t>Entrada do vírus na célula hospedeira;</a:t>
            </a:r>
          </a:p>
          <a:p>
            <a:pPr algn="just">
              <a:lnSpc>
                <a:spcPct val="115000"/>
              </a:lnSpc>
              <a:buNone/>
            </a:pPr>
            <a:endParaRPr lang="pt-BR" sz="20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E9B8ABDF-EC1B-A4B1-AFB3-EFBF6BAF2620}"/>
              </a:ext>
            </a:extLst>
          </p:cNvPr>
          <p:cNvSpPr txBox="1"/>
          <p:nvPr/>
        </p:nvSpPr>
        <p:spPr>
          <a:xfrm>
            <a:off x="6271403" y="914400"/>
            <a:ext cx="5635924" cy="5732403"/>
          </a:xfrm>
          <a:prstGeom prst="rect">
            <a:avLst/>
          </a:prstGeom>
          <a:noFill/>
        </p:spPr>
        <p:txBody>
          <a:bodyPr wrap="square">
            <a:spAutoFit/>
          </a:bodyPr>
          <a:lstStyle/>
          <a:p>
            <a:pPr marL="342900" lvl="0" indent="-342900" algn="just">
              <a:lnSpc>
                <a:spcPct val="115000"/>
              </a:lnSpc>
              <a:buSzPts val="1000"/>
              <a:buFont typeface="Symbol" panose="05050102010706020507" pitchFamily="18" charset="2"/>
              <a:buChar char=""/>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Eclipse (inatividade do vírus);</a:t>
            </a:r>
            <a:endParaRPr lang="pt-BR" sz="2000" dirty="0">
              <a:effectLst/>
              <a:latin typeface="Arial Narrow" panose="020B0606020202030204" pitchFamily="34" charset="0"/>
              <a:ea typeface="Calibri" panose="020F0502020204030204" pitchFamily="34" charset="0"/>
            </a:endParaRPr>
          </a:p>
          <a:p>
            <a:pPr marL="342900" lvl="0" indent="-342900" algn="just">
              <a:lnSpc>
                <a:spcPct val="115000"/>
              </a:lnSpc>
              <a:buSzPts val="1000"/>
              <a:buFont typeface="Symbol" panose="05050102010706020507" pitchFamily="18" charset="2"/>
              <a:buChar char=""/>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Multiplicação do material viral (cópias da matriz);</a:t>
            </a:r>
            <a:endParaRPr lang="pt-BR" sz="2000" dirty="0">
              <a:effectLst/>
              <a:latin typeface="Arial Narrow" panose="020B0606020202030204" pitchFamily="34" charset="0"/>
              <a:ea typeface="Calibri" panose="020F0502020204030204" pitchFamily="34" charset="0"/>
            </a:endParaRPr>
          </a:p>
          <a:p>
            <a:pPr marL="342900" lvl="0" indent="-342900" algn="just">
              <a:lnSpc>
                <a:spcPct val="115000"/>
              </a:lnSpc>
              <a:buSzPts val="1000"/>
              <a:buFont typeface="Symbol" panose="05050102010706020507" pitchFamily="18" charset="2"/>
              <a:buChar char=""/>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Liberação dos novos vírus.</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Em outras palavras, no processo de reprodução dos vírus há a duplicação do material genético viral e a síntese das proteínas na medida em que ele inibe o funcionamento normal da célula.</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Viroses: doenças causadas por vírus.</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As doenças causadas por vírus são chamadas de viroses. Confira alguns exemplos: Gripe; Gripe espanhola; Sarampo; Varíola; Rubéola; Meningite; Pneumonia; Poliomielite; AIDS.</a:t>
            </a:r>
            <a:endParaRPr lang="pt-BR" sz="2000" dirty="0">
              <a:effectLst/>
              <a:latin typeface="Arial Narrow" panose="020B0606020202030204" pitchFamily="34" charset="0"/>
              <a:ea typeface="Calibri" panose="020F0502020204030204" pitchFamily="34" charset="0"/>
            </a:endParaRPr>
          </a:p>
          <a:p>
            <a:pPr algn="just">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Note que, os vírus podem infectar tanto as células dos animais, fungos, vegetais (eucarióticas), quanto das bactérias (procarióticas) e, nesse caso, são chamados de bacteriófagos.</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333671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44D3C-9F99-B2DB-CDC8-EB734BA8C969}"/>
            </a:ext>
          </a:extLst>
        </p:cNvPr>
        <p:cNvGrpSpPr/>
        <p:nvPr/>
      </p:nvGrpSpPr>
      <p:grpSpPr>
        <a:xfrm>
          <a:off x="0" y="0"/>
          <a:ext cx="0" cy="0"/>
          <a:chOff x="0" y="0"/>
          <a:chExt cx="0" cy="0"/>
        </a:xfrm>
      </p:grpSpPr>
      <p:pic>
        <p:nvPicPr>
          <p:cNvPr id="2" name="Imagem 1" descr="Texto, Logotipo&#10;&#10;O conteúdo gerado por IA pode estar incorreto.">
            <a:extLst>
              <a:ext uri="{FF2B5EF4-FFF2-40B4-BE49-F238E27FC236}">
                <a16:creationId xmlns:a16="http://schemas.microsoft.com/office/drawing/2014/main" id="{A873D40E-2621-3AA1-90C2-CC42B3B74F12}"/>
              </a:ext>
            </a:extLst>
          </p:cNvPr>
          <p:cNvPicPr>
            <a:picLocks noChangeAspect="1"/>
          </p:cNvPicPr>
          <p:nvPr/>
        </p:nvPicPr>
        <p:blipFill>
          <a:blip r:embed="rId2"/>
          <a:stretch>
            <a:fillRect/>
          </a:stretch>
        </p:blipFill>
        <p:spPr>
          <a:xfrm>
            <a:off x="629728" y="667518"/>
            <a:ext cx="3105510" cy="954248"/>
          </a:xfrm>
          <a:prstGeom prst="rect">
            <a:avLst/>
          </a:prstGeom>
        </p:spPr>
      </p:pic>
      <p:sp>
        <p:nvSpPr>
          <p:cNvPr id="4" name="CaixaDeTexto 3">
            <a:extLst>
              <a:ext uri="{FF2B5EF4-FFF2-40B4-BE49-F238E27FC236}">
                <a16:creationId xmlns:a16="http://schemas.microsoft.com/office/drawing/2014/main" id="{ADBFA895-370F-0627-DBAE-AA30235C3EF4}"/>
              </a:ext>
            </a:extLst>
          </p:cNvPr>
          <p:cNvSpPr txBox="1"/>
          <p:nvPr/>
        </p:nvSpPr>
        <p:spPr>
          <a:xfrm>
            <a:off x="327804" y="1552755"/>
            <a:ext cx="5607171" cy="3954416"/>
          </a:xfrm>
          <a:prstGeom prst="rect">
            <a:avLst/>
          </a:prstGeom>
          <a:noFill/>
        </p:spPr>
        <p:txBody>
          <a:bodyPr wrap="square">
            <a:spAutoFit/>
          </a:bodyPr>
          <a:lstStyle/>
          <a:p>
            <a:pPr fontAlgn="auto">
              <a:lnSpc>
                <a:spcPct val="115000"/>
              </a:lnSpc>
              <a:buNone/>
              <a:tabLst>
                <a:tab pos="180340" algn="l"/>
                <a:tab pos="270510" algn="l"/>
              </a:tabLst>
            </a:pPr>
            <a:endParaRPr lang="pt-BR" sz="2000" b="1" dirty="0">
              <a:effectLst/>
              <a:latin typeface="Arial Narrow" panose="020B0606020202030204" pitchFamily="34" charset="0"/>
              <a:ea typeface="Arial Narrow" panose="020B0606020202030204" pitchFamily="34" charset="0"/>
              <a:cs typeface="Arial Narrow" panose="020B0606020202030204" pitchFamily="34" charset="0"/>
            </a:endParaRPr>
          </a:p>
          <a:p>
            <a:pPr fontAlgn="auto">
              <a:lnSpc>
                <a:spcPct val="115000"/>
              </a:lnSpc>
              <a:buNone/>
              <a:tabLst>
                <a:tab pos="180340" algn="l"/>
                <a:tab pos="270510" algn="l"/>
              </a:tabLs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28.</a:t>
            </a:r>
            <a:r>
              <a:rPr lang="pt-BR" sz="2000" b="1" dirty="0">
                <a:solidFill>
                  <a:srgbClr val="222222"/>
                </a:solidFill>
                <a:effectLst/>
                <a:latin typeface="Roboto" panose="02000000000000000000" pitchFamily="2" charset="0"/>
                <a:ea typeface="Calibri" panose="020F0502020204030204" pitchFamily="34" charset="0"/>
              </a:rPr>
              <a:t>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De acordo com o texto, é correto afirmar que os/as</a:t>
            </a:r>
            <a:endParaRPr lang="pt-BR" sz="2000" dirty="0">
              <a:effectLst/>
              <a:latin typeface="Calibri" panose="020F0502020204030204" pitchFamily="34" charset="0"/>
              <a:ea typeface="Calibri" panose="020F0502020204030204" pitchFamily="34" charset="0"/>
            </a:endParaRPr>
          </a:p>
          <a:p>
            <a:pPr fontAlgn="auto">
              <a:lnSpc>
                <a:spcPct val="115000"/>
              </a:lnSpc>
              <a:buNone/>
              <a:tabLst>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vírus  têm metabolismo próprio.</a:t>
            </a:r>
            <a:endParaRPr lang="pt-BR" sz="2000" dirty="0">
              <a:effectLst/>
              <a:latin typeface="Calibri" panose="020F0502020204030204" pitchFamily="34" charset="0"/>
              <a:ea typeface="Calibri" panose="020F0502020204030204" pitchFamily="34" charset="0"/>
            </a:endParaRPr>
          </a:p>
          <a:p>
            <a:pPr fontAlgn="auto">
              <a:lnSpc>
                <a:spcPct val="115000"/>
              </a:lnSpc>
              <a:buNone/>
              <a:tabLst>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vírus precisam entrar na célula hospedeira para se reproduzir. </a:t>
            </a:r>
            <a:endParaRPr lang="pt-BR" sz="2000" dirty="0">
              <a:effectLst/>
              <a:latin typeface="Calibri" panose="020F0502020204030204" pitchFamily="34" charset="0"/>
              <a:ea typeface="Calibri" panose="020F0502020204030204" pitchFamily="34" charset="0"/>
            </a:endParaRPr>
          </a:p>
          <a:p>
            <a:pPr fontAlgn="auto">
              <a:lnSpc>
                <a:spcPct val="115000"/>
              </a:lnSpc>
              <a:buNone/>
              <a:tabLst>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viroses sempre modificam o material genético da célula hospedeira.</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vírus utilizam o DNA da célula hospedeira para produzir outros vírus.</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vírus utilizam o seu próprio metabolismo para destruir células, causando viroses</a:t>
            </a:r>
            <a:r>
              <a:rPr lang="pt-BR" sz="12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1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55DFA415-C8A5-EF50-0321-D3C368F9F94A}"/>
              </a:ext>
            </a:extLst>
          </p:cNvPr>
          <p:cNvSpPr txBox="1"/>
          <p:nvPr/>
        </p:nvSpPr>
        <p:spPr>
          <a:xfrm>
            <a:off x="6257026" y="888521"/>
            <a:ext cx="5707811" cy="3254802"/>
          </a:xfrm>
          <a:prstGeom prst="rect">
            <a:avLst/>
          </a:prstGeom>
          <a:noFill/>
        </p:spPr>
        <p:txBody>
          <a:bodyPr wrap="square">
            <a:spAutoFit/>
          </a:bodyPr>
          <a:lstStyle/>
          <a:p>
            <a:pPr algn="just" fontAlgn="auto">
              <a:lnSpc>
                <a:spcPct val="115000"/>
              </a:lnSpc>
              <a:buNone/>
              <a:tabLst>
                <a:tab pos="180340" algn="l"/>
                <a:tab pos="270510" algn="l"/>
              </a:tabLs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29.</a:t>
            </a:r>
            <a:r>
              <a:rPr lang="pt-BR" sz="2000" dirty="0">
                <a:effectLst/>
                <a:latin typeface="Arial Narrow" panose="020B0606020202030204" pitchFamily="34" charset="0"/>
                <a:ea typeface="Calibri" panose="020F0502020204030204" pitchFamily="34" charset="0"/>
              </a:rPr>
              <a:t>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Os vírus não são considerados seres vivos por muitos autores, uma vez que não são capazes de realizar                 atividades metabólicas fora de uma célula. </a:t>
            </a:r>
            <a:endParaRPr lang="pt-BR" sz="2000" dirty="0">
              <a:effectLst/>
              <a:latin typeface="Arial Narrow" panose="020B0606020202030204" pitchFamily="34" charset="0"/>
              <a:ea typeface="Calibri" panose="020F0502020204030204" pitchFamily="34" charset="0"/>
            </a:endParaRPr>
          </a:p>
          <a:p>
            <a:pPr fontAlgn="auto">
              <a:lnSpc>
                <a:spcPct val="115000"/>
              </a:lnSpc>
              <a:buNone/>
              <a:tabLst>
                <a:tab pos="180340" algn="l"/>
                <a:tab pos="270510" algn="l"/>
              </a:tabLs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Por essa razão, eles são chamados de:</a:t>
            </a:r>
            <a:endParaRPr lang="pt-BR" sz="2000" dirty="0">
              <a:effectLst/>
              <a:latin typeface="Arial Narrow" panose="020B0606020202030204" pitchFamily="34" charset="0"/>
              <a:ea typeface="Calibri" panose="020F0502020204030204" pitchFamily="34" charset="0"/>
            </a:endParaRPr>
          </a:p>
          <a:p>
            <a:pPr fontAlgn="auto">
              <a:lnSpc>
                <a:spcPct val="115000"/>
              </a:lnSpc>
              <a:buNone/>
              <a:tabLst>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Vetor extracelular.</a:t>
            </a:r>
            <a:endParaRPr lang="pt-BR" sz="2000" dirty="0">
              <a:effectLst/>
              <a:latin typeface="Arial Narrow" panose="020B0606020202030204" pitchFamily="34" charset="0"/>
              <a:ea typeface="Calibri" panose="020F0502020204030204" pitchFamily="34" charset="0"/>
            </a:endParaRPr>
          </a:p>
          <a:p>
            <a:pPr fontAlgn="auto">
              <a:lnSpc>
                <a:spcPct val="115000"/>
              </a:lnSpc>
              <a:buNone/>
              <a:tabLst>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Hospedeiro obrigatório</a:t>
            </a:r>
            <a:endParaRPr lang="pt-BR" sz="2000" dirty="0">
              <a:effectLst/>
              <a:latin typeface="Arial Narrow" panose="020B0606020202030204" pitchFamily="34" charset="0"/>
              <a:ea typeface="Calibri" panose="020F0502020204030204" pitchFamily="34" charset="0"/>
            </a:endParaRPr>
          </a:p>
          <a:p>
            <a:pPr fontAlgn="auto">
              <a:lnSpc>
                <a:spcPct val="115000"/>
              </a:lnSpc>
              <a:buNone/>
              <a:tabLst>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Inquilinos intercelulares.  </a:t>
            </a:r>
            <a:endParaRPr lang="pt-BR" sz="2000" dirty="0">
              <a:effectLst/>
              <a:latin typeface="Arial Narrow" panose="020B0606020202030204" pitchFamily="34" charset="0"/>
              <a:ea typeface="Calibri" panose="020F0502020204030204" pitchFamily="34" charset="0"/>
            </a:endParaRPr>
          </a:p>
          <a:p>
            <a:pPr fontAlgn="auto">
              <a:lnSpc>
                <a:spcPct val="115000"/>
              </a:lnSpc>
              <a:buNone/>
              <a:tabLst>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Parasita intracelular obrigatório.  </a:t>
            </a:r>
            <a:endParaRPr lang="pt-BR" sz="2000" dirty="0">
              <a:effectLst/>
              <a:latin typeface="Arial Narrow" panose="020B0606020202030204" pitchFamily="34" charset="0"/>
              <a:ea typeface="Calibri" panose="020F0502020204030204" pitchFamily="34" charset="0"/>
            </a:endParaRPr>
          </a:p>
          <a:p>
            <a:pPr fontAlgn="auto">
              <a:lnSpc>
                <a:spcPct val="115000"/>
              </a:lnSpc>
              <a:buNone/>
              <a:tabLst>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Organismos metabolicamente ativos.</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644206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C6569-EEB5-E840-097E-298E4CE051F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918FBAE-6CD1-884D-D8A5-CBC3FFA34517}"/>
              </a:ext>
            </a:extLst>
          </p:cNvPr>
          <p:cNvSpPr txBox="1"/>
          <p:nvPr/>
        </p:nvSpPr>
        <p:spPr>
          <a:xfrm>
            <a:off x="155276" y="724619"/>
            <a:ext cx="5572664" cy="3893374"/>
          </a:xfrm>
          <a:prstGeom prst="rect">
            <a:avLst/>
          </a:prstGeom>
          <a:noFill/>
        </p:spPr>
        <p:txBody>
          <a:bodyPr wrap="square">
            <a:spAutoFit/>
          </a:bodyPr>
          <a:lstStyle/>
          <a:p>
            <a:pPr algn="just" fontAlgn="auto">
              <a:lnSpc>
                <a:spcPct val="115000"/>
              </a:lnSpc>
              <a:buNone/>
              <a:tabLst>
                <a:tab pos="180340" algn="l"/>
                <a:tab pos="270510" algn="l"/>
              </a:tabLs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30.</a:t>
            </a:r>
            <a:r>
              <a:rPr lang="pt-BR" sz="2000" dirty="0">
                <a:effectLst/>
                <a:latin typeface="Arial Narrow" panose="020B0606020202030204" pitchFamily="34" charset="0"/>
                <a:ea typeface="Calibri" panose="020F0502020204030204" pitchFamily="34" charset="0"/>
              </a:rPr>
              <a:t> O HIV é um exemplo de vírus que pertence à classe dos </a:t>
            </a:r>
            <a:r>
              <a:rPr lang="pt-BR" sz="2000" b="1" dirty="0">
                <a:effectLst/>
                <a:latin typeface="Arial Narrow" panose="020B0606020202030204" pitchFamily="34" charset="0"/>
                <a:ea typeface="Calibri" panose="020F0502020204030204" pitchFamily="34" charset="0"/>
                <a:cs typeface="Calibri" panose="020F0502020204030204" pitchFamily="34" charset="0"/>
              </a:rPr>
              <a:t>retrovírus</a:t>
            </a:r>
            <a:r>
              <a:rPr lang="pt-BR" sz="2000" dirty="0">
                <a:effectLst/>
                <a:latin typeface="Arial Narrow" panose="020B0606020202030204" pitchFamily="34" charset="0"/>
                <a:ea typeface="Calibri" panose="020F0502020204030204" pitchFamily="34" charset="0"/>
              </a:rPr>
              <a:t>. Qual das alternativas a seguir está correta sobre esse tipo de vírus?</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(A) Ele possui DNA como material genético.</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(B) Ele se reproduz apenas em células bacterianas.</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(C) Ele é transmitido por mosquitos, como o vírus da dengue.</a:t>
            </a:r>
          </a:p>
          <a:p>
            <a:pPr algn="just" fontAlgn="auto">
              <a:lnSpc>
                <a:spcPct val="115000"/>
              </a:lnSpc>
              <a:buNone/>
              <a:tabLst>
                <a:tab pos="180340" algn="l"/>
                <a:tab pos="270510" algn="l"/>
              </a:tabLst>
            </a:pPr>
            <a:r>
              <a:rPr lang="pt-BR" sz="2000" dirty="0">
                <a:effectLst/>
                <a:latin typeface="Arial Narrow" panose="020B0606020202030204" pitchFamily="34" charset="0"/>
                <a:ea typeface="Calibri" panose="020F0502020204030204" pitchFamily="34" charset="0"/>
              </a:rPr>
              <a:t>(D) Ele consegue produzir sua própria energia, sem precisar de uma célula hospedeira.</a:t>
            </a:r>
          </a:p>
          <a:p>
            <a:pPr algn="just">
              <a:buNone/>
            </a:pPr>
            <a:r>
              <a:rPr lang="pt-BR" sz="2000" dirty="0">
                <a:effectLst/>
                <a:latin typeface="Arial Narrow" panose="020B0606020202030204" pitchFamily="34" charset="0"/>
                <a:ea typeface="Calibri" panose="020F0502020204030204" pitchFamily="34" charset="0"/>
                <a:cs typeface="Calibri" panose="020F0502020204030204" pitchFamily="34" charset="0"/>
              </a:rPr>
              <a:t>(E) Ele possui RNA como material genético e utiliza uma enzima chamada transcriptase reversa para se replicar.</a:t>
            </a:r>
            <a:endParaRPr lang="pt-BR" sz="2000" dirty="0">
              <a:latin typeface="Arial Narrow" panose="020B0606020202030204" pitchFamily="34" charset="0"/>
            </a:endParaRPr>
          </a:p>
        </p:txBody>
      </p:sp>
      <p:sp>
        <p:nvSpPr>
          <p:cNvPr id="5" name="CaixaDeTexto 4">
            <a:extLst>
              <a:ext uri="{FF2B5EF4-FFF2-40B4-BE49-F238E27FC236}">
                <a16:creationId xmlns:a16="http://schemas.microsoft.com/office/drawing/2014/main" id="{DF40C019-8CDE-3DD2-B1B2-E73F3767D769}"/>
              </a:ext>
            </a:extLst>
          </p:cNvPr>
          <p:cNvSpPr txBox="1"/>
          <p:nvPr/>
        </p:nvSpPr>
        <p:spPr>
          <a:xfrm>
            <a:off x="6176513" y="724619"/>
            <a:ext cx="5727940" cy="2546916"/>
          </a:xfrm>
          <a:prstGeom prst="rect">
            <a:avLst/>
          </a:prstGeom>
          <a:noFill/>
        </p:spPr>
        <p:txBody>
          <a:bodyPr wrap="square">
            <a:spAutoFit/>
          </a:bodyPr>
          <a:lstStyle/>
          <a:p>
            <a:pPr fontAlgn="auto">
              <a:lnSpc>
                <a:spcPct val="115000"/>
              </a:lnSpc>
              <a:buNone/>
              <a:tabLst>
                <a:tab pos="180340" algn="l"/>
                <a:tab pos="270510" algn="l"/>
              </a:tabLs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31. Marque a alternativa em que as doenças citadas são virais:</a:t>
            </a:r>
            <a:endParaRPr lang="pt-BR" sz="2000" dirty="0">
              <a:effectLst/>
              <a:latin typeface="Calibri" panose="020F0502020204030204" pitchFamily="34" charset="0"/>
              <a:ea typeface="Calibri" panose="020F0502020204030204" pitchFamily="34" charset="0"/>
            </a:endParaRPr>
          </a:p>
          <a:p>
            <a:pPr fontAlgn="auto">
              <a:lnSpc>
                <a:spcPct val="115000"/>
              </a:lnSpc>
              <a:buNone/>
              <a:tabLst>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Catapora, sífilis e tétano. </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Covid-19, gripe e dengue. </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Leishmaniose, sarampo e AIDS. </a:t>
            </a:r>
            <a:endParaRPr lang="pt-BR" sz="2000" dirty="0">
              <a:effectLst/>
              <a:latin typeface="Calibri" panose="020F0502020204030204" pitchFamily="34" charset="0"/>
              <a:ea typeface="Calibri" panose="020F0502020204030204" pitchFamily="34" charset="0"/>
            </a:endParaRPr>
          </a:p>
          <a:p>
            <a:pPr fontAlgn="auto">
              <a:lnSpc>
                <a:spcPct val="115000"/>
              </a:lnSpc>
              <a:buNone/>
              <a:tabLst>
                <a:tab pos="180340" algn="l"/>
                <a:tab pos="270510" algn="l"/>
              </a:tabLs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Pneumonia, catapora e malária.</a:t>
            </a:r>
            <a:br>
              <a:rPr lang="pt-BR" sz="2000" dirty="0">
                <a:effectLst/>
                <a:latin typeface="Arial Narrow" panose="020B0606020202030204" pitchFamily="34" charset="0"/>
                <a:ea typeface="Arial Narrow" panose="020B0606020202030204" pitchFamily="34" charset="0"/>
                <a:cs typeface="Arial Narrow" panose="020B0606020202030204" pitchFamily="34" charset="0"/>
              </a:rPr>
            </a:b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Febre amarela, cólera e botulismo.</a:t>
            </a:r>
            <a:endParaRPr lang="pt-BR" sz="2000" dirty="0">
              <a:effectLst/>
              <a:latin typeface="Calibri" panose="020F0502020204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F356C4BD-6895-F474-6009-1083CD67D667}"/>
              </a:ext>
            </a:extLst>
          </p:cNvPr>
          <p:cNvSpPr txBox="1"/>
          <p:nvPr/>
        </p:nvSpPr>
        <p:spPr>
          <a:xfrm>
            <a:off x="6176512" y="3271535"/>
            <a:ext cx="5808454" cy="3639522"/>
          </a:xfrm>
          <a:prstGeom prst="rect">
            <a:avLst/>
          </a:prstGeom>
          <a:noFill/>
        </p:spPr>
        <p:txBody>
          <a:bodyPr wrap="square">
            <a:spAutoFit/>
          </a:bodyPr>
          <a:lstStyle/>
          <a:p>
            <a:pPr algn="just" fontAlgn="auto">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32.</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No Brasil em 2021, foram registrados 145 mil casos de malária. Essa parasitose pode causar febre alta, calafrio, sudorese e outros sintomas. Existe o risco de morte, mas a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malária</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tem cura se for tratada de modo adequado.</a:t>
            </a:r>
            <a:endParaRPr lang="pt-BR" sz="2000" dirty="0">
              <a:effectLst/>
              <a:latin typeface="Calibri" panose="020F0502020204030204" pitchFamily="34" charset="0"/>
              <a:ea typeface="Calibri" panose="020F0502020204030204" pitchFamily="34" charset="0"/>
            </a:endParaRPr>
          </a:p>
          <a:p>
            <a:pPr algn="just" fontAlgn="auto">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Uma das formas de transmissão dessa parasitose é</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000" dirty="0">
              <a:effectLst/>
              <a:latin typeface="Calibri" panose="020F0502020204030204" pitchFamily="34" charset="0"/>
              <a:ea typeface="Calibri" panose="020F0502020204030204" pitchFamily="34" charset="0"/>
            </a:endParaRPr>
          </a:p>
          <a:p>
            <a:pPr algn="just" fontAlgn="auto">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a:t>
            </a:r>
            <a:r>
              <a:rPr lang="pt-BR" sz="2000" dirty="0">
                <a:solidFill>
                  <a:srgbClr val="777777"/>
                </a:solidFill>
                <a:effectLst/>
                <a:latin typeface="Raleway" pitchFamily="2" charset="0"/>
                <a:ea typeface="Calibri" panose="020F0502020204030204" pitchFamily="34" charset="0"/>
              </a:rPr>
              <a:t> </a:t>
            </a:r>
            <a:r>
              <a:rPr lang="pt-BR" sz="2000" dirty="0">
                <a:solidFill>
                  <a:srgbClr val="000000"/>
                </a:solidFill>
                <a:effectLst/>
                <a:latin typeface="Arial Narrow" panose="020B0606020202030204" pitchFamily="34" charset="0"/>
                <a:ea typeface="Calibri" panose="020F0502020204030204" pitchFamily="34" charset="0"/>
              </a:rPr>
              <a:t>por via oral.</a:t>
            </a:r>
            <a:r>
              <a:rPr lang="pt-BR" sz="2000" dirty="0">
                <a:solidFill>
                  <a:srgbClr val="000000"/>
                </a:solidFill>
                <a:effectLst/>
                <a:latin typeface="Raleway" pitchFamily="2" charset="0"/>
                <a:ea typeface="Calibri" panose="020F0502020204030204" pitchFamily="34" charset="0"/>
              </a:rPr>
              <a:t> </a:t>
            </a:r>
            <a:endParaRPr lang="pt-BR" sz="2000" dirty="0">
              <a:effectLst/>
              <a:latin typeface="Calibri" panose="020F0502020204030204" pitchFamily="34" charset="0"/>
              <a:ea typeface="Calibri" panose="020F0502020204030204" pitchFamily="34" charset="0"/>
            </a:endParaRPr>
          </a:p>
          <a:p>
            <a:pPr algn="just" fontAlgn="auto">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por via fecal-oral. </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pela picada do inseto barbeiro</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pela picada do mosquito fêmea </a:t>
            </a:r>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Anopheles.</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por meio de relações sexuais e até por objetos, como roupas, toalhas etc. </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60485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7C3E-A21F-D353-B6DC-78209BE9DEE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03C406C-0767-26FB-3ECD-616A343DB444}"/>
              </a:ext>
            </a:extLst>
          </p:cNvPr>
          <p:cNvSpPr txBox="1"/>
          <p:nvPr/>
        </p:nvSpPr>
        <p:spPr>
          <a:xfrm>
            <a:off x="181156" y="603849"/>
            <a:ext cx="5840082" cy="6312497"/>
          </a:xfrm>
          <a:prstGeom prst="rect">
            <a:avLst/>
          </a:prstGeom>
          <a:noFill/>
        </p:spPr>
        <p:txBody>
          <a:bodyPr wrap="square">
            <a:spAutoFit/>
          </a:bodyPr>
          <a:lstStyle/>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33.</a:t>
            </a:r>
            <a:r>
              <a:rPr lang="pt-BR" sz="2000" dirty="0">
                <a:solidFill>
                  <a:srgbClr val="777777"/>
                </a:solidFill>
                <a:effectLst/>
                <a:latin typeface="Raleway" pitchFamily="2" charset="0"/>
                <a:ea typeface="Calibri" panose="020F0502020204030204" pitchFamily="34" charset="0"/>
              </a:rPr>
              <a:t> </a:t>
            </a:r>
            <a:r>
              <a:rPr lang="pt-BR" sz="2000" dirty="0">
                <a:solidFill>
                  <a:srgbClr val="000000"/>
                </a:solidFill>
                <a:effectLst/>
                <a:latin typeface="Arial Narrow" panose="020B0606020202030204" pitchFamily="34" charset="0"/>
                <a:ea typeface="Calibri" panose="020F0502020204030204" pitchFamily="34" charset="0"/>
              </a:rPr>
              <a:t>Leia o texto</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solidFill>
                  <a:srgbClr val="000000"/>
                </a:solidFill>
                <a:effectLst/>
                <a:latin typeface="Raleway" pitchFamily="2" charset="0"/>
                <a:ea typeface="Calibri" panose="020F0502020204030204" pitchFamily="34" charset="0"/>
              </a:rPr>
              <a:t>[...]</a:t>
            </a:r>
            <a:r>
              <a:rPr lang="pt-BR" sz="2000" dirty="0">
                <a:solidFill>
                  <a:srgbClr val="777777"/>
                </a:solidFill>
                <a:effectLst/>
                <a:latin typeface="Raleway" pitchFamily="2" charset="0"/>
                <a:ea typeface="Calibri" panose="020F0502020204030204" pitchFamily="34" charset="0"/>
              </a:rPr>
              <a:t>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Os sinais e sintomas que podem surgir são: dor de cabeça, febre, suor etc. Caso evolua para complicações, a pessoa pode ter: aumento do fígado e do baço, hemorragia digestiva e hipertensão pulmonar. Se não for tratada, essa doença pode levar à morte, embora isso seja raro. </a:t>
            </a:r>
            <a:endParaRPr lang="pt-BR" sz="2000" dirty="0">
              <a:effectLst/>
              <a:latin typeface="Calibri" panose="020F0502020204030204" pitchFamily="34" charset="0"/>
              <a:ea typeface="Calibri" panose="020F0502020204030204" pitchFamily="34" charset="0"/>
            </a:endParaRPr>
          </a:p>
          <a:p>
            <a:pPr algn="r" fontAlgn="auto">
              <a:lnSpc>
                <a:spcPct val="115000"/>
              </a:lnSpc>
              <a:buNone/>
            </a:pPr>
            <a:r>
              <a:rPr lang="pt-BR" sz="800" dirty="0">
                <a:effectLst/>
                <a:latin typeface="Arial Narrow" panose="020B0606020202030204" pitchFamily="34" charset="0"/>
                <a:ea typeface="Arial Narrow" panose="020B0606020202030204" pitchFamily="34" charset="0"/>
                <a:cs typeface="Arial Narrow" panose="020B0606020202030204" pitchFamily="34" charset="0"/>
              </a:rPr>
              <a:t>Disponível em: https://beepsaude.com.br/</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doencas</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-parasitarias/. Acesso em: 20 mar 2025.</a:t>
            </a:r>
            <a:endParaRPr lang="pt-BR" sz="1100" dirty="0">
              <a:effectLst/>
              <a:latin typeface="Calibri" panose="020F0502020204030204" pitchFamily="34" charset="0"/>
              <a:ea typeface="Calibri" panose="020F0502020204030204" pitchFamily="34" charset="0"/>
            </a:endParaRPr>
          </a:p>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O texto se refere a qual parasitose?</a:t>
            </a:r>
            <a:endParaRPr lang="pt-BR" sz="2000" dirty="0">
              <a:effectLst/>
              <a:latin typeface="Calibri" panose="020F0502020204030204" pitchFamily="34" charset="0"/>
              <a:ea typeface="Calibri" panose="020F0502020204030204" pitchFamily="34" charset="0"/>
            </a:endParaRPr>
          </a:p>
          <a:p>
            <a:pPr algn="just" fontAlgn="auto">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Escabiose.</a:t>
            </a:r>
            <a:endParaRPr lang="pt-BR" sz="2000" dirty="0">
              <a:effectLst/>
              <a:latin typeface="Calibri" panose="020F0502020204030204" pitchFamily="34" charset="0"/>
              <a:ea typeface="Calibri" panose="020F0502020204030204" pitchFamily="34" charset="0"/>
            </a:endParaRPr>
          </a:p>
          <a:p>
            <a:pPr>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Pediculose.</a:t>
            </a:r>
            <a:endParaRPr lang="pt-BR" sz="2000" dirty="0">
              <a:effectLst/>
              <a:latin typeface="Calibri" panose="020F0502020204030204" pitchFamily="34" charset="0"/>
              <a:ea typeface="Calibri" panose="020F0502020204030204" pitchFamily="34" charset="0"/>
            </a:endParaRPr>
          </a:p>
          <a:p>
            <a:pPr>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Ascaridíase.</a:t>
            </a:r>
            <a:endParaRPr lang="pt-BR" sz="2000" dirty="0">
              <a:effectLst/>
              <a:latin typeface="Calibri" panose="020F0502020204030204" pitchFamily="34" charset="0"/>
              <a:ea typeface="Calibri" panose="020F0502020204030204" pitchFamily="34" charset="0"/>
            </a:endParaRPr>
          </a:p>
          <a:p>
            <a:pPr>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Toxoplasmose.</a:t>
            </a:r>
            <a:endParaRPr lang="pt-BR" sz="2000" dirty="0">
              <a:effectLst/>
              <a:latin typeface="Calibri" panose="020F0502020204030204" pitchFamily="34" charset="0"/>
              <a:ea typeface="Calibri" panose="020F0502020204030204" pitchFamily="34" charset="0"/>
            </a:endParaRPr>
          </a:p>
          <a:p>
            <a:pPr algn="just" fontAlgn="auto">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Esquistossomose.</a:t>
            </a:r>
          </a:p>
          <a:p>
            <a:pPr fontAlgn="auto"/>
            <a:r>
              <a:rPr lang="pt-BR" b="1" dirty="0"/>
              <a:t> </a:t>
            </a:r>
            <a:endParaRPr lang="pt-BR" sz="2000" dirty="0">
              <a:latin typeface="Arial Narrow" panose="020B0606020202030204" pitchFamily="34" charset="0"/>
            </a:endParaRPr>
          </a:p>
          <a:p>
            <a:pPr fontAlgn="auto"/>
            <a:r>
              <a:rPr lang="pt-BR" sz="2000" b="1" dirty="0">
                <a:latin typeface="Arial Narrow" panose="020B0606020202030204" pitchFamily="34" charset="0"/>
              </a:rPr>
              <a:t>34.</a:t>
            </a:r>
            <a:r>
              <a:rPr lang="pt-BR" sz="2000" dirty="0">
                <a:latin typeface="Arial Narrow" panose="020B0606020202030204" pitchFamily="34" charset="0"/>
              </a:rPr>
              <a:t> Quais medidas de higiene são importantes para prevenir a contaminação por parasitas?</a:t>
            </a:r>
          </a:p>
          <a:p>
            <a:pPr algn="just" fontAlgn="auto">
              <a:buNone/>
            </a:pPr>
            <a:endParaRPr lang="pt-BR" sz="2000" dirty="0">
              <a:effectLst/>
              <a:latin typeface="Calibri" panose="020F0502020204030204" pitchFamily="34" charset="0"/>
              <a:ea typeface="Calibri" panose="020F0502020204030204" pitchFamily="34" charset="0"/>
            </a:endParaRPr>
          </a:p>
          <a:p>
            <a:pPr algn="just"/>
            <a:r>
              <a:rPr lang="pt-BR" sz="2000" b="1" dirty="0">
                <a:latin typeface="Arial Narrow" panose="020B0606020202030204" pitchFamily="34" charset="0"/>
              </a:rPr>
              <a:t>35.</a:t>
            </a:r>
            <a:r>
              <a:rPr lang="pt-BR" sz="2000" dirty="0">
                <a:latin typeface="Arial Narrow" panose="020B0606020202030204" pitchFamily="34" charset="0"/>
              </a:rPr>
              <a:t> Quais são as medidas preventivas para evitar a maioria das verminoses?</a:t>
            </a:r>
          </a:p>
          <a:p>
            <a:pPr algn="just" fontAlgn="auto">
              <a:buNone/>
            </a:pPr>
            <a:endParaRPr lang="pt-BR" sz="20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693EBC79-AFF7-8C51-A51B-A962A8C881DC}"/>
              </a:ext>
            </a:extLst>
          </p:cNvPr>
          <p:cNvSpPr txBox="1"/>
          <p:nvPr/>
        </p:nvSpPr>
        <p:spPr>
          <a:xfrm>
            <a:off x="6096000" y="681488"/>
            <a:ext cx="5842958" cy="6086346"/>
          </a:xfrm>
          <a:prstGeom prst="rect">
            <a:avLst/>
          </a:prstGeom>
          <a:noFill/>
        </p:spPr>
        <p:txBody>
          <a:bodyPr wrap="square">
            <a:spAutoFit/>
          </a:bodyPr>
          <a:lstStyle/>
          <a:p>
            <a:pPr marR="89535" algn="just" fontAlgn="auto">
              <a:lnSpc>
                <a:spcPct val="115000"/>
              </a:lnSpc>
              <a:buNone/>
            </a:pPr>
            <a:r>
              <a:rPr lang="pt-BR" sz="2000" b="1" dirty="0">
                <a:effectLst/>
                <a:latin typeface="Arial Narrow" panose="020B0606020202030204" pitchFamily="34" charset="0"/>
                <a:ea typeface="Calibri" panose="020F0502020204030204" pitchFamily="34" charset="0"/>
              </a:rPr>
              <a:t>36.</a:t>
            </a:r>
            <a:r>
              <a:rPr lang="pt-BR" sz="2000" dirty="0">
                <a:effectLst/>
                <a:latin typeface="Arial Narrow" panose="020B0606020202030204" pitchFamily="34" charset="0"/>
                <a:ea typeface="Calibri" panose="020F0502020204030204" pitchFamily="34" charset="0"/>
              </a:rPr>
              <a:t> As doenças transmitidas por artrópodes vetores, como o </a:t>
            </a:r>
            <a:r>
              <a:rPr lang="pt-BR" sz="2000" b="1" dirty="0">
                <a:effectLst/>
                <a:latin typeface="Arial Narrow" panose="020B0606020202030204" pitchFamily="34" charset="0"/>
                <a:ea typeface="Calibri" panose="020F0502020204030204" pitchFamily="34" charset="0"/>
              </a:rPr>
              <a:t>Aedes aegypti</a:t>
            </a:r>
            <a:r>
              <a:rPr lang="pt-BR" sz="2000" dirty="0">
                <a:effectLst/>
                <a:latin typeface="Arial Narrow" panose="020B0606020202030204" pitchFamily="34" charset="0"/>
                <a:ea typeface="Calibri" panose="020F0502020204030204" pitchFamily="34" charset="0"/>
              </a:rPr>
              <a:t>, são um importante problema de saúde pública. Qual das alternativas a seguir refere-se corretamente ao vetor e as doenças que podem ser transmitidas por ele?</a:t>
            </a:r>
            <a:endParaRPr lang="pt-BR" sz="2000" dirty="0">
              <a:effectLst/>
              <a:latin typeface="Calibri" panose="020F0502020204030204" pitchFamily="34" charset="0"/>
              <a:ea typeface="Calibri" panose="020F0502020204030204" pitchFamily="34" charset="0"/>
            </a:endParaRPr>
          </a:p>
          <a:p>
            <a:pPr fontAlgn="auto">
              <a:lnSpc>
                <a:spcPct val="115000"/>
              </a:lnSpc>
              <a:buNone/>
            </a:pPr>
            <a:r>
              <a:rPr lang="pt-BR" sz="2000" dirty="0">
                <a:effectLst/>
                <a:latin typeface="Arial Narrow" panose="020B0606020202030204" pitchFamily="34" charset="0"/>
                <a:ea typeface="Calibri" panose="020F0502020204030204" pitchFamily="34" charset="0"/>
              </a:rPr>
              <a:t>(A) O </a:t>
            </a:r>
            <a:r>
              <a:rPr lang="pt-BR" sz="2000" b="1" dirty="0">
                <a:effectLst/>
                <a:latin typeface="Arial Narrow" panose="020B0606020202030204" pitchFamily="34" charset="0"/>
                <a:ea typeface="Calibri" panose="020F0502020204030204" pitchFamily="34" charset="0"/>
              </a:rPr>
              <a:t>Aedes aegypti</a:t>
            </a:r>
            <a:r>
              <a:rPr lang="pt-BR" sz="2000" dirty="0">
                <a:effectLst/>
                <a:latin typeface="Arial Narrow" panose="020B0606020202030204" pitchFamily="34" charset="0"/>
                <a:ea typeface="Calibri" panose="020F0502020204030204" pitchFamily="34" charset="0"/>
              </a:rPr>
              <a:t> é um vetor para várias doenças, incluindo dengue, </a:t>
            </a:r>
            <a:r>
              <a:rPr lang="pt-BR" sz="2000" dirty="0" err="1">
                <a:effectLst/>
                <a:latin typeface="Arial Narrow" panose="020B0606020202030204" pitchFamily="34" charset="0"/>
                <a:ea typeface="Calibri" panose="020F0502020204030204" pitchFamily="34" charset="0"/>
              </a:rPr>
              <a:t>zika</a:t>
            </a:r>
            <a:r>
              <a:rPr lang="pt-BR" sz="2000" dirty="0">
                <a:effectLst/>
                <a:latin typeface="Arial Narrow" panose="020B0606020202030204" pitchFamily="34" charset="0"/>
                <a:ea typeface="Calibri" panose="020F0502020204030204" pitchFamily="34" charset="0"/>
              </a:rPr>
              <a:t> e </a:t>
            </a:r>
            <a:r>
              <a:rPr lang="pt-BR" sz="2000" dirty="0" err="1">
                <a:effectLst/>
                <a:latin typeface="Arial Narrow" panose="020B0606020202030204" pitchFamily="34" charset="0"/>
                <a:ea typeface="Calibri" panose="020F0502020204030204" pitchFamily="34" charset="0"/>
              </a:rPr>
              <a:t>chikungunya</a:t>
            </a:r>
            <a:r>
              <a:rPr lang="pt-BR" sz="2000" dirty="0">
                <a:effectLst/>
                <a:latin typeface="Arial Narrow" panose="020B0606020202030204" pitchFamily="34" charset="0"/>
                <a:ea typeface="Calibri" panose="020F0502020204030204" pitchFamily="34" charset="0"/>
              </a:rPr>
              <a:t>, devido à sua capacidade de se reproduzir em água parada.</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(B) Apenas a dengue é transmitida pelo </a:t>
            </a:r>
            <a:r>
              <a:rPr lang="pt-BR" sz="2000" b="1" dirty="0">
                <a:effectLst/>
                <a:latin typeface="Arial Narrow" panose="020B0606020202030204" pitchFamily="34" charset="0"/>
                <a:ea typeface="Calibri" panose="020F0502020204030204" pitchFamily="34" charset="0"/>
              </a:rPr>
              <a:t>Aedes aegypti,</a:t>
            </a:r>
            <a:r>
              <a:rPr lang="pt-BR" sz="2000" dirty="0">
                <a:effectLst/>
                <a:latin typeface="Arial Narrow" panose="020B0606020202030204" pitchFamily="34" charset="0"/>
                <a:ea typeface="Calibri" panose="020F0502020204030204" pitchFamily="34" charset="0"/>
              </a:rPr>
              <a:t> sem relação com outras enfermidades que podem ser perigosas.   </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(C) O </a:t>
            </a:r>
            <a:r>
              <a:rPr lang="pt-BR" sz="2000" b="1" dirty="0">
                <a:effectLst/>
                <a:latin typeface="Arial Narrow" panose="020B0606020202030204" pitchFamily="34" charset="0"/>
                <a:ea typeface="Calibri" panose="020F0502020204030204" pitchFamily="34" charset="0"/>
              </a:rPr>
              <a:t>Aedes aegypti</a:t>
            </a:r>
            <a:r>
              <a:rPr lang="pt-BR" sz="2000" dirty="0">
                <a:effectLst/>
                <a:latin typeface="Arial Narrow" panose="020B0606020202030204" pitchFamily="34" charset="0"/>
                <a:ea typeface="Calibri" panose="020F0502020204030204" pitchFamily="34" charset="0"/>
              </a:rPr>
              <a:t> é responsável apenas pela febre amarela, desconsiderando outras doenças que são até mais prevalentes.</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(D) Esse mosquito é um vetor de infecções respiratórias, não tendo relação com as doenças virais conhecidas.</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(E) O </a:t>
            </a:r>
            <a:r>
              <a:rPr lang="pt-BR" sz="2000" b="1" dirty="0">
                <a:effectLst/>
                <a:latin typeface="Arial Narrow" panose="020B0606020202030204" pitchFamily="34" charset="0"/>
                <a:ea typeface="Calibri" panose="020F0502020204030204" pitchFamily="34" charset="0"/>
              </a:rPr>
              <a:t>Aedes aegypti</a:t>
            </a:r>
            <a:r>
              <a:rPr lang="pt-BR" sz="2000" dirty="0">
                <a:effectLst/>
                <a:latin typeface="Arial Narrow" panose="020B0606020202030204" pitchFamily="34" charset="0"/>
                <a:ea typeface="Calibri" panose="020F0502020204030204" pitchFamily="34" charset="0"/>
              </a:rPr>
              <a:t> não é relevante para a transmissão de doenças e somente é um inseto comum em áreas urbanas.</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02259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72B82-E8B7-44AA-A165-639BA75B844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AF89F48-98C1-918E-6554-E7FCF1C51035}"/>
              </a:ext>
            </a:extLst>
          </p:cNvPr>
          <p:cNvSpPr txBox="1"/>
          <p:nvPr/>
        </p:nvSpPr>
        <p:spPr>
          <a:xfrm>
            <a:off x="215659" y="828135"/>
            <a:ext cx="5667557" cy="6115520"/>
          </a:xfrm>
          <a:prstGeom prst="rect">
            <a:avLst/>
          </a:prstGeom>
          <a:noFill/>
        </p:spPr>
        <p:txBody>
          <a:bodyPr wrap="square">
            <a:spAutoFit/>
          </a:bodyPr>
          <a:lstStyle/>
          <a:p>
            <a:pPr algn="just" fontAlgn="auto">
              <a:lnSpc>
                <a:spcPct val="115000"/>
              </a:lnSpc>
              <a:buNone/>
            </a:pPr>
            <a:r>
              <a:rPr lang="pt-BR" sz="1900" b="1" dirty="0">
                <a:effectLst/>
                <a:latin typeface="Arial Narrow" panose="020B0606020202030204" pitchFamily="34" charset="0"/>
                <a:ea typeface="Calibri" panose="020F0502020204030204" pitchFamily="34" charset="0"/>
              </a:rPr>
              <a:t>37.</a:t>
            </a:r>
            <a:r>
              <a:rPr lang="pt-BR" sz="1900" dirty="0">
                <a:effectLst/>
                <a:latin typeface="Arial Narrow" panose="020B0606020202030204" pitchFamily="34" charset="0"/>
                <a:ea typeface="Calibri" panose="020F0502020204030204" pitchFamily="34" charset="0"/>
              </a:rPr>
              <a:t> A profilaxia e a prevenção de doenças parasitárias são aspectos importantes para a saúde pública.</a:t>
            </a:r>
          </a:p>
          <a:p>
            <a:pPr algn="just" fontAlgn="auto">
              <a:lnSpc>
                <a:spcPct val="115000"/>
              </a:lnSpc>
              <a:buNone/>
            </a:pPr>
            <a:r>
              <a:rPr lang="pt-BR" sz="1900" b="1" dirty="0">
                <a:effectLst/>
                <a:latin typeface="Arial Narrow" panose="020B0606020202030204" pitchFamily="34" charset="0"/>
                <a:ea typeface="Calibri" panose="020F0502020204030204" pitchFamily="34" charset="0"/>
              </a:rPr>
              <a:t>Assinale a alternativa que corretamente descreve uma estratégia de prevenção contra a infecção por helmintos.</a:t>
            </a:r>
            <a:endParaRPr lang="pt-BR" sz="1900" dirty="0">
              <a:effectLst/>
              <a:latin typeface="Arial Narrow" panose="020B0606020202030204" pitchFamily="34" charset="0"/>
              <a:ea typeface="Calibri" panose="020F0502020204030204" pitchFamily="34" charset="0"/>
            </a:endParaRPr>
          </a:p>
          <a:p>
            <a:pPr>
              <a:buNone/>
            </a:pPr>
            <a:r>
              <a:rPr lang="pt-BR" sz="1900" dirty="0">
                <a:effectLst/>
                <a:latin typeface="Arial Narrow" panose="020B0606020202030204" pitchFamily="34" charset="0"/>
                <a:ea typeface="Calibri" panose="020F0502020204030204" pitchFamily="34" charset="0"/>
                <a:cs typeface="Calibri" panose="020F0502020204030204" pitchFamily="34" charset="0"/>
              </a:rPr>
              <a:t>(A) A prática de higienização adequada das mãos, especialmente após o uso do banheiro e antes das refeições, é uma medida preventiva essencial contra infecções por helmintos.</a:t>
            </a:r>
            <a:br>
              <a:rPr lang="pt-BR" sz="1900" dirty="0">
                <a:effectLst/>
                <a:latin typeface="Arial Narrow" panose="020B0606020202030204" pitchFamily="34" charset="0"/>
                <a:ea typeface="Calibri" panose="020F0502020204030204" pitchFamily="34" charset="0"/>
                <a:cs typeface="Calibri" panose="020F0502020204030204" pitchFamily="34" charset="0"/>
              </a:rPr>
            </a:br>
            <a:r>
              <a:rPr lang="pt-BR" sz="1900" dirty="0">
                <a:effectLst/>
                <a:latin typeface="Arial Narrow" panose="020B0606020202030204" pitchFamily="34" charset="0"/>
                <a:ea typeface="Calibri" panose="020F0502020204030204" pitchFamily="34" charset="0"/>
                <a:cs typeface="Calibri" panose="020F0502020204030204" pitchFamily="34" charset="0"/>
              </a:rPr>
              <a:t>(B) A vacinação em massa contra helmintos é a medida de prevenção mais eficaz, garantindo a erradicação da contaminação por esses parasitas.</a:t>
            </a:r>
            <a:br>
              <a:rPr lang="pt-BR" sz="1900" dirty="0">
                <a:effectLst/>
                <a:latin typeface="Arial Narrow" panose="020B0606020202030204" pitchFamily="34" charset="0"/>
                <a:ea typeface="Calibri" panose="020F0502020204030204" pitchFamily="34" charset="0"/>
                <a:cs typeface="Calibri" panose="020F0502020204030204" pitchFamily="34" charset="0"/>
              </a:rPr>
            </a:br>
            <a:r>
              <a:rPr lang="pt-BR" sz="1900" dirty="0">
                <a:effectLst/>
                <a:latin typeface="Arial Narrow" panose="020B0606020202030204" pitchFamily="34" charset="0"/>
                <a:ea typeface="Calibri" panose="020F0502020204030204" pitchFamily="34" charset="0"/>
                <a:cs typeface="Calibri" panose="020F0502020204030204" pitchFamily="34" charset="0"/>
              </a:rPr>
              <a:t>(C) O tratamento e purificação de água para consumo não tem impacto substancial na prevenção de infecções por helmintos em indivíduos expostos.</a:t>
            </a:r>
            <a:br>
              <a:rPr lang="pt-BR" sz="1900" dirty="0">
                <a:effectLst/>
                <a:latin typeface="Arial Narrow" panose="020B0606020202030204" pitchFamily="34" charset="0"/>
                <a:ea typeface="Calibri" panose="020F0502020204030204" pitchFamily="34" charset="0"/>
                <a:cs typeface="Calibri" panose="020F0502020204030204" pitchFamily="34" charset="0"/>
              </a:rPr>
            </a:br>
            <a:r>
              <a:rPr lang="pt-BR" sz="1900" dirty="0">
                <a:effectLst/>
                <a:latin typeface="Arial Narrow" panose="020B0606020202030204" pitchFamily="34" charset="0"/>
                <a:ea typeface="Calibri" panose="020F0502020204030204" pitchFamily="34" charset="0"/>
                <a:cs typeface="Calibri" panose="020F0502020204030204" pitchFamily="34" charset="0"/>
              </a:rPr>
              <a:t>(D) O consumo de alimentos mal cozidos é uma forma comum de infecção por helmintos, mas não apresenta alternativas de prevenção adequadas.</a:t>
            </a:r>
            <a:br>
              <a:rPr lang="pt-BR" sz="1900" dirty="0">
                <a:effectLst/>
                <a:latin typeface="Arial Narrow" panose="020B0606020202030204" pitchFamily="34" charset="0"/>
                <a:ea typeface="Calibri" panose="020F0502020204030204" pitchFamily="34" charset="0"/>
                <a:cs typeface="Calibri" panose="020F0502020204030204" pitchFamily="34" charset="0"/>
              </a:rPr>
            </a:br>
            <a:r>
              <a:rPr lang="pt-BR" sz="1900" dirty="0">
                <a:effectLst/>
                <a:latin typeface="Arial Narrow" panose="020B0606020202030204" pitchFamily="34" charset="0"/>
                <a:ea typeface="Calibri" panose="020F0502020204030204" pitchFamily="34" charset="0"/>
                <a:cs typeface="Calibri" panose="020F0502020204030204" pitchFamily="34" charset="0"/>
              </a:rPr>
              <a:t>(E) O uso de produtos químicos para desinfetar ambientes é a forma mais recomendada para prevenir infecções por helmintos, sem considerar a saúde individual</a:t>
            </a:r>
            <a:endParaRPr lang="pt-BR" sz="1900" dirty="0">
              <a:latin typeface="Arial Narrow" panose="020B0606020202030204" pitchFamily="34" charset="0"/>
            </a:endParaRPr>
          </a:p>
        </p:txBody>
      </p:sp>
      <p:sp>
        <p:nvSpPr>
          <p:cNvPr id="5" name="CaixaDeTexto 4">
            <a:extLst>
              <a:ext uri="{FF2B5EF4-FFF2-40B4-BE49-F238E27FC236}">
                <a16:creationId xmlns:a16="http://schemas.microsoft.com/office/drawing/2014/main" id="{53AE4250-6FDE-8113-D928-B29869251D84}"/>
              </a:ext>
            </a:extLst>
          </p:cNvPr>
          <p:cNvSpPr txBox="1"/>
          <p:nvPr/>
        </p:nvSpPr>
        <p:spPr>
          <a:xfrm>
            <a:off x="6176512" y="681486"/>
            <a:ext cx="5667557" cy="6086346"/>
          </a:xfrm>
          <a:prstGeom prst="rect">
            <a:avLst/>
          </a:prstGeom>
          <a:noFill/>
        </p:spPr>
        <p:txBody>
          <a:bodyPr wrap="square">
            <a:spAutoFit/>
          </a:bodyPr>
          <a:lstStyle/>
          <a:p>
            <a:pPr algn="just" fontAlgn="auto">
              <a:lnSpc>
                <a:spcPct val="115000"/>
              </a:lnSpc>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38.</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(PUC – MG)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maioria dos morcegos que vemos voando durante a noite, na cidade, são completamente inofensivos ao homem. São morcegos frugívoros, ou seja, que se alimentam de frutos. Existem também aqueles que são </a:t>
            </a:r>
            <a:r>
              <a:rPr lang="pt-BR" sz="2000" dirty="0" err="1">
                <a:effectLst/>
                <a:latin typeface="Arial Narrow" panose="020B0606020202030204" pitchFamily="34" charset="0"/>
                <a:ea typeface="Arial Narrow" panose="020B0606020202030204" pitchFamily="34" charset="0"/>
                <a:cs typeface="Arial Narrow" panose="020B0606020202030204" pitchFamily="34" charset="0"/>
              </a:rPr>
              <a:t>nectívoros</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ou seja, se alimentam do néctar das flores. No entanto, no meio rural, ocorrem morcegos vampiros, atraídos pela existência de bois, vacas e cavalos, dos quais sugam o sangue; eventualmente, esses morcegos podem sugar sangue do homem. Tal fato é preocupante, pois os morcegos hematófagos são, conhecidamente, transmissores de uma doença virótica e fatal, se não tratada a tempo.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A doença à qual o texto se refere é</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caxumba.</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hepatite.</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rubéola.</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raiva.</a:t>
            </a:r>
            <a:endParaRPr lang="pt-BR" sz="2000" dirty="0">
              <a:effectLst/>
              <a:latin typeface="Calibri" panose="020F0502020204030204" pitchFamily="34" charset="0"/>
              <a:ea typeface="Calibri" panose="020F0502020204030204" pitchFamily="34" charset="0"/>
            </a:endParaRPr>
          </a:p>
          <a:p>
            <a:pPr algn="just" fontAlgn="auto">
              <a:lnSpc>
                <a:spcPct val="115000"/>
              </a:lnSpc>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sarampo.</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057236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877EB-6AE2-CD06-476D-96B7C2778CB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49AC132-8FD7-A380-EE93-AF371A25B5C5}"/>
              </a:ext>
            </a:extLst>
          </p:cNvPr>
          <p:cNvSpPr txBox="1"/>
          <p:nvPr/>
        </p:nvSpPr>
        <p:spPr>
          <a:xfrm>
            <a:off x="336430" y="914401"/>
            <a:ext cx="5331125" cy="5634941"/>
          </a:xfrm>
          <a:prstGeom prst="rect">
            <a:avLst/>
          </a:prstGeom>
          <a:noFill/>
        </p:spPr>
        <p:txBody>
          <a:bodyPr wrap="square">
            <a:spAutoFit/>
          </a:bodyPr>
          <a:lstStyle/>
          <a:p>
            <a:pPr algn="just" fontAlgn="auto">
              <a:lnSpc>
                <a:spcPct val="115000"/>
              </a:lnSpc>
              <a:buNone/>
              <a:tabLst>
                <a:tab pos="90170" algn="l"/>
                <a:tab pos="180340" algn="l"/>
              </a:tabLst>
            </a:pPr>
            <a:r>
              <a:rPr lang="pt-BR" sz="2200" b="1" dirty="0">
                <a:effectLst/>
                <a:latin typeface="Arial Narrow" panose="020B0606020202030204" pitchFamily="34" charset="0"/>
                <a:ea typeface="Calibri" panose="020F0502020204030204" pitchFamily="34" charset="0"/>
              </a:rPr>
              <a:t>39. (Enem – 2024) </a:t>
            </a:r>
            <a:r>
              <a:rPr lang="pt-BR" sz="2200" dirty="0">
                <a:effectLst/>
                <a:latin typeface="Arial Narrow" panose="020B0606020202030204" pitchFamily="34" charset="0"/>
                <a:ea typeface="Calibri" panose="020F0502020204030204" pitchFamily="34" charset="0"/>
              </a:rPr>
              <a:t>Indústrias farmacêuticas e instituições científicas têm trabalhado no desenvolvimento de diferentes vacinas contra a covid-19. Em algumas dessas vacinas, a principal estrutura antigênica é uma proteína de superfície viral chamada espícula (</a:t>
            </a:r>
            <a:r>
              <a:rPr lang="pt-BR" sz="2200" dirty="0" err="1">
                <a:effectLst/>
                <a:latin typeface="Arial Narrow" panose="020B0606020202030204" pitchFamily="34" charset="0"/>
                <a:ea typeface="Calibri" panose="020F0502020204030204" pitchFamily="34" charset="0"/>
              </a:rPr>
              <a:t>spike</a:t>
            </a:r>
            <a:r>
              <a:rPr lang="pt-BR" sz="2200" dirty="0">
                <a:effectLst/>
                <a:latin typeface="Arial Narrow" panose="020B0606020202030204" pitchFamily="34" charset="0"/>
                <a:ea typeface="Calibri" panose="020F0502020204030204" pitchFamily="34" charset="0"/>
              </a:rPr>
              <a:t>, em inglês). Essa proteína só existe em coronavírus, incluindo o SARS-CoV-2. Ela se liga a receptores de membrana específicos das células humanas por um mecanismo do tipo “chave-fechadura”. Dessa forma, os vírus entram nas células, podendo se multiplicar e acarretar a doença. </a:t>
            </a:r>
            <a:endParaRPr lang="pt-BR" sz="2200" dirty="0">
              <a:effectLst/>
              <a:latin typeface="Calibri" panose="020F0502020204030204" pitchFamily="34" charset="0"/>
              <a:ea typeface="Calibri" panose="020F0502020204030204" pitchFamily="34" charset="0"/>
            </a:endParaRPr>
          </a:p>
          <a:p>
            <a:pPr algn="r" fontAlgn="auto">
              <a:lnSpc>
                <a:spcPct val="115000"/>
              </a:lnSpc>
              <a:buNone/>
              <a:tabLst>
                <a:tab pos="90170" algn="l"/>
                <a:tab pos="180340" algn="l"/>
              </a:tabLst>
            </a:pPr>
            <a:r>
              <a:rPr lang="pt-BR" sz="1050" dirty="0">
                <a:effectLst/>
                <a:latin typeface="Arial Narrow" panose="020B0606020202030204" pitchFamily="34" charset="0"/>
                <a:ea typeface="Calibri" panose="020F0502020204030204" pitchFamily="34" charset="0"/>
              </a:rPr>
              <a:t>O que são vacinas? Disponível em: www.cienciaviva.pt.  Acesso em: 30 nov. 2021 (adaptado). </a:t>
            </a:r>
            <a:endParaRPr lang="pt-BR" sz="1600" dirty="0">
              <a:effectLst/>
              <a:latin typeface="Calibri" panose="020F0502020204030204" pitchFamily="34" charset="0"/>
              <a:ea typeface="Calibri" panose="020F0502020204030204" pitchFamily="34" charset="0"/>
            </a:endParaRPr>
          </a:p>
          <a:p>
            <a:pPr algn="just" fontAlgn="auto">
              <a:lnSpc>
                <a:spcPct val="115000"/>
              </a:lnSpc>
              <a:buNone/>
              <a:tabLst>
                <a:tab pos="90170" algn="l"/>
                <a:tab pos="180340" algn="l"/>
              </a:tabLst>
            </a:pPr>
            <a:endParaRPr lang="pt-BR" sz="2000" b="1" dirty="0">
              <a:effectLst/>
              <a:latin typeface="Arial Narrow" panose="020B0606020202030204" pitchFamily="34" charset="0"/>
              <a:ea typeface="Calibri" panose="020F0502020204030204" pitchFamily="34" charset="0"/>
            </a:endParaRPr>
          </a:p>
          <a:p>
            <a:pPr algn="just" fontAlgn="auto">
              <a:lnSpc>
                <a:spcPct val="115000"/>
              </a:lnSpc>
              <a:buNone/>
              <a:tabLst>
                <a:tab pos="90170" algn="l"/>
                <a:tab pos="180340" algn="l"/>
              </a:tabLst>
            </a:pPr>
            <a:r>
              <a:rPr lang="pt-BR" sz="2200" b="1" dirty="0">
                <a:effectLst/>
                <a:latin typeface="Arial Narrow" panose="020B0606020202030204" pitchFamily="34" charset="0"/>
                <a:ea typeface="Calibri" panose="020F0502020204030204" pitchFamily="34" charset="0"/>
              </a:rPr>
              <a:t>Nessas vacinas, essa proteína viral induz a</a:t>
            </a:r>
            <a:endParaRPr lang="pt-BR" sz="22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01C4E81E-0244-D283-8E14-6EDB45A20172}"/>
              </a:ext>
            </a:extLst>
          </p:cNvPr>
          <p:cNvSpPr txBox="1"/>
          <p:nvPr/>
        </p:nvSpPr>
        <p:spPr>
          <a:xfrm>
            <a:off x="5803272" y="1149791"/>
            <a:ext cx="6165410" cy="4379750"/>
          </a:xfrm>
          <a:prstGeom prst="rect">
            <a:avLst/>
          </a:prstGeom>
          <a:noFill/>
        </p:spPr>
        <p:txBody>
          <a:bodyPr wrap="square">
            <a:spAutoFit/>
          </a:bodyPr>
          <a:lstStyle/>
          <a:p>
            <a:pPr marL="457200" algn="just" fontAlgn="auto">
              <a:lnSpc>
                <a:spcPct val="115000"/>
              </a:lnSpc>
              <a:spcAft>
                <a:spcPts val="800"/>
              </a:spcAft>
              <a:buNone/>
              <a:tabLst>
                <a:tab pos="90170" algn="l"/>
                <a:tab pos="180340" algn="l"/>
              </a:tabLst>
            </a:pPr>
            <a:r>
              <a:rPr lang="pt-BR" sz="2200" dirty="0">
                <a:effectLst/>
                <a:latin typeface="Arial Narrow" panose="020B0606020202030204" pitchFamily="34" charset="0"/>
                <a:ea typeface="Calibri" panose="020F0502020204030204" pitchFamily="34" charset="0"/>
              </a:rPr>
              <a:t>(A) produção de anticorpos específicos contra os vírus. </a:t>
            </a:r>
          </a:p>
          <a:p>
            <a:pPr marL="457200" algn="just" fontAlgn="auto">
              <a:lnSpc>
                <a:spcPct val="115000"/>
              </a:lnSpc>
              <a:spcAft>
                <a:spcPts val="800"/>
              </a:spcAft>
              <a:buNone/>
              <a:tabLst>
                <a:tab pos="90170" algn="l"/>
                <a:tab pos="180340" algn="l"/>
              </a:tabLst>
            </a:pPr>
            <a:r>
              <a:rPr lang="pt-BR" sz="2200" dirty="0">
                <a:effectLst/>
                <a:latin typeface="Arial Narrow" panose="020B0606020202030204" pitchFamily="34" charset="0"/>
                <a:ea typeface="Calibri" panose="020F0502020204030204" pitchFamily="34" charset="0"/>
              </a:rPr>
              <a:t>(B) imunidade passiva contra o desenvolvimento da doença. </a:t>
            </a:r>
          </a:p>
          <a:p>
            <a:pPr marL="457200" algn="just" fontAlgn="auto">
              <a:lnSpc>
                <a:spcPct val="115000"/>
              </a:lnSpc>
              <a:spcAft>
                <a:spcPts val="800"/>
              </a:spcAft>
              <a:buNone/>
              <a:tabLst>
                <a:tab pos="90170" algn="l"/>
                <a:tab pos="180340" algn="l"/>
              </a:tabLst>
            </a:pPr>
            <a:r>
              <a:rPr lang="pt-BR" sz="2200" dirty="0">
                <a:effectLst/>
                <a:latin typeface="Arial Narrow" panose="020B0606020202030204" pitchFamily="34" charset="0"/>
                <a:ea typeface="Calibri" panose="020F0502020204030204" pitchFamily="34" charset="0"/>
              </a:rPr>
              <a:t>(C) alteração genômica para formação da memória imunológica. </a:t>
            </a:r>
          </a:p>
          <a:p>
            <a:pPr marL="457200" algn="just" fontAlgn="auto">
              <a:lnSpc>
                <a:spcPct val="115000"/>
              </a:lnSpc>
              <a:spcAft>
                <a:spcPts val="800"/>
              </a:spcAft>
              <a:buNone/>
              <a:tabLst>
                <a:tab pos="90170" algn="l"/>
                <a:tab pos="180340" algn="l"/>
              </a:tabLst>
            </a:pPr>
            <a:r>
              <a:rPr lang="pt-BR" sz="2200" dirty="0">
                <a:effectLst/>
                <a:latin typeface="Arial Narrow" panose="020B0606020202030204" pitchFamily="34" charset="0"/>
                <a:ea typeface="Calibri" panose="020F0502020204030204" pitchFamily="34" charset="0"/>
              </a:rPr>
              <a:t>(D) neutralização direta dos vírus presentes na circulação sanguínea. </a:t>
            </a:r>
          </a:p>
          <a:p>
            <a:pPr marL="457200" algn="just" fontAlgn="auto">
              <a:lnSpc>
                <a:spcPct val="115000"/>
              </a:lnSpc>
              <a:spcAft>
                <a:spcPts val="800"/>
              </a:spcAft>
              <a:buNone/>
              <a:tabLst>
                <a:tab pos="90170" algn="l"/>
                <a:tab pos="180340" algn="l"/>
              </a:tabLst>
            </a:pPr>
            <a:r>
              <a:rPr lang="pt-BR" sz="2200" dirty="0">
                <a:effectLst/>
                <a:latin typeface="Arial Narrow" panose="020B0606020202030204" pitchFamily="34" charset="0"/>
                <a:ea typeface="Calibri" panose="020F0502020204030204" pitchFamily="34" charset="0"/>
              </a:rPr>
              <a:t>(E) modificação dos receptores de membrana específicos para o vírus.</a:t>
            </a:r>
          </a:p>
        </p:txBody>
      </p:sp>
    </p:spTree>
    <p:extLst>
      <p:ext uri="{BB962C8B-B14F-4D97-AF65-F5344CB8AC3E}">
        <p14:creationId xmlns:p14="http://schemas.microsoft.com/office/powerpoint/2010/main" val="3349537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43436-3364-CFBD-B34E-333F51C59FF5}"/>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AC0E4E8E-08E5-819C-5D27-420529A0D64E}"/>
              </a:ext>
            </a:extLst>
          </p:cNvPr>
          <p:cNvPicPr>
            <a:picLocks noChangeAspect="1"/>
          </p:cNvPicPr>
          <p:nvPr/>
        </p:nvPicPr>
        <p:blipFill rotWithShape="1">
          <a:blip r:embed="rId2">
            <a:extLst>
              <a:ext uri="{28A0092B-C50C-407E-A947-70E740481C1C}">
                <a14:useLocalDpi xmlns:a14="http://schemas.microsoft.com/office/drawing/2010/main" val="0"/>
              </a:ext>
            </a:extLst>
          </a:blip>
          <a:srcRect t="9783"/>
          <a:stretch/>
        </p:blipFill>
        <p:spPr bwMode="auto">
          <a:xfrm>
            <a:off x="348668" y="709594"/>
            <a:ext cx="4076683" cy="1127832"/>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B4215E55-C960-F982-5799-67FF9C7D3D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240" y="2251494"/>
            <a:ext cx="4076682" cy="3551855"/>
          </a:xfrm>
          <a:prstGeom prst="rect">
            <a:avLst/>
          </a:prstGeom>
        </p:spPr>
      </p:pic>
      <p:sp>
        <p:nvSpPr>
          <p:cNvPr id="5" name="CaixaDeTexto 4">
            <a:extLst>
              <a:ext uri="{FF2B5EF4-FFF2-40B4-BE49-F238E27FC236}">
                <a16:creationId xmlns:a16="http://schemas.microsoft.com/office/drawing/2014/main" id="{8EA65F3F-9B75-8DF6-7923-737E77FCC0D2}"/>
              </a:ext>
            </a:extLst>
          </p:cNvPr>
          <p:cNvSpPr txBox="1"/>
          <p:nvPr/>
        </p:nvSpPr>
        <p:spPr>
          <a:xfrm>
            <a:off x="6426679" y="957532"/>
            <a:ext cx="5416654" cy="5230791"/>
          </a:xfrm>
          <a:prstGeom prst="rect">
            <a:avLst/>
          </a:prstGeom>
          <a:noFill/>
        </p:spPr>
        <p:txBody>
          <a:bodyPr wrap="square">
            <a:spAutoFit/>
          </a:bodyPr>
          <a:lstStyle/>
          <a:p>
            <a:pPr algn="just" fontAlgn="auto">
              <a:lnSpc>
                <a:spcPct val="115000"/>
              </a:lnSpc>
              <a:buNone/>
            </a:pPr>
            <a:r>
              <a:rPr lang="pt-BR" sz="2000" dirty="0">
                <a:effectLst/>
                <a:latin typeface="Arial Narrow" panose="020B0606020202030204" pitchFamily="34" charset="0"/>
                <a:ea typeface="Calibri" panose="020F0502020204030204" pitchFamily="34" charset="0"/>
              </a:rPr>
              <a:t>O calendário nacional de vacinação contempla, na rotina dos serviços, 21 vacinas que protegem o indivíduo em todos os ciclos de vida, desde o nascimento</a:t>
            </a:r>
            <a:r>
              <a:rPr lang="pt-BR" sz="2000" b="1" dirty="0">
                <a:effectLst/>
                <a:latin typeface="Arial Narrow" panose="020B0606020202030204" pitchFamily="34" charset="0"/>
                <a:ea typeface="Calibri" panose="020F0502020204030204" pitchFamily="34" charset="0"/>
              </a:rPr>
              <a:t>. </a:t>
            </a:r>
            <a:r>
              <a:rPr lang="pt-BR" sz="2000" dirty="0">
                <a:effectLst/>
                <a:latin typeface="Arial Narrow" panose="020B0606020202030204" pitchFamily="34" charset="0"/>
                <a:ea typeface="Calibri" panose="020F0502020204030204" pitchFamily="34" charset="0"/>
              </a:rPr>
              <a:t>Entre as doenças preveníveis por essas vacinas estão a     poliomielite, o </a:t>
            </a:r>
            <a:r>
              <a:rPr lang="pt-BR" sz="2000" u="none" strike="noStrike" dirty="0">
                <a:effectLst/>
                <a:latin typeface="Arial Narrow" panose="020B0606020202030204" pitchFamily="34" charset="0"/>
                <a:ea typeface="Calibri" panose="020F0502020204030204" pitchFamily="34" charset="0"/>
              </a:rPr>
              <a:t>sarampo</a:t>
            </a:r>
            <a:r>
              <a:rPr lang="pt-BR" sz="2000" dirty="0">
                <a:effectLst/>
                <a:latin typeface="Arial Narrow" panose="020B0606020202030204" pitchFamily="34" charset="0"/>
                <a:ea typeface="Calibri" panose="020F0502020204030204" pitchFamily="34" charset="0"/>
              </a:rPr>
              <a:t>, a </a:t>
            </a:r>
            <a:r>
              <a:rPr lang="pt-BR" sz="2000" u="none" strike="noStrike" dirty="0">
                <a:effectLst/>
                <a:latin typeface="Arial Narrow" panose="020B0606020202030204" pitchFamily="34" charset="0"/>
                <a:ea typeface="Calibri" panose="020F0502020204030204" pitchFamily="34" charset="0"/>
              </a:rPr>
              <a:t>rubéola</a:t>
            </a:r>
            <a:r>
              <a:rPr lang="pt-BR" sz="2000" dirty="0">
                <a:effectLst/>
                <a:latin typeface="Arial Narrow" panose="020B0606020202030204" pitchFamily="34" charset="0"/>
                <a:ea typeface="Calibri" panose="020F0502020204030204" pitchFamily="34" charset="0"/>
              </a:rPr>
              <a:t>, o </a:t>
            </a:r>
            <a:r>
              <a:rPr lang="pt-BR" sz="2000" u="none" strike="noStrike" dirty="0">
                <a:effectLst/>
                <a:latin typeface="Arial Narrow" panose="020B0606020202030204" pitchFamily="34" charset="0"/>
                <a:ea typeface="Calibri" panose="020F0502020204030204" pitchFamily="34" charset="0"/>
              </a:rPr>
              <a:t>tétano</a:t>
            </a:r>
            <a:r>
              <a:rPr lang="pt-BR" sz="2000" dirty="0">
                <a:effectLst/>
                <a:latin typeface="Arial Narrow" panose="020B0606020202030204" pitchFamily="34" charset="0"/>
                <a:ea typeface="Calibri" panose="020F0502020204030204" pitchFamily="34" charset="0"/>
              </a:rPr>
              <a:t>, a hepatite B, a coqueluche e a bronquiolite no recém-nascido pelo vírus sincicial respiratório. O PNI é responsável por coordenar as campanhas anuais de vacinação. Essas campanhas têm como objetivo alcançar altas coberturas vacinais, garantindo a proteção individual e coletiva contra diversas doenças. Assim, o Ministério da Saúde atua em conjunto com estados, municípios e o Distrito Federal para garantir o acesso equitativo às vacinas em todo o país.</a:t>
            </a:r>
            <a:endParaRPr lang="pt-BR" sz="2000" dirty="0">
              <a:effectLst/>
              <a:latin typeface="Calibri" panose="020F0502020204030204" pitchFamily="34" charset="0"/>
              <a:ea typeface="Calibri" panose="020F0502020204030204" pitchFamily="34" charset="0"/>
            </a:endParaRPr>
          </a:p>
          <a:p>
            <a:pPr algn="r" fontAlgn="auto">
              <a:lnSpc>
                <a:spcPct val="115000"/>
              </a:lnSpc>
              <a:buNone/>
            </a:pPr>
            <a:r>
              <a:rPr lang="pt-BR" sz="800" dirty="0">
                <a:effectLst/>
                <a:latin typeface="Arial Narrow" panose="020B0606020202030204" pitchFamily="34" charset="0"/>
                <a:ea typeface="Calibri" panose="020F0502020204030204" pitchFamily="34" charset="0"/>
              </a:rPr>
              <a:t>Disponível em:</a:t>
            </a:r>
            <a:r>
              <a:rPr lang="pt-BR" sz="1100" dirty="0">
                <a:effectLst/>
                <a:latin typeface="Calibri" panose="020F0502020204030204" pitchFamily="34" charset="0"/>
                <a:ea typeface="Calibri" panose="020F0502020204030204" pitchFamily="34" charset="0"/>
              </a:rPr>
              <a:t> </a:t>
            </a:r>
            <a:r>
              <a:rPr lang="pt-BR" sz="800" dirty="0">
                <a:effectLst/>
                <a:latin typeface="Arial Narrow" panose="020B0606020202030204" pitchFamily="34" charset="0"/>
                <a:ea typeface="Calibri" panose="020F0502020204030204" pitchFamily="34" charset="0"/>
              </a:rPr>
              <a:t>https://www.gov.br/</a:t>
            </a:r>
            <a:r>
              <a:rPr lang="pt-BR" sz="800" dirty="0" err="1">
                <a:effectLst/>
                <a:latin typeface="Arial Narrow" panose="020B0606020202030204" pitchFamily="34" charset="0"/>
                <a:ea typeface="Calibri" panose="020F0502020204030204" pitchFamily="34" charset="0"/>
              </a:rPr>
              <a:t>saude</a:t>
            </a:r>
            <a:r>
              <a:rPr lang="pt-BR" sz="800" dirty="0">
                <a:effectLst/>
                <a:latin typeface="Arial Narrow" panose="020B0606020202030204" pitchFamily="34" charset="0"/>
                <a:ea typeface="Calibri" panose="020F0502020204030204" pitchFamily="34" charset="0"/>
              </a:rPr>
              <a:t>/</a:t>
            </a:r>
            <a:r>
              <a:rPr lang="pt-BR" sz="800" dirty="0" err="1">
                <a:effectLst/>
                <a:latin typeface="Arial Narrow" panose="020B0606020202030204" pitchFamily="34" charset="0"/>
                <a:ea typeface="Calibri" panose="020F0502020204030204" pitchFamily="34" charset="0"/>
              </a:rPr>
              <a:t>pt-br</a:t>
            </a:r>
            <a:r>
              <a:rPr lang="pt-BR" sz="800" dirty="0">
                <a:effectLst/>
                <a:latin typeface="Arial Narrow" panose="020B0606020202030204" pitchFamily="34" charset="0"/>
                <a:ea typeface="Calibri" panose="020F0502020204030204" pitchFamily="34" charset="0"/>
              </a:rPr>
              <a:t>/</a:t>
            </a:r>
            <a:r>
              <a:rPr lang="pt-BR" sz="800" dirty="0" err="1">
                <a:effectLst/>
                <a:latin typeface="Arial Narrow" panose="020B0606020202030204" pitchFamily="34" charset="0"/>
                <a:ea typeface="Calibri" panose="020F0502020204030204" pitchFamily="34" charset="0"/>
              </a:rPr>
              <a:t>vacinacao</a:t>
            </a:r>
            <a:r>
              <a:rPr lang="pt-BR" sz="800" dirty="0">
                <a:effectLst/>
                <a:latin typeface="Arial Narrow" panose="020B0606020202030204" pitchFamily="34" charset="0"/>
                <a:ea typeface="Calibri" panose="020F0502020204030204" pitchFamily="34" charset="0"/>
              </a:rPr>
              <a:t>. Acesso 02.mar.2026</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02891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11" name="Espaço Reservado para Conteúdo 10" descr="Logotipo, nome da empresa&#10;&#10;O conteúdo gerado por IA pode estar incorreto.">
            <a:extLst>
              <a:ext uri="{FF2B5EF4-FFF2-40B4-BE49-F238E27FC236}">
                <a16:creationId xmlns:a16="http://schemas.microsoft.com/office/drawing/2014/main" id="{311799FB-D7D9-4247-13C5-08AE79E330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0777"/>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2740</TotalTime>
  <Words>5896</Words>
  <Application>Microsoft Office PowerPoint</Application>
  <PresentationFormat>Widescreen</PresentationFormat>
  <Paragraphs>295</Paragraphs>
  <Slides>28</Slides>
  <Notes>0</Notes>
  <HiddenSlides>0</HiddenSlides>
  <MMClips>0</MMClips>
  <ScaleCrop>false</ScaleCrop>
  <HeadingPairs>
    <vt:vector size="6" baseType="variant">
      <vt:variant>
        <vt:lpstr>Fontes usadas</vt:lpstr>
      </vt:variant>
      <vt:variant>
        <vt:i4>11</vt:i4>
      </vt:variant>
      <vt:variant>
        <vt:lpstr>Tema</vt:lpstr>
      </vt:variant>
      <vt:variant>
        <vt:i4>1</vt:i4>
      </vt:variant>
      <vt:variant>
        <vt:lpstr>Títulos de slides</vt:lpstr>
      </vt:variant>
      <vt:variant>
        <vt:i4>28</vt:i4>
      </vt:variant>
    </vt:vector>
  </HeadingPairs>
  <TitlesOfParts>
    <vt:vector size="40" baseType="lpstr">
      <vt:lpstr>Arial</vt:lpstr>
      <vt:lpstr>Arial MT</vt:lpstr>
      <vt:lpstr>Arial Narrow</vt:lpstr>
      <vt:lpstr>Calibri</vt:lpstr>
      <vt:lpstr>Calibri Light</vt:lpstr>
      <vt:lpstr>Raleway</vt:lpstr>
      <vt:lpstr>Roboto</vt:lpstr>
      <vt:lpstr>Symbol</vt:lpstr>
      <vt:lpstr>system-ui</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Alexsander Costa Sampaio</cp:lastModifiedBy>
  <cp:revision>41</cp:revision>
  <dcterms:created xsi:type="dcterms:W3CDTF">2024-02-02T11:27:21Z</dcterms:created>
  <dcterms:modified xsi:type="dcterms:W3CDTF">2026-05-12T12:42:42Z</dcterms:modified>
</cp:coreProperties>
</file>