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307" r:id="rId24"/>
    <p:sldId id="281" r:id="rId25"/>
    <p:sldId id="282" r:id="rId26"/>
    <p:sldId id="283" r:id="rId27"/>
    <p:sldId id="284" r:id="rId28"/>
    <p:sldId id="285" r:id="rId29"/>
    <p:sldId id="286" r:id="rId30"/>
    <p:sldId id="287" r:id="rId31"/>
    <p:sldId id="288" r:id="rId32"/>
    <p:sldId id="308" r:id="rId33"/>
    <p:sldId id="289" r:id="rId34"/>
    <p:sldId id="290" r:id="rId35"/>
    <p:sldId id="291" r:id="rId36"/>
    <p:sldId id="309" r:id="rId37"/>
    <p:sldId id="292" r:id="rId38"/>
    <p:sldId id="260"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10" r:id="rId54"/>
    <p:sldId id="311" r:id="rId55"/>
    <p:sldId id="312" r:id="rId56"/>
    <p:sldId id="322" r:id="rId57"/>
    <p:sldId id="323" r:id="rId58"/>
    <p:sldId id="324" r:id="rId59"/>
    <p:sldId id="325" r:id="rId60"/>
    <p:sldId id="326" r:id="rId61"/>
    <p:sldId id="327" r:id="rId62"/>
    <p:sldId id="328" r:id="rId63"/>
    <p:sldId id="329" r:id="rId64"/>
    <p:sldId id="330" r:id="rId65"/>
    <p:sldId id="331" r:id="rId66"/>
    <p:sldId id="332" r:id="rId67"/>
    <p:sldId id="333" r:id="rId68"/>
    <p:sldId id="334" r:id="rId69"/>
    <p:sldId id="335" r:id="rId70"/>
    <p:sldId id="336" r:id="rId71"/>
    <p:sldId id="337" r:id="rId72"/>
    <p:sldId id="313" r:id="rId73"/>
    <p:sldId id="314" r:id="rId74"/>
    <p:sldId id="315" r:id="rId75"/>
    <p:sldId id="316" r:id="rId76"/>
    <p:sldId id="317" r:id="rId77"/>
    <p:sldId id="318" r:id="rId78"/>
    <p:sldId id="319" r:id="rId79"/>
    <p:sldId id="320" r:id="rId80"/>
    <p:sldId id="349" r:id="rId81"/>
    <p:sldId id="321" r:id="rId82"/>
    <p:sldId id="338" r:id="rId83"/>
    <p:sldId id="339" r:id="rId84"/>
    <p:sldId id="340" r:id="rId85"/>
    <p:sldId id="348" r:id="rId86"/>
    <p:sldId id="341" r:id="rId87"/>
    <p:sldId id="342" r:id="rId88"/>
    <p:sldId id="343" r:id="rId89"/>
    <p:sldId id="344" r:id="rId90"/>
    <p:sldId id="345" r:id="rId91"/>
    <p:sldId id="346" r:id="rId92"/>
    <p:sldId id="347" r:id="rId93"/>
    <p:sldId id="257" r:id="rId9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17/06/relationships/model3d" Target="../media/model3d2.glb"/><Relationship Id="rId5" Type="http://schemas.openxmlformats.org/officeDocument/2006/relationships/image" Target="../media/image9.png"/><Relationship Id="rId4" Type="http://schemas.microsoft.com/office/2017/06/relationships/model3d" Target="../media/model3d1.glb"/></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hyperlink" Target="https://download.inep.gov.br/educacao_basica/enem/provas/2015/2015_PV_reaplicacao_PPL_D1_CD11.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hyperlink" Target="https://br.freepik.com/fotos-vetores-gratis/cabos-de-eletricidade"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br.freepik.com/vetores/chuveiro-eletrico-vapor" TargetMode="External"/><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hyperlink" Target="https://br.freepik.com/psd/motores-eletricos" TargetMode="Externa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hyperlink" Target="https://br.freepik.com/fotos-premium/eletrolise-da-agua-com-bateria-e-lampada_5998418.htm" TargetMode="External"/><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br.freepik.com/fotos/resistor/8A" TargetMode="Externa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hyperlink" Target="https://www.amazon.com.br/Ferro-Met%C3%A1lico-Black-Decker-Preto/dp/B076151Z3M/ref=asc_df_B076151Z3M?mcid=9a9af91314f63e2ba1642df7c5847361&amp;tag=googleshopp00-20&amp;linkCode=df0&amp;hvadid=709964506301&amp;hvpos=&amp;hvnetw=g&amp;hvrand=12636569543901167832&amp;hvpoDispon&#237;vel%20em:%20ne=&amp;hvptwo=&amp;hvqmt=&amp;hvdev=c&amp;hvdvcmdl=&amp;hvlocint=&amp;hvlocphy=9198756&amp;hvtargid=pla-809210373976&amp;psc=1&amp;hvocijid=12636569543901167832-B076151Z3M-&amp;hvexpln=0&amp;language=pt_BR" TargetMode="External"/><Relationship Id="rId7"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hyperlink" Target="https://shopee.com.br/Resist%C3%AAncia-De-Chuveiro-Lorenzetti-127V-i.783522584.20497728832" TargetMode="Externa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78.png"/><Relationship Id="rId4" Type="http://schemas.microsoft.com/office/2017/06/relationships/model3d" Target="../media/model3d3.glb"/></Relationships>
</file>

<file path=ppt/slides/_rels/slide3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hyperlink" Target="https://www.megadef.com.br/blog/resistores/quais-sao-as-principais-funcoes-dos-resistores/"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93.png"/><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95.png"/></Relationships>
</file>

<file path=ppt/slides/_rels/slide4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99.png"/></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91.png"/><Relationship Id="rId5" Type="http://schemas.microsoft.com/office/2017/06/relationships/model3d" Target="../media/model3d4.glb"/><Relationship Id="rId4" Type="http://schemas.openxmlformats.org/officeDocument/2006/relationships/image" Target="../media/image90.png"/></Relationships>
</file>

<file path=ppt/slides/_rels/slide4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www.google.com/search?q=tungst%C3%AAnio&amp;sca_esv=21f0f7159a2b44ff&amp;rlz=1C1CHZN_pt-BRBR1062BR1062&amp;sxsrf=ANbL-n4a255Sg4eELI3Iv3JWQd-2lsuKqA%3A1776252535296&amp;ei=d3bfad7nEdfW1sQPzLP6mAY&amp;biw=1920&amp;bih=911&amp;ved=2ahUKEwiAzNGw4O-TAxVEg5UCHUAbNxUQgK4QegYIAQgAEAQ" TargetMode="External"/><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4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116.png"/><Relationship Id="rId5" Type="http://schemas.openxmlformats.org/officeDocument/2006/relationships/image" Target="../media/image110.png"/><Relationship Id="rId4" Type="http://schemas.openxmlformats.org/officeDocument/2006/relationships/image" Target="../media/image114.png"/></Relationships>
</file>

<file path=ppt/slides/_rels/slide5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22.png"/></Relationships>
</file>

<file path=ppt/slides/_rels/slide5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6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6.png"/><Relationship Id="rId1" Type="http://schemas.openxmlformats.org/officeDocument/2006/relationships/slideLayout" Target="../slideLayouts/slideLayout7.xml"/><Relationship Id="rId5" Type="http://schemas.openxmlformats.org/officeDocument/2006/relationships/image" Target="../media/image139.png"/><Relationship Id="rId4" Type="http://schemas.openxmlformats.org/officeDocument/2006/relationships/image" Target="../media/image138.png"/></Relationships>
</file>

<file path=ppt/slides/_rels/slide6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png"/><Relationship Id="rId1" Type="http://schemas.openxmlformats.org/officeDocument/2006/relationships/slideLayout" Target="../slideLayouts/slideLayout7.xml"/><Relationship Id="rId4" Type="http://schemas.openxmlformats.org/officeDocument/2006/relationships/image" Target="../media/image142.png"/></Relationships>
</file>

<file path=ppt/slides/_rels/slide6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37.png"/><Relationship Id="rId1" Type="http://schemas.openxmlformats.org/officeDocument/2006/relationships/slideLayout" Target="../slideLayouts/slideLayout7.xml"/><Relationship Id="rId4" Type="http://schemas.openxmlformats.org/officeDocument/2006/relationships/image" Target="../media/image145.png"/></Relationships>
</file>

<file path=ppt/slides/_rels/slide68.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149.png"/></Relationships>
</file>

<file path=ppt/slides/_rels/slide7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57.png"/><Relationship Id="rId5" Type="http://schemas.openxmlformats.org/officeDocument/2006/relationships/image" Target="../media/image146.png"/><Relationship Id="rId4" Type="http://schemas.openxmlformats.org/officeDocument/2006/relationships/image" Target="../media/image155.png"/></Relationships>
</file>

<file path=ppt/slides/_rels/slide74.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3.png"/><Relationship Id="rId7" Type="http://schemas.openxmlformats.org/officeDocument/2006/relationships/image" Target="../media/image160.png"/><Relationship Id="rId2"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156.png"/><Relationship Id="rId4" Type="http://schemas.openxmlformats.org/officeDocument/2006/relationships/image" Target="../media/image154.png"/></Relationships>
</file>

<file path=ppt/slides/_rels/slide7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5.png"/><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7.png"/></Relationships>
</file>

<file path=ppt/slides/_rels/slide76.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66.png"/><Relationship Id="rId1" Type="http://schemas.openxmlformats.org/officeDocument/2006/relationships/slideLayout" Target="../slideLayouts/slideLayout7.xml"/><Relationship Id="rId5" Type="http://schemas.openxmlformats.org/officeDocument/2006/relationships/image" Target="../media/image176.png"/><Relationship Id="rId4" Type="http://schemas.openxmlformats.org/officeDocument/2006/relationships/image" Target="../media/image168.png"/></Relationships>
</file>

<file path=ppt/slides/_rels/slide7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9.png"/><Relationship Id="rId1" Type="http://schemas.openxmlformats.org/officeDocument/2006/relationships/slideLayout" Target="../slideLayouts/slideLayout7.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s>
</file>

<file path=ppt/slides/_rels/slide80.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81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png"/><Relationship Id="rId1" Type="http://schemas.openxmlformats.org/officeDocument/2006/relationships/slideLayout" Target="../slideLayouts/slideLayout7.xml"/><Relationship Id="rId4" Type="http://schemas.openxmlformats.org/officeDocument/2006/relationships/image" Target="../media/image187.jpeg"/></Relationships>
</file>

<file path=ppt/slides/_rels/slide88.xml.rels><?xml version="1.0" encoding="UTF-8" standalone="yes"?>
<Relationships xmlns="http://schemas.openxmlformats.org/package/2006/relationships"><Relationship Id="rId3" Type="http://schemas.openxmlformats.org/officeDocument/2006/relationships/hyperlink" Target="https://www.youtube.com/watch?v=rAqUvE97iCU&amp;t=9s" TargetMode="External"/><Relationship Id="rId7" Type="http://schemas.openxmlformats.org/officeDocument/2006/relationships/hyperlink" Target="https://www.youtube.com/watch?v=BkkoaXCLYGI" TargetMode="External"/><Relationship Id="rId2" Type="http://schemas.openxmlformats.org/officeDocument/2006/relationships/image" Target="../media/image188.png"/><Relationship Id="rId1" Type="http://schemas.openxmlformats.org/officeDocument/2006/relationships/slideLayout" Target="../slideLayouts/slideLayout7.xml"/><Relationship Id="rId6" Type="http://schemas.openxmlformats.org/officeDocument/2006/relationships/image" Target="../media/image190.png"/><Relationship Id="rId5" Type="http://schemas.openxmlformats.org/officeDocument/2006/relationships/hyperlink" Target="https://www.youtube.com/watch?v=t5m-9vjCe1g" TargetMode="External"/><Relationship Id="rId4" Type="http://schemas.openxmlformats.org/officeDocument/2006/relationships/image" Target="../media/image189.png"/></Relationships>
</file>

<file path=ppt/slides/_rels/slide8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7.xml"/><Relationship Id="rId6" Type="http://schemas.openxmlformats.org/officeDocument/2006/relationships/hyperlink" Target="https://www.educaplus.org/game/ley-de-joule" TargetMode="External"/><Relationship Id="rId5" Type="http://schemas.openxmlformats.org/officeDocument/2006/relationships/image" Target="../media/image193.png"/><Relationship Id="rId4" Type="http://schemas.openxmlformats.org/officeDocument/2006/relationships/hyperlink" Target="https://phet.colorado.edu/sims/html/circuit-construction-kit-dc/latest/circuit-construction-kit-dc_all.html?locale=pt"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www.new3jcn.com/simulation.html" TargetMode="External"/><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xml"/><Relationship Id="rId4" Type="http://schemas.openxmlformats.org/officeDocument/2006/relationships/image" Target="../media/image197.png"/></Relationships>
</file>

<file path=ppt/slides/_rels/slide92.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 - FÍSICA</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37181" y="504374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Ciências da Natureza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 Seta&#10;&#10;O conteúdo gerado por IA pode estar incorreto.">
            <a:extLst>
              <a:ext uri="{FF2B5EF4-FFF2-40B4-BE49-F238E27FC236}">
                <a16:creationId xmlns:a16="http://schemas.microsoft.com/office/drawing/2014/main" id="{C0C630EE-1140-9A3B-107D-8A5904914ABD}"/>
              </a:ext>
            </a:extLst>
          </p:cNvPr>
          <p:cNvPicPr>
            <a:picLocks noChangeAspect="1"/>
          </p:cNvPicPr>
          <p:nvPr/>
        </p:nvPicPr>
        <p:blipFill>
          <a:blip r:embed="rId2"/>
          <a:stretch>
            <a:fillRect/>
          </a:stretch>
        </p:blipFill>
        <p:spPr>
          <a:xfrm>
            <a:off x="1795690" y="582904"/>
            <a:ext cx="9598451" cy="6275096"/>
          </a:xfrm>
          <a:prstGeom prst="rect">
            <a:avLst/>
          </a:prstGeom>
        </p:spPr>
      </p:pic>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79423-A1EB-2B80-34ED-6BB3D29C76E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345F4A-3A5D-98E0-897F-CDF9341E208A}"/>
              </a:ext>
            </a:extLst>
          </p:cNvPr>
          <p:cNvSpPr txBox="1"/>
          <p:nvPr/>
        </p:nvSpPr>
        <p:spPr>
          <a:xfrm>
            <a:off x="6302188" y="571664"/>
            <a:ext cx="5602941" cy="5978560"/>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Lá vem o acendedor de lampiões da rua!  Este mesmo que vem infatigavelmente, Parodiar o sol e associar-se à lua Quando a sombra da noite enegrece o poente!</a:t>
            </a:r>
          </a:p>
          <a:p>
            <a:pPr algn="just">
              <a:spcAft>
                <a:spcPts val="600"/>
              </a:spcAft>
              <a:buNone/>
            </a:pPr>
            <a:endParaRPr lang="pt-BR" sz="10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Um, dois, três lampiões, acende e continua Outros mais a acender imperturbavelmente, À medida que a noite aos poucos se acentua E a palidez da lua apenas pressente.</a:t>
            </a:r>
          </a:p>
          <a:p>
            <a:pPr algn="just">
              <a:spcAft>
                <a:spcPts val="600"/>
              </a:spcAft>
              <a:buNone/>
            </a:pPr>
            <a:endParaRPr lang="pt-BR" sz="10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Triste ironia atroz que o senso humano irrita: —</a:t>
            </a:r>
          </a:p>
          <a:p>
            <a:pPr algn="just">
              <a:spcAft>
                <a:spcPts val="600"/>
              </a:spcAft>
              <a:buNone/>
            </a:pPr>
            <a:r>
              <a:rPr lang="pt-BR" sz="2200" dirty="0">
                <a:effectLst/>
                <a:latin typeface="Arial Narrow" panose="020B0606020202030204" pitchFamily="34" charset="0"/>
                <a:ea typeface="Calibri" panose="020F0502020204030204" pitchFamily="34" charset="0"/>
              </a:rPr>
              <a:t>Ele que doira a noite e ilumina a cidade,</a:t>
            </a:r>
          </a:p>
          <a:p>
            <a:pPr algn="just">
              <a:spcAft>
                <a:spcPts val="600"/>
              </a:spcAft>
              <a:buNone/>
            </a:pPr>
            <a:r>
              <a:rPr lang="pt-BR" sz="2200" dirty="0">
                <a:effectLst/>
                <a:latin typeface="Arial Narrow" panose="020B0606020202030204" pitchFamily="34" charset="0"/>
                <a:ea typeface="Calibri" panose="020F0502020204030204" pitchFamily="34" charset="0"/>
              </a:rPr>
              <a:t>Talvez não tenha luz na choupana em que habita.</a:t>
            </a:r>
          </a:p>
          <a:p>
            <a:pPr algn="just">
              <a:spcAft>
                <a:spcPts val="600"/>
              </a:spcAft>
              <a:buNone/>
            </a:pPr>
            <a:r>
              <a:rPr lang="pt-BR" sz="2200" dirty="0">
                <a:effectLst/>
                <a:latin typeface="Arial Narrow" panose="020B0606020202030204" pitchFamily="34" charset="0"/>
                <a:ea typeface="Calibri" panose="020F0502020204030204" pitchFamily="34" charset="0"/>
              </a:rPr>
              <a:t>Tanta gente também nos outros insinua Crenças, religiões, amor, felicidade, Como este acendedor de lampiões de rua!</a:t>
            </a:r>
          </a:p>
          <a:p>
            <a:pPr algn="r">
              <a:spcAft>
                <a:spcPts val="600"/>
              </a:spcAft>
              <a:buNone/>
            </a:pPr>
            <a:r>
              <a:rPr lang="pt-BR" sz="1050" dirty="0">
                <a:effectLst/>
                <a:latin typeface="Arial Narrow" panose="020B0606020202030204" pitchFamily="34" charset="0"/>
                <a:ea typeface="Calibri" panose="020F0502020204030204" pitchFamily="34" charset="0"/>
              </a:rPr>
              <a:t>Em: </a:t>
            </a:r>
            <a:r>
              <a:rPr lang="pt-BR" sz="1050" b="1" i="1" dirty="0">
                <a:effectLst/>
                <a:latin typeface="Arial Narrow" panose="020B0606020202030204" pitchFamily="34" charset="0"/>
                <a:ea typeface="Calibri" panose="020F0502020204030204" pitchFamily="34" charset="0"/>
              </a:rPr>
              <a:t>Poesias Completas</a:t>
            </a:r>
            <a:r>
              <a:rPr lang="pt-BR" sz="1050" dirty="0">
                <a:effectLst/>
                <a:latin typeface="Arial Narrow" panose="020B0606020202030204" pitchFamily="34" charset="0"/>
                <a:ea typeface="Calibri" panose="020F0502020204030204" pitchFamily="34" charset="0"/>
              </a:rPr>
              <a:t>, Jorge de Lima, vol. I, Rio de Janeiro, Cia. José Aguilar Editora: 1974.p. 62</a:t>
            </a:r>
            <a:endParaRPr lang="pt-BR" sz="1600" dirty="0">
              <a:effectLst/>
              <a:latin typeface="Calibri" panose="020F0502020204030204" pitchFamily="34" charset="0"/>
              <a:ea typeface="Calibri" panose="020F0502020204030204" pitchFamily="34" charset="0"/>
            </a:endParaRPr>
          </a:p>
        </p:txBody>
      </p:sp>
      <p:pic>
        <p:nvPicPr>
          <p:cNvPr id="4" name="Imagem 3" descr="Uma imagem contendo homem, frente, foto, em pé&#10;&#10;O conteúdo gerado por IA pode estar incorreto.">
            <a:extLst>
              <a:ext uri="{FF2B5EF4-FFF2-40B4-BE49-F238E27FC236}">
                <a16:creationId xmlns:a16="http://schemas.microsoft.com/office/drawing/2014/main" id="{B2B76738-76F6-8A62-1D3C-E6EEF3F77900}"/>
              </a:ext>
            </a:extLst>
          </p:cNvPr>
          <p:cNvPicPr>
            <a:picLocks noChangeAspect="1"/>
          </p:cNvPicPr>
          <p:nvPr/>
        </p:nvPicPr>
        <p:blipFill>
          <a:blip r:embed="rId2"/>
          <a:stretch>
            <a:fillRect/>
          </a:stretch>
        </p:blipFill>
        <p:spPr>
          <a:xfrm>
            <a:off x="1528624" y="1300172"/>
            <a:ext cx="3047196" cy="3693097"/>
          </a:xfrm>
          <a:prstGeom prst="rect">
            <a:avLst/>
          </a:prstGeom>
        </p:spPr>
      </p:pic>
      <p:sp>
        <p:nvSpPr>
          <p:cNvPr id="5" name="CaixaDeTexto 4">
            <a:extLst>
              <a:ext uri="{FF2B5EF4-FFF2-40B4-BE49-F238E27FC236}">
                <a16:creationId xmlns:a16="http://schemas.microsoft.com/office/drawing/2014/main" id="{4226DC42-E9F0-725A-9BCA-1B8C750B3DFD}"/>
              </a:ext>
            </a:extLst>
          </p:cNvPr>
          <p:cNvSpPr txBox="1"/>
          <p:nvPr/>
        </p:nvSpPr>
        <p:spPr>
          <a:xfrm>
            <a:off x="482441" y="653842"/>
            <a:ext cx="5468471" cy="430887"/>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Estudante, se houvesse modos de voltar no tempo:</a:t>
            </a:r>
            <a:endParaRPr lang="pt-BR" sz="22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530F381-1C73-A952-7ABC-12CF53BBBC8E}"/>
              </a:ext>
            </a:extLst>
          </p:cNvPr>
          <p:cNvSpPr txBox="1"/>
          <p:nvPr/>
        </p:nvSpPr>
        <p:spPr>
          <a:xfrm>
            <a:off x="482442" y="5208713"/>
            <a:ext cx="5139560" cy="784830"/>
          </a:xfrm>
          <a:prstGeom prst="rect">
            <a:avLst/>
          </a:prstGeom>
          <a:noFill/>
        </p:spPr>
        <p:txBody>
          <a:bodyPr wrap="square">
            <a:spAutoFit/>
          </a:bodyPr>
          <a:lstStyle/>
          <a:p>
            <a:pPr algn="ctr">
              <a:spcAft>
                <a:spcPts val="600"/>
              </a:spcAft>
              <a:buNone/>
            </a:pPr>
            <a:r>
              <a:rPr lang="pt-BR" sz="2200" b="1" dirty="0">
                <a:effectLst/>
                <a:latin typeface="Arial Narrow" panose="020B0606020202030204" pitchFamily="34" charset="0"/>
                <a:ea typeface="Calibri" panose="020F0502020204030204" pitchFamily="34" charset="0"/>
              </a:rPr>
              <a:t>O acendedor de lampiões</a:t>
            </a:r>
            <a:endParaRPr lang="pt-BR" sz="2200" dirty="0">
              <a:effectLst/>
              <a:latin typeface="Calibri" panose="020F0502020204030204" pitchFamily="34" charset="0"/>
              <a:ea typeface="Calibri" panose="020F0502020204030204" pitchFamily="34" charset="0"/>
            </a:endParaRPr>
          </a:p>
          <a:p>
            <a:pPr algn="r">
              <a:spcAft>
                <a:spcPts val="600"/>
              </a:spcAft>
              <a:buNone/>
            </a:pPr>
            <a:r>
              <a:rPr lang="pt-BR" sz="1800" dirty="0">
                <a:effectLst/>
                <a:latin typeface="Arial Narrow" panose="020B0606020202030204" pitchFamily="34" charset="0"/>
                <a:ea typeface="Calibri" panose="020F0502020204030204" pitchFamily="34" charset="0"/>
              </a:rPr>
              <a:t>Jorge de Lima</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4270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B19BA-E44D-2496-C958-EDA046D1B05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8CBBF93-12E3-251D-A187-B629E7A5E308}"/>
              </a:ext>
            </a:extLst>
          </p:cNvPr>
          <p:cNvSpPr txBox="1"/>
          <p:nvPr/>
        </p:nvSpPr>
        <p:spPr>
          <a:xfrm>
            <a:off x="233083" y="579600"/>
            <a:ext cx="5513294" cy="6186309"/>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Pois bem! </a:t>
            </a:r>
          </a:p>
          <a:p>
            <a:pPr algn="just"/>
            <a:r>
              <a:rPr lang="pt-BR" sz="2200" dirty="0">
                <a:latin typeface="Arial Narrow" panose="020B0606020202030204" pitchFamily="34" charset="0"/>
                <a:ea typeface="Calibri" panose="020F0502020204030204" pitchFamily="34" charset="0"/>
                <a:cs typeface="Calibri" panose="020F0502020204030204" pitchFamily="34" charset="0"/>
              </a:rPr>
              <a:t>	</a:t>
            </a:r>
            <a:r>
              <a:rPr lang="pt-BR" sz="2200" dirty="0">
                <a:effectLst/>
                <a:latin typeface="Arial Narrow" panose="020B0606020202030204" pitchFamily="34" charset="0"/>
                <a:ea typeface="Calibri" panose="020F0502020204030204" pitchFamily="34" charset="0"/>
                <a:cs typeface="Calibri" panose="020F0502020204030204" pitchFamily="34" charset="0"/>
              </a:rPr>
              <a:t>Tu consegues se imaginar numa época em que a iluminação pública era movida por lampiões a gás ou óleo obsoleto? E o banho quente onde a água era aquecida no fogão de  lenha e misturada com água natural? E a comunicação por meio de cartas e com muita modernidade, telegramas? Percebestes que talvez sobre o vosso ponto de vista, não seria uma vida fácil? </a:t>
            </a:r>
          </a:p>
          <a:p>
            <a:pPr algn="just"/>
            <a:r>
              <a:rPr lang="pt-BR" sz="2200" dirty="0">
                <a:latin typeface="Arial Narrow" panose="020B0606020202030204" pitchFamily="34" charset="0"/>
                <a:ea typeface="Calibri" panose="020F0502020204030204" pitchFamily="34" charset="0"/>
                <a:cs typeface="Calibri" panose="020F0502020204030204" pitchFamily="34" charset="0"/>
              </a:rPr>
              <a:t>	</a:t>
            </a:r>
          </a:p>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Pois é. </a:t>
            </a:r>
          </a:p>
          <a:p>
            <a:pPr algn="just"/>
            <a:r>
              <a:rPr lang="pt-BR" sz="2200" dirty="0">
                <a:latin typeface="Arial Narrow" panose="020B0606020202030204" pitchFamily="34" charset="0"/>
                <a:ea typeface="Calibri" panose="020F0502020204030204" pitchFamily="34" charset="0"/>
                <a:cs typeface="Calibri" panose="020F0502020204030204" pitchFamily="34" charset="0"/>
              </a:rPr>
              <a:t>	</a:t>
            </a:r>
          </a:p>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Mas esse tempo existiu. Felizmente, com o advento da eletricidade, tudo mudou! </a:t>
            </a:r>
          </a:p>
          <a:p>
            <a:pPr algn="just"/>
            <a:r>
              <a:rPr lang="pt-BR" sz="2200" dirty="0">
                <a:latin typeface="Arial Narrow" panose="020B0606020202030204" pitchFamily="34" charset="0"/>
                <a:ea typeface="Calibri" panose="020F0502020204030204" pitchFamily="34" charset="0"/>
                <a:cs typeface="Calibri" panose="020F0502020204030204" pitchFamily="34" charset="0"/>
              </a:rPr>
              <a:t>	</a:t>
            </a:r>
          </a:p>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Em dias atuais, tens acesso à informação instantânea, tecnologias e aplicativos para todos os gostos e sabores. </a:t>
            </a:r>
            <a:endParaRPr lang="pt-BR" sz="2200" dirty="0"/>
          </a:p>
        </p:txBody>
      </p:sp>
      <p:sp>
        <p:nvSpPr>
          <p:cNvPr id="5" name="CaixaDeTexto 4">
            <a:extLst>
              <a:ext uri="{FF2B5EF4-FFF2-40B4-BE49-F238E27FC236}">
                <a16:creationId xmlns:a16="http://schemas.microsoft.com/office/drawing/2014/main" id="{ED8AFB08-CC37-43ED-0429-B29A98EA4E10}"/>
              </a:ext>
            </a:extLst>
          </p:cNvPr>
          <p:cNvSpPr txBox="1"/>
          <p:nvPr/>
        </p:nvSpPr>
        <p:spPr>
          <a:xfrm>
            <a:off x="6445625" y="579600"/>
            <a:ext cx="5513294" cy="5509200"/>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	A inteligência artificial veio com tudo, automóveis elétricos fazem parte de tua realidade e muito mais. Isso é bom! Concordas? </a:t>
            </a:r>
          </a:p>
          <a:p>
            <a:pPr indent="228600" algn="just">
              <a:buNone/>
            </a:pPr>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E quem é a “personagem” principal que escreve essa história a todo instante? </a:t>
            </a:r>
          </a:p>
          <a:p>
            <a:pPr indent="228600" algn="just">
              <a:buNone/>
            </a:pPr>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A corrente elétrica! Essa “jovem” personagem trouxe em sua bagagem um livro repleto de receitas que tem mudado o dia a dia de todos os seres viventes nos últimos 200 anos. </a:t>
            </a:r>
          </a:p>
          <a:p>
            <a:pPr indent="228600" algn="just"/>
            <a:r>
              <a:rPr lang="pt-BR" sz="2200" dirty="0">
                <a:latin typeface="Arial Narrow" panose="020B0606020202030204" pitchFamily="34" charset="0"/>
                <a:ea typeface="Calibri" panose="020F0502020204030204" pitchFamily="34" charset="0"/>
              </a:rPr>
              <a:t>	Vocês, estudantes, estão convidados a conhecerem um pouco do universo encantado da corrente elétrica, resistores elétricos e suas aplicações. </a:t>
            </a:r>
          </a:p>
          <a:p>
            <a:pPr indent="228600" algn="just"/>
            <a:r>
              <a:rPr lang="pt-BR" sz="2200" dirty="0">
                <a:latin typeface="Arial Narrow" panose="020B0606020202030204" pitchFamily="34" charset="0"/>
                <a:ea typeface="Calibri" panose="020F0502020204030204" pitchFamily="34" charset="0"/>
              </a:rPr>
              <a:t>	</a:t>
            </a:r>
          </a:p>
          <a:p>
            <a:pPr indent="228600" algn="just"/>
            <a:r>
              <a:rPr lang="pt-BR" sz="2200" dirty="0">
                <a:latin typeface="Arial Narrow" panose="020B0606020202030204" pitchFamily="34" charset="0"/>
                <a:ea typeface="Calibri" panose="020F0502020204030204" pitchFamily="34" charset="0"/>
              </a:rPr>
              <a:t>	Vamos lá então!</a:t>
            </a:r>
            <a:endParaRPr lang="pt-BR" sz="2200" dirty="0">
              <a:latin typeface="Calibri" panose="020F0502020204030204" pitchFamily="34" charset="0"/>
              <a:ea typeface="Calibri" panose="020F0502020204030204" pitchFamily="34" charset="0"/>
            </a:endParaRPr>
          </a:p>
          <a:p>
            <a:pPr indent="228600" algn="just">
              <a:buNone/>
            </a:pP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0691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0F8FB-0425-E8C7-CF6C-5ECC556ACE8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7FF2CD9-EF83-01C3-E178-9D827C6F70B6}"/>
              </a:ext>
            </a:extLst>
          </p:cNvPr>
          <p:cNvSpPr txBox="1"/>
          <p:nvPr/>
        </p:nvSpPr>
        <p:spPr>
          <a:xfrm>
            <a:off x="322728" y="860660"/>
            <a:ext cx="5513295" cy="2585131"/>
          </a:xfrm>
          <a:prstGeom prst="rect">
            <a:avLst/>
          </a:prstGeom>
          <a:noFill/>
        </p:spPr>
        <p:txBody>
          <a:bodyPr wrap="square">
            <a:spAutoFit/>
          </a:bodyPr>
          <a:lstStyle/>
          <a:p>
            <a:pPr algn="just">
              <a:buNone/>
            </a:pPr>
            <a:r>
              <a:rPr lang="pt-BR" sz="2200" dirty="0">
                <a:effectLst/>
                <a:latin typeface="Arial Narrow" panose="020B0606020202030204" pitchFamily="34" charset="0"/>
                <a:ea typeface="Calibri" panose="020F0502020204030204" pitchFamily="34" charset="0"/>
              </a:rPr>
              <a:t>Leia o texto.</a:t>
            </a:r>
          </a:p>
          <a:p>
            <a:pPr algn="just">
              <a:buNone/>
            </a:pPr>
            <a:r>
              <a:rPr lang="pt-BR" sz="2200" dirty="0">
                <a:effectLst/>
                <a:latin typeface="Arial Narrow" panose="020B0606020202030204" pitchFamily="34" charset="0"/>
                <a:ea typeface="Calibri" panose="020F0502020204030204" pitchFamily="34" charset="0"/>
              </a:rPr>
              <a:t>Texto I </a:t>
            </a:r>
          </a:p>
          <a:p>
            <a:pPr algn="just">
              <a:buNone/>
            </a:pPr>
            <a:r>
              <a:rPr lang="pt-BR" sz="2200" dirty="0">
                <a:effectLst/>
                <a:latin typeface="Arial Narrow" panose="020B0606020202030204" pitchFamily="34" charset="0"/>
                <a:ea typeface="Calibri" panose="020F0502020204030204" pitchFamily="34" charset="0"/>
              </a:rPr>
              <a:t>Corrente Elétrica &amp; Carga Elétrica</a:t>
            </a:r>
          </a:p>
          <a:p>
            <a:pPr marL="342900" lvl="0" indent="-342900" algn="just" fontAlgn="auto">
              <a:lnSpc>
                <a:spcPct val="106000"/>
              </a:lnSpc>
              <a:spcAft>
                <a:spcPts val="800"/>
              </a:spcAf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O que é Corrente Elétrica?</a:t>
            </a:r>
          </a:p>
          <a:p>
            <a:pPr indent="228600" algn="just">
              <a:buNone/>
            </a:pPr>
            <a:r>
              <a:rPr lang="pt-BR" sz="2200" dirty="0">
                <a:effectLst/>
                <a:latin typeface="Arial Narrow" panose="020B0606020202030204" pitchFamily="34" charset="0"/>
                <a:ea typeface="Calibri" panose="020F0502020204030204" pitchFamily="34" charset="0"/>
              </a:rPr>
              <a:t>Como é do nosso conhecimento, as cargas elétricas podem se mover no vácuo ou em meios materiais e, </a:t>
            </a:r>
          </a:p>
        </p:txBody>
      </p:sp>
      <p:pic>
        <p:nvPicPr>
          <p:cNvPr id="4" name="Imagem 3" descr="Diagrama, Esquemático&#10;&#10;O conteúdo gerado por IA pode estar incorreto.">
            <a:extLst>
              <a:ext uri="{FF2B5EF4-FFF2-40B4-BE49-F238E27FC236}">
                <a16:creationId xmlns:a16="http://schemas.microsoft.com/office/drawing/2014/main" id="{47530023-6DE9-DEDC-93E2-8E10407EFBE4}"/>
              </a:ext>
            </a:extLst>
          </p:cNvPr>
          <p:cNvPicPr>
            <a:picLocks noChangeAspect="1"/>
          </p:cNvPicPr>
          <p:nvPr/>
        </p:nvPicPr>
        <p:blipFill>
          <a:blip r:embed="rId2"/>
          <a:stretch>
            <a:fillRect/>
          </a:stretch>
        </p:blipFill>
        <p:spPr>
          <a:xfrm>
            <a:off x="815789" y="3364798"/>
            <a:ext cx="4536006" cy="3350627"/>
          </a:xfrm>
          <a:prstGeom prst="rect">
            <a:avLst/>
          </a:prstGeom>
        </p:spPr>
      </p:pic>
      <p:sp>
        <p:nvSpPr>
          <p:cNvPr id="6" name="CaixaDeTexto 5">
            <a:extLst>
              <a:ext uri="{FF2B5EF4-FFF2-40B4-BE49-F238E27FC236}">
                <a16:creationId xmlns:a16="http://schemas.microsoft.com/office/drawing/2014/main" id="{B979A96E-F6E9-B7C2-E4DF-7A7E196F685B}"/>
              </a:ext>
            </a:extLst>
          </p:cNvPr>
          <p:cNvSpPr txBox="1"/>
          <p:nvPr/>
        </p:nvSpPr>
        <p:spPr>
          <a:xfrm>
            <a:off x="6355976" y="860660"/>
            <a:ext cx="5513295" cy="1785104"/>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de uma forma bem simples, a corrente elétrica é o fluxo ordenado e simultâneo de partículas carregadas (geralmente elétrons que possuem cargas elétricas negativas) através de um condutor*.</a:t>
            </a:r>
            <a:endParaRPr lang="pt-BR" sz="2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BA290322-12DA-1C35-E088-3AF1D72D4464}"/>
              </a:ext>
            </a:extLst>
          </p:cNvPr>
          <p:cNvPicPr>
            <a:picLocks noChangeAspect="1"/>
          </p:cNvPicPr>
          <p:nvPr/>
        </p:nvPicPr>
        <p:blipFill>
          <a:blip r:embed="rId3"/>
          <a:stretch>
            <a:fillRect/>
          </a:stretch>
        </p:blipFill>
        <p:spPr>
          <a:xfrm>
            <a:off x="7270192" y="2645764"/>
            <a:ext cx="3604275" cy="2275860"/>
          </a:xfrm>
          <a:prstGeom prst="rect">
            <a:avLst/>
          </a:prstGeom>
        </p:spPr>
      </p:pic>
      <p:sp>
        <p:nvSpPr>
          <p:cNvPr id="9" name="CaixaDeTexto 8">
            <a:extLst>
              <a:ext uri="{FF2B5EF4-FFF2-40B4-BE49-F238E27FC236}">
                <a16:creationId xmlns:a16="http://schemas.microsoft.com/office/drawing/2014/main" id="{C62DC189-E19D-2774-CCEB-AB377E168A42}"/>
              </a:ext>
            </a:extLst>
          </p:cNvPr>
          <p:cNvSpPr txBox="1"/>
          <p:nvPr/>
        </p:nvSpPr>
        <p:spPr>
          <a:xfrm>
            <a:off x="6355976" y="5468488"/>
            <a:ext cx="5513295" cy="1107996"/>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Imagine um fio de cobre: quando ele não se encontra conectado a uma fonte (pilha, bateria etc.), os elétrons estão se movendo de forma caótica.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08590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6D2D2-29AE-1374-AE55-A3848A76CE67}"/>
            </a:ext>
          </a:extLst>
        </p:cNvPr>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CC47D2A6-05AD-3300-3DC3-C264542DC0E5}"/>
              </a:ext>
            </a:extLst>
          </p:cNvPr>
          <p:cNvPicPr>
            <a:picLocks noChangeAspect="1"/>
          </p:cNvPicPr>
          <p:nvPr/>
        </p:nvPicPr>
        <p:blipFill>
          <a:blip r:embed="rId2"/>
          <a:stretch>
            <a:fillRect/>
          </a:stretch>
        </p:blipFill>
        <p:spPr>
          <a:xfrm>
            <a:off x="109238" y="649959"/>
            <a:ext cx="5878890" cy="3115218"/>
          </a:xfrm>
          <a:prstGeom prst="rect">
            <a:avLst/>
          </a:prstGeom>
        </p:spPr>
      </p:pic>
      <p:sp>
        <p:nvSpPr>
          <p:cNvPr id="4" name="CaixaDeTexto 3">
            <a:extLst>
              <a:ext uri="{FF2B5EF4-FFF2-40B4-BE49-F238E27FC236}">
                <a16:creationId xmlns:a16="http://schemas.microsoft.com/office/drawing/2014/main" id="{7B550EF6-F88A-B08B-F2FD-9E7E03BE0109}"/>
              </a:ext>
            </a:extLst>
          </p:cNvPr>
          <p:cNvSpPr txBox="1"/>
          <p:nvPr/>
        </p:nvSpPr>
        <p:spPr>
          <a:xfrm>
            <a:off x="109238" y="3765177"/>
            <a:ext cx="5878890" cy="1107996"/>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	Quando aplicamos uma diferença de potencial (tensão), esses elétrons passam a se mover em uma direção preferencial. </a:t>
            </a:r>
            <a:endParaRPr lang="pt-BR" sz="2200" dirty="0">
              <a:effectLst/>
              <a:latin typeface="Calibri" panose="020F0502020204030204" pitchFamily="34" charset="0"/>
              <a:ea typeface="Calibri" panose="020F0502020204030204" pitchFamily="34" charset="0"/>
            </a:endParaRPr>
          </a:p>
        </p:txBody>
      </p:sp>
      <p:pic>
        <p:nvPicPr>
          <p:cNvPr id="5" name="Imagem 4" descr="Diagrama&#10;&#10;O conteúdo gerado por IA pode estar incorreto.">
            <a:extLst>
              <a:ext uri="{FF2B5EF4-FFF2-40B4-BE49-F238E27FC236}">
                <a16:creationId xmlns:a16="http://schemas.microsoft.com/office/drawing/2014/main" id="{9D18940E-33F0-A1C9-BAA0-380C7D1E66EF}"/>
              </a:ext>
            </a:extLst>
          </p:cNvPr>
          <p:cNvPicPr>
            <a:picLocks noChangeAspect="1"/>
          </p:cNvPicPr>
          <p:nvPr/>
        </p:nvPicPr>
        <p:blipFill>
          <a:blip r:embed="rId3"/>
          <a:stretch>
            <a:fillRect/>
          </a:stretch>
        </p:blipFill>
        <p:spPr>
          <a:xfrm>
            <a:off x="6453514" y="781693"/>
            <a:ext cx="5542215" cy="4381978"/>
          </a:xfrm>
          <a:prstGeom prst="rect">
            <a:avLst/>
          </a:prstGeom>
        </p:spPr>
      </p:pic>
      <mc:AlternateContent xmlns:mc="http://schemas.openxmlformats.org/markup-compatibility/2006">
        <mc:Choice xmlns:am3d="http://schemas.microsoft.com/office/drawing/2017/model3d" Requires="am3d">
          <p:graphicFrame>
            <p:nvGraphicFramePr>
              <p:cNvPr id="6" name="Modelo 3D 5" descr="Cabo de energia">
                <a:extLst>
                  <a:ext uri="{FF2B5EF4-FFF2-40B4-BE49-F238E27FC236}">
                    <a16:creationId xmlns:a16="http://schemas.microsoft.com/office/drawing/2014/main" id="{168764BF-EB20-9F61-CFE0-21D471DC5C3B}"/>
                  </a:ext>
                </a:extLst>
              </p:cNvPr>
              <p:cNvGraphicFramePr>
                <a:graphicFrameLocks noChangeAspect="1"/>
              </p:cNvGraphicFramePr>
              <p:nvPr>
                <p:extLst>
                  <p:ext uri="{D42A27DB-BD31-4B8C-83A1-F6EECF244321}">
                    <p14:modId xmlns:p14="http://schemas.microsoft.com/office/powerpoint/2010/main" val="4110458101"/>
                  </p:ext>
                </p:extLst>
              </p:nvPr>
            </p:nvGraphicFramePr>
            <p:xfrm rot="19451795">
              <a:off x="1495267" y="4508654"/>
              <a:ext cx="3532222" cy="1703430"/>
            </p:xfrm>
            <a:graphic>
              <a:graphicData uri="http://schemas.microsoft.com/office/drawing/2017/model3d">
                <am3d:model3d r:embed="rId4">
                  <am3d:spPr>
                    <a:xfrm rot="19451795">
                      <a:off x="0" y="0"/>
                      <a:ext cx="3532222" cy="1703430"/>
                    </a:xfrm>
                    <a:prstGeom prst="rect">
                      <a:avLst/>
                    </a:prstGeom>
                  </am3d:spPr>
                  <am3d:camera>
                    <am3d:pos x="0" y="0" z="59438065"/>
                    <am3d:up dx="0" dy="36000000" dz="0"/>
                    <am3d:lookAt x="0" y="0" z="0"/>
                    <am3d:perspective fov="2700000"/>
                  </am3d:camera>
                  <am3d:trans>
                    <am3d:meterPerModelUnit n="2368321" d="1000000"/>
                    <am3d:preTrans dx="0" dy="-2102020" dz="0"/>
                    <am3d:scale>
                      <am3d:sx n="1000000" d="1000000"/>
                      <am3d:sy n="1000000" d="1000000"/>
                      <am3d:sz n="1000000" d="1000000"/>
                    </am3d:scale>
                    <am3d:rot ax="2009041" ay="-278880" az="-184097"/>
                    <am3d:postTrans dx="0" dy="0" dz="0"/>
                  </am3d:trans>
                  <am3d:raster rName="Office3DRenderer" rVer="16.0.8326">
                    <am3d:blip r:embed="rId5"/>
                  </am3d:raster>
                  <am3d:objViewport viewportSz="415165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Modelo 3D 5" descr="Cabo de energia">
                <a:extLst>
                  <a:ext uri="{FF2B5EF4-FFF2-40B4-BE49-F238E27FC236}">
                    <a16:creationId xmlns:a16="http://schemas.microsoft.com/office/drawing/2014/main" id="{168764BF-EB20-9F61-CFE0-21D471DC5C3B}"/>
                  </a:ext>
                </a:extLst>
              </p:cNvPr>
              <p:cNvPicPr>
                <a:picLocks noGrp="1" noRot="1" noChangeAspect="1" noMove="1" noResize="1" noEditPoints="1" noAdjustHandles="1" noChangeArrowheads="1" noChangeShapeType="1" noCrop="1"/>
              </p:cNvPicPr>
              <p:nvPr/>
            </p:nvPicPr>
            <p:blipFill>
              <a:blip r:embed="rId5"/>
              <a:stretch>
                <a:fillRect/>
              </a:stretch>
            </p:blipFill>
            <p:spPr>
              <a:xfrm rot="19451795">
                <a:off x="1495267" y="4508654"/>
                <a:ext cx="3532222" cy="170343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8" name="Modelo 3D 7" descr="Pilha Aaa">
                <a:extLst>
                  <a:ext uri="{FF2B5EF4-FFF2-40B4-BE49-F238E27FC236}">
                    <a16:creationId xmlns:a16="http://schemas.microsoft.com/office/drawing/2014/main" id="{D87E0766-D226-7864-8369-F4A4B896B9D8}"/>
                  </a:ext>
                </a:extLst>
              </p:cNvPr>
              <p:cNvGraphicFramePr>
                <a:graphicFrameLocks noChangeAspect="1"/>
              </p:cNvGraphicFramePr>
              <p:nvPr>
                <p:extLst>
                  <p:ext uri="{D42A27DB-BD31-4B8C-83A1-F6EECF244321}">
                    <p14:modId xmlns:p14="http://schemas.microsoft.com/office/powerpoint/2010/main" val="3000443430"/>
                  </p:ext>
                </p:extLst>
              </p:nvPr>
            </p:nvGraphicFramePr>
            <p:xfrm rot="15926640">
              <a:off x="8776139" y="4272868"/>
              <a:ext cx="896964" cy="2906620"/>
            </p:xfrm>
            <a:graphic>
              <a:graphicData uri="http://schemas.microsoft.com/office/drawing/2017/model3d">
                <am3d:model3d r:embed="rId6">
                  <am3d:spPr>
                    <a:xfrm rot="15926640">
                      <a:off x="0" y="0"/>
                      <a:ext cx="896964" cy="2906620"/>
                    </a:xfrm>
                    <a:prstGeom prst="rect">
                      <a:avLst/>
                    </a:prstGeom>
                  </am3d:spPr>
                  <am3d:camera>
                    <am3d:pos x="0" y="0" z="49514835"/>
                    <am3d:up dx="0" dy="36000000" dz="0"/>
                    <am3d:lookAt x="0" y="0" z="0"/>
                    <am3d:perspective fov="2700000"/>
                  </am3d:camera>
                  <am3d:trans>
                    <am3d:meterPerModelUnit n="23255813" d="1000000"/>
                    <am3d:preTrans dx="0" dy="0" dz="0"/>
                    <am3d:scale>
                      <am3d:sx n="1000000" d="1000000"/>
                      <am3d:sy n="1000000" d="1000000"/>
                      <am3d:sz n="1000000" d="1000000"/>
                    </am3d:scale>
                    <am3d:rot ax="2731898" ay="858226" az="847644"/>
                    <am3d:postTrans dx="0" dy="0" dz="0"/>
                  </am3d:trans>
                  <am3d:raster rName="Office3DRenderer" rVer="16.0.8326">
                    <am3d:blip r:embed="rId7"/>
                  </am3d:raster>
                  <am3d:objViewport viewportSz="312234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Modelo 3D 7" descr="Pilha Aaa">
                <a:extLst>
                  <a:ext uri="{FF2B5EF4-FFF2-40B4-BE49-F238E27FC236}">
                    <a16:creationId xmlns:a16="http://schemas.microsoft.com/office/drawing/2014/main" id="{D87E0766-D226-7864-8369-F4A4B896B9D8}"/>
                  </a:ext>
                </a:extLst>
              </p:cNvPr>
              <p:cNvPicPr>
                <a:picLocks noGrp="1" noRot="1" noChangeAspect="1" noMove="1" noResize="1" noEditPoints="1" noAdjustHandles="1" noChangeArrowheads="1" noChangeShapeType="1" noCrop="1"/>
              </p:cNvPicPr>
              <p:nvPr/>
            </p:nvPicPr>
            <p:blipFill>
              <a:blip r:embed="rId7"/>
              <a:stretch>
                <a:fillRect/>
              </a:stretch>
            </p:blipFill>
            <p:spPr>
              <a:xfrm rot="15926640">
                <a:off x="8776139" y="4272868"/>
                <a:ext cx="896964" cy="2906620"/>
              </a:xfrm>
              <a:prstGeom prst="rect">
                <a:avLst/>
              </a:prstGeom>
            </p:spPr>
          </p:pic>
        </mc:Fallback>
      </mc:AlternateContent>
    </p:spTree>
    <p:extLst>
      <p:ext uri="{BB962C8B-B14F-4D97-AF65-F5344CB8AC3E}">
        <p14:creationId xmlns:p14="http://schemas.microsoft.com/office/powerpoint/2010/main" val="1219621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11EB3-2C96-02D6-1BB4-2008DADF1F39}"/>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E659229-1ACC-76BC-2065-88AFF51752B2}"/>
                  </a:ext>
                </a:extLst>
              </p:cNvPr>
              <p:cNvSpPr txBox="1"/>
              <p:nvPr/>
            </p:nvSpPr>
            <p:spPr>
              <a:xfrm>
                <a:off x="286871" y="847236"/>
                <a:ext cx="5558118" cy="5847755"/>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Estudante, de uma maneira lúdica, considere a caixa d’água de sua moradia que tem uma quantidade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m</m:t>
                    </m:r>
                  </m:oMath>
                </a14:m>
                <a:r>
                  <a:rPr lang="pt-BR" sz="2200" dirty="0">
                    <a:effectLst/>
                    <a:latin typeface="Arial Narrow" panose="020B0606020202030204" pitchFamily="34" charset="0"/>
                    <a:ea typeface="Calibri" panose="020F0502020204030204" pitchFamily="34" charset="0"/>
                  </a:rPr>
                  <a:t> de massa de água armazenada para o uso. Geralmente, essa caixa fica localizada a uma certa altura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h</m:t>
                    </m:r>
                  </m:oMath>
                </a14:m>
                <a:r>
                  <a:rPr lang="pt-BR" sz="2200" dirty="0">
                    <a:effectLst/>
                    <a:latin typeface="Arial Narrow" panose="020B0606020202030204" pitchFamily="34" charset="0"/>
                    <a:ea typeface="Calibri" panose="020F0502020204030204" pitchFamily="34" charset="0"/>
                  </a:rPr>
                  <a:t> do solo. Por meio de uma tubulação, a água chega às torneiras distribuídas na moradia que estão a um nível de altura mais próximo do solo do que a caixa d’água. Pergunta: O que acontece ao abrir a torneira? Te respondo: a água enche o copo, lava as mãos, o rosto e muito mais. Concordas? Pois bem! A água lá já se encontrava. Com a abertura da torneira, a pressão gerada pela altura, a aceleração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g</m:t>
                    </m:r>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da gravidade local contribuiu para que as partículas de água literalmente se movessem do ponto mais alto para o ponto mais baixo da tubulação de uma maneira “ordenada” chegando até o seu devido destino.</a:t>
                </a:r>
              </a:p>
            </p:txBody>
          </p:sp>
        </mc:Choice>
        <mc:Fallback xmlns="">
          <p:sp>
            <p:nvSpPr>
              <p:cNvPr id="3" name="CaixaDeTexto 2">
                <a:extLst>
                  <a:ext uri="{FF2B5EF4-FFF2-40B4-BE49-F238E27FC236}">
                    <a16:creationId xmlns:a16="http://schemas.microsoft.com/office/drawing/2014/main" id="{AE659229-1ACC-76BC-2065-88AFF51752B2}"/>
                  </a:ext>
                </a:extLst>
              </p:cNvPr>
              <p:cNvSpPr txBox="1">
                <a:spLocks noRot="1" noChangeAspect="1" noMove="1" noResize="1" noEditPoints="1" noAdjustHandles="1" noChangeArrowheads="1" noChangeShapeType="1" noTextEdit="1"/>
              </p:cNvSpPr>
              <p:nvPr/>
            </p:nvSpPr>
            <p:spPr>
              <a:xfrm>
                <a:off x="286871" y="847236"/>
                <a:ext cx="5558118" cy="5847755"/>
              </a:xfrm>
              <a:prstGeom prst="rect">
                <a:avLst/>
              </a:prstGeom>
              <a:blipFill>
                <a:blip r:embed="rId2"/>
                <a:stretch>
                  <a:fillRect l="-1425" t="-626" r="-1425" b="-1251"/>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A324874C-46F8-6148-CD10-BFBC0350DE45}"/>
              </a:ext>
            </a:extLst>
          </p:cNvPr>
          <p:cNvSpPr txBox="1"/>
          <p:nvPr/>
        </p:nvSpPr>
        <p:spPr>
          <a:xfrm>
            <a:off x="6347011" y="847236"/>
            <a:ext cx="5558118" cy="1107996"/>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Podemos concluir o nosso experimento mental dizendo que, no ponto mais alto, a energia potencial gravitacional é maior do que no ponto mais baixo. </a:t>
            </a:r>
            <a:endParaRPr lang="pt-BR" sz="22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E2E14337-E5C7-F228-99BA-5F22B7C7919F}"/>
              </a:ext>
            </a:extLst>
          </p:cNvPr>
          <p:cNvPicPr>
            <a:picLocks noChangeAspect="1"/>
          </p:cNvPicPr>
          <p:nvPr/>
        </p:nvPicPr>
        <p:blipFill>
          <a:blip r:embed="rId3"/>
          <a:stretch>
            <a:fillRect/>
          </a:stretch>
        </p:blipFill>
        <p:spPr>
          <a:xfrm>
            <a:off x="7273137" y="1955232"/>
            <a:ext cx="3936667" cy="4213692"/>
          </a:xfrm>
          <a:prstGeom prst="rect">
            <a:avLst/>
          </a:prstGeom>
        </p:spPr>
      </p:pic>
      <p:sp>
        <p:nvSpPr>
          <p:cNvPr id="8" name="CaixaDeTexto 7">
            <a:extLst>
              <a:ext uri="{FF2B5EF4-FFF2-40B4-BE49-F238E27FC236}">
                <a16:creationId xmlns:a16="http://schemas.microsoft.com/office/drawing/2014/main" id="{430AD9F4-FDAE-6582-284B-0E6DBDBEE57E}"/>
              </a:ext>
            </a:extLst>
          </p:cNvPr>
          <p:cNvSpPr txBox="1"/>
          <p:nvPr/>
        </p:nvSpPr>
        <p:spPr>
          <a:xfrm>
            <a:off x="6858001" y="5896269"/>
            <a:ext cx="5244352" cy="907941"/>
          </a:xfrm>
          <a:prstGeom prst="rect">
            <a:avLst/>
          </a:prstGeom>
          <a:noFill/>
        </p:spPr>
        <p:txBody>
          <a:bodyPr wrap="square">
            <a:spAutoFit/>
          </a:bodyPr>
          <a:lstStyle/>
          <a:p>
            <a:pPr algn="r">
              <a:spcAft>
                <a:spcPts val="600"/>
              </a:spcAft>
              <a:buNone/>
            </a:pP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https://download.inep.gov.br/educacao_basica/enem/provas/2015/2015_PV_reaplicacao_PPL_D1_CD11.pdf</a:t>
            </a:r>
            <a:endParaRPr lang="pt-BR" sz="1200" dirty="0">
              <a:effectLst/>
              <a:latin typeface="Arial Narrow" panose="020B0606020202030204" pitchFamily="34" charset="0"/>
              <a:ea typeface="Calibri" panose="020F0502020204030204" pitchFamily="34" charset="0"/>
            </a:endParaRPr>
          </a:p>
          <a:p>
            <a:pPr algn="r">
              <a:spcAft>
                <a:spcPts val="600"/>
              </a:spcAft>
              <a:buNone/>
            </a:pPr>
            <a:r>
              <a:rPr lang="pt-BR" sz="1200" dirty="0">
                <a:effectLst/>
                <a:latin typeface="Arial Narrow" panose="020B0606020202030204" pitchFamily="34" charset="0"/>
                <a:ea typeface="Calibri" panose="020F0502020204030204" pitchFamily="34" charset="0"/>
              </a:rPr>
              <a:t>Acesso em: 09 mar. 2026.</a:t>
            </a:r>
          </a:p>
        </p:txBody>
      </p:sp>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B2356EEE-519B-2E25-CE7D-4AE4CC4D0F6F}"/>
                  </a:ext>
                </a:extLst>
              </p:cNvPr>
              <p:cNvSpPr txBox="1"/>
              <p:nvPr/>
            </p:nvSpPr>
            <p:spPr>
              <a:xfrm rot="3564133">
                <a:off x="9522419" y="3180752"/>
                <a:ext cx="1791261" cy="394210"/>
              </a:xfrm>
              <a:prstGeom prst="rect">
                <a:avLst/>
              </a:prstGeom>
              <a:solidFill>
                <a:srgbClr val="FFFF00"/>
              </a:solidFill>
              <a:ln>
                <a:noFill/>
              </a:ln>
            </p:spPr>
            <p:style>
              <a:lnRef idx="0">
                <a:scrgbClr r="0" g="0" b="0"/>
              </a:lnRef>
              <a:fillRef idx="0">
                <a:scrgbClr r="0" g="0" b="0"/>
              </a:fillRef>
              <a:effectRef idx="0">
                <a:scrgbClr r="0" g="0" b="0"/>
              </a:effectRef>
              <a:fontRef idx="minor">
                <a:schemeClr val="dk1"/>
              </a:fontRef>
            </p:style>
            <p:txBody>
              <a:bodyPr wrap="square">
                <a:spAutoFit/>
              </a:bodyPr>
              <a:lstStyle/>
              <a:p>
                <a:pPr indent="228600" algn="just">
                  <a:buNone/>
                </a:pPr>
                <a14:m>
                  <m:oMathPara xmlns:m="http://schemas.openxmlformats.org/officeDocument/2006/math">
                    <m:oMathParaPr>
                      <m:jc m:val="left"/>
                    </m:oMathParaPr>
                    <m:oMath xmlns:m="http://schemas.openxmlformats.org/officeDocument/2006/math">
                      <m:sSub>
                        <m:sSubPr>
                          <m:ctrlPr>
                            <a:rPr lang="pt-BR" b="1" i="1" smtClean="0">
                              <a:effectLst/>
                              <a:latin typeface="Cambria Math" panose="02040503050406030204" pitchFamily="18" charset="0"/>
                              <a:ea typeface="Calibri" panose="020F0502020204030204" pitchFamily="34" charset="0"/>
                            </a:rPr>
                          </m:ctrlPr>
                        </m:sSubPr>
                        <m:e>
                          <m:r>
                            <a:rPr lang="pt-BR" b="1" i="0" smtClean="0">
                              <a:effectLst/>
                              <a:latin typeface="Cambria Math" panose="02040503050406030204" pitchFamily="18" charset="0"/>
                              <a:ea typeface="Calibri" panose="020F0502020204030204" pitchFamily="34" charset="0"/>
                            </a:rPr>
                            <m:t>𝐄</m:t>
                          </m:r>
                        </m:e>
                        <m:sub>
                          <m:r>
                            <a:rPr lang="pt-BR" b="1" i="0" smtClean="0">
                              <a:effectLst/>
                              <a:latin typeface="Cambria Math" panose="02040503050406030204" pitchFamily="18" charset="0"/>
                              <a:ea typeface="Calibri" panose="020F0502020204030204" pitchFamily="34" charset="0"/>
                            </a:rPr>
                            <m:t>𝐩</m:t>
                          </m:r>
                        </m:sub>
                      </m:sSub>
                      <m:r>
                        <a:rPr lang="pt-BR" b="1" i="0" smtClean="0">
                          <a:effectLst/>
                          <a:latin typeface="Cambria Math" panose="02040503050406030204" pitchFamily="18" charset="0"/>
                          <a:ea typeface="Calibri" panose="020F0502020204030204" pitchFamily="34" charset="0"/>
                        </a:rPr>
                        <m:t>=</m:t>
                      </m:r>
                      <m:r>
                        <a:rPr lang="pt-BR" b="1" i="0" smtClean="0">
                          <a:effectLst/>
                          <a:latin typeface="Cambria Math" panose="02040503050406030204" pitchFamily="18" charset="0"/>
                          <a:ea typeface="Calibri" panose="020F0502020204030204" pitchFamily="34" charset="0"/>
                        </a:rPr>
                        <m:t>𝐦</m:t>
                      </m:r>
                      <m:r>
                        <a:rPr lang="pt-BR" b="1" i="0" smtClean="0">
                          <a:effectLst/>
                          <a:latin typeface="Cambria Math" panose="02040503050406030204" pitchFamily="18" charset="0"/>
                          <a:ea typeface="Cambria Math" panose="02040503050406030204" pitchFamily="18" charset="0"/>
                        </a:rPr>
                        <m:t>∙</m:t>
                      </m:r>
                      <m:r>
                        <a:rPr lang="pt-BR" b="1" i="0" smtClean="0">
                          <a:effectLst/>
                          <a:latin typeface="Cambria Math" panose="02040503050406030204" pitchFamily="18" charset="0"/>
                          <a:ea typeface="Cambria Math" panose="02040503050406030204" pitchFamily="18" charset="0"/>
                        </a:rPr>
                        <m:t>𝐠</m:t>
                      </m:r>
                      <m:r>
                        <a:rPr lang="pt-BR" b="1">
                          <a:latin typeface="Cambria Math" panose="02040503050406030204" pitchFamily="18" charset="0"/>
                          <a:ea typeface="Cambria Math" panose="02040503050406030204" pitchFamily="18" charset="0"/>
                        </a:rPr>
                        <m:t>∙</m:t>
                      </m:r>
                      <m:r>
                        <a:rPr lang="pt-BR" b="1" i="0" smtClean="0">
                          <a:effectLst/>
                          <a:latin typeface="Cambria Math" panose="02040503050406030204" pitchFamily="18" charset="0"/>
                          <a:ea typeface="Cambria Math" panose="02040503050406030204" pitchFamily="18" charset="0"/>
                        </a:rPr>
                        <m:t>𝐡</m:t>
                      </m:r>
                    </m:oMath>
                  </m:oMathPara>
                </a14:m>
                <a:endParaRPr lang="pt-BR" b="1" dirty="0">
                  <a:effectLst/>
                  <a:latin typeface="Calibri" panose="020F0502020204030204" pitchFamily="34" charset="0"/>
                  <a:ea typeface="Calibri" panose="020F0502020204030204" pitchFamily="34" charset="0"/>
                </a:endParaRPr>
              </a:p>
            </p:txBody>
          </p:sp>
        </mc:Choice>
        <mc:Fallback xmlns="">
          <p:sp>
            <p:nvSpPr>
              <p:cNvPr id="2" name="CaixaDeTexto 1">
                <a:extLst>
                  <a:ext uri="{FF2B5EF4-FFF2-40B4-BE49-F238E27FC236}">
                    <a16:creationId xmlns:a16="http://schemas.microsoft.com/office/drawing/2014/main" id="{B2356EEE-519B-2E25-CE7D-4AE4CC4D0F6F}"/>
                  </a:ext>
                </a:extLst>
              </p:cNvPr>
              <p:cNvSpPr txBox="1">
                <a:spLocks noRot="1" noChangeAspect="1" noMove="1" noResize="1" noEditPoints="1" noAdjustHandles="1" noChangeArrowheads="1" noChangeShapeType="1" noTextEdit="1"/>
              </p:cNvSpPr>
              <p:nvPr/>
            </p:nvSpPr>
            <p:spPr>
              <a:xfrm rot="3564133">
                <a:off x="9522419" y="3180752"/>
                <a:ext cx="1791261" cy="394210"/>
              </a:xfrm>
              <a:prstGeom prst="rect">
                <a:avLst/>
              </a:prstGeom>
              <a:blipFill>
                <a:blip r:embed="rId5"/>
                <a:stretch>
                  <a:fillRect/>
                </a:stretch>
              </a:blipFill>
              <a:ln>
                <a:noFill/>
              </a:ln>
            </p:spPr>
            <p:txBody>
              <a:bodyPr/>
              <a:lstStyle/>
              <a:p>
                <a:r>
                  <a:rPr lang="pt-BR">
                    <a:noFill/>
                  </a:rPr>
                  <a:t> </a:t>
                </a:r>
              </a:p>
            </p:txBody>
          </p:sp>
        </mc:Fallback>
      </mc:AlternateContent>
    </p:spTree>
    <p:extLst>
      <p:ext uri="{BB962C8B-B14F-4D97-AF65-F5344CB8AC3E}">
        <p14:creationId xmlns:p14="http://schemas.microsoft.com/office/powerpoint/2010/main" val="3429847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A4553-3CDF-12CF-77F1-2A955AB93F6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38F4E77-0D85-BA2F-A1EF-60F8491D8B90}"/>
                  </a:ext>
                </a:extLst>
              </p:cNvPr>
              <p:cNvSpPr txBox="1"/>
              <p:nvPr/>
            </p:nvSpPr>
            <p:spPr>
              <a:xfrm>
                <a:off x="224118" y="905886"/>
                <a:ext cx="5522258" cy="5555367"/>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	Considerando os estudos sobre energia, a energia potencial gravitacional utiliza a fórmula </a:t>
                </a:r>
              </a:p>
              <a:p>
                <a:pPr algn="just">
                  <a:spcAft>
                    <a:spcPts val="600"/>
                  </a:spcAft>
                  <a:buNone/>
                </a:pPr>
                <a14:m>
                  <m:oMathPara xmlns:m="http://schemas.openxmlformats.org/officeDocument/2006/math">
                    <m:oMathParaPr>
                      <m:jc m:val="centerGroup"/>
                    </m:oMathParaPr>
                    <m:oMath xmlns:m="http://schemas.openxmlformats.org/officeDocument/2006/math">
                      <m:r>
                        <a:rPr lang="pt-BR" sz="2200" b="1">
                          <a:effectLst/>
                          <a:latin typeface="Cambria Math" panose="02040503050406030204" pitchFamily="18" charset="0"/>
                          <a:ea typeface="Calibri" panose="020F0502020204030204" pitchFamily="34" charset="0"/>
                        </a:rPr>
                        <m:t>𝐄</m:t>
                      </m:r>
                      <m:r>
                        <a:rPr lang="pt-BR" sz="2200" b="1">
                          <a:effectLst/>
                          <a:latin typeface="Cambria Math" panose="02040503050406030204" pitchFamily="18" charset="0"/>
                          <a:ea typeface="Calibri" panose="020F0502020204030204" pitchFamily="34" charset="0"/>
                        </a:rPr>
                        <m:t>=</m:t>
                      </m:r>
                      <m:r>
                        <a:rPr lang="pt-BR" sz="2200" b="1">
                          <a:effectLst/>
                          <a:latin typeface="Cambria Math" panose="02040503050406030204" pitchFamily="18" charset="0"/>
                          <a:ea typeface="Calibri" panose="020F0502020204030204" pitchFamily="34" charset="0"/>
                        </a:rPr>
                        <m:t>𝐦</m:t>
                      </m:r>
                      <m:r>
                        <a:rPr lang="pt-BR" sz="2200" b="1">
                          <a:effectLst/>
                          <a:latin typeface="Cambria Math" panose="02040503050406030204" pitchFamily="18" charset="0"/>
                          <a:ea typeface="Calibri" panose="020F0502020204030204" pitchFamily="34" charset="0"/>
                        </a:rPr>
                        <m:t>∙</m:t>
                      </m:r>
                      <m:r>
                        <a:rPr lang="pt-BR" sz="2200" b="1">
                          <a:effectLst/>
                          <a:latin typeface="Cambria Math" panose="02040503050406030204" pitchFamily="18" charset="0"/>
                          <a:ea typeface="Calibri" panose="020F0502020204030204" pitchFamily="34" charset="0"/>
                        </a:rPr>
                        <m:t>𝐠</m:t>
                      </m:r>
                      <m:r>
                        <a:rPr lang="pt-BR" sz="2200" b="1">
                          <a:effectLst/>
                          <a:latin typeface="Cambria Math" panose="02040503050406030204" pitchFamily="18" charset="0"/>
                          <a:ea typeface="Calibri" panose="020F0502020204030204" pitchFamily="34" charset="0"/>
                        </a:rPr>
                        <m:t>∙</m:t>
                      </m:r>
                      <m:r>
                        <a:rPr lang="pt-BR" sz="2200" b="1">
                          <a:effectLst/>
                          <a:latin typeface="Cambria Math" panose="02040503050406030204" pitchFamily="18" charset="0"/>
                          <a:ea typeface="Calibri" panose="020F0502020204030204" pitchFamily="34" charset="0"/>
                        </a:rPr>
                        <m:t>𝐡</m:t>
                      </m:r>
                    </m:oMath>
                  </m:oMathPara>
                </a14:m>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onde,</a:t>
                </a:r>
              </a:p>
              <a:p>
                <a:pPr algn="just">
                  <a:spcAft>
                    <a:spcPts val="600"/>
                  </a:spcAft>
                  <a:buNone/>
                </a:pP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m</m:t>
                    </m:r>
                  </m:oMath>
                </a14:m>
                <a:r>
                  <a:rPr lang="pt-BR" sz="2200" dirty="0">
                    <a:effectLst/>
                    <a:latin typeface="Arial Narrow" panose="020B0606020202030204" pitchFamily="34" charset="0"/>
                    <a:ea typeface="Calibri" panose="020F0502020204030204" pitchFamily="34" charset="0"/>
                  </a:rPr>
                  <a:t>, representa a massa da água em quilogramas;</a:t>
                </a:r>
              </a:p>
              <a:p>
                <a:pPr algn="just">
                  <a:spcAft>
                    <a:spcPts val="600"/>
                  </a:spcAft>
                  <a:buNone/>
                </a:pP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g</m:t>
                    </m:r>
                  </m:oMath>
                </a14:m>
                <a:r>
                  <a:rPr lang="pt-BR" sz="2200" dirty="0">
                    <a:effectLst/>
                    <a:latin typeface="Arial Narrow" panose="020B0606020202030204" pitchFamily="34" charset="0"/>
                    <a:ea typeface="Calibri" panose="020F0502020204030204" pitchFamily="34" charset="0"/>
                  </a:rPr>
                  <a:t>, a aceleração da gravidade local que é de aproximadamente </a:t>
                </a:r>
                <a14:m>
                  <m:oMath xmlns:m="http://schemas.openxmlformats.org/officeDocument/2006/math">
                    <m:r>
                      <a:rPr lang="pt-BR" sz="2200">
                        <a:effectLst/>
                        <a:latin typeface="Cambria Math" panose="02040503050406030204" pitchFamily="18" charset="0"/>
                        <a:ea typeface="Calibri" panose="020F0502020204030204" pitchFamily="34" charset="0"/>
                      </a:rPr>
                      <m:t>9,80665 </m:t>
                    </m:r>
                    <m:r>
                      <m:rPr>
                        <m:sty m:val="p"/>
                      </m:rPr>
                      <a:rPr lang="pt-BR" sz="2200">
                        <a:effectLst/>
                        <a:latin typeface="Cambria Math" panose="02040503050406030204" pitchFamily="18" charset="0"/>
                        <a:ea typeface="Calibri" panose="020F0502020204030204" pitchFamily="34" charset="0"/>
                      </a:rPr>
                      <m:t>m</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m:rPr>
                            <m:sty m:val="p"/>
                          </m:rPr>
                          <a:rPr lang="pt-BR" sz="2200">
                            <a:effectLst/>
                            <a:latin typeface="Cambria Math" panose="02040503050406030204" pitchFamily="18" charset="0"/>
                            <a:ea typeface="Calibri" panose="020F0502020204030204" pitchFamily="34" charset="0"/>
                          </a:rPr>
                          <m:t>s</m:t>
                        </m:r>
                      </m:e>
                      <m:sup>
                        <m:r>
                          <a:rPr lang="pt-BR" sz="2200">
                            <a:effectLst/>
                            <a:latin typeface="Cambria Math" panose="02040503050406030204" pitchFamily="18" charset="0"/>
                            <a:ea typeface="Calibri" panose="020F0502020204030204" pitchFamily="34" charset="0"/>
                          </a:rPr>
                          <m:t>2</m:t>
                        </m:r>
                      </m:sup>
                    </m:sSup>
                  </m:oMath>
                </a14:m>
                <a:r>
                  <a:rPr lang="pt-BR" sz="2200" dirty="0">
                    <a:effectLst/>
                    <a:latin typeface="Arial Narrow" panose="020B0606020202030204" pitchFamily="34" charset="0"/>
                    <a:ea typeface="Calibri" panose="020F0502020204030204" pitchFamily="34" charset="0"/>
                  </a:rPr>
                  <a:t> e,</a:t>
                </a:r>
              </a:p>
              <a:p>
                <a:pPr algn="just">
                  <a:spcAft>
                    <a:spcPts val="600"/>
                  </a:spcAft>
                  <a:buNone/>
                </a:pP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h</m:t>
                    </m:r>
                  </m:oMath>
                </a14:m>
                <a:r>
                  <a:rPr lang="pt-BR" sz="2200" dirty="0">
                    <a:effectLst/>
                    <a:latin typeface="Arial Narrow" panose="020B0606020202030204" pitchFamily="34" charset="0"/>
                    <a:ea typeface="Calibri" panose="020F0502020204030204" pitchFamily="34" charset="0"/>
                  </a:rPr>
                  <a:t>, identifica a altura calculada em metros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a:t>
                </a:r>
              </a:p>
              <a:p>
                <a:pPr indent="228600" algn="just">
                  <a:buNone/>
                </a:pPr>
                <a:r>
                  <a:rPr lang="pt-BR" sz="2200" dirty="0">
                    <a:effectLst/>
                    <a:latin typeface="Arial Narrow" panose="020B0606020202030204" pitchFamily="34" charset="0"/>
                    <a:ea typeface="Calibri" panose="020F0502020204030204" pitchFamily="34" charset="0"/>
                  </a:rPr>
                  <a:t>	Para uma mesma massa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m</m:t>
                    </m:r>
                  </m:oMath>
                </a14:m>
                <a:r>
                  <a:rPr lang="pt-BR" sz="2200" dirty="0">
                    <a:effectLst/>
                    <a:latin typeface="Arial Narrow" panose="020B0606020202030204" pitchFamily="34" charset="0"/>
                    <a:ea typeface="Calibri" panose="020F0502020204030204" pitchFamily="34" charset="0"/>
                  </a:rPr>
                  <a:t>, quanto maior a altura, maior a energia potencial gravitacional. </a:t>
                </a:r>
              </a:p>
              <a:p>
                <a:pPr indent="228600" algn="just">
                  <a:buNone/>
                </a:pPr>
                <a:r>
                  <a:rPr lang="pt-BR" sz="2200" dirty="0">
                    <a:effectLst/>
                    <a:latin typeface="Arial Narrow" panose="020B0606020202030204" pitchFamily="34" charset="0"/>
                    <a:ea typeface="Calibri" panose="020F0502020204030204" pitchFamily="34" charset="0"/>
                  </a:rPr>
                  <a:t>	No caso da corrente elétrica, essas partículas de água com massa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m</m:t>
                    </m:r>
                  </m:oMath>
                </a14:m>
                <a:r>
                  <a:rPr lang="pt-BR" sz="2200" dirty="0">
                    <a:effectLst/>
                    <a:latin typeface="Arial Narrow" panose="020B0606020202030204" pitchFamily="34" charset="0"/>
                    <a:ea typeface="Calibri" panose="020F0502020204030204" pitchFamily="34" charset="0"/>
                  </a:rPr>
                  <a:t>, seriam cargas elétricas que se movimentam do polo de maior para o de menor potencial elétrico.  </a:t>
                </a:r>
              </a:p>
              <a:p>
                <a:pPr indent="228600" algn="just">
                  <a:buNone/>
                </a:pPr>
                <a:r>
                  <a:rPr lang="pt-BR" sz="2200" dirty="0">
                    <a:latin typeface="Arial Narrow" panose="020B0606020202030204" pitchFamily="34" charset="0"/>
                    <a:ea typeface="Calibri" panose="020F0502020204030204" pitchFamily="34" charset="0"/>
                  </a:rPr>
                  <a:t>	</a:t>
                </a:r>
                <a:r>
                  <a:rPr lang="pt-BR" sz="2200" dirty="0">
                    <a:effectLst/>
                    <a:highlight>
                      <a:srgbClr val="FFFF00"/>
                    </a:highlight>
                    <a:latin typeface="Arial Narrow" panose="020B0606020202030204" pitchFamily="34" charset="0"/>
                    <a:ea typeface="Calibri" panose="020F0502020204030204" pitchFamily="34" charset="0"/>
                  </a:rPr>
                  <a:t>É o que chamamos de corrente elétrica.</a:t>
                </a:r>
              </a:p>
            </p:txBody>
          </p:sp>
        </mc:Choice>
        <mc:Fallback xmlns="">
          <p:sp>
            <p:nvSpPr>
              <p:cNvPr id="3" name="CaixaDeTexto 2">
                <a:extLst>
                  <a:ext uri="{FF2B5EF4-FFF2-40B4-BE49-F238E27FC236}">
                    <a16:creationId xmlns:a16="http://schemas.microsoft.com/office/drawing/2014/main" id="{538F4E77-0D85-BA2F-A1EF-60F8491D8B90}"/>
                  </a:ext>
                </a:extLst>
              </p:cNvPr>
              <p:cNvSpPr txBox="1">
                <a:spLocks noRot="1" noChangeAspect="1" noMove="1" noResize="1" noEditPoints="1" noAdjustHandles="1" noChangeArrowheads="1" noChangeShapeType="1" noTextEdit="1"/>
              </p:cNvSpPr>
              <p:nvPr/>
            </p:nvSpPr>
            <p:spPr>
              <a:xfrm>
                <a:off x="224118" y="905886"/>
                <a:ext cx="5522258" cy="5555367"/>
              </a:xfrm>
              <a:prstGeom prst="rect">
                <a:avLst/>
              </a:prstGeom>
              <a:blipFill>
                <a:blip r:embed="rId2"/>
                <a:stretch>
                  <a:fillRect l="-1435" t="-659" r="-1435" b="-1317"/>
                </a:stretch>
              </a:blipFill>
            </p:spPr>
            <p:txBody>
              <a:bodyPr/>
              <a:lstStyle/>
              <a:p>
                <a:r>
                  <a:rPr lang="pt-BR">
                    <a:noFill/>
                  </a:rPr>
                  <a:t> </a:t>
                </a:r>
              </a:p>
            </p:txBody>
          </p:sp>
        </mc:Fallback>
      </mc:AlternateContent>
      <p:pic>
        <p:nvPicPr>
          <p:cNvPr id="4" name="Imagem 3" descr="Esquemático&#10;&#10;O conteúdo gerado por IA pode estar incorreto.">
            <a:extLst>
              <a:ext uri="{FF2B5EF4-FFF2-40B4-BE49-F238E27FC236}">
                <a16:creationId xmlns:a16="http://schemas.microsoft.com/office/drawing/2014/main" id="{ABA7B409-AEFB-18B0-02E1-ADFA0EEB95FB}"/>
              </a:ext>
            </a:extLst>
          </p:cNvPr>
          <p:cNvPicPr>
            <a:picLocks noChangeAspect="1"/>
          </p:cNvPicPr>
          <p:nvPr/>
        </p:nvPicPr>
        <p:blipFill>
          <a:blip r:embed="rId3"/>
          <a:stretch>
            <a:fillRect/>
          </a:stretch>
        </p:blipFill>
        <p:spPr>
          <a:xfrm>
            <a:off x="6929717" y="777924"/>
            <a:ext cx="4552209" cy="2905645"/>
          </a:xfrm>
          <a:prstGeom prst="rect">
            <a:avLst/>
          </a:prstGeom>
        </p:spPr>
      </p:pic>
      <p:sp>
        <p:nvSpPr>
          <p:cNvPr id="6" name="CaixaDeTexto 5">
            <a:extLst>
              <a:ext uri="{FF2B5EF4-FFF2-40B4-BE49-F238E27FC236}">
                <a16:creationId xmlns:a16="http://schemas.microsoft.com/office/drawing/2014/main" id="{7959D37B-5E77-30A6-C96D-DCA830C4BFF6}"/>
              </a:ext>
            </a:extLst>
          </p:cNvPr>
          <p:cNvSpPr txBox="1"/>
          <p:nvPr/>
        </p:nvSpPr>
        <p:spPr>
          <a:xfrm>
            <a:off x="6443763" y="3683569"/>
            <a:ext cx="5524119" cy="2853923"/>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Esse deslocamento geralmente passa por alguns componentes como:</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6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rPr>
              <a:t>o fio condutor que representa o “caminho”;</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6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rPr>
              <a:t>a pilha ou bateria, sendo o “fornecedor”;</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6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rPr>
              <a:t>a lâmpada e outros dispositivos como “consumidores” e, </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6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rPr>
              <a:t>um “controlador” como o interruptor liga/desliga.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5542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2420B-A5A9-D2C6-4E52-7773FAEE5BC9}"/>
            </a:ext>
          </a:extLst>
        </p:cNvPr>
        <p:cNvGrpSpPr/>
        <p:nvPr/>
      </p:nvGrpSpPr>
      <p:grpSpPr>
        <a:xfrm>
          <a:off x="0" y="0"/>
          <a:ext cx="0" cy="0"/>
          <a:chOff x="0" y="0"/>
          <a:chExt cx="0" cy="0"/>
        </a:xfrm>
      </p:grpSpPr>
      <p:pic>
        <p:nvPicPr>
          <p:cNvPr id="4" name="Imagem 3" descr="Diagrama, Esquemático&#10;&#10;O conteúdo gerado por IA pode estar incorreto.">
            <a:extLst>
              <a:ext uri="{FF2B5EF4-FFF2-40B4-BE49-F238E27FC236}">
                <a16:creationId xmlns:a16="http://schemas.microsoft.com/office/drawing/2014/main" id="{F7BCBCD6-5906-43B5-655D-9499C9EADC85}"/>
              </a:ext>
            </a:extLst>
          </p:cNvPr>
          <p:cNvPicPr>
            <a:picLocks noChangeAspect="1"/>
          </p:cNvPicPr>
          <p:nvPr/>
        </p:nvPicPr>
        <p:blipFill>
          <a:blip r:embed="rId2"/>
          <a:stretch>
            <a:fillRect/>
          </a:stretch>
        </p:blipFill>
        <p:spPr>
          <a:xfrm>
            <a:off x="277011" y="833577"/>
            <a:ext cx="5410048" cy="3881222"/>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F428AAD-DF81-E8E9-1427-19ACE3ABC417}"/>
                  </a:ext>
                </a:extLst>
              </p:cNvPr>
              <p:cNvSpPr txBox="1"/>
              <p:nvPr/>
            </p:nvSpPr>
            <p:spPr>
              <a:xfrm>
                <a:off x="6328188" y="706232"/>
                <a:ext cx="5524048" cy="1446550"/>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	Metais como o cobre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Cu</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o alumínio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Al</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a prata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Ag</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o ouro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Au</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são alguns exemplos de bons condutores elétricos, além de soluções salinas e gases ionizados.</a:t>
                </a:r>
              </a:p>
            </p:txBody>
          </p:sp>
        </mc:Choice>
        <mc:Fallback xmlns="">
          <p:sp>
            <p:nvSpPr>
              <p:cNvPr id="6" name="CaixaDeTexto 5">
                <a:extLst>
                  <a:ext uri="{FF2B5EF4-FFF2-40B4-BE49-F238E27FC236}">
                    <a16:creationId xmlns:a16="http://schemas.microsoft.com/office/drawing/2014/main" id="{AF428AAD-DF81-E8E9-1427-19ACE3ABC417}"/>
                  </a:ext>
                </a:extLst>
              </p:cNvPr>
              <p:cNvSpPr txBox="1">
                <a:spLocks noRot="1" noChangeAspect="1" noMove="1" noResize="1" noEditPoints="1" noAdjustHandles="1" noChangeArrowheads="1" noChangeShapeType="1" noTextEdit="1"/>
              </p:cNvSpPr>
              <p:nvPr/>
            </p:nvSpPr>
            <p:spPr>
              <a:xfrm>
                <a:off x="6328188" y="706232"/>
                <a:ext cx="5524048" cy="1446550"/>
              </a:xfrm>
              <a:prstGeom prst="rect">
                <a:avLst/>
              </a:prstGeom>
              <a:blipFill>
                <a:blip r:embed="rId3"/>
                <a:stretch>
                  <a:fillRect l="-1435" t="-2532" r="-1435" b="-8017"/>
                </a:stretch>
              </a:blipFill>
            </p:spPr>
            <p:txBody>
              <a:bodyPr/>
              <a:lstStyle/>
              <a:p>
                <a:r>
                  <a:rPr lang="pt-BR">
                    <a:noFill/>
                  </a:rPr>
                  <a:t> </a:t>
                </a:r>
              </a:p>
            </p:txBody>
          </p:sp>
        </mc:Fallback>
      </mc:AlternateContent>
      <p:pic>
        <p:nvPicPr>
          <p:cNvPr id="7" name="Imagem 6" descr="Cabo de várias cores&#10;&#10;O conteúdo gerado por IA pode estar incorreto.">
            <a:extLst>
              <a:ext uri="{FF2B5EF4-FFF2-40B4-BE49-F238E27FC236}">
                <a16:creationId xmlns:a16="http://schemas.microsoft.com/office/drawing/2014/main" id="{B49FC0BC-07A0-B334-EF2E-3716C2CC0E3C}"/>
              </a:ext>
            </a:extLst>
          </p:cNvPr>
          <p:cNvPicPr>
            <a:picLocks noChangeAspect="1"/>
          </p:cNvPicPr>
          <p:nvPr/>
        </p:nvPicPr>
        <p:blipFill>
          <a:blip r:embed="rId4"/>
          <a:stretch>
            <a:fillRect/>
          </a:stretch>
        </p:blipFill>
        <p:spPr>
          <a:xfrm>
            <a:off x="6303085" y="2312894"/>
            <a:ext cx="5614611" cy="3146612"/>
          </a:xfrm>
          <a:prstGeom prst="rect">
            <a:avLst/>
          </a:prstGeom>
        </p:spPr>
      </p:pic>
      <p:sp>
        <p:nvSpPr>
          <p:cNvPr id="8" name="CaixaDeTexto 7">
            <a:extLst>
              <a:ext uri="{FF2B5EF4-FFF2-40B4-BE49-F238E27FC236}">
                <a16:creationId xmlns:a16="http://schemas.microsoft.com/office/drawing/2014/main" id="{709C04EF-86EA-95FC-F45E-3E3AE980D994}"/>
              </a:ext>
            </a:extLst>
          </p:cNvPr>
          <p:cNvSpPr txBox="1"/>
          <p:nvPr/>
        </p:nvSpPr>
        <p:spPr>
          <a:xfrm>
            <a:off x="0" y="706232"/>
            <a:ext cx="2734235" cy="433517"/>
          </a:xfrm>
          <a:prstGeom prst="rect">
            <a:avLst/>
          </a:prstGeom>
          <a:noFill/>
        </p:spPr>
        <p:txBody>
          <a:bodyPr wrap="square">
            <a:spAutoFit/>
          </a:bodyPr>
          <a:lstStyle/>
          <a:p>
            <a:pPr marL="228600" algn="just" fontAlgn="auto">
              <a:lnSpc>
                <a:spcPct val="106000"/>
              </a:lnSpc>
              <a:spcAft>
                <a:spcPts val="800"/>
              </a:spcAft>
              <a:buNone/>
            </a:pPr>
            <a:r>
              <a:rPr lang="pt-BR" sz="2200" dirty="0">
                <a:solidFill>
                  <a:srgbClr val="000000"/>
                </a:solidFill>
                <a:effectLst/>
                <a:latin typeface="Arial Narrow" panose="020B0606020202030204" pitchFamily="34" charset="0"/>
                <a:ea typeface="Calibri" panose="020F0502020204030204" pitchFamily="34" charset="0"/>
              </a:rPr>
              <a:t>Observe a figura.</a:t>
            </a:r>
            <a:endParaRPr lang="pt-BR" sz="22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17433C70-D39C-5620-AE2D-AEF0106F5D02}"/>
              </a:ext>
            </a:extLst>
          </p:cNvPr>
          <p:cNvSpPr txBox="1"/>
          <p:nvPr/>
        </p:nvSpPr>
        <p:spPr>
          <a:xfrm>
            <a:off x="234057" y="4734342"/>
            <a:ext cx="5654860" cy="2123658"/>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	</a:t>
            </a:r>
            <a:r>
              <a:rPr lang="pt-BR" sz="2200" dirty="0">
                <a:effectLst/>
                <a:highlight>
                  <a:srgbClr val="FFFF00"/>
                </a:highlight>
                <a:latin typeface="Arial Narrow" panose="020B0606020202030204" pitchFamily="34" charset="0"/>
                <a:ea typeface="Calibri" panose="020F0502020204030204" pitchFamily="34" charset="0"/>
              </a:rPr>
              <a:t>Condutor</a:t>
            </a:r>
            <a:r>
              <a:rPr lang="pt-BR" sz="2200" dirty="0">
                <a:effectLst/>
                <a:latin typeface="Arial Narrow" panose="020B0606020202030204" pitchFamily="34" charset="0"/>
                <a:ea typeface="Calibri" panose="020F0502020204030204" pitchFamily="34" charset="0"/>
              </a:rPr>
              <a:t>* trata-se de um material que permite os elétrons livres fluírem com extrema facilidade. Os condutores apresentam baixa resistência elétrica permitindo um funcionamento seguro à passagem da corrente elétrica nos circuitos elétricos. </a:t>
            </a:r>
          </a:p>
        </p:txBody>
      </p:sp>
      <p:sp>
        <p:nvSpPr>
          <p:cNvPr id="11" name="CaixaDeTexto 10">
            <a:extLst>
              <a:ext uri="{FF2B5EF4-FFF2-40B4-BE49-F238E27FC236}">
                <a16:creationId xmlns:a16="http://schemas.microsoft.com/office/drawing/2014/main" id="{BC5AA213-02BC-4036-3F20-AC8D9385C1CA}"/>
              </a:ext>
            </a:extLst>
          </p:cNvPr>
          <p:cNvSpPr txBox="1"/>
          <p:nvPr/>
        </p:nvSpPr>
        <p:spPr>
          <a:xfrm>
            <a:off x="6418728" y="5479049"/>
            <a:ext cx="5433507" cy="538609"/>
          </a:xfrm>
          <a:prstGeom prst="rect">
            <a:avLst/>
          </a:prstGeom>
          <a:noFill/>
        </p:spPr>
        <p:txBody>
          <a:bodyPr wrap="square">
            <a:spAutoFit/>
          </a:bodyPr>
          <a:lstStyle/>
          <a:p>
            <a:pPr algn="r">
              <a:spcAft>
                <a:spcPts val="600"/>
              </a:spcAft>
              <a:buNone/>
            </a:pP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https://br.freepik.com/fotos-vetores-gratis/cabos-de-eletricidade</a:t>
            </a:r>
            <a:endParaRPr lang="pt-BR" sz="1200" dirty="0">
              <a:effectLst/>
              <a:latin typeface="Arial Narrow" panose="020B0606020202030204" pitchFamily="34" charset="0"/>
              <a:ea typeface="Calibri" panose="020F0502020204030204" pitchFamily="34" charset="0"/>
            </a:endParaRPr>
          </a:p>
          <a:p>
            <a:pPr algn="r">
              <a:spcAft>
                <a:spcPts val="600"/>
              </a:spcAft>
              <a:buNone/>
            </a:pPr>
            <a:r>
              <a:rPr lang="pt-BR" sz="1200" dirty="0">
                <a:effectLst/>
                <a:latin typeface="Arial Narrow" panose="020B0606020202030204" pitchFamily="34" charset="0"/>
                <a:ea typeface="Calibri" panose="020F0502020204030204" pitchFamily="34" charset="0"/>
              </a:rPr>
              <a:t>Acesso em: 20 fev. 2026.</a:t>
            </a:r>
          </a:p>
        </p:txBody>
      </p:sp>
    </p:spTree>
    <p:extLst>
      <p:ext uri="{BB962C8B-B14F-4D97-AF65-F5344CB8AC3E}">
        <p14:creationId xmlns:p14="http://schemas.microsoft.com/office/powerpoint/2010/main" val="2945062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44777-9E63-D7B2-B2E4-2A7E3870399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0A25F86-88C4-E909-01DA-A804CE9DEEC3}"/>
                  </a:ext>
                </a:extLst>
              </p:cNvPr>
              <p:cNvSpPr txBox="1"/>
              <p:nvPr/>
            </p:nvSpPr>
            <p:spPr>
              <a:xfrm>
                <a:off x="277906" y="690331"/>
                <a:ext cx="5602941" cy="2585131"/>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Intensidade da Corrente </a:t>
                </a:r>
                <a14:m>
                  <m:oMath xmlns:m="http://schemas.openxmlformats.org/officeDocument/2006/math">
                    <m:r>
                      <a:rPr lang="pt-BR" sz="2200" b="1">
                        <a:solidFill>
                          <a:srgbClr val="000000"/>
                        </a:solidFill>
                        <a:effectLst/>
                        <a:latin typeface="Cambria Math" panose="02040503050406030204" pitchFamily="18" charset="0"/>
                        <a:ea typeface="Calibri" panose="020F0502020204030204" pitchFamily="34" charset="0"/>
                      </a:rPr>
                      <m:t>(</m:t>
                    </m:r>
                    <m:r>
                      <a:rPr lang="pt-BR" sz="2200" b="1">
                        <a:solidFill>
                          <a:srgbClr val="000000"/>
                        </a:solidFill>
                        <a:effectLst/>
                        <a:latin typeface="Cambria Math" panose="02040503050406030204" pitchFamily="18" charset="0"/>
                        <a:ea typeface="Calibri" panose="020F0502020204030204" pitchFamily="34" charset="0"/>
                      </a:rPr>
                      <m:t>𝐢</m:t>
                    </m:r>
                    <m:r>
                      <a:rPr lang="pt-BR" sz="2200" b="1">
                        <a:solidFill>
                          <a:srgbClr val="000000"/>
                        </a:solidFill>
                        <a:effectLst/>
                        <a:latin typeface="Cambria Math" panose="02040503050406030204" pitchFamily="18" charset="0"/>
                        <a:ea typeface="Calibri" panose="020F0502020204030204" pitchFamily="34" charset="0"/>
                      </a:rPr>
                      <m:t>)</m:t>
                    </m:r>
                  </m:oMath>
                </a14:m>
                <a:r>
                  <a:rPr lang="pt-BR" sz="2200" b="1"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a:p>
                <a:pPr algn="just" fontAlgn="auto">
                  <a:buNone/>
                </a:pPr>
                <a:r>
                  <a:rPr lang="pt-BR" sz="2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Para medir “quanta” eletricidade está passando, usamos a grandeza Intensidade de Corrente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Ela é definida pela quantidade de carga que atravessa a seção transversal de um fio em um determinado intervalo de tempo.</a:t>
                </a:r>
                <a:endParaRPr lang="pt-BR" sz="2200" dirty="0">
                  <a:effectLst/>
                  <a:latin typeface="Calibri" panose="020F0502020204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F0A25F86-88C4-E909-01DA-A804CE9DEEC3}"/>
                  </a:ext>
                </a:extLst>
              </p:cNvPr>
              <p:cNvSpPr txBox="1">
                <a:spLocks noRot="1" noChangeAspect="1" noMove="1" noResize="1" noEditPoints="1" noAdjustHandles="1" noChangeArrowheads="1" noChangeShapeType="1" noTextEdit="1"/>
              </p:cNvSpPr>
              <p:nvPr/>
            </p:nvSpPr>
            <p:spPr>
              <a:xfrm>
                <a:off x="277906" y="690331"/>
                <a:ext cx="5602941" cy="2585131"/>
              </a:xfrm>
              <a:prstGeom prst="rect">
                <a:avLst/>
              </a:prstGeom>
              <a:blipFill>
                <a:blip r:embed="rId2"/>
                <a:stretch>
                  <a:fillRect l="-1415" t="-1887" r="-1415" b="-3774"/>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59ACCC05-7049-A6F3-304C-40B884678BF2}"/>
              </a:ext>
            </a:extLst>
          </p:cNvPr>
          <p:cNvPicPr>
            <a:picLocks noChangeAspect="1"/>
          </p:cNvPicPr>
          <p:nvPr/>
        </p:nvPicPr>
        <p:blipFill>
          <a:blip r:embed="rId3"/>
          <a:stretch>
            <a:fillRect/>
          </a:stretch>
        </p:blipFill>
        <p:spPr>
          <a:xfrm>
            <a:off x="1151553" y="3151093"/>
            <a:ext cx="3855646" cy="2738669"/>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098BE24-E812-3E26-5933-E1F0762C7AD1}"/>
                  </a:ext>
                </a:extLst>
              </p:cNvPr>
              <p:cNvSpPr txBox="1"/>
              <p:nvPr/>
            </p:nvSpPr>
            <p:spPr>
              <a:xfrm>
                <a:off x="6382871" y="776992"/>
                <a:ext cx="5602941" cy="34614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179705" algn="just">
                  <a:spcAft>
                    <a:spcPts val="600"/>
                  </a:spcAft>
                  <a:buNone/>
                </a:pPr>
                <a:r>
                  <a:rPr lang="pt-BR" sz="2200" dirty="0">
                    <a:effectLst/>
                    <a:latin typeface="Arial Narrow" panose="020B0606020202030204" pitchFamily="34" charset="0"/>
                    <a:ea typeface="Calibri" panose="020F0502020204030204" pitchFamily="34" charset="0"/>
                  </a:rPr>
                  <a:t>A fórmula fundamental é:</a:t>
                </a:r>
              </a:p>
              <a:p>
                <a:pPr marL="179705" algn="just">
                  <a:spcAft>
                    <a:spcPts val="600"/>
                  </a:spcAft>
                  <a:buNone/>
                </a:pPr>
                <a14:m>
                  <m:oMathPara xmlns:m="http://schemas.openxmlformats.org/officeDocument/2006/math">
                    <m:oMathParaPr>
                      <m:jc m:val="centerGroup"/>
                    </m:oMathParaPr>
                    <m:oMath xmlns:m="http://schemas.openxmlformats.org/officeDocument/2006/math">
                      <m:r>
                        <a:rPr lang="pt-BR" sz="5000" b="1">
                          <a:effectLst/>
                          <a:latin typeface="Cambria Math" panose="02040503050406030204" pitchFamily="18" charset="0"/>
                          <a:ea typeface="Calibri" panose="020F0502020204030204" pitchFamily="34" charset="0"/>
                        </a:rPr>
                        <m:t>𝐢</m:t>
                      </m:r>
                      <m:r>
                        <a:rPr lang="pt-BR" sz="5000" b="1">
                          <a:effectLst/>
                          <a:latin typeface="Cambria Math" panose="02040503050406030204" pitchFamily="18" charset="0"/>
                          <a:ea typeface="Calibri" panose="020F0502020204030204" pitchFamily="34" charset="0"/>
                        </a:rPr>
                        <m:t>=</m:t>
                      </m:r>
                      <m:f>
                        <m:fPr>
                          <m:ctrlPr>
                            <a:rPr lang="pt-BR" sz="5000" b="1" i="1">
                              <a:effectLst/>
                              <a:latin typeface="Cambria Math" panose="02040503050406030204" pitchFamily="18" charset="0"/>
                              <a:ea typeface="Calibri" panose="020F0502020204030204" pitchFamily="34" charset="0"/>
                            </a:rPr>
                          </m:ctrlPr>
                        </m:fPr>
                        <m:num>
                          <m:r>
                            <a:rPr lang="pt-BR" sz="5000" b="1">
                              <a:effectLst/>
                              <a:latin typeface="Cambria Math" panose="02040503050406030204" pitchFamily="18" charset="0"/>
                              <a:ea typeface="Calibri" panose="020F0502020204030204" pitchFamily="34" charset="0"/>
                            </a:rPr>
                            <m:t>∆</m:t>
                          </m:r>
                          <m:r>
                            <a:rPr lang="pt-BR" sz="5000" b="1">
                              <a:effectLst/>
                              <a:latin typeface="Cambria Math" panose="02040503050406030204" pitchFamily="18" charset="0"/>
                              <a:ea typeface="Calibri" panose="020F0502020204030204" pitchFamily="34" charset="0"/>
                            </a:rPr>
                            <m:t>𝐐</m:t>
                          </m:r>
                        </m:num>
                        <m:den>
                          <m:r>
                            <a:rPr lang="pt-BR" sz="5000" b="1">
                              <a:effectLst/>
                              <a:latin typeface="Cambria Math" panose="02040503050406030204" pitchFamily="18" charset="0"/>
                              <a:ea typeface="Calibri" panose="020F0502020204030204" pitchFamily="34" charset="0"/>
                            </a:rPr>
                            <m:t>∆</m:t>
                          </m:r>
                          <m:r>
                            <a:rPr lang="pt-BR" sz="5000" b="1">
                              <a:effectLst/>
                              <a:latin typeface="Cambria Math" panose="02040503050406030204" pitchFamily="18" charset="0"/>
                              <a:ea typeface="Calibri" panose="020F0502020204030204" pitchFamily="34" charset="0"/>
                            </a:rPr>
                            <m:t>𝐭</m:t>
                          </m:r>
                        </m:den>
                      </m:f>
                    </m:oMath>
                  </m:oMathPara>
                </a14:m>
                <a:endParaRPr lang="pt-BR" sz="50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Onde:</a:t>
                </a:r>
              </a:p>
              <a:p>
                <a:pPr algn="just">
                  <a:buNone/>
                </a:pP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Intensidade da corrente, medida em ampère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A</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a:t>
                </a:r>
              </a:p>
              <a:p>
                <a:pPr algn="just">
                  <a:buNone/>
                </a:pP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Q</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Carga elétrica total, medida em coulomb </a:t>
                </a:r>
                <a14:m>
                  <m:oMath xmlns:m="http://schemas.openxmlformats.org/officeDocument/2006/math">
                    <m:d>
                      <m:dPr>
                        <m:ctrlPr>
                          <a:rPr lang="pt-BR" sz="2200" b="0" i="1" smtClean="0">
                            <a:effectLst/>
                            <a:latin typeface="Cambria Math" panose="02040503050406030204" pitchFamily="18" charset="0"/>
                            <a:ea typeface="Calibri" panose="020F0502020204030204" pitchFamily="34" charset="0"/>
                          </a:rPr>
                        </m:ctrlPr>
                      </m:dPr>
                      <m:e>
                        <m:r>
                          <m:rPr>
                            <m:sty m:val="p"/>
                          </m:rPr>
                          <a:rPr lang="pt-BR" sz="2200" b="0" i="0" smtClean="0">
                            <a:effectLst/>
                            <a:latin typeface="Cambria Math" panose="02040503050406030204" pitchFamily="18" charset="0"/>
                            <a:ea typeface="Calibri" panose="020F0502020204030204" pitchFamily="34" charset="0"/>
                          </a:rPr>
                          <m:t>C</m:t>
                        </m:r>
                      </m:e>
                    </m:d>
                  </m:oMath>
                </a14:m>
                <a:r>
                  <a:rPr lang="pt-BR" sz="2200" dirty="0">
                    <a:effectLst/>
                    <a:latin typeface="Arial Narrow" panose="020B0606020202030204" pitchFamily="34" charset="0"/>
                    <a:ea typeface="Calibri" panose="020F0502020204030204" pitchFamily="34" charset="0"/>
                  </a:rPr>
                  <a:t>.</a:t>
                </a:r>
              </a:p>
              <a:p>
                <a:pPr algn="just">
                  <a:buNone/>
                </a:pP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Intervalo de tempo, medido em segundos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s</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a:t>
                </a:r>
              </a:p>
            </p:txBody>
          </p:sp>
        </mc:Choice>
        <mc:Fallback xmlns="">
          <p:sp>
            <p:nvSpPr>
              <p:cNvPr id="6" name="CaixaDeTexto 5">
                <a:extLst>
                  <a:ext uri="{FF2B5EF4-FFF2-40B4-BE49-F238E27FC236}">
                    <a16:creationId xmlns:a16="http://schemas.microsoft.com/office/drawing/2014/main" id="{1098BE24-E812-3E26-5933-E1F0762C7AD1}"/>
                  </a:ext>
                </a:extLst>
              </p:cNvPr>
              <p:cNvSpPr txBox="1">
                <a:spLocks noRot="1" noChangeAspect="1" noMove="1" noResize="1" noEditPoints="1" noAdjustHandles="1" noChangeArrowheads="1" noChangeShapeType="1" noTextEdit="1"/>
              </p:cNvSpPr>
              <p:nvPr/>
            </p:nvSpPr>
            <p:spPr>
              <a:xfrm>
                <a:off x="6382871" y="776992"/>
                <a:ext cx="5602941" cy="3461460"/>
              </a:xfrm>
              <a:prstGeom prst="rect">
                <a:avLst/>
              </a:prstGeom>
              <a:blipFill>
                <a:blip r:embed="rId4"/>
                <a:stretch>
                  <a:fillRect l="-1303" t="-702" b="-2632"/>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638DC296-86E1-7776-B7D5-AD86C12D48A9}"/>
              </a:ext>
            </a:extLst>
          </p:cNvPr>
          <p:cNvPicPr>
            <a:picLocks noChangeAspect="1"/>
          </p:cNvPicPr>
          <p:nvPr/>
        </p:nvPicPr>
        <p:blipFill>
          <a:blip r:embed="rId5"/>
          <a:stretch>
            <a:fillRect/>
          </a:stretch>
        </p:blipFill>
        <p:spPr>
          <a:xfrm>
            <a:off x="7184803" y="4359862"/>
            <a:ext cx="3855645" cy="2498138"/>
          </a:xfrm>
          <a:prstGeom prst="rect">
            <a:avLst/>
          </a:prstGeom>
        </p:spPr>
      </p:pic>
    </p:spTree>
    <p:extLst>
      <p:ext uri="{BB962C8B-B14F-4D97-AF65-F5344CB8AC3E}">
        <p14:creationId xmlns:p14="http://schemas.microsoft.com/office/powerpoint/2010/main" val="1294867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24696-47E6-F2A9-0B0B-E404D1274C8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1864A6B-F45E-D20B-7E8A-9FA0E8AC5C2F}"/>
                  </a:ext>
                </a:extLst>
              </p:cNvPr>
              <p:cNvSpPr txBox="1"/>
              <p:nvPr/>
            </p:nvSpPr>
            <p:spPr>
              <a:xfrm>
                <a:off x="358585" y="903746"/>
                <a:ext cx="5459508" cy="2200602"/>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Lembre-se que a carga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Q</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também pode ser calculada pelo número de elétrons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n</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multiplicado pela carga elementar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e</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onde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e</m:t>
                    </m:r>
                    <m:r>
                      <a:rPr lang="pt-BR" sz="2200">
                        <a:effectLst/>
                        <a:latin typeface="Cambria Math" panose="02040503050406030204" pitchFamily="18" charset="0"/>
                        <a:ea typeface="Calibri" panose="020F0502020204030204" pitchFamily="34" charset="0"/>
                      </a:rPr>
                      <m:t>=1,6∙</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a:effectLst/>
                            <a:latin typeface="Cambria Math" panose="02040503050406030204" pitchFamily="18" charset="0"/>
                            <a:ea typeface="Calibri" panose="020F0502020204030204" pitchFamily="34" charset="0"/>
                          </a:rPr>
                          <m:t>−19</m:t>
                        </m:r>
                      </m:sup>
                    </m:sSup>
                    <m:r>
                      <m:rPr>
                        <m:sty m:val="p"/>
                      </m:rPr>
                      <a:rPr lang="pt-BR" sz="2200">
                        <a:effectLst/>
                        <a:latin typeface="Cambria Math" panose="02040503050406030204" pitchFamily="18" charset="0"/>
                        <a:ea typeface="Calibri" panose="020F0502020204030204" pitchFamily="34" charset="0"/>
                      </a:rPr>
                      <m:t>C</m:t>
                    </m:r>
                  </m:oMath>
                </a14:m>
                <a:r>
                  <a:rPr lang="pt-BR" sz="2200" dirty="0">
                    <a:effectLst/>
                    <a:latin typeface="Arial Narrow" panose="020B0606020202030204" pitchFamily="34" charset="0"/>
                    <a:ea typeface="Calibri" panose="020F0502020204030204" pitchFamily="34" charset="0"/>
                  </a:rPr>
                  <a:t>. </a:t>
                </a:r>
              </a:p>
              <a:p>
                <a:pPr indent="228600" algn="just">
                  <a:buNone/>
                </a:pP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Sendo</a:t>
                </a:r>
              </a:p>
              <a:p>
                <a:pPr algn="just">
                  <a:spcAft>
                    <a:spcPts val="600"/>
                  </a:spcAft>
                  <a:buNone/>
                </a:pPr>
                <a14:m>
                  <m:oMathPara xmlns:m="http://schemas.openxmlformats.org/officeDocument/2006/math">
                    <m:oMathParaPr>
                      <m:jc m:val="centerGroup"/>
                    </m:oMathParaPr>
                    <m:oMath xmlns:m="http://schemas.openxmlformats.org/officeDocument/2006/math">
                      <m:r>
                        <a:rPr lang="pt-BR" sz="2200" b="1">
                          <a:effectLst/>
                          <a:latin typeface="Cambria Math" panose="02040503050406030204" pitchFamily="18" charset="0"/>
                          <a:ea typeface="Calibri" panose="020F0502020204030204" pitchFamily="34" charset="0"/>
                        </a:rPr>
                        <m:t>∆</m:t>
                      </m:r>
                      <m:r>
                        <a:rPr lang="pt-BR" sz="2200" b="1">
                          <a:effectLst/>
                          <a:latin typeface="Cambria Math" panose="02040503050406030204" pitchFamily="18" charset="0"/>
                          <a:ea typeface="Calibri" panose="020F0502020204030204" pitchFamily="34" charset="0"/>
                        </a:rPr>
                        <m:t>𝐐</m:t>
                      </m:r>
                      <m:r>
                        <a:rPr lang="pt-BR" sz="2200" b="1">
                          <a:effectLst/>
                          <a:latin typeface="Cambria Math" panose="02040503050406030204" pitchFamily="18" charset="0"/>
                          <a:ea typeface="Calibri" panose="020F0502020204030204" pitchFamily="34" charset="0"/>
                        </a:rPr>
                        <m:t>=</m:t>
                      </m:r>
                      <m:r>
                        <a:rPr lang="pt-BR" sz="2200" b="1">
                          <a:effectLst/>
                          <a:latin typeface="Cambria Math" panose="02040503050406030204" pitchFamily="18" charset="0"/>
                          <a:ea typeface="Calibri" panose="020F0502020204030204" pitchFamily="34" charset="0"/>
                        </a:rPr>
                        <m:t>𝐧</m:t>
                      </m:r>
                      <m:r>
                        <a:rPr lang="pt-BR" sz="2200" b="1">
                          <a:effectLst/>
                          <a:latin typeface="Cambria Math" panose="02040503050406030204" pitchFamily="18" charset="0"/>
                          <a:ea typeface="Calibri" panose="020F0502020204030204" pitchFamily="34" charset="0"/>
                        </a:rPr>
                        <m:t>∙</m:t>
                      </m:r>
                      <m:r>
                        <a:rPr lang="pt-BR" sz="2200" b="1">
                          <a:effectLst/>
                          <a:latin typeface="Cambria Math" panose="02040503050406030204" pitchFamily="18" charset="0"/>
                          <a:ea typeface="Calibri" panose="020F0502020204030204" pitchFamily="34" charset="0"/>
                        </a:rPr>
                        <m:t>𝐞</m:t>
                      </m:r>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E1864A6B-F45E-D20B-7E8A-9FA0E8AC5C2F}"/>
                  </a:ext>
                </a:extLst>
              </p:cNvPr>
              <p:cNvSpPr txBox="1">
                <a:spLocks noRot="1" noChangeAspect="1" noMove="1" noResize="1" noEditPoints="1" noAdjustHandles="1" noChangeArrowheads="1" noChangeShapeType="1" noTextEdit="1"/>
              </p:cNvSpPr>
              <p:nvPr/>
            </p:nvSpPr>
            <p:spPr>
              <a:xfrm>
                <a:off x="358585" y="903746"/>
                <a:ext cx="5459508" cy="2200602"/>
              </a:xfrm>
              <a:prstGeom prst="rect">
                <a:avLst/>
              </a:prstGeom>
              <a:blipFill>
                <a:blip r:embed="rId2"/>
                <a:stretch>
                  <a:fillRect l="-1453" t="-1385" r="-145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D5F5CFE-B938-7527-BBD6-0DCD36971B07}"/>
                  </a:ext>
                </a:extLst>
              </p:cNvPr>
              <p:cNvSpPr txBox="1"/>
              <p:nvPr/>
            </p:nvSpPr>
            <p:spPr>
              <a:xfrm>
                <a:off x="448233" y="3429000"/>
                <a:ext cx="5280213" cy="2875082"/>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a:t>
                </a:r>
                <a:r>
                  <a:rPr lang="pt-BR" sz="2200" dirty="0">
                    <a:solidFill>
                      <a:srgbClr val="000000"/>
                    </a:solidFill>
                    <a:effectLst/>
                    <a:latin typeface="Arial Narrow" panose="020B0606020202030204" pitchFamily="34" charset="0"/>
                    <a:ea typeface="Calibri" panose="020F0502020204030204" pitchFamily="34" charset="0"/>
                  </a:rPr>
                  <a:t>: Pela seção reta de um fio condutor, em 20 segundos, passam 80 coulombs de carga elétrica. A intensidade da corrente elétrica que flui nesse condutor é de:</a:t>
                </a:r>
                <a:endParaRPr lang="pt-BR" sz="2200" dirty="0">
                  <a:effectLst/>
                  <a:latin typeface="Arial Narrow" panose="020B0606020202030204" pitchFamily="34" charset="0"/>
                  <a:ea typeface="Calibri" panose="020F050202020403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14:m>
                  <m:oMath xmlns:m="http://schemas.openxmlformats.org/officeDocument/2006/math">
                    <m:f>
                      <m:fPr>
                        <m:ctrlPr>
                          <a:rPr lang="pt-BR" sz="2200" i="1">
                            <a:effectLst/>
                            <a:latin typeface="Cambria Math" panose="02040503050406030204" pitchFamily="18" charset="0"/>
                            <a:ea typeface="Calibri" panose="020F0502020204030204" pitchFamily="34" charset="0"/>
                            <a:cs typeface="Arial" panose="020B0604020202020204" pitchFamily="34" charset="0"/>
                          </a:rPr>
                        </m:ctrlPr>
                      </m:fPr>
                      <m:num>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m:t>
                        </m:r>
                      </m:num>
                      <m:den>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4</m:t>
                        </m:r>
                      </m:den>
                    </m:f>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 </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A</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(B)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4 </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A</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16 </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A</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40 </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A</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1600 </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A</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p:txBody>
          </p:sp>
        </mc:Choice>
        <mc:Fallback xmlns="">
          <p:sp>
            <p:nvSpPr>
              <p:cNvPr id="5" name="CaixaDeTexto 4">
                <a:extLst>
                  <a:ext uri="{FF2B5EF4-FFF2-40B4-BE49-F238E27FC236}">
                    <a16:creationId xmlns:a16="http://schemas.microsoft.com/office/drawing/2014/main" id="{1D5F5CFE-B938-7527-BBD6-0DCD36971B07}"/>
                  </a:ext>
                </a:extLst>
              </p:cNvPr>
              <p:cNvSpPr txBox="1">
                <a:spLocks noRot="1" noChangeAspect="1" noMove="1" noResize="1" noEditPoints="1" noAdjustHandles="1" noChangeArrowheads="1" noChangeShapeType="1" noTextEdit="1"/>
              </p:cNvSpPr>
              <p:nvPr/>
            </p:nvSpPr>
            <p:spPr>
              <a:xfrm>
                <a:off x="448233" y="3429000"/>
                <a:ext cx="5280213" cy="2875082"/>
              </a:xfrm>
              <a:prstGeom prst="rect">
                <a:avLst/>
              </a:prstGeom>
              <a:blipFill>
                <a:blip r:embed="rId3"/>
                <a:stretch>
                  <a:fillRect l="-1382" t="-1268" r="-1382" b="-3383"/>
                </a:stretch>
              </a:blipFill>
            </p:spPr>
            <p:txBody>
              <a:bodyPr/>
              <a:lstStyle/>
              <a:p>
                <a:r>
                  <a:rPr lang="pt-BR">
                    <a:noFill/>
                  </a:rPr>
                  <a:t> </a:t>
                </a:r>
              </a:p>
            </p:txBody>
          </p:sp>
        </mc:Fallback>
      </mc:AlternateContent>
    </p:spTree>
    <p:extLst>
      <p:ext uri="{BB962C8B-B14F-4D97-AF65-F5344CB8AC3E}">
        <p14:creationId xmlns:p14="http://schemas.microsoft.com/office/powerpoint/2010/main" val="2481447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79424-B516-45DA-EC8D-89730394EE0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D700A18-C6A0-4AA9-DA57-079F1270FB32}"/>
                  </a:ext>
                </a:extLst>
              </p:cNvPr>
              <p:cNvSpPr txBox="1"/>
              <p:nvPr/>
            </p:nvSpPr>
            <p:spPr>
              <a:xfrm>
                <a:off x="197224" y="893404"/>
                <a:ext cx="5620870" cy="1785104"/>
              </a:xfrm>
              <a:prstGeom prst="rect">
                <a:avLst/>
              </a:prstGeom>
              <a:solidFill>
                <a:schemeClr val="accent4">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2</a:t>
                </a:r>
                <a:r>
                  <a:rPr lang="pt-BR" sz="2200" dirty="0">
                    <a:solidFill>
                      <a:srgbClr val="000000"/>
                    </a:solidFill>
                    <a:effectLst/>
                    <a:latin typeface="Arial Narrow" panose="020B0606020202030204" pitchFamily="34" charset="0"/>
                    <a:ea typeface="Calibri" panose="020F0502020204030204" pitchFamily="34" charset="0"/>
                  </a:rPr>
                  <a:t>: Pela seção reta de um fio condutor, passam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19</m:t>
                        </m:r>
                      </m:sup>
                    </m:sSup>
                  </m:oMath>
                </a14:m>
                <a:r>
                  <a:rPr lang="pt-BR" sz="2200" dirty="0">
                    <a:solidFill>
                      <a:srgbClr val="000000"/>
                    </a:solidFill>
                    <a:effectLst/>
                    <a:latin typeface="Arial Narrow" panose="020B0606020202030204" pitchFamily="34" charset="0"/>
                    <a:ea typeface="Calibri" panose="020F0502020204030204" pitchFamily="34" charset="0"/>
                  </a:rPr>
                  <a:t>elétrons durante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8 </m:t>
                    </m:r>
                    <m:r>
                      <m:rPr>
                        <m:sty m:val="p"/>
                      </m:rPr>
                      <a:rPr lang="pt-BR" sz="2200">
                        <a:solidFill>
                          <a:srgbClr val="000000"/>
                        </a:solidFill>
                        <a:effectLst/>
                        <a:latin typeface="Cambria Math" panose="02040503050406030204" pitchFamily="18" charset="0"/>
                        <a:ea typeface="Calibri" panose="020F0502020204030204" pitchFamily="34" charset="0"/>
                      </a:rPr>
                      <m:t>s</m:t>
                    </m:r>
                  </m:oMath>
                </a14:m>
                <a:r>
                  <a:rPr lang="pt-BR" sz="2200" dirty="0">
                    <a:solidFill>
                      <a:srgbClr val="000000"/>
                    </a:solidFill>
                    <a:effectLst/>
                    <a:latin typeface="Arial Narrow" panose="020B0606020202030204" pitchFamily="34" charset="0"/>
                    <a:ea typeface="Calibri" panose="020F0502020204030204" pitchFamily="34" charset="0"/>
                  </a:rPr>
                  <a:t>. A carga elétrica elementar é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e</m:t>
                    </m:r>
                    <m:r>
                      <a:rPr lang="pt-BR" sz="2200">
                        <a:solidFill>
                          <a:srgbClr val="000000"/>
                        </a:solidFill>
                        <a:effectLst/>
                        <a:latin typeface="Cambria Math" panose="02040503050406030204" pitchFamily="18" charset="0"/>
                        <a:ea typeface="Calibri" panose="020F0502020204030204" pitchFamily="34" charset="0"/>
                      </a:rPr>
                      <m:t>=1,6∙</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−19</m:t>
                        </m:r>
                      </m:sup>
                    </m:sSup>
                    <m:r>
                      <m:rPr>
                        <m:sty m:val="p"/>
                      </m:rPr>
                      <a:rPr lang="pt-BR" sz="2200">
                        <a:solidFill>
                          <a:srgbClr val="000000"/>
                        </a:solidFill>
                        <a:effectLst/>
                        <a:latin typeface="Cambria Math" panose="02040503050406030204" pitchFamily="18" charset="0"/>
                        <a:ea typeface="Calibri" panose="020F0502020204030204" pitchFamily="34" charset="0"/>
                      </a:rPr>
                      <m:t>C</m:t>
                    </m:r>
                  </m:oMath>
                </a14:m>
                <a:r>
                  <a:rPr lang="pt-BR" sz="2200" dirty="0">
                    <a:solidFill>
                      <a:srgbClr val="000000"/>
                    </a:solidFill>
                    <a:effectLst/>
                    <a:latin typeface="Arial Narrow" panose="020B0606020202030204" pitchFamily="34" charset="0"/>
                    <a:ea typeface="Calibri" panose="020F0502020204030204" pitchFamily="34" charset="0"/>
                  </a:rPr>
                  <a:t>. Qual é a intensidade da corrente elétrica que flui nesse condutor?</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3D700A18-C6A0-4AA9-DA57-079F1270FB32}"/>
                  </a:ext>
                </a:extLst>
              </p:cNvPr>
              <p:cNvSpPr txBox="1">
                <a:spLocks noRot="1" noChangeAspect="1" noMove="1" noResize="1" noEditPoints="1" noAdjustHandles="1" noChangeArrowheads="1" noChangeShapeType="1" noTextEdit="1"/>
              </p:cNvSpPr>
              <p:nvPr/>
            </p:nvSpPr>
            <p:spPr>
              <a:xfrm>
                <a:off x="197224" y="893404"/>
                <a:ext cx="5620870" cy="1785104"/>
              </a:xfrm>
              <a:prstGeom prst="rect">
                <a:avLst/>
              </a:prstGeom>
              <a:blipFill>
                <a:blip r:embed="rId2"/>
                <a:stretch>
                  <a:fillRect l="-1299" t="-2041" r="-1299" b="-6122"/>
                </a:stretch>
              </a:blipFill>
            </p:spPr>
            <p:txBody>
              <a:bodyPr/>
              <a:lstStyle/>
              <a:p>
                <a:r>
                  <a:rPr lang="pt-BR">
                    <a:noFill/>
                  </a:rPr>
                  <a:t> </a:t>
                </a:r>
              </a:p>
            </p:txBody>
          </p:sp>
        </mc:Fallback>
      </mc:AlternateContent>
    </p:spTree>
    <p:extLst>
      <p:ext uri="{BB962C8B-B14F-4D97-AF65-F5344CB8AC3E}">
        <p14:creationId xmlns:p14="http://schemas.microsoft.com/office/powerpoint/2010/main" val="1623202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C3C8F-A68D-37D3-CD26-5DBB4B4F55E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E9A24B7-FD38-21C6-07F3-F3C1987B24E9}"/>
              </a:ext>
            </a:extLst>
          </p:cNvPr>
          <p:cNvSpPr txBox="1"/>
          <p:nvPr/>
        </p:nvSpPr>
        <p:spPr>
          <a:xfrm>
            <a:off x="340659" y="831953"/>
            <a:ext cx="5316070" cy="1569469"/>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Quais são os tipos de Corrente elétrica:</a:t>
            </a:r>
            <a:endParaRPr lang="pt-BR" sz="2200" dirty="0">
              <a:effectLst/>
              <a:latin typeface="Arial Narrow" panose="020B0606020202030204" pitchFamily="34" charset="0"/>
              <a:ea typeface="Calibri" panose="020F0502020204030204" pitchFamily="34" charset="0"/>
            </a:endParaRPr>
          </a:p>
          <a:p>
            <a:pPr indent="228600" algn="just">
              <a:buNone/>
            </a:pP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Existem duas formas principais de transporte de energia:</a:t>
            </a:r>
          </a:p>
        </p:txBody>
      </p:sp>
      <p:pic>
        <p:nvPicPr>
          <p:cNvPr id="4" name="Imagem 3">
            <a:extLst>
              <a:ext uri="{FF2B5EF4-FFF2-40B4-BE49-F238E27FC236}">
                <a16:creationId xmlns:a16="http://schemas.microsoft.com/office/drawing/2014/main" id="{8AE48CA8-CE0F-E75C-3E00-7CEEE2D3FD57}"/>
              </a:ext>
            </a:extLst>
          </p:cNvPr>
          <p:cNvPicPr>
            <a:picLocks noChangeAspect="1"/>
          </p:cNvPicPr>
          <p:nvPr/>
        </p:nvPicPr>
        <p:blipFill>
          <a:blip r:embed="rId2"/>
          <a:stretch>
            <a:fillRect/>
          </a:stretch>
        </p:blipFill>
        <p:spPr>
          <a:xfrm>
            <a:off x="189739" y="2982599"/>
            <a:ext cx="5769302" cy="2575517"/>
          </a:xfrm>
          <a:prstGeom prst="rect">
            <a:avLst/>
          </a:prstGeom>
        </p:spPr>
      </p:pic>
      <p:pic>
        <p:nvPicPr>
          <p:cNvPr id="6" name="Imagem 5">
            <a:extLst>
              <a:ext uri="{FF2B5EF4-FFF2-40B4-BE49-F238E27FC236}">
                <a16:creationId xmlns:a16="http://schemas.microsoft.com/office/drawing/2014/main" id="{171845C9-329E-339F-09FC-59E16904C050}"/>
              </a:ext>
            </a:extLst>
          </p:cNvPr>
          <p:cNvPicPr>
            <a:picLocks noChangeAspect="1"/>
          </p:cNvPicPr>
          <p:nvPr/>
        </p:nvPicPr>
        <p:blipFill>
          <a:blip r:embed="rId3"/>
          <a:stretch>
            <a:fillRect/>
          </a:stretch>
        </p:blipFill>
        <p:spPr>
          <a:xfrm>
            <a:off x="6671224" y="831953"/>
            <a:ext cx="5180117" cy="5736904"/>
          </a:xfrm>
          <a:prstGeom prst="rect">
            <a:avLst/>
          </a:prstGeom>
        </p:spPr>
      </p:pic>
    </p:spTree>
    <p:extLst>
      <p:ext uri="{BB962C8B-B14F-4D97-AF65-F5344CB8AC3E}">
        <p14:creationId xmlns:p14="http://schemas.microsoft.com/office/powerpoint/2010/main" val="4237694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15995-0D59-6B1B-CA09-257C749533DC}"/>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9F4AFF06-06CC-A4B9-2154-1E325D1565B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12" t="9425" r="1490" b="9909"/>
          <a:stretch>
            <a:fillRect/>
          </a:stretch>
        </p:blipFill>
        <p:spPr bwMode="auto">
          <a:xfrm>
            <a:off x="100086" y="477875"/>
            <a:ext cx="2251263" cy="90269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7834414-625B-4E50-E45C-3BED00F64F24}"/>
                  </a:ext>
                </a:extLst>
              </p:cNvPr>
              <p:cNvSpPr txBox="1"/>
              <p:nvPr/>
            </p:nvSpPr>
            <p:spPr>
              <a:xfrm>
                <a:off x="188259" y="1051754"/>
                <a:ext cx="5620870" cy="2574423"/>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			A carga elétrica total em um gráfico de corrente elétrica por unidade de tempo pode ser obtida numericamente calculando a área sob a curva que pode ser um triângulo, um quadrado, retângulo ou trapézio. Portanto,</a:t>
                </a:r>
              </a:p>
              <a:p>
                <a:pPr algn="just">
                  <a:spcAft>
                    <a:spcPts val="600"/>
                  </a:spcAft>
                  <a:buNone/>
                </a:pPr>
                <a14:m>
                  <m:oMathPara xmlns:m="http://schemas.openxmlformats.org/officeDocument/2006/math">
                    <m:oMathParaPr>
                      <m:jc m:val="centerGroup"/>
                    </m:oMathParaPr>
                    <m:oMath xmlns:m="http://schemas.openxmlformats.org/officeDocument/2006/math">
                      <m:sSubSup>
                        <m:sSubSupPr>
                          <m:ctrlPr>
                            <a:rPr lang="pt-BR" sz="4000" b="1" i="1">
                              <a:effectLst/>
                              <a:latin typeface="Cambria Math" panose="02040503050406030204" pitchFamily="18" charset="0"/>
                              <a:ea typeface="Calibri" panose="020F0502020204030204" pitchFamily="34" charset="0"/>
                            </a:rPr>
                          </m:ctrlPr>
                        </m:sSubSupPr>
                        <m:e>
                          <m:r>
                            <a:rPr lang="pt-BR" sz="4000" b="1">
                              <a:effectLst/>
                              <a:latin typeface="Cambria Math" panose="02040503050406030204" pitchFamily="18" charset="0"/>
                              <a:ea typeface="Calibri" panose="020F0502020204030204" pitchFamily="34" charset="0"/>
                            </a:rPr>
                            <m:t>Á</m:t>
                          </m:r>
                          <m:r>
                            <a:rPr lang="pt-BR" sz="4000" b="1" i="1">
                              <a:effectLst/>
                              <a:latin typeface="Cambria Math" panose="02040503050406030204" pitchFamily="18" charset="0"/>
                              <a:ea typeface="Calibri" panose="020F0502020204030204" pitchFamily="34" charset="0"/>
                            </a:rPr>
                            <m:t>𝐫𝐞𝐚</m:t>
                          </m:r>
                          <m:r>
                            <a:rPr lang="pt-BR" sz="4000" b="1">
                              <a:effectLst/>
                              <a:latin typeface="Cambria Math" panose="02040503050406030204" pitchFamily="18" charset="0"/>
                              <a:ea typeface="Calibri" panose="020F0502020204030204" pitchFamily="34" charset="0"/>
                            </a:rPr>
                            <m:t> </m:t>
                          </m:r>
                        </m:e>
                        <m:sub>
                          <m:r>
                            <a:rPr lang="pt-BR" sz="4000" b="1">
                              <a:effectLst/>
                              <a:latin typeface="Cambria Math" panose="02040503050406030204" pitchFamily="18" charset="0"/>
                              <a:ea typeface="Calibri" panose="020F0502020204030204" pitchFamily="34" charset="0"/>
                            </a:rPr>
                            <m:t>=</m:t>
                          </m:r>
                        </m:sub>
                        <m:sup>
                          <m:r>
                            <a:rPr lang="pt-BR" sz="4000" b="1" i="1">
                              <a:effectLst/>
                              <a:latin typeface="Cambria Math" panose="02040503050406030204" pitchFamily="18" charset="0"/>
                              <a:ea typeface="Calibri" panose="020F0502020204030204" pitchFamily="34" charset="0"/>
                            </a:rPr>
                            <m:t>𝒏</m:t>
                          </m:r>
                        </m:sup>
                      </m:sSubSup>
                      <m:r>
                        <a:rPr lang="pt-BR" sz="4000" b="1">
                          <a:effectLst/>
                          <a:latin typeface="Cambria Math" panose="02040503050406030204" pitchFamily="18" charset="0"/>
                          <a:ea typeface="Calibri" panose="020F0502020204030204" pitchFamily="34" charset="0"/>
                        </a:rPr>
                        <m:t> </m:t>
                      </m:r>
                      <m:r>
                        <a:rPr lang="pt-BR" sz="4000" b="1" i="1">
                          <a:effectLst/>
                          <a:latin typeface="Cambria Math" panose="02040503050406030204" pitchFamily="18" charset="0"/>
                          <a:ea typeface="Calibri" panose="020F0502020204030204" pitchFamily="34" charset="0"/>
                        </a:rPr>
                        <m:t>𝐐</m:t>
                      </m:r>
                    </m:oMath>
                  </m:oMathPara>
                </a14:m>
                <a:endParaRPr lang="pt-BR" sz="4000" b="1"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A7834414-625B-4E50-E45C-3BED00F64F24}"/>
                  </a:ext>
                </a:extLst>
              </p:cNvPr>
              <p:cNvSpPr txBox="1">
                <a:spLocks noRot="1" noChangeAspect="1" noMove="1" noResize="1" noEditPoints="1" noAdjustHandles="1" noChangeArrowheads="1" noChangeShapeType="1" noTextEdit="1"/>
              </p:cNvSpPr>
              <p:nvPr/>
            </p:nvSpPr>
            <p:spPr>
              <a:xfrm>
                <a:off x="188259" y="1051754"/>
                <a:ext cx="5620870" cy="2574423"/>
              </a:xfrm>
              <a:prstGeom prst="rect">
                <a:avLst/>
              </a:prstGeom>
              <a:blipFill>
                <a:blip r:embed="rId4"/>
                <a:stretch>
                  <a:fillRect l="-1410" t="-1422" r="-141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56ADAD43-D9D2-8F89-D45D-90D95E878911}"/>
                  </a:ext>
                </a:extLst>
              </p:cNvPr>
              <p:cNvSpPr txBox="1"/>
              <p:nvPr/>
            </p:nvSpPr>
            <p:spPr>
              <a:xfrm>
                <a:off x="188259" y="4021142"/>
                <a:ext cx="5620870" cy="1785104"/>
              </a:xfrm>
              <a:prstGeom prst="rect">
                <a:avLst/>
              </a:prstGeom>
              <a:solidFill>
                <a:schemeClr val="accent4">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3</a:t>
                </a:r>
                <a:r>
                  <a:rPr lang="pt-BR" sz="2200" dirty="0">
                    <a:solidFill>
                      <a:srgbClr val="000000"/>
                    </a:solidFill>
                    <a:effectLst/>
                    <a:latin typeface="Arial Narrow" panose="020B0606020202030204" pitchFamily="34" charset="0"/>
                    <a:ea typeface="Calibri" panose="020F0502020204030204" pitchFamily="34" charset="0"/>
                  </a:rPr>
                  <a:t>: O gráfico apresenta a intensidade da corrente elétrica que flui num condutor metálico em função do tempo. Em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20 </m:t>
                    </m:r>
                    <m:r>
                      <m:rPr>
                        <m:sty m:val="p"/>
                      </m:rPr>
                      <a:rPr lang="pt-BR" sz="2200">
                        <a:solidFill>
                          <a:srgbClr val="000000"/>
                        </a:solidFill>
                        <a:effectLst/>
                        <a:latin typeface="Cambria Math" panose="02040503050406030204" pitchFamily="18" charset="0"/>
                        <a:ea typeface="Calibri" panose="020F0502020204030204" pitchFamily="34" charset="0"/>
                      </a:rPr>
                      <m:t>s</m:t>
                    </m:r>
                  </m:oMath>
                </a14:m>
                <a:r>
                  <a:rPr lang="pt-BR" sz="2200" dirty="0">
                    <a:solidFill>
                      <a:srgbClr val="000000"/>
                    </a:solidFill>
                    <a:effectLst/>
                    <a:latin typeface="Arial Narrow" panose="020B0606020202030204" pitchFamily="34" charset="0"/>
                    <a:ea typeface="Calibri" panose="020F0502020204030204" pitchFamily="34" charset="0"/>
                  </a:rPr>
                  <a:t>, qual a quantidade de carga elétrica que atravessa uma seção transversal desse condutor?</a:t>
                </a:r>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56ADAD43-D9D2-8F89-D45D-90D95E878911}"/>
                  </a:ext>
                </a:extLst>
              </p:cNvPr>
              <p:cNvSpPr txBox="1">
                <a:spLocks noRot="1" noChangeAspect="1" noMove="1" noResize="1" noEditPoints="1" noAdjustHandles="1" noChangeArrowheads="1" noChangeShapeType="1" noTextEdit="1"/>
              </p:cNvSpPr>
              <p:nvPr/>
            </p:nvSpPr>
            <p:spPr>
              <a:xfrm>
                <a:off x="188259" y="4021142"/>
                <a:ext cx="5620870" cy="1785104"/>
              </a:xfrm>
              <a:prstGeom prst="rect">
                <a:avLst/>
              </a:prstGeom>
              <a:blipFill>
                <a:blip r:embed="rId5"/>
                <a:stretch>
                  <a:fillRect l="-1299" t="-2041" r="-1299" b="-6122"/>
                </a:stretch>
              </a:blipFill>
            </p:spPr>
            <p:txBody>
              <a:bodyPr/>
              <a:lstStyle/>
              <a:p>
                <a:r>
                  <a:rPr lang="pt-BR">
                    <a:noFill/>
                  </a:rPr>
                  <a:t> </a:t>
                </a:r>
              </a:p>
            </p:txBody>
          </p:sp>
        </mc:Fallback>
      </mc:AlternateContent>
      <p:pic>
        <p:nvPicPr>
          <p:cNvPr id="7" name="Imagem 6" descr="Gráfico, Gráfico de linhas&#10;&#10;O conteúdo gerado por IA pode estar incorreto.">
            <a:extLst>
              <a:ext uri="{FF2B5EF4-FFF2-40B4-BE49-F238E27FC236}">
                <a16:creationId xmlns:a16="http://schemas.microsoft.com/office/drawing/2014/main" id="{BBA2AD21-EA42-BD55-0FCD-C6DFDC05285F}"/>
              </a:ext>
            </a:extLst>
          </p:cNvPr>
          <p:cNvPicPr>
            <a:picLocks noChangeAspect="1"/>
          </p:cNvPicPr>
          <p:nvPr/>
        </p:nvPicPr>
        <p:blipFill>
          <a:blip r:embed="rId6"/>
          <a:stretch>
            <a:fillRect/>
          </a:stretch>
        </p:blipFill>
        <p:spPr>
          <a:xfrm>
            <a:off x="6816091" y="719377"/>
            <a:ext cx="4285935" cy="4274741"/>
          </a:xfrm>
          <a:prstGeom prst="rect">
            <a:avLst/>
          </a:prstGeom>
        </p:spPr>
      </p:pic>
    </p:spTree>
    <p:extLst>
      <p:ext uri="{BB962C8B-B14F-4D97-AF65-F5344CB8AC3E}">
        <p14:creationId xmlns:p14="http://schemas.microsoft.com/office/powerpoint/2010/main" val="1876776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EA93D-8BCF-CFF9-3A1D-4273431390F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268B5E5-CC13-4D46-A45D-896885EF149A}"/>
              </a:ext>
            </a:extLst>
          </p:cNvPr>
          <p:cNvSpPr txBox="1"/>
          <p:nvPr/>
        </p:nvSpPr>
        <p:spPr>
          <a:xfrm>
            <a:off x="286871" y="741077"/>
            <a:ext cx="5558117" cy="2870466"/>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Sentido Real e Convencional da corrente elétrica:</a:t>
            </a:r>
            <a:endParaRPr lang="pt-BR" sz="2200" dirty="0">
              <a:effectLst/>
              <a:latin typeface="Arial Narrow" panose="020B0606020202030204" pitchFamily="34" charset="0"/>
              <a:ea typeface="Calibri" panose="020F0502020204030204" pitchFamily="34" charset="0"/>
            </a:endParaRPr>
          </a:p>
          <a:p>
            <a:pPr algn="just" fontAlgn="auto">
              <a:buNone/>
            </a:pPr>
            <a:endParaRPr lang="pt-BR" sz="10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Estudante, fique atento a esse ponto. Ele tem por hábito, confundir muita gente:</a:t>
            </a:r>
          </a:p>
          <a:p>
            <a:pPr marL="342900" lvl="0" indent="-342900" algn="just" fontAlgn="auto">
              <a:lnSpc>
                <a:spcPct val="106000"/>
              </a:lnSpc>
              <a:spcAft>
                <a:spcPts val="800"/>
              </a:spcAft>
              <a:buFont typeface="Wingdings" panose="05000000000000000000" pitchFamily="2" charset="2"/>
              <a:buChar char=""/>
            </a:pPr>
            <a:r>
              <a:rPr lang="pt-BR" sz="2200" dirty="0">
                <a:solidFill>
                  <a:srgbClr val="000000"/>
                </a:solidFill>
                <a:effectLst/>
                <a:latin typeface="Arial Narrow" panose="020B0606020202030204" pitchFamily="34" charset="0"/>
                <a:ea typeface="Calibri" panose="020F0502020204030204" pitchFamily="34" charset="0"/>
              </a:rPr>
              <a:t>Sentido Real: Os elétrons (cargas negativas) saem do polo negativo em direção ao polo positivo.</a:t>
            </a:r>
            <a:endParaRPr lang="pt-BR" sz="2200" dirty="0">
              <a:effectLst/>
              <a:latin typeface="Arial Narrow" panose="020B0606020202030204" pitchFamily="34" charset="0"/>
              <a:ea typeface="Calibri" panose="020F0502020204030204" pitchFamily="34" charset="0"/>
            </a:endParaRPr>
          </a:p>
        </p:txBody>
      </p:sp>
      <p:pic>
        <p:nvPicPr>
          <p:cNvPr id="4" name="Imagem 3" descr="Diagrama&#10;&#10;O conteúdo gerado por IA pode estar incorreto.">
            <a:extLst>
              <a:ext uri="{FF2B5EF4-FFF2-40B4-BE49-F238E27FC236}">
                <a16:creationId xmlns:a16="http://schemas.microsoft.com/office/drawing/2014/main" id="{A3642ED1-55C6-BC5F-530E-09D6AEE06F51}"/>
              </a:ext>
            </a:extLst>
          </p:cNvPr>
          <p:cNvPicPr>
            <a:picLocks noChangeAspect="1"/>
          </p:cNvPicPr>
          <p:nvPr/>
        </p:nvPicPr>
        <p:blipFill>
          <a:blip r:embed="rId2"/>
          <a:stretch>
            <a:fillRect/>
          </a:stretch>
        </p:blipFill>
        <p:spPr>
          <a:xfrm>
            <a:off x="1504427" y="3393140"/>
            <a:ext cx="3264796" cy="3385301"/>
          </a:xfrm>
          <a:prstGeom prst="rect">
            <a:avLst/>
          </a:prstGeom>
        </p:spPr>
      </p:pic>
      <p:sp>
        <p:nvSpPr>
          <p:cNvPr id="6" name="CaixaDeTexto 5">
            <a:extLst>
              <a:ext uri="{FF2B5EF4-FFF2-40B4-BE49-F238E27FC236}">
                <a16:creationId xmlns:a16="http://schemas.microsoft.com/office/drawing/2014/main" id="{26892B96-27F4-E77F-5FD9-A4122C67F78C}"/>
              </a:ext>
            </a:extLst>
          </p:cNvPr>
          <p:cNvSpPr txBox="1"/>
          <p:nvPr/>
        </p:nvSpPr>
        <p:spPr>
          <a:xfrm>
            <a:off x="6347014" y="851896"/>
            <a:ext cx="5558115" cy="1151277"/>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dirty="0">
                <a:solidFill>
                  <a:srgbClr val="000000"/>
                </a:solidFill>
                <a:effectLst/>
                <a:latin typeface="Arial Narrow" panose="020B0606020202030204" pitchFamily="34" charset="0"/>
                <a:ea typeface="Calibri" panose="020F0502020204030204" pitchFamily="34" charset="0"/>
              </a:rPr>
              <a:t>Sentido Convencional: Por razões históricas (antes de conhecermos bem o elétron), adotou-se que a corrente flui do positivo para o negativo.</a:t>
            </a:r>
            <a:endParaRPr lang="pt-BR" sz="2200" dirty="0">
              <a:effectLst/>
              <a:latin typeface="Calibri" panose="020F0502020204030204" pitchFamily="34" charset="0"/>
              <a:ea typeface="Calibri" panose="020F0502020204030204" pitchFamily="34" charset="0"/>
            </a:endParaRPr>
          </a:p>
        </p:txBody>
      </p:sp>
      <p:pic>
        <p:nvPicPr>
          <p:cNvPr id="7" name="Imagem 6" descr="Uma imagem contendo relógio&#10;&#10;O conteúdo gerado por IA pode estar incorreto.">
            <a:extLst>
              <a:ext uri="{FF2B5EF4-FFF2-40B4-BE49-F238E27FC236}">
                <a16:creationId xmlns:a16="http://schemas.microsoft.com/office/drawing/2014/main" id="{6273DD35-E97A-86E1-6AFF-C9AA9DF7F51E}"/>
              </a:ext>
            </a:extLst>
          </p:cNvPr>
          <p:cNvPicPr>
            <a:picLocks noChangeAspect="1"/>
          </p:cNvPicPr>
          <p:nvPr/>
        </p:nvPicPr>
        <p:blipFill>
          <a:blip r:embed="rId3"/>
          <a:stretch>
            <a:fillRect/>
          </a:stretch>
        </p:blipFill>
        <p:spPr>
          <a:xfrm>
            <a:off x="7513275" y="2112663"/>
            <a:ext cx="3174298" cy="3385301"/>
          </a:xfrm>
          <a:prstGeom prst="rect">
            <a:avLst/>
          </a:prstGeom>
        </p:spPr>
      </p:pic>
      <p:sp>
        <p:nvSpPr>
          <p:cNvPr id="9" name="CaixaDeTexto 8">
            <a:extLst>
              <a:ext uri="{FF2B5EF4-FFF2-40B4-BE49-F238E27FC236}">
                <a16:creationId xmlns:a16="http://schemas.microsoft.com/office/drawing/2014/main" id="{7AF0012A-FDA8-939B-694E-F26417EC0B70}"/>
              </a:ext>
            </a:extLst>
          </p:cNvPr>
          <p:cNvSpPr txBox="1"/>
          <p:nvPr/>
        </p:nvSpPr>
        <p:spPr>
          <a:xfrm>
            <a:off x="6347014" y="5920753"/>
            <a:ext cx="5558115" cy="769441"/>
          </a:xfrm>
          <a:prstGeom prst="rect">
            <a:avLst/>
          </a:prstGeom>
          <a:noFill/>
        </p:spPr>
        <p:txBody>
          <a:bodyPr wrap="square">
            <a:spAutoFit/>
          </a:bodyPr>
          <a:lstStyle/>
          <a:p>
            <a:pPr algn="just">
              <a:spcAft>
                <a:spcPts val="600"/>
              </a:spcAft>
              <a:buNone/>
            </a:pPr>
            <a:r>
              <a:rPr lang="pt-BR" sz="2200" b="1" dirty="0">
                <a:effectLst/>
                <a:latin typeface="Arial Narrow" panose="020B0606020202030204" pitchFamily="34" charset="0"/>
                <a:ea typeface="Calibri" panose="020F0502020204030204" pitchFamily="34" charset="0"/>
              </a:rPr>
              <a:t>Dica: </a:t>
            </a:r>
            <a:r>
              <a:rPr lang="pt-BR" sz="2200" dirty="0">
                <a:effectLst/>
                <a:latin typeface="Arial Narrow" panose="020B0606020202030204" pitchFamily="34" charset="0"/>
                <a:ea typeface="Calibri" panose="020F0502020204030204" pitchFamily="34" charset="0"/>
              </a:rPr>
              <a:t>Nos exercícios de física, quase sempre usamos o sentido convencional.</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71554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C9ECE-D849-E13D-CAF0-22AA11902AA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3865496-D5C0-71FB-36B3-3FC8AAA87462}"/>
              </a:ext>
            </a:extLst>
          </p:cNvPr>
          <p:cNvSpPr txBox="1"/>
          <p:nvPr/>
        </p:nvSpPr>
        <p:spPr>
          <a:xfrm>
            <a:off x="197224" y="891584"/>
            <a:ext cx="5665694" cy="2923685"/>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Efeitos da Corrente Elétrica:</a:t>
            </a:r>
            <a:endParaRPr lang="pt-BR" sz="2200" dirty="0">
              <a:effectLst/>
              <a:latin typeface="Arial Narrow" panose="020B0606020202030204" pitchFamily="34" charset="0"/>
              <a:ea typeface="Calibri" panose="020F0502020204030204" pitchFamily="34" charset="0"/>
            </a:endParaRPr>
          </a:p>
          <a:p>
            <a:pPr indent="228600" algn="just">
              <a:buNone/>
            </a:pP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Quando a corrente atravessa um corpo ou material, ela produz efeitos visíveis:</a:t>
            </a:r>
          </a:p>
          <a:p>
            <a:pPr indent="228600" algn="just">
              <a:buNone/>
            </a:pPr>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Efeito Térmico (Joule): O choque dos elétrons gera calor (chuveiro elétrico, ferro de passar, secador de cabelos).</a:t>
            </a:r>
          </a:p>
        </p:txBody>
      </p:sp>
      <p:pic>
        <p:nvPicPr>
          <p:cNvPr id="4" name="Imagem 3" descr="Vetores de Chuveiro eletrico vapor - Baixe vetores grátis de alta qualidade  do Freepik | Freepik">
            <a:extLst>
              <a:ext uri="{FF2B5EF4-FFF2-40B4-BE49-F238E27FC236}">
                <a16:creationId xmlns:a16="http://schemas.microsoft.com/office/drawing/2014/main" id="{8E35FDA7-1E8B-986E-8A22-AB322246EB3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788" y="3815269"/>
            <a:ext cx="4214565" cy="2433131"/>
          </a:xfrm>
          <a:prstGeom prst="rect">
            <a:avLst/>
          </a:prstGeom>
          <a:noFill/>
          <a:ln>
            <a:noFill/>
          </a:ln>
        </p:spPr>
      </p:pic>
      <p:sp>
        <p:nvSpPr>
          <p:cNvPr id="6" name="CaixaDeTexto 5">
            <a:extLst>
              <a:ext uri="{FF2B5EF4-FFF2-40B4-BE49-F238E27FC236}">
                <a16:creationId xmlns:a16="http://schemas.microsoft.com/office/drawing/2014/main" id="{74B2B88E-8A4A-0DE4-53D5-CA5FC78F2129}"/>
              </a:ext>
            </a:extLst>
          </p:cNvPr>
          <p:cNvSpPr txBox="1"/>
          <p:nvPr/>
        </p:nvSpPr>
        <p:spPr>
          <a:xfrm>
            <a:off x="591672" y="6277289"/>
            <a:ext cx="5271246" cy="461665"/>
          </a:xfrm>
          <a:prstGeom prst="rect">
            <a:avLst/>
          </a:prstGeom>
          <a:noFill/>
        </p:spPr>
        <p:txBody>
          <a:bodyPr wrap="square">
            <a:spAutoFit/>
          </a:bodyPr>
          <a:lstStyle/>
          <a:p>
            <a:pPr marL="228600" indent="228600" algn="r">
              <a:buNone/>
            </a:pPr>
            <a:r>
              <a:rPr lang="pt-BR" sz="1200" dirty="0">
                <a:effectLst/>
                <a:latin typeface="Arial Narrow" panose="020B0606020202030204" pitchFamily="34" charset="0"/>
                <a:ea typeface="Calibri" panose="020F0502020204030204" pitchFamily="34" charset="0"/>
              </a:rPr>
              <a:t>Disponível em: </a:t>
            </a:r>
            <a:r>
              <a:rPr lang="pt-BR" sz="1200"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https://br.freepik.com/vetores/chuveiro-eletrico-vapor</a:t>
            </a:r>
            <a:endParaRPr lang="pt-BR" sz="1200" dirty="0">
              <a:effectLst/>
              <a:latin typeface="Arial Narrow" panose="020B0606020202030204" pitchFamily="34" charset="0"/>
              <a:ea typeface="Calibri" panose="020F0502020204030204" pitchFamily="34" charset="0"/>
            </a:endParaRPr>
          </a:p>
          <a:p>
            <a:pPr marL="228600" indent="228600" algn="r">
              <a:buNone/>
            </a:pPr>
            <a:r>
              <a:rPr lang="pt-BR" sz="1200" dirty="0">
                <a:effectLst/>
                <a:latin typeface="Arial Narrow" panose="020B0606020202030204" pitchFamily="34" charset="0"/>
                <a:ea typeface="Calibri" panose="020F0502020204030204" pitchFamily="34" charset="0"/>
              </a:rPr>
              <a:t>Acesso em: 23 fev. 2026.</a:t>
            </a:r>
          </a:p>
        </p:txBody>
      </p:sp>
      <p:sp>
        <p:nvSpPr>
          <p:cNvPr id="8" name="CaixaDeTexto 7">
            <a:extLst>
              <a:ext uri="{FF2B5EF4-FFF2-40B4-BE49-F238E27FC236}">
                <a16:creationId xmlns:a16="http://schemas.microsoft.com/office/drawing/2014/main" id="{E8629438-6790-1CA9-4238-6BC4D0E30A21}"/>
              </a:ext>
            </a:extLst>
          </p:cNvPr>
          <p:cNvSpPr txBox="1"/>
          <p:nvPr/>
        </p:nvSpPr>
        <p:spPr>
          <a:xfrm>
            <a:off x="6329084" y="891584"/>
            <a:ext cx="5665692" cy="1107996"/>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Efeito Magnético: Toda corrente cria um campo magnético ao seu redor (Base do funcionamento de motores e eletroímãs).</a:t>
            </a:r>
            <a:endParaRPr lang="pt-BR" sz="2200" dirty="0">
              <a:effectLst/>
              <a:latin typeface="Calibri" panose="020F0502020204030204" pitchFamily="34" charset="0"/>
              <a:ea typeface="Calibri" panose="020F0502020204030204" pitchFamily="34" charset="0"/>
            </a:endParaRPr>
          </a:p>
        </p:txBody>
      </p:sp>
      <p:pic>
        <p:nvPicPr>
          <p:cNvPr id="9" name="Imagem 8" descr="PSD Motores eletricos, modelos PSD grátis de alta qualidade para baixar |  Freepik">
            <a:extLst>
              <a:ext uri="{FF2B5EF4-FFF2-40B4-BE49-F238E27FC236}">
                <a16:creationId xmlns:a16="http://schemas.microsoft.com/office/drawing/2014/main" id="{74FF24E5-253F-6046-F796-F30DC2AB398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7680" y="2096762"/>
            <a:ext cx="4908499" cy="2837890"/>
          </a:xfrm>
          <a:prstGeom prst="rect">
            <a:avLst/>
          </a:prstGeom>
          <a:noFill/>
          <a:ln>
            <a:noFill/>
          </a:ln>
        </p:spPr>
      </p:pic>
      <p:sp>
        <p:nvSpPr>
          <p:cNvPr id="11" name="CaixaDeTexto 10">
            <a:extLst>
              <a:ext uri="{FF2B5EF4-FFF2-40B4-BE49-F238E27FC236}">
                <a16:creationId xmlns:a16="http://schemas.microsoft.com/office/drawing/2014/main" id="{DDA810C8-C9A0-98AB-E069-32C9C3591ECB}"/>
              </a:ext>
            </a:extLst>
          </p:cNvPr>
          <p:cNvSpPr txBox="1"/>
          <p:nvPr/>
        </p:nvSpPr>
        <p:spPr>
          <a:xfrm>
            <a:off x="6382870" y="5031834"/>
            <a:ext cx="5558117" cy="461665"/>
          </a:xfrm>
          <a:prstGeom prst="rect">
            <a:avLst/>
          </a:prstGeom>
          <a:noFill/>
        </p:spPr>
        <p:txBody>
          <a:bodyPr wrap="square">
            <a:spAutoFit/>
          </a:bodyPr>
          <a:lstStyle/>
          <a:p>
            <a:pPr marL="228600" indent="228600" algn="r">
              <a:buNone/>
            </a:pP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https://br.freepik.com/psd/motores-eletricos</a:t>
            </a:r>
            <a:endParaRPr lang="pt-BR" sz="1200" dirty="0">
              <a:effectLst/>
              <a:latin typeface="Arial Narrow" panose="020B0606020202030204" pitchFamily="34" charset="0"/>
              <a:ea typeface="Calibri" panose="020F0502020204030204" pitchFamily="34" charset="0"/>
            </a:endParaRPr>
          </a:p>
          <a:p>
            <a:pPr marL="228600" indent="228600" algn="r">
              <a:buNone/>
            </a:pPr>
            <a:r>
              <a:rPr lang="pt-BR" sz="1200" dirty="0">
                <a:effectLst/>
                <a:latin typeface="Arial Narrow" panose="020B0606020202030204" pitchFamily="34" charset="0"/>
                <a:ea typeface="Calibri" panose="020F0502020204030204" pitchFamily="34" charset="0"/>
              </a:rPr>
              <a:t>Acesso em: 23 fev. 2026.</a:t>
            </a:r>
          </a:p>
        </p:txBody>
      </p:sp>
    </p:spTree>
    <p:extLst>
      <p:ext uri="{BB962C8B-B14F-4D97-AF65-F5344CB8AC3E}">
        <p14:creationId xmlns:p14="http://schemas.microsoft.com/office/powerpoint/2010/main" val="86099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16B2D-0446-DE1D-127B-58DAA0A33B0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AF2F2B1-3AFC-732D-7699-539A0D77D39D}"/>
              </a:ext>
            </a:extLst>
          </p:cNvPr>
          <p:cNvSpPr txBox="1"/>
          <p:nvPr/>
        </p:nvSpPr>
        <p:spPr>
          <a:xfrm>
            <a:off x="62753" y="797876"/>
            <a:ext cx="5764306" cy="1446550"/>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Efeito Químico: Ocorre em soluções eletrolíticas (galvanoplastia ou eletrólise no banho de metais preciosos como o ouro e a prata em peças metálicas simples).</a:t>
            </a:r>
            <a:endParaRPr lang="pt-BR" sz="2200" dirty="0">
              <a:effectLst/>
              <a:latin typeface="Calibri" panose="020F0502020204030204" pitchFamily="34" charset="0"/>
              <a:ea typeface="Calibri" panose="020F0502020204030204" pitchFamily="34" charset="0"/>
            </a:endParaRPr>
          </a:p>
        </p:txBody>
      </p:sp>
      <p:pic>
        <p:nvPicPr>
          <p:cNvPr id="4" name="Imagem 3" descr="Eletrólise da água com bateria e lâmpada. | Foto Premium">
            <a:extLst>
              <a:ext uri="{FF2B5EF4-FFF2-40B4-BE49-F238E27FC236}">
                <a16:creationId xmlns:a16="http://schemas.microsoft.com/office/drawing/2014/main" id="{4663B85D-E6A5-36B6-054C-8243480225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3283" y="2360966"/>
            <a:ext cx="5237815" cy="3268869"/>
          </a:xfrm>
          <a:prstGeom prst="rect">
            <a:avLst/>
          </a:prstGeom>
          <a:noFill/>
          <a:ln>
            <a:noFill/>
          </a:ln>
        </p:spPr>
      </p:pic>
      <p:sp>
        <p:nvSpPr>
          <p:cNvPr id="6" name="CaixaDeTexto 5">
            <a:extLst>
              <a:ext uri="{FF2B5EF4-FFF2-40B4-BE49-F238E27FC236}">
                <a16:creationId xmlns:a16="http://schemas.microsoft.com/office/drawing/2014/main" id="{E4E3137D-6239-04D4-1AF0-BF9E0593ADCF}"/>
              </a:ext>
            </a:extLst>
          </p:cNvPr>
          <p:cNvSpPr txBox="1"/>
          <p:nvPr/>
        </p:nvSpPr>
        <p:spPr>
          <a:xfrm>
            <a:off x="62751" y="5746375"/>
            <a:ext cx="5764307" cy="646331"/>
          </a:xfrm>
          <a:prstGeom prst="rect">
            <a:avLst/>
          </a:prstGeom>
          <a:noFill/>
        </p:spPr>
        <p:txBody>
          <a:bodyPr wrap="square">
            <a:spAutoFit/>
          </a:bodyPr>
          <a:lstStyle/>
          <a:p>
            <a:pPr marL="228600" indent="228600" algn="r">
              <a:buNone/>
            </a:pP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https://br.freepik.com/fotos-premium/eletrolise-da-agua-com-bateria-e-lampada_5998418.htm</a:t>
            </a:r>
            <a:endParaRPr lang="pt-BR" sz="1200" dirty="0">
              <a:effectLst/>
              <a:latin typeface="Calibri" panose="020F0502020204030204" pitchFamily="34" charset="0"/>
              <a:ea typeface="Calibri" panose="020F0502020204030204" pitchFamily="34" charset="0"/>
            </a:endParaRPr>
          </a:p>
          <a:p>
            <a:pPr marL="228600" indent="228600" algn="r">
              <a:buNone/>
            </a:pPr>
            <a:r>
              <a:rPr lang="pt-BR" sz="1200" dirty="0">
                <a:effectLst/>
                <a:latin typeface="Arial Narrow" panose="020B0606020202030204" pitchFamily="34" charset="0"/>
                <a:ea typeface="Calibri" panose="020F0502020204030204" pitchFamily="34" charset="0"/>
              </a:rPr>
              <a:t>Acesso em: 23 fev. 2026.</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FFD46EC0-432F-F1F8-617C-E7C0A508BB9E}"/>
              </a:ext>
            </a:extLst>
          </p:cNvPr>
          <p:cNvSpPr txBox="1"/>
          <p:nvPr/>
        </p:nvSpPr>
        <p:spPr>
          <a:xfrm>
            <a:off x="6275293" y="797876"/>
            <a:ext cx="5764306" cy="769441"/>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Efeito Fisiológico: É o famoso choque elétrico, que atua sobre o sistema nervoso e músculos.</a:t>
            </a:r>
            <a:endParaRPr lang="pt-BR" sz="2200" dirty="0">
              <a:effectLst/>
              <a:latin typeface="Calibri" panose="020F0502020204030204" pitchFamily="34" charset="0"/>
              <a:ea typeface="Calibri" panose="020F0502020204030204" pitchFamily="34" charset="0"/>
            </a:endParaRPr>
          </a:p>
        </p:txBody>
      </p:sp>
      <p:pic>
        <p:nvPicPr>
          <p:cNvPr id="9" name="Imagem 8" descr="Tabela&#10;&#10;O conteúdo gerado por IA pode estar incorreto.">
            <a:extLst>
              <a:ext uri="{FF2B5EF4-FFF2-40B4-BE49-F238E27FC236}">
                <a16:creationId xmlns:a16="http://schemas.microsoft.com/office/drawing/2014/main" id="{E6E63202-3AC0-7208-C392-51271D8DAD01}"/>
              </a:ext>
            </a:extLst>
          </p:cNvPr>
          <p:cNvPicPr>
            <a:picLocks noChangeAspect="1"/>
          </p:cNvPicPr>
          <p:nvPr/>
        </p:nvPicPr>
        <p:blipFill>
          <a:blip r:embed="rId4"/>
          <a:stretch>
            <a:fillRect/>
          </a:stretch>
        </p:blipFill>
        <p:spPr>
          <a:xfrm>
            <a:off x="6460904" y="1665511"/>
            <a:ext cx="5382864" cy="3964324"/>
          </a:xfrm>
          <a:prstGeom prst="rect">
            <a:avLst/>
          </a:prstGeom>
        </p:spPr>
      </p:pic>
      <p:sp>
        <p:nvSpPr>
          <p:cNvPr id="11" name="CaixaDeTexto 10">
            <a:extLst>
              <a:ext uri="{FF2B5EF4-FFF2-40B4-BE49-F238E27FC236}">
                <a16:creationId xmlns:a16="http://schemas.microsoft.com/office/drawing/2014/main" id="{7A8F0E92-5A5D-E27C-1C6C-88D668090FB3}"/>
              </a:ext>
            </a:extLst>
          </p:cNvPr>
          <p:cNvSpPr txBox="1"/>
          <p:nvPr/>
        </p:nvSpPr>
        <p:spPr>
          <a:xfrm>
            <a:off x="5979459" y="5746375"/>
            <a:ext cx="6060139" cy="646331"/>
          </a:xfrm>
          <a:prstGeom prst="rect">
            <a:avLst/>
          </a:prstGeom>
          <a:noFill/>
        </p:spPr>
        <p:txBody>
          <a:bodyPr wrap="square">
            <a:spAutoFit/>
          </a:bodyPr>
          <a:lstStyle/>
          <a:p>
            <a:pPr marL="228600" indent="228600" algn="r">
              <a:buNone/>
            </a:pPr>
            <a:r>
              <a:rPr lang="pt-BR" sz="1200" dirty="0">
                <a:effectLst/>
                <a:latin typeface="Arial Narrow" panose="020B0606020202030204" pitchFamily="34" charset="0"/>
                <a:ea typeface="Calibri" panose="020F0502020204030204" pitchFamily="34" charset="0"/>
              </a:rPr>
              <a:t>Disponível em: VIANA, M. J. et. Al. (Org). Recomendação Técnica de Procedimentos: Instalações elétricas temporárias em canteiros de obras. São Paulo: FUNDACENTRO, 2007, p. 14 (Adaptado)</a:t>
            </a:r>
          </a:p>
          <a:p>
            <a:pPr marL="228600" indent="228600" algn="r">
              <a:buNone/>
            </a:pPr>
            <a:r>
              <a:rPr lang="pt-BR" sz="1200" dirty="0">
                <a:effectLst/>
                <a:latin typeface="Arial Narrow" panose="020B0606020202030204" pitchFamily="34" charset="0"/>
                <a:ea typeface="Calibri" panose="020F0502020204030204" pitchFamily="34" charset="0"/>
              </a:rPr>
              <a:t>Acesso em: 23 fev. 2026.</a:t>
            </a:r>
          </a:p>
        </p:txBody>
      </p:sp>
    </p:spTree>
    <p:extLst>
      <p:ext uri="{BB962C8B-B14F-4D97-AF65-F5344CB8AC3E}">
        <p14:creationId xmlns:p14="http://schemas.microsoft.com/office/powerpoint/2010/main" val="1199182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8DC06-69ED-CC90-ABA9-F5B33B6961F5}"/>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D6E6B48-8C30-AB33-CEDA-71AF2EEF2236}"/>
              </a:ext>
            </a:extLst>
          </p:cNvPr>
          <p:cNvPicPr>
            <a:picLocks noChangeAspect="1"/>
          </p:cNvPicPr>
          <p:nvPr/>
        </p:nvPicPr>
        <p:blipFill rotWithShape="1">
          <a:blip r:embed="rId2">
            <a:extLst>
              <a:ext uri="{28A0092B-C50C-407E-A947-70E740481C1C}">
                <a14:useLocalDpi xmlns:a14="http://schemas.microsoft.com/office/drawing/2010/main" val="0"/>
              </a:ext>
            </a:extLst>
          </a:blip>
          <a:srcRect l="3037" t="8032" b="8032"/>
          <a:stretch>
            <a:fillRect/>
          </a:stretch>
        </p:blipFill>
        <p:spPr bwMode="auto">
          <a:xfrm>
            <a:off x="113944" y="646262"/>
            <a:ext cx="2581080" cy="129907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0916D7F-583D-3CF3-0C8C-141584008C32}"/>
              </a:ext>
            </a:extLst>
          </p:cNvPr>
          <p:cNvSpPr txBox="1"/>
          <p:nvPr/>
        </p:nvSpPr>
        <p:spPr>
          <a:xfrm>
            <a:off x="2695024" y="831956"/>
            <a:ext cx="3065929" cy="769441"/>
          </a:xfrm>
          <a:prstGeom prst="rect">
            <a:avLst/>
          </a:prstGeom>
          <a:noFill/>
        </p:spPr>
        <p:txBody>
          <a:bodyPr wrap="square">
            <a:spAutoFit/>
          </a:bodyPr>
          <a:lstStyle/>
          <a:p>
            <a:pPr marL="179705" algn="just">
              <a:spcAft>
                <a:spcPts val="600"/>
              </a:spcAft>
              <a:buNone/>
            </a:pPr>
            <a:r>
              <a:rPr lang="pt-BR" sz="2200" dirty="0">
                <a:effectLst/>
                <a:latin typeface="Arial Narrow" panose="020B0606020202030204" pitchFamily="34" charset="0"/>
                <a:ea typeface="Calibri" panose="020F0502020204030204" pitchFamily="34" charset="0"/>
              </a:rPr>
              <a:t>Veja só o que uma questão do ENEM, diz:</a:t>
            </a:r>
            <a:endParaRPr lang="pt-BR" sz="2200" dirty="0">
              <a:effectLst/>
              <a:latin typeface="Calibri" panose="020F0502020204030204" pitchFamily="34" charset="0"/>
              <a:ea typeface="Calibri" panose="020F0502020204030204" pitchFamily="34" charset="0"/>
            </a:endParaRPr>
          </a:p>
        </p:txBody>
      </p:sp>
      <p:pic>
        <p:nvPicPr>
          <p:cNvPr id="5" name="Imagem 4" descr="Texto preto sobre fundo branco&#10;&#10;O conteúdo gerado por IA pode estar incorreto.">
            <a:extLst>
              <a:ext uri="{FF2B5EF4-FFF2-40B4-BE49-F238E27FC236}">
                <a16:creationId xmlns:a16="http://schemas.microsoft.com/office/drawing/2014/main" id="{F62A54F9-D6DE-AF02-4D28-8DB80C0DCC82}"/>
              </a:ext>
            </a:extLst>
          </p:cNvPr>
          <p:cNvPicPr>
            <a:picLocks noChangeAspect="1"/>
          </p:cNvPicPr>
          <p:nvPr/>
        </p:nvPicPr>
        <p:blipFill>
          <a:blip r:embed="rId3"/>
          <a:stretch>
            <a:fillRect/>
          </a:stretch>
        </p:blipFill>
        <p:spPr>
          <a:xfrm>
            <a:off x="1857578" y="1601397"/>
            <a:ext cx="2270669" cy="1010143"/>
          </a:xfrm>
          <a:prstGeom prst="rect">
            <a:avLst/>
          </a:prstGeom>
        </p:spPr>
      </p:pic>
      <p:sp>
        <p:nvSpPr>
          <p:cNvPr id="7" name="CaixaDeTexto 6">
            <a:extLst>
              <a:ext uri="{FF2B5EF4-FFF2-40B4-BE49-F238E27FC236}">
                <a16:creationId xmlns:a16="http://schemas.microsoft.com/office/drawing/2014/main" id="{C656C322-790E-FC7D-2B0B-E600597F5A2A}"/>
              </a:ext>
            </a:extLst>
          </p:cNvPr>
          <p:cNvSpPr txBox="1"/>
          <p:nvPr/>
        </p:nvSpPr>
        <p:spPr>
          <a:xfrm>
            <a:off x="113943" y="2611540"/>
            <a:ext cx="5757938" cy="769441"/>
          </a:xfrm>
          <a:prstGeom prst="rect">
            <a:avLst/>
          </a:prstGeom>
          <a:noFill/>
        </p:spPr>
        <p:txBody>
          <a:bodyPr wrap="square">
            <a:spAutoFit/>
          </a:bodyPr>
          <a:lstStyle/>
          <a:p>
            <a:pPr marL="228600" indent="228600" algn="just">
              <a:buNone/>
            </a:pPr>
            <a:r>
              <a:rPr lang="pt-BR" sz="2200" dirty="0">
                <a:effectLst/>
                <a:latin typeface="Arial Narrow" panose="020B0606020202030204" pitchFamily="34" charset="0"/>
                <a:ea typeface="Calibri" panose="020F0502020204030204" pitchFamily="34" charset="0"/>
              </a:rPr>
              <a:t>O quadro mostra valores de corrente elétrica e seus efeitos sobre o corpo humano.</a:t>
            </a:r>
            <a:endParaRPr lang="pt-BR" sz="22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6D2B678E-0D28-A997-3A81-414B362B503E}"/>
              </a:ext>
            </a:extLst>
          </p:cNvPr>
          <p:cNvPicPr>
            <a:picLocks noChangeAspect="1"/>
          </p:cNvPicPr>
          <p:nvPr/>
        </p:nvPicPr>
        <p:blipFill>
          <a:blip r:embed="rId4"/>
          <a:stretch>
            <a:fillRect/>
          </a:stretch>
        </p:blipFill>
        <p:spPr>
          <a:xfrm>
            <a:off x="975441" y="3277739"/>
            <a:ext cx="4467849" cy="3391373"/>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108E3EDC-3654-8E4C-FD3D-D973BA194B51}"/>
                  </a:ext>
                </a:extLst>
              </p:cNvPr>
              <p:cNvSpPr txBox="1"/>
              <p:nvPr/>
            </p:nvSpPr>
            <p:spPr>
              <a:xfrm>
                <a:off x="6320118" y="831956"/>
                <a:ext cx="5757938" cy="5047536"/>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rPr>
                  <a:t>	A corrente elétrica que percorrerá o corpo de um indivíduo depende da tensão aplicada e da resistência elétrica média do corpo humano. Esse último fator está intimamente relacionado com a umidade da pele, que seca apresenta resistência elétrica da ordem de </a:t>
                </a:r>
                <a14:m>
                  <m:oMath xmlns:m="http://schemas.openxmlformats.org/officeDocument/2006/math">
                    <m:r>
                      <a:rPr lang="pt-BR" sz="2200">
                        <a:effectLst/>
                        <a:latin typeface="Cambria Math" panose="02040503050406030204" pitchFamily="18" charset="0"/>
                        <a:ea typeface="Calibri" panose="020F0502020204030204" pitchFamily="34" charset="0"/>
                      </a:rPr>
                      <m:t>500 </m:t>
                    </m:r>
                    <m:r>
                      <m:rPr>
                        <m:sty m:val="p"/>
                      </m:rPr>
                      <a:rPr lang="pt-BR" sz="2200">
                        <a:effectLst/>
                        <a:latin typeface="Cambria Math" panose="02040503050406030204" pitchFamily="18" charset="0"/>
                        <a:ea typeface="Calibri" panose="020F0502020204030204" pitchFamily="34" charset="0"/>
                      </a:rPr>
                      <m:t>kΩ</m:t>
                    </m:r>
                  </m:oMath>
                </a14:m>
                <a:r>
                  <a:rPr lang="pt-BR" sz="2200" dirty="0">
                    <a:effectLst/>
                    <a:latin typeface="Arial Narrow" panose="020B0606020202030204" pitchFamily="34" charset="0"/>
                    <a:ea typeface="Calibri" panose="020F0502020204030204" pitchFamily="34" charset="0"/>
                  </a:rPr>
                  <a:t>, mas, se molhada, pode chegar a apenas </a:t>
                </a:r>
                <a14:m>
                  <m:oMath xmlns:m="http://schemas.openxmlformats.org/officeDocument/2006/math">
                    <m:r>
                      <a:rPr lang="pt-BR" sz="2200">
                        <a:effectLst/>
                        <a:latin typeface="Cambria Math" panose="02040503050406030204" pitchFamily="18" charset="0"/>
                        <a:ea typeface="Calibri" panose="020F0502020204030204" pitchFamily="34" charset="0"/>
                      </a:rPr>
                      <m:t>1 </m:t>
                    </m:r>
                    <m:r>
                      <m:rPr>
                        <m:sty m:val="p"/>
                      </m:rPr>
                      <a:rPr lang="pt-BR" sz="2200">
                        <a:effectLst/>
                        <a:latin typeface="Cambria Math" panose="02040503050406030204" pitchFamily="18" charset="0"/>
                        <a:ea typeface="Calibri" panose="020F0502020204030204" pitchFamily="34" charset="0"/>
                      </a:rPr>
                      <m:t>kΩ</m:t>
                    </m:r>
                  </m:oMath>
                </a14:m>
                <a:r>
                  <a:rPr lang="pt-BR" sz="2200" dirty="0">
                    <a:effectLst/>
                    <a:latin typeface="Arial Narrow" panose="020B0606020202030204" pitchFamily="34" charset="0"/>
                    <a:ea typeface="Calibri" panose="020F0502020204030204" pitchFamily="34" charset="0"/>
                  </a:rPr>
                  <a:t>. </a:t>
                </a:r>
              </a:p>
              <a:p>
                <a:pPr algn="just"/>
                <a:r>
                  <a:rPr lang="pt-BR" sz="2200" dirty="0">
                    <a:latin typeface="Arial Narrow" panose="020B0606020202030204" pitchFamily="34" charset="0"/>
                    <a:ea typeface="Calibri" panose="020F0502020204030204" pitchFamily="34" charset="0"/>
                  </a:rPr>
                  <a:t>	</a:t>
                </a:r>
              </a:p>
              <a:p>
                <a:pPr algn="just"/>
                <a:r>
                  <a:rPr lang="pt-BR" sz="2200" dirty="0">
                    <a:latin typeface="Arial Narrow" panose="020B0606020202030204" pitchFamily="34" charset="0"/>
                    <a:ea typeface="Calibri" panose="020F0502020204030204" pitchFamily="34" charset="0"/>
                  </a:rPr>
                  <a:t>	</a:t>
                </a:r>
                <a:r>
                  <a:rPr lang="pt-BR" sz="2200" dirty="0">
                    <a:latin typeface="Arial Narrow" panose="020B0606020202030204" pitchFamily="34" charset="0"/>
                  </a:rPr>
                  <a:t>Apesar de incomum, é possível sofrer um acidente utilizando baterias de </a:t>
                </a:r>
                <a14:m>
                  <m:oMath xmlns:m="http://schemas.openxmlformats.org/officeDocument/2006/math">
                    <m:r>
                      <a:rPr lang="pt-BR" sz="2200">
                        <a:latin typeface="Cambria Math" panose="02040503050406030204" pitchFamily="18" charset="0"/>
                      </a:rPr>
                      <m:t>12 </m:t>
                    </m:r>
                    <m:r>
                      <m:rPr>
                        <m:sty m:val="p"/>
                      </m:rPr>
                      <a:rPr lang="pt-BR" sz="2200">
                        <a:latin typeface="Cambria Math" panose="02040503050406030204" pitchFamily="18" charset="0"/>
                      </a:rPr>
                      <m:t>V</m:t>
                    </m:r>
                  </m:oMath>
                </a14:m>
                <a:r>
                  <a:rPr lang="pt-BR" sz="2200" dirty="0">
                    <a:latin typeface="Arial Narrow" panose="020B0606020202030204" pitchFamily="34" charset="0"/>
                  </a:rPr>
                  <a:t>. Considere que um indivíduo com a pele molhada sofreu uma parada respiratória ao tocar simultaneamente nos pontos A e B de uma associação de duas dessas baterias. </a:t>
                </a:r>
              </a:p>
              <a:p>
                <a:pPr algn="r"/>
                <a:endParaRPr lang="pt-BR" sz="1200" dirty="0">
                  <a:latin typeface="Arial Narrow" panose="020B0606020202030204" pitchFamily="34" charset="0"/>
                </a:endParaRPr>
              </a:p>
              <a:p>
                <a:pPr algn="r"/>
                <a:r>
                  <a:rPr lang="pt-BR" sz="1200" dirty="0">
                    <a:latin typeface="Arial Narrow" panose="020B0606020202030204" pitchFamily="34" charset="0"/>
                  </a:rPr>
                  <a:t>DURAN, J. E. R. Biofísica: fundamentos e aplicações. </a:t>
                </a:r>
              </a:p>
              <a:p>
                <a:pPr algn="r"/>
                <a:r>
                  <a:rPr lang="pt-BR" sz="1200" dirty="0">
                    <a:latin typeface="Arial Narrow" panose="020B0606020202030204" pitchFamily="34" charset="0"/>
                  </a:rPr>
                  <a:t>São Paulo: Pearson Prentice Hall, 2003. (adaptado).</a:t>
                </a:r>
                <a:endParaRPr lang="pt-BR" sz="1600" dirty="0">
                  <a:effectLst/>
                  <a:latin typeface="Calibri" panose="020F0502020204030204" pitchFamily="34" charset="0"/>
                  <a:ea typeface="Calibri" panose="020F0502020204030204" pitchFamily="34" charset="0"/>
                </a:endParaRPr>
              </a:p>
            </p:txBody>
          </p:sp>
        </mc:Choice>
        <mc:Fallback xmlns="">
          <p:sp>
            <p:nvSpPr>
              <p:cNvPr id="11" name="CaixaDeTexto 10">
                <a:extLst>
                  <a:ext uri="{FF2B5EF4-FFF2-40B4-BE49-F238E27FC236}">
                    <a16:creationId xmlns:a16="http://schemas.microsoft.com/office/drawing/2014/main" id="{108E3EDC-3654-8E4C-FD3D-D973BA194B51}"/>
                  </a:ext>
                </a:extLst>
              </p:cNvPr>
              <p:cNvSpPr txBox="1">
                <a:spLocks noRot="1" noChangeAspect="1" noMove="1" noResize="1" noEditPoints="1" noAdjustHandles="1" noChangeArrowheads="1" noChangeShapeType="1" noTextEdit="1"/>
              </p:cNvSpPr>
              <p:nvPr/>
            </p:nvSpPr>
            <p:spPr>
              <a:xfrm>
                <a:off x="6320118" y="831956"/>
                <a:ext cx="5757938" cy="5047536"/>
              </a:xfrm>
              <a:prstGeom prst="rect">
                <a:avLst/>
              </a:prstGeom>
              <a:blipFill>
                <a:blip r:embed="rId5"/>
                <a:stretch>
                  <a:fillRect l="-1377" t="-604" r="-1377"/>
                </a:stretch>
              </a:blipFill>
            </p:spPr>
            <p:txBody>
              <a:bodyPr/>
              <a:lstStyle/>
              <a:p>
                <a:r>
                  <a:rPr lang="pt-BR">
                    <a:noFill/>
                  </a:rPr>
                  <a:t> </a:t>
                </a:r>
              </a:p>
            </p:txBody>
          </p:sp>
        </mc:Fallback>
      </mc:AlternateContent>
    </p:spTree>
    <p:extLst>
      <p:ext uri="{BB962C8B-B14F-4D97-AF65-F5344CB8AC3E}">
        <p14:creationId xmlns:p14="http://schemas.microsoft.com/office/powerpoint/2010/main" val="1081433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F416-252D-D516-11CE-0CCD410B4F0E}"/>
            </a:ext>
          </a:extLst>
        </p:cNvPr>
        <p:cNvGrpSpPr/>
        <p:nvPr/>
      </p:nvGrpSpPr>
      <p:grpSpPr>
        <a:xfrm>
          <a:off x="0" y="0"/>
          <a:ext cx="0" cy="0"/>
          <a:chOff x="0" y="0"/>
          <a:chExt cx="0" cy="0"/>
        </a:xfrm>
      </p:grpSpPr>
      <p:pic>
        <p:nvPicPr>
          <p:cNvPr id="2" name="Imagem 1" descr="Diagrama&#10;&#10;O conteúdo gerado por IA pode estar incorreto.">
            <a:extLst>
              <a:ext uri="{FF2B5EF4-FFF2-40B4-BE49-F238E27FC236}">
                <a16:creationId xmlns:a16="http://schemas.microsoft.com/office/drawing/2014/main" id="{69AE5B3E-39F2-A1D9-C8F9-215DB6F5F971}"/>
              </a:ext>
            </a:extLst>
          </p:cNvPr>
          <p:cNvPicPr>
            <a:picLocks noChangeAspect="1"/>
          </p:cNvPicPr>
          <p:nvPr/>
        </p:nvPicPr>
        <p:blipFill>
          <a:blip r:embed="rId2"/>
          <a:stretch>
            <a:fillRect/>
          </a:stretch>
        </p:blipFill>
        <p:spPr>
          <a:xfrm>
            <a:off x="1604683" y="1557446"/>
            <a:ext cx="3643014" cy="4746921"/>
          </a:xfrm>
          <a:prstGeom prst="rect">
            <a:avLst/>
          </a:prstGeom>
        </p:spPr>
      </p:pic>
      <p:sp>
        <p:nvSpPr>
          <p:cNvPr id="4" name="CaixaDeTexto 3">
            <a:extLst>
              <a:ext uri="{FF2B5EF4-FFF2-40B4-BE49-F238E27FC236}">
                <a16:creationId xmlns:a16="http://schemas.microsoft.com/office/drawing/2014/main" id="{B4FA19BF-D56F-0E63-3F62-77C54C92CF51}"/>
              </a:ext>
            </a:extLst>
          </p:cNvPr>
          <p:cNvSpPr txBox="1"/>
          <p:nvPr/>
        </p:nvSpPr>
        <p:spPr>
          <a:xfrm>
            <a:off x="89647" y="788005"/>
            <a:ext cx="5844987" cy="769441"/>
          </a:xfrm>
          <a:prstGeom prst="rect">
            <a:avLst/>
          </a:prstGeom>
          <a:noFill/>
        </p:spPr>
        <p:txBody>
          <a:bodyPr wrap="square">
            <a:spAutoFit/>
          </a:bodyPr>
          <a:lstStyle/>
          <a:p>
            <a:pPr marL="228600" indent="228600" algn="just">
              <a:buNone/>
            </a:pPr>
            <a:r>
              <a:rPr lang="pt-BR" sz="2200" dirty="0">
                <a:effectLst/>
                <a:latin typeface="Arial Narrow" panose="020B0606020202030204" pitchFamily="34" charset="0"/>
                <a:ea typeface="Calibri" panose="020F0502020204030204" pitchFamily="34" charset="0"/>
              </a:rPr>
              <a:t>Qual associação de baterias foi responsável pelo acidente?</a:t>
            </a:r>
            <a:endParaRPr lang="pt-BR" sz="22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47E4A82-F6C6-75F6-7079-EC23B76F9692}"/>
              </a:ext>
            </a:extLst>
          </p:cNvPr>
          <p:cNvSpPr txBox="1"/>
          <p:nvPr/>
        </p:nvSpPr>
        <p:spPr>
          <a:xfrm>
            <a:off x="6347012" y="788005"/>
            <a:ext cx="5692588" cy="4493538"/>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	Apesar de ser uma questão que aborda muito mais do que o tema corrente elétrica, o propósito é visualizar a aplicação da corrente elétrica. </a:t>
            </a:r>
          </a:p>
          <a:p>
            <a:pPr indent="228600" algn="just">
              <a:buNone/>
            </a:pPr>
            <a:r>
              <a:rPr lang="pt-BR" sz="2200" dirty="0">
                <a:latin typeface="Arial Narrow" panose="020B0606020202030204" pitchFamily="34" charset="0"/>
                <a:ea typeface="Calibri" panose="020F0502020204030204" pitchFamily="34" charset="0"/>
              </a:rPr>
              <a:t>	</a:t>
            </a:r>
          </a:p>
          <a:p>
            <a:pPr indent="228600" algn="just">
              <a:buNone/>
            </a:pPr>
            <a:r>
              <a:rPr lang="pt-BR" sz="2200" dirty="0">
                <a:effectLst/>
                <a:latin typeface="Arial Narrow" panose="020B0606020202030204" pitchFamily="34" charset="0"/>
                <a:ea typeface="Calibri" panose="020F0502020204030204" pitchFamily="34" charset="0"/>
              </a:rPr>
              <a:t>	Assim que concretizar vossos estudos sobre os resistores, retorne a essa questão e resolva-a com todo o potencial que você, estudante, tem. Combinado!</a:t>
            </a:r>
          </a:p>
          <a:p>
            <a:pPr indent="228600" algn="just">
              <a:buNone/>
            </a:pPr>
            <a:endParaRPr lang="pt-BR" sz="2200" dirty="0">
              <a:latin typeface="Arial Narrow" panose="020B0606020202030204" pitchFamily="34" charset="0"/>
              <a:ea typeface="Calibri" panose="020F0502020204030204" pitchFamily="34" charset="0"/>
            </a:endParaRPr>
          </a:p>
          <a:p>
            <a:pPr indent="228600" algn="just"/>
            <a:r>
              <a:rPr lang="pt-BR" sz="2200" dirty="0">
                <a:latin typeface="Arial Narrow" panose="020B0606020202030204" pitchFamily="34" charset="0"/>
              </a:rPr>
              <a:t>	Dentro do seu tempo de estudos, aprofunde seus conhecimentos sobre a corrente elétrica e suas aplicações.</a:t>
            </a:r>
          </a:p>
          <a:p>
            <a:pPr indent="228600" algn="just">
              <a:buNone/>
            </a:pPr>
            <a:endParaRPr lang="pt-BR" sz="2200" dirty="0">
              <a:effectLst/>
              <a:latin typeface="Arial Narrow" panose="020B0606020202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3A663422-D306-A284-8C25-E9CCDD6C4BE6}"/>
              </a:ext>
            </a:extLst>
          </p:cNvPr>
          <p:cNvSpPr txBox="1"/>
          <p:nvPr/>
        </p:nvSpPr>
        <p:spPr>
          <a:xfrm>
            <a:off x="-80681" y="6304367"/>
            <a:ext cx="2214281" cy="430887"/>
          </a:xfrm>
          <a:prstGeom prst="rect">
            <a:avLst/>
          </a:prstGeom>
          <a:noFill/>
        </p:spPr>
        <p:txBody>
          <a:bodyPr wrap="square">
            <a:spAutoFit/>
          </a:bodyPr>
          <a:lstStyle/>
          <a:p>
            <a:pPr marL="228600" indent="228600" algn="just">
              <a:buNone/>
            </a:pPr>
            <a:r>
              <a:rPr lang="pt-BR" sz="2200" b="1" dirty="0">
                <a:effectLst/>
                <a:latin typeface="Arial Narrow" panose="020B0606020202030204" pitchFamily="34" charset="0"/>
                <a:ea typeface="Calibri" panose="020F0502020204030204" pitchFamily="34" charset="0"/>
              </a:rPr>
              <a:t>Gabarito: 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524584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33D65-38A1-CF10-692E-641FAB32ECDE}"/>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BFD61518-C13C-81A8-528A-3BC7BDD58E7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141193" y="640791"/>
            <a:ext cx="2283897" cy="109492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C428BC76-623E-0238-04A9-58171FAA1583}"/>
                  </a:ext>
                </a:extLst>
              </p:cNvPr>
              <p:cNvSpPr txBox="1"/>
              <p:nvPr/>
            </p:nvSpPr>
            <p:spPr>
              <a:xfrm>
                <a:off x="224118" y="1430918"/>
                <a:ext cx="5656729" cy="5273751"/>
              </a:xfrm>
              <a:prstGeom prst="rect">
                <a:avLst/>
              </a:prstGeom>
              <a:noFill/>
            </p:spPr>
            <p:txBody>
              <a:bodyPr wrap="square">
                <a:spAutoFit/>
              </a:bodyPr>
              <a:lstStyle/>
              <a:p>
                <a:pPr indent="457200" algn="just">
                  <a:buNone/>
                </a:pPr>
                <a:r>
                  <a:rPr lang="pt-BR" sz="1800" dirty="0">
                    <a:solidFill>
                      <a:srgbClr val="000000"/>
                    </a:solidFill>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marL="342900" lvl="0" indent="-342900" algn="just">
                  <a:lnSpc>
                    <a:spcPct val="106000"/>
                  </a:lnSpc>
                  <a:spcAft>
                    <a:spcPts val="800"/>
                  </a:spcAft>
                  <a:buFont typeface="Wingdings" panose="05000000000000000000" pitchFamily="2" charset="2"/>
                  <a:buChar char=""/>
                </a:pPr>
                <a:r>
                  <a:rPr lang="pt-BR" sz="2200" dirty="0">
                    <a:solidFill>
                      <a:srgbClr val="000000"/>
                    </a:solidFill>
                    <a:effectLst/>
                    <a:latin typeface="Arial Narrow" panose="020B0606020202030204" pitchFamily="34" charset="0"/>
                    <a:ea typeface="Calibri" panose="020F0502020204030204" pitchFamily="34" charset="0"/>
                  </a:rPr>
                  <a:t>A corrente elétrica é o movimento ordenado das cargas elétricas num dado condutor.</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Wingdings" panose="05000000000000000000" pitchFamily="2" charset="2"/>
                  <a:buChar char=""/>
                </a:pPr>
                <a:r>
                  <a:rPr lang="pt-BR" sz="2200" dirty="0">
                    <a:solidFill>
                      <a:srgbClr val="000000"/>
                    </a:solidFill>
                    <a:effectLst/>
                    <a:latin typeface="Arial Narrow" panose="020B0606020202030204" pitchFamily="34" charset="0"/>
                    <a:ea typeface="Calibri" panose="020F0502020204030204" pitchFamily="34" charset="0"/>
                  </a:rPr>
                  <a:t>A unidade no SI é o ampère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A</m:t>
                    </m:r>
                    <m:r>
                      <a:rPr lang="pt-BR" sz="2200">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 podendo fazer uso de seus submúltiplos como</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SzPts val="1000"/>
                  <a:buFont typeface="Symbol" panose="05050102010706020507" pitchFamily="18" charset="2"/>
                  <a:buChar char=""/>
                  <a:tabLst>
                    <a:tab pos="228600" algn="l"/>
                  </a:tabLst>
                </a:pP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1 </m:t>
                    </m:r>
                    <m:r>
                      <m:rPr>
                        <m:sty m:val="p"/>
                      </m:rPr>
                      <a:rPr lang="pt-BR" sz="2200">
                        <a:solidFill>
                          <a:srgbClr val="000000"/>
                        </a:solidFill>
                        <a:effectLst/>
                        <a:latin typeface="Cambria Math" panose="02040503050406030204" pitchFamily="18" charset="0"/>
                        <a:ea typeface="Calibri" panose="020F0502020204030204" pitchFamily="34" charset="0"/>
                      </a:rPr>
                      <m:t>mA</m:t>
                    </m:r>
                    <m:r>
                      <a:rPr lang="pt-BR" sz="2200">
                        <a:solidFill>
                          <a:srgbClr val="000000"/>
                        </a:solidFill>
                        <a:effectLst/>
                        <a:latin typeface="Cambria Math" panose="02040503050406030204" pitchFamily="18" charset="0"/>
                        <a:ea typeface="Calibri" panose="020F0502020204030204" pitchFamily="34" charset="0"/>
                      </a:rPr>
                      <m:t>=1∙</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−3 </m:t>
                        </m:r>
                      </m:sup>
                    </m:sSup>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(miliampere)</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SzPts val="1000"/>
                  <a:buFont typeface="Symbol" panose="05050102010706020507" pitchFamily="18" charset="2"/>
                  <a:buChar char=""/>
                  <a:tabLst>
                    <a:tab pos="228600" algn="l"/>
                  </a:tabLst>
                </a:pP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1 </m:t>
                    </m:r>
                    <m:r>
                      <m:rPr>
                        <m:sty m:val="p"/>
                      </m:rPr>
                      <a:rPr lang="pt-BR" sz="2200">
                        <a:solidFill>
                          <a:srgbClr val="000000"/>
                        </a:solidFill>
                        <a:effectLst/>
                        <a:latin typeface="Cambria Math" panose="02040503050406030204" pitchFamily="18" charset="0"/>
                        <a:ea typeface="Calibri" panose="020F0502020204030204" pitchFamily="34" charset="0"/>
                      </a:rPr>
                      <m:t>μA</m:t>
                    </m:r>
                    <m:r>
                      <a:rPr lang="pt-BR" sz="2200">
                        <a:solidFill>
                          <a:srgbClr val="000000"/>
                        </a:solidFill>
                        <a:effectLst/>
                        <a:latin typeface="Cambria Math" panose="02040503050406030204" pitchFamily="18" charset="0"/>
                        <a:ea typeface="Calibri" panose="020F0502020204030204" pitchFamily="34" charset="0"/>
                      </a:rPr>
                      <m:t>=1∙</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−6 </m:t>
                        </m:r>
                      </m:sup>
                    </m:sSup>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(microampere)</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SzPts val="1000"/>
                  <a:buFont typeface="Symbol" panose="05050102010706020507" pitchFamily="18" charset="2"/>
                  <a:buChar char=""/>
                  <a:tabLst>
                    <a:tab pos="228600" algn="l"/>
                  </a:tabLst>
                </a:pP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1 </m:t>
                    </m:r>
                    <m:r>
                      <m:rPr>
                        <m:sty m:val="p"/>
                      </m:rPr>
                      <a:rPr lang="pt-BR" sz="2200">
                        <a:solidFill>
                          <a:srgbClr val="000000"/>
                        </a:solidFill>
                        <a:effectLst/>
                        <a:latin typeface="Cambria Math" panose="02040503050406030204" pitchFamily="18" charset="0"/>
                        <a:ea typeface="Calibri" panose="020F0502020204030204" pitchFamily="34" charset="0"/>
                      </a:rPr>
                      <m:t>nA</m:t>
                    </m:r>
                    <m:r>
                      <a:rPr lang="pt-BR" sz="2200">
                        <a:solidFill>
                          <a:srgbClr val="000000"/>
                        </a:solidFill>
                        <a:effectLst/>
                        <a:latin typeface="Cambria Math" panose="02040503050406030204" pitchFamily="18" charset="0"/>
                        <a:ea typeface="Calibri" panose="020F0502020204030204" pitchFamily="34" charset="0"/>
                      </a:rPr>
                      <m:t>=1∙</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−9 </m:t>
                        </m:r>
                      </m:sup>
                    </m:sSup>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(nanoampere)</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SzPts val="1000"/>
                  <a:buFont typeface="Symbol" panose="05050102010706020507" pitchFamily="18" charset="2"/>
                  <a:buChar char=""/>
                  <a:tabLst>
                    <a:tab pos="228600" algn="l"/>
                  </a:tabLst>
                </a:pP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1 </m:t>
                    </m:r>
                    <m:r>
                      <m:rPr>
                        <m:sty m:val="p"/>
                      </m:rPr>
                      <a:rPr lang="pt-BR" sz="2200">
                        <a:solidFill>
                          <a:srgbClr val="000000"/>
                        </a:solidFill>
                        <a:effectLst/>
                        <a:latin typeface="Cambria Math" panose="02040503050406030204" pitchFamily="18" charset="0"/>
                        <a:ea typeface="Calibri" panose="020F0502020204030204" pitchFamily="34" charset="0"/>
                      </a:rPr>
                      <m:t>pA</m:t>
                    </m:r>
                    <m:r>
                      <a:rPr lang="pt-BR" sz="2200">
                        <a:solidFill>
                          <a:srgbClr val="000000"/>
                        </a:solidFill>
                        <a:effectLst/>
                        <a:latin typeface="Cambria Math" panose="02040503050406030204" pitchFamily="18" charset="0"/>
                        <a:ea typeface="Calibri" panose="020F0502020204030204" pitchFamily="34" charset="0"/>
                      </a:rPr>
                      <m:t>=1∙</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−12 </m:t>
                        </m:r>
                      </m:sup>
                    </m:sSup>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a:t>
                </a:r>
                <a:r>
                  <a:rPr lang="pt-BR" sz="2200" dirty="0" err="1">
                    <a:solidFill>
                      <a:srgbClr val="000000"/>
                    </a:solidFill>
                    <a:effectLst/>
                    <a:latin typeface="Arial Narrow" panose="020B0606020202030204" pitchFamily="34" charset="0"/>
                    <a:ea typeface="Calibri" panose="020F0502020204030204" pitchFamily="34" charset="0"/>
                  </a:rPr>
                  <a:t>picoampere</a:t>
                </a:r>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Wingdings" panose="05000000000000000000" pitchFamily="2" charset="2"/>
                  <a:buChar char=""/>
                </a:pPr>
                <a:r>
                  <a:rPr lang="pt-BR" sz="2200" dirty="0">
                    <a:solidFill>
                      <a:srgbClr val="000000"/>
                    </a:solidFill>
                    <a:effectLst/>
                    <a:latin typeface="Arial Narrow" panose="020B0606020202030204" pitchFamily="34" charset="0"/>
                    <a:ea typeface="Calibri" panose="020F0502020204030204" pitchFamily="34" charset="0"/>
                  </a:rPr>
                  <a:t>Existem aparelhos medidores de corrente elétrica como o amperímetro      </a:t>
                </a:r>
                <a:r>
                  <a:rPr lang="pt-BR" sz="2200" dirty="0">
                    <a:latin typeface="Arial Narrow" panose="020B0606020202030204" pitchFamily="34" charset="0"/>
                  </a:rPr>
                  <a:t>e o multímetro, que deve ser sempre ligado em série no circuito para realizar a devida leitura. </a:t>
                </a:r>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C428BC76-623E-0238-04A9-58171FAA1583}"/>
                  </a:ext>
                </a:extLst>
              </p:cNvPr>
              <p:cNvSpPr txBox="1">
                <a:spLocks noRot="1" noChangeAspect="1" noMove="1" noResize="1" noEditPoints="1" noAdjustHandles="1" noChangeArrowheads="1" noChangeShapeType="1" noTextEdit="1"/>
              </p:cNvSpPr>
              <p:nvPr/>
            </p:nvSpPr>
            <p:spPr>
              <a:xfrm>
                <a:off x="224118" y="1430918"/>
                <a:ext cx="5656729" cy="5273751"/>
              </a:xfrm>
              <a:prstGeom prst="rect">
                <a:avLst/>
              </a:prstGeom>
              <a:blipFill>
                <a:blip r:embed="rId4"/>
                <a:stretch>
                  <a:fillRect l="-1185" r="-1401" b="-1272"/>
                </a:stretch>
              </a:blipFill>
            </p:spPr>
            <p:txBody>
              <a:bodyPr/>
              <a:lstStyle/>
              <a:p>
                <a:r>
                  <a:rPr lang="pt-BR">
                    <a:noFill/>
                  </a:rPr>
                  <a:t> </a:t>
                </a:r>
              </a:p>
            </p:txBody>
          </p:sp>
        </mc:Fallback>
      </mc:AlternateContent>
      <p:pic>
        <p:nvPicPr>
          <p:cNvPr id="7" name="Imagem 6" descr="Desenho de um círculo&#10;&#10;O conteúdo gerado por IA pode estar incorreto.">
            <a:extLst>
              <a:ext uri="{FF2B5EF4-FFF2-40B4-BE49-F238E27FC236}">
                <a16:creationId xmlns:a16="http://schemas.microsoft.com/office/drawing/2014/main" id="{764860C3-9CC0-EF02-503A-48A3A5952CF3}"/>
              </a:ext>
            </a:extLst>
          </p:cNvPr>
          <p:cNvPicPr>
            <a:picLocks noChangeAspect="1"/>
          </p:cNvPicPr>
          <p:nvPr/>
        </p:nvPicPr>
        <p:blipFill>
          <a:blip r:embed="rId5"/>
          <a:stretch>
            <a:fillRect/>
          </a:stretch>
        </p:blipFill>
        <p:spPr>
          <a:xfrm>
            <a:off x="2795775" y="5568689"/>
            <a:ext cx="396875" cy="382270"/>
          </a:xfrm>
          <a:prstGeom prst="rect">
            <a:avLst/>
          </a:prstGeom>
        </p:spPr>
      </p:pic>
      <p:pic>
        <p:nvPicPr>
          <p:cNvPr id="8" name="Imagem 7" descr="Diagrama, Esquemático&#10;&#10;O conteúdo gerado por IA pode estar incorreto.">
            <a:extLst>
              <a:ext uri="{FF2B5EF4-FFF2-40B4-BE49-F238E27FC236}">
                <a16:creationId xmlns:a16="http://schemas.microsoft.com/office/drawing/2014/main" id="{ACE58A1E-BE1F-1D95-3CB7-33EA6E394CBC}"/>
              </a:ext>
            </a:extLst>
          </p:cNvPr>
          <p:cNvPicPr>
            <a:picLocks noChangeAspect="1"/>
          </p:cNvPicPr>
          <p:nvPr/>
        </p:nvPicPr>
        <p:blipFill>
          <a:blip r:embed="rId6"/>
          <a:stretch>
            <a:fillRect/>
          </a:stretch>
        </p:blipFill>
        <p:spPr>
          <a:xfrm>
            <a:off x="6376203" y="1430918"/>
            <a:ext cx="5591679" cy="4835038"/>
          </a:xfrm>
          <a:prstGeom prst="rect">
            <a:avLst/>
          </a:prstGeom>
        </p:spPr>
      </p:pic>
    </p:spTree>
    <p:extLst>
      <p:ext uri="{BB962C8B-B14F-4D97-AF65-F5344CB8AC3E}">
        <p14:creationId xmlns:p14="http://schemas.microsoft.com/office/powerpoint/2010/main" val="3543659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60C22-282C-7F5C-AF25-C663531F3AFC}"/>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F8609752-ED74-AE39-26A2-7EAEF474A0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9626" y="692318"/>
            <a:ext cx="2962910" cy="560705"/>
          </a:xfrm>
          <a:prstGeom prst="rect">
            <a:avLst/>
          </a:prstGeom>
          <a:noFill/>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69D9DB0-63F8-DCF8-5970-B2AFA87E7573}"/>
                  </a:ext>
                </a:extLst>
              </p:cNvPr>
              <p:cNvSpPr txBox="1"/>
              <p:nvPr/>
            </p:nvSpPr>
            <p:spPr>
              <a:xfrm>
                <a:off x="134470" y="1634055"/>
                <a:ext cx="5782236" cy="2295757"/>
              </a:xfrm>
              <a:prstGeom prst="rect">
                <a:avLst/>
              </a:prstGeom>
              <a:noFill/>
            </p:spPr>
            <p:txBody>
              <a:bodyPr wrap="square">
                <a:spAutoFit/>
              </a:bodyPr>
              <a:lstStyle/>
              <a:p>
                <a:pPr algn="just">
                  <a:lnSpc>
                    <a:spcPct val="106000"/>
                  </a:lnSpc>
                  <a:spcAft>
                    <a:spcPts val="600"/>
                  </a:spcAft>
                  <a:buNone/>
                </a:pPr>
                <a:r>
                  <a:rPr lang="pt-BR" sz="2200" b="1" dirty="0">
                    <a:effectLst/>
                    <a:latin typeface="Arial Narrow" panose="020B0606020202030204" pitchFamily="34" charset="0"/>
                    <a:ea typeface="Calibri" panose="020F0502020204030204" pitchFamily="34" charset="0"/>
                    <a:cs typeface="Arial" panose="020B0604020202020204" pitchFamily="34" charset="0"/>
                  </a:rPr>
                  <a:t>1.</a:t>
                </a:r>
                <a:r>
                  <a:rPr lang="pt-BR" sz="2200" dirty="0">
                    <a:effectLst/>
                    <a:latin typeface="Arial Narrow" panose="020B0606020202030204" pitchFamily="34" charset="0"/>
                    <a:ea typeface="Calibri" panose="020F0502020204030204" pitchFamily="34" charset="0"/>
                    <a:cs typeface="Arial" panose="020B0604020202020204" pitchFamily="34" charset="0"/>
                  </a:rPr>
                  <a:t>	O filamento de tungstênio de uma lâmpada incandescente é percorrido por </a:t>
                </a:r>
                <a14:m>
                  <m:oMath xmlns:m="http://schemas.openxmlformats.org/officeDocument/2006/math">
                    <m:r>
                      <a:rPr lang="pt-BR" sz="2200" i="1">
                        <a:effectLst/>
                        <a:latin typeface="Cambria Math" panose="02040503050406030204" pitchFamily="18" charset="0"/>
                        <a:ea typeface="Calibri" panose="020F0502020204030204" pitchFamily="34" charset="0"/>
                        <a:cs typeface="Arial" panose="020B0604020202020204" pitchFamily="34" charset="0"/>
                      </a:rPr>
                      <m:t>5∙</m:t>
                    </m:r>
                    <m:sSup>
                      <m:sSupPr>
                        <m:ctrlPr>
                          <a:rPr lang="pt-BR" sz="2200" i="1">
                            <a:effectLst/>
                            <a:latin typeface="Cambria Math" panose="02040503050406030204" pitchFamily="18" charset="0"/>
                            <a:ea typeface="Calibri" panose="020F0502020204030204" pitchFamily="34" charset="0"/>
                            <a:cs typeface="Arial" panose="020B0604020202020204" pitchFamily="34" charset="0"/>
                          </a:rPr>
                        </m:ctrlPr>
                      </m:sSupPr>
                      <m:e>
                        <m:r>
                          <a:rPr lang="pt-BR" sz="2200" i="1">
                            <a:effectLst/>
                            <a:latin typeface="Cambria Math" panose="02040503050406030204" pitchFamily="18" charset="0"/>
                            <a:ea typeface="Calibri" panose="020F0502020204030204" pitchFamily="34" charset="0"/>
                            <a:cs typeface="Arial" panose="020B0604020202020204" pitchFamily="34" charset="0"/>
                          </a:rPr>
                          <m:t>10</m:t>
                        </m:r>
                      </m:e>
                      <m:sup>
                        <m:r>
                          <a:rPr lang="pt-BR" sz="2200" i="1">
                            <a:effectLst/>
                            <a:latin typeface="Cambria Math" panose="02040503050406030204" pitchFamily="18" charset="0"/>
                            <a:ea typeface="Calibri" panose="020F0502020204030204" pitchFamily="34" charset="0"/>
                            <a:cs typeface="Arial" panose="020B0604020202020204" pitchFamily="34" charset="0"/>
                          </a:rPr>
                          <m:t>20</m:t>
                        </m:r>
                      </m:sup>
                    </m:sSup>
                  </m:oMath>
                </a14:m>
                <a:r>
                  <a:rPr lang="pt-BR" sz="2200" dirty="0">
                    <a:effectLst/>
                    <a:latin typeface="Arial Narrow" panose="020B0606020202030204" pitchFamily="34" charset="0"/>
                    <a:ea typeface="Calibri" panose="020F0502020204030204" pitchFamily="34" charset="0"/>
                    <a:cs typeface="Arial" panose="020B0604020202020204" pitchFamily="34" charset="0"/>
                  </a:rPr>
                  <a:t>elétrons em 10 segundos. Determine o valor da carga elétrica que atravessa uma seção reta desse filamento e sua respectiva corrente elétrica. </a:t>
                </a:r>
              </a:p>
              <a:p>
                <a:pPr algn="just">
                  <a:lnSpc>
                    <a:spcPct val="106000"/>
                  </a:lnSpc>
                  <a:spcAft>
                    <a:spcPts val="600"/>
                  </a:spcAf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O valor da carga elétrica elementar é </a:t>
                </a:r>
                <a14:m>
                  <m:oMath xmlns:m="http://schemas.openxmlformats.org/officeDocument/2006/math">
                    <m:r>
                      <a:rPr lang="pt-BR" sz="2200">
                        <a:effectLst/>
                        <a:latin typeface="Cambria Math" panose="02040503050406030204" pitchFamily="18" charset="0"/>
                        <a:ea typeface="Calibri" panose="020F0502020204030204" pitchFamily="34" charset="0"/>
                        <a:cs typeface="Arial" panose="020B0604020202020204" pitchFamily="34" charset="0"/>
                      </a:rPr>
                      <m:t>1,6∙</m:t>
                    </m:r>
                    <m:sSup>
                      <m:sSupPr>
                        <m:ctrlPr>
                          <a:rPr lang="pt-BR" sz="2200" i="1">
                            <a:effectLst/>
                            <a:latin typeface="Cambria Math" panose="02040503050406030204" pitchFamily="18" charset="0"/>
                            <a:ea typeface="Calibri" panose="020F0502020204030204" pitchFamily="34" charset="0"/>
                            <a:cs typeface="Arial" panose="020B0604020202020204" pitchFamily="34" charset="0"/>
                          </a:rPr>
                        </m:ctrlPr>
                      </m:sSupPr>
                      <m:e>
                        <m:r>
                          <a:rPr lang="pt-BR" sz="2200">
                            <a:effectLst/>
                            <a:latin typeface="Cambria Math" panose="02040503050406030204" pitchFamily="18" charset="0"/>
                            <a:ea typeface="Calibri" panose="020F0502020204030204" pitchFamily="34" charset="0"/>
                            <a:cs typeface="Arial" panose="020B0604020202020204" pitchFamily="34" charset="0"/>
                          </a:rPr>
                          <m:t>10</m:t>
                        </m:r>
                      </m:e>
                      <m:sup>
                        <m:r>
                          <a:rPr lang="pt-BR" sz="2200">
                            <a:effectLst/>
                            <a:latin typeface="Cambria Math" panose="02040503050406030204" pitchFamily="18" charset="0"/>
                            <a:ea typeface="Calibri" panose="020F0502020204030204" pitchFamily="34" charset="0"/>
                            <a:cs typeface="Arial" panose="020B0604020202020204" pitchFamily="34" charset="0"/>
                          </a:rPr>
                          <m:t>−19</m:t>
                        </m:r>
                      </m:sup>
                    </m:sSup>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C</m:t>
                    </m:r>
                  </m:oMath>
                </a14:m>
                <a:r>
                  <a:rPr lang="pt-BR" sz="2200" dirty="0">
                    <a:effectLst/>
                    <a:latin typeface="Arial Narrow" panose="020B0606020202030204" pitchFamily="34" charset="0"/>
                    <a:ea typeface="Calibri" panose="020F0502020204030204" pitchFamily="34" charset="0"/>
                    <a:cs typeface="Arial" panose="020B0604020202020204" pitchFamily="34" charset="0"/>
                  </a:rPr>
                  <a:t>.</a:t>
                </a:r>
              </a:p>
            </p:txBody>
          </p:sp>
        </mc:Choice>
        <mc:Fallback xmlns="">
          <p:sp>
            <p:nvSpPr>
              <p:cNvPr id="4" name="CaixaDeTexto 3">
                <a:extLst>
                  <a:ext uri="{FF2B5EF4-FFF2-40B4-BE49-F238E27FC236}">
                    <a16:creationId xmlns:a16="http://schemas.microsoft.com/office/drawing/2014/main" id="{D69D9DB0-63F8-DCF8-5970-B2AFA87E7573}"/>
                  </a:ext>
                </a:extLst>
              </p:cNvPr>
              <p:cNvSpPr txBox="1">
                <a:spLocks noRot="1" noChangeAspect="1" noMove="1" noResize="1" noEditPoints="1" noAdjustHandles="1" noChangeArrowheads="1" noChangeShapeType="1" noTextEdit="1"/>
              </p:cNvSpPr>
              <p:nvPr/>
            </p:nvSpPr>
            <p:spPr>
              <a:xfrm>
                <a:off x="134470" y="1634055"/>
                <a:ext cx="5782236" cy="2295757"/>
              </a:xfrm>
              <a:prstGeom prst="rect">
                <a:avLst/>
              </a:prstGeom>
              <a:blipFill>
                <a:blip r:embed="rId3"/>
                <a:stretch>
                  <a:fillRect l="-1370" t="-2122" r="-1264" b="-4775"/>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E55B6FFD-176F-8368-48B8-2F1344B996B7}"/>
              </a:ext>
            </a:extLst>
          </p:cNvPr>
          <p:cNvSpPr txBox="1"/>
          <p:nvPr/>
        </p:nvSpPr>
        <p:spPr>
          <a:xfrm>
            <a:off x="6194612" y="692318"/>
            <a:ext cx="5782236" cy="1936877"/>
          </a:xfrm>
          <a:prstGeom prst="rect">
            <a:avLst/>
          </a:prstGeom>
          <a:noFill/>
        </p:spPr>
        <p:txBody>
          <a:bodyPr wrap="square">
            <a:spAutoFit/>
          </a:bodyPr>
          <a:lstStyle/>
          <a:p>
            <a:pPr algn="just">
              <a:lnSpc>
                <a:spcPct val="106000"/>
              </a:lnSpc>
              <a:spcAft>
                <a:spcPts val="600"/>
              </a:spcAft>
            </a:pPr>
            <a:r>
              <a:rPr lang="pt-BR" sz="2200" b="1" dirty="0">
                <a:latin typeface="Arial Narrow" panose="020B0606020202030204" pitchFamily="34" charset="0"/>
              </a:rPr>
              <a:t>2.</a:t>
            </a:r>
            <a:r>
              <a:rPr lang="pt-BR" sz="2200" dirty="0">
                <a:latin typeface="Arial Narrow" panose="020B0606020202030204" pitchFamily="34" charset="0"/>
              </a:rPr>
              <a:t> Um fio condutor que alimenta um chuveiro elétrico é percorrido por uma corrente elétrica de 40 A. Determine a carga elétrica que atravessa uma seção reta desse condutor durante 4 minutos de banho.</a:t>
            </a:r>
          </a:p>
          <a:p>
            <a:pPr algn="just">
              <a:lnSpc>
                <a:spcPct val="106000"/>
              </a:lnSpc>
              <a:spcAft>
                <a:spcPts val="600"/>
              </a:spcAft>
              <a:buNone/>
            </a:pPr>
            <a:endParaRPr lang="pt-BR" sz="22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90214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4D27F-472C-EBF3-4ED9-608B963818D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9999AD8-A80A-98F7-309E-E520C3499C2F}"/>
                  </a:ext>
                </a:extLst>
              </p:cNvPr>
              <p:cNvSpPr txBox="1"/>
              <p:nvPr/>
            </p:nvSpPr>
            <p:spPr>
              <a:xfrm>
                <a:off x="80681" y="832829"/>
                <a:ext cx="5853953" cy="3500638"/>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3.</a:t>
                </a:r>
                <a:r>
                  <a:rPr lang="pt-BR" sz="2200" dirty="0">
                    <a:solidFill>
                      <a:srgbClr val="000000"/>
                    </a:solidFill>
                    <a:effectLst/>
                    <a:latin typeface="Arial Narrow" panose="020B0606020202030204" pitchFamily="34" charset="0"/>
                    <a:ea typeface="Calibri" panose="020F0502020204030204" pitchFamily="34" charset="0"/>
                  </a:rPr>
                  <a:t> A bateria ideal para o motor do Chevrolet Celta varia conforme os equipamentos do veículo, sendo geralmente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45 </m:t>
                    </m:r>
                    <m:r>
                      <m:rPr>
                        <m:sty m:val="p"/>
                      </m:rPr>
                      <a:rPr lang="pt-BR" sz="2200">
                        <a:solidFill>
                          <a:srgbClr val="000000"/>
                        </a:solidFill>
                        <a:effectLst/>
                        <a:latin typeface="Cambria Math" panose="02040503050406030204" pitchFamily="18" charset="0"/>
                        <a:ea typeface="Calibri" panose="020F0502020204030204" pitchFamily="34" charset="0"/>
                      </a:rPr>
                      <m:t>Ah</m:t>
                    </m:r>
                    <m:r>
                      <a:rPr lang="pt-BR" sz="2200">
                        <a:solidFill>
                          <a:srgbClr val="000000"/>
                        </a:solidFill>
                        <a:effectLst/>
                        <a:latin typeface="Cambria Math" panose="02040503050406030204" pitchFamily="18" charset="0"/>
                        <a:ea typeface="Calibri" panose="020F0502020204030204" pitchFamily="34" charset="0"/>
                      </a:rPr>
                      <m:t> (</m:t>
                    </m:r>
                    <m:r>
                      <m:rPr>
                        <m:sty m:val="p"/>
                      </m:rPr>
                      <a:rPr lang="pt-BR" sz="2200">
                        <a:solidFill>
                          <a:srgbClr val="000000"/>
                        </a:solidFill>
                        <a:effectLst/>
                        <a:latin typeface="Cambria Math" panose="02040503050406030204" pitchFamily="18" charset="0"/>
                        <a:ea typeface="Calibri" panose="020F0502020204030204" pitchFamily="34" charset="0"/>
                      </a:rPr>
                      <m:t>amp</m:t>
                    </m:r>
                    <m:r>
                      <a:rPr lang="pt-BR" sz="2200">
                        <a:solidFill>
                          <a:srgbClr val="000000"/>
                        </a:solidFill>
                        <a:effectLst/>
                        <a:latin typeface="Cambria Math" panose="02040503050406030204" pitchFamily="18" charset="0"/>
                        <a:ea typeface="Calibri" panose="020F0502020204030204" pitchFamily="34" charset="0"/>
                      </a:rPr>
                      <m:t>è</m:t>
                    </m:r>
                    <m:r>
                      <m:rPr>
                        <m:sty m:val="p"/>
                      </m:rPr>
                      <a:rPr lang="pt-BR" sz="2200">
                        <a:solidFill>
                          <a:srgbClr val="000000"/>
                        </a:solidFill>
                        <a:effectLst/>
                        <a:latin typeface="Cambria Math" panose="02040503050406030204" pitchFamily="18" charset="0"/>
                        <a:ea typeface="Calibri" panose="020F0502020204030204" pitchFamily="34" charset="0"/>
                      </a:rPr>
                      <m:t>res</m:t>
                    </m:r>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hora</m:t>
                    </m:r>
                    <m:r>
                      <a:rPr lang="pt-BR" sz="2200">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 para modelos básicos 1.0. </a:t>
                </a:r>
              </a:p>
              <a:p>
                <a:pPr marL="457200" algn="just">
                  <a:lnSpc>
                    <a:spcPct val="106000"/>
                  </a:lnSpc>
                  <a:spcAft>
                    <a:spcPts val="800"/>
                  </a:spcAft>
                  <a:buNone/>
                </a:pPr>
                <a:r>
                  <a:rPr lang="pt-BR" sz="2200" dirty="0">
                    <a:solidFill>
                      <a:srgbClr val="000000"/>
                    </a:solidFill>
                    <a:effectLst/>
                    <a:latin typeface="Arial Narrow" panose="020B0606020202030204" pitchFamily="34" charset="0"/>
                    <a:ea typeface="Calibri" panose="020F0502020204030204" pitchFamily="34" charset="0"/>
                  </a:rPr>
                  <a:t>Considere que uma bateria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45 </m:t>
                    </m:r>
                    <m:r>
                      <m:rPr>
                        <m:sty m:val="p"/>
                      </m:rPr>
                      <a:rPr lang="pt-BR" sz="2200">
                        <a:solidFill>
                          <a:srgbClr val="000000"/>
                        </a:solidFill>
                        <a:effectLst/>
                        <a:latin typeface="Cambria Math" panose="02040503050406030204" pitchFamily="18" charset="0"/>
                        <a:ea typeface="Calibri" panose="020F0502020204030204" pitchFamily="34" charset="0"/>
                      </a:rPr>
                      <m:t>Ah</m:t>
                    </m:r>
                  </m:oMath>
                </a14:m>
                <a:r>
                  <a:rPr lang="pt-BR" sz="2200" dirty="0">
                    <a:solidFill>
                      <a:srgbClr val="000000"/>
                    </a:solidFill>
                    <a:effectLst/>
                    <a:latin typeface="Arial Narrow" panose="020B0606020202030204" pitchFamily="34" charset="0"/>
                    <a:ea typeface="Calibri" panose="020F0502020204030204" pitchFamily="34" charset="0"/>
                  </a:rPr>
                  <a:t>, seja suficiente para alimentar todos os dispositivos desse veículo. </a:t>
                </a:r>
              </a:p>
              <a:p>
                <a:pPr marL="457200" algn="just">
                  <a:lnSpc>
                    <a:spcPct val="106000"/>
                  </a:lnSpc>
                  <a:spcAft>
                    <a:spcPts val="800"/>
                  </a:spcAft>
                  <a:buNone/>
                </a:pPr>
                <a:r>
                  <a:rPr lang="pt-BR" sz="2200" dirty="0">
                    <a:solidFill>
                      <a:srgbClr val="000000"/>
                    </a:solidFill>
                    <a:effectLst/>
                    <a:latin typeface="Arial Narrow" panose="020B0606020202030204" pitchFamily="34" charset="0"/>
                    <a:ea typeface="Calibri" panose="020F0502020204030204" pitchFamily="34" charset="0"/>
                  </a:rPr>
                  <a:t>Qual é sua capacidade máxima de carga elétrica em coulombs?</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49999AD8-A80A-98F7-309E-E520C3499C2F}"/>
                  </a:ext>
                </a:extLst>
              </p:cNvPr>
              <p:cNvSpPr txBox="1">
                <a:spLocks noRot="1" noChangeAspect="1" noMove="1" noResize="1" noEditPoints="1" noAdjustHandles="1" noChangeArrowheads="1" noChangeShapeType="1" noTextEdit="1"/>
              </p:cNvSpPr>
              <p:nvPr/>
            </p:nvSpPr>
            <p:spPr>
              <a:xfrm>
                <a:off x="80681" y="832829"/>
                <a:ext cx="5853953" cy="3500638"/>
              </a:xfrm>
              <a:prstGeom prst="rect">
                <a:avLst/>
              </a:prstGeom>
              <a:blipFill>
                <a:blip r:embed="rId2"/>
                <a:stretch>
                  <a:fillRect t="-1394" r="-1249" b="-2613"/>
                </a:stretch>
              </a:blipFill>
            </p:spPr>
            <p:txBody>
              <a:bodyPr/>
              <a:lstStyle/>
              <a:p>
                <a:r>
                  <a:rPr lang="pt-BR">
                    <a:noFill/>
                  </a:rPr>
                  <a:t> </a:t>
                </a:r>
              </a:p>
            </p:txBody>
          </p:sp>
        </mc:Fallback>
      </mc:AlternateContent>
    </p:spTree>
    <p:extLst>
      <p:ext uri="{BB962C8B-B14F-4D97-AF65-F5344CB8AC3E}">
        <p14:creationId xmlns:p14="http://schemas.microsoft.com/office/powerpoint/2010/main" val="731517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2D7A3-4D89-1E80-EE4F-381E3057F98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C460FD0-DAAF-2553-1161-F252268B98CD}"/>
                  </a:ext>
                </a:extLst>
              </p:cNvPr>
              <p:cNvSpPr txBox="1"/>
              <p:nvPr/>
            </p:nvSpPr>
            <p:spPr>
              <a:xfrm>
                <a:off x="-134471" y="788005"/>
                <a:ext cx="6096000" cy="1971630"/>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4.</a:t>
                </a:r>
                <a:r>
                  <a:rPr lang="pt-BR" sz="2200" dirty="0">
                    <a:solidFill>
                      <a:srgbClr val="000000"/>
                    </a:solidFill>
                    <a:effectLst/>
                    <a:latin typeface="Arial Narrow" panose="020B0606020202030204" pitchFamily="34" charset="0"/>
                    <a:ea typeface="Calibri" panose="020F0502020204030204" pitchFamily="34" charset="0"/>
                  </a:rPr>
                  <a:t> </a:t>
                </a:r>
                <a:r>
                  <a:rPr lang="pt-BR" sz="2200" b="1" dirty="0">
                    <a:solidFill>
                      <a:srgbClr val="000000"/>
                    </a:solidFill>
                    <a:effectLst/>
                    <a:latin typeface="Arial Narrow" panose="020B0606020202030204" pitchFamily="34" charset="0"/>
                    <a:ea typeface="Calibri" panose="020F0502020204030204" pitchFamily="34" charset="0"/>
                  </a:rPr>
                  <a:t>(IME – RJ)</a:t>
                </a:r>
                <a:r>
                  <a:rPr lang="pt-BR" sz="2200" dirty="0">
                    <a:solidFill>
                      <a:srgbClr val="000000"/>
                    </a:solidFill>
                    <a:effectLst/>
                    <a:latin typeface="Arial Narrow" panose="020B0606020202030204" pitchFamily="34" charset="0"/>
                    <a:ea typeface="Calibri" panose="020F0502020204030204" pitchFamily="34" charset="0"/>
                  </a:rPr>
                  <a:t> A intensidade da corrente elétrica em um condutor metálico varia, com o tempo, de acordo com o gráfico abaixo. </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200" dirty="0">
                    <a:solidFill>
                      <a:srgbClr val="000000"/>
                    </a:solidFill>
                    <a:effectLst/>
                    <a:latin typeface="Arial Narrow" panose="020B0606020202030204" pitchFamily="34" charset="0"/>
                    <a:ea typeface="Calibri" panose="020F0502020204030204" pitchFamily="34" charset="0"/>
                  </a:rPr>
                  <a:t>Sendo a carga elementar,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e</m:t>
                    </m:r>
                    <m:r>
                      <a:rPr lang="pt-BR" sz="2200">
                        <a:solidFill>
                          <a:srgbClr val="000000"/>
                        </a:solidFill>
                        <a:effectLst/>
                        <a:latin typeface="Cambria Math" panose="02040503050406030204" pitchFamily="18" charset="0"/>
                        <a:ea typeface="Calibri" panose="020F0502020204030204" pitchFamily="34" charset="0"/>
                      </a:rPr>
                      <m:t>=1,6∙</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−19</m:t>
                        </m:r>
                      </m:sup>
                    </m:sSup>
                    <m:r>
                      <m:rPr>
                        <m:sty m:val="p"/>
                      </m:rPr>
                      <a:rPr lang="pt-BR" sz="2200">
                        <a:solidFill>
                          <a:srgbClr val="000000"/>
                        </a:solidFill>
                        <a:effectLst/>
                        <a:latin typeface="Cambria Math" panose="02040503050406030204" pitchFamily="18" charset="0"/>
                        <a:ea typeface="Calibri" panose="020F0502020204030204" pitchFamily="34" charset="0"/>
                      </a:rPr>
                      <m:t>C</m:t>
                    </m:r>
                  </m:oMath>
                </a14:m>
                <a:r>
                  <a:rPr lang="pt-BR" sz="2200" dirty="0">
                    <a:solidFill>
                      <a:srgbClr val="000000"/>
                    </a:solidFill>
                    <a:effectLst/>
                    <a:latin typeface="Arial Narrow" panose="020B0606020202030204" pitchFamily="34" charset="0"/>
                    <a:ea typeface="Calibri" panose="020F0502020204030204" pitchFamily="34" charset="0"/>
                  </a:rPr>
                  <a:t>, determine:</a:t>
                </a:r>
                <a:endParaRPr lang="pt-BR" sz="22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DC460FD0-DAAF-2553-1161-F252268B98CD}"/>
                  </a:ext>
                </a:extLst>
              </p:cNvPr>
              <p:cNvSpPr txBox="1">
                <a:spLocks noRot="1" noChangeAspect="1" noMove="1" noResize="1" noEditPoints="1" noAdjustHandles="1" noChangeArrowheads="1" noChangeShapeType="1" noTextEdit="1"/>
              </p:cNvSpPr>
              <p:nvPr/>
            </p:nvSpPr>
            <p:spPr>
              <a:xfrm>
                <a:off x="-134471" y="788005"/>
                <a:ext cx="6096000" cy="1971630"/>
              </a:xfrm>
              <a:prstGeom prst="rect">
                <a:avLst/>
              </a:prstGeom>
              <a:blipFill>
                <a:blip r:embed="rId2"/>
                <a:stretch>
                  <a:fillRect t="-2160" r="-1300" b="-5247"/>
                </a:stretch>
              </a:blipFill>
            </p:spPr>
            <p:txBody>
              <a:bodyPr/>
              <a:lstStyle/>
              <a:p>
                <a:r>
                  <a:rPr lang="pt-BR">
                    <a:noFill/>
                  </a:rPr>
                  <a:t> </a:t>
                </a:r>
              </a:p>
            </p:txBody>
          </p:sp>
        </mc:Fallback>
      </mc:AlternateContent>
      <p:pic>
        <p:nvPicPr>
          <p:cNvPr id="6" name="Imagem 5" descr="Gráfico&#10;&#10;O conteúdo gerado por IA pode estar incorreto.">
            <a:extLst>
              <a:ext uri="{FF2B5EF4-FFF2-40B4-BE49-F238E27FC236}">
                <a16:creationId xmlns:a16="http://schemas.microsoft.com/office/drawing/2014/main" id="{D850B14A-AF9C-1B97-ECB8-E4D81C82766A}"/>
              </a:ext>
            </a:extLst>
          </p:cNvPr>
          <p:cNvPicPr>
            <a:picLocks noChangeAspect="1"/>
          </p:cNvPicPr>
          <p:nvPr/>
        </p:nvPicPr>
        <p:blipFill>
          <a:blip r:embed="rId3"/>
          <a:stretch>
            <a:fillRect/>
          </a:stretch>
        </p:blipFill>
        <p:spPr>
          <a:xfrm>
            <a:off x="767459" y="2785175"/>
            <a:ext cx="4709005" cy="3898334"/>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B7CBC356-540B-1BEB-B6AD-EFD2BF00CCC9}"/>
                  </a:ext>
                </a:extLst>
              </p:cNvPr>
              <p:cNvSpPr txBox="1"/>
              <p:nvPr/>
            </p:nvSpPr>
            <p:spPr>
              <a:xfrm>
                <a:off x="6230473" y="788005"/>
                <a:ext cx="5647762" cy="4832092"/>
              </a:xfrm>
              <a:prstGeom prst="rect">
                <a:avLst/>
              </a:prstGeom>
              <a:noFill/>
            </p:spPr>
            <p:txBody>
              <a:bodyPr wrap="square">
                <a:spAutoFit/>
              </a:bodyPr>
              <a:lstStyle/>
              <a:p>
                <a:pPr marL="636905" indent="-457200" algn="just">
                  <a:buAutoNum type="alphaLcParenR"/>
                </a:pPr>
                <a:r>
                  <a:rPr lang="pt-BR" sz="2200" dirty="0">
                    <a:effectLst/>
                    <a:latin typeface="Arial Narrow" panose="020B0606020202030204" pitchFamily="34" charset="0"/>
                    <a:ea typeface="Calibri" panose="020F0502020204030204" pitchFamily="34" charset="0"/>
                  </a:rPr>
                  <a:t>a carga elétrica que atravessa uma seção do condutor em </a:t>
                </a:r>
                <a14:m>
                  <m:oMath xmlns:m="http://schemas.openxmlformats.org/officeDocument/2006/math">
                    <m:r>
                      <a:rPr lang="pt-BR" sz="2200">
                        <a:effectLst/>
                        <a:latin typeface="Cambria Math" panose="02040503050406030204" pitchFamily="18" charset="0"/>
                        <a:ea typeface="Calibri" panose="020F0502020204030204" pitchFamily="34" charset="0"/>
                      </a:rPr>
                      <m:t>8 </m:t>
                    </m:r>
                    <m:r>
                      <m:rPr>
                        <m:sty m:val="p"/>
                      </m:rPr>
                      <a:rPr lang="pt-BR" sz="2200">
                        <a:effectLst/>
                        <a:latin typeface="Cambria Math" panose="02040503050406030204" pitchFamily="18" charset="0"/>
                        <a:ea typeface="Calibri" panose="020F0502020204030204" pitchFamily="34" charset="0"/>
                      </a:rPr>
                      <m:t>s</m:t>
                    </m:r>
                  </m:oMath>
                </a14:m>
                <a:r>
                  <a:rPr lang="pt-BR" sz="2200" dirty="0">
                    <a:effectLst/>
                    <a:latin typeface="Arial Narrow" panose="020B0606020202030204" pitchFamily="34" charset="0"/>
                    <a:ea typeface="Calibri" panose="020F0502020204030204" pitchFamily="34" charset="0"/>
                  </a:rPr>
                  <a:t>;</a:t>
                </a:r>
              </a:p>
              <a:p>
                <a:pPr marL="179705" algn="just"/>
                <a:endParaRPr lang="pt-BR" sz="2200" dirty="0">
                  <a:latin typeface="Arial Narrow" panose="020B0606020202030204" pitchFamily="34" charset="0"/>
                  <a:ea typeface="Calibri" panose="020F0502020204030204" pitchFamily="34" charset="0"/>
                </a:endParaRPr>
              </a:p>
              <a:p>
                <a:pPr marL="179705" algn="just"/>
                <a:endParaRPr lang="pt-BR" sz="2200" dirty="0">
                  <a:effectLst/>
                  <a:latin typeface="Arial Narrow" panose="020B0606020202030204" pitchFamily="34" charset="0"/>
                  <a:ea typeface="Calibri" panose="020F0502020204030204" pitchFamily="34" charset="0"/>
                </a:endParaRPr>
              </a:p>
              <a:p>
                <a:pPr marL="179705" algn="just"/>
                <a:endParaRPr lang="pt-BR" sz="2200" dirty="0">
                  <a:effectLst/>
                  <a:latin typeface="Arial Narrow" panose="020B0606020202030204" pitchFamily="34" charset="0"/>
                  <a:ea typeface="Calibri" panose="020F0502020204030204" pitchFamily="34" charset="0"/>
                </a:endParaRPr>
              </a:p>
              <a:p>
                <a:pPr marL="179705" algn="just"/>
                <a:endParaRPr lang="pt-BR" sz="2200" dirty="0">
                  <a:effectLst/>
                  <a:latin typeface="Arial Narrow" panose="020B0606020202030204" pitchFamily="34" charset="0"/>
                  <a:ea typeface="Calibri" panose="020F0502020204030204" pitchFamily="34" charset="0"/>
                </a:endParaRPr>
              </a:p>
              <a:p>
                <a:pPr marL="636905" indent="-457200" algn="just">
                  <a:buAutoNum type="alphaLcParenR" startAt="2"/>
                </a:pPr>
                <a:r>
                  <a:rPr lang="pt-BR" sz="2200" dirty="0">
                    <a:effectLst/>
                    <a:latin typeface="Arial Narrow" panose="020B0606020202030204" pitchFamily="34" charset="0"/>
                    <a:ea typeface="Calibri" panose="020F0502020204030204" pitchFamily="34" charset="0"/>
                  </a:rPr>
                  <a:t>o número de elétrons que atravessa uma seção do condutor durante </a:t>
                </a:r>
                <a14:m>
                  <m:oMath xmlns:m="http://schemas.openxmlformats.org/officeDocument/2006/math">
                    <m:r>
                      <a:rPr lang="pt-BR" sz="2200">
                        <a:effectLst/>
                        <a:latin typeface="Cambria Math" panose="02040503050406030204" pitchFamily="18" charset="0"/>
                        <a:ea typeface="Calibri" panose="020F0502020204030204" pitchFamily="34" charset="0"/>
                      </a:rPr>
                      <m:t>8 </m:t>
                    </m:r>
                    <m:r>
                      <m:rPr>
                        <m:sty m:val="p"/>
                      </m:rPr>
                      <a:rPr lang="pt-BR" sz="2200">
                        <a:effectLst/>
                        <a:latin typeface="Cambria Math" panose="02040503050406030204" pitchFamily="18" charset="0"/>
                        <a:ea typeface="Calibri" panose="020F0502020204030204" pitchFamily="34" charset="0"/>
                      </a:rPr>
                      <m:t>s</m:t>
                    </m:r>
                  </m:oMath>
                </a14:m>
                <a:r>
                  <a:rPr lang="pt-BR" sz="2200" dirty="0">
                    <a:effectLst/>
                    <a:latin typeface="Arial Narrow" panose="020B0606020202030204" pitchFamily="34" charset="0"/>
                    <a:ea typeface="Calibri" panose="020F0502020204030204" pitchFamily="34" charset="0"/>
                  </a:rPr>
                  <a:t>;</a:t>
                </a:r>
              </a:p>
              <a:p>
                <a:pPr marL="636905" indent="-457200" algn="just">
                  <a:buAutoNum type="alphaLcParenR" startAt="2"/>
                </a:pPr>
                <a:endParaRPr lang="pt-BR" sz="2200" dirty="0">
                  <a:latin typeface="Arial Narrow" panose="020B0606020202030204" pitchFamily="34" charset="0"/>
                  <a:ea typeface="Calibri" panose="020F0502020204030204" pitchFamily="34" charset="0"/>
                </a:endParaRPr>
              </a:p>
              <a:p>
                <a:pPr marL="179705" algn="just"/>
                <a:endParaRPr lang="pt-BR" sz="2200" dirty="0">
                  <a:effectLst/>
                  <a:latin typeface="Arial Narrow" panose="020B0606020202030204" pitchFamily="34" charset="0"/>
                  <a:ea typeface="Calibri" panose="020F0502020204030204" pitchFamily="34" charset="0"/>
                </a:endParaRPr>
              </a:p>
              <a:p>
                <a:pPr marL="179705" algn="just"/>
                <a:endParaRPr lang="pt-BR" sz="2200" dirty="0">
                  <a:latin typeface="Arial Narrow" panose="020B0606020202030204" pitchFamily="34" charset="0"/>
                  <a:ea typeface="Calibri" panose="020F0502020204030204" pitchFamily="34" charset="0"/>
                </a:endParaRPr>
              </a:p>
              <a:p>
                <a:pPr marL="179705" algn="just"/>
                <a:endParaRPr lang="pt-BR" sz="2200" dirty="0">
                  <a:effectLst/>
                  <a:latin typeface="Arial Narrow" panose="020B0606020202030204" pitchFamily="34" charset="0"/>
                  <a:ea typeface="Calibri" panose="020F0502020204030204" pitchFamily="34" charset="0"/>
                </a:endParaRPr>
              </a:p>
              <a:p>
                <a:pPr marL="359410" indent="-179705" algn="just">
                  <a:buNone/>
                </a:pPr>
                <a:r>
                  <a:rPr lang="pt-BR" sz="2200" dirty="0">
                    <a:effectLst/>
                    <a:latin typeface="Arial Narrow" panose="020B0606020202030204" pitchFamily="34" charset="0"/>
                    <a:ea typeface="Calibri" panose="020F0502020204030204" pitchFamily="34" charset="0"/>
                  </a:rPr>
                  <a:t>c)	a intensidade média de corrente elétrica entre os instantes </a:t>
                </a:r>
                <a14:m>
                  <m:oMath xmlns:m="http://schemas.openxmlformats.org/officeDocument/2006/math">
                    <m:r>
                      <a:rPr lang="pt-BR" sz="2200">
                        <a:effectLst/>
                        <a:latin typeface="Cambria Math" panose="02040503050406030204" pitchFamily="18" charset="0"/>
                        <a:ea typeface="Calibri" panose="020F0502020204030204" pitchFamily="34" charset="0"/>
                      </a:rPr>
                      <m:t>0 </m:t>
                    </m:r>
                    <m:r>
                      <m:rPr>
                        <m:sty m:val="p"/>
                      </m:rPr>
                      <a:rPr lang="pt-BR" sz="2200">
                        <a:effectLst/>
                        <a:latin typeface="Cambria Math" panose="02040503050406030204" pitchFamily="18" charset="0"/>
                        <a:ea typeface="Calibri" panose="020F0502020204030204" pitchFamily="34" charset="0"/>
                      </a:rPr>
                      <m:t>s</m:t>
                    </m:r>
                  </m:oMath>
                </a14:m>
                <a:r>
                  <a:rPr lang="pt-BR" sz="2200" dirty="0">
                    <a:effectLst/>
                    <a:latin typeface="Arial Narrow" panose="020B0606020202030204" pitchFamily="34" charset="0"/>
                    <a:ea typeface="Calibri" panose="020F0502020204030204" pitchFamily="34" charset="0"/>
                  </a:rPr>
                  <a:t> e </a:t>
                </a:r>
                <a14:m>
                  <m:oMath xmlns:m="http://schemas.openxmlformats.org/officeDocument/2006/math">
                    <m:r>
                      <a:rPr lang="pt-BR" sz="2200">
                        <a:effectLst/>
                        <a:latin typeface="Cambria Math" panose="02040503050406030204" pitchFamily="18" charset="0"/>
                        <a:ea typeface="Calibri" panose="020F0502020204030204" pitchFamily="34" charset="0"/>
                      </a:rPr>
                      <m:t>8 </m:t>
                    </m:r>
                    <m:r>
                      <m:rPr>
                        <m:sty m:val="p"/>
                      </m:rPr>
                      <a:rPr lang="pt-BR" sz="2200">
                        <a:effectLst/>
                        <a:latin typeface="Cambria Math" panose="02040503050406030204" pitchFamily="18" charset="0"/>
                        <a:ea typeface="Calibri" panose="020F0502020204030204" pitchFamily="34" charset="0"/>
                      </a:rPr>
                      <m:t>s</m:t>
                    </m:r>
                  </m:oMath>
                </a14:m>
                <a:r>
                  <a:rPr lang="pt-BR" sz="2200" dirty="0">
                    <a:effectLst/>
                    <a:latin typeface="Arial Narrow" panose="020B0606020202030204" pitchFamily="34" charset="0"/>
                    <a:ea typeface="Calibri" panose="020F0502020204030204" pitchFamily="34" charset="0"/>
                  </a:rPr>
                  <a:t>.</a:t>
                </a:r>
              </a:p>
            </p:txBody>
          </p:sp>
        </mc:Choice>
        <mc:Fallback xmlns="">
          <p:sp>
            <p:nvSpPr>
              <p:cNvPr id="8" name="CaixaDeTexto 7">
                <a:extLst>
                  <a:ext uri="{FF2B5EF4-FFF2-40B4-BE49-F238E27FC236}">
                    <a16:creationId xmlns:a16="http://schemas.microsoft.com/office/drawing/2014/main" id="{B7CBC356-540B-1BEB-B6AD-EFD2BF00CCC9}"/>
                  </a:ext>
                </a:extLst>
              </p:cNvPr>
              <p:cNvSpPr txBox="1">
                <a:spLocks noRot="1" noChangeAspect="1" noMove="1" noResize="1" noEditPoints="1" noAdjustHandles="1" noChangeArrowheads="1" noChangeShapeType="1" noTextEdit="1"/>
              </p:cNvSpPr>
              <p:nvPr/>
            </p:nvSpPr>
            <p:spPr>
              <a:xfrm>
                <a:off x="6230473" y="788005"/>
                <a:ext cx="5647762" cy="4832092"/>
              </a:xfrm>
              <a:prstGeom prst="rect">
                <a:avLst/>
              </a:prstGeom>
              <a:blipFill>
                <a:blip r:embed="rId4"/>
                <a:stretch>
                  <a:fillRect t="-631" r="-1294" b="-1765"/>
                </a:stretch>
              </a:blipFill>
            </p:spPr>
            <p:txBody>
              <a:bodyPr/>
              <a:lstStyle/>
              <a:p>
                <a:r>
                  <a:rPr lang="pt-BR">
                    <a:noFill/>
                  </a:rPr>
                  <a:t> </a:t>
                </a:r>
              </a:p>
            </p:txBody>
          </p:sp>
        </mc:Fallback>
      </mc:AlternateContent>
    </p:spTree>
    <p:extLst>
      <p:ext uri="{BB962C8B-B14F-4D97-AF65-F5344CB8AC3E}">
        <p14:creationId xmlns:p14="http://schemas.microsoft.com/office/powerpoint/2010/main" val="750804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5195F-C9A7-D3CC-DF15-F26FF725A8E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FE28839-F78C-A03B-2D32-B73658C23E06}"/>
              </a:ext>
            </a:extLst>
          </p:cNvPr>
          <p:cNvSpPr txBox="1"/>
          <p:nvPr/>
        </p:nvSpPr>
        <p:spPr>
          <a:xfrm>
            <a:off x="0" y="753286"/>
            <a:ext cx="5979459" cy="1151277"/>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5.</a:t>
            </a:r>
            <a:r>
              <a:rPr lang="pt-BR" sz="2200" dirty="0">
                <a:solidFill>
                  <a:srgbClr val="000000"/>
                </a:solidFill>
                <a:effectLst/>
                <a:latin typeface="Arial Narrow" panose="020B0606020202030204" pitchFamily="34" charset="0"/>
                <a:ea typeface="Calibri" panose="020F0502020204030204" pitchFamily="34" charset="0"/>
              </a:rPr>
              <a:t> Um fio condutor é percorrido por uma corrente elétrica em que sua intensidade atua em função do tempo conforme apresenta o gráfico. </a:t>
            </a:r>
            <a:endParaRPr lang="pt-BR" sz="2200" dirty="0">
              <a:effectLst/>
              <a:latin typeface="Calibri" panose="020F0502020204030204" pitchFamily="34" charset="0"/>
              <a:ea typeface="Calibri" panose="020F0502020204030204" pitchFamily="34" charset="0"/>
            </a:endParaRPr>
          </a:p>
        </p:txBody>
      </p:sp>
      <p:pic>
        <p:nvPicPr>
          <p:cNvPr id="4" name="Imagem 3" descr="Gráfico&#10;&#10;O conteúdo gerado por IA pode estar incorreto.">
            <a:extLst>
              <a:ext uri="{FF2B5EF4-FFF2-40B4-BE49-F238E27FC236}">
                <a16:creationId xmlns:a16="http://schemas.microsoft.com/office/drawing/2014/main" id="{429BB27A-53AB-2D6C-830C-C5B24A36DCB3}"/>
              </a:ext>
            </a:extLst>
          </p:cNvPr>
          <p:cNvPicPr>
            <a:picLocks noChangeAspect="1"/>
          </p:cNvPicPr>
          <p:nvPr/>
        </p:nvPicPr>
        <p:blipFill>
          <a:blip r:embed="rId2"/>
          <a:stretch>
            <a:fillRect/>
          </a:stretch>
        </p:blipFill>
        <p:spPr>
          <a:xfrm>
            <a:off x="407808" y="1904563"/>
            <a:ext cx="5163841" cy="453148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DF33118-6EF6-5CE7-A187-75AC6D9ED764}"/>
                  </a:ext>
                </a:extLst>
              </p:cNvPr>
              <p:cNvSpPr txBox="1"/>
              <p:nvPr/>
            </p:nvSpPr>
            <p:spPr>
              <a:xfrm>
                <a:off x="6212543" y="753286"/>
                <a:ext cx="5782233" cy="4179093"/>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Determine:</a:t>
                </a:r>
              </a:p>
              <a:p>
                <a:pPr marL="457200" indent="-457200" algn="just">
                  <a:lnSpc>
                    <a:spcPct val="106000"/>
                  </a:lnSpc>
                  <a:spcAft>
                    <a:spcPts val="600"/>
                  </a:spcAft>
                  <a:buAutoNum type="alphaLcParenR"/>
                </a:pPr>
                <a:r>
                  <a:rPr lang="pt-BR" sz="2200" dirty="0">
                    <a:effectLst/>
                    <a:latin typeface="Arial Narrow" panose="020B0606020202030204" pitchFamily="34" charset="0"/>
                    <a:ea typeface="Calibri" panose="020F0502020204030204" pitchFamily="34" charset="0"/>
                    <a:cs typeface="Arial" panose="020B0604020202020204" pitchFamily="34" charset="0"/>
                  </a:rPr>
                  <a:t>o valor da carga elétrica que atravessa uma região desse fio de zero a </a:t>
                </a:r>
                <a14:m>
                  <m:oMath xmlns:m="http://schemas.openxmlformats.org/officeDocument/2006/math">
                    <m:r>
                      <a:rPr lang="pt-BR" sz="2200">
                        <a:effectLst/>
                        <a:latin typeface="Cambria Math" panose="02040503050406030204" pitchFamily="18" charset="0"/>
                        <a:ea typeface="Calibri" panose="020F0502020204030204" pitchFamily="34" charset="0"/>
                        <a:cs typeface="Arial" panose="020B0604020202020204" pitchFamily="34" charset="0"/>
                      </a:rPr>
                      <m:t>4 </m:t>
                    </m:r>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s</m:t>
                    </m:r>
                  </m:oMath>
                </a14:m>
                <a:r>
                  <a:rPr lang="pt-BR" sz="2200" dirty="0">
                    <a:effectLst/>
                    <a:latin typeface="Arial Narrow" panose="020B0606020202030204" pitchFamily="34" charset="0"/>
                    <a:ea typeface="Calibri" panose="020F0502020204030204" pitchFamily="34" charset="0"/>
                    <a:cs typeface="Arial" panose="020B0604020202020204" pitchFamily="34" charset="0"/>
                  </a:rPr>
                  <a:t>?</a:t>
                </a:r>
              </a:p>
              <a:p>
                <a:pPr marL="457200" indent="-457200" algn="just">
                  <a:lnSpc>
                    <a:spcPct val="106000"/>
                  </a:lnSpc>
                  <a:spcAft>
                    <a:spcPts val="600"/>
                  </a:spcAft>
                  <a:buAutoNum type="alphaLcParenR"/>
                </a:pPr>
                <a:endParaRPr lang="pt-BR" sz="2200" dirty="0">
                  <a:latin typeface="Arial Narrow" panose="020B0606020202030204" pitchFamily="34" charset="0"/>
                  <a:ea typeface="Calibri" panose="020F0502020204030204" pitchFamily="34" charset="0"/>
                  <a:cs typeface="Arial" panose="020B0604020202020204" pitchFamily="34" charset="0"/>
                </a:endParaRPr>
              </a:p>
              <a:p>
                <a:pPr marL="457200" indent="-457200" algn="just">
                  <a:lnSpc>
                    <a:spcPct val="106000"/>
                  </a:lnSpc>
                  <a:spcAft>
                    <a:spcPts val="600"/>
                  </a:spcAft>
                  <a:buAutoNum type="alphaLcParenR"/>
                </a:pPr>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marL="457200" indent="-457200" algn="just">
                  <a:lnSpc>
                    <a:spcPct val="106000"/>
                  </a:lnSpc>
                  <a:spcAft>
                    <a:spcPts val="600"/>
                  </a:spcAft>
                  <a:buAutoNum type="alphaLcParenR"/>
                </a:pPr>
                <a:endParaRPr lang="pt-BR" sz="2200" dirty="0">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pPr>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b)	a quantidade de elétrons que passou nesse circuito no intervalo de </a:t>
                </a:r>
                <a14:m>
                  <m:oMath xmlns:m="http://schemas.openxmlformats.org/officeDocument/2006/math">
                    <m:r>
                      <a:rPr lang="pt-BR" sz="2200">
                        <a:effectLst/>
                        <a:latin typeface="Cambria Math" panose="02040503050406030204" pitchFamily="18" charset="0"/>
                        <a:ea typeface="Calibri" panose="020F0502020204030204" pitchFamily="34" charset="0"/>
                        <a:cs typeface="Arial" panose="020B0604020202020204" pitchFamily="34" charset="0"/>
                      </a:rPr>
                      <m:t>6 </m:t>
                    </m:r>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s</m:t>
                    </m:r>
                  </m:oMath>
                </a14:m>
                <a:r>
                  <a:rPr lang="pt-BR" sz="2200" dirty="0">
                    <a:effectLst/>
                    <a:latin typeface="Arial Narrow" panose="020B0606020202030204" pitchFamily="34" charset="0"/>
                    <a:ea typeface="Calibri" panose="020F0502020204030204" pitchFamily="34" charset="0"/>
                    <a:cs typeface="Arial" panose="020B0604020202020204" pitchFamily="34" charset="0"/>
                  </a:rPr>
                  <a:t>?</a:t>
                </a:r>
              </a:p>
              <a:p>
                <a:pPr algn="just">
                  <a:spcAft>
                    <a:spcPts val="600"/>
                  </a:spcAft>
                  <a:buNone/>
                </a:pPr>
                <a:r>
                  <a:rPr lang="pt-BR" sz="2200" dirty="0">
                    <a:effectLst/>
                    <a:latin typeface="Arial Narrow" panose="020B0606020202030204" pitchFamily="34" charset="0"/>
                    <a:ea typeface="Calibri" panose="020F0502020204030204" pitchFamily="34" charset="0"/>
                  </a:rPr>
                  <a:t>Considere a carga elementar,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e</m:t>
                    </m:r>
                    <m:r>
                      <a:rPr lang="pt-BR" sz="2200">
                        <a:effectLst/>
                        <a:latin typeface="Cambria Math" panose="02040503050406030204" pitchFamily="18" charset="0"/>
                        <a:ea typeface="Calibri" panose="020F0502020204030204" pitchFamily="34" charset="0"/>
                      </a:rPr>
                      <m:t>=1,6∙</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a:effectLst/>
                            <a:latin typeface="Cambria Math" panose="02040503050406030204" pitchFamily="18" charset="0"/>
                            <a:ea typeface="Calibri" panose="020F0502020204030204" pitchFamily="34" charset="0"/>
                          </a:rPr>
                          <m:t>−19</m:t>
                        </m:r>
                      </m:sup>
                    </m:sSup>
                    <m:r>
                      <m:rPr>
                        <m:sty m:val="p"/>
                      </m:rPr>
                      <a:rPr lang="pt-BR" sz="2200">
                        <a:effectLst/>
                        <a:latin typeface="Cambria Math" panose="02040503050406030204" pitchFamily="18" charset="0"/>
                        <a:ea typeface="Calibri" panose="020F0502020204030204" pitchFamily="34" charset="0"/>
                      </a:rPr>
                      <m:t>C</m:t>
                    </m:r>
                    <m:r>
                      <a:rPr lang="pt-BR" sz="2200">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CDF33118-6EF6-5CE7-A187-75AC6D9ED764}"/>
                  </a:ext>
                </a:extLst>
              </p:cNvPr>
              <p:cNvSpPr txBox="1">
                <a:spLocks noRot="1" noChangeAspect="1" noMove="1" noResize="1" noEditPoints="1" noAdjustHandles="1" noChangeArrowheads="1" noChangeShapeType="1" noTextEdit="1"/>
              </p:cNvSpPr>
              <p:nvPr/>
            </p:nvSpPr>
            <p:spPr>
              <a:xfrm>
                <a:off x="6212543" y="753286"/>
                <a:ext cx="5782233" cy="4179093"/>
              </a:xfrm>
              <a:prstGeom prst="rect">
                <a:avLst/>
              </a:prstGeom>
              <a:blipFill>
                <a:blip r:embed="rId3"/>
                <a:stretch>
                  <a:fillRect l="-1370" t="-876" r="-1264" b="-2190"/>
                </a:stretch>
              </a:blipFill>
            </p:spPr>
            <p:txBody>
              <a:bodyPr/>
              <a:lstStyle/>
              <a:p>
                <a:r>
                  <a:rPr lang="pt-BR">
                    <a:noFill/>
                  </a:rPr>
                  <a:t> </a:t>
                </a:r>
              </a:p>
            </p:txBody>
          </p:sp>
        </mc:Fallback>
      </mc:AlternateContent>
    </p:spTree>
    <p:extLst>
      <p:ext uri="{BB962C8B-B14F-4D97-AF65-F5344CB8AC3E}">
        <p14:creationId xmlns:p14="http://schemas.microsoft.com/office/powerpoint/2010/main" val="3841331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5A143-3602-513C-AF82-D898DFF3740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70C752B-9725-0CD6-FE61-F9F73F130CDC}"/>
              </a:ext>
            </a:extLst>
          </p:cNvPr>
          <p:cNvSpPr txBox="1"/>
          <p:nvPr/>
        </p:nvSpPr>
        <p:spPr>
          <a:xfrm>
            <a:off x="0" y="578164"/>
            <a:ext cx="6096000" cy="2167581"/>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Leia o texto.</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Texto II</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Resistores (Leis de Ohm) &amp; Associação de Resistores</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O que é um Resistor?</a:t>
            </a:r>
            <a:endParaRPr lang="pt-BR" sz="22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15103060-B810-B289-6979-9BEE080E8346}"/>
              </a:ext>
            </a:extLst>
          </p:cNvPr>
          <p:cNvSpPr txBox="1"/>
          <p:nvPr/>
        </p:nvSpPr>
        <p:spPr>
          <a:xfrm>
            <a:off x="332592" y="4907217"/>
            <a:ext cx="5570666" cy="538609"/>
          </a:xfrm>
          <a:prstGeom prst="rect">
            <a:avLst/>
          </a:prstGeom>
          <a:noFill/>
        </p:spPr>
        <p:txBody>
          <a:bodyPr wrap="square">
            <a:spAutoFit/>
          </a:bodyPr>
          <a:lstStyle/>
          <a:p>
            <a:pPr algn="r">
              <a:spcAft>
                <a:spcPts val="600"/>
              </a:spcAft>
              <a:buNone/>
            </a:pPr>
            <a:r>
              <a:rPr lang="pt-BR" sz="1200" dirty="0">
                <a:effectLst/>
                <a:latin typeface="Arial Narrow" panose="020B0606020202030204" pitchFamily="34" charset="0"/>
                <a:ea typeface="Calibri" panose="020F0502020204030204" pitchFamily="34" charset="0"/>
              </a:rPr>
              <a:t>Disponível em: </a:t>
            </a:r>
            <a:r>
              <a:rPr lang="pt-BR" sz="1200" dirty="0">
                <a:latin typeface="Arial Narrow" panose="020B0606020202030204" pitchFamily="34" charset="0"/>
                <a:hlinkClick r:id="rId2">
                  <a:extLst>
                    <a:ext uri="{A12FA001-AC4F-418D-AE19-62706E023703}">
                      <ahyp:hlinkClr xmlns:ahyp="http://schemas.microsoft.com/office/drawing/2018/hyperlinkcolor" val="tx"/>
                    </a:ext>
                  </a:extLst>
                </a:hlinkClick>
              </a:rPr>
              <a:t>https://br.freepik.com/fotos/resistor/8</a:t>
            </a:r>
            <a:r>
              <a:rPr lang="pt-BR" sz="1200" dirty="0">
                <a:latin typeface="Arial Narrow" panose="020B0606020202030204" pitchFamily="34" charset="0"/>
                <a:ea typeface="Calibri" panose="020F0502020204030204" pitchFamily="34" charset="0"/>
              </a:rPr>
              <a:t>.</a:t>
            </a:r>
          </a:p>
          <a:p>
            <a:pPr algn="r">
              <a:spcAft>
                <a:spcPts val="600"/>
              </a:spcAft>
              <a:buNone/>
            </a:pPr>
            <a:r>
              <a:rPr lang="pt-BR" sz="1200" dirty="0">
                <a:effectLst/>
                <a:latin typeface="Arial Narrow" panose="020B0606020202030204" pitchFamily="34" charset="0"/>
                <a:ea typeface="Calibri" panose="020F0502020204030204" pitchFamily="34" charset="0"/>
              </a:rPr>
              <a:t>Acesso em: 17 mar. 2026.</a:t>
            </a:r>
          </a:p>
        </p:txBody>
      </p:sp>
      <p:sp>
        <p:nvSpPr>
          <p:cNvPr id="8" name="CaixaDeTexto 7">
            <a:extLst>
              <a:ext uri="{FF2B5EF4-FFF2-40B4-BE49-F238E27FC236}">
                <a16:creationId xmlns:a16="http://schemas.microsoft.com/office/drawing/2014/main" id="{164EAC80-C2EB-46AA-8C87-3D197F9B5839}"/>
              </a:ext>
            </a:extLst>
          </p:cNvPr>
          <p:cNvSpPr txBox="1"/>
          <p:nvPr/>
        </p:nvSpPr>
        <p:spPr>
          <a:xfrm>
            <a:off x="6203578" y="759803"/>
            <a:ext cx="5818093" cy="2462213"/>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Vários são os exemplos como, o filamento de tungstênio de uma lâmpada incandescente, a resistência elétrica do chuveiro, a resistência elétrica do ferro de passar roupas etc. </a:t>
            </a:r>
          </a:p>
          <a:p>
            <a:pPr indent="228600" algn="just">
              <a:buNone/>
            </a:pPr>
            <a:r>
              <a:rPr lang="pt-BR" sz="2200" dirty="0">
                <a:effectLst/>
                <a:latin typeface="Arial Narrow" panose="020B0606020202030204" pitchFamily="34" charset="0"/>
                <a:ea typeface="Calibri" panose="020F0502020204030204" pitchFamily="34" charset="0"/>
              </a:rPr>
              <a:t>Ele converte energia elétrica integralmente em energia térmica (calor), um fenômeno conhecido como </a:t>
            </a:r>
            <a:r>
              <a:rPr lang="pt-BR" sz="2200" b="1" dirty="0">
                <a:effectLst/>
                <a:latin typeface="Arial Narrow" panose="020B0606020202030204" pitchFamily="34" charset="0"/>
                <a:ea typeface="Calibri" panose="020F0502020204030204" pitchFamily="34" charset="0"/>
              </a:rPr>
              <a:t>Efeito Joule</a:t>
            </a:r>
            <a:r>
              <a:rPr lang="pt-BR" sz="2200" dirty="0">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9DB71A4B-C76D-66BE-E807-D221456CFDC4}"/>
              </a:ext>
            </a:extLst>
          </p:cNvPr>
          <p:cNvSpPr txBox="1"/>
          <p:nvPr/>
        </p:nvSpPr>
        <p:spPr>
          <a:xfrm>
            <a:off x="85165" y="5411450"/>
            <a:ext cx="5818093" cy="1446550"/>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De forma simples, um resistor é um elemento do circuito elétrico que tem por função limitar a passagem da corrente elétrica ou converter energia elétrica em energia exclusivamente térmica. </a:t>
            </a:r>
          </a:p>
        </p:txBody>
      </p:sp>
      <p:pic>
        <p:nvPicPr>
          <p:cNvPr id="10" name="Imagem 9">
            <a:extLst>
              <a:ext uri="{FF2B5EF4-FFF2-40B4-BE49-F238E27FC236}">
                <a16:creationId xmlns:a16="http://schemas.microsoft.com/office/drawing/2014/main" id="{E2281325-E026-8209-D3E2-D856364181CB}"/>
              </a:ext>
            </a:extLst>
          </p:cNvPr>
          <p:cNvPicPr>
            <a:picLocks noChangeAspect="1"/>
          </p:cNvPicPr>
          <p:nvPr/>
        </p:nvPicPr>
        <p:blipFill>
          <a:blip r:embed="rId3"/>
          <a:stretch>
            <a:fillRect/>
          </a:stretch>
        </p:blipFill>
        <p:spPr>
          <a:xfrm>
            <a:off x="7371215" y="3222016"/>
            <a:ext cx="3482817" cy="3499274"/>
          </a:xfrm>
          <a:prstGeom prst="rect">
            <a:avLst/>
          </a:prstGeom>
        </p:spPr>
      </p:pic>
      <p:pic>
        <p:nvPicPr>
          <p:cNvPr id="2" name="Imagem 1" descr="Página 8 | Fotos de Resistor - Baixe fotos grátis de alta qualidade |  Freepik">
            <a:extLst>
              <a:ext uri="{FF2B5EF4-FFF2-40B4-BE49-F238E27FC236}">
                <a16:creationId xmlns:a16="http://schemas.microsoft.com/office/drawing/2014/main" id="{55496962-2CFA-D4FE-2560-6B7BE351B10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86204" y="2828148"/>
            <a:ext cx="2113444" cy="2113444"/>
          </a:xfrm>
          <a:prstGeom prst="rect">
            <a:avLst/>
          </a:prstGeom>
          <a:noFill/>
          <a:ln>
            <a:noFill/>
          </a:ln>
        </p:spPr>
      </p:pic>
    </p:spTree>
    <p:extLst>
      <p:ext uri="{BB962C8B-B14F-4D97-AF65-F5344CB8AC3E}">
        <p14:creationId xmlns:p14="http://schemas.microsoft.com/office/powerpoint/2010/main" val="231330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37BD-779B-44BD-00AC-20092836E81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44FA3415-E290-5AF9-3F94-F9809396CA84}"/>
              </a:ext>
            </a:extLst>
          </p:cNvPr>
          <p:cNvPicPr>
            <a:picLocks noChangeAspect="1"/>
          </p:cNvPicPr>
          <p:nvPr/>
        </p:nvPicPr>
        <p:blipFill>
          <a:blip r:embed="rId2"/>
          <a:stretch>
            <a:fillRect/>
          </a:stretch>
        </p:blipFill>
        <p:spPr>
          <a:xfrm>
            <a:off x="313596" y="759626"/>
            <a:ext cx="5569284" cy="5739785"/>
          </a:xfrm>
          <a:prstGeom prst="rect">
            <a:avLst/>
          </a:prstGeom>
        </p:spPr>
      </p:pic>
      <p:pic>
        <p:nvPicPr>
          <p:cNvPr id="3" name="Imagem 2">
            <a:extLst>
              <a:ext uri="{FF2B5EF4-FFF2-40B4-BE49-F238E27FC236}">
                <a16:creationId xmlns:a16="http://schemas.microsoft.com/office/drawing/2014/main" id="{639D205F-B51E-8333-2423-59280B748CB6}"/>
              </a:ext>
            </a:extLst>
          </p:cNvPr>
          <p:cNvPicPr>
            <a:picLocks noChangeAspect="1"/>
          </p:cNvPicPr>
          <p:nvPr/>
        </p:nvPicPr>
        <p:blipFill>
          <a:blip r:embed="rId3"/>
          <a:stretch>
            <a:fillRect/>
          </a:stretch>
        </p:blipFill>
        <p:spPr>
          <a:xfrm>
            <a:off x="6459931" y="759626"/>
            <a:ext cx="5418473" cy="5739785"/>
          </a:xfrm>
          <a:prstGeom prst="rect">
            <a:avLst/>
          </a:prstGeom>
        </p:spPr>
      </p:pic>
    </p:spTree>
    <p:extLst>
      <p:ext uri="{BB962C8B-B14F-4D97-AF65-F5344CB8AC3E}">
        <p14:creationId xmlns:p14="http://schemas.microsoft.com/office/powerpoint/2010/main" val="2586515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7F59F-F522-F64F-87EA-22302136CC9A}"/>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D4FCAB4-1E8F-C80F-AACA-0EAB2BB0FB20}"/>
              </a:ext>
            </a:extLst>
          </p:cNvPr>
          <p:cNvPicPr>
            <a:picLocks noChangeAspect="1"/>
          </p:cNvPicPr>
          <p:nvPr/>
        </p:nvPicPr>
        <p:blipFill>
          <a:blip r:embed="rId2"/>
          <a:stretch>
            <a:fillRect/>
          </a:stretch>
        </p:blipFill>
        <p:spPr>
          <a:xfrm>
            <a:off x="730323" y="607359"/>
            <a:ext cx="4942094" cy="2391336"/>
          </a:xfrm>
          <a:prstGeom prst="rect">
            <a:avLst/>
          </a:prstGeom>
        </p:spPr>
      </p:pic>
      <p:sp>
        <p:nvSpPr>
          <p:cNvPr id="4" name="CaixaDeTexto 3">
            <a:extLst>
              <a:ext uri="{FF2B5EF4-FFF2-40B4-BE49-F238E27FC236}">
                <a16:creationId xmlns:a16="http://schemas.microsoft.com/office/drawing/2014/main" id="{1CD38A2F-32FA-1714-8ED6-5D2737F4DBF6}"/>
              </a:ext>
            </a:extLst>
          </p:cNvPr>
          <p:cNvSpPr txBox="1"/>
          <p:nvPr/>
        </p:nvSpPr>
        <p:spPr>
          <a:xfrm>
            <a:off x="0" y="2640650"/>
            <a:ext cx="5827058" cy="1092607"/>
          </a:xfrm>
          <a:prstGeom prst="rect">
            <a:avLst/>
          </a:prstGeom>
          <a:noFill/>
        </p:spPr>
        <p:txBody>
          <a:bodyPr wrap="square">
            <a:spAutoFit/>
          </a:bodyPr>
          <a:lstStyle/>
          <a:p>
            <a:pPr algn="r">
              <a:spcAft>
                <a:spcPts val="600"/>
              </a:spcAft>
              <a:buNone/>
            </a:pP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Disponível em: ne=&amp;</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hvptwo</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=&amp;</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hvqmt</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=&amp;</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hvdev</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c&amp;hvdvcmdl</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=&amp;</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hvlocint</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=&amp;</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hvlocphy</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=9198756&amp;hvtargid=pla-809210373976&amp;psc=1&amp;hvocijid=12636569543901167832-B076151Z3M-&amp;</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hvexpln</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=0&amp;language=</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pt_BR</a:t>
            </a:r>
            <a:endParaRPr lang="pt-BR" sz="1200" dirty="0">
              <a:effectLst/>
              <a:latin typeface="Arial Narrow" panose="020B0606020202030204" pitchFamily="34" charset="0"/>
              <a:ea typeface="Calibri" panose="020F0502020204030204" pitchFamily="34" charset="0"/>
            </a:endParaRPr>
          </a:p>
          <a:p>
            <a:pPr algn="r">
              <a:spcAft>
                <a:spcPts val="600"/>
              </a:spcAft>
              <a:buNone/>
            </a:pPr>
            <a:r>
              <a:rPr lang="pt-BR" sz="1200" dirty="0">
                <a:effectLst/>
                <a:latin typeface="Arial Narrow" panose="020B0606020202030204" pitchFamily="34" charset="0"/>
                <a:ea typeface="Calibri" panose="020F0502020204030204" pitchFamily="34" charset="0"/>
              </a:rPr>
              <a:t>Acesso em: 09 abr. 2026.</a:t>
            </a:r>
          </a:p>
        </p:txBody>
      </p:sp>
      <p:pic>
        <p:nvPicPr>
          <p:cNvPr id="5" name="Imagem 4">
            <a:extLst>
              <a:ext uri="{FF2B5EF4-FFF2-40B4-BE49-F238E27FC236}">
                <a16:creationId xmlns:a16="http://schemas.microsoft.com/office/drawing/2014/main" id="{DCE89C97-4E22-F4CB-F894-DB5FC25B9850}"/>
              </a:ext>
            </a:extLst>
          </p:cNvPr>
          <p:cNvPicPr>
            <a:picLocks noChangeAspect="1"/>
          </p:cNvPicPr>
          <p:nvPr/>
        </p:nvPicPr>
        <p:blipFill>
          <a:blip r:embed="rId4"/>
          <a:stretch>
            <a:fillRect/>
          </a:stretch>
        </p:blipFill>
        <p:spPr>
          <a:xfrm>
            <a:off x="921720" y="3375210"/>
            <a:ext cx="2771508" cy="2821641"/>
          </a:xfrm>
          <a:prstGeom prst="rect">
            <a:avLst/>
          </a:prstGeom>
        </p:spPr>
      </p:pic>
      <p:sp>
        <p:nvSpPr>
          <p:cNvPr id="7" name="CaixaDeTexto 6">
            <a:extLst>
              <a:ext uri="{FF2B5EF4-FFF2-40B4-BE49-F238E27FC236}">
                <a16:creationId xmlns:a16="http://schemas.microsoft.com/office/drawing/2014/main" id="{1C4FC13C-E252-48B1-B8A7-75542D8F4611}"/>
              </a:ext>
            </a:extLst>
          </p:cNvPr>
          <p:cNvSpPr txBox="1"/>
          <p:nvPr/>
        </p:nvSpPr>
        <p:spPr>
          <a:xfrm>
            <a:off x="89647" y="6127842"/>
            <a:ext cx="5737411" cy="646331"/>
          </a:xfrm>
          <a:prstGeom prst="rect">
            <a:avLst/>
          </a:prstGeom>
          <a:noFill/>
        </p:spPr>
        <p:txBody>
          <a:bodyPr wrap="square">
            <a:spAutoFit/>
          </a:bodyPr>
          <a:lstStyle/>
          <a:p>
            <a:pPr marL="228600" indent="228600" algn="r">
              <a:buNone/>
            </a:pP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https://shopee.com.br/Resist%C3%AAncia-De-Chuveiro-Lorenzetti-127V-i.783522584.20497728832</a:t>
            </a:r>
            <a:r>
              <a:rPr lang="pt-BR" sz="1200" dirty="0">
                <a:effectLst/>
                <a:latin typeface="Arial Narrow" panose="020B0606020202030204" pitchFamily="34" charset="0"/>
                <a:ea typeface="Calibri" panose="020F0502020204030204" pitchFamily="34" charset="0"/>
              </a:rPr>
              <a:t> </a:t>
            </a:r>
          </a:p>
          <a:p>
            <a:pPr marL="228600" indent="228600" algn="r">
              <a:buNone/>
            </a:pPr>
            <a:r>
              <a:rPr lang="pt-BR" sz="1200" dirty="0">
                <a:effectLst/>
                <a:latin typeface="Arial Narrow" panose="020B0606020202030204" pitchFamily="34" charset="0"/>
                <a:ea typeface="Calibri" panose="020F0502020204030204" pitchFamily="34" charset="0"/>
              </a:rPr>
              <a:t>Acesso em: 09 abr. 2026.</a:t>
            </a: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6F8D7568-8949-4667-12F3-7FF71C728C04}"/>
                  </a:ext>
                </a:extLst>
              </p:cNvPr>
              <p:cNvSpPr txBox="1"/>
              <p:nvPr/>
            </p:nvSpPr>
            <p:spPr>
              <a:xfrm>
                <a:off x="6167718" y="891553"/>
                <a:ext cx="5827058" cy="1107996"/>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Unidade de medida: Ohm </a:t>
                </a:r>
                <a14:m>
                  <m:oMath xmlns:m="http://schemas.openxmlformats.org/officeDocument/2006/math">
                    <m:r>
                      <a:rPr lang="pt-BR" sz="2200" i="1">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Ω</m:t>
                    </m:r>
                    <m:r>
                      <a:rPr lang="pt-BR" sz="2200" i="1">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Mas essa unidade possui seus múltiplos e submúltiplos como</a:t>
                </a:r>
              </a:p>
            </p:txBody>
          </p:sp>
        </mc:Choice>
        <mc:Fallback xmlns="">
          <p:sp>
            <p:nvSpPr>
              <p:cNvPr id="9" name="CaixaDeTexto 8">
                <a:extLst>
                  <a:ext uri="{FF2B5EF4-FFF2-40B4-BE49-F238E27FC236}">
                    <a16:creationId xmlns:a16="http://schemas.microsoft.com/office/drawing/2014/main" id="{6F8D7568-8949-4667-12F3-7FF71C728C04}"/>
                  </a:ext>
                </a:extLst>
              </p:cNvPr>
              <p:cNvSpPr txBox="1">
                <a:spLocks noRot="1" noChangeAspect="1" noMove="1" noResize="1" noEditPoints="1" noAdjustHandles="1" noChangeArrowheads="1" noChangeShapeType="1" noTextEdit="1"/>
              </p:cNvSpPr>
              <p:nvPr/>
            </p:nvSpPr>
            <p:spPr>
              <a:xfrm>
                <a:off x="6167718" y="891553"/>
                <a:ext cx="5827058" cy="1107996"/>
              </a:xfrm>
              <a:prstGeom prst="rect">
                <a:avLst/>
              </a:prstGeom>
              <a:blipFill>
                <a:blip r:embed="rId6"/>
                <a:stretch>
                  <a:fillRect l="-1464" t="-4396" r="-1360" b="-10989"/>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7A5C2F9C-B6FF-D378-4DD8-B769AB649CBF}"/>
              </a:ext>
            </a:extLst>
          </p:cNvPr>
          <p:cNvPicPr>
            <a:picLocks noChangeAspect="1"/>
          </p:cNvPicPr>
          <p:nvPr/>
        </p:nvPicPr>
        <p:blipFill>
          <a:blip r:embed="rId7"/>
          <a:stretch>
            <a:fillRect/>
          </a:stretch>
        </p:blipFill>
        <p:spPr>
          <a:xfrm>
            <a:off x="6913695" y="1999549"/>
            <a:ext cx="4801270" cy="1933845"/>
          </a:xfrm>
          <a:prstGeom prst="rect">
            <a:avLst/>
          </a:prstGeom>
        </p:spPr>
      </p:pic>
      <p:sp>
        <p:nvSpPr>
          <p:cNvPr id="13" name="CaixaDeTexto 12">
            <a:extLst>
              <a:ext uri="{FF2B5EF4-FFF2-40B4-BE49-F238E27FC236}">
                <a16:creationId xmlns:a16="http://schemas.microsoft.com/office/drawing/2014/main" id="{FC26236B-6522-586C-74B2-36FBA4ED2B5F}"/>
              </a:ext>
            </a:extLst>
          </p:cNvPr>
          <p:cNvSpPr txBox="1"/>
          <p:nvPr/>
        </p:nvSpPr>
        <p:spPr>
          <a:xfrm>
            <a:off x="6167718" y="4139699"/>
            <a:ext cx="5827058" cy="769441"/>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De um modo prático, pode ser lido também obedecendo a notação científica.</a:t>
            </a:r>
            <a:endParaRPr lang="pt-BR" sz="2200" dirty="0">
              <a:effectLst/>
              <a:latin typeface="Calibri" panose="020F0502020204030204" pitchFamily="34" charset="0"/>
              <a:ea typeface="Calibri" panose="020F0502020204030204" pitchFamily="34" charset="0"/>
            </a:endParaRPr>
          </a:p>
        </p:txBody>
      </p:sp>
      <p:pic>
        <p:nvPicPr>
          <p:cNvPr id="15" name="Imagem 14">
            <a:extLst>
              <a:ext uri="{FF2B5EF4-FFF2-40B4-BE49-F238E27FC236}">
                <a16:creationId xmlns:a16="http://schemas.microsoft.com/office/drawing/2014/main" id="{5A2864F9-5632-1B5D-CB37-B5E1194B920F}"/>
              </a:ext>
            </a:extLst>
          </p:cNvPr>
          <p:cNvPicPr>
            <a:picLocks noChangeAspect="1"/>
          </p:cNvPicPr>
          <p:nvPr/>
        </p:nvPicPr>
        <p:blipFill>
          <a:blip r:embed="rId8"/>
          <a:stretch>
            <a:fillRect/>
          </a:stretch>
        </p:blipFill>
        <p:spPr>
          <a:xfrm>
            <a:off x="6913695" y="5041390"/>
            <a:ext cx="4801270" cy="1629002"/>
          </a:xfrm>
          <a:prstGeom prst="rect">
            <a:avLst/>
          </a:prstGeom>
        </p:spPr>
      </p:pic>
    </p:spTree>
    <p:extLst>
      <p:ext uri="{BB962C8B-B14F-4D97-AF65-F5344CB8AC3E}">
        <p14:creationId xmlns:p14="http://schemas.microsoft.com/office/powerpoint/2010/main" val="3645852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33EC3-B7B0-59EB-F545-23678F4A320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9D7D165-0DCA-4D50-D393-599DA5221D9E}"/>
              </a:ext>
            </a:extLst>
          </p:cNvPr>
          <p:cNvSpPr txBox="1"/>
          <p:nvPr/>
        </p:nvSpPr>
        <p:spPr>
          <a:xfrm>
            <a:off x="215152" y="757082"/>
            <a:ext cx="5710518" cy="769441"/>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Símbolo nos esquemas: Uma linha em zigue-zague ou um retângulo.</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40921293-EB91-49CA-B320-7A751805FF4B}"/>
              </a:ext>
            </a:extLst>
          </p:cNvPr>
          <p:cNvPicPr>
            <a:picLocks noChangeAspect="1"/>
          </p:cNvPicPr>
          <p:nvPr/>
        </p:nvPicPr>
        <p:blipFill>
          <a:blip r:embed="rId2"/>
          <a:stretch>
            <a:fillRect/>
          </a:stretch>
        </p:blipFill>
        <p:spPr>
          <a:xfrm>
            <a:off x="1577525" y="1674476"/>
            <a:ext cx="3619909" cy="1754524"/>
          </a:xfrm>
          <a:prstGeom prst="rect">
            <a:avLst/>
          </a:prstGeom>
        </p:spPr>
      </p:pic>
      <p:pic>
        <p:nvPicPr>
          <p:cNvPr id="5" name="Imagem 4">
            <a:extLst>
              <a:ext uri="{FF2B5EF4-FFF2-40B4-BE49-F238E27FC236}">
                <a16:creationId xmlns:a16="http://schemas.microsoft.com/office/drawing/2014/main" id="{55DBD2D8-6E18-5C7C-84E7-90F53B944F26}"/>
              </a:ext>
            </a:extLst>
          </p:cNvPr>
          <p:cNvPicPr>
            <a:picLocks noChangeAspect="1"/>
          </p:cNvPicPr>
          <p:nvPr/>
        </p:nvPicPr>
        <p:blipFill>
          <a:blip r:embed="rId3"/>
          <a:stretch>
            <a:fillRect/>
          </a:stretch>
        </p:blipFill>
        <p:spPr>
          <a:xfrm>
            <a:off x="1755513" y="3576953"/>
            <a:ext cx="3263932" cy="1223682"/>
          </a:xfrm>
          <a:prstGeom prst="rect">
            <a:avLst/>
          </a:prstGeom>
        </p:spPr>
      </p:pic>
      <p:pic>
        <p:nvPicPr>
          <p:cNvPr id="6" name="Imagem 5">
            <a:extLst>
              <a:ext uri="{FF2B5EF4-FFF2-40B4-BE49-F238E27FC236}">
                <a16:creationId xmlns:a16="http://schemas.microsoft.com/office/drawing/2014/main" id="{8C45F94C-CB1C-AC1E-6284-B85EA0F6A7A9}"/>
              </a:ext>
            </a:extLst>
          </p:cNvPr>
          <p:cNvPicPr>
            <a:picLocks noChangeAspect="1"/>
          </p:cNvPicPr>
          <p:nvPr/>
        </p:nvPicPr>
        <p:blipFill>
          <a:blip r:embed="rId4"/>
          <a:stretch>
            <a:fillRect/>
          </a:stretch>
        </p:blipFill>
        <p:spPr>
          <a:xfrm>
            <a:off x="1565667" y="5010580"/>
            <a:ext cx="3620971" cy="1596408"/>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B767F2B-90F6-3A04-4D59-57EF39D2CF64}"/>
                  </a:ext>
                </a:extLst>
              </p:cNvPr>
              <p:cNvSpPr txBox="1"/>
              <p:nvPr/>
            </p:nvSpPr>
            <p:spPr>
              <a:xfrm>
                <a:off x="6373906" y="851696"/>
                <a:ext cx="5602942" cy="2923685"/>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Primeira Lei de Ohm: A Base de Tudo</a:t>
                </a: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A Primeira Lei de Ohm define a relação fundamental entre três grandezas: Tensão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U</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Corrente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e Resistência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R</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a:t>
                </a:r>
              </a:p>
              <a:p>
                <a:pPr indent="228600" algn="just">
                  <a:buNone/>
                </a:pPr>
                <a:r>
                  <a:rPr lang="pt-BR" sz="2200" dirty="0">
                    <a:effectLst/>
                    <a:latin typeface="Arial Narrow" panose="020B0606020202030204" pitchFamily="34" charset="0"/>
                    <a:ea typeface="Calibri" panose="020F0502020204030204" pitchFamily="34" charset="0"/>
                  </a:rPr>
                  <a:t>Ela diz que a diferença de potencial aplicada nos terminais de um condutor é diretamente proporcional à corrente que o atravessa.</a:t>
                </a:r>
              </a:p>
              <a:p>
                <a:pPr marL="179705" algn="just">
                  <a:spcAft>
                    <a:spcPts val="600"/>
                  </a:spcAft>
                  <a:buNone/>
                </a:pPr>
                <a:r>
                  <a:rPr lang="pt-BR" sz="2200" dirty="0">
                    <a:effectLst/>
                    <a:latin typeface="Arial Narrow" panose="020B0606020202030204" pitchFamily="34" charset="0"/>
                    <a:ea typeface="Calibri" panose="020F0502020204030204" pitchFamily="34" charset="0"/>
                  </a:rPr>
                  <a:t>A Fórmula Mágica:</a:t>
                </a:r>
              </a:p>
            </p:txBody>
          </p:sp>
        </mc:Choice>
        <mc:Fallback xmlns="">
          <p:sp>
            <p:nvSpPr>
              <p:cNvPr id="8" name="CaixaDeTexto 7">
                <a:extLst>
                  <a:ext uri="{FF2B5EF4-FFF2-40B4-BE49-F238E27FC236}">
                    <a16:creationId xmlns:a16="http://schemas.microsoft.com/office/drawing/2014/main" id="{DB767F2B-90F6-3A04-4D59-57EF39D2CF64}"/>
                  </a:ext>
                </a:extLst>
              </p:cNvPr>
              <p:cNvSpPr txBox="1">
                <a:spLocks noRot="1" noChangeAspect="1" noMove="1" noResize="1" noEditPoints="1" noAdjustHandles="1" noChangeArrowheads="1" noChangeShapeType="1" noTextEdit="1"/>
              </p:cNvSpPr>
              <p:nvPr/>
            </p:nvSpPr>
            <p:spPr>
              <a:xfrm>
                <a:off x="6373906" y="851696"/>
                <a:ext cx="5602942" cy="2923685"/>
              </a:xfrm>
              <a:prstGeom prst="rect">
                <a:avLst/>
              </a:prstGeom>
              <a:blipFill>
                <a:blip r:embed="rId5"/>
                <a:stretch>
                  <a:fillRect l="-1415" t="-1670" r="-1415" b="-354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222665A3-4698-BFB3-085E-00F827FBBC3C}"/>
                  </a:ext>
                </a:extLst>
              </p:cNvPr>
              <p:cNvSpPr txBox="1"/>
              <p:nvPr/>
            </p:nvSpPr>
            <p:spPr>
              <a:xfrm>
                <a:off x="6373906" y="4188794"/>
                <a:ext cx="5550985" cy="2309222"/>
              </a:xfrm>
              <a:prstGeom prst="rect">
                <a:avLst/>
              </a:prstGeom>
              <a:solidFill>
                <a:srgbClr val="FFFF00"/>
              </a:solidFill>
            </p:spPr>
            <p:txBody>
              <a:bodyPr wrap="square">
                <a:spAutoFit/>
              </a:bodyPr>
              <a:lstStyle/>
              <a:p>
                <a:pPr/>
                <a14:m>
                  <m:oMathPara xmlns:m="http://schemas.openxmlformats.org/officeDocument/2006/math">
                    <m:oMathParaPr>
                      <m:jc m:val="centerGroup"/>
                    </m:oMathParaPr>
                    <m:oMath xmlns:m="http://schemas.openxmlformats.org/officeDocument/2006/math">
                      <m:r>
                        <a:rPr lang="pt-BR" sz="3000" b="1" smtClean="0">
                          <a:latin typeface="Cambria Math" panose="02040503050406030204" pitchFamily="18" charset="0"/>
                        </a:rPr>
                        <m:t>𝐔</m:t>
                      </m:r>
                      <m:r>
                        <a:rPr lang="pt-BR" sz="3000" b="0" i="0">
                          <a:latin typeface="Cambria Math" panose="02040503050406030204" pitchFamily="18" charset="0"/>
                        </a:rPr>
                        <m:t>=</m:t>
                      </m:r>
                      <m:r>
                        <a:rPr lang="pt-BR" sz="3000" b="1" i="0">
                          <a:latin typeface="Cambria Math" panose="02040503050406030204" pitchFamily="18" charset="0"/>
                        </a:rPr>
                        <m:t>𝐑</m:t>
                      </m:r>
                      <m:r>
                        <a:rPr lang="pt-BR" sz="3000" b="0" i="0">
                          <a:latin typeface="Cambria Math" panose="02040503050406030204" pitchFamily="18" charset="0"/>
                        </a:rPr>
                        <m:t>∙</m:t>
                      </m:r>
                      <m:r>
                        <a:rPr lang="pt-BR" sz="3000" b="1" i="0">
                          <a:latin typeface="Cambria Math" panose="02040503050406030204" pitchFamily="18" charset="0"/>
                        </a:rPr>
                        <m:t>𝐢</m:t>
                      </m:r>
                      <m:r>
                        <a:rPr lang="pt-BR" sz="3000" b="0" i="0">
                          <a:latin typeface="Cambria Math" panose="02040503050406030204" pitchFamily="18" charset="0"/>
                        </a:rPr>
                        <m:t>→</m:t>
                      </m:r>
                      <m:d>
                        <m:dPr>
                          <m:begChr m:val="{"/>
                          <m:endChr m:val=""/>
                          <m:ctrlPr>
                            <a:rPr lang="pt-BR" sz="3000" b="0" i="1">
                              <a:latin typeface="Cambria Math" panose="02040503050406030204" pitchFamily="18" charset="0"/>
                            </a:rPr>
                          </m:ctrlPr>
                        </m:dPr>
                        <m:e>
                          <m:eqArr>
                            <m:eqArrPr>
                              <m:ctrlPr>
                                <a:rPr lang="pt-BR" sz="3000" b="0" i="1">
                                  <a:latin typeface="Cambria Math" panose="02040503050406030204" pitchFamily="18" charset="0"/>
                                </a:rPr>
                              </m:ctrlPr>
                            </m:eqArrPr>
                            <m:e>
                              <m:r>
                                <a:rPr lang="pt-BR" sz="3000" b="0" i="0">
                                  <a:latin typeface="Cambria Math" panose="02040503050406030204" pitchFamily="18" charset="0"/>
                                </a:rPr>
                                <m:t>&amp;</m:t>
                              </m:r>
                              <m:r>
                                <a:rPr lang="pt-BR" sz="3000" b="0" i="1">
                                  <a:latin typeface="Cambria Math" panose="02040503050406030204" pitchFamily="18" charset="0"/>
                                </a:rPr>
                                <m:t>𝑅</m:t>
                              </m:r>
                              <m:r>
                                <a:rPr lang="pt-BR" sz="3000" b="0" i="0">
                                  <a:latin typeface="Cambria Math" panose="02040503050406030204" pitchFamily="18" charset="0"/>
                                </a:rPr>
                                <m:t>=</m:t>
                              </m:r>
                              <m:f>
                                <m:fPr>
                                  <m:ctrlPr>
                                    <a:rPr lang="pt-BR" sz="3000" b="0" i="1">
                                      <a:latin typeface="Cambria Math" panose="02040503050406030204" pitchFamily="18" charset="0"/>
                                    </a:rPr>
                                  </m:ctrlPr>
                                </m:fPr>
                                <m:num>
                                  <m:r>
                                    <a:rPr lang="pt-BR" sz="3000" b="1" i="0">
                                      <a:latin typeface="Cambria Math" panose="02040503050406030204" pitchFamily="18" charset="0"/>
                                    </a:rPr>
                                    <m:t>𝐔</m:t>
                                  </m:r>
                                </m:num>
                                <m:den>
                                  <m:r>
                                    <a:rPr lang="pt-BR" sz="3000" b="1" i="0">
                                      <a:latin typeface="Cambria Math" panose="02040503050406030204" pitchFamily="18" charset="0"/>
                                    </a:rPr>
                                    <m:t>𝐢</m:t>
                                  </m:r>
                                </m:den>
                              </m:f>
                            </m:e>
                            <m:e>
                              <m:r>
                                <a:rPr lang="pt-BR" sz="3000" b="0" i="0">
                                  <a:latin typeface="Cambria Math" panose="02040503050406030204" pitchFamily="18" charset="0"/>
                                </a:rPr>
                                <m:t>&amp;</m:t>
                              </m:r>
                              <m:r>
                                <a:rPr lang="pt-BR" sz="3000" b="0" i="1">
                                  <a:latin typeface="Cambria Math" panose="02040503050406030204" pitchFamily="18" charset="0"/>
                                </a:rPr>
                                <m:t>𝑒</m:t>
                              </m:r>
                            </m:e>
                            <m:e>
                              <m:r>
                                <a:rPr lang="pt-BR" sz="3000" b="0" i="0">
                                  <a:latin typeface="Cambria Math" panose="02040503050406030204" pitchFamily="18" charset="0"/>
                                </a:rPr>
                                <m:t>&amp;</m:t>
                              </m:r>
                              <m:r>
                                <a:rPr lang="pt-BR" sz="3000" b="0" i="1">
                                  <a:latin typeface="Cambria Math" panose="02040503050406030204" pitchFamily="18" charset="0"/>
                                </a:rPr>
                                <m:t>𝑖</m:t>
                              </m:r>
                              <m:r>
                                <a:rPr lang="pt-BR" sz="3000" b="0" i="0">
                                  <a:latin typeface="Cambria Math" panose="02040503050406030204" pitchFamily="18" charset="0"/>
                                </a:rPr>
                                <m:t>=</m:t>
                              </m:r>
                              <m:f>
                                <m:fPr>
                                  <m:ctrlPr>
                                    <a:rPr lang="pt-BR" sz="3000" b="0" i="1">
                                      <a:latin typeface="Cambria Math" panose="02040503050406030204" pitchFamily="18" charset="0"/>
                                    </a:rPr>
                                  </m:ctrlPr>
                                </m:fPr>
                                <m:num>
                                  <m:r>
                                    <a:rPr lang="pt-BR" sz="3000" b="1" i="0">
                                      <a:latin typeface="Cambria Math" panose="02040503050406030204" pitchFamily="18" charset="0"/>
                                    </a:rPr>
                                    <m:t>𝐔</m:t>
                                  </m:r>
                                </m:num>
                                <m:den>
                                  <m:r>
                                    <a:rPr lang="pt-BR" sz="3000" b="1" i="0">
                                      <a:latin typeface="Cambria Math" panose="02040503050406030204" pitchFamily="18" charset="0"/>
                                    </a:rPr>
                                    <m:t>𝐑</m:t>
                                  </m:r>
                                </m:den>
                              </m:f>
                            </m:e>
                          </m:eqArr>
                        </m:e>
                      </m:d>
                    </m:oMath>
                  </m:oMathPara>
                </a14:m>
                <a:endParaRPr lang="pt-BR" sz="3000" dirty="0"/>
              </a:p>
            </p:txBody>
          </p:sp>
        </mc:Choice>
        <mc:Fallback xmlns="">
          <p:sp>
            <p:nvSpPr>
              <p:cNvPr id="10" name="CaixaDeTexto 9">
                <a:extLst>
                  <a:ext uri="{FF2B5EF4-FFF2-40B4-BE49-F238E27FC236}">
                    <a16:creationId xmlns:a16="http://schemas.microsoft.com/office/drawing/2014/main" id="{222665A3-4698-BFB3-085E-00F827FBBC3C}"/>
                  </a:ext>
                </a:extLst>
              </p:cNvPr>
              <p:cNvSpPr txBox="1">
                <a:spLocks noRot="1" noChangeAspect="1" noMove="1" noResize="1" noEditPoints="1" noAdjustHandles="1" noChangeArrowheads="1" noChangeShapeType="1" noTextEdit="1"/>
              </p:cNvSpPr>
              <p:nvPr/>
            </p:nvSpPr>
            <p:spPr>
              <a:xfrm>
                <a:off x="6373906" y="4188794"/>
                <a:ext cx="5550985" cy="2309222"/>
              </a:xfrm>
              <a:prstGeom prst="rect">
                <a:avLst/>
              </a:prstGeom>
              <a:blipFill>
                <a:blip r:embed="rId6"/>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773898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8C79F-6A50-5ED9-8269-7285982E563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39BA13D-286F-ACFC-432E-8BFC4E853AB5}"/>
                  </a:ext>
                </a:extLst>
              </p:cNvPr>
              <p:cNvSpPr txBox="1"/>
              <p:nvPr/>
            </p:nvSpPr>
            <p:spPr>
              <a:xfrm>
                <a:off x="116541" y="845130"/>
                <a:ext cx="5800165" cy="4647426"/>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Depende da situação em que a aplicação da lei de Ohm se aplica.</a:t>
                </a:r>
              </a:p>
              <a:p>
                <a:pPr algn="just">
                  <a:spcAft>
                    <a:spcPts val="600"/>
                  </a:spcAft>
                  <a:buNone/>
                </a:pPr>
                <a:r>
                  <a:rPr lang="pt-BR" sz="2200" dirty="0">
                    <a:effectLst/>
                    <a:latin typeface="Arial Narrow" panose="020B0606020202030204" pitchFamily="34" charset="0"/>
                    <a:ea typeface="Calibri" panose="020F0502020204030204" pitchFamily="34" charset="0"/>
                  </a:rPr>
                  <a:t>onde:</a:t>
                </a:r>
              </a:p>
              <a:p>
                <a:pPr marL="342900" lvl="0" indent="-342900" algn="just">
                  <a:buFont typeface="Symbol" panose="05050102010706020507" pitchFamily="18" charset="2"/>
                  <a:buChar char=""/>
                  <a:tabLst>
                    <a:tab pos="408305" algn="l"/>
                  </a:tabLst>
                </a:pP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U</m:t>
                    </m:r>
                  </m:oMath>
                </a14:m>
                <a:r>
                  <a:rPr lang="pt-BR" sz="2200" dirty="0">
                    <a:effectLst/>
                    <a:latin typeface="Arial Narrow" panose="020B0606020202030204" pitchFamily="34" charset="0"/>
                    <a:ea typeface="Calibri" panose="020F0502020204030204" pitchFamily="34" charset="0"/>
                  </a:rPr>
                  <a:t> (V = volt): a “pressão” que empurra os elétrons.</a:t>
                </a:r>
              </a:p>
              <a:p>
                <a:pPr lvl="0" algn="just">
                  <a:tabLst>
                    <a:tab pos="408305" algn="l"/>
                  </a:tabLst>
                </a:pPr>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tabLst>
                    <a:tab pos="408305" algn="l"/>
                  </a:tabLst>
                </a:pP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i</m:t>
                    </m:r>
                  </m:oMath>
                </a14:m>
                <a:r>
                  <a:rPr lang="pt-BR" sz="2200" dirty="0">
                    <a:effectLst/>
                    <a:latin typeface="Arial Narrow" panose="020B0606020202030204" pitchFamily="34" charset="0"/>
                    <a:ea typeface="Calibri" panose="020F0502020204030204" pitchFamily="34" charset="0"/>
                  </a:rPr>
                  <a:t> (A = ampère): o fluxo real de elétrons (a corrente).</a:t>
                </a:r>
              </a:p>
              <a:p>
                <a:pPr lvl="0" algn="just">
                  <a:tabLst>
                    <a:tab pos="408305" algn="l"/>
                  </a:tabLst>
                </a:pPr>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tabLst>
                    <a:tab pos="408305" algn="l"/>
                  </a:tabLst>
                </a:pP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R</m:t>
                    </m:r>
                  </m:oMath>
                </a14:m>
                <a:r>
                  <a:rPr lang="pt-BR" sz="2200" dirty="0">
                    <a:effectLst/>
                    <a:latin typeface="Arial Narrow" panose="020B0606020202030204" pitchFamily="34" charset="0"/>
                    <a:ea typeface="Calibri" panose="020F0502020204030204" pitchFamily="34" charset="0"/>
                  </a:rPr>
                  <a:t>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Ω</m:t>
                    </m:r>
                  </m:oMath>
                </a14:m>
                <a:r>
                  <a:rPr lang="pt-BR" sz="2200" dirty="0">
                    <a:effectLst/>
                    <a:latin typeface="Arial Narrow" panose="020B0606020202030204" pitchFamily="34" charset="0"/>
                    <a:ea typeface="Calibri" panose="020F0502020204030204" pitchFamily="34" charset="0"/>
                  </a:rPr>
                  <a:t> = ohm): a oposição a esse fluxo.</a:t>
                </a:r>
              </a:p>
              <a:p>
                <a:pPr algn="just" fontAlgn="auto">
                  <a:buNone/>
                </a:pPr>
                <a:r>
                  <a:rPr lang="pt-BR" sz="2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O importante é lembrar que a intensidade da corrente elétrica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i</m:t>
                        </m:r>
                      </m:e>
                    </m:d>
                  </m:oMath>
                </a14:m>
                <a:r>
                  <a:rPr lang="pt-BR" sz="2200" dirty="0">
                    <a:effectLst/>
                    <a:latin typeface="Arial Narrow" panose="020B0606020202030204" pitchFamily="34" charset="0"/>
                    <a:ea typeface="Calibri" panose="020F0502020204030204" pitchFamily="34" charset="0"/>
                  </a:rPr>
                  <a:t> e a resistência elétrica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R</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são duas grandezas inversamente proporcionais, ou seja, se uma aumenta, a outra diminui na mesma proporção.</a:t>
                </a:r>
              </a:p>
            </p:txBody>
          </p:sp>
        </mc:Choice>
        <mc:Fallback xmlns="">
          <p:sp>
            <p:nvSpPr>
              <p:cNvPr id="3" name="CaixaDeTexto 2">
                <a:extLst>
                  <a:ext uri="{FF2B5EF4-FFF2-40B4-BE49-F238E27FC236}">
                    <a16:creationId xmlns:a16="http://schemas.microsoft.com/office/drawing/2014/main" id="{539BA13D-286F-ACFC-432E-8BFC4E853AB5}"/>
                  </a:ext>
                </a:extLst>
              </p:cNvPr>
              <p:cNvSpPr txBox="1">
                <a:spLocks noRot="1" noChangeAspect="1" noMove="1" noResize="1" noEditPoints="1" noAdjustHandles="1" noChangeArrowheads="1" noChangeShapeType="1" noTextEdit="1"/>
              </p:cNvSpPr>
              <p:nvPr/>
            </p:nvSpPr>
            <p:spPr>
              <a:xfrm>
                <a:off x="116541" y="845130"/>
                <a:ext cx="5800165" cy="4647426"/>
              </a:xfrm>
              <a:prstGeom prst="rect">
                <a:avLst/>
              </a:prstGeom>
              <a:blipFill>
                <a:blip r:embed="rId2"/>
                <a:stretch>
                  <a:fillRect l="-1366" t="-787" r="-1261" b="-1837"/>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4AF32CE8-E48F-1A27-47A3-DA90715B4F46}"/>
              </a:ext>
            </a:extLst>
          </p:cNvPr>
          <p:cNvSpPr txBox="1"/>
          <p:nvPr/>
        </p:nvSpPr>
        <p:spPr>
          <a:xfrm>
            <a:off x="6400800" y="845130"/>
            <a:ext cx="5477435" cy="430887"/>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Graficamente, </a:t>
            </a:r>
            <a:endParaRPr lang="pt-BR" sz="22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273D9132-B5FC-8B68-34E0-BCA9CC6E310C}"/>
              </a:ext>
            </a:extLst>
          </p:cNvPr>
          <p:cNvPicPr>
            <a:picLocks noChangeAspect="1"/>
          </p:cNvPicPr>
          <p:nvPr/>
        </p:nvPicPr>
        <p:blipFill>
          <a:blip r:embed="rId3"/>
          <a:stretch>
            <a:fillRect/>
          </a:stretch>
        </p:blipFill>
        <p:spPr>
          <a:xfrm>
            <a:off x="7284020" y="1276017"/>
            <a:ext cx="3710993" cy="3156996"/>
          </a:xfrm>
          <a:prstGeom prst="rect">
            <a:avLst/>
          </a:prstGeom>
        </p:spPr>
      </p:pic>
      <p:pic>
        <p:nvPicPr>
          <p:cNvPr id="8" name="Imagem 7">
            <a:extLst>
              <a:ext uri="{FF2B5EF4-FFF2-40B4-BE49-F238E27FC236}">
                <a16:creationId xmlns:a16="http://schemas.microsoft.com/office/drawing/2014/main" id="{3042EA2D-A9AA-C914-09CC-6EE8AD447752}"/>
              </a:ext>
            </a:extLst>
          </p:cNvPr>
          <p:cNvPicPr>
            <a:picLocks noChangeAspect="1"/>
          </p:cNvPicPr>
          <p:nvPr/>
        </p:nvPicPr>
        <p:blipFill>
          <a:blip r:embed="rId4"/>
          <a:stretch>
            <a:fillRect/>
          </a:stretch>
        </p:blipFill>
        <p:spPr>
          <a:xfrm>
            <a:off x="6581696" y="4791280"/>
            <a:ext cx="5115639" cy="1076475"/>
          </a:xfrm>
          <a:prstGeom prst="rect">
            <a:avLst/>
          </a:prstGeom>
        </p:spPr>
      </p:pic>
    </p:spTree>
    <p:extLst>
      <p:ext uri="{BB962C8B-B14F-4D97-AF65-F5344CB8AC3E}">
        <p14:creationId xmlns:p14="http://schemas.microsoft.com/office/powerpoint/2010/main" val="1095543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74727-15E2-EA0E-4B05-C7E4D119FEE3}"/>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4DBB7B0A-CBEE-6F01-3AAB-EC433955EE9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114299" y="626296"/>
            <a:ext cx="2078203" cy="996315"/>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173F7B84-B8E3-48CF-0BD8-BAE58CDAACF1}"/>
              </a:ext>
            </a:extLst>
          </p:cNvPr>
          <p:cNvPicPr>
            <a:picLocks noChangeAspect="1"/>
          </p:cNvPicPr>
          <p:nvPr/>
        </p:nvPicPr>
        <p:blipFill>
          <a:blip r:embed="rId4"/>
          <a:stretch>
            <a:fillRect/>
          </a:stretch>
        </p:blipFill>
        <p:spPr>
          <a:xfrm>
            <a:off x="990039" y="1622611"/>
            <a:ext cx="4612239" cy="3904131"/>
          </a:xfrm>
          <a:prstGeom prst="rect">
            <a:avLst/>
          </a:prstGeom>
        </p:spPr>
      </p:pic>
      <p:sp>
        <p:nvSpPr>
          <p:cNvPr id="5" name="CaixaDeTexto 4">
            <a:extLst>
              <a:ext uri="{FF2B5EF4-FFF2-40B4-BE49-F238E27FC236}">
                <a16:creationId xmlns:a16="http://schemas.microsoft.com/office/drawing/2014/main" id="{F3C8E32C-26A5-BE85-13F4-F1EC57893734}"/>
              </a:ext>
            </a:extLst>
          </p:cNvPr>
          <p:cNvSpPr txBox="1"/>
          <p:nvPr/>
        </p:nvSpPr>
        <p:spPr>
          <a:xfrm>
            <a:off x="248158" y="5678705"/>
            <a:ext cx="5767160" cy="1107996"/>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*Os resistores onde a resistência não se apresenta constante, são denominados de </a:t>
            </a:r>
            <a:r>
              <a:rPr lang="pt-BR" sz="2200" b="1" dirty="0">
                <a:effectLst/>
                <a:latin typeface="Arial Narrow" panose="020B0606020202030204" pitchFamily="34" charset="0"/>
                <a:ea typeface="Calibri" panose="020F0502020204030204" pitchFamily="34" charset="0"/>
                <a:cs typeface="Calibri" panose="020F0502020204030204" pitchFamily="34" charset="0"/>
              </a:rPr>
              <a:t>não-ôhmicos</a:t>
            </a:r>
            <a:r>
              <a:rPr lang="pt-BR" sz="2200" dirty="0">
                <a:effectLst/>
                <a:latin typeface="Arial Narrow" panose="020B0606020202030204" pitchFamily="34" charset="0"/>
                <a:ea typeface="Calibri" panose="020F0502020204030204" pitchFamily="34" charset="0"/>
                <a:cs typeface="Calibri" panose="020F0502020204030204" pitchFamily="34" charset="0"/>
              </a:rPr>
              <a:t> como os transistores, os diodos etc.</a:t>
            </a:r>
            <a:endParaRPr lang="pt-BR" sz="2200" dirty="0"/>
          </a:p>
        </p:txBody>
      </p:sp>
      <p:pic>
        <p:nvPicPr>
          <p:cNvPr id="6" name="Imagem 5">
            <a:extLst>
              <a:ext uri="{FF2B5EF4-FFF2-40B4-BE49-F238E27FC236}">
                <a16:creationId xmlns:a16="http://schemas.microsoft.com/office/drawing/2014/main" id="{A9FFC11E-3CCC-8F93-E640-F471A42D5BC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62793" y="748551"/>
            <a:ext cx="4233225" cy="3716151"/>
          </a:xfrm>
          <a:prstGeom prst="rect">
            <a:avLst/>
          </a:prstGeom>
          <a:noFill/>
          <a:ln>
            <a:noFill/>
          </a:ln>
        </p:spPr>
      </p:pic>
      <p:pic>
        <p:nvPicPr>
          <p:cNvPr id="7" name="Imagem 6">
            <a:extLst>
              <a:ext uri="{FF2B5EF4-FFF2-40B4-BE49-F238E27FC236}">
                <a16:creationId xmlns:a16="http://schemas.microsoft.com/office/drawing/2014/main" id="{3DC44AB4-E814-C240-FD14-537F7C1F6CA0}"/>
              </a:ext>
            </a:extLst>
          </p:cNvPr>
          <p:cNvPicPr>
            <a:picLocks noChangeAspect="1"/>
          </p:cNvPicPr>
          <p:nvPr/>
        </p:nvPicPr>
        <p:blipFill>
          <a:blip r:embed="rId6"/>
          <a:stretch>
            <a:fillRect/>
          </a:stretch>
        </p:blipFill>
        <p:spPr>
          <a:xfrm>
            <a:off x="7521426" y="4464702"/>
            <a:ext cx="3715958" cy="2321999"/>
          </a:xfrm>
          <a:prstGeom prst="rect">
            <a:avLst/>
          </a:prstGeom>
        </p:spPr>
      </p:pic>
    </p:spTree>
    <p:extLst>
      <p:ext uri="{BB962C8B-B14F-4D97-AF65-F5344CB8AC3E}">
        <p14:creationId xmlns:p14="http://schemas.microsoft.com/office/powerpoint/2010/main" val="68313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8553B-950A-DAC0-2E43-75675475F84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19F12A2-29D4-AFE5-79AE-5DD971C347D9}"/>
                  </a:ext>
                </a:extLst>
              </p:cNvPr>
              <p:cNvSpPr txBox="1"/>
              <p:nvPr/>
            </p:nvSpPr>
            <p:spPr>
              <a:xfrm>
                <a:off x="152400" y="631750"/>
                <a:ext cx="5755341" cy="2388667"/>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4</a:t>
                </a:r>
                <a:r>
                  <a:rPr lang="pt-BR" sz="2200" dirty="0">
                    <a:solidFill>
                      <a:srgbClr val="000000"/>
                    </a:solidFill>
                    <a:effectLst/>
                    <a:latin typeface="Arial Narrow" panose="020B0606020202030204" pitchFamily="34" charset="0"/>
                    <a:ea typeface="Calibri" panose="020F0502020204030204" pitchFamily="34" charset="0"/>
                  </a:rPr>
                  <a:t>: Um resistor submetido a uma tensão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220</m:t>
                    </m:r>
                    <m:r>
                      <m:rPr>
                        <m:sty m:val="p"/>
                      </m:rPr>
                      <a:rPr lang="pt-BR" sz="2200">
                        <a:solidFill>
                          <a:srgbClr val="000000"/>
                        </a:solidFill>
                        <a:effectLst/>
                        <a:latin typeface="Cambria Math" panose="02040503050406030204" pitchFamily="18" charset="0"/>
                        <a:ea typeface="Calibri" panose="020F0502020204030204" pitchFamily="34" charset="0"/>
                      </a:rPr>
                      <m:t>V</m:t>
                    </m:r>
                    <m:r>
                      <a:rPr lang="pt-BR" sz="2200">
                        <a:solidFill>
                          <a:srgbClr val="000000"/>
                        </a:solidFill>
                        <a:effectLst/>
                        <a:latin typeface="Cambria Math" panose="02040503050406030204" pitchFamily="18" charset="0"/>
                        <a:ea typeface="Calibri" panose="020F0502020204030204" pitchFamily="34" charset="0"/>
                      </a:rPr>
                      <m:t> </m:t>
                    </m:r>
                  </m:oMath>
                </a14:m>
                <a:r>
                  <a:rPr lang="pt-BR" sz="2200" dirty="0">
                    <a:solidFill>
                      <a:srgbClr val="000000"/>
                    </a:solidFill>
                    <a:effectLst/>
                    <a:latin typeface="Arial Narrow" panose="020B0606020202030204" pitchFamily="34" charset="0"/>
                    <a:ea typeface="Calibri" panose="020F0502020204030204" pitchFamily="34" charset="0"/>
                  </a:rPr>
                  <a:t>é percorrido por uma corrente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4 </m:t>
                    </m:r>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A resistência elétrica desse dispositivo é:</a:t>
                </a:r>
                <a:endParaRPr lang="pt-BR" sz="2200" dirty="0">
                  <a:effectLst/>
                  <a:latin typeface="Arial Narrow" panose="020B0606020202030204" pitchFamily="34" charset="0"/>
                  <a:ea typeface="Calibri" panose="020F050202020403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55</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(B)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110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165</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220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440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p:txBody>
          </p:sp>
        </mc:Choice>
        <mc:Fallback xmlns="">
          <p:sp>
            <p:nvSpPr>
              <p:cNvPr id="3" name="CaixaDeTexto 2">
                <a:extLst>
                  <a:ext uri="{FF2B5EF4-FFF2-40B4-BE49-F238E27FC236}">
                    <a16:creationId xmlns:a16="http://schemas.microsoft.com/office/drawing/2014/main" id="{519F12A2-29D4-AFE5-79AE-5DD971C347D9}"/>
                  </a:ext>
                </a:extLst>
              </p:cNvPr>
              <p:cNvSpPr txBox="1">
                <a:spLocks noRot="1" noChangeAspect="1" noMove="1" noResize="1" noEditPoints="1" noAdjustHandles="1" noChangeArrowheads="1" noChangeShapeType="1" noTextEdit="1"/>
              </p:cNvSpPr>
              <p:nvPr/>
            </p:nvSpPr>
            <p:spPr>
              <a:xfrm>
                <a:off x="152400" y="631750"/>
                <a:ext cx="5755341" cy="2388667"/>
              </a:xfrm>
              <a:prstGeom prst="rect">
                <a:avLst/>
              </a:prstGeom>
              <a:blipFill>
                <a:blip r:embed="rId2"/>
                <a:stretch>
                  <a:fillRect l="-1377" t="-1790" r="-1377" b="-4604"/>
                </a:stretch>
              </a:blipFill>
            </p:spPr>
            <p:txBody>
              <a:bodyPr/>
              <a:lstStyle/>
              <a:p>
                <a:r>
                  <a:rPr lang="pt-BR">
                    <a:noFill/>
                  </a:rPr>
                  <a:t> </a:t>
                </a:r>
              </a:p>
            </p:txBody>
          </p:sp>
        </mc:Fallback>
      </mc:AlternateContent>
    </p:spTree>
    <p:extLst>
      <p:ext uri="{BB962C8B-B14F-4D97-AF65-F5344CB8AC3E}">
        <p14:creationId xmlns:p14="http://schemas.microsoft.com/office/powerpoint/2010/main" val="3447313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56F4C-15D7-D0F2-851F-792C5FD63A4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516E60F-2511-A3FB-7809-6D4FC04DD230}"/>
                  </a:ext>
                </a:extLst>
              </p:cNvPr>
              <p:cNvSpPr txBox="1"/>
              <p:nvPr/>
            </p:nvSpPr>
            <p:spPr>
              <a:xfrm>
                <a:off x="0" y="636011"/>
                <a:ext cx="5755339" cy="2877711"/>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5</a:t>
                </a:r>
                <a:r>
                  <a:rPr lang="pt-BR" sz="2200" dirty="0">
                    <a:solidFill>
                      <a:srgbClr val="000000"/>
                    </a:solidFill>
                    <a:effectLst/>
                    <a:latin typeface="Arial Narrow" panose="020B0606020202030204" pitchFamily="34" charset="0"/>
                    <a:ea typeface="Calibri" panose="020F0502020204030204" pitchFamily="34" charset="0"/>
                  </a:rPr>
                  <a:t>: A resistência em ohms de um “mergulhão” ebulidor de aquecimento quando sujeito a uma tensão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220</m:t>
                    </m:r>
                    <m:r>
                      <m:rPr>
                        <m:sty m:val="p"/>
                      </m:rPr>
                      <a:rPr lang="pt-BR" sz="2200">
                        <a:solidFill>
                          <a:srgbClr val="000000"/>
                        </a:solidFill>
                        <a:effectLst/>
                        <a:latin typeface="Cambria Math" panose="02040503050406030204" pitchFamily="18" charset="0"/>
                        <a:ea typeface="Calibri" panose="020F0502020204030204" pitchFamily="34" charset="0"/>
                      </a:rPr>
                      <m:t>V</m:t>
                    </m:r>
                  </m:oMath>
                </a14:m>
                <a:r>
                  <a:rPr lang="pt-BR" sz="2200" dirty="0">
                    <a:solidFill>
                      <a:srgbClr val="000000"/>
                    </a:solidFill>
                    <a:effectLst/>
                    <a:latin typeface="Arial Narrow" panose="020B0606020202030204" pitchFamily="34" charset="0"/>
                    <a:ea typeface="Calibri" panose="020F0502020204030204" pitchFamily="34" charset="0"/>
                  </a:rPr>
                  <a:t>, tem aproximadamente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50</m:t>
                    </m:r>
                    <m:r>
                      <m:rPr>
                        <m:sty m:val="p"/>
                      </m:rPr>
                      <a:rPr lang="pt-BR" sz="2200">
                        <a:solidFill>
                          <a:srgbClr val="000000"/>
                        </a:solidFill>
                        <a:effectLst/>
                        <a:latin typeface="Cambria Math" panose="02040503050406030204" pitchFamily="18" charset="0"/>
                        <a:ea typeface="Calibri" panose="020F0502020204030204" pitchFamily="34" charset="0"/>
                      </a:rPr>
                      <m:t>Ω</m:t>
                    </m:r>
                  </m:oMath>
                </a14:m>
                <a:r>
                  <a:rPr lang="pt-BR" sz="2200" dirty="0">
                    <a:solidFill>
                      <a:srgbClr val="000000"/>
                    </a:solidFill>
                    <a:effectLst/>
                    <a:latin typeface="Arial Narrow" panose="020B0606020202030204" pitchFamily="34" charset="0"/>
                    <a:ea typeface="Calibri" panose="020F0502020204030204" pitchFamily="34" charset="0"/>
                  </a:rPr>
                  <a:t> de resistência elétrica. A corrente que o atravessa durante o funcionamento é:</a:t>
                </a:r>
              </a:p>
              <a:p>
                <a:r>
                  <a:rPr lang="pt-BR" sz="2200" dirty="0">
                    <a:latin typeface="Arial Narrow" panose="020B0606020202030204" pitchFamily="34" charset="0"/>
                  </a:rPr>
                  <a:t>(A)	</a:t>
                </a:r>
                <a14:m>
                  <m:oMath xmlns:m="http://schemas.openxmlformats.org/officeDocument/2006/math">
                    <m:r>
                      <a:rPr lang="pt-BR" sz="2200">
                        <a:latin typeface="Cambria Math" panose="02040503050406030204" pitchFamily="18" charset="0"/>
                      </a:rPr>
                      <m:t>2,2 </m:t>
                    </m:r>
                    <m:r>
                      <m:rPr>
                        <m:sty m:val="p"/>
                      </m:rPr>
                      <a:rPr lang="pt-BR" sz="2200">
                        <a:latin typeface="Cambria Math" panose="02040503050406030204" pitchFamily="18" charset="0"/>
                      </a:rPr>
                      <m:t>A</m:t>
                    </m:r>
                    <m:r>
                      <a:rPr lang="pt-BR" sz="2200">
                        <a:latin typeface="Cambria Math" panose="02040503050406030204" pitchFamily="18" charset="0"/>
                      </a:rPr>
                      <m:t>.</m:t>
                    </m:r>
                  </m:oMath>
                </a14:m>
                <a:r>
                  <a:rPr lang="pt-BR" sz="2200" dirty="0">
                    <a:latin typeface="Arial Narrow" panose="020B0606020202030204" pitchFamily="34" charset="0"/>
                  </a:rPr>
                  <a:t>		(B)	</a:t>
                </a:r>
                <a14:m>
                  <m:oMath xmlns:m="http://schemas.openxmlformats.org/officeDocument/2006/math">
                    <m:r>
                      <a:rPr lang="pt-BR" sz="2200">
                        <a:latin typeface="Cambria Math" panose="02040503050406030204" pitchFamily="18" charset="0"/>
                      </a:rPr>
                      <m:t>4,4 </m:t>
                    </m:r>
                    <m:r>
                      <m:rPr>
                        <m:sty m:val="p"/>
                      </m:rPr>
                      <a:rPr lang="pt-BR" sz="2200">
                        <a:latin typeface="Cambria Math" panose="02040503050406030204" pitchFamily="18" charset="0"/>
                      </a:rPr>
                      <m:t>A</m:t>
                    </m:r>
                    <m:r>
                      <a:rPr lang="pt-BR" sz="2200">
                        <a:latin typeface="Cambria Math" panose="02040503050406030204" pitchFamily="18" charset="0"/>
                      </a:rPr>
                      <m:t>.</m:t>
                    </m:r>
                  </m:oMath>
                </a14:m>
                <a:endParaRPr lang="pt-BR" sz="2200" dirty="0">
                  <a:latin typeface="Arial Narrow" panose="020B0606020202030204" pitchFamily="34" charset="0"/>
                </a:endParaRPr>
              </a:p>
              <a:p>
                <a:r>
                  <a:rPr lang="pt-BR" sz="2200" dirty="0">
                    <a:latin typeface="Arial Narrow" panose="020B0606020202030204" pitchFamily="34" charset="0"/>
                  </a:rPr>
                  <a:t>(C)	</a:t>
                </a:r>
                <a14:m>
                  <m:oMath xmlns:m="http://schemas.openxmlformats.org/officeDocument/2006/math">
                    <m:r>
                      <a:rPr lang="pt-BR" sz="2200">
                        <a:latin typeface="Cambria Math" panose="02040503050406030204" pitchFamily="18" charset="0"/>
                      </a:rPr>
                      <m:t>6,2 </m:t>
                    </m:r>
                    <m:r>
                      <m:rPr>
                        <m:sty m:val="p"/>
                      </m:rPr>
                      <a:rPr lang="pt-BR" sz="2200">
                        <a:latin typeface="Cambria Math" panose="02040503050406030204" pitchFamily="18" charset="0"/>
                      </a:rPr>
                      <m:t>A</m:t>
                    </m:r>
                    <m:r>
                      <a:rPr lang="pt-BR" sz="2200">
                        <a:latin typeface="Cambria Math" panose="02040503050406030204" pitchFamily="18" charset="0"/>
                      </a:rPr>
                      <m:t>.</m:t>
                    </m:r>
                  </m:oMath>
                </a14:m>
                <a:r>
                  <a:rPr lang="pt-BR" sz="2200" dirty="0">
                    <a:latin typeface="Arial Narrow" panose="020B0606020202030204" pitchFamily="34" charset="0"/>
                  </a:rPr>
                  <a:t>		(D)	</a:t>
                </a:r>
                <a14:m>
                  <m:oMath xmlns:m="http://schemas.openxmlformats.org/officeDocument/2006/math">
                    <m:r>
                      <a:rPr lang="pt-BR" sz="2200">
                        <a:latin typeface="Cambria Math" panose="02040503050406030204" pitchFamily="18" charset="0"/>
                      </a:rPr>
                      <m:t>8,8 </m:t>
                    </m:r>
                    <m:r>
                      <m:rPr>
                        <m:sty m:val="p"/>
                      </m:rPr>
                      <a:rPr lang="pt-BR" sz="2200">
                        <a:latin typeface="Cambria Math" panose="02040503050406030204" pitchFamily="18" charset="0"/>
                      </a:rPr>
                      <m:t>A</m:t>
                    </m:r>
                    <m:r>
                      <a:rPr lang="pt-BR" sz="2200">
                        <a:latin typeface="Cambria Math" panose="02040503050406030204" pitchFamily="18" charset="0"/>
                      </a:rPr>
                      <m:t>.</m:t>
                    </m:r>
                  </m:oMath>
                </a14:m>
                <a:endParaRPr lang="pt-BR" sz="2200" dirty="0">
                  <a:latin typeface="Arial Narrow" panose="020B0606020202030204" pitchFamily="34" charset="0"/>
                </a:endParaRPr>
              </a:p>
              <a:p>
                <a:r>
                  <a:rPr lang="pt-BR" sz="2200" dirty="0">
                    <a:latin typeface="Arial Narrow" panose="020B0606020202030204" pitchFamily="34" charset="0"/>
                  </a:rPr>
                  <a:t>(E)	</a:t>
                </a:r>
                <a14:m>
                  <m:oMath xmlns:m="http://schemas.openxmlformats.org/officeDocument/2006/math">
                    <m:r>
                      <a:rPr lang="pt-BR" sz="2200">
                        <a:latin typeface="Cambria Math" panose="02040503050406030204" pitchFamily="18" charset="0"/>
                      </a:rPr>
                      <m:t>11 </m:t>
                    </m:r>
                    <m:r>
                      <m:rPr>
                        <m:sty m:val="p"/>
                      </m:rPr>
                      <a:rPr lang="pt-BR" sz="2200">
                        <a:latin typeface="Cambria Math" panose="02040503050406030204" pitchFamily="18" charset="0"/>
                      </a:rPr>
                      <m:t>A</m:t>
                    </m:r>
                    <m:r>
                      <a:rPr lang="pt-BR" sz="2200">
                        <a:latin typeface="Cambria Math" panose="02040503050406030204" pitchFamily="18" charset="0"/>
                      </a:rPr>
                      <m:t>.</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1516E60F-2511-A3FB-7809-6D4FC04DD230}"/>
                  </a:ext>
                </a:extLst>
              </p:cNvPr>
              <p:cNvSpPr txBox="1">
                <a:spLocks noRot="1" noChangeAspect="1" noMove="1" noResize="1" noEditPoints="1" noAdjustHandles="1" noChangeArrowheads="1" noChangeShapeType="1" noTextEdit="1"/>
              </p:cNvSpPr>
              <p:nvPr/>
            </p:nvSpPr>
            <p:spPr>
              <a:xfrm>
                <a:off x="0" y="636011"/>
                <a:ext cx="5755339" cy="2877711"/>
              </a:xfrm>
              <a:prstGeom prst="rect">
                <a:avLst/>
              </a:prstGeom>
              <a:blipFill>
                <a:blip r:embed="rId2"/>
                <a:stretch>
                  <a:fillRect l="-1377" t="-1271" r="-1377" b="-3602"/>
                </a:stretch>
              </a:blipFill>
            </p:spPr>
            <p:txBody>
              <a:bodyPr/>
              <a:lstStyle/>
              <a:p>
                <a:r>
                  <a:rPr lang="pt-BR">
                    <a:noFill/>
                  </a:rPr>
                  <a:t> </a:t>
                </a:r>
              </a:p>
            </p:txBody>
          </p:sp>
        </mc:Fallback>
      </mc:AlternateContent>
    </p:spTree>
    <p:extLst>
      <p:ext uri="{BB962C8B-B14F-4D97-AF65-F5344CB8AC3E}">
        <p14:creationId xmlns:p14="http://schemas.microsoft.com/office/powerpoint/2010/main" val="701659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80511-0967-4D99-F291-05FA3F71D78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9D15A95-DC20-F2DA-C261-94B26F05FF8E}"/>
              </a:ext>
            </a:extLst>
          </p:cNvPr>
          <p:cNvSpPr txBox="1"/>
          <p:nvPr/>
        </p:nvSpPr>
        <p:spPr>
          <a:xfrm>
            <a:off x="358589" y="735124"/>
            <a:ext cx="5432611" cy="1107996"/>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6</a:t>
            </a:r>
            <a:r>
              <a:rPr lang="pt-BR" sz="2200" dirty="0">
                <a:solidFill>
                  <a:srgbClr val="000000"/>
                </a:solidFill>
                <a:effectLst/>
                <a:latin typeface="Arial Narrow" panose="020B0606020202030204" pitchFamily="34" charset="0"/>
                <a:ea typeface="Calibri" panose="020F0502020204030204" pitchFamily="34" charset="0"/>
              </a:rPr>
              <a:t>: O gráfico apresenta a tensão elétrica em função da corrente elétrica de um resistor ôhmico. A resistência elétrica desse resistor vale</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FE90801B-96E8-6323-4A3B-AB380EB5FDA7}"/>
              </a:ext>
            </a:extLst>
          </p:cNvPr>
          <p:cNvPicPr>
            <a:picLocks noChangeAspect="1"/>
          </p:cNvPicPr>
          <p:nvPr/>
        </p:nvPicPr>
        <p:blipFill>
          <a:blip r:embed="rId2"/>
          <a:stretch>
            <a:fillRect/>
          </a:stretch>
        </p:blipFill>
        <p:spPr>
          <a:xfrm>
            <a:off x="590113" y="2035827"/>
            <a:ext cx="4969561" cy="4553231"/>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029D585-EE1C-4769-489B-37B503414810}"/>
                  </a:ext>
                </a:extLst>
              </p:cNvPr>
              <p:cNvSpPr txBox="1"/>
              <p:nvPr/>
            </p:nvSpPr>
            <p:spPr>
              <a:xfrm>
                <a:off x="6329082" y="735124"/>
                <a:ext cx="5674659" cy="2176814"/>
              </a:xfrm>
              <a:prstGeom prst="rect">
                <a:avLst/>
              </a:prstGeom>
              <a:solidFill>
                <a:schemeClr val="accent2">
                  <a:lumMod val="20000"/>
                  <a:lumOff val="80000"/>
                </a:schemeClr>
              </a:solidFill>
            </p:spPr>
            <p:txBody>
              <a:bodyPr wrap="square">
                <a:spAutoFit/>
              </a:bodyPr>
              <a:lstStyle/>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t>0,5</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1,5</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2,0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2,5</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6029D585-EE1C-4769-489B-37B503414810}"/>
                  </a:ext>
                </a:extLst>
              </p:cNvPr>
              <p:cNvSpPr txBox="1">
                <a:spLocks noRot="1" noChangeAspect="1" noMove="1" noResize="1" noEditPoints="1" noAdjustHandles="1" noChangeArrowheads="1" noChangeShapeType="1" noTextEdit="1"/>
              </p:cNvSpPr>
              <p:nvPr/>
            </p:nvSpPr>
            <p:spPr>
              <a:xfrm>
                <a:off x="6329082" y="735124"/>
                <a:ext cx="5674659" cy="2176814"/>
              </a:xfrm>
              <a:prstGeom prst="rect">
                <a:avLst/>
              </a:prstGeom>
              <a:blipFill>
                <a:blip r:embed="rId3"/>
                <a:stretch>
                  <a:fillRect l="-1396" t="-1961" b="-4482"/>
                </a:stretch>
              </a:blipFill>
            </p:spPr>
            <p:txBody>
              <a:bodyPr/>
              <a:lstStyle/>
              <a:p>
                <a:r>
                  <a:rPr lang="pt-BR">
                    <a:noFill/>
                  </a:rPr>
                  <a:t> </a:t>
                </a:r>
              </a:p>
            </p:txBody>
          </p:sp>
        </mc:Fallback>
      </mc:AlternateContent>
    </p:spTree>
    <p:extLst>
      <p:ext uri="{BB962C8B-B14F-4D97-AF65-F5344CB8AC3E}">
        <p14:creationId xmlns:p14="http://schemas.microsoft.com/office/powerpoint/2010/main" val="11341179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F4427-2CDC-E15B-F980-1E562C5407A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F7DAB72-A0E9-9D37-A647-ECC0B8F77712}"/>
              </a:ext>
            </a:extLst>
          </p:cNvPr>
          <p:cNvSpPr txBox="1"/>
          <p:nvPr/>
        </p:nvSpPr>
        <p:spPr>
          <a:xfrm>
            <a:off x="259976" y="957058"/>
            <a:ext cx="5558118" cy="5632119"/>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Segunda Lei de Ohm: A Anatomia do Material</a:t>
            </a:r>
            <a:endParaRPr lang="pt-BR" sz="2200" dirty="0">
              <a:effectLst/>
              <a:latin typeface="Arial Narrow" panose="020B0606020202030204" pitchFamily="34" charset="0"/>
              <a:ea typeface="Calibri" panose="020F0502020204030204" pitchFamily="34" charset="0"/>
            </a:endParaRPr>
          </a:p>
          <a:p>
            <a:pPr indent="228600" algn="just">
              <a:buNone/>
            </a:pP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Georg Simon Ohm definiu sua primeira lei focando no comportamento elétrico estruturando a relação entre tensão e corrente elétrica. Mas, percebeu-se que a estrutura do objeto também cria situações de resistência à passagem da corrente elétrica como, o tipo de material, o seu comprimento, a sua espessura. E ao fazer essas observações concluiu que um objeto oferece maior ou menor resistência do que outro.</a:t>
            </a:r>
          </a:p>
          <a:p>
            <a:pPr indent="228600" algn="just">
              <a:buNone/>
            </a:pP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Enquanto a primeira lei foca no comportamento elétrico, a segunda explica por que um objeto resiste mais que outro baseado em suas propriedades físicas.</a:t>
            </a:r>
          </a:p>
        </p:txBody>
      </p:sp>
      <p:pic>
        <p:nvPicPr>
          <p:cNvPr id="5" name="Imagem 4">
            <a:extLst>
              <a:ext uri="{FF2B5EF4-FFF2-40B4-BE49-F238E27FC236}">
                <a16:creationId xmlns:a16="http://schemas.microsoft.com/office/drawing/2014/main" id="{DDCEDEE8-BB9B-3A53-03CD-EA7882D8E7E3}"/>
              </a:ext>
            </a:extLst>
          </p:cNvPr>
          <p:cNvPicPr>
            <a:picLocks noChangeAspect="1"/>
          </p:cNvPicPr>
          <p:nvPr/>
        </p:nvPicPr>
        <p:blipFill>
          <a:blip r:embed="rId2"/>
          <a:stretch>
            <a:fillRect/>
          </a:stretch>
        </p:blipFill>
        <p:spPr>
          <a:xfrm>
            <a:off x="6540234" y="727375"/>
            <a:ext cx="5153744" cy="2391109"/>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26943E6-D8B5-9C94-78FA-4AF96DD6B080}"/>
                  </a:ext>
                </a:extLst>
              </p:cNvPr>
              <p:cNvSpPr txBox="1"/>
              <p:nvPr/>
            </p:nvSpPr>
            <p:spPr>
              <a:xfrm>
                <a:off x="6359980" y="3429000"/>
                <a:ext cx="5463508" cy="2516715"/>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Feito suas experiências, identificou e concluiu as característica que influencia a resistência:</a:t>
                </a:r>
              </a:p>
              <a:p>
                <a:pPr indent="228600" algn="just">
                  <a:buNone/>
                </a:pPr>
                <a:r>
                  <a:rPr lang="pt-BR" sz="2200" dirty="0">
                    <a:effectLst/>
                    <a:latin typeface="Arial Narrow" panose="020B0606020202030204" pitchFamily="34" charset="0"/>
                    <a:ea typeface="Calibri" panose="020F0502020204030204" pitchFamily="34" charset="0"/>
                  </a:rPr>
                  <a:t> </a:t>
                </a:r>
              </a:p>
              <a:p>
                <a:pPr marL="342900" lvl="0" indent="-342900" algn="just">
                  <a:lnSpc>
                    <a:spcPct val="106000"/>
                  </a:lnSpc>
                  <a:spcAft>
                    <a:spcPts val="600"/>
                  </a:spcAft>
                  <a:buFont typeface="+mj-lt"/>
                  <a:buAutoNum type="arabicPeriod"/>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cs typeface="Arial" panose="020B0604020202020204" pitchFamily="34" charset="0"/>
                      </a:rPr>
                      <m:t>(</m:t>
                    </m:r>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ρ</m:t>
                    </m:r>
                    <m:r>
                      <a:rPr lang="pt-BR" sz="2200">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effectLst/>
                    <a:latin typeface="Arial Narrow" panose="020B0606020202030204" pitchFamily="34" charset="0"/>
                    <a:ea typeface="Calibri" panose="020F0502020204030204" pitchFamily="34" charset="0"/>
                    <a:cs typeface="Arial" panose="020B0604020202020204" pitchFamily="34" charset="0"/>
                  </a:rPr>
                  <a:t> resistividade elétrica do material, que depende da sua natureza e da temperatura. Exemplos: (cobre conduz bem, borracha não). A sua unidade de medida é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Ω</m:t>
                    </m:r>
                    <m:r>
                      <a:rPr lang="pt-BR" sz="2200">
                        <a:effectLst/>
                        <a:latin typeface="Cambria Math" panose="02040503050406030204" pitchFamily="18" charset="0"/>
                        <a:ea typeface="Calibri" panose="020F0502020204030204" pitchFamily="34" charset="0"/>
                        <a:cs typeface="Arial" panose="020B0604020202020204" pitchFamily="34" charset="0"/>
                      </a:rPr>
                      <m:t>∙</m:t>
                    </m:r>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m</m:t>
                    </m:r>
                  </m:oMath>
                </a14:m>
                <a:r>
                  <a:rPr lang="pt-BR" sz="2200" dirty="0">
                    <a:effectLst/>
                    <a:latin typeface="Arial Narrow" panose="020B0606020202030204" pitchFamily="34" charset="0"/>
                    <a:ea typeface="Calibri" panose="020F0502020204030204" pitchFamily="34" charset="0"/>
                    <a:cs typeface="Arial" panose="020B0604020202020204" pitchFamily="34" charset="0"/>
                  </a:rPr>
                  <a:t>.</a:t>
                </a:r>
              </a:p>
            </p:txBody>
          </p:sp>
        </mc:Choice>
        <mc:Fallback xmlns="">
          <p:sp>
            <p:nvSpPr>
              <p:cNvPr id="7" name="CaixaDeTexto 6">
                <a:extLst>
                  <a:ext uri="{FF2B5EF4-FFF2-40B4-BE49-F238E27FC236}">
                    <a16:creationId xmlns:a16="http://schemas.microsoft.com/office/drawing/2014/main" id="{626943E6-D8B5-9C94-78FA-4AF96DD6B080}"/>
                  </a:ext>
                </a:extLst>
              </p:cNvPr>
              <p:cNvSpPr txBox="1">
                <a:spLocks noRot="1" noChangeAspect="1" noMove="1" noResize="1" noEditPoints="1" noAdjustHandles="1" noChangeArrowheads="1" noChangeShapeType="1" noTextEdit="1"/>
              </p:cNvSpPr>
              <p:nvPr/>
            </p:nvSpPr>
            <p:spPr>
              <a:xfrm>
                <a:off x="6359980" y="3429000"/>
                <a:ext cx="5463508" cy="2516715"/>
              </a:xfrm>
              <a:prstGeom prst="rect">
                <a:avLst/>
              </a:prstGeom>
              <a:blipFill>
                <a:blip r:embed="rId3"/>
                <a:stretch>
                  <a:fillRect l="-1449" t="-1456" r="-1338" b="-4369"/>
                </a:stretch>
              </a:blipFill>
            </p:spPr>
            <p:txBody>
              <a:bodyPr/>
              <a:lstStyle/>
              <a:p>
                <a:r>
                  <a:rPr lang="pt-BR">
                    <a:noFill/>
                  </a:rPr>
                  <a:t> </a:t>
                </a:r>
              </a:p>
            </p:txBody>
          </p:sp>
        </mc:Fallback>
      </mc:AlternateContent>
    </p:spTree>
    <p:extLst>
      <p:ext uri="{BB962C8B-B14F-4D97-AF65-F5344CB8AC3E}">
        <p14:creationId xmlns:p14="http://schemas.microsoft.com/office/powerpoint/2010/main" val="1844832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0E7D6-F45D-E63F-3ADA-B871D147832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625706F6-2EF8-6F18-354C-4E9917B96E2F}"/>
                  </a:ext>
                </a:extLst>
              </p:cNvPr>
              <p:cNvSpPr txBox="1"/>
              <p:nvPr/>
            </p:nvSpPr>
            <p:spPr>
              <a:xfrm>
                <a:off x="161364" y="715943"/>
                <a:ext cx="5620871" cy="3284938"/>
              </a:xfrm>
              <a:prstGeom prst="rect">
                <a:avLst/>
              </a:prstGeom>
              <a:noFill/>
            </p:spPr>
            <p:txBody>
              <a:bodyPr wrap="square">
                <a:spAutoFit/>
              </a:bodyPr>
              <a:lstStyle/>
              <a:p>
                <a:pPr lvl="0" algn="just">
                  <a:lnSpc>
                    <a:spcPct val="106000"/>
                  </a:lnSpc>
                  <a:spcAft>
                    <a:spcPts val="600"/>
                  </a:spcAft>
                  <a:tabLst>
                    <a:tab pos="228600" algn="l"/>
                  </a:tabLst>
                </a:pPr>
                <a14:m>
                  <m:oMath xmlns:m="http://schemas.openxmlformats.org/officeDocument/2006/math">
                    <m:r>
                      <a:rPr lang="pt-BR" sz="2200" b="0" i="0" smtClean="0">
                        <a:effectLst/>
                        <a:latin typeface="Cambria Math" panose="02040503050406030204" pitchFamily="18" charset="0"/>
                        <a:ea typeface="Calibri" panose="020F0502020204030204" pitchFamily="34" charset="0"/>
                        <a:cs typeface="Arial" panose="020B0604020202020204" pitchFamily="34" charset="0"/>
                      </a:rPr>
                      <m:t>2. (</m:t>
                    </m:r>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l</m:t>
                    </m:r>
                    <m:r>
                      <a:rPr lang="pt-BR" sz="2200">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effectLst/>
                    <a:latin typeface="Arial Narrow" panose="020B0606020202030204" pitchFamily="34" charset="0"/>
                    <a:ea typeface="Calibri" panose="020F0502020204030204" pitchFamily="34" charset="0"/>
                    <a:cs typeface="Arial" panose="020B0604020202020204" pitchFamily="34" charset="0"/>
                  </a:rPr>
                  <a:t> comprimento do fio: Quanto mais longo o fio, maior a resistência (os elétrons se cansam no caminho). A sua unidade de medida é o metro </a:t>
                </a:r>
                <a14:m>
                  <m:oMath xmlns:m="http://schemas.openxmlformats.org/officeDocument/2006/math">
                    <m:r>
                      <a:rPr lang="pt-BR" sz="2200">
                        <a:effectLst/>
                        <a:latin typeface="Cambria Math" panose="02040503050406030204" pitchFamily="18" charset="0"/>
                        <a:ea typeface="Calibri" panose="020F0502020204030204" pitchFamily="34" charset="0"/>
                        <a:cs typeface="Arial" panose="020B0604020202020204" pitchFamily="34" charset="0"/>
                      </a:rPr>
                      <m:t>(</m:t>
                    </m:r>
                    <m:r>
                      <m:rPr>
                        <m:sty m:val="p"/>
                      </m:rPr>
                      <a:rPr lang="pt-BR" sz="2200">
                        <a:effectLst/>
                        <a:latin typeface="Cambria Math" panose="02040503050406030204" pitchFamily="18" charset="0"/>
                        <a:ea typeface="Calibri" panose="020F0502020204030204" pitchFamily="34" charset="0"/>
                        <a:cs typeface="Arial" panose="020B0604020202020204" pitchFamily="34" charset="0"/>
                      </a:rPr>
                      <m:t>m</m:t>
                    </m:r>
                    <m:r>
                      <a:rPr lang="pt-BR" sz="2200">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effectLst/>
                    <a:latin typeface="Arial Narrow" panose="020B0606020202030204" pitchFamily="34" charset="0"/>
                    <a:ea typeface="Calibri" panose="020F0502020204030204" pitchFamily="34" charset="0"/>
                    <a:cs typeface="Arial" panose="020B0604020202020204" pitchFamily="34" charset="0"/>
                  </a:rPr>
                  <a:t>.</a:t>
                </a:r>
              </a:p>
              <a:p>
                <a:pPr lvl="0" algn="just"/>
                <a14:m>
                  <m:oMath xmlns:m="http://schemas.openxmlformats.org/officeDocument/2006/math">
                    <m:r>
                      <a:rPr lang="pt-BR" sz="2200" b="0" i="0" smtClean="0">
                        <a:latin typeface="Cambria Math" panose="02040503050406030204" pitchFamily="18" charset="0"/>
                      </a:rPr>
                      <m:t>3. (</m:t>
                    </m:r>
                    <m:r>
                      <m:rPr>
                        <m:sty m:val="p"/>
                      </m:rPr>
                      <a:rPr lang="pt-BR" sz="2200">
                        <a:latin typeface="Cambria Math" panose="02040503050406030204" pitchFamily="18" charset="0"/>
                      </a:rPr>
                      <m:t>A</m:t>
                    </m:r>
                    <m:r>
                      <a:rPr lang="pt-BR" sz="2200">
                        <a:latin typeface="Cambria Math" panose="02040503050406030204" pitchFamily="18" charset="0"/>
                      </a:rPr>
                      <m:t>)</m:t>
                    </m:r>
                  </m:oMath>
                </a14:m>
                <a:r>
                  <a:rPr lang="pt-BR" sz="2200" dirty="0">
                    <a:latin typeface="Arial Narrow" panose="020B0606020202030204" pitchFamily="34" charset="0"/>
                  </a:rPr>
                  <a:t> área da seção transversal (espessura): Quanto mais grosso o fio, menor a resistência (mais espaço para os elétrons passarem). A sua unidade de medida é o </a:t>
                </a:r>
                <a14:m>
                  <m:oMath xmlns:m="http://schemas.openxmlformats.org/officeDocument/2006/math">
                    <m:r>
                      <a:rPr lang="pt-BR" sz="2200">
                        <a:latin typeface="Cambria Math" panose="02040503050406030204" pitchFamily="18" charset="0"/>
                      </a:rPr>
                      <m:t>(</m:t>
                    </m:r>
                    <m:sSup>
                      <m:sSupPr>
                        <m:ctrlPr>
                          <a:rPr lang="pt-BR" sz="2200" i="1">
                            <a:latin typeface="Cambria Math" panose="02040503050406030204" pitchFamily="18" charset="0"/>
                          </a:rPr>
                        </m:ctrlPr>
                      </m:sSupPr>
                      <m:e>
                        <m:r>
                          <m:rPr>
                            <m:sty m:val="p"/>
                          </m:rPr>
                          <a:rPr lang="pt-BR" sz="2200">
                            <a:latin typeface="Cambria Math" panose="02040503050406030204" pitchFamily="18" charset="0"/>
                          </a:rPr>
                          <m:t>m</m:t>
                        </m:r>
                      </m:e>
                      <m:sup>
                        <m:r>
                          <a:rPr lang="pt-BR" sz="2200">
                            <a:latin typeface="Cambria Math" panose="02040503050406030204" pitchFamily="18" charset="0"/>
                          </a:rPr>
                          <m:t>2</m:t>
                        </m:r>
                      </m:sup>
                    </m:sSup>
                    <m:r>
                      <a:rPr lang="pt-BR" sz="2200">
                        <a:latin typeface="Cambria Math" panose="02040503050406030204" pitchFamily="18" charset="0"/>
                      </a:rPr>
                      <m:t>)</m:t>
                    </m:r>
                  </m:oMath>
                </a14:m>
                <a:r>
                  <a:rPr lang="pt-BR" sz="2200" dirty="0">
                    <a:latin typeface="Arial Narrow" panose="020B0606020202030204" pitchFamily="34" charset="0"/>
                  </a:rPr>
                  <a:t>.</a:t>
                </a:r>
              </a:p>
              <a:p>
                <a:pPr algn="just"/>
                <a:r>
                  <a:rPr lang="pt-BR" sz="2200" dirty="0">
                    <a:latin typeface="Arial Narrow" panose="020B0606020202030204" pitchFamily="34" charset="0"/>
                  </a:rPr>
                  <a:t>4. A tabela a seguir apresenta alguns materiais e suas  resistividades elétricas.</a:t>
                </a:r>
                <a:endParaRPr lang="pt-BR" sz="2200" dirty="0">
                  <a:effectLst/>
                  <a:latin typeface="Arial Narrow" panose="020B0606020202030204" pitchFamily="34" charset="0"/>
                  <a:ea typeface="Calibri" panose="020F0502020204030204" pitchFamily="34" charset="0"/>
                  <a:cs typeface="Arial" panose="020B0604020202020204" pitchFamily="34" charset="0"/>
                </a:endParaRPr>
              </a:p>
            </p:txBody>
          </p:sp>
        </mc:Choice>
        <mc:Fallback xmlns="">
          <p:sp>
            <p:nvSpPr>
              <p:cNvPr id="2" name="CaixaDeTexto 1">
                <a:extLst>
                  <a:ext uri="{FF2B5EF4-FFF2-40B4-BE49-F238E27FC236}">
                    <a16:creationId xmlns:a16="http://schemas.microsoft.com/office/drawing/2014/main" id="{625706F6-2EF8-6F18-354C-4E9917B96E2F}"/>
                  </a:ext>
                </a:extLst>
              </p:cNvPr>
              <p:cNvSpPr txBox="1">
                <a:spLocks noRot="1" noChangeAspect="1" noMove="1" noResize="1" noEditPoints="1" noAdjustHandles="1" noChangeArrowheads="1" noChangeShapeType="1" noTextEdit="1"/>
              </p:cNvSpPr>
              <p:nvPr/>
            </p:nvSpPr>
            <p:spPr>
              <a:xfrm>
                <a:off x="161364" y="715943"/>
                <a:ext cx="5620871" cy="3284938"/>
              </a:xfrm>
              <a:prstGeom prst="rect">
                <a:avLst/>
              </a:prstGeom>
              <a:blipFill>
                <a:blip r:embed="rId2"/>
                <a:stretch>
                  <a:fillRect l="-1408" t="-1113" r="-1300" b="-2968"/>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655441C2-631A-A398-A23D-D932A0AF488C}"/>
              </a:ext>
            </a:extLst>
          </p:cNvPr>
          <p:cNvPicPr>
            <a:picLocks noChangeAspect="1"/>
          </p:cNvPicPr>
          <p:nvPr/>
        </p:nvPicPr>
        <p:blipFill>
          <a:blip r:embed="rId3"/>
          <a:stretch>
            <a:fillRect/>
          </a:stretch>
        </p:blipFill>
        <p:spPr>
          <a:xfrm>
            <a:off x="161364" y="4000881"/>
            <a:ext cx="5916240" cy="2650931"/>
          </a:xfrm>
          <a:prstGeom prst="rect">
            <a:avLst/>
          </a:prstGeom>
        </p:spPr>
      </p:pic>
      <mc:AlternateContent xmlns:mc="http://schemas.openxmlformats.org/markup-compatibility/2006">
        <mc:Choice xmlns:am3d="http://schemas.microsoft.com/office/drawing/2017/model3d" Requires="am3d">
          <p:graphicFrame>
            <p:nvGraphicFramePr>
              <p:cNvPr id="9" name="Modelo 3D 8" descr="Resistor Eletrônico 3">
                <a:extLst>
                  <a:ext uri="{FF2B5EF4-FFF2-40B4-BE49-F238E27FC236}">
                    <a16:creationId xmlns:a16="http://schemas.microsoft.com/office/drawing/2014/main" id="{8D4A9842-AECC-74CC-7CDF-B5BE8336D6A8}"/>
                  </a:ext>
                </a:extLst>
              </p:cNvPr>
              <p:cNvGraphicFramePr>
                <a:graphicFrameLocks noChangeAspect="1"/>
              </p:cNvGraphicFramePr>
              <p:nvPr>
                <p:extLst>
                  <p:ext uri="{D42A27DB-BD31-4B8C-83A1-F6EECF244321}">
                    <p14:modId xmlns:p14="http://schemas.microsoft.com/office/powerpoint/2010/main" val="812830452"/>
                  </p:ext>
                </p:extLst>
              </p:nvPr>
            </p:nvGraphicFramePr>
            <p:xfrm rot="17612944" flipH="1">
              <a:off x="7867967" y="982331"/>
              <a:ext cx="2370167" cy="5464581"/>
            </p:xfrm>
            <a:graphic>
              <a:graphicData uri="http://schemas.microsoft.com/office/drawing/2017/model3d">
                <am3d:model3d r:embed="rId4">
                  <am3d:spPr>
                    <a:xfrm rot="17612944" flipH="1">
                      <a:off x="0" y="0"/>
                      <a:ext cx="2370167" cy="5464581"/>
                    </a:xfrm>
                    <a:prstGeom prst="rect">
                      <a:avLst/>
                    </a:prstGeom>
                  </am3d:spPr>
                  <am3d:camera>
                    <am3d:pos x="0" y="0" z="53688365"/>
                    <am3d:up dx="0" dy="36000000" dz="0"/>
                    <am3d:lookAt x="0" y="0" z="0"/>
                    <am3d:perspective fov="2700000"/>
                  </am3d:camera>
                  <am3d:trans>
                    <am3d:meterPerModelUnit n="58520051" d="1000000"/>
                    <am3d:preTrans dx="-21" dy="-11" dz="-6"/>
                    <am3d:scale>
                      <am3d:sx n="1000000" d="1000000"/>
                      <am3d:sy n="1000000" d="1000000"/>
                      <am3d:sz n="1000000" d="1000000"/>
                    </am3d:scale>
                    <am3d:rot ax="-375251" ay="2483570" az="-248676"/>
                    <am3d:postTrans dx="0" dy="0" dz="0"/>
                  </am3d:trans>
                  <am3d:raster rName="Office3DRenderer" rVer="16.0.8326">
                    <am3d:blip r:embed="rId5"/>
                  </am3d:raster>
                  <am3d:objViewport viewportSz="593078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Modelo 3D 8" descr="Resistor Eletrônico 3">
                <a:extLst>
                  <a:ext uri="{FF2B5EF4-FFF2-40B4-BE49-F238E27FC236}">
                    <a16:creationId xmlns:a16="http://schemas.microsoft.com/office/drawing/2014/main" id="{8D4A9842-AECC-74CC-7CDF-B5BE8336D6A8}"/>
                  </a:ext>
                </a:extLst>
              </p:cNvPr>
              <p:cNvPicPr>
                <a:picLocks noGrp="1" noRot="1" noChangeAspect="1" noMove="1" noResize="1" noEditPoints="1" noAdjustHandles="1" noChangeArrowheads="1" noChangeShapeType="1" noCrop="1"/>
              </p:cNvPicPr>
              <p:nvPr/>
            </p:nvPicPr>
            <p:blipFill>
              <a:blip r:embed="rId5"/>
              <a:stretch>
                <a:fillRect/>
              </a:stretch>
            </p:blipFill>
            <p:spPr>
              <a:xfrm rot="17612944" flipH="1">
                <a:off x="7867967" y="982331"/>
                <a:ext cx="2370167" cy="5464581"/>
              </a:xfrm>
              <a:prstGeom prst="rect">
                <a:avLst/>
              </a:prstGeom>
            </p:spPr>
          </p:pic>
        </mc:Fallback>
      </mc:AlternateContent>
    </p:spTree>
    <p:extLst>
      <p:ext uri="{BB962C8B-B14F-4D97-AF65-F5344CB8AC3E}">
        <p14:creationId xmlns:p14="http://schemas.microsoft.com/office/powerpoint/2010/main" val="28012591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B2110-9637-D2B0-18B9-A695E6D8EA3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29A005A-83E2-4067-34CA-7C6B3A029219}"/>
                  </a:ext>
                </a:extLst>
              </p:cNvPr>
              <p:cNvSpPr txBox="1"/>
              <p:nvPr/>
            </p:nvSpPr>
            <p:spPr>
              <a:xfrm>
                <a:off x="170328" y="769731"/>
                <a:ext cx="5620871" cy="2727221"/>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7</a:t>
                </a:r>
                <a:r>
                  <a:rPr lang="pt-BR" sz="2200" dirty="0">
                    <a:solidFill>
                      <a:srgbClr val="000000"/>
                    </a:solidFill>
                    <a:effectLst/>
                    <a:latin typeface="Arial Narrow" panose="020B0606020202030204" pitchFamily="34" charset="0"/>
                    <a:ea typeface="Calibri" panose="020F0502020204030204" pitchFamily="34" charset="0"/>
                  </a:rPr>
                  <a:t>: Dado um fio de alumínio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400 </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 de comprimento e área de seção transversal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1,0 </m:t>
                    </m:r>
                    <m:r>
                      <m:rPr>
                        <m:sty m:val="p"/>
                      </m:rPr>
                      <a:rPr lang="pt-BR" sz="2200">
                        <a:solidFill>
                          <a:srgbClr val="000000"/>
                        </a:solidFill>
                        <a:effectLst/>
                        <a:latin typeface="Cambria Math" panose="02040503050406030204" pitchFamily="18" charset="0"/>
                        <a:ea typeface="Calibri" panose="020F0502020204030204" pitchFamily="34" charset="0"/>
                      </a:rPr>
                      <m:t>c</m:t>
                    </m:r>
                    <m:sSup>
                      <m:sSupPr>
                        <m:ctrlPr>
                          <a:rPr lang="pt-BR" sz="2200" i="1">
                            <a:effectLst/>
                            <a:latin typeface="Cambria Math" panose="02040503050406030204" pitchFamily="18" charset="0"/>
                            <a:ea typeface="Calibri" panose="020F0502020204030204" pitchFamily="34" charset="0"/>
                          </a:rPr>
                        </m:ctrlPr>
                      </m:sSupPr>
                      <m:e>
                        <m:r>
                          <m:rPr>
                            <m:sty m:val="p"/>
                          </m:rPr>
                          <a:rPr lang="pt-BR" sz="2200">
                            <a:solidFill>
                              <a:srgbClr val="000000"/>
                            </a:solidFill>
                            <a:effectLst/>
                            <a:latin typeface="Cambria Math" panose="02040503050406030204" pitchFamily="18" charset="0"/>
                            <a:ea typeface="Calibri" panose="020F0502020204030204" pitchFamily="34" charset="0"/>
                          </a:rPr>
                          <m:t>m</m:t>
                        </m:r>
                      </m:e>
                      <m:sup>
                        <m:r>
                          <a:rPr lang="pt-BR" sz="2200">
                            <a:solidFill>
                              <a:srgbClr val="000000"/>
                            </a:solidFill>
                            <a:effectLst/>
                            <a:latin typeface="Cambria Math" panose="02040503050406030204" pitchFamily="18" charset="0"/>
                            <a:ea typeface="Calibri" panose="020F0502020204030204" pitchFamily="34" charset="0"/>
                          </a:rPr>
                          <m:t>2</m:t>
                        </m:r>
                      </m:sup>
                    </m:sSup>
                  </m:oMath>
                </a14:m>
                <a:r>
                  <a:rPr lang="pt-BR" sz="2200" dirty="0">
                    <a:solidFill>
                      <a:srgbClr val="000000"/>
                    </a:solidFill>
                    <a:effectLst/>
                    <a:latin typeface="Arial Narrow" panose="020B0606020202030204" pitchFamily="34" charset="0"/>
                    <a:ea typeface="Calibri" panose="020F0502020204030204" pitchFamily="34" charset="0"/>
                  </a:rPr>
                  <a:t>. Sendo a resistividade elétrica do fio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2,7∙</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−8</m:t>
                        </m:r>
                      </m:sup>
                    </m:sSup>
                    <m:r>
                      <m:rPr>
                        <m:sty m:val="p"/>
                      </m:rPr>
                      <a:rPr lang="pt-BR" sz="2200">
                        <a:solidFill>
                          <a:srgbClr val="000000"/>
                        </a:solidFill>
                        <a:effectLst/>
                        <a:latin typeface="Cambria Math" panose="02040503050406030204" pitchFamily="18" charset="0"/>
                        <a:ea typeface="Calibri" panose="020F0502020204030204" pitchFamily="34" charset="0"/>
                      </a:rPr>
                      <m:t>Ω</m:t>
                    </m:r>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 a resistência elétrica de fio em ohms será</a:t>
                </a:r>
                <a:endParaRPr lang="pt-BR" sz="2200" dirty="0">
                  <a:effectLst/>
                  <a:latin typeface="Arial Narrow" panose="020B0606020202030204" pitchFamily="34" charset="0"/>
                  <a:ea typeface="Calibri" panose="020F050202020403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0,108</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(B)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1,080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10,80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108,0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1 080</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Ω</m:t>
                    </m:r>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229A005A-83E2-4067-34CA-7C6B3A029219}"/>
                  </a:ext>
                </a:extLst>
              </p:cNvPr>
              <p:cNvSpPr txBox="1">
                <a:spLocks noRot="1" noChangeAspect="1" noMove="1" noResize="1" noEditPoints="1" noAdjustHandles="1" noChangeArrowheads="1" noChangeShapeType="1" noTextEdit="1"/>
              </p:cNvSpPr>
              <p:nvPr/>
            </p:nvSpPr>
            <p:spPr>
              <a:xfrm>
                <a:off x="170328" y="769731"/>
                <a:ext cx="5620871" cy="2727221"/>
              </a:xfrm>
              <a:prstGeom prst="rect">
                <a:avLst/>
              </a:prstGeom>
              <a:blipFill>
                <a:blip r:embed="rId2"/>
                <a:stretch>
                  <a:fillRect l="-1410" t="-1339" r="-1410" b="-3795"/>
                </a:stretch>
              </a:blipFill>
            </p:spPr>
            <p:txBody>
              <a:bodyPr/>
              <a:lstStyle/>
              <a:p>
                <a:r>
                  <a:rPr lang="pt-BR">
                    <a:noFill/>
                  </a:rPr>
                  <a:t> </a:t>
                </a:r>
              </a:p>
            </p:txBody>
          </p:sp>
        </mc:Fallback>
      </mc:AlternateContent>
    </p:spTree>
    <p:extLst>
      <p:ext uri="{BB962C8B-B14F-4D97-AF65-F5344CB8AC3E}">
        <p14:creationId xmlns:p14="http://schemas.microsoft.com/office/powerpoint/2010/main" val="1444829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A95B4-8985-CD28-8F08-D24CFA4FF5F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A2821D7-4AFD-BA31-8510-1185B9FD5FCC}"/>
                  </a:ext>
                </a:extLst>
              </p:cNvPr>
              <p:cNvSpPr txBox="1"/>
              <p:nvPr/>
            </p:nvSpPr>
            <p:spPr>
              <a:xfrm>
                <a:off x="322729" y="609792"/>
                <a:ext cx="5513295" cy="3065776"/>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8</a:t>
                </a:r>
                <a:r>
                  <a:rPr lang="pt-BR" sz="2200" dirty="0">
                    <a:solidFill>
                      <a:srgbClr val="000000"/>
                    </a:solidFill>
                    <a:effectLst/>
                    <a:latin typeface="Arial Narrow" panose="020B0606020202030204" pitchFamily="34" charset="0"/>
                    <a:ea typeface="Calibri" panose="020F0502020204030204" pitchFamily="34" charset="0"/>
                  </a:rPr>
                  <a:t>: Um fio de cobre tem resistividade elétrica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1,7∙</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−8</m:t>
                        </m:r>
                      </m:sup>
                    </m:sSup>
                    <m:r>
                      <m:rPr>
                        <m:sty m:val="p"/>
                      </m:rPr>
                      <a:rPr lang="pt-BR" sz="2200">
                        <a:solidFill>
                          <a:srgbClr val="000000"/>
                        </a:solidFill>
                        <a:effectLst/>
                        <a:latin typeface="Cambria Math" panose="02040503050406030204" pitchFamily="18" charset="0"/>
                        <a:ea typeface="Calibri" panose="020F0502020204030204" pitchFamily="34" charset="0"/>
                      </a:rPr>
                      <m:t>Ω</m:t>
                    </m:r>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 e comprimento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300 </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 Sendo a resistência elétrica apresentada por ele em funcionamento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51</m:t>
                    </m:r>
                    <m:r>
                      <m:rPr>
                        <m:sty m:val="p"/>
                      </m:rPr>
                      <a:rPr lang="pt-BR" sz="2200">
                        <a:solidFill>
                          <a:srgbClr val="000000"/>
                        </a:solidFill>
                        <a:effectLst/>
                        <a:latin typeface="Cambria Math" panose="02040503050406030204" pitchFamily="18" charset="0"/>
                        <a:ea typeface="Calibri" panose="020F0502020204030204" pitchFamily="34" charset="0"/>
                      </a:rPr>
                      <m:t>Ω</m:t>
                    </m:r>
                    <m:r>
                      <a:rPr lang="pt-BR" sz="2200">
                        <a:solidFill>
                          <a:srgbClr val="000000"/>
                        </a:solidFill>
                        <a:effectLst/>
                        <a:latin typeface="Cambria Math" panose="02040503050406030204" pitchFamily="18" charset="0"/>
                        <a:ea typeface="Calibri" panose="020F0502020204030204" pitchFamily="34" charset="0"/>
                      </a:rPr>
                      <m:t>, </m:t>
                    </m:r>
                  </m:oMath>
                </a14:m>
                <a:r>
                  <a:rPr lang="pt-BR" sz="2200" dirty="0">
                    <a:solidFill>
                      <a:srgbClr val="000000"/>
                    </a:solidFill>
                    <a:effectLst/>
                    <a:latin typeface="Arial Narrow" panose="020B0606020202030204" pitchFamily="34" charset="0"/>
                    <a:ea typeface="Calibri" panose="020F0502020204030204" pitchFamily="34" charset="0"/>
                  </a:rPr>
                  <a:t>a sua área de seção transversal mede em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mm</m:t>
                    </m:r>
                    <m:r>
                      <a:rPr lang="pt-BR" sz="2200">
                        <a:solidFill>
                          <a:srgbClr val="000000"/>
                        </a:solidFill>
                        <a:effectLst/>
                        <a:latin typeface="Cambria Math" panose="02040503050406030204" pitchFamily="18" charset="0"/>
                        <a:ea typeface="Calibri" panose="020F0502020204030204" pitchFamily="34" charset="0"/>
                      </a:rPr>
                      <m:t>²</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0,01.</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(B)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0,10.</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1,0.</m:t>
                    </m:r>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10,0.</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100,0.</m:t>
                    </m:r>
                  </m:oMath>
                </a14:m>
                <a:endParaRPr lang="pt-BR" sz="2200" dirty="0">
                  <a:effectLst/>
                  <a:latin typeface="Arial Narrow" panose="020B0606020202030204" pitchFamily="34" charset="0"/>
                  <a:ea typeface="Calibri" panose="020F0502020204030204" pitchFamily="34" charset="0"/>
                  <a:cs typeface="Arial" panose="020B0604020202020204" pitchFamily="34" charset="0"/>
                </a:endParaRPr>
              </a:p>
            </p:txBody>
          </p:sp>
        </mc:Choice>
        <mc:Fallback xmlns="">
          <p:sp>
            <p:nvSpPr>
              <p:cNvPr id="3" name="CaixaDeTexto 2">
                <a:extLst>
                  <a:ext uri="{FF2B5EF4-FFF2-40B4-BE49-F238E27FC236}">
                    <a16:creationId xmlns:a16="http://schemas.microsoft.com/office/drawing/2014/main" id="{BA2821D7-4AFD-BA31-8510-1185B9FD5FCC}"/>
                  </a:ext>
                </a:extLst>
              </p:cNvPr>
              <p:cNvSpPr txBox="1">
                <a:spLocks noRot="1" noChangeAspect="1" noMove="1" noResize="1" noEditPoints="1" noAdjustHandles="1" noChangeArrowheads="1" noChangeShapeType="1" noTextEdit="1"/>
              </p:cNvSpPr>
              <p:nvPr/>
            </p:nvSpPr>
            <p:spPr>
              <a:xfrm>
                <a:off x="322729" y="609792"/>
                <a:ext cx="5513295" cy="3065776"/>
              </a:xfrm>
              <a:prstGeom prst="rect">
                <a:avLst/>
              </a:prstGeom>
              <a:blipFill>
                <a:blip r:embed="rId2"/>
                <a:stretch>
                  <a:fillRect l="-1438" t="-1392" r="-1438" b="-3380"/>
                </a:stretch>
              </a:blipFill>
            </p:spPr>
            <p:txBody>
              <a:bodyPr/>
              <a:lstStyle/>
              <a:p>
                <a:r>
                  <a:rPr lang="pt-BR">
                    <a:noFill/>
                  </a:rPr>
                  <a:t> </a:t>
                </a:r>
              </a:p>
            </p:txBody>
          </p:sp>
        </mc:Fallback>
      </mc:AlternateContent>
    </p:spTree>
    <p:extLst>
      <p:ext uri="{BB962C8B-B14F-4D97-AF65-F5344CB8AC3E}">
        <p14:creationId xmlns:p14="http://schemas.microsoft.com/office/powerpoint/2010/main" val="2246360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0983731-1B9F-8D72-3E06-9F04AAAB558A}"/>
                  </a:ext>
                </a:extLst>
              </p:cNvPr>
              <p:cNvSpPr txBox="1"/>
              <p:nvPr/>
            </p:nvSpPr>
            <p:spPr>
              <a:xfrm>
                <a:off x="161365" y="901424"/>
                <a:ext cx="5800164" cy="1107996"/>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9</a:t>
                </a:r>
                <a:r>
                  <a:rPr lang="pt-BR" sz="2200" dirty="0">
                    <a:solidFill>
                      <a:srgbClr val="000000"/>
                    </a:solidFill>
                    <a:effectLst/>
                    <a:latin typeface="Arial Narrow" panose="020B0606020202030204" pitchFamily="34" charset="0"/>
                    <a:ea typeface="Calibri" panose="020F0502020204030204" pitchFamily="34" charset="0"/>
                  </a:rPr>
                  <a:t>: Qual a resistividade elétrica de um fio que tem resistência elétrica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120</m:t>
                    </m:r>
                    <m:r>
                      <m:rPr>
                        <m:sty m:val="p"/>
                      </m:rPr>
                      <a:rPr lang="pt-BR" sz="2200">
                        <a:solidFill>
                          <a:srgbClr val="000000"/>
                        </a:solidFill>
                        <a:effectLst/>
                        <a:latin typeface="Cambria Math" panose="02040503050406030204" pitchFamily="18" charset="0"/>
                        <a:ea typeface="Calibri" panose="020F0502020204030204" pitchFamily="34" charset="0"/>
                      </a:rPr>
                      <m:t>Ω</m:t>
                    </m:r>
                  </m:oMath>
                </a14:m>
                <a:r>
                  <a:rPr lang="pt-BR" sz="2200" dirty="0">
                    <a:solidFill>
                      <a:srgbClr val="000000"/>
                    </a:solidFill>
                    <a:effectLst/>
                    <a:latin typeface="Arial Narrow" panose="020B0606020202030204" pitchFamily="34" charset="0"/>
                    <a:ea typeface="Calibri" panose="020F0502020204030204" pitchFamily="34" charset="0"/>
                  </a:rPr>
                  <a:t>, com</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 240 </m:t>
                    </m:r>
                    <m:r>
                      <m:rPr>
                        <m:sty m:val="p"/>
                      </m:rPr>
                      <a:rPr lang="pt-BR" sz="2200">
                        <a:solidFill>
                          <a:srgbClr val="000000"/>
                        </a:solidFill>
                        <a:effectLst/>
                        <a:latin typeface="Cambria Math" panose="02040503050406030204" pitchFamily="18" charset="0"/>
                        <a:ea typeface="Calibri" panose="020F0502020204030204" pitchFamily="34" charset="0"/>
                      </a:rPr>
                      <m:t>m</m:t>
                    </m:r>
                    <m:r>
                      <a:rPr lang="pt-BR" sz="2200">
                        <a:solidFill>
                          <a:srgbClr val="000000"/>
                        </a:solidFill>
                        <a:effectLst/>
                        <a:latin typeface="Cambria Math" panose="02040503050406030204" pitchFamily="18" charset="0"/>
                        <a:ea typeface="Calibri" panose="020F0502020204030204" pitchFamily="34" charset="0"/>
                      </a:rPr>
                      <m:t> </m:t>
                    </m:r>
                  </m:oMath>
                </a14:m>
                <a:r>
                  <a:rPr lang="pt-BR" sz="2200" dirty="0">
                    <a:solidFill>
                      <a:srgbClr val="000000"/>
                    </a:solidFill>
                    <a:effectLst/>
                    <a:latin typeface="Arial Narrow" panose="020B0606020202030204" pitchFamily="34" charset="0"/>
                    <a:ea typeface="Calibri" panose="020F0502020204030204" pitchFamily="34" charset="0"/>
                  </a:rPr>
                  <a:t>de comprimento e área de seção transversal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0,01 </m:t>
                    </m:r>
                    <m:r>
                      <m:rPr>
                        <m:sty m:val="p"/>
                      </m:rPr>
                      <a:rPr lang="pt-BR" sz="2200">
                        <a:solidFill>
                          <a:srgbClr val="000000"/>
                        </a:solidFill>
                        <a:effectLst/>
                        <a:latin typeface="Cambria Math" panose="02040503050406030204" pitchFamily="18" charset="0"/>
                        <a:ea typeface="Calibri" panose="020F0502020204030204" pitchFamily="34" charset="0"/>
                      </a:rPr>
                      <m:t>m</m:t>
                    </m:r>
                    <m:r>
                      <a:rPr lang="pt-BR" sz="2200">
                        <a:solidFill>
                          <a:srgbClr val="000000"/>
                        </a:solidFill>
                        <a:effectLst/>
                        <a:latin typeface="Cambria Math" panose="02040503050406030204" pitchFamily="18" charset="0"/>
                        <a:ea typeface="Calibri" panose="020F0502020204030204" pitchFamily="34" charset="0"/>
                      </a:rPr>
                      <m:t>²</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20983731-1B9F-8D72-3E06-9F04AAAB558A}"/>
                  </a:ext>
                </a:extLst>
              </p:cNvPr>
              <p:cNvSpPr txBox="1">
                <a:spLocks noRot="1" noChangeAspect="1" noMove="1" noResize="1" noEditPoints="1" noAdjustHandles="1" noChangeArrowheads="1" noChangeShapeType="1" noTextEdit="1"/>
              </p:cNvSpPr>
              <p:nvPr/>
            </p:nvSpPr>
            <p:spPr>
              <a:xfrm>
                <a:off x="161365" y="901424"/>
                <a:ext cx="5800164" cy="1107996"/>
              </a:xfrm>
              <a:prstGeom prst="rect">
                <a:avLst/>
              </a:prstGeom>
              <a:blipFill>
                <a:blip r:embed="rId2"/>
                <a:stretch>
                  <a:fillRect l="-1366" t="-3846" r="-1261" b="-10440"/>
                </a:stretch>
              </a:blipFill>
            </p:spPr>
            <p:txBody>
              <a:bodyPr/>
              <a:lstStyle/>
              <a:p>
                <a:r>
                  <a:rPr lang="pt-BR">
                    <a:noFill/>
                  </a:rPr>
                  <a:t> </a:t>
                </a:r>
              </a:p>
            </p:txBody>
          </p:sp>
        </mc:Fallback>
      </mc:AlternateContent>
    </p:spTree>
    <p:extLst>
      <p:ext uri="{BB962C8B-B14F-4D97-AF65-F5344CB8AC3E}">
        <p14:creationId xmlns:p14="http://schemas.microsoft.com/office/powerpoint/2010/main" val="2586866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5277D-CF7B-A0E9-93C7-DA20433AFDA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B88E9CD-A596-9865-E277-557DB2E35B35}"/>
                  </a:ext>
                </a:extLst>
              </p:cNvPr>
              <p:cNvSpPr txBox="1"/>
              <p:nvPr/>
            </p:nvSpPr>
            <p:spPr>
              <a:xfrm>
                <a:off x="242046" y="971095"/>
                <a:ext cx="5647765" cy="5446812"/>
              </a:xfrm>
              <a:prstGeom prst="rect">
                <a:avLst/>
              </a:prstGeom>
              <a:noFill/>
            </p:spPr>
            <p:txBody>
              <a:bodyPr wrap="square">
                <a:spAutoFit/>
              </a:bodyPr>
              <a:lstStyle/>
              <a:p>
                <a:pPr marL="342900" lvl="0" indent="-342900" algn="just" fontAlgn="auto">
                  <a:lnSpc>
                    <a:spcPct val="106000"/>
                  </a:lnSpc>
                  <a:spcAft>
                    <a:spcPts val="800"/>
                  </a:spcAft>
                  <a:buFont typeface="Wingdings" panose="05000000000000000000" pitchFamily="2" charset="2"/>
                  <a:buChar char=""/>
                </a:pPr>
                <a:r>
                  <a:rPr lang="pt-BR" sz="2200" b="1" dirty="0">
                    <a:solidFill>
                      <a:srgbClr val="000000"/>
                    </a:solidFill>
                    <a:effectLst/>
                    <a:latin typeface="Arial Narrow" panose="020B0606020202030204" pitchFamily="34" charset="0"/>
                    <a:ea typeface="Calibri" panose="020F0502020204030204" pitchFamily="34" charset="0"/>
                  </a:rPr>
                  <a:t>Associação de Resistores</a:t>
                </a:r>
                <a:endParaRPr lang="pt-BR" sz="2200" dirty="0">
                  <a:effectLst/>
                  <a:latin typeface="Arial Narrow" panose="020B0606020202030204" pitchFamily="34" charset="0"/>
                  <a:ea typeface="Calibri" panose="020F0502020204030204" pitchFamily="34" charset="0"/>
                </a:endParaRPr>
              </a:p>
              <a:p>
                <a:pPr indent="228600" algn="just">
                  <a:spcAft>
                    <a:spcPts val="600"/>
                  </a:spcAft>
                  <a:buNone/>
                </a:pPr>
                <a:r>
                  <a:rPr lang="pt-BR" sz="2200" dirty="0">
                    <a:effectLst/>
                    <a:latin typeface="Arial Narrow" panose="020B0606020202030204" pitchFamily="34" charset="0"/>
                    <a:ea typeface="Calibri" panose="020F0502020204030204" pitchFamily="34" charset="0"/>
                  </a:rPr>
                  <a:t>Em termos de praticidade, raramente usamos apenas um resistor. </a:t>
                </a:r>
              </a:p>
              <a:p>
                <a:pPr indent="228600" algn="just">
                  <a:spcAft>
                    <a:spcPts val="600"/>
                  </a:spcAft>
                  <a:buNone/>
                </a:pPr>
                <a:r>
                  <a:rPr lang="pt-BR" sz="2200" dirty="0">
                    <a:effectLst/>
                    <a:latin typeface="Arial Narrow" panose="020B0606020202030204" pitchFamily="34" charset="0"/>
                    <a:ea typeface="Calibri" panose="020F0502020204030204" pitchFamily="34" charset="0"/>
                  </a:rPr>
                  <a:t>A associação de resistores é um dos conceitos fundamentais da eletrodinâmica. </a:t>
                </a:r>
              </a:p>
              <a:p>
                <a:pPr indent="228600" algn="just">
                  <a:spcAft>
                    <a:spcPts val="600"/>
                  </a:spcAft>
                  <a:buNone/>
                </a:pPr>
                <a:r>
                  <a:rPr lang="pt-BR" sz="2200" dirty="0">
                    <a:effectLst/>
                    <a:latin typeface="Arial Narrow" panose="020B0606020202030204" pitchFamily="34" charset="0"/>
                    <a:ea typeface="Calibri" panose="020F0502020204030204" pitchFamily="34" charset="0"/>
                  </a:rPr>
                  <a:t>Ela ocorre quando conectamos vários resistores em um mesmo circuito para obter um efeito desejado, resultando na chamada </a:t>
                </a:r>
              </a:p>
              <a:p>
                <a:pPr indent="228600" algn="just">
                  <a:spcAft>
                    <a:spcPts val="600"/>
                  </a:spcAft>
                  <a:buNone/>
                </a:pPr>
                <a:endParaRPr lang="pt-BR" sz="2200" b="1" dirty="0">
                  <a:effectLst/>
                  <a:latin typeface="Arial Narrow" panose="020B0606020202030204" pitchFamily="34" charset="0"/>
                  <a:ea typeface="Calibri" panose="020F0502020204030204" pitchFamily="34" charset="0"/>
                </a:endParaRPr>
              </a:p>
              <a:p>
                <a:pPr indent="228600" algn="ctr">
                  <a:spcAft>
                    <a:spcPts val="600"/>
                  </a:spcAft>
                  <a:buNone/>
                </a:pPr>
                <a:r>
                  <a:rPr lang="pt-BR" sz="2200" b="1" dirty="0">
                    <a:effectLst/>
                    <a:latin typeface="Arial Narrow" panose="020B0606020202030204" pitchFamily="34" charset="0"/>
                    <a:ea typeface="Calibri" panose="020F0502020204030204" pitchFamily="34" charset="0"/>
                  </a:rPr>
                  <a:t>Resistência Equivalente</a:t>
                </a:r>
                <a:r>
                  <a:rPr lang="pt-BR" sz="2200" dirty="0">
                    <a:effectLst/>
                    <a:latin typeface="Arial Narrow" panose="020B0606020202030204" pitchFamily="34" charset="0"/>
                    <a:ea typeface="Calibri" panose="020F0502020204030204" pitchFamily="34" charset="0"/>
                  </a:rPr>
                  <a:t>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a:rPr lang="pt-BR" sz="2200" i="0" smtClean="0">
                            <a:effectLst/>
                            <a:latin typeface="Cambria Math" panose="02040503050406030204" pitchFamily="18" charset="0"/>
                            <a:ea typeface="Calibri" panose="020F0502020204030204" pitchFamily="34" charset="0"/>
                          </a:rPr>
                          <m:t>(</m:t>
                        </m:r>
                        <m:r>
                          <m:rPr>
                            <m:sty m:val="p"/>
                          </m:rPr>
                          <a:rPr lang="pt-BR" sz="2200" i="0" smtClean="0">
                            <a:effectLst/>
                            <a:latin typeface="Cambria Math" panose="02040503050406030204" pitchFamily="18" charset="0"/>
                            <a:ea typeface="Calibri" panose="020F0502020204030204" pitchFamily="34" charset="0"/>
                          </a:rPr>
                          <m:t>R</m:t>
                        </m:r>
                      </m:e>
                      <m:sub>
                        <m:r>
                          <m:rPr>
                            <m:sty m:val="p"/>
                          </m:rPr>
                          <a:rPr lang="pt-BR" sz="2200" i="0" smtClean="0">
                            <a:effectLst/>
                            <a:latin typeface="Cambria Math" panose="02040503050406030204" pitchFamily="18" charset="0"/>
                            <a:ea typeface="Calibri" panose="020F0502020204030204" pitchFamily="34" charset="0"/>
                          </a:rPr>
                          <m:t>equivalente</m:t>
                        </m:r>
                      </m:sub>
                    </m:sSub>
                    <m:r>
                      <a:rPr lang="pt-BR" sz="2200" i="0" smtClean="0">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indent="228600" algn="just">
                  <a:spcAft>
                    <a:spcPts val="600"/>
                  </a:spcAft>
                  <a:buNone/>
                </a:pPr>
                <a:endParaRPr lang="pt-BR" sz="2200" dirty="0">
                  <a:latin typeface="Arial Narrow" panose="020B0606020202030204" pitchFamily="34" charset="0"/>
                  <a:ea typeface="Calibri" panose="020F0502020204030204" pitchFamily="34" charset="0"/>
                </a:endParaRPr>
              </a:p>
              <a:p>
                <a:pPr indent="228600" algn="just">
                  <a:spcAft>
                    <a:spcPts val="600"/>
                  </a:spcAft>
                  <a:buNone/>
                </a:pPr>
                <a:r>
                  <a:rPr lang="pt-BR" sz="2200" dirty="0">
                    <a:effectLst/>
                    <a:latin typeface="Arial Narrow" panose="020B0606020202030204" pitchFamily="34" charset="0"/>
                    <a:ea typeface="Calibri" panose="020F0502020204030204" pitchFamily="34" charset="0"/>
                  </a:rPr>
                  <a:t>que é o valor de um único resistor que substituiria todos os outros sem alterar a corrente total e a tensão do circuito.</a:t>
                </a:r>
              </a:p>
            </p:txBody>
          </p:sp>
        </mc:Choice>
        <mc:Fallback xmlns="">
          <p:sp>
            <p:nvSpPr>
              <p:cNvPr id="3" name="CaixaDeTexto 2">
                <a:extLst>
                  <a:ext uri="{FF2B5EF4-FFF2-40B4-BE49-F238E27FC236}">
                    <a16:creationId xmlns:a16="http://schemas.microsoft.com/office/drawing/2014/main" id="{CB88E9CD-A596-9865-E277-557DB2E35B35}"/>
                  </a:ext>
                </a:extLst>
              </p:cNvPr>
              <p:cNvSpPr txBox="1">
                <a:spLocks noRot="1" noChangeAspect="1" noMove="1" noResize="1" noEditPoints="1" noAdjustHandles="1" noChangeArrowheads="1" noChangeShapeType="1" noTextEdit="1"/>
              </p:cNvSpPr>
              <p:nvPr/>
            </p:nvSpPr>
            <p:spPr>
              <a:xfrm>
                <a:off x="242046" y="971095"/>
                <a:ext cx="5647765" cy="5446812"/>
              </a:xfrm>
              <a:prstGeom prst="rect">
                <a:avLst/>
              </a:prstGeom>
              <a:blipFill>
                <a:blip r:embed="rId2"/>
                <a:stretch>
                  <a:fillRect l="-1404" t="-783" r="-1404" b="-1454"/>
                </a:stretch>
              </a:blipFill>
            </p:spPr>
            <p:txBody>
              <a:bodyPr/>
              <a:lstStyle/>
              <a:p>
                <a:r>
                  <a:rPr lang="pt-BR">
                    <a:noFill/>
                  </a:rPr>
                  <a:t> </a:t>
                </a:r>
              </a:p>
            </p:txBody>
          </p:sp>
        </mc:Fallback>
      </mc:AlternateContent>
      <p:pic>
        <p:nvPicPr>
          <p:cNvPr id="4" name="Imagem 3" descr="Resistores">
            <a:extLst>
              <a:ext uri="{FF2B5EF4-FFF2-40B4-BE49-F238E27FC236}">
                <a16:creationId xmlns:a16="http://schemas.microsoft.com/office/drawing/2014/main" id="{AA0014DE-00F4-52ED-5593-D3624ED207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2442" y="861154"/>
            <a:ext cx="5607512" cy="3736831"/>
          </a:xfrm>
          <a:prstGeom prst="rect">
            <a:avLst/>
          </a:prstGeom>
          <a:noFill/>
          <a:ln>
            <a:noFill/>
          </a:ln>
        </p:spPr>
      </p:pic>
      <p:sp>
        <p:nvSpPr>
          <p:cNvPr id="6" name="CaixaDeTexto 5">
            <a:extLst>
              <a:ext uri="{FF2B5EF4-FFF2-40B4-BE49-F238E27FC236}">
                <a16:creationId xmlns:a16="http://schemas.microsoft.com/office/drawing/2014/main" id="{43CAFB26-236D-DA44-2F8F-72C6AA42A3B3}"/>
              </a:ext>
            </a:extLst>
          </p:cNvPr>
          <p:cNvSpPr txBox="1"/>
          <p:nvPr/>
        </p:nvSpPr>
        <p:spPr>
          <a:xfrm>
            <a:off x="6606444" y="4597985"/>
            <a:ext cx="5468470" cy="723275"/>
          </a:xfrm>
          <a:prstGeom prst="rect">
            <a:avLst/>
          </a:prstGeom>
          <a:noFill/>
        </p:spPr>
        <p:txBody>
          <a:bodyPr wrap="square">
            <a:spAutoFit/>
          </a:bodyPr>
          <a:lstStyle/>
          <a:p>
            <a:pPr indent="228600" algn="r">
              <a:spcAft>
                <a:spcPts val="600"/>
              </a:spcAft>
              <a:buNone/>
            </a:pP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https://www.megadef.com.br/blog/resistores/quais-sao-as-principais-funcoes-dos-resistores/</a:t>
            </a:r>
            <a:endParaRPr lang="pt-BR" sz="1200" dirty="0">
              <a:effectLst/>
              <a:latin typeface="Arial Narrow" panose="020B0606020202030204" pitchFamily="34" charset="0"/>
              <a:ea typeface="Calibri" panose="020F0502020204030204" pitchFamily="34" charset="0"/>
            </a:endParaRPr>
          </a:p>
          <a:p>
            <a:pPr indent="228600" algn="r">
              <a:spcAft>
                <a:spcPts val="600"/>
              </a:spcAft>
              <a:buNone/>
            </a:pPr>
            <a:r>
              <a:rPr lang="pt-BR" sz="1200" dirty="0">
                <a:effectLst/>
                <a:latin typeface="Arial Narrow" panose="020B0606020202030204" pitchFamily="34" charset="0"/>
                <a:ea typeface="Calibri" panose="020F0502020204030204" pitchFamily="34" charset="0"/>
              </a:rPr>
              <a:t>Acesso em: 14 abr. 2026.</a:t>
            </a:r>
          </a:p>
        </p:txBody>
      </p:sp>
      <p:sp>
        <p:nvSpPr>
          <p:cNvPr id="8" name="CaixaDeTexto 7">
            <a:extLst>
              <a:ext uri="{FF2B5EF4-FFF2-40B4-BE49-F238E27FC236}">
                <a16:creationId xmlns:a16="http://schemas.microsoft.com/office/drawing/2014/main" id="{A02B1627-1F68-8AB8-D37F-EFF28E17ED44}"/>
              </a:ext>
            </a:extLst>
          </p:cNvPr>
          <p:cNvSpPr txBox="1"/>
          <p:nvPr/>
        </p:nvSpPr>
        <p:spPr>
          <a:xfrm>
            <a:off x="6342442" y="5627514"/>
            <a:ext cx="5732472" cy="430887"/>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Eles são combinados de duas formas principais: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39540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D4EE0-8BBD-4B04-1CFD-65F66914133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4DD897C-12D9-36D8-B16A-75EA015F6CB9}"/>
              </a:ext>
            </a:extLst>
          </p:cNvPr>
          <p:cNvSpPr txBox="1"/>
          <p:nvPr/>
        </p:nvSpPr>
        <p:spPr>
          <a:xfrm>
            <a:off x="107577" y="527154"/>
            <a:ext cx="5836023" cy="1230914"/>
          </a:xfrm>
          <a:prstGeom prst="rect">
            <a:avLst/>
          </a:prstGeom>
          <a:noFill/>
        </p:spPr>
        <p:txBody>
          <a:bodyPr wrap="square">
            <a:spAutoFit/>
          </a:bodyPr>
          <a:lstStyle/>
          <a:p>
            <a:pPr marL="342900" lvl="0" indent="-342900" algn="just" fontAlgn="auto">
              <a:lnSpc>
                <a:spcPct val="106000"/>
              </a:lnSpc>
              <a:spcAft>
                <a:spcPts val="800"/>
              </a:spcAft>
              <a:buFont typeface="Symbol" panose="05050102010706020507" pitchFamily="18" charset="2"/>
              <a:buBlip>
                <a:blip r:embed="rId2"/>
              </a:buBlip>
            </a:pPr>
            <a:r>
              <a:rPr lang="pt-BR" sz="2200" b="1" dirty="0">
                <a:solidFill>
                  <a:srgbClr val="000000"/>
                </a:solidFill>
                <a:effectLst/>
                <a:latin typeface="Arial Narrow" panose="020B0606020202030204" pitchFamily="34" charset="0"/>
                <a:ea typeface="Calibri" panose="020F0502020204030204" pitchFamily="34" charset="0"/>
              </a:rPr>
              <a:t>Em Série</a:t>
            </a: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Os resistores são ligados um após o outro, em um único caminho.</a:t>
            </a: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1CD64F0-5E58-50C6-8115-716511444C49}"/>
                  </a:ext>
                </a:extLst>
              </p:cNvPr>
              <p:cNvSpPr txBox="1"/>
              <p:nvPr/>
            </p:nvSpPr>
            <p:spPr>
              <a:xfrm>
                <a:off x="6241647" y="1121675"/>
                <a:ext cx="5836023" cy="5199372"/>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pt-BR" sz="2200" dirty="0">
                    <a:latin typeface="Arial Narrow" panose="020B0606020202030204" pitchFamily="34" charset="0"/>
                  </a:rPr>
                  <a:t>Ou seja,</a:t>
                </a:r>
              </a:p>
              <a:p>
                <a:r>
                  <a:rPr lang="pt-BR" sz="2200" dirty="0">
                    <a:latin typeface="Arial Narrow" panose="020B0606020202030204" pitchFamily="34" charset="0"/>
                  </a:rPr>
                  <a:t> </a:t>
                </a:r>
              </a:p>
              <a:p>
                <a:pPr lvl="0"/>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i</m:t>
                          </m:r>
                        </m:e>
                        <m:sub>
                          <m:r>
                            <m:rPr>
                              <m:sty m:val="p"/>
                            </m:rPr>
                            <a:rPr lang="pt-BR" sz="2200">
                              <a:latin typeface="Cambria Math" panose="02040503050406030204" pitchFamily="18" charset="0"/>
                            </a:rPr>
                            <m:t>eq</m:t>
                          </m:r>
                        </m:sub>
                      </m:sSub>
                      <m:r>
                        <a:rPr lang="pt-BR" sz="2200">
                          <a:latin typeface="Cambria Math" panose="02040503050406030204" pitchFamily="18" charset="0"/>
                        </a:rPr>
                        <m:t>= </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i</m:t>
                          </m:r>
                        </m:e>
                        <m:sub>
                          <m:r>
                            <a:rPr lang="pt-BR" sz="2200">
                              <a:latin typeface="Cambria Math" panose="02040503050406030204" pitchFamily="18" charset="0"/>
                            </a:rPr>
                            <m:t>1</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i</m:t>
                          </m:r>
                        </m:e>
                        <m:sub>
                          <m:r>
                            <a:rPr lang="pt-BR" sz="2200">
                              <a:latin typeface="Cambria Math" panose="02040503050406030204" pitchFamily="18" charset="0"/>
                            </a:rPr>
                            <m:t>2</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i</m:t>
                          </m:r>
                        </m:e>
                        <m:sub>
                          <m:r>
                            <a:rPr lang="pt-BR" sz="2200">
                              <a:latin typeface="Cambria Math" panose="02040503050406030204" pitchFamily="18" charset="0"/>
                            </a:rPr>
                            <m:t>3</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i</m:t>
                          </m:r>
                        </m:e>
                        <m:sub>
                          <m:r>
                            <m:rPr>
                              <m:sty m:val="p"/>
                            </m:rPr>
                            <a:rPr lang="pt-BR" sz="2200">
                              <a:latin typeface="Cambria Math" panose="02040503050406030204" pitchFamily="18" charset="0"/>
                            </a:rPr>
                            <m:t>n</m:t>
                          </m:r>
                        </m:sub>
                      </m:sSub>
                    </m:oMath>
                  </m:oMathPara>
                </a14:m>
                <a:endParaRPr lang="pt-BR" sz="2200" dirty="0">
                  <a:latin typeface="Arial Narrow" panose="020B0606020202030204" pitchFamily="34" charset="0"/>
                </a:endParaRPr>
              </a:p>
              <a:p>
                <a:r>
                  <a:rPr lang="pt-BR" sz="2200" dirty="0">
                    <a:latin typeface="Arial Narrow" panose="020B0606020202030204" pitchFamily="34" charset="0"/>
                  </a:rPr>
                  <a:t> </a:t>
                </a:r>
              </a:p>
              <a:p>
                <a:pPr lvl="0"/>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m:rPr>
                              <m:sty m:val="p"/>
                            </m:rPr>
                            <a:rPr lang="pt-BR" sz="2200">
                              <a:latin typeface="Cambria Math" panose="02040503050406030204" pitchFamily="18" charset="0"/>
                            </a:rPr>
                            <m:t>eq</m:t>
                          </m:r>
                        </m:sub>
                      </m:sSub>
                      <m:r>
                        <a:rPr lang="pt-BR" sz="2200">
                          <a:latin typeface="Cambria Math" panose="02040503050406030204" pitchFamily="18" charset="0"/>
                        </a:rPr>
                        <m:t>= </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a:rPr lang="pt-BR" sz="2200">
                              <a:latin typeface="Cambria Math" panose="02040503050406030204" pitchFamily="18" charset="0"/>
                            </a:rPr>
                            <m:t>1</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a:rPr lang="pt-BR" sz="2200">
                              <a:latin typeface="Cambria Math" panose="02040503050406030204" pitchFamily="18" charset="0"/>
                            </a:rPr>
                            <m:t>2</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a:rPr lang="pt-BR" sz="2200">
                              <a:latin typeface="Cambria Math" panose="02040503050406030204" pitchFamily="18" charset="0"/>
                            </a:rPr>
                            <m:t>3</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m:rPr>
                              <m:sty m:val="p"/>
                            </m:rPr>
                            <a:rPr lang="pt-BR" sz="2200">
                              <a:latin typeface="Cambria Math" panose="02040503050406030204" pitchFamily="18" charset="0"/>
                            </a:rPr>
                            <m:t>n</m:t>
                          </m:r>
                        </m:sub>
                      </m:sSub>
                    </m:oMath>
                  </m:oMathPara>
                </a14:m>
                <a:endParaRPr lang="pt-BR" sz="2200" dirty="0">
                  <a:latin typeface="Arial Narrow" panose="020B0606020202030204" pitchFamily="34" charset="0"/>
                </a:endParaRPr>
              </a:p>
              <a:p>
                <a:r>
                  <a:rPr lang="pt-BR" sz="2200" dirty="0">
                    <a:latin typeface="Arial Narrow" panose="020B0606020202030204" pitchFamily="34" charset="0"/>
                  </a:rPr>
                  <a:t> </a:t>
                </a:r>
              </a:p>
              <a:p>
                <a:r>
                  <a:rPr lang="pt-BR" sz="2200" dirty="0">
                    <a:latin typeface="Arial Narrow" panose="020B0606020202030204" pitchFamily="34" charset="0"/>
                  </a:rPr>
                  <a:t> </a:t>
                </a:r>
              </a:p>
              <a:p>
                <a:pPr lvl="0"/>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U</m:t>
                          </m:r>
                        </m:e>
                        <m:sub>
                          <m:r>
                            <m:rPr>
                              <m:sty m:val="p"/>
                            </m:rPr>
                            <a:rPr lang="pt-BR" sz="2200">
                              <a:latin typeface="Cambria Math" panose="02040503050406030204" pitchFamily="18" charset="0"/>
                            </a:rPr>
                            <m:t>eq</m:t>
                          </m:r>
                        </m:sub>
                      </m:sSub>
                      <m:r>
                        <a:rPr lang="pt-BR" sz="2200">
                          <a:latin typeface="Cambria Math" panose="02040503050406030204" pitchFamily="18" charset="0"/>
                        </a:rPr>
                        <m:t>= </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U</m:t>
                          </m:r>
                        </m:e>
                        <m:sub>
                          <m:r>
                            <a:rPr lang="pt-BR" sz="2200">
                              <a:latin typeface="Cambria Math" panose="02040503050406030204" pitchFamily="18" charset="0"/>
                            </a:rPr>
                            <m:t>1</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U</m:t>
                          </m:r>
                        </m:e>
                        <m:sub>
                          <m:r>
                            <a:rPr lang="pt-BR" sz="2200">
                              <a:latin typeface="Cambria Math" panose="02040503050406030204" pitchFamily="18" charset="0"/>
                            </a:rPr>
                            <m:t>2</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U</m:t>
                          </m:r>
                        </m:e>
                        <m:sub>
                          <m:r>
                            <a:rPr lang="pt-BR" sz="2200">
                              <a:latin typeface="Cambria Math" panose="02040503050406030204" pitchFamily="18" charset="0"/>
                            </a:rPr>
                            <m:t>3</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U</m:t>
                          </m:r>
                        </m:e>
                        <m:sub>
                          <m:r>
                            <m:rPr>
                              <m:sty m:val="p"/>
                            </m:rPr>
                            <a:rPr lang="pt-BR" sz="2200">
                              <a:latin typeface="Cambria Math" panose="02040503050406030204" pitchFamily="18" charset="0"/>
                            </a:rPr>
                            <m:t>n</m:t>
                          </m:r>
                        </m:sub>
                      </m:sSub>
                    </m:oMath>
                  </m:oMathPara>
                </a14:m>
                <a:endParaRPr lang="pt-BR" sz="2200" dirty="0">
                  <a:latin typeface="Arial Narrow" panose="020B0606020202030204" pitchFamily="34" charset="0"/>
                </a:endParaRPr>
              </a:p>
              <a:p>
                <a:r>
                  <a:rPr lang="pt-BR" sz="2200" dirty="0">
                    <a:latin typeface="Arial Narrow" panose="020B0606020202030204" pitchFamily="34" charset="0"/>
                  </a:rPr>
                  <a:t> </a:t>
                </a:r>
              </a:p>
              <a:p>
                <a:pPr lvl="0"/>
                <a:r>
                  <a:rPr lang="pt-BR" sz="2200" dirty="0">
                    <a:latin typeface="Arial Narrow" panose="020B0606020202030204" pitchFamily="34" charset="0"/>
                  </a:rPr>
                  <a:t>Caso sejam resistores iguais: </a:t>
                </a:r>
              </a:p>
              <a:p>
                <a:pPr lvl="0"/>
                <a:endParaRPr lang="pt-BR" sz="22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a:rPr lang="pt-BR" sz="2200">
                              <a:latin typeface="Cambria Math" panose="02040503050406030204" pitchFamily="18" charset="0"/>
                            </a:rPr>
                            <m:t>1</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a:rPr lang="pt-BR" sz="2200">
                              <a:latin typeface="Cambria Math" panose="02040503050406030204" pitchFamily="18" charset="0"/>
                            </a:rPr>
                            <m:t>2</m:t>
                          </m:r>
                        </m:sub>
                      </m:sSub>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a:rPr lang="pt-BR" sz="2200">
                              <a:latin typeface="Cambria Math" panose="02040503050406030204" pitchFamily="18" charset="0"/>
                            </a:rPr>
                            <m:t>3</m:t>
                          </m:r>
                        </m:sub>
                      </m:sSub>
                      <m:r>
                        <a:rPr lang="pt-BR" sz="2200">
                          <a:latin typeface="Cambria Math" panose="02040503050406030204" pitchFamily="18" charset="0"/>
                        </a:rPr>
                        <m:t>=</m:t>
                      </m:r>
                      <m:r>
                        <m:rPr>
                          <m:sty m:val="p"/>
                        </m:rPr>
                        <a:rPr lang="pt-BR" sz="2200">
                          <a:latin typeface="Cambria Math" panose="02040503050406030204" pitchFamily="18" charset="0"/>
                        </a:rPr>
                        <m:t>r</m:t>
                      </m:r>
                    </m:oMath>
                  </m:oMathPara>
                </a14:m>
                <a:endParaRPr lang="pt-BR" sz="2200" dirty="0">
                  <a:latin typeface="Arial Narrow" panose="020B0606020202030204" pitchFamily="34" charset="0"/>
                </a:endParaRPr>
              </a:p>
              <a:p>
                <a:endParaRPr lang="pt-BR" sz="22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R</m:t>
                          </m:r>
                        </m:e>
                        <m:sub>
                          <m:r>
                            <m:rPr>
                              <m:sty m:val="p"/>
                            </m:rPr>
                            <a:rPr lang="pt-BR" sz="2200">
                              <a:latin typeface="Cambria Math" panose="02040503050406030204" pitchFamily="18" charset="0"/>
                            </a:rPr>
                            <m:t>eq</m:t>
                          </m:r>
                        </m:sub>
                      </m:sSub>
                      <m:r>
                        <a:rPr lang="pt-BR" sz="2200">
                          <a:latin typeface="Cambria Math" panose="02040503050406030204" pitchFamily="18" charset="0"/>
                        </a:rPr>
                        <m:t>=</m:t>
                      </m:r>
                      <m:r>
                        <m:rPr>
                          <m:sty m:val="p"/>
                        </m:rPr>
                        <a:rPr lang="pt-BR" sz="2200">
                          <a:latin typeface="Cambria Math" panose="02040503050406030204" pitchFamily="18" charset="0"/>
                        </a:rPr>
                        <m:t>n</m:t>
                      </m:r>
                      <m:r>
                        <a:rPr lang="pt-BR" sz="2200">
                          <a:latin typeface="Cambria Math" panose="02040503050406030204" pitchFamily="18" charset="0"/>
                        </a:rPr>
                        <m:t>∙</m:t>
                      </m:r>
                      <m:r>
                        <m:rPr>
                          <m:sty m:val="p"/>
                        </m:rPr>
                        <a:rPr lang="pt-BR" sz="2200">
                          <a:latin typeface="Cambria Math" panose="02040503050406030204" pitchFamily="18" charset="0"/>
                        </a:rPr>
                        <m:t>r</m:t>
                      </m:r>
                    </m:oMath>
                  </m:oMathPara>
                </a14:m>
                <a:endParaRPr lang="pt-BR" sz="2200" dirty="0">
                  <a:latin typeface="Arial Narrow" panose="020B0606020202030204" pitchFamily="34" charset="0"/>
                </a:endParaRPr>
              </a:p>
              <a:p>
                <a:pPr lvl="0" algn="just">
                  <a:tabLst>
                    <a:tab pos="408305" algn="l"/>
                  </a:tabLst>
                </a:pPr>
                <a:endParaRPr lang="pt-BR" sz="1600" dirty="0">
                  <a:effectLst/>
                  <a:latin typeface="Calibri" panose="020F0502020204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01CD64F0-5E58-50C6-8115-716511444C49}"/>
                  </a:ext>
                </a:extLst>
              </p:cNvPr>
              <p:cNvSpPr txBox="1">
                <a:spLocks noRot="1" noChangeAspect="1" noMove="1" noResize="1" noEditPoints="1" noAdjustHandles="1" noChangeArrowheads="1" noChangeShapeType="1" noTextEdit="1"/>
              </p:cNvSpPr>
              <p:nvPr/>
            </p:nvSpPr>
            <p:spPr>
              <a:xfrm>
                <a:off x="6241647" y="1121675"/>
                <a:ext cx="5836023" cy="5199372"/>
              </a:xfrm>
              <a:prstGeom prst="rect">
                <a:avLst/>
              </a:prstGeom>
              <a:blipFill>
                <a:blip r:embed="rId4"/>
                <a:stretch>
                  <a:fillRect l="-1251" t="-58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D56D3FB-3797-C431-0565-88FDE2694966}"/>
                  </a:ext>
                </a:extLst>
              </p:cNvPr>
              <p:cNvSpPr txBox="1"/>
              <p:nvPr/>
            </p:nvSpPr>
            <p:spPr>
              <a:xfrm>
                <a:off x="0" y="4062994"/>
                <a:ext cx="5950355" cy="2830903"/>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As características da associação em série são:</a:t>
                </a:r>
                <a:endParaRPr lang="pt-BR" sz="2200" dirty="0">
                  <a:effectLst/>
                  <a:latin typeface="Calibri" panose="020F0502020204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Corrente elétrica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mesma em todos os resistores.</a:t>
                </a:r>
              </a:p>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Resistência Equivalente</a:t>
                </a:r>
                <a14:m>
                  <m:oMath xmlns:m="http://schemas.openxmlformats.org/officeDocument/2006/math">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m:rPr>
                            <m:sty m:val="p"/>
                          </m:rPr>
                          <a:rPr lang="pt-BR" sz="2200">
                            <a:effectLst/>
                            <a:latin typeface="Cambria Math" panose="02040503050406030204" pitchFamily="18" charset="0"/>
                            <a:ea typeface="Calibri" panose="020F0502020204030204" pitchFamily="34" charset="0"/>
                          </a:rPr>
                          <m:t>eq</m:t>
                        </m:r>
                      </m:sub>
                    </m:sSub>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soma direta das resistências individuais.</a:t>
                </a:r>
              </a:p>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 Tensão elétrica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U</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A tensão total é a soma das tensões em cada resistor.</a:t>
                </a:r>
                <a:endParaRPr lang="pt-BR" sz="2200" dirty="0">
                  <a:effectLst/>
                  <a:latin typeface="Calibri" panose="020F0502020204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DD56D3FB-3797-C431-0565-88FDE2694966}"/>
                  </a:ext>
                </a:extLst>
              </p:cNvPr>
              <p:cNvSpPr txBox="1">
                <a:spLocks noRot="1" noChangeAspect="1" noMove="1" noResize="1" noEditPoints="1" noAdjustHandles="1" noChangeArrowheads="1" noChangeShapeType="1" noTextEdit="1"/>
              </p:cNvSpPr>
              <p:nvPr/>
            </p:nvSpPr>
            <p:spPr>
              <a:xfrm>
                <a:off x="0" y="4062994"/>
                <a:ext cx="5950355" cy="2830903"/>
              </a:xfrm>
              <a:prstGeom prst="rect">
                <a:avLst/>
              </a:prstGeom>
              <a:blipFill>
                <a:blip r:embed="rId5"/>
                <a:stretch>
                  <a:fillRect l="-1332" t="-1724" r="-1332" b="-3233"/>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3338AC78-E1EF-B7E9-DFC5-3A1E78B8EC1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6644" y="1759843"/>
            <a:ext cx="5746956" cy="2303151"/>
          </a:xfrm>
          <a:prstGeom prst="rect">
            <a:avLst/>
          </a:prstGeom>
        </p:spPr>
      </p:pic>
    </p:spTree>
    <p:extLst>
      <p:ext uri="{BB962C8B-B14F-4D97-AF65-F5344CB8AC3E}">
        <p14:creationId xmlns:p14="http://schemas.microsoft.com/office/powerpoint/2010/main" val="3862944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AB40B-740C-C035-3348-6833144A876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6DEC994-1AF0-4B45-5B78-BFF2ADF9F6FA}"/>
              </a:ext>
            </a:extLst>
          </p:cNvPr>
          <p:cNvSpPr txBox="1"/>
          <p:nvPr/>
        </p:nvSpPr>
        <p:spPr>
          <a:xfrm>
            <a:off x="134471" y="792065"/>
            <a:ext cx="5836023" cy="1230914"/>
          </a:xfrm>
          <a:prstGeom prst="rect">
            <a:avLst/>
          </a:prstGeom>
          <a:noFill/>
        </p:spPr>
        <p:txBody>
          <a:bodyPr wrap="square">
            <a:spAutoFit/>
          </a:bodyPr>
          <a:lstStyle/>
          <a:p>
            <a:pPr marL="342900" lvl="0" indent="-342900" algn="just" fontAlgn="auto">
              <a:lnSpc>
                <a:spcPct val="106000"/>
              </a:lnSpc>
              <a:spcAft>
                <a:spcPts val="800"/>
              </a:spcAft>
              <a:buFont typeface="Symbol" panose="05050102010706020507" pitchFamily="18" charset="2"/>
              <a:buBlip>
                <a:blip r:embed="rId2"/>
              </a:buBlip>
            </a:pPr>
            <a:r>
              <a:rPr lang="pt-BR" sz="2200" b="1" dirty="0">
                <a:solidFill>
                  <a:srgbClr val="000000"/>
                </a:solidFill>
                <a:effectLst/>
                <a:latin typeface="Arial Narrow" panose="020B0606020202030204" pitchFamily="34" charset="0"/>
                <a:ea typeface="Calibri" panose="020F0502020204030204" pitchFamily="34" charset="0"/>
              </a:rPr>
              <a:t>Em Paralelo</a:t>
            </a:r>
            <a:endParaRPr lang="pt-BR" sz="2200" dirty="0">
              <a:effectLst/>
              <a:latin typeface="Arial Narrow" panose="020B0606020202030204" pitchFamily="34" charset="0"/>
              <a:ea typeface="Calibri" panose="020F0502020204030204" pitchFamily="34" charset="0"/>
            </a:endParaRPr>
          </a:p>
          <a:p>
            <a:pPr indent="228600" algn="just">
              <a:buNone/>
            </a:pPr>
            <a:r>
              <a:rPr lang="pt-BR" sz="2200" dirty="0">
                <a:effectLst/>
                <a:latin typeface="Arial Narrow" panose="020B0606020202030204" pitchFamily="34" charset="0"/>
                <a:ea typeface="Calibri" panose="020F0502020204030204" pitchFamily="34" charset="0"/>
              </a:rPr>
              <a:t>Os resistores estão ligados aos mesmos dois pontos (nós), criando caminhos alternativos.</a:t>
            </a: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AED61AF-9406-C478-E57F-B9867A5EC1BE}"/>
                  </a:ext>
                </a:extLst>
              </p:cNvPr>
              <p:cNvSpPr txBox="1"/>
              <p:nvPr/>
            </p:nvSpPr>
            <p:spPr>
              <a:xfrm>
                <a:off x="6221508" y="1407522"/>
                <a:ext cx="5710518" cy="4308039"/>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As características da associação em série são:</a:t>
                </a:r>
              </a:p>
              <a:p>
                <a:pPr indent="228600" algn="just">
                  <a:buNone/>
                </a:pPr>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Corrente elétrica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soma das correntes em cada resistor.</a:t>
                </a:r>
              </a:p>
              <a:p>
                <a:pPr marL="408305" algn="just">
                  <a:buNone/>
                  <a:tabLst>
                    <a:tab pos="408305" algn="l"/>
                    <a:tab pos="449580" algn="l"/>
                  </a:tabLst>
                </a:pPr>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Resistência Equivalente</a:t>
                </a:r>
                <a14:m>
                  <m:oMath xmlns:m="http://schemas.openxmlformats.org/officeDocument/2006/math">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m:rPr>
                            <m:sty m:val="p"/>
                          </m:rPr>
                          <a:rPr lang="pt-BR" sz="2200">
                            <a:effectLst/>
                            <a:latin typeface="Cambria Math" panose="02040503050406030204" pitchFamily="18" charset="0"/>
                            <a:ea typeface="Calibri" panose="020F0502020204030204" pitchFamily="34" charset="0"/>
                          </a:rPr>
                          <m:t>eq</m:t>
                        </m:r>
                      </m:sub>
                    </m:sSub>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O inverso da resistência equivalente é igual soma dos inversos das resistências individuais.</a:t>
                </a:r>
              </a:p>
              <a:p>
                <a:pPr marL="457200">
                  <a:lnSpc>
                    <a:spcPct val="106000"/>
                  </a:lnSpc>
                  <a:spcAft>
                    <a:spcPts val="800"/>
                  </a:spcAft>
                  <a:buNone/>
                </a:pPr>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Tensão elétrica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U</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A tensão total é a mesma para todos os resistores envolvidos na associação, pois estão ligados ao mesmo par de terminais.</a:t>
                </a:r>
              </a:p>
            </p:txBody>
          </p:sp>
        </mc:Choice>
        <mc:Fallback xmlns="">
          <p:sp>
            <p:nvSpPr>
              <p:cNvPr id="6" name="CaixaDeTexto 5">
                <a:extLst>
                  <a:ext uri="{FF2B5EF4-FFF2-40B4-BE49-F238E27FC236}">
                    <a16:creationId xmlns:a16="http://schemas.microsoft.com/office/drawing/2014/main" id="{1AED61AF-9406-C478-E57F-B9867A5EC1BE}"/>
                  </a:ext>
                </a:extLst>
              </p:cNvPr>
              <p:cNvSpPr txBox="1">
                <a:spLocks noRot="1" noChangeAspect="1" noMove="1" noResize="1" noEditPoints="1" noAdjustHandles="1" noChangeArrowheads="1" noChangeShapeType="1" noTextEdit="1"/>
              </p:cNvSpPr>
              <p:nvPr/>
            </p:nvSpPr>
            <p:spPr>
              <a:xfrm>
                <a:off x="6221508" y="1407522"/>
                <a:ext cx="5710518" cy="4308039"/>
              </a:xfrm>
              <a:prstGeom prst="rect">
                <a:avLst/>
              </a:prstGeom>
              <a:blipFill>
                <a:blip r:embed="rId4"/>
                <a:stretch>
                  <a:fillRect l="-1496" t="-849" r="-1496" b="-1980"/>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3BAA674C-87AF-7309-B5CF-AA71EBC778DE}"/>
              </a:ext>
            </a:extLst>
          </p:cNvPr>
          <p:cNvPicPr>
            <a:picLocks noChangeAspect="1"/>
          </p:cNvPicPr>
          <p:nvPr/>
        </p:nvPicPr>
        <p:blipFill>
          <a:blip r:embed="rId5"/>
          <a:stretch>
            <a:fillRect/>
          </a:stretch>
        </p:blipFill>
        <p:spPr>
          <a:xfrm>
            <a:off x="134471" y="2274289"/>
            <a:ext cx="5829027" cy="4198229"/>
          </a:xfrm>
          <a:prstGeom prst="rect">
            <a:avLst/>
          </a:prstGeom>
        </p:spPr>
      </p:pic>
    </p:spTree>
    <p:extLst>
      <p:ext uri="{BB962C8B-B14F-4D97-AF65-F5344CB8AC3E}">
        <p14:creationId xmlns:p14="http://schemas.microsoft.com/office/powerpoint/2010/main" val="59207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3618A-2FD0-75B7-326B-89F64FBA57C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A8F0292-8C34-A3AF-8172-3EEC1A7DCDAD}"/>
                  </a:ext>
                </a:extLst>
              </p:cNvPr>
              <p:cNvSpPr txBox="1"/>
              <p:nvPr/>
            </p:nvSpPr>
            <p:spPr>
              <a:xfrm>
                <a:off x="224118" y="924243"/>
                <a:ext cx="5710518" cy="5009513"/>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marL="408305" indent="-228600" algn="just">
                  <a:buNone/>
                  <a:tabLst>
                    <a:tab pos="408305" algn="l"/>
                    <a:tab pos="449580" algn="l"/>
                  </a:tabLst>
                </a:pPr>
                <a:r>
                  <a:rPr lang="pt-BR" sz="2200" dirty="0">
                    <a:effectLst/>
                    <a:latin typeface="Arial Narrow" panose="020B0606020202030204" pitchFamily="34" charset="0"/>
                    <a:ea typeface="Calibri" panose="020F0502020204030204" pitchFamily="34" charset="0"/>
                  </a:rPr>
                  <a:t>Ou seja, </a:t>
                </a:r>
              </a:p>
              <a:p>
                <a:pPr marL="408305" indent="-228600" algn="just">
                  <a:buNone/>
                  <a:tabLst>
                    <a:tab pos="408305" algn="l"/>
                    <a:tab pos="449580" algn="l"/>
                  </a:tabLst>
                </a:pPr>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408305" algn="l"/>
                  </a:tabLst>
                </a:pP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i</m:t>
                        </m:r>
                      </m:e>
                      <m:sub>
                        <m:r>
                          <m:rPr>
                            <m:sty m:val="p"/>
                          </m:rPr>
                          <a:rPr lang="pt-BR" sz="2200">
                            <a:effectLst/>
                            <a:latin typeface="Cambria Math" panose="02040503050406030204" pitchFamily="18" charset="0"/>
                            <a:ea typeface="Calibri" panose="020F0502020204030204" pitchFamily="34" charset="0"/>
                          </a:rPr>
                          <m:t>eq</m:t>
                        </m:r>
                      </m:sub>
                    </m:sSub>
                    <m:r>
                      <a:rPr lang="pt-BR" sz="2200">
                        <a:effectLst/>
                        <a:latin typeface="Cambria Math" panose="02040503050406030204" pitchFamily="18" charset="0"/>
                        <a:ea typeface="Calibri" panose="020F0502020204030204" pitchFamily="34" charset="0"/>
                      </a:rPr>
                      <m:t>= </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i</m:t>
                        </m:r>
                      </m:e>
                      <m:sub>
                        <m:r>
                          <a:rPr lang="pt-BR" sz="2200">
                            <a:effectLst/>
                            <a:latin typeface="Cambria Math" panose="02040503050406030204" pitchFamily="18" charset="0"/>
                            <a:ea typeface="Calibri" panose="020F0502020204030204" pitchFamily="34" charset="0"/>
                          </a:rPr>
                          <m:t>1</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i</m:t>
                        </m:r>
                      </m:e>
                      <m:sub>
                        <m:r>
                          <a:rPr lang="pt-BR" sz="2200">
                            <a:effectLst/>
                            <a:latin typeface="Cambria Math" panose="02040503050406030204" pitchFamily="18" charset="0"/>
                            <a:ea typeface="Calibri" panose="020F0502020204030204" pitchFamily="34" charset="0"/>
                          </a:rPr>
                          <m:t>2</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i</m:t>
                        </m:r>
                      </m:e>
                      <m:sub>
                        <m:r>
                          <a:rPr lang="pt-BR" sz="2200">
                            <a:effectLst/>
                            <a:latin typeface="Cambria Math" panose="02040503050406030204" pitchFamily="18" charset="0"/>
                            <a:ea typeface="Calibri" panose="020F0502020204030204" pitchFamily="34" charset="0"/>
                          </a:rPr>
                          <m:t>3</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i</m:t>
                        </m:r>
                      </m:e>
                      <m:sub>
                        <m:r>
                          <m:rPr>
                            <m:sty m:val="p"/>
                          </m:rPr>
                          <a:rPr lang="pt-BR" sz="2200">
                            <a:effectLst/>
                            <a:latin typeface="Cambria Math" panose="02040503050406030204" pitchFamily="18" charset="0"/>
                            <a:ea typeface="Calibri" panose="020F0502020204030204" pitchFamily="34" charset="0"/>
                          </a:rPr>
                          <m:t>n</m:t>
                        </m:r>
                      </m:sub>
                    </m:sSub>
                  </m:oMath>
                </a14:m>
                <a:endParaRPr lang="pt-BR" sz="2200" dirty="0">
                  <a:effectLst/>
                  <a:latin typeface="Arial Narrow" panose="020B0606020202030204" pitchFamily="34" charset="0"/>
                  <a:ea typeface="Calibri" panose="020F0502020204030204" pitchFamily="34" charset="0"/>
                </a:endParaRPr>
              </a:p>
              <a:p>
                <a:pPr marL="408305" algn="just">
                  <a:buNone/>
                  <a:tabLst>
                    <a:tab pos="408305" algn="l"/>
                    <a:tab pos="449580" algn="l"/>
                  </a:tabLst>
                </a:pPr>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408305" algn="l"/>
                  </a:tabLst>
                </a:pPr>
                <a14:m>
                  <m:oMath xmlns:m="http://schemas.openxmlformats.org/officeDocument/2006/math">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1</m:t>
                        </m:r>
                      </m:num>
                      <m:den>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m:rPr>
                                <m:sty m:val="p"/>
                              </m:rPr>
                              <a:rPr lang="pt-BR" sz="2200">
                                <a:effectLst/>
                                <a:latin typeface="Cambria Math" panose="02040503050406030204" pitchFamily="18" charset="0"/>
                                <a:ea typeface="Calibri" panose="020F0502020204030204" pitchFamily="34" charset="0"/>
                              </a:rPr>
                              <m:t>eq</m:t>
                            </m:r>
                          </m:sub>
                        </m:sSub>
                      </m:den>
                    </m:f>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1</m:t>
                        </m:r>
                      </m:num>
                      <m:den>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1</m:t>
                            </m:r>
                          </m:sub>
                        </m:sSub>
                      </m:den>
                    </m:f>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1</m:t>
                        </m:r>
                      </m:num>
                      <m:den>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2</m:t>
                            </m:r>
                          </m:sub>
                        </m:sSub>
                      </m:den>
                    </m:f>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1</m:t>
                        </m:r>
                      </m:num>
                      <m:den>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m:rPr>
                                <m:sty m:val="p"/>
                              </m:rPr>
                              <a:rPr lang="pt-BR" sz="2200">
                                <a:effectLst/>
                                <a:latin typeface="Cambria Math" panose="02040503050406030204" pitchFamily="18" charset="0"/>
                                <a:ea typeface="Calibri" panose="020F0502020204030204" pitchFamily="34" charset="0"/>
                              </a:rPr>
                              <m:t>n</m:t>
                            </m:r>
                          </m:sub>
                        </m:sSub>
                      </m:den>
                    </m:f>
                  </m:oMath>
                </a14:m>
                <a:endParaRPr lang="pt-BR" sz="2200" dirty="0">
                  <a:effectLst/>
                  <a:latin typeface="Arial Narrow" panose="020B0606020202030204" pitchFamily="34" charset="0"/>
                  <a:ea typeface="Calibri" panose="020F0502020204030204" pitchFamily="34" charset="0"/>
                </a:endParaRPr>
              </a:p>
              <a:p>
                <a:pPr marL="408305" algn="just">
                  <a:buNone/>
                  <a:tabLst>
                    <a:tab pos="408305" algn="l"/>
                    <a:tab pos="449580" algn="l"/>
                  </a:tabLst>
                </a:pPr>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408305" algn="l"/>
                  </a:tabLst>
                </a:pP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U</m:t>
                        </m:r>
                      </m:e>
                      <m:sub>
                        <m:r>
                          <m:rPr>
                            <m:sty m:val="p"/>
                          </m:rPr>
                          <a:rPr lang="pt-BR" sz="2200">
                            <a:effectLst/>
                            <a:latin typeface="Cambria Math" panose="02040503050406030204" pitchFamily="18" charset="0"/>
                            <a:ea typeface="Calibri" panose="020F0502020204030204" pitchFamily="34" charset="0"/>
                          </a:rPr>
                          <m:t>eq</m:t>
                        </m:r>
                      </m:sub>
                    </m:sSub>
                    <m:r>
                      <a:rPr lang="pt-BR" sz="2200">
                        <a:effectLst/>
                        <a:latin typeface="Cambria Math" panose="02040503050406030204" pitchFamily="18" charset="0"/>
                        <a:ea typeface="Calibri" panose="020F0502020204030204" pitchFamily="34" charset="0"/>
                      </a:rPr>
                      <m:t>= </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U</m:t>
                        </m:r>
                      </m:e>
                      <m:sub>
                        <m:r>
                          <a:rPr lang="pt-BR" sz="2200">
                            <a:effectLst/>
                            <a:latin typeface="Cambria Math" panose="02040503050406030204" pitchFamily="18" charset="0"/>
                            <a:ea typeface="Calibri" panose="020F0502020204030204" pitchFamily="34" charset="0"/>
                          </a:rPr>
                          <m:t>1</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U</m:t>
                        </m:r>
                      </m:e>
                      <m:sub>
                        <m:r>
                          <a:rPr lang="pt-BR" sz="2200">
                            <a:effectLst/>
                            <a:latin typeface="Cambria Math" panose="02040503050406030204" pitchFamily="18" charset="0"/>
                            <a:ea typeface="Calibri" panose="020F0502020204030204" pitchFamily="34" charset="0"/>
                          </a:rPr>
                          <m:t>2</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U</m:t>
                        </m:r>
                      </m:e>
                      <m:sub>
                        <m:r>
                          <a:rPr lang="pt-BR" sz="2200">
                            <a:effectLst/>
                            <a:latin typeface="Cambria Math" panose="02040503050406030204" pitchFamily="18" charset="0"/>
                            <a:ea typeface="Calibri" panose="020F0502020204030204" pitchFamily="34" charset="0"/>
                          </a:rPr>
                          <m:t>3</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U</m:t>
                        </m:r>
                      </m:e>
                      <m:sub>
                        <m:r>
                          <m:rPr>
                            <m:sty m:val="p"/>
                          </m:rPr>
                          <a:rPr lang="pt-BR" sz="2200">
                            <a:effectLst/>
                            <a:latin typeface="Cambria Math" panose="02040503050406030204" pitchFamily="18" charset="0"/>
                            <a:ea typeface="Calibri" panose="020F0502020204030204" pitchFamily="34" charset="0"/>
                          </a:rPr>
                          <m:t>n</m:t>
                        </m:r>
                      </m:sub>
                    </m:sSub>
                  </m:oMath>
                </a14:m>
                <a:endParaRPr lang="pt-BR" sz="2200" dirty="0">
                  <a:effectLst/>
                  <a:latin typeface="Arial Narrow" panose="020B0606020202030204" pitchFamily="34" charset="0"/>
                  <a:ea typeface="Calibri" panose="020F0502020204030204" pitchFamily="34" charset="0"/>
                </a:endParaRPr>
              </a:p>
              <a:p>
                <a:pPr marL="408305" algn="just">
                  <a:buNone/>
                  <a:tabLst>
                    <a:tab pos="408305" algn="l"/>
                    <a:tab pos="449580" algn="l"/>
                  </a:tabLst>
                </a:pPr>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Caso sejam resistores iguais: </a:t>
                </a:r>
              </a:p>
              <a:p>
                <a:pPr lvl="0" algn="just">
                  <a:tabLst>
                    <a:tab pos="408305" algn="l"/>
                  </a:tabLst>
                </a:pPr>
                <a:endParaRPr lang="pt-BR" sz="2200" dirty="0">
                  <a:effectLst/>
                  <a:latin typeface="Arial Narrow" panose="020B0606020202030204" pitchFamily="34" charset="0"/>
                  <a:ea typeface="Calibri" panose="020F0502020204030204" pitchFamily="34" charset="0"/>
                </a:endParaRPr>
              </a:p>
              <a:p>
                <a:pPr marL="408305" algn="just">
                  <a:buNone/>
                  <a:tabLst>
                    <a:tab pos="408305" algn="l"/>
                    <a:tab pos="449580" algn="l"/>
                  </a:tabLst>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1</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2</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3</m:t>
                          </m:r>
                        </m:sub>
                      </m:sSub>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r</m:t>
                      </m:r>
                    </m:oMath>
                  </m:oMathPara>
                </a14:m>
                <a:endParaRPr lang="pt-BR" sz="2200" dirty="0">
                  <a:effectLst/>
                  <a:latin typeface="Arial Narrow" panose="020B0606020202030204" pitchFamily="34" charset="0"/>
                  <a:ea typeface="Calibri" panose="020F0502020204030204" pitchFamily="34" charset="0"/>
                </a:endParaRPr>
              </a:p>
              <a:p>
                <a:pPr marL="408305" algn="just">
                  <a:buNone/>
                  <a:tabLst>
                    <a:tab pos="408305" algn="l"/>
                    <a:tab pos="449580" algn="l"/>
                  </a:tabLst>
                </a:pPr>
                <a:endParaRPr lang="pt-BR" sz="2200" dirty="0">
                  <a:effectLst/>
                  <a:latin typeface="Arial Narrow" panose="020B0606020202030204" pitchFamily="34" charset="0"/>
                  <a:ea typeface="Calibri" panose="020F0502020204030204" pitchFamily="34" charset="0"/>
                </a:endParaRPr>
              </a:p>
              <a:p>
                <a:pPr marL="408305" algn="just">
                  <a:buNone/>
                  <a:tabLst>
                    <a:tab pos="408305" algn="l"/>
                    <a:tab pos="449580" algn="l"/>
                  </a:tabLst>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m:rPr>
                              <m:sty m:val="p"/>
                            </m:rPr>
                            <a:rPr lang="pt-BR" sz="2200">
                              <a:effectLst/>
                              <a:latin typeface="Cambria Math" panose="02040503050406030204" pitchFamily="18" charset="0"/>
                              <a:ea typeface="Calibri" panose="020F0502020204030204" pitchFamily="34" charset="0"/>
                            </a:rPr>
                            <m:t>eq</m:t>
                          </m:r>
                        </m:sub>
                      </m:sSub>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r</m:t>
                          </m:r>
                        </m:num>
                        <m:den>
                          <m:r>
                            <m:rPr>
                              <m:sty m:val="p"/>
                            </m:rPr>
                            <a:rPr lang="pt-BR" sz="2200">
                              <a:effectLst/>
                              <a:latin typeface="Cambria Math" panose="02040503050406030204" pitchFamily="18" charset="0"/>
                              <a:ea typeface="Calibri" panose="020F0502020204030204" pitchFamily="34" charset="0"/>
                            </a:rPr>
                            <m:t>n</m:t>
                          </m:r>
                        </m:den>
                      </m:f>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EA8F0292-8C34-A3AF-8172-3EEC1A7DCDAD}"/>
                  </a:ext>
                </a:extLst>
              </p:cNvPr>
              <p:cNvSpPr txBox="1">
                <a:spLocks noRot="1" noChangeAspect="1" noMove="1" noResize="1" noEditPoints="1" noAdjustHandles="1" noChangeArrowheads="1" noChangeShapeType="1" noTextEdit="1"/>
              </p:cNvSpPr>
              <p:nvPr/>
            </p:nvSpPr>
            <p:spPr>
              <a:xfrm>
                <a:off x="224118" y="924243"/>
                <a:ext cx="5710518" cy="5009513"/>
              </a:xfrm>
              <a:prstGeom prst="rect">
                <a:avLst/>
              </a:prstGeom>
              <a:blipFill>
                <a:blip r:embed="rId2"/>
                <a:stretch>
                  <a:fillRect l="-1384" t="-60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673E3AB-114A-1E0A-221B-8EE69729E1CE}"/>
                  </a:ext>
                </a:extLst>
              </p:cNvPr>
              <p:cNvSpPr txBox="1"/>
              <p:nvPr/>
            </p:nvSpPr>
            <p:spPr>
              <a:xfrm>
                <a:off x="6257366" y="5010549"/>
                <a:ext cx="5797515" cy="1635832"/>
              </a:xfrm>
              <a:prstGeom prst="rect">
                <a:avLst/>
              </a:prstGeom>
              <a:solidFill>
                <a:srgbClr val="FFFF00"/>
              </a:solidFill>
            </p:spPr>
            <p:txBody>
              <a:bodyPr wrap="square">
                <a:spAutoFit/>
              </a:bodyPr>
              <a:lstStyle/>
              <a:p>
                <a:pPr marL="342900" lvl="0" indent="-342900" algn="just">
                  <a:buFont typeface="Symbol" panose="05050102010706020507" pitchFamily="18" charset="2"/>
                  <a:buChar char=""/>
                  <a:tabLst>
                    <a:tab pos="408305" algn="l"/>
                  </a:tabLst>
                </a:pPr>
                <a:r>
                  <a:rPr lang="pt-BR" sz="2200" dirty="0">
                    <a:effectLst/>
                    <a:latin typeface="Arial Narrow" panose="020B0606020202030204" pitchFamily="34" charset="0"/>
                    <a:ea typeface="Calibri" panose="020F0502020204030204" pitchFamily="34" charset="0"/>
                  </a:rPr>
                  <a:t>Uma curiosidade: se for calculada a resistência equivalente de dois em dois resistores:</a:t>
                </a:r>
              </a:p>
              <a:p>
                <a:pPr marL="408305" algn="just">
                  <a:buNone/>
                  <a:tabLst>
                    <a:tab pos="408305" algn="l"/>
                    <a:tab pos="449580" algn="l"/>
                  </a:tabLst>
                </a:pPr>
                <a:r>
                  <a:rPr lang="pt-BR" sz="2200" dirty="0">
                    <a:effectLst/>
                    <a:latin typeface="Arial Narrow" panose="020B0606020202030204" pitchFamily="34" charset="0"/>
                    <a:ea typeface="Calibri" panose="020F0502020204030204" pitchFamily="34" charset="0"/>
                  </a:rPr>
                  <a:t> </a:t>
                </a:r>
              </a:p>
              <a:p>
                <a:pPr marL="408305" algn="ctr">
                  <a:buNone/>
                  <a:tabLst>
                    <a:tab pos="408305" algn="l"/>
                    <a:tab pos="449580" algn="l"/>
                  </a:tabLst>
                </a:pP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m:rPr>
                            <m:sty m:val="p"/>
                          </m:rPr>
                          <a:rPr lang="pt-BR" sz="2200">
                            <a:effectLst/>
                            <a:latin typeface="Cambria Math" panose="02040503050406030204" pitchFamily="18" charset="0"/>
                            <a:ea typeface="Calibri" panose="020F0502020204030204" pitchFamily="34" charset="0"/>
                          </a:rPr>
                          <m:t>eq</m:t>
                        </m:r>
                      </m:sub>
                    </m:sSub>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1</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2</m:t>
                            </m:r>
                          </m:sub>
                        </m:sSub>
                      </m:num>
                      <m:den>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1</m:t>
                            </m:r>
                          </m:sub>
                        </m:sSub>
                        <m:r>
                          <a:rPr lang="pt-BR" sz="2200">
                            <a:effectLst/>
                            <a:latin typeface="Cambria Math" panose="02040503050406030204" pitchFamily="18" charset="0"/>
                            <a:ea typeface="Calibri" panose="020F0502020204030204" pitchFamily="34" charset="0"/>
                          </a:rPr>
                          <m:t>+</m:t>
                        </m:r>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R</m:t>
                            </m:r>
                          </m:e>
                          <m:sub>
                            <m:r>
                              <a:rPr lang="pt-BR" sz="2200">
                                <a:effectLst/>
                                <a:latin typeface="Cambria Math" panose="02040503050406030204" pitchFamily="18" charset="0"/>
                                <a:ea typeface="Calibri" panose="020F0502020204030204" pitchFamily="34" charset="0"/>
                              </a:rPr>
                              <m:t>2</m:t>
                            </m:r>
                          </m:sub>
                        </m:sSub>
                      </m:den>
                    </m:f>
                  </m:oMath>
                </a14:m>
                <a:r>
                  <a:rPr lang="pt-BR" sz="2200" dirty="0">
                    <a:effectLst/>
                    <a:latin typeface="Arial Narrow" panose="020B0606020202030204" pitchFamily="34" charset="0"/>
                    <a:ea typeface="Calibri" panose="020F0502020204030204" pitchFamily="34" charset="0"/>
                  </a:rPr>
                  <a:t>   (produto pela soma)</a:t>
                </a:r>
              </a:p>
            </p:txBody>
          </p:sp>
        </mc:Choice>
        <mc:Fallback xmlns="">
          <p:sp>
            <p:nvSpPr>
              <p:cNvPr id="6" name="CaixaDeTexto 5">
                <a:extLst>
                  <a:ext uri="{FF2B5EF4-FFF2-40B4-BE49-F238E27FC236}">
                    <a16:creationId xmlns:a16="http://schemas.microsoft.com/office/drawing/2014/main" id="{9673E3AB-114A-1E0A-221B-8EE69729E1CE}"/>
                  </a:ext>
                </a:extLst>
              </p:cNvPr>
              <p:cNvSpPr txBox="1">
                <a:spLocks noRot="1" noChangeAspect="1" noMove="1" noResize="1" noEditPoints="1" noAdjustHandles="1" noChangeArrowheads="1" noChangeShapeType="1" noTextEdit="1"/>
              </p:cNvSpPr>
              <p:nvPr/>
            </p:nvSpPr>
            <p:spPr>
              <a:xfrm>
                <a:off x="6257366" y="5010549"/>
                <a:ext cx="5797515" cy="1635832"/>
              </a:xfrm>
              <a:prstGeom prst="rect">
                <a:avLst/>
              </a:prstGeom>
              <a:blipFill>
                <a:blip r:embed="rId4"/>
                <a:stretch>
                  <a:fillRect l="-1366" t="-2985" r="-1261"/>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EF0976AE-48A5-1A11-DB70-475962D997A6}"/>
              </a:ext>
            </a:extLst>
          </p:cNvPr>
          <p:cNvPicPr>
            <a:picLocks noChangeAspect="1"/>
          </p:cNvPicPr>
          <p:nvPr/>
        </p:nvPicPr>
        <p:blipFill>
          <a:blip r:embed="rId5"/>
          <a:stretch>
            <a:fillRect/>
          </a:stretch>
        </p:blipFill>
        <p:spPr>
          <a:xfrm>
            <a:off x="6225854" y="705466"/>
            <a:ext cx="5829027" cy="4198229"/>
          </a:xfrm>
          <a:prstGeom prst="rect">
            <a:avLst/>
          </a:prstGeom>
        </p:spPr>
      </p:pic>
    </p:spTree>
    <p:extLst>
      <p:ext uri="{BB962C8B-B14F-4D97-AF65-F5344CB8AC3E}">
        <p14:creationId xmlns:p14="http://schemas.microsoft.com/office/powerpoint/2010/main" val="2229779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BFDFE-F3BF-6456-F0E5-A239C46CF48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FC8D4A6-7E1A-ED03-11AC-B2495D5A8C55}"/>
                  </a:ext>
                </a:extLst>
              </p:cNvPr>
              <p:cNvSpPr txBox="1"/>
              <p:nvPr/>
            </p:nvSpPr>
            <p:spPr>
              <a:xfrm>
                <a:off x="259976" y="853907"/>
                <a:ext cx="5692589" cy="5570371"/>
              </a:xfrm>
              <a:prstGeom prst="rect">
                <a:avLst/>
              </a:prstGeom>
              <a:noFill/>
            </p:spPr>
            <p:txBody>
              <a:bodyPr wrap="square">
                <a:spAutoFit/>
              </a:bodyPr>
              <a:lstStyle/>
              <a:p>
                <a:pPr marL="342900" lvl="0" indent="-342900" algn="just" fontAlgn="auto">
                  <a:lnSpc>
                    <a:spcPct val="106000"/>
                  </a:lnSpc>
                  <a:spcAft>
                    <a:spcPts val="800"/>
                  </a:spcAft>
                  <a:buFont typeface="Symbol" panose="05050102010706020507" pitchFamily="18" charset="2"/>
                  <a:buBlip>
                    <a:blip r:embed="rId2"/>
                  </a:buBlip>
                </a:pPr>
                <a:r>
                  <a:rPr lang="pt-BR" sz="2200" b="1" dirty="0">
                    <a:solidFill>
                      <a:srgbClr val="000000"/>
                    </a:solidFill>
                    <a:effectLst/>
                    <a:latin typeface="Arial Narrow" panose="020B0606020202030204" pitchFamily="34" charset="0"/>
                    <a:ea typeface="Calibri" panose="020F0502020204030204" pitchFamily="34" charset="0"/>
                  </a:rPr>
                  <a:t>Misto</a:t>
                </a:r>
                <a:endParaRPr lang="pt-BR" sz="2200" dirty="0">
                  <a:effectLst/>
                  <a:latin typeface="Arial Narrow" panose="020B0606020202030204" pitchFamily="34" charset="0"/>
                  <a:ea typeface="Calibri" panose="020F0502020204030204" pitchFamily="34" charset="0"/>
                </a:endParaRPr>
              </a:p>
              <a:p>
                <a:pPr indent="228600" algn="just" fontAlgn="auto">
                  <a:buNone/>
                </a:pPr>
                <a:r>
                  <a:rPr lang="pt-BR" sz="2200" dirty="0">
                    <a:solidFill>
                      <a:srgbClr val="000000"/>
                    </a:solidFill>
                    <a:effectLst/>
                    <a:latin typeface="Arial Narrow" panose="020B0606020202030204" pitchFamily="34" charset="0"/>
                    <a:ea typeface="Calibri" panose="020F0502020204030204" pitchFamily="34" charset="0"/>
                  </a:rPr>
                  <a:t>Quando se trata da associação mista, isto é, quanto ocorre de um circuito ter ao mesmo tempo, resistores associados em série e em paralelo, não existe uma fórmula única para resolver essa associação.</a:t>
                </a:r>
                <a:endParaRPr lang="pt-BR" sz="2200" dirty="0">
                  <a:effectLst/>
                  <a:latin typeface="Arial Narrow" panose="020B0606020202030204" pitchFamily="34" charset="0"/>
                  <a:ea typeface="Calibri" panose="020F0502020204030204" pitchFamily="34" charset="0"/>
                </a:endParaRPr>
              </a:p>
              <a:p>
                <a:pPr indent="228600" algn="just" fontAlgn="auto">
                  <a:buNone/>
                </a:pPr>
                <a:r>
                  <a:rPr lang="pt-BR" sz="2200" dirty="0">
                    <a:solidFill>
                      <a:srgbClr val="000000"/>
                    </a:solidFill>
                    <a:effectLst/>
                    <a:latin typeface="Arial Narrow" panose="020B0606020202030204" pitchFamily="34" charset="0"/>
                    <a:ea typeface="Calibri" panose="020F0502020204030204" pitchFamily="34" charset="0"/>
                  </a:rPr>
                  <a:t>O grande segredo é simplificar o circuito por etapas. </a:t>
                </a:r>
                <a:endParaRPr lang="pt-BR" sz="2200" dirty="0">
                  <a:effectLst/>
                  <a:latin typeface="Arial Narrow" panose="020B0606020202030204" pitchFamily="34" charset="0"/>
                  <a:ea typeface="Calibri" panose="020F0502020204030204" pitchFamily="34" charset="0"/>
                </a:endParaRPr>
              </a:p>
              <a:p>
                <a:pPr indent="228600" algn="just" fontAlgn="auto">
                  <a:buNone/>
                </a:pPr>
                <a:r>
                  <a:rPr lang="pt-BR" sz="2200" dirty="0">
                    <a:solidFill>
                      <a:srgbClr val="000000"/>
                    </a:solidFill>
                    <a:effectLst/>
                    <a:latin typeface="Arial Narrow" panose="020B0606020202030204" pitchFamily="34" charset="0"/>
                    <a:ea typeface="Calibri" panose="020F0502020204030204" pitchFamily="34" charset="0"/>
                  </a:rPr>
                  <a:t>Por exemplo,</a:t>
                </a:r>
                <a:endParaRPr lang="pt-BR" sz="2200" dirty="0">
                  <a:effectLst/>
                  <a:latin typeface="Arial Narrow" panose="020B0606020202030204" pitchFamily="34" charset="0"/>
                  <a:ea typeface="Calibri" panose="020F0502020204030204" pitchFamily="34" charset="0"/>
                </a:endParaRPr>
              </a:p>
              <a:p>
                <a:pPr marL="742950" lvl="1" indent="-285750" algn="just" fontAlgn="auto">
                  <a:lnSpc>
                    <a:spcPct val="106000"/>
                  </a:lnSpc>
                  <a:spcAft>
                    <a:spcPts val="800"/>
                  </a:spcAft>
                  <a:buFont typeface="+mj-lt"/>
                  <a:buAutoNum type="arabicPeriod"/>
                </a:pPr>
                <a:r>
                  <a:rPr lang="pt-BR" sz="2200" dirty="0">
                    <a:solidFill>
                      <a:srgbClr val="000000"/>
                    </a:solidFill>
                    <a:effectLst/>
                    <a:latin typeface="Arial Narrow" panose="020B0606020202030204" pitchFamily="34" charset="0"/>
                    <a:ea typeface="Calibri" panose="020F0502020204030204" pitchFamily="34" charset="0"/>
                  </a:rPr>
                  <a:t>Identifique e calcule a resistência equivalente dos trechos do circuito que estão puramente em paralelo. No caso da figura a seguir </a:t>
                </a:r>
                <a14:m>
                  <m:oMath xmlns:m="http://schemas.openxmlformats.org/officeDocument/2006/math">
                    <m:d>
                      <m:dPr>
                        <m:ctrlPr>
                          <a:rPr lang="pt-BR" sz="2200" i="1">
                            <a:solidFill>
                              <a:srgbClr val="000000"/>
                            </a:solidFill>
                            <a:effectLst/>
                            <a:latin typeface="Cambria Math" panose="02040503050406030204" pitchFamily="18" charset="0"/>
                            <a:ea typeface="Calibri" panose="020F0502020204030204" pitchFamily="34" charset="0"/>
                          </a:rPr>
                        </m:ctrlPr>
                      </m:dPr>
                      <m:e>
                        <m:sSub>
                          <m:sSubPr>
                            <m:ctrlPr>
                              <a:rPr lang="pt-BR" sz="2200" i="1">
                                <a:solidFill>
                                  <a:srgbClr val="000000"/>
                                </a:solidFill>
                                <a:effectLst/>
                                <a:latin typeface="Cambria Math" panose="02040503050406030204" pitchFamily="18" charset="0"/>
                                <a:ea typeface="Calibri" panose="020F0502020204030204" pitchFamily="34" charset="0"/>
                              </a:rPr>
                            </m:ctrlPr>
                          </m:sSubPr>
                          <m:e>
                            <m:r>
                              <m:rPr>
                                <m:sty m:val="p"/>
                              </m:rPr>
                              <a:rPr lang="pt-BR" sz="2200">
                                <a:solidFill>
                                  <a:srgbClr val="000000"/>
                                </a:solidFill>
                                <a:effectLst/>
                                <a:latin typeface="Cambria Math" panose="02040503050406030204" pitchFamily="18" charset="0"/>
                                <a:ea typeface="Calibri" panose="020F0502020204030204" pitchFamily="34" charset="0"/>
                              </a:rPr>
                              <m:t>R</m:t>
                            </m:r>
                          </m:e>
                          <m:sub>
                            <m:r>
                              <a:rPr lang="pt-BR" sz="2200">
                                <a:solidFill>
                                  <a:srgbClr val="000000"/>
                                </a:solidFill>
                                <a:effectLst/>
                                <a:latin typeface="Cambria Math" panose="02040503050406030204" pitchFamily="18" charset="0"/>
                                <a:ea typeface="Calibri" panose="020F0502020204030204" pitchFamily="34" charset="0"/>
                              </a:rPr>
                              <m:t>1</m:t>
                            </m:r>
                          </m:sub>
                        </m:sSub>
                        <m:r>
                          <a:rPr lang="pt-BR" sz="2200">
                            <a:solidFill>
                              <a:srgbClr val="000000"/>
                            </a:solidFill>
                            <a:effectLst/>
                            <a:latin typeface="Cambria Math" panose="02040503050406030204" pitchFamily="18" charset="0"/>
                            <a:ea typeface="Calibri" panose="020F0502020204030204" pitchFamily="34" charset="0"/>
                          </a:rPr>
                          <m:t>,</m:t>
                        </m:r>
                        <m:sSub>
                          <m:sSubPr>
                            <m:ctrlPr>
                              <a:rPr lang="pt-BR" sz="2200" i="1">
                                <a:solidFill>
                                  <a:srgbClr val="000000"/>
                                </a:solidFill>
                                <a:effectLst/>
                                <a:latin typeface="Cambria Math" panose="02040503050406030204" pitchFamily="18" charset="0"/>
                                <a:ea typeface="Calibri" panose="020F0502020204030204" pitchFamily="34" charset="0"/>
                              </a:rPr>
                            </m:ctrlPr>
                          </m:sSubPr>
                          <m:e>
                            <m:r>
                              <m:rPr>
                                <m:sty m:val="p"/>
                              </m:rPr>
                              <a:rPr lang="pt-BR" sz="2200">
                                <a:solidFill>
                                  <a:srgbClr val="000000"/>
                                </a:solidFill>
                                <a:effectLst/>
                                <a:latin typeface="Cambria Math" panose="02040503050406030204" pitchFamily="18" charset="0"/>
                                <a:ea typeface="Calibri" panose="020F0502020204030204" pitchFamily="34" charset="0"/>
                              </a:rPr>
                              <m:t>R</m:t>
                            </m:r>
                          </m:e>
                          <m:sub>
                            <m:r>
                              <a:rPr lang="pt-BR" sz="2200">
                                <a:solidFill>
                                  <a:srgbClr val="000000"/>
                                </a:solidFill>
                                <a:effectLst/>
                                <a:latin typeface="Cambria Math" panose="02040503050406030204" pitchFamily="18" charset="0"/>
                                <a:ea typeface="Calibri" panose="020F0502020204030204" pitchFamily="34" charset="0"/>
                              </a:rPr>
                              <m:t>2</m:t>
                            </m:r>
                          </m:sub>
                        </m:sSub>
                        <m:r>
                          <m:rPr>
                            <m:sty m:val="p"/>
                          </m:rPr>
                          <a:rPr lang="pt-BR" sz="2200">
                            <a:solidFill>
                              <a:srgbClr val="000000"/>
                            </a:solidFill>
                            <a:effectLst/>
                            <a:latin typeface="Cambria Math" panose="02040503050406030204" pitchFamily="18" charset="0"/>
                            <a:ea typeface="Calibri" panose="020F0502020204030204" pitchFamily="34" charset="0"/>
                          </a:rPr>
                          <m:t>e</m:t>
                        </m:r>
                        <m:sSub>
                          <m:sSubPr>
                            <m:ctrlPr>
                              <a:rPr lang="pt-BR" sz="2200" i="1">
                                <a:solidFill>
                                  <a:srgbClr val="000000"/>
                                </a:solidFill>
                                <a:effectLst/>
                                <a:latin typeface="Cambria Math" panose="02040503050406030204" pitchFamily="18" charset="0"/>
                                <a:ea typeface="Calibri" panose="020F0502020204030204" pitchFamily="34" charset="0"/>
                              </a:rPr>
                            </m:ctrlPr>
                          </m:sSubPr>
                          <m:e>
                            <m:r>
                              <m:rPr>
                                <m:sty m:val="p"/>
                              </m:rPr>
                              <a:rPr lang="pt-BR" sz="2200">
                                <a:solidFill>
                                  <a:srgbClr val="000000"/>
                                </a:solidFill>
                                <a:effectLst/>
                                <a:latin typeface="Cambria Math" panose="02040503050406030204" pitchFamily="18" charset="0"/>
                                <a:ea typeface="Calibri" panose="020F0502020204030204" pitchFamily="34" charset="0"/>
                              </a:rPr>
                              <m:t>R</m:t>
                            </m:r>
                          </m:e>
                          <m:sub>
                            <m:r>
                              <a:rPr lang="pt-BR" sz="2200">
                                <a:solidFill>
                                  <a:srgbClr val="000000"/>
                                </a:solidFill>
                                <a:effectLst/>
                                <a:latin typeface="Cambria Math" panose="02040503050406030204" pitchFamily="18" charset="0"/>
                                <a:ea typeface="Calibri" panose="020F0502020204030204" pitchFamily="34" charset="0"/>
                              </a:rPr>
                              <m:t>3</m:t>
                            </m:r>
                          </m:sub>
                        </m:sSub>
                      </m:e>
                    </m:d>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marL="742950" lvl="1" indent="-285750" algn="just" fontAlgn="auto">
                  <a:lnSpc>
                    <a:spcPct val="106000"/>
                  </a:lnSpc>
                  <a:spcAft>
                    <a:spcPts val="800"/>
                  </a:spcAft>
                  <a:buFont typeface="+mj-lt"/>
                  <a:buAutoNum type="arabicPeriod"/>
                </a:pPr>
                <a:r>
                  <a:rPr lang="pt-BR" sz="2200" dirty="0">
                    <a:solidFill>
                      <a:srgbClr val="000000"/>
                    </a:solidFill>
                    <a:effectLst/>
                    <a:latin typeface="Arial Narrow" panose="020B0606020202030204" pitchFamily="34" charset="0"/>
                    <a:ea typeface="Calibri" panose="020F0502020204030204" pitchFamily="34" charset="0"/>
                  </a:rPr>
                  <a:t>Substitua esses trechos pelos seus valores equivalentes, transformando o circuito numa configuração em série.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m:t>
                    </m:r>
                    <m:sSub>
                      <m:sSubPr>
                        <m:ctrlPr>
                          <a:rPr lang="pt-BR" sz="2200" i="1">
                            <a:solidFill>
                              <a:srgbClr val="000000"/>
                            </a:solidFill>
                            <a:effectLst/>
                            <a:latin typeface="Cambria Math" panose="02040503050406030204" pitchFamily="18" charset="0"/>
                            <a:ea typeface="Calibri" panose="020F0502020204030204" pitchFamily="34" charset="0"/>
                          </a:rPr>
                        </m:ctrlPr>
                      </m:sSubPr>
                      <m:e>
                        <m:r>
                          <m:rPr>
                            <m:sty m:val="p"/>
                          </m:rPr>
                          <a:rPr lang="pt-BR" sz="2200">
                            <a:solidFill>
                              <a:srgbClr val="000000"/>
                            </a:solidFill>
                            <a:effectLst/>
                            <a:latin typeface="Cambria Math" panose="02040503050406030204" pitchFamily="18" charset="0"/>
                            <a:ea typeface="Calibri" panose="020F0502020204030204" pitchFamily="34" charset="0"/>
                          </a:rPr>
                          <m:t>R</m:t>
                        </m:r>
                      </m:e>
                      <m:sub>
                        <m:r>
                          <m:rPr>
                            <m:sty m:val="p"/>
                          </m:rPr>
                          <a:rPr lang="pt-BR" sz="2200">
                            <a:solidFill>
                              <a:srgbClr val="000000"/>
                            </a:solidFill>
                            <a:effectLst/>
                            <a:latin typeface="Cambria Math" panose="02040503050406030204" pitchFamily="18" charset="0"/>
                            <a:ea typeface="Calibri" panose="020F0502020204030204" pitchFamily="34" charset="0"/>
                          </a:rPr>
                          <m:t>eq</m:t>
                        </m:r>
                        <m:d>
                          <m:dPr>
                            <m:ctrlPr>
                              <a:rPr lang="pt-BR" sz="2200" i="1">
                                <a:solidFill>
                                  <a:srgbClr val="000000"/>
                                </a:solidFill>
                                <a:effectLst/>
                                <a:latin typeface="Cambria Math" panose="02040503050406030204" pitchFamily="18" charset="0"/>
                                <a:ea typeface="Calibri" panose="020F0502020204030204" pitchFamily="34" charset="0"/>
                              </a:rPr>
                            </m:ctrlPr>
                          </m:dPr>
                          <m:e>
                            <m:r>
                              <a:rPr lang="pt-BR" sz="2200">
                                <a:solidFill>
                                  <a:srgbClr val="000000"/>
                                </a:solidFill>
                                <a:effectLst/>
                                <a:latin typeface="Cambria Math" panose="02040503050406030204" pitchFamily="18" charset="0"/>
                                <a:ea typeface="Calibri" panose="020F0502020204030204" pitchFamily="34" charset="0"/>
                              </a:rPr>
                              <m:t>1,2,3</m:t>
                            </m:r>
                          </m:e>
                        </m:d>
                      </m:sub>
                    </m:sSub>
                    <m:r>
                      <m:rPr>
                        <m:sty m:val="p"/>
                      </m:rPr>
                      <a:rPr lang="pt-BR" sz="2200">
                        <a:solidFill>
                          <a:srgbClr val="000000"/>
                        </a:solidFill>
                        <a:effectLst/>
                        <a:latin typeface="Cambria Math" panose="02040503050406030204" pitchFamily="18" charset="0"/>
                        <a:ea typeface="Calibri" panose="020F0502020204030204" pitchFamily="34" charset="0"/>
                      </a:rPr>
                      <m:t>e</m:t>
                    </m:r>
                    <m:r>
                      <a:rPr lang="pt-BR" sz="2200">
                        <a:solidFill>
                          <a:srgbClr val="000000"/>
                        </a:solidFill>
                        <a:effectLst/>
                        <a:latin typeface="Cambria Math" panose="02040503050406030204" pitchFamily="18" charset="0"/>
                        <a:ea typeface="Calibri" panose="020F0502020204030204" pitchFamily="34" charset="0"/>
                      </a:rPr>
                      <m:t> </m:t>
                    </m:r>
                    <m:sSub>
                      <m:sSubPr>
                        <m:ctrlPr>
                          <a:rPr lang="pt-BR" sz="2200" i="1">
                            <a:solidFill>
                              <a:srgbClr val="000000"/>
                            </a:solidFill>
                            <a:effectLst/>
                            <a:latin typeface="Cambria Math" panose="02040503050406030204" pitchFamily="18" charset="0"/>
                            <a:ea typeface="Calibri" panose="020F0502020204030204" pitchFamily="34" charset="0"/>
                          </a:rPr>
                        </m:ctrlPr>
                      </m:sSubPr>
                      <m:e>
                        <m:r>
                          <m:rPr>
                            <m:sty m:val="p"/>
                          </m:rPr>
                          <a:rPr lang="pt-BR" sz="2200">
                            <a:solidFill>
                              <a:srgbClr val="000000"/>
                            </a:solidFill>
                            <a:effectLst/>
                            <a:latin typeface="Cambria Math" panose="02040503050406030204" pitchFamily="18" charset="0"/>
                            <a:ea typeface="Calibri" panose="020F0502020204030204" pitchFamily="34" charset="0"/>
                          </a:rPr>
                          <m:t>R</m:t>
                        </m:r>
                      </m:e>
                      <m:sub>
                        <m:r>
                          <a:rPr lang="pt-BR" sz="2200">
                            <a:solidFill>
                              <a:srgbClr val="000000"/>
                            </a:solidFill>
                            <a:effectLst/>
                            <a:latin typeface="Cambria Math" panose="02040503050406030204" pitchFamily="18" charset="0"/>
                            <a:ea typeface="Calibri" panose="020F0502020204030204" pitchFamily="34" charset="0"/>
                          </a:rPr>
                          <m:t>4</m:t>
                        </m:r>
                      </m:sub>
                    </m:sSub>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3FC8D4A6-7E1A-ED03-11AC-B2495D5A8C55}"/>
                  </a:ext>
                </a:extLst>
              </p:cNvPr>
              <p:cNvSpPr txBox="1">
                <a:spLocks noRot="1" noChangeAspect="1" noMove="1" noResize="1" noEditPoints="1" noAdjustHandles="1" noChangeArrowheads="1" noChangeShapeType="1" noTextEdit="1"/>
              </p:cNvSpPr>
              <p:nvPr/>
            </p:nvSpPr>
            <p:spPr>
              <a:xfrm>
                <a:off x="259976" y="853907"/>
                <a:ext cx="5692589" cy="5570371"/>
              </a:xfrm>
              <a:prstGeom prst="rect">
                <a:avLst/>
              </a:prstGeom>
              <a:blipFill>
                <a:blip r:embed="rId3"/>
                <a:stretch>
                  <a:fillRect l="-1393" t="-875" r="-1501" b="-76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3883769-755F-D64F-E372-058DF4933C07}"/>
                  </a:ext>
                </a:extLst>
              </p:cNvPr>
              <p:cNvSpPr txBox="1"/>
              <p:nvPr/>
            </p:nvSpPr>
            <p:spPr>
              <a:xfrm>
                <a:off x="6096000" y="1015271"/>
                <a:ext cx="5692589" cy="1631280"/>
              </a:xfrm>
              <a:prstGeom prst="rect">
                <a:avLst/>
              </a:prstGeom>
              <a:noFill/>
            </p:spPr>
            <p:txBody>
              <a:bodyPr wrap="square">
                <a:spAutoFit/>
              </a:bodyPr>
              <a:lstStyle/>
              <a:p>
                <a:pPr lvl="1" algn="just" fontAlgn="auto">
                  <a:lnSpc>
                    <a:spcPct val="106000"/>
                  </a:lnSpc>
                  <a:spcAft>
                    <a:spcPts val="800"/>
                  </a:spcAft>
                </a:pPr>
                <a:r>
                  <a:rPr lang="pt-BR" sz="2200" dirty="0">
                    <a:solidFill>
                      <a:srgbClr val="000000"/>
                    </a:solidFill>
                    <a:effectLst/>
                    <a:latin typeface="Arial Narrow" panose="020B0606020202030204" pitchFamily="34" charset="0"/>
                    <a:ea typeface="Calibri" panose="020F0502020204030204" pitchFamily="34" charset="0"/>
                  </a:rPr>
                  <a:t>3. Calcule os trechos em série.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m:t>
                    </m:r>
                    <m:sSub>
                      <m:sSubPr>
                        <m:ctrlPr>
                          <a:rPr lang="pt-BR" sz="2200" i="1">
                            <a:solidFill>
                              <a:srgbClr val="000000"/>
                            </a:solidFill>
                            <a:effectLst/>
                            <a:latin typeface="Cambria Math" panose="02040503050406030204" pitchFamily="18" charset="0"/>
                            <a:ea typeface="Calibri" panose="020F0502020204030204" pitchFamily="34" charset="0"/>
                          </a:rPr>
                        </m:ctrlPr>
                      </m:sSubPr>
                      <m:e>
                        <m:r>
                          <a:rPr lang="pt-BR" sz="2200" i="1">
                            <a:solidFill>
                              <a:srgbClr val="000000"/>
                            </a:solidFill>
                            <a:effectLst/>
                            <a:latin typeface="Cambria Math" panose="02040503050406030204" pitchFamily="18" charset="0"/>
                            <a:ea typeface="Calibri" panose="020F0502020204030204" pitchFamily="34" charset="0"/>
                          </a:rPr>
                          <m:t>𝑅</m:t>
                        </m:r>
                      </m:e>
                      <m:sub>
                        <m:r>
                          <a:rPr lang="pt-BR" sz="2200" i="1">
                            <a:solidFill>
                              <a:srgbClr val="000000"/>
                            </a:solidFill>
                            <a:effectLst/>
                            <a:latin typeface="Cambria Math" panose="02040503050406030204" pitchFamily="18" charset="0"/>
                            <a:ea typeface="Calibri" panose="020F0502020204030204" pitchFamily="34" charset="0"/>
                          </a:rPr>
                          <m:t>𝑒𝑞</m:t>
                        </m:r>
                      </m:sub>
                    </m:sSub>
                    <m:r>
                      <a:rPr lang="pt-BR" sz="2200" i="1">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da associação.</a:t>
                </a:r>
                <a:endParaRPr lang="pt-BR" sz="2200" dirty="0">
                  <a:effectLst/>
                  <a:latin typeface="Arial Narrow" panose="020B0606020202030204" pitchFamily="34" charset="0"/>
                  <a:ea typeface="Calibri" panose="020F0502020204030204" pitchFamily="34" charset="0"/>
                </a:endParaRPr>
              </a:p>
              <a:p>
                <a:pPr lvl="1" algn="just" fontAlgn="auto">
                  <a:lnSpc>
                    <a:spcPct val="106000"/>
                  </a:lnSpc>
                  <a:spcAft>
                    <a:spcPts val="800"/>
                  </a:spcAft>
                </a:pPr>
                <a:r>
                  <a:rPr lang="pt-BR" sz="2200" dirty="0">
                    <a:solidFill>
                      <a:srgbClr val="000000"/>
                    </a:solidFill>
                    <a:effectLst/>
                    <a:latin typeface="Arial Narrow" panose="020B0606020202030204" pitchFamily="34" charset="0"/>
                    <a:ea typeface="Calibri" panose="020F0502020204030204" pitchFamily="34" charset="0"/>
                  </a:rPr>
                  <a:t>4. Repita, até que resulte em apenas em único resistor equivalente de toda a associação.</a:t>
                </a:r>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13883769-755F-D64F-E372-058DF4933C07}"/>
                  </a:ext>
                </a:extLst>
              </p:cNvPr>
              <p:cNvSpPr txBox="1">
                <a:spLocks noRot="1" noChangeAspect="1" noMove="1" noResize="1" noEditPoints="1" noAdjustHandles="1" noChangeArrowheads="1" noChangeShapeType="1" noTextEdit="1"/>
              </p:cNvSpPr>
              <p:nvPr/>
            </p:nvSpPr>
            <p:spPr>
              <a:xfrm>
                <a:off x="6096000" y="1015271"/>
                <a:ext cx="5692589" cy="1631280"/>
              </a:xfrm>
              <a:prstGeom prst="rect">
                <a:avLst/>
              </a:prstGeom>
              <a:blipFill>
                <a:blip r:embed="rId4"/>
                <a:stretch>
                  <a:fillRect t="-1498" r="-1392" b="-7116"/>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E337AD9E-5BD4-758E-D3A7-D555718604ED}"/>
              </a:ext>
            </a:extLst>
          </p:cNvPr>
          <p:cNvPicPr>
            <a:picLocks noChangeAspect="1"/>
          </p:cNvPicPr>
          <p:nvPr/>
        </p:nvPicPr>
        <p:blipFill>
          <a:blip r:embed="rId5"/>
          <a:stretch>
            <a:fillRect/>
          </a:stretch>
        </p:blipFill>
        <p:spPr>
          <a:xfrm>
            <a:off x="6347969" y="2646551"/>
            <a:ext cx="5584055" cy="3912140"/>
          </a:xfrm>
          <a:prstGeom prst="rect">
            <a:avLst/>
          </a:prstGeom>
        </p:spPr>
      </p:pic>
    </p:spTree>
    <p:extLst>
      <p:ext uri="{BB962C8B-B14F-4D97-AF65-F5344CB8AC3E}">
        <p14:creationId xmlns:p14="http://schemas.microsoft.com/office/powerpoint/2010/main" val="890781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AE174-E493-1398-95BC-84E0150C042A}"/>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01D97992-DBF1-6407-B427-F9202D06969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203947" y="635260"/>
            <a:ext cx="1909909" cy="91563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330669C-EDA8-80BB-62EF-DF6CDD676841}"/>
              </a:ext>
            </a:extLst>
          </p:cNvPr>
          <p:cNvSpPr txBox="1"/>
          <p:nvPr/>
        </p:nvSpPr>
        <p:spPr>
          <a:xfrm>
            <a:off x="203947" y="1859790"/>
            <a:ext cx="5721724" cy="4487062"/>
          </a:xfrm>
          <a:prstGeom prst="rect">
            <a:avLst/>
          </a:prstGeom>
          <a:noFill/>
        </p:spPr>
        <p:txBody>
          <a:bodyPr wrap="square">
            <a:spAutoFit/>
          </a:bodyPr>
          <a:lstStyle/>
          <a:p>
            <a:pPr marL="342900" lvl="0" indent="-342900" fontAlgn="auto">
              <a:buFont typeface="Wingdings" panose="05000000000000000000" pitchFamily="2" charset="2"/>
              <a:buChar char="Ø"/>
            </a:pPr>
            <a:r>
              <a:rPr lang="pt-BR" sz="2200" dirty="0">
                <a:latin typeface="Arial Narrow" panose="020B0606020202030204" pitchFamily="34" charset="0"/>
              </a:rPr>
              <a:t>Para uma mesma tensão, resistência elétrica e corrente elétrica são inversamente proporcionais.</a:t>
            </a:r>
          </a:p>
          <a:p>
            <a:pPr marL="342900" lvl="0" indent="-342900" fontAlgn="auto">
              <a:buFont typeface="Wingdings" panose="05000000000000000000" pitchFamily="2" charset="2"/>
              <a:buChar char="Ø"/>
            </a:pPr>
            <a:r>
              <a:rPr lang="pt-BR" sz="2200" dirty="0">
                <a:latin typeface="Arial Narrow" panose="020B0606020202030204" pitchFamily="34" charset="0"/>
              </a:rPr>
              <a:t>Para uma resistência elétrica constante, corrente elétrica e tensão são diretamente proporcionais.</a:t>
            </a:r>
          </a:p>
          <a:p>
            <a:pPr marL="342900" lvl="0" indent="-342900" fontAlgn="auto">
              <a:buFont typeface="Wingdings" panose="05000000000000000000" pitchFamily="2" charset="2"/>
              <a:buChar char="Ø"/>
            </a:pPr>
            <a:r>
              <a:rPr lang="pt-BR" sz="2200" dirty="0">
                <a:latin typeface="Arial Narrow" panose="020B0606020202030204" pitchFamily="34" charset="0"/>
              </a:rPr>
              <a:t>Para um mesmo tipo de fio, aumentou o comprimento, aumentou a resistência, diminuiu o fio, diminuiu a resistência.</a:t>
            </a:r>
          </a:p>
          <a:p>
            <a:pPr marL="342900" lvl="0" indent="-342900" fontAlgn="auto">
              <a:buFont typeface="Wingdings" panose="05000000000000000000" pitchFamily="2" charset="2"/>
              <a:buChar char="Ø"/>
            </a:pPr>
            <a:r>
              <a:rPr lang="pt-BR" sz="2200" dirty="0">
                <a:latin typeface="Arial Narrow" panose="020B0606020202030204" pitchFamily="34" charset="0"/>
              </a:rPr>
              <a:t>Para um mesmo tipo de fio, sendo mais “grosso”, a resistência será menor, sendo mais “fino” a resistência será maior.</a:t>
            </a:r>
          </a:p>
          <a:p>
            <a:pPr marL="342900" lvl="0" indent="-342900" fontAlgn="auto">
              <a:buFont typeface="Wingdings" panose="05000000000000000000" pitchFamily="2" charset="2"/>
              <a:buChar char="Ø"/>
            </a:pPr>
            <a:r>
              <a:rPr lang="pt-BR" sz="2200" dirty="0">
                <a:latin typeface="Arial Narrow" panose="020B0606020202030204" pitchFamily="34" charset="0"/>
              </a:rPr>
              <a:t>Tabela comparativa de associação em série e em paralelo:</a:t>
            </a:r>
          </a:p>
          <a:p>
            <a:pPr lvl="0" algn="just" fontAlgn="auto">
              <a:lnSpc>
                <a:spcPct val="106000"/>
              </a:lnSpc>
              <a:spcAft>
                <a:spcPts val="800"/>
              </a:spcAft>
            </a:pPr>
            <a:endParaRPr lang="pt-BR" sz="2200" dirty="0">
              <a:effectLst/>
              <a:latin typeface="Arial Narrow" panose="020B0606020202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0F66936F-4E9C-A88D-D452-0276D4D50889}"/>
              </a:ext>
            </a:extLst>
          </p:cNvPr>
          <p:cNvPicPr>
            <a:picLocks noChangeAspect="1"/>
          </p:cNvPicPr>
          <p:nvPr/>
        </p:nvPicPr>
        <p:blipFill>
          <a:blip r:embed="rId4"/>
          <a:stretch>
            <a:fillRect/>
          </a:stretch>
        </p:blipFill>
        <p:spPr>
          <a:xfrm>
            <a:off x="6266331" y="1056943"/>
            <a:ext cx="5564282" cy="2690303"/>
          </a:xfrm>
          <a:prstGeom prst="rect">
            <a:avLst/>
          </a:prstGeom>
        </p:spPr>
      </p:pic>
      <mc:AlternateContent xmlns:mc="http://schemas.openxmlformats.org/markup-compatibility/2006">
        <mc:Choice xmlns:am3d="http://schemas.microsoft.com/office/drawing/2017/model3d" Requires="am3d">
          <p:graphicFrame>
            <p:nvGraphicFramePr>
              <p:cNvPr id="7" name="Modelo 3D 6" descr="Conector de lâmpada para robô">
                <a:extLst>
                  <a:ext uri="{FF2B5EF4-FFF2-40B4-BE49-F238E27FC236}">
                    <a16:creationId xmlns:a16="http://schemas.microsoft.com/office/drawing/2014/main" id="{B53AD5A8-D02B-D84A-9717-4D3FFB9ACF14}"/>
                  </a:ext>
                </a:extLst>
              </p:cNvPr>
              <p:cNvGraphicFramePr>
                <a:graphicFrameLocks noChangeAspect="1"/>
              </p:cNvGraphicFramePr>
              <p:nvPr>
                <p:extLst>
                  <p:ext uri="{D42A27DB-BD31-4B8C-83A1-F6EECF244321}">
                    <p14:modId xmlns:p14="http://schemas.microsoft.com/office/powerpoint/2010/main" val="1596098122"/>
                  </p:ext>
                </p:extLst>
              </p:nvPr>
            </p:nvGraphicFramePr>
            <p:xfrm rot="21141853">
              <a:off x="8319442" y="3751055"/>
              <a:ext cx="859108" cy="3009721"/>
            </p:xfrm>
            <a:graphic>
              <a:graphicData uri="http://schemas.microsoft.com/office/drawing/2017/model3d">
                <am3d:model3d r:embed="rId5">
                  <am3d:spPr>
                    <a:xfrm rot="21141853">
                      <a:off x="0" y="0"/>
                      <a:ext cx="859108" cy="3009721"/>
                    </a:xfrm>
                    <a:prstGeom prst="rect">
                      <a:avLst/>
                    </a:prstGeom>
                  </am3d:spPr>
                  <am3d:camera>
                    <am3d:pos x="0" y="0" z="49762161"/>
                    <am3d:up dx="0" dy="36000000" dz="0"/>
                    <am3d:lookAt x="0" y="0" z="0"/>
                    <am3d:perspective fov="2700000"/>
                  </am3d:camera>
                  <am3d:trans>
                    <am3d:meterPerModelUnit n="5820495" d="1000000"/>
                    <am3d:preTrans dx="224861" dy="-18000000" dz="0"/>
                    <am3d:scale>
                      <am3d:sx n="1000000" d="1000000"/>
                      <am3d:sy n="1000000" d="1000000"/>
                      <am3d:sz n="1000000" d="1000000"/>
                    </am3d:scale>
                    <am3d:rot ax="1007257" ay="2850592" az="752503"/>
                    <am3d:postTrans dx="0" dy="0" dz="0"/>
                  </am3d:trans>
                  <am3d:raster rName="Office3DRenderer" rVer="16.0.8326">
                    <am3d:blip r:embed="rId6"/>
                  </am3d:raster>
                  <am3d:objViewport viewportSz="315764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Modelo 3D 6" descr="Conector de lâmpada para robô">
                <a:extLst>
                  <a:ext uri="{FF2B5EF4-FFF2-40B4-BE49-F238E27FC236}">
                    <a16:creationId xmlns:a16="http://schemas.microsoft.com/office/drawing/2014/main" id="{B53AD5A8-D02B-D84A-9717-4D3FFB9ACF14}"/>
                  </a:ext>
                </a:extLst>
              </p:cNvPr>
              <p:cNvPicPr>
                <a:picLocks noGrp="1" noRot="1" noChangeAspect="1" noMove="1" noResize="1" noEditPoints="1" noAdjustHandles="1" noChangeArrowheads="1" noChangeShapeType="1" noCrop="1"/>
              </p:cNvPicPr>
              <p:nvPr/>
            </p:nvPicPr>
            <p:blipFill>
              <a:blip r:embed="rId6"/>
              <a:stretch>
                <a:fillRect/>
              </a:stretch>
            </p:blipFill>
            <p:spPr>
              <a:xfrm rot="21141853">
                <a:off x="8319442" y="3751055"/>
                <a:ext cx="859108" cy="3009721"/>
              </a:xfrm>
              <a:prstGeom prst="rect">
                <a:avLst/>
              </a:prstGeom>
            </p:spPr>
          </p:pic>
        </mc:Fallback>
      </mc:AlternateContent>
    </p:spTree>
    <p:extLst>
      <p:ext uri="{BB962C8B-B14F-4D97-AF65-F5344CB8AC3E}">
        <p14:creationId xmlns:p14="http://schemas.microsoft.com/office/powerpoint/2010/main" val="95044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9BD14-05F4-E128-8F7B-5161B3551EC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0214636-D405-1137-CCFB-2F62D52F8CB6}"/>
              </a:ext>
            </a:extLst>
          </p:cNvPr>
          <p:cNvSpPr txBox="1"/>
          <p:nvPr/>
        </p:nvSpPr>
        <p:spPr>
          <a:xfrm>
            <a:off x="224118" y="814898"/>
            <a:ext cx="5721128" cy="4585871"/>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10</a:t>
            </a:r>
            <a:r>
              <a:rPr lang="pt-BR" sz="2200" dirty="0">
                <a:solidFill>
                  <a:srgbClr val="000000"/>
                </a:solidFill>
                <a:effectLst/>
                <a:latin typeface="Arial Narrow" panose="020B0606020202030204" pitchFamily="34" charset="0"/>
                <a:ea typeface="Calibri" panose="020F0502020204030204" pitchFamily="34" charset="0"/>
              </a:rPr>
              <a:t>: Dada a associação</a:t>
            </a: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latin typeface="Arial Narrow" panose="020B0606020202030204" pitchFamily="34" charset="0"/>
                <a:ea typeface="Calibri" panose="020F0502020204030204" pitchFamily="34" charset="0"/>
              </a:rPr>
              <a:t>Determinar: </a:t>
            </a:r>
            <a:endParaRPr lang="pt-BR" sz="2200" dirty="0">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latin typeface="Arial Narrow" panose="020B0606020202030204" pitchFamily="34" charset="0"/>
                <a:ea typeface="Calibri" panose="020F0502020204030204" pitchFamily="34" charset="0"/>
              </a:rPr>
              <a:t>a) a resistência equivalente da associação.</a:t>
            </a:r>
            <a:endParaRPr lang="pt-BR" sz="2200" dirty="0">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latin typeface="Arial Narrow" panose="020B0606020202030204" pitchFamily="34" charset="0"/>
                <a:ea typeface="Calibri" panose="020F0502020204030204" pitchFamily="34" charset="0"/>
              </a:rPr>
              <a:t>b) a intensidade da corrente em cada resistor.</a:t>
            </a:r>
            <a:endParaRPr lang="pt-BR" sz="2200" dirty="0">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latin typeface="Arial Narrow" panose="020B0606020202030204" pitchFamily="34" charset="0"/>
                <a:ea typeface="Calibri" panose="020F0502020204030204" pitchFamily="34" charset="0"/>
              </a:rPr>
              <a:t>c) a tensão entre os terminais de cada resistor.</a:t>
            </a:r>
            <a:endParaRPr lang="pt-BR" sz="2200" dirty="0">
              <a:effectLst/>
              <a:latin typeface="Calibri" panose="020F0502020204030204" pitchFamily="34" charset="0"/>
              <a:ea typeface="Calibri" panose="020F0502020204030204" pitchFamily="34" charset="0"/>
            </a:endParaRPr>
          </a:p>
        </p:txBody>
      </p:sp>
      <p:pic>
        <p:nvPicPr>
          <p:cNvPr id="11" name="Imagem 10">
            <a:extLst>
              <a:ext uri="{FF2B5EF4-FFF2-40B4-BE49-F238E27FC236}">
                <a16:creationId xmlns:a16="http://schemas.microsoft.com/office/drawing/2014/main" id="{B53AE70C-A493-FFCE-4200-5CABAC4AF98F}"/>
              </a:ext>
            </a:extLst>
          </p:cNvPr>
          <p:cNvPicPr>
            <a:picLocks noChangeAspect="1"/>
          </p:cNvPicPr>
          <p:nvPr/>
        </p:nvPicPr>
        <p:blipFill>
          <a:blip r:embed="rId2"/>
          <a:stretch>
            <a:fillRect/>
          </a:stretch>
        </p:blipFill>
        <p:spPr>
          <a:xfrm>
            <a:off x="306082" y="1532254"/>
            <a:ext cx="5557200" cy="1659181"/>
          </a:xfrm>
          <a:prstGeom prst="rect">
            <a:avLst/>
          </a:prstGeom>
        </p:spPr>
      </p:pic>
    </p:spTree>
    <p:extLst>
      <p:ext uri="{BB962C8B-B14F-4D97-AF65-F5344CB8AC3E}">
        <p14:creationId xmlns:p14="http://schemas.microsoft.com/office/powerpoint/2010/main" val="4015039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29E8F-1DF3-53EA-FE9D-89D7DD4D385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C06E14A-8A1F-E734-67E5-82CF44557E3C}"/>
              </a:ext>
            </a:extLst>
          </p:cNvPr>
          <p:cNvSpPr txBox="1"/>
          <p:nvPr/>
        </p:nvSpPr>
        <p:spPr>
          <a:xfrm>
            <a:off x="251012" y="817548"/>
            <a:ext cx="5710517" cy="5832366"/>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11</a:t>
            </a:r>
            <a:r>
              <a:rPr lang="pt-BR" sz="2200" dirty="0">
                <a:solidFill>
                  <a:srgbClr val="000000"/>
                </a:solidFill>
                <a:effectLst/>
                <a:latin typeface="Arial Narrow" panose="020B0606020202030204" pitchFamily="34" charset="0"/>
                <a:ea typeface="Calibri" panose="020F0502020204030204" pitchFamily="34" charset="0"/>
              </a:rPr>
              <a:t>: Dada a associação</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 </a:t>
            </a:r>
          </a:p>
          <a:p>
            <a:pPr algn="just">
              <a:spcAft>
                <a:spcPts val="600"/>
              </a:spcAft>
              <a:buNone/>
            </a:pPr>
            <a:endParaRPr lang="pt-BR" sz="2200" dirty="0">
              <a:latin typeface="Arial Narrow" panose="020B0606020202030204" pitchFamily="34" charset="0"/>
              <a:ea typeface="Calibri" panose="020F0502020204030204" pitchFamily="34" charset="0"/>
            </a:endParaRP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endParaRPr lang="pt-BR" sz="2200" dirty="0">
              <a:latin typeface="Arial Narrow" panose="020B0606020202030204" pitchFamily="34" charset="0"/>
              <a:ea typeface="Calibri" panose="020F0502020204030204" pitchFamily="34" charset="0"/>
            </a:endParaRP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endParaRPr lang="pt-BR" sz="2200" dirty="0">
              <a:latin typeface="Arial Narrow" panose="020B0606020202030204" pitchFamily="34" charset="0"/>
              <a:ea typeface="Calibri" panose="020F0502020204030204" pitchFamily="34" charset="0"/>
            </a:endParaRP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Determinar:</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a) a resistência equivalente da associação.</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b) a tensão entre os terminais de cada resistor.</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c) a intensidade da corrente em cada resistor.</a:t>
            </a:r>
            <a:endParaRPr lang="pt-BR" sz="2200" dirty="0">
              <a:effectLst/>
              <a:latin typeface="Arial Narrow" panose="020B0606020202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09F0F677-8445-D572-A23C-F2F448188DFC}"/>
              </a:ext>
            </a:extLst>
          </p:cNvPr>
          <p:cNvPicPr>
            <a:picLocks noChangeAspect="1"/>
          </p:cNvPicPr>
          <p:nvPr/>
        </p:nvPicPr>
        <p:blipFill>
          <a:blip r:embed="rId2"/>
          <a:stretch>
            <a:fillRect/>
          </a:stretch>
        </p:blipFill>
        <p:spPr>
          <a:xfrm>
            <a:off x="315389" y="1500898"/>
            <a:ext cx="5568920" cy="3232467"/>
          </a:xfrm>
          <a:prstGeom prst="rect">
            <a:avLst/>
          </a:prstGeom>
        </p:spPr>
      </p:pic>
    </p:spTree>
    <p:extLst>
      <p:ext uri="{BB962C8B-B14F-4D97-AF65-F5344CB8AC3E}">
        <p14:creationId xmlns:p14="http://schemas.microsoft.com/office/powerpoint/2010/main" val="2053124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32EA7-548D-3909-F694-07B7D8A8D06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9D214FF-BD3D-F23E-461E-5360D32D7F05}"/>
              </a:ext>
            </a:extLst>
          </p:cNvPr>
          <p:cNvSpPr txBox="1"/>
          <p:nvPr/>
        </p:nvSpPr>
        <p:spPr>
          <a:xfrm>
            <a:off x="215153" y="824188"/>
            <a:ext cx="5800165" cy="5001369"/>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12</a:t>
            </a:r>
            <a:r>
              <a:rPr lang="pt-BR" sz="2200" dirty="0">
                <a:solidFill>
                  <a:srgbClr val="000000"/>
                </a:solidFill>
                <a:effectLst/>
                <a:latin typeface="Arial Narrow" panose="020B0606020202030204" pitchFamily="34" charset="0"/>
                <a:ea typeface="Calibri" panose="020F0502020204030204" pitchFamily="34" charset="0"/>
              </a:rPr>
              <a:t>: Dada a associação</a:t>
            </a: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Determinar:</a:t>
            </a:r>
            <a:endParaRPr lang="pt-BR" sz="2200" dirty="0">
              <a:effectLst/>
              <a:latin typeface="Calibri" panose="020F0502020204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a) a resistência equivalente da associação.</a:t>
            </a:r>
            <a:endParaRPr lang="pt-BR" sz="2200" dirty="0">
              <a:effectLst/>
              <a:latin typeface="Calibri" panose="020F0502020204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b) a tensão entre os terminais de cada resistor.</a:t>
            </a:r>
            <a:endParaRPr lang="pt-BR" sz="2200" dirty="0">
              <a:effectLst/>
              <a:latin typeface="Calibri" panose="020F0502020204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c) a intensidade da corrente em cada resistor.</a:t>
            </a:r>
            <a:endParaRPr lang="pt-BR" sz="22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0E966D93-3B5A-D769-EAE4-491A3DFDCE8D}"/>
              </a:ext>
            </a:extLst>
          </p:cNvPr>
          <p:cNvPicPr>
            <a:picLocks noChangeAspect="1"/>
          </p:cNvPicPr>
          <p:nvPr/>
        </p:nvPicPr>
        <p:blipFill>
          <a:blip r:embed="rId2"/>
          <a:stretch>
            <a:fillRect/>
          </a:stretch>
        </p:blipFill>
        <p:spPr>
          <a:xfrm>
            <a:off x="307722" y="1529210"/>
            <a:ext cx="5615026" cy="2173214"/>
          </a:xfrm>
          <a:prstGeom prst="rect">
            <a:avLst/>
          </a:prstGeom>
        </p:spPr>
      </p:pic>
    </p:spTree>
    <p:extLst>
      <p:ext uri="{BB962C8B-B14F-4D97-AF65-F5344CB8AC3E}">
        <p14:creationId xmlns:p14="http://schemas.microsoft.com/office/powerpoint/2010/main" val="33797441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9EF71-699B-C213-FAC0-C761402C9726}"/>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DECBEE52-CBEC-2A40-19AE-651E16B396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6522" y="656459"/>
            <a:ext cx="2962910" cy="560705"/>
          </a:xfrm>
          <a:prstGeom prst="rect">
            <a:avLst/>
          </a:prstGeom>
          <a:noFill/>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70EDB14-EBEC-2C65-4BFF-9CD7F575460D}"/>
                  </a:ext>
                </a:extLst>
              </p:cNvPr>
              <p:cNvSpPr txBox="1"/>
              <p:nvPr/>
            </p:nvSpPr>
            <p:spPr>
              <a:xfrm>
                <a:off x="179294" y="1462172"/>
                <a:ext cx="5764306" cy="2462213"/>
              </a:xfrm>
              <a:prstGeom prst="rect">
                <a:avLst/>
              </a:prstGeom>
              <a:noFill/>
            </p:spPr>
            <p:txBody>
              <a:bodyPr wrap="square">
                <a:spAutoFit/>
              </a:bodyPr>
              <a:lstStyle/>
              <a:p>
                <a:pPr algn="just" fontAlgn="auto">
                  <a:buNone/>
                </a:pPr>
                <a:r>
                  <a:rPr lang="pt-BR" sz="2200" b="1" dirty="0">
                    <a:solidFill>
                      <a:srgbClr val="000000"/>
                    </a:solidFill>
                    <a:effectLst/>
                    <a:latin typeface="Arial Narrow" panose="020B0606020202030204" pitchFamily="34" charset="0"/>
                    <a:ea typeface="Calibri" panose="020F0502020204030204" pitchFamily="34" charset="0"/>
                  </a:rPr>
                  <a:t>5.</a:t>
                </a:r>
                <a:r>
                  <a:rPr lang="pt-BR" sz="2200" dirty="0">
                    <a:solidFill>
                      <a:srgbClr val="000000"/>
                    </a:solidFill>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A lâmpada incandescente funciona passando corrente elétrica por um fino filamento de </a:t>
                </a:r>
                <a:r>
                  <a:rPr lang="pt-BR" sz="2200" u="sng" dirty="0">
                    <a:solidFill>
                      <a:srgbClr val="467886"/>
                    </a:solidFill>
                    <a:effectLst/>
                    <a:latin typeface="Arial Narrow" panose="020B0606020202030204" pitchFamily="34" charset="0"/>
                    <a:ea typeface="Calibri" panose="020F0502020204030204" pitchFamily="34" charset="0"/>
                    <a:hlinkClick r:id="rId3"/>
                  </a:rPr>
                  <a:t>tungstênio</a:t>
                </a:r>
                <a:r>
                  <a:rPr lang="pt-BR" sz="2200" dirty="0">
                    <a:effectLst/>
                    <a:latin typeface="Arial Narrow" panose="020B0606020202030204" pitchFamily="34" charset="0"/>
                    <a:ea typeface="Calibri" panose="020F0502020204030204" pitchFamily="34" charset="0"/>
                  </a:rPr>
                  <a:t>, aquecendo-o até ficar incandescente e emitir luz (efeito Joule). Considere que esse filamento seja atravessado por uma corrente elétrica de intensidade </a:t>
                </a:r>
                <a14:m>
                  <m:oMath xmlns:m="http://schemas.openxmlformats.org/officeDocument/2006/math">
                    <m:r>
                      <a:rPr lang="pt-BR" sz="2200">
                        <a:effectLst/>
                        <a:latin typeface="Cambria Math" panose="02040503050406030204" pitchFamily="18" charset="0"/>
                        <a:ea typeface="Calibri" panose="020F0502020204030204" pitchFamily="34" charset="0"/>
                      </a:rPr>
                      <m:t>0,20 </m:t>
                    </m:r>
                    <m:r>
                      <m:rPr>
                        <m:sty m:val="p"/>
                      </m:rPr>
                      <a:rPr lang="pt-BR" sz="2200">
                        <a:effectLst/>
                        <a:latin typeface="Cambria Math" panose="02040503050406030204" pitchFamily="18" charset="0"/>
                        <a:ea typeface="Calibri" panose="020F0502020204030204" pitchFamily="34" charset="0"/>
                      </a:rPr>
                      <m:t>A</m:t>
                    </m:r>
                  </m:oMath>
                </a14:m>
                <a:r>
                  <a:rPr lang="pt-BR" sz="2200" dirty="0">
                    <a:effectLst/>
                    <a:latin typeface="Arial Narrow" panose="020B0606020202030204" pitchFamily="34" charset="0"/>
                    <a:ea typeface="Calibri" panose="020F0502020204030204" pitchFamily="34" charset="0"/>
                  </a:rPr>
                  <a:t>. Sendo a tensão que alimenta essa lâmpada </a:t>
                </a:r>
                <a14:m>
                  <m:oMath xmlns:m="http://schemas.openxmlformats.org/officeDocument/2006/math">
                    <m:r>
                      <a:rPr lang="pt-BR" sz="2200">
                        <a:effectLst/>
                        <a:latin typeface="Cambria Math" panose="02040503050406030204" pitchFamily="18" charset="0"/>
                        <a:ea typeface="Calibri" panose="020F0502020204030204" pitchFamily="34" charset="0"/>
                      </a:rPr>
                      <m:t>220 </m:t>
                    </m:r>
                    <m:r>
                      <m:rPr>
                        <m:sty m:val="p"/>
                      </m:rPr>
                      <a:rPr lang="pt-BR" sz="2200">
                        <a:effectLst/>
                        <a:latin typeface="Cambria Math" panose="02040503050406030204" pitchFamily="18" charset="0"/>
                        <a:ea typeface="Calibri" panose="020F0502020204030204" pitchFamily="34" charset="0"/>
                      </a:rPr>
                      <m:t>V</m:t>
                    </m:r>
                  </m:oMath>
                </a14:m>
                <a:r>
                  <a:rPr lang="pt-BR" sz="2200" dirty="0">
                    <a:effectLst/>
                    <a:latin typeface="Arial Narrow" panose="020B0606020202030204" pitchFamily="34" charset="0"/>
                    <a:ea typeface="Calibri" panose="020F0502020204030204" pitchFamily="34" charset="0"/>
                  </a:rPr>
                  <a:t>, a sua resistência será:</a:t>
                </a:r>
                <a:r>
                  <a:rPr lang="pt-BR" sz="2200" b="1"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D70EDB14-EBEC-2C65-4BFF-9CD7F575460D}"/>
                  </a:ext>
                </a:extLst>
              </p:cNvPr>
              <p:cNvSpPr txBox="1">
                <a:spLocks noRot="1" noChangeAspect="1" noMove="1" noResize="1" noEditPoints="1" noAdjustHandles="1" noChangeArrowheads="1" noChangeShapeType="1" noTextEdit="1"/>
              </p:cNvSpPr>
              <p:nvPr/>
            </p:nvSpPr>
            <p:spPr>
              <a:xfrm>
                <a:off x="179294" y="1462172"/>
                <a:ext cx="5764306" cy="2462213"/>
              </a:xfrm>
              <a:prstGeom prst="rect">
                <a:avLst/>
              </a:prstGeom>
              <a:blipFill>
                <a:blip r:embed="rId4"/>
                <a:stretch>
                  <a:fillRect l="-1374" t="-1733" r="-1268" b="-3713"/>
                </a:stretch>
              </a:blipFill>
            </p:spPr>
            <p:txBody>
              <a:bodyPr/>
              <a:lstStyle/>
              <a:p>
                <a:r>
                  <a:rPr lang="pt-BR">
                    <a:noFill/>
                  </a:rPr>
                  <a:t> </a:t>
                </a:r>
              </a:p>
            </p:txBody>
          </p:sp>
        </mc:Fallback>
      </mc:AlternateContent>
    </p:spTree>
    <p:extLst>
      <p:ext uri="{BB962C8B-B14F-4D97-AF65-F5344CB8AC3E}">
        <p14:creationId xmlns:p14="http://schemas.microsoft.com/office/powerpoint/2010/main" val="35673967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38B63-895E-BCEB-6D99-2B0D92DFEB4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35745E8-07B7-BC72-398C-EB4A09DA1B50}"/>
              </a:ext>
            </a:extLst>
          </p:cNvPr>
          <p:cNvSpPr txBox="1"/>
          <p:nvPr/>
        </p:nvSpPr>
        <p:spPr>
          <a:xfrm>
            <a:off x="125506" y="775011"/>
            <a:ext cx="5898776" cy="769441"/>
          </a:xfrm>
          <a:prstGeom prst="rect">
            <a:avLst/>
          </a:prstGeom>
          <a:noFill/>
        </p:spPr>
        <p:txBody>
          <a:bodyPr wrap="square">
            <a:spAutoFit/>
          </a:bodyPr>
          <a:lstStyle/>
          <a:p>
            <a:pPr algn="just" fontAlgn="auto">
              <a:buNone/>
            </a:pPr>
            <a:r>
              <a:rPr lang="pt-BR" sz="2200" b="1" dirty="0">
                <a:solidFill>
                  <a:srgbClr val="000000"/>
                </a:solidFill>
                <a:effectLst/>
                <a:latin typeface="Arial Narrow" panose="020B0606020202030204" pitchFamily="34" charset="0"/>
                <a:ea typeface="Calibri" panose="020F0502020204030204" pitchFamily="34" charset="0"/>
              </a:rPr>
              <a:t>6.</a:t>
            </a:r>
            <a:r>
              <a:rPr lang="pt-BR" sz="2200" dirty="0">
                <a:solidFill>
                  <a:srgbClr val="000000"/>
                </a:solidFill>
                <a:effectLst/>
                <a:latin typeface="Arial Narrow" panose="020B0606020202030204" pitchFamily="34" charset="0"/>
                <a:ea typeface="Calibri" panose="020F0502020204030204" pitchFamily="34" charset="0"/>
              </a:rPr>
              <a:t> O gráfico a seguir apresenta a relação entre a tensão e a corrente elétrica de um resistor ôhmico.</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DA70810F-9E8C-7C64-B6BA-28E9897DB92C}"/>
              </a:ext>
            </a:extLst>
          </p:cNvPr>
          <p:cNvPicPr>
            <a:picLocks noChangeAspect="1"/>
          </p:cNvPicPr>
          <p:nvPr/>
        </p:nvPicPr>
        <p:blipFill>
          <a:blip r:embed="rId2"/>
          <a:stretch>
            <a:fillRect/>
          </a:stretch>
        </p:blipFill>
        <p:spPr>
          <a:xfrm>
            <a:off x="895928" y="1826353"/>
            <a:ext cx="4356184" cy="3991741"/>
          </a:xfrm>
          <a:prstGeom prst="rect">
            <a:avLst/>
          </a:prstGeom>
        </p:spPr>
      </p:pic>
    </p:spTree>
    <p:extLst>
      <p:ext uri="{BB962C8B-B14F-4D97-AF65-F5344CB8AC3E}">
        <p14:creationId xmlns:p14="http://schemas.microsoft.com/office/powerpoint/2010/main" val="345654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699F4-96CA-5D59-8102-8BDBCF81A17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9B4256D-44A5-9308-0231-2E496EC30329}"/>
                  </a:ext>
                </a:extLst>
              </p:cNvPr>
              <p:cNvSpPr txBox="1"/>
              <p:nvPr/>
            </p:nvSpPr>
            <p:spPr>
              <a:xfrm>
                <a:off x="-161365" y="785776"/>
                <a:ext cx="6096000" cy="1869038"/>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7. </a:t>
                </a:r>
                <a:r>
                  <a:rPr lang="pt-BR" sz="2200" dirty="0">
                    <a:solidFill>
                      <a:srgbClr val="000000"/>
                    </a:solidFill>
                    <a:effectLst/>
                    <a:latin typeface="Arial Narrow" panose="020B0606020202030204" pitchFamily="34" charset="0"/>
                    <a:ea typeface="Calibri" panose="020F0502020204030204" pitchFamily="34" charset="0"/>
                  </a:rPr>
                  <a:t>A resistência de um ebulidor de água “mergulhão’ é em torno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14 </m:t>
                    </m:r>
                    <m:r>
                      <m:rPr>
                        <m:sty m:val="p"/>
                      </m:rPr>
                      <a:rPr lang="pt-BR" sz="2200">
                        <a:solidFill>
                          <a:srgbClr val="000000"/>
                        </a:solidFill>
                        <a:effectLst/>
                        <a:latin typeface="Cambria Math" panose="02040503050406030204" pitchFamily="18" charset="0"/>
                        <a:ea typeface="Calibri" panose="020F0502020204030204" pitchFamily="34" charset="0"/>
                      </a:rPr>
                      <m:t>Ω</m:t>
                    </m:r>
                  </m:oMath>
                </a14:m>
                <a:r>
                  <a:rPr lang="pt-BR" sz="2200" dirty="0">
                    <a:solidFill>
                      <a:srgbClr val="000000"/>
                    </a:solidFill>
                    <a:effectLst/>
                    <a:latin typeface="Arial Narrow" panose="020B0606020202030204" pitchFamily="34" charset="0"/>
                    <a:ea typeface="Calibri" panose="020F0502020204030204" pitchFamily="34" charset="0"/>
                  </a:rPr>
                  <a:t>. Ele é feito de cobre, tem comprimento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28 </m:t>
                    </m:r>
                    <m:r>
                      <m:rPr>
                        <m:sty m:val="p"/>
                      </m:rPr>
                      <a:rPr lang="pt-BR" sz="2200">
                        <a:solidFill>
                          <a:srgbClr val="000000"/>
                        </a:solidFill>
                        <a:effectLst/>
                        <a:latin typeface="Cambria Math" panose="02040503050406030204" pitchFamily="18" charset="0"/>
                        <a:ea typeface="Calibri" panose="020F0502020204030204" pitchFamily="34" charset="0"/>
                      </a:rPr>
                      <m:t>cm</m:t>
                    </m:r>
                  </m:oMath>
                </a14:m>
                <a:r>
                  <a:rPr lang="pt-BR" sz="2200" dirty="0">
                    <a:solidFill>
                      <a:srgbClr val="000000"/>
                    </a:solidFill>
                    <a:effectLst/>
                    <a:latin typeface="Arial Narrow" panose="020B0606020202030204" pitchFamily="34" charset="0"/>
                    <a:ea typeface="Calibri" panose="020F0502020204030204" pitchFamily="34" charset="0"/>
                  </a:rPr>
                  <a:t> e área de seção transversal </a:t>
                </a:r>
                <a14:m>
                  <m:oMath xmlns:m="http://schemas.openxmlformats.org/officeDocument/2006/math">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5∙10</m:t>
                        </m:r>
                      </m:e>
                      <m:sup>
                        <m:r>
                          <a:rPr lang="pt-BR" sz="2200">
                            <a:solidFill>
                              <a:srgbClr val="000000"/>
                            </a:solidFill>
                            <a:effectLst/>
                            <a:latin typeface="Cambria Math" panose="02040503050406030204" pitchFamily="18" charset="0"/>
                            <a:ea typeface="Calibri" panose="020F0502020204030204" pitchFamily="34" charset="0"/>
                          </a:rPr>
                          <m:t>−11</m:t>
                        </m:r>
                      </m:sup>
                    </m:sSup>
                    <m:r>
                      <m:rPr>
                        <m:sty m:val="p"/>
                      </m:rPr>
                      <a:rPr lang="pt-BR" sz="2200">
                        <a:solidFill>
                          <a:srgbClr val="000000"/>
                        </a:solidFill>
                        <a:effectLst/>
                        <a:latin typeface="Cambria Math" panose="02040503050406030204" pitchFamily="18" charset="0"/>
                        <a:ea typeface="Calibri" panose="020F0502020204030204" pitchFamily="34" charset="0"/>
                      </a:rPr>
                      <m:t>m</m:t>
                    </m:r>
                    <m:r>
                      <a:rPr lang="pt-BR" sz="2200">
                        <a:solidFill>
                          <a:srgbClr val="000000"/>
                        </a:solidFill>
                        <a:effectLst/>
                        <a:latin typeface="Cambria Math" panose="02040503050406030204" pitchFamily="18" charset="0"/>
                        <a:ea typeface="Calibri" panose="020F0502020204030204" pitchFamily="34" charset="0"/>
                      </a:rPr>
                      <m:t>²</m:t>
                    </m:r>
                  </m:oMath>
                </a14:m>
                <a:r>
                  <a:rPr lang="pt-BR" sz="2200" dirty="0">
                    <a:solidFill>
                      <a:srgbClr val="000000"/>
                    </a:solidFill>
                    <a:effectLst/>
                    <a:latin typeface="Arial Narrow" panose="020B0606020202030204" pitchFamily="34" charset="0"/>
                    <a:ea typeface="Calibri" panose="020F0502020204030204" pitchFamily="34" charset="0"/>
                  </a:rPr>
                  <a:t>. Calcule a sua resistividade elétrica em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Ω</m:t>
                    </m:r>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39B4256D-44A5-9308-0231-2E496EC30329}"/>
                  </a:ext>
                </a:extLst>
              </p:cNvPr>
              <p:cNvSpPr txBox="1">
                <a:spLocks noRot="1" noChangeAspect="1" noMove="1" noResize="1" noEditPoints="1" noAdjustHandles="1" noChangeArrowheads="1" noChangeShapeType="1" noTextEdit="1"/>
              </p:cNvSpPr>
              <p:nvPr/>
            </p:nvSpPr>
            <p:spPr>
              <a:xfrm>
                <a:off x="-161365" y="785776"/>
                <a:ext cx="6096000" cy="1869038"/>
              </a:xfrm>
              <a:prstGeom prst="rect">
                <a:avLst/>
              </a:prstGeom>
              <a:blipFill>
                <a:blip r:embed="rId2"/>
                <a:stretch>
                  <a:fillRect t="-2606" r="-1300" b="-5212"/>
                </a:stretch>
              </a:blipFill>
            </p:spPr>
            <p:txBody>
              <a:bodyPr/>
              <a:lstStyle/>
              <a:p>
                <a:r>
                  <a:rPr lang="pt-BR">
                    <a:noFill/>
                  </a:rPr>
                  <a:t> </a:t>
                </a:r>
              </a:p>
            </p:txBody>
          </p:sp>
        </mc:Fallback>
      </mc:AlternateContent>
    </p:spTree>
    <p:extLst>
      <p:ext uri="{BB962C8B-B14F-4D97-AF65-F5344CB8AC3E}">
        <p14:creationId xmlns:p14="http://schemas.microsoft.com/office/powerpoint/2010/main" val="961676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A1516-982C-994F-0121-FB02EF5B601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8D41DC3-649B-9F66-4AD4-8807F504590E}"/>
                  </a:ext>
                </a:extLst>
              </p:cNvPr>
              <p:cNvSpPr txBox="1"/>
              <p:nvPr/>
            </p:nvSpPr>
            <p:spPr>
              <a:xfrm>
                <a:off x="161365" y="754868"/>
                <a:ext cx="5844988" cy="3477875"/>
              </a:xfrm>
              <a:prstGeom prst="rect">
                <a:avLst/>
              </a:prstGeom>
              <a:noFill/>
            </p:spPr>
            <p:txBody>
              <a:bodyPr wrap="square">
                <a:spAutoFit/>
              </a:bodyPr>
              <a:lstStyle/>
              <a:p>
                <a:pPr algn="just" fontAlgn="auto">
                  <a:buNone/>
                </a:pPr>
                <a:r>
                  <a:rPr lang="pt-BR" sz="2200" b="1" dirty="0">
                    <a:solidFill>
                      <a:srgbClr val="000000"/>
                    </a:solidFill>
                    <a:effectLst/>
                    <a:latin typeface="Arial Narrow" panose="020B0606020202030204" pitchFamily="34" charset="0"/>
                    <a:ea typeface="Calibri" panose="020F0502020204030204" pitchFamily="34" charset="0"/>
                  </a:rPr>
                  <a:t>8. </a:t>
                </a:r>
                <a:r>
                  <a:rPr lang="pt-BR" sz="2200" dirty="0">
                    <a:solidFill>
                      <a:srgbClr val="000000"/>
                    </a:solidFill>
                    <a:effectLst/>
                    <a:latin typeface="Arial Narrow" panose="020B0606020202030204" pitchFamily="34" charset="0"/>
                    <a:ea typeface="Calibri" panose="020F0502020204030204" pitchFamily="34" charset="0"/>
                  </a:rPr>
                  <a:t>Um reostato é, essencialmente, um resistor de resistência variável utilizado para controlar a intensidade da corrente elétrica em um circuito. Uma de suas aplicações é no controle de velocidade de motores elétricos de corrente contínua. Dado um reostato de fio de platina com área </a:t>
                </a:r>
                <a14:m>
                  <m:oMath xmlns:m="http://schemas.openxmlformats.org/officeDocument/2006/math">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3∙10</m:t>
                        </m:r>
                      </m:e>
                      <m:sup>
                        <m:r>
                          <a:rPr lang="pt-BR" sz="2200">
                            <a:solidFill>
                              <a:srgbClr val="000000"/>
                            </a:solidFill>
                            <a:effectLst/>
                            <a:latin typeface="Cambria Math" panose="02040503050406030204" pitchFamily="18" charset="0"/>
                            <a:ea typeface="Calibri" panose="020F0502020204030204" pitchFamily="34" charset="0"/>
                          </a:rPr>
                          <m:t>−10</m:t>
                        </m:r>
                      </m:sup>
                    </m:sSup>
                    <m:r>
                      <m:rPr>
                        <m:sty m:val="p"/>
                      </m:rPr>
                      <a:rPr lang="pt-BR" sz="2200">
                        <a:solidFill>
                          <a:srgbClr val="000000"/>
                        </a:solidFill>
                        <a:effectLst/>
                        <a:latin typeface="Cambria Math" panose="02040503050406030204" pitchFamily="18" charset="0"/>
                        <a:ea typeface="Calibri" panose="020F0502020204030204" pitchFamily="34" charset="0"/>
                      </a:rPr>
                      <m:t>m</m:t>
                    </m:r>
                    <m:r>
                      <a:rPr lang="pt-BR" sz="2200">
                        <a:solidFill>
                          <a:srgbClr val="000000"/>
                        </a:solidFill>
                        <a:effectLst/>
                        <a:latin typeface="Cambria Math" panose="02040503050406030204" pitchFamily="18" charset="0"/>
                        <a:ea typeface="Calibri" panose="020F0502020204030204" pitchFamily="34" charset="0"/>
                      </a:rPr>
                      <m:t>²</m:t>
                    </m:r>
                  </m:oMath>
                </a14:m>
                <a:r>
                  <a:rPr lang="pt-BR" sz="2200" dirty="0">
                    <a:solidFill>
                      <a:srgbClr val="000000"/>
                    </a:solidFill>
                    <a:effectLst/>
                    <a:latin typeface="Arial Narrow" panose="020B0606020202030204" pitchFamily="34" charset="0"/>
                    <a:ea typeface="Calibri" panose="020F0502020204030204" pitchFamily="34" charset="0"/>
                  </a:rPr>
                  <a:t> e comprimento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6,0 </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 enrolado sobre uma base de cerâmica. Sendo a sua resistividade elétrica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11∙</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−8</m:t>
                        </m:r>
                      </m:sup>
                    </m:sSup>
                    <m:r>
                      <m:rPr>
                        <m:sty m:val="p"/>
                      </m:rPr>
                      <a:rPr lang="pt-BR" sz="2200">
                        <a:solidFill>
                          <a:srgbClr val="000000"/>
                        </a:solidFill>
                        <a:effectLst/>
                        <a:latin typeface="Cambria Math" panose="02040503050406030204" pitchFamily="18" charset="0"/>
                        <a:ea typeface="Calibri" panose="020F0502020204030204" pitchFamily="34" charset="0"/>
                      </a:rPr>
                      <m:t>Ω</m:t>
                    </m:r>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 calcule a sua resistência elétrica em ohms.</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28D41DC3-649B-9F66-4AD4-8807F504590E}"/>
                  </a:ext>
                </a:extLst>
              </p:cNvPr>
              <p:cNvSpPr txBox="1">
                <a:spLocks noRot="1" noChangeAspect="1" noMove="1" noResize="1" noEditPoints="1" noAdjustHandles="1" noChangeArrowheads="1" noChangeShapeType="1" noTextEdit="1"/>
              </p:cNvSpPr>
              <p:nvPr/>
            </p:nvSpPr>
            <p:spPr>
              <a:xfrm>
                <a:off x="161365" y="754868"/>
                <a:ext cx="5844988" cy="3477875"/>
              </a:xfrm>
              <a:prstGeom prst="rect">
                <a:avLst/>
              </a:prstGeom>
              <a:blipFill>
                <a:blip r:embed="rId2"/>
                <a:stretch>
                  <a:fillRect l="-1356" t="-1228" r="-1356" b="-2807"/>
                </a:stretch>
              </a:blipFill>
            </p:spPr>
            <p:txBody>
              <a:bodyPr/>
              <a:lstStyle/>
              <a:p>
                <a:r>
                  <a:rPr lang="pt-BR">
                    <a:noFill/>
                  </a:rPr>
                  <a:t> </a:t>
                </a:r>
              </a:p>
            </p:txBody>
          </p:sp>
        </mc:Fallback>
      </mc:AlternateContent>
    </p:spTree>
    <p:extLst>
      <p:ext uri="{BB962C8B-B14F-4D97-AF65-F5344CB8AC3E}">
        <p14:creationId xmlns:p14="http://schemas.microsoft.com/office/powerpoint/2010/main" val="41886318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48D64-DEBD-EC0D-27E8-FB9059C93E8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2C2AB62-70E0-BB9F-DFA1-E696A7058361}"/>
              </a:ext>
            </a:extLst>
          </p:cNvPr>
          <p:cNvSpPr txBox="1"/>
          <p:nvPr/>
        </p:nvSpPr>
        <p:spPr>
          <a:xfrm>
            <a:off x="98313" y="978755"/>
            <a:ext cx="5674659" cy="5047344"/>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9. </a:t>
            </a:r>
            <a:r>
              <a:rPr lang="pt-BR" sz="2200" dirty="0">
                <a:solidFill>
                  <a:srgbClr val="000000"/>
                </a:solidFill>
                <a:effectLst/>
                <a:latin typeface="Arial Narrow" panose="020B0606020202030204" pitchFamily="34" charset="0"/>
                <a:ea typeface="Calibri" panose="020F0502020204030204" pitchFamily="34" charset="0"/>
              </a:rPr>
              <a:t>Dado o circuito elétrico</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EE0000"/>
                </a:solidFill>
                <a:effectLst/>
                <a:latin typeface="Arial Narrow" panose="020B0606020202030204" pitchFamily="34" charset="0"/>
                <a:ea typeface="Calibri" panose="020F0502020204030204" pitchFamily="34" charset="0"/>
              </a:rPr>
              <a:t> </a:t>
            </a:r>
          </a:p>
          <a:p>
            <a:pPr algn="just">
              <a:spcAft>
                <a:spcPts val="600"/>
              </a:spcAft>
              <a:buNone/>
            </a:pPr>
            <a:endParaRPr lang="pt-BR" sz="2200" dirty="0">
              <a:solidFill>
                <a:srgbClr val="EE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EE0000"/>
              </a:solidFill>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endParaRPr>
          </a:p>
          <a:p>
            <a:pPr algn="just">
              <a:spcAft>
                <a:spcPts val="600"/>
              </a:spcAft>
              <a:buNone/>
            </a:pPr>
            <a:endParaRPr lang="pt-BR" sz="2200" dirty="0">
              <a:solidFill>
                <a:srgbClr val="EE0000"/>
              </a:solidFill>
              <a:latin typeface="Arial Narrow" panose="020B0606020202030204" pitchFamily="34" charset="0"/>
              <a:ea typeface="Calibri" panose="020F0502020204030204" pitchFamily="34" charset="0"/>
            </a:endParaRP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Calcule</a:t>
            </a:r>
          </a:p>
          <a:p>
            <a:pPr algn="just">
              <a:spcAft>
                <a:spcPts val="600"/>
              </a:spcAft>
              <a:buNone/>
            </a:pPr>
            <a:r>
              <a:rPr lang="pt-BR" sz="2200" dirty="0">
                <a:effectLst/>
                <a:latin typeface="Arial Narrow" panose="020B0606020202030204" pitchFamily="34" charset="0"/>
                <a:ea typeface="Calibri" panose="020F0502020204030204" pitchFamily="34" charset="0"/>
              </a:rPr>
              <a:t>a) a resistência equivalente;</a:t>
            </a:r>
          </a:p>
          <a:p>
            <a:pPr algn="just">
              <a:spcAft>
                <a:spcPts val="600"/>
              </a:spcAft>
              <a:buNone/>
            </a:pPr>
            <a:r>
              <a:rPr lang="pt-BR" sz="2200" dirty="0">
                <a:effectLst/>
                <a:latin typeface="Arial Narrow" panose="020B0606020202030204" pitchFamily="34" charset="0"/>
                <a:ea typeface="Calibri" panose="020F0502020204030204" pitchFamily="34" charset="0"/>
              </a:rPr>
              <a:t>b) a corrente elétrica de cada resistor;</a:t>
            </a:r>
          </a:p>
          <a:p>
            <a:pPr algn="just">
              <a:spcAft>
                <a:spcPts val="600"/>
              </a:spcAft>
              <a:buNone/>
            </a:pPr>
            <a:r>
              <a:rPr lang="pt-BR" sz="2200" dirty="0">
                <a:effectLst/>
                <a:latin typeface="Arial Narrow" panose="020B0606020202030204" pitchFamily="34" charset="0"/>
                <a:ea typeface="Calibri" panose="020F0502020204030204" pitchFamily="34" charset="0"/>
              </a:rPr>
              <a:t>c) a tensão elétrica em cada resistor.</a:t>
            </a:r>
          </a:p>
        </p:txBody>
      </p:sp>
      <p:pic>
        <p:nvPicPr>
          <p:cNvPr id="5" name="Imagem 4">
            <a:extLst>
              <a:ext uri="{FF2B5EF4-FFF2-40B4-BE49-F238E27FC236}">
                <a16:creationId xmlns:a16="http://schemas.microsoft.com/office/drawing/2014/main" id="{0767E845-FF0C-44B6-ADBC-D0D5676E0B14}"/>
              </a:ext>
            </a:extLst>
          </p:cNvPr>
          <p:cNvPicPr>
            <a:picLocks noChangeAspect="1"/>
          </p:cNvPicPr>
          <p:nvPr/>
        </p:nvPicPr>
        <p:blipFill>
          <a:blip r:embed="rId2"/>
          <a:stretch>
            <a:fillRect/>
          </a:stretch>
        </p:blipFill>
        <p:spPr>
          <a:xfrm>
            <a:off x="98313" y="1810627"/>
            <a:ext cx="5764272" cy="2080055"/>
          </a:xfrm>
          <a:prstGeom prst="rect">
            <a:avLst/>
          </a:prstGeom>
        </p:spPr>
      </p:pic>
    </p:spTree>
    <p:extLst>
      <p:ext uri="{BB962C8B-B14F-4D97-AF65-F5344CB8AC3E}">
        <p14:creationId xmlns:p14="http://schemas.microsoft.com/office/powerpoint/2010/main" val="2378224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F5729-8907-7058-62A8-67C8B2317E1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929C84C3-8F09-90DD-B6DF-D25BA0A32A81}"/>
              </a:ext>
            </a:extLst>
          </p:cNvPr>
          <p:cNvSpPr txBox="1"/>
          <p:nvPr/>
        </p:nvSpPr>
        <p:spPr>
          <a:xfrm>
            <a:off x="277905" y="874646"/>
            <a:ext cx="5665695" cy="5878340"/>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10. </a:t>
            </a:r>
            <a:r>
              <a:rPr lang="pt-BR" sz="2200" dirty="0">
                <a:solidFill>
                  <a:srgbClr val="000000"/>
                </a:solidFill>
                <a:effectLst/>
                <a:latin typeface="Arial Narrow" panose="020B0606020202030204" pitchFamily="34" charset="0"/>
                <a:ea typeface="Calibri" panose="020F0502020204030204" pitchFamily="34" charset="0"/>
              </a:rPr>
              <a:t>Dado o circuito elétrico</a:t>
            </a:r>
            <a:endParaRPr lang="pt-BR" sz="2200" dirty="0">
              <a:effectLst/>
              <a:latin typeface="Arial Narrow" panose="020B0606020202030204" pitchFamily="34" charset="0"/>
              <a:ea typeface="Calibri" panose="020F0502020204030204" pitchFamily="34" charset="0"/>
            </a:endParaRPr>
          </a:p>
          <a:p>
            <a:pPr algn="ctr">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endParaRPr>
          </a:p>
          <a:p>
            <a:pPr algn="ctr">
              <a:spcAft>
                <a:spcPts val="600"/>
              </a:spcAft>
              <a:buNone/>
            </a:pPr>
            <a:endParaRPr lang="pt-BR" sz="2200" dirty="0">
              <a:solidFill>
                <a:srgbClr val="EE0000"/>
              </a:solidFill>
              <a:latin typeface="Arial Narrow" panose="020B0606020202030204" pitchFamily="34" charset="0"/>
              <a:ea typeface="Calibri" panose="020F0502020204030204" pitchFamily="34" charset="0"/>
            </a:endParaRPr>
          </a:p>
          <a:p>
            <a:pPr algn="ctr">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endParaRPr>
          </a:p>
          <a:p>
            <a:pPr algn="ctr">
              <a:spcAft>
                <a:spcPts val="600"/>
              </a:spcAft>
              <a:buNone/>
            </a:pPr>
            <a:endParaRPr lang="pt-BR" sz="2200" dirty="0">
              <a:solidFill>
                <a:srgbClr val="EE0000"/>
              </a:solidFill>
              <a:latin typeface="Arial Narrow" panose="020B0606020202030204" pitchFamily="34" charset="0"/>
              <a:ea typeface="Calibri" panose="020F0502020204030204" pitchFamily="34" charset="0"/>
            </a:endParaRPr>
          </a:p>
          <a:p>
            <a:pPr algn="ctr">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endParaRPr>
          </a:p>
          <a:p>
            <a:pPr algn="ctr">
              <a:spcAft>
                <a:spcPts val="600"/>
              </a:spcAft>
              <a:buNone/>
            </a:pPr>
            <a:endParaRPr lang="pt-BR" sz="2200" dirty="0">
              <a:solidFill>
                <a:srgbClr val="EE0000"/>
              </a:solidFill>
              <a:latin typeface="Arial Narrow" panose="020B0606020202030204" pitchFamily="34" charset="0"/>
              <a:ea typeface="Calibri" panose="020F0502020204030204" pitchFamily="34" charset="0"/>
            </a:endParaRPr>
          </a:p>
          <a:p>
            <a:pPr algn="ctr">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endParaRPr>
          </a:p>
          <a:p>
            <a:pPr algn="ctr">
              <a:spcAft>
                <a:spcPts val="600"/>
              </a:spcAft>
              <a:buNone/>
            </a:pPr>
            <a:r>
              <a:rPr lang="pt-BR" sz="2200" dirty="0">
                <a:solidFill>
                  <a:srgbClr val="EE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Calcule</a:t>
            </a:r>
          </a:p>
          <a:p>
            <a:pPr algn="just">
              <a:spcAft>
                <a:spcPts val="600"/>
              </a:spcAft>
              <a:buNone/>
            </a:pPr>
            <a:r>
              <a:rPr lang="pt-BR" sz="2200" dirty="0">
                <a:effectLst/>
                <a:latin typeface="Arial Narrow" panose="020B0606020202030204" pitchFamily="34" charset="0"/>
                <a:ea typeface="Calibri" panose="020F0502020204030204" pitchFamily="34" charset="0"/>
              </a:rPr>
              <a:t>a) a resistência equivalente;</a:t>
            </a:r>
          </a:p>
          <a:p>
            <a:pPr algn="just">
              <a:spcAft>
                <a:spcPts val="600"/>
              </a:spcAft>
              <a:buNone/>
            </a:pPr>
            <a:r>
              <a:rPr lang="pt-BR" sz="2200" dirty="0">
                <a:effectLst/>
                <a:latin typeface="Arial Narrow" panose="020B0606020202030204" pitchFamily="34" charset="0"/>
                <a:ea typeface="Calibri" panose="020F0502020204030204" pitchFamily="34" charset="0"/>
              </a:rPr>
              <a:t>b) a tensão elétrica em cada resistor;</a:t>
            </a:r>
          </a:p>
          <a:p>
            <a:pPr algn="just">
              <a:spcAft>
                <a:spcPts val="600"/>
              </a:spcAft>
              <a:buNone/>
            </a:pPr>
            <a:r>
              <a:rPr lang="pt-BR" sz="2200" dirty="0">
                <a:effectLst/>
                <a:latin typeface="Arial Narrow" panose="020B0606020202030204" pitchFamily="34" charset="0"/>
                <a:ea typeface="Calibri" panose="020F0502020204030204" pitchFamily="34" charset="0"/>
              </a:rPr>
              <a:t>c) a corrente elétrica de cada resistor.</a:t>
            </a:r>
          </a:p>
        </p:txBody>
      </p:sp>
      <p:pic>
        <p:nvPicPr>
          <p:cNvPr id="7" name="Imagem 6">
            <a:extLst>
              <a:ext uri="{FF2B5EF4-FFF2-40B4-BE49-F238E27FC236}">
                <a16:creationId xmlns:a16="http://schemas.microsoft.com/office/drawing/2014/main" id="{6F159D5F-2701-3259-7365-87894495C323}"/>
              </a:ext>
            </a:extLst>
          </p:cNvPr>
          <p:cNvPicPr>
            <a:picLocks noChangeAspect="1"/>
          </p:cNvPicPr>
          <p:nvPr/>
        </p:nvPicPr>
        <p:blipFill>
          <a:blip r:embed="rId2"/>
          <a:stretch>
            <a:fillRect/>
          </a:stretch>
        </p:blipFill>
        <p:spPr>
          <a:xfrm>
            <a:off x="1644369" y="1362860"/>
            <a:ext cx="3514313" cy="3890458"/>
          </a:xfrm>
          <a:prstGeom prst="rect">
            <a:avLst/>
          </a:prstGeom>
        </p:spPr>
      </p:pic>
    </p:spTree>
    <p:extLst>
      <p:ext uri="{BB962C8B-B14F-4D97-AF65-F5344CB8AC3E}">
        <p14:creationId xmlns:p14="http://schemas.microsoft.com/office/powerpoint/2010/main" val="2635486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1365C-322B-ACF3-754C-5BD9EB45085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8A3A900-5882-66EE-AF05-8BC2CEDAB781}"/>
              </a:ext>
            </a:extLst>
          </p:cNvPr>
          <p:cNvSpPr txBox="1"/>
          <p:nvPr/>
        </p:nvSpPr>
        <p:spPr>
          <a:xfrm>
            <a:off x="89647" y="757193"/>
            <a:ext cx="5827059" cy="5821722"/>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11. </a:t>
            </a:r>
            <a:r>
              <a:rPr lang="pt-BR" sz="2200" dirty="0">
                <a:solidFill>
                  <a:srgbClr val="000000"/>
                </a:solidFill>
                <a:effectLst/>
                <a:latin typeface="Arial Narrow" panose="020B0606020202030204" pitchFamily="34" charset="0"/>
                <a:ea typeface="Calibri" panose="020F0502020204030204" pitchFamily="34" charset="0"/>
              </a:rPr>
              <a:t>A figura apresenta um circuito elétrico com resistores em associação mista.</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p>
          <a:p>
            <a:pPr algn="just">
              <a:spcAft>
                <a:spcPts val="600"/>
              </a:spcAft>
              <a:buNone/>
            </a:pPr>
            <a:endParaRPr lang="pt-BR" sz="2200" dirty="0">
              <a:solidFill>
                <a:srgbClr val="EE0000"/>
              </a:solidFill>
              <a:latin typeface="Arial Narrow" panose="020B0606020202030204" pitchFamily="34" charset="0"/>
              <a:ea typeface="Calibri" panose="020F0502020204030204" pitchFamily="34" charset="0"/>
              <a:cs typeface="Arial" panose="020B0604020202020204" pitchFamily="34" charset="0"/>
            </a:endParaRPr>
          </a:p>
          <a:p>
            <a:pPr algn="just">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cs typeface="Arial" panose="020B0604020202020204" pitchFamily="34" charset="0"/>
            </a:endParaRPr>
          </a:p>
          <a:p>
            <a:pPr algn="just">
              <a:spcAft>
                <a:spcPts val="600"/>
              </a:spcAft>
              <a:buNone/>
            </a:pPr>
            <a:endParaRPr lang="pt-BR" sz="2200" dirty="0">
              <a:solidFill>
                <a:srgbClr val="EE0000"/>
              </a:solidFill>
              <a:latin typeface="Arial Narrow" panose="020B0606020202030204" pitchFamily="34" charset="0"/>
              <a:ea typeface="Calibri" panose="020F0502020204030204" pitchFamily="34" charset="0"/>
              <a:cs typeface="Arial" panose="020B0604020202020204" pitchFamily="34" charset="0"/>
            </a:endParaRPr>
          </a:p>
          <a:p>
            <a:pPr algn="just">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cs typeface="Arial" panose="020B0604020202020204" pitchFamily="34" charset="0"/>
            </a:endParaRPr>
          </a:p>
          <a:p>
            <a:pPr algn="just">
              <a:spcAft>
                <a:spcPts val="600"/>
              </a:spcAft>
              <a:buNone/>
            </a:pPr>
            <a:endParaRPr lang="pt-BR" sz="2200" dirty="0">
              <a:solidFill>
                <a:srgbClr val="EE0000"/>
              </a:solidFill>
              <a:latin typeface="Arial Narrow" panose="020B0606020202030204" pitchFamily="34" charset="0"/>
              <a:ea typeface="Calibri" panose="020F0502020204030204" pitchFamily="34" charset="0"/>
              <a:cs typeface="Arial" panose="020B0604020202020204" pitchFamily="34" charset="0"/>
            </a:endParaRPr>
          </a:p>
          <a:p>
            <a:pPr algn="just">
              <a:spcAft>
                <a:spcPts val="600"/>
              </a:spcAft>
              <a:buNone/>
            </a:pPr>
            <a:endParaRPr lang="pt-BR" sz="2200" dirty="0">
              <a:solidFill>
                <a:srgbClr val="EE0000"/>
              </a:solidFill>
              <a:effectLst/>
              <a:latin typeface="Arial Narrow" panose="020B0606020202030204" pitchFamily="34" charset="0"/>
              <a:ea typeface="Calibri" panose="020F0502020204030204" pitchFamily="34" charset="0"/>
              <a:cs typeface="Arial" panose="020B0604020202020204" pitchFamily="34" charset="0"/>
            </a:endParaRP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Determine:</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a) a resistência equivalente;</a:t>
            </a:r>
          </a:p>
          <a:p>
            <a:pPr algn="just">
              <a:spcAft>
                <a:spcPts val="600"/>
              </a:spcAft>
              <a:buNone/>
            </a:pPr>
            <a:r>
              <a:rPr lang="pt-BR" sz="2200" dirty="0">
                <a:effectLst/>
                <a:latin typeface="Arial Narrow" panose="020B0606020202030204" pitchFamily="34" charset="0"/>
                <a:ea typeface="Calibri" panose="020F0502020204030204" pitchFamily="34" charset="0"/>
              </a:rPr>
              <a:t>b) a corrente elétrica de cada resistor;</a:t>
            </a:r>
          </a:p>
          <a:p>
            <a:pPr algn="just">
              <a:spcAft>
                <a:spcPts val="600"/>
              </a:spcAft>
              <a:buNone/>
            </a:pPr>
            <a:r>
              <a:rPr lang="pt-BR" sz="2200" dirty="0">
                <a:effectLst/>
                <a:latin typeface="Arial Narrow" panose="020B0606020202030204" pitchFamily="34" charset="0"/>
                <a:ea typeface="Calibri" panose="020F0502020204030204" pitchFamily="34" charset="0"/>
              </a:rPr>
              <a:t>c) a tensão elétrica em cada resistor.</a:t>
            </a:r>
          </a:p>
        </p:txBody>
      </p:sp>
      <p:pic>
        <p:nvPicPr>
          <p:cNvPr id="5" name="Imagem 4">
            <a:extLst>
              <a:ext uri="{FF2B5EF4-FFF2-40B4-BE49-F238E27FC236}">
                <a16:creationId xmlns:a16="http://schemas.microsoft.com/office/drawing/2014/main" id="{C4750824-9207-175F-A246-18B735FE7AAA}"/>
              </a:ext>
            </a:extLst>
          </p:cNvPr>
          <p:cNvPicPr>
            <a:picLocks noChangeAspect="1"/>
          </p:cNvPicPr>
          <p:nvPr/>
        </p:nvPicPr>
        <p:blipFill>
          <a:blip r:embed="rId2"/>
          <a:stretch>
            <a:fillRect/>
          </a:stretch>
        </p:blipFill>
        <p:spPr>
          <a:xfrm>
            <a:off x="827145" y="1560885"/>
            <a:ext cx="4470996" cy="3422162"/>
          </a:xfrm>
          <a:prstGeom prst="rect">
            <a:avLst/>
          </a:prstGeom>
        </p:spPr>
      </p:pic>
    </p:spTree>
    <p:extLst>
      <p:ext uri="{BB962C8B-B14F-4D97-AF65-F5344CB8AC3E}">
        <p14:creationId xmlns:p14="http://schemas.microsoft.com/office/powerpoint/2010/main" val="41219802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4D4F9-CFDA-E4BF-B8AC-E88560CCBF8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C5F7F67-24F0-5CE5-4769-3CD315D3C83F}"/>
              </a:ext>
            </a:extLst>
          </p:cNvPr>
          <p:cNvSpPr txBox="1"/>
          <p:nvPr/>
        </p:nvSpPr>
        <p:spPr>
          <a:xfrm>
            <a:off x="194310" y="721918"/>
            <a:ext cx="5639562" cy="3447098"/>
          </a:xfrm>
          <a:prstGeom prst="rect">
            <a:avLst/>
          </a:prstGeom>
          <a:noFill/>
        </p:spPr>
        <p:txBody>
          <a:bodyPr wrap="square">
            <a:spAutoFit/>
          </a:bodyPr>
          <a:lstStyle/>
          <a:p>
            <a:pPr algn="just">
              <a:spcAft>
                <a:spcPts val="600"/>
              </a:spcAft>
              <a:buNone/>
            </a:pPr>
            <a:r>
              <a:rPr lang="pt-BR" sz="2200" b="1" dirty="0">
                <a:effectLst/>
                <a:latin typeface="Arial Narrow" panose="020B0606020202030204" pitchFamily="34" charset="0"/>
                <a:ea typeface="Calibri" panose="020F0502020204030204" pitchFamily="34" charset="0"/>
              </a:rPr>
              <a:t>Leia o texto.</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b="1" dirty="0">
                <a:effectLst/>
                <a:latin typeface="Arial Narrow" panose="020B0606020202030204" pitchFamily="34" charset="0"/>
                <a:ea typeface="Calibri" panose="020F0502020204030204" pitchFamily="34" charset="0"/>
              </a:rPr>
              <a:t>Texto III</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b="1" dirty="0">
                <a:effectLst/>
                <a:latin typeface="Arial Narrow" panose="020B0606020202030204" pitchFamily="34" charset="0"/>
                <a:ea typeface="Calibri" panose="020F0502020204030204" pitchFamily="34" charset="0"/>
              </a:rPr>
              <a:t>Potência Elétrica</a:t>
            </a:r>
            <a:endParaRPr lang="pt-BR" sz="2200" dirty="0">
              <a:effectLst/>
              <a:latin typeface="Arial Narrow" panose="020B0606020202030204" pitchFamily="34" charset="0"/>
              <a:ea typeface="Calibri" panose="020F0502020204030204" pitchFamily="34" charset="0"/>
            </a:endParaRPr>
          </a:p>
          <a:p>
            <a:pPr indent="457200" algn="just">
              <a:spcAft>
                <a:spcPts val="600"/>
              </a:spcAft>
              <a:buNone/>
            </a:pPr>
            <a:r>
              <a:rPr lang="pt-BR" sz="2200" dirty="0">
                <a:effectLst/>
                <a:latin typeface="Arial Narrow" panose="020B0606020202030204" pitchFamily="34" charset="0"/>
                <a:ea typeface="Calibri" panose="020F0502020204030204" pitchFamily="34" charset="0"/>
              </a:rPr>
              <a:t>A potência elétrica é, de forma simples, a medida de quão rápido a energia elétrica é convertida em outra forma de energia (como luz, calor ou movimento) ou o quanto de trabalho é realizado em um determinado período.</a:t>
            </a:r>
          </a:p>
          <a:p>
            <a:pPr algn="just">
              <a:spcAft>
                <a:spcPts val="600"/>
              </a:spcAft>
              <a:buNone/>
            </a:pPr>
            <a:r>
              <a:rPr lang="pt-BR" sz="2200" dirty="0">
                <a:effectLst/>
                <a:latin typeface="Arial Narrow" panose="020B0606020202030204" pitchFamily="34" charset="0"/>
                <a:ea typeface="Calibri" panose="020F0502020204030204" pitchFamily="34" charset="0"/>
              </a:rPr>
              <a:t>Matematicamente,</a:t>
            </a:r>
          </a:p>
        </p:txBody>
      </p:sp>
      <p:pic>
        <p:nvPicPr>
          <p:cNvPr id="5" name="Imagem 4">
            <a:extLst>
              <a:ext uri="{FF2B5EF4-FFF2-40B4-BE49-F238E27FC236}">
                <a16:creationId xmlns:a16="http://schemas.microsoft.com/office/drawing/2014/main" id="{6D917D48-A6EA-A79F-A3A6-70E5D44DB07E}"/>
              </a:ext>
            </a:extLst>
          </p:cNvPr>
          <p:cNvPicPr>
            <a:picLocks noChangeAspect="1"/>
          </p:cNvPicPr>
          <p:nvPr/>
        </p:nvPicPr>
        <p:blipFill>
          <a:blip r:embed="rId2"/>
          <a:stretch>
            <a:fillRect/>
          </a:stretch>
        </p:blipFill>
        <p:spPr>
          <a:xfrm>
            <a:off x="441982" y="4395635"/>
            <a:ext cx="5144218" cy="2181529"/>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85A337F3-4AEE-6ADB-22DE-9712CAA28C3B}"/>
                  </a:ext>
                </a:extLst>
              </p:cNvPr>
              <p:cNvSpPr txBox="1"/>
              <p:nvPr/>
            </p:nvSpPr>
            <p:spPr>
              <a:xfrm>
                <a:off x="6229350" y="721918"/>
                <a:ext cx="5768340" cy="3031599"/>
              </a:xfrm>
              <a:prstGeom prst="rect">
                <a:avLst/>
              </a:prstGeom>
              <a:noFill/>
            </p:spPr>
            <p:txBody>
              <a:bodyPr wrap="square">
                <a:spAutoFit/>
              </a:bodyPr>
              <a:lstStyle/>
              <a:p>
                <a:pPr indent="457200" algn="just">
                  <a:spcAft>
                    <a:spcPts val="600"/>
                  </a:spcAft>
                  <a:buNone/>
                </a:pPr>
                <a:r>
                  <a:rPr lang="pt-BR" sz="2200" dirty="0">
                    <a:effectLst/>
                    <a:latin typeface="Arial Narrow" panose="020B0606020202030204" pitchFamily="34" charset="0"/>
                    <a:ea typeface="Calibri" panose="020F0502020204030204" pitchFamily="34" charset="0"/>
                  </a:rPr>
                  <a:t>Pense nela como a “força de trabalho” de um aparelho: quanto maior a potência, mais energia ele consome (ou entrega) por segundo.</a:t>
                </a:r>
              </a:p>
              <a:p>
                <a:pPr algn="just">
                  <a:spcAft>
                    <a:spcPts val="600"/>
                  </a:spcAft>
                  <a:buNone/>
                </a:pPr>
                <a:r>
                  <a:rPr lang="pt-BR" sz="2200" b="1" dirty="0">
                    <a:effectLst/>
                    <a:latin typeface="Arial Narrow" panose="020B0606020202030204" pitchFamily="34" charset="0"/>
                    <a:ea typeface="Calibri" panose="020F0502020204030204" pitchFamily="34" charset="0"/>
                  </a:rPr>
                  <a:t>Conceitos Fundamentais:</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Para entender a potência na eletricidade, precisamos olhar para a relação entre a tensão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U</m:t>
                    </m:r>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e a corrente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a:t>
                </a:r>
              </a:p>
              <a:p>
                <a:pPr algn="just">
                  <a:spcAft>
                    <a:spcPts val="600"/>
                  </a:spcAft>
                  <a:buNone/>
                </a:pPr>
                <a:r>
                  <a:rPr lang="pt-BR" sz="2200" dirty="0">
                    <a:effectLst/>
                    <a:latin typeface="Arial Narrow" panose="020B0606020202030204" pitchFamily="34" charset="0"/>
                    <a:ea typeface="Calibri" panose="020F0502020204030204" pitchFamily="34" charset="0"/>
                  </a:rPr>
                  <a:t>Como, </a:t>
                </a:r>
              </a:p>
            </p:txBody>
          </p:sp>
        </mc:Choice>
        <mc:Fallback xmlns="">
          <p:sp>
            <p:nvSpPr>
              <p:cNvPr id="7" name="CaixaDeTexto 6">
                <a:extLst>
                  <a:ext uri="{FF2B5EF4-FFF2-40B4-BE49-F238E27FC236}">
                    <a16:creationId xmlns:a16="http://schemas.microsoft.com/office/drawing/2014/main" id="{85A337F3-4AEE-6ADB-22DE-9712CAA28C3B}"/>
                  </a:ext>
                </a:extLst>
              </p:cNvPr>
              <p:cNvSpPr txBox="1">
                <a:spLocks noRot="1" noChangeAspect="1" noMove="1" noResize="1" noEditPoints="1" noAdjustHandles="1" noChangeArrowheads="1" noChangeShapeType="1" noTextEdit="1"/>
              </p:cNvSpPr>
              <p:nvPr/>
            </p:nvSpPr>
            <p:spPr>
              <a:xfrm>
                <a:off x="6229350" y="721918"/>
                <a:ext cx="5768340" cy="3031599"/>
              </a:xfrm>
              <a:prstGeom prst="rect">
                <a:avLst/>
              </a:prstGeom>
              <a:blipFill>
                <a:blip r:embed="rId3"/>
                <a:stretch>
                  <a:fillRect l="-1374" t="-1004" r="-1374" b="-321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B5CC15A2-5FA8-6127-8781-D4D27738FD88}"/>
                  </a:ext>
                </a:extLst>
              </p:cNvPr>
              <p:cNvSpPr txBox="1"/>
              <p:nvPr/>
            </p:nvSpPr>
            <p:spPr>
              <a:xfrm>
                <a:off x="7132509" y="4484519"/>
                <a:ext cx="4284345" cy="674480"/>
              </a:xfrm>
              <a:prstGeom prst="rect">
                <a:avLst/>
              </a:prstGeom>
              <a:noFill/>
            </p:spPr>
            <p:txBody>
              <a:bodyPr wrap="square">
                <a:spAutoFit/>
              </a:bodyPr>
              <a:lstStyle/>
              <a:p>
                <a:pPr algn="just">
                  <a:spcAft>
                    <a:spcPts val="600"/>
                  </a:spcAft>
                  <a:buNone/>
                </a:pPr>
                <a14:m>
                  <m:oMath xmlns:m="http://schemas.openxmlformats.org/officeDocument/2006/math">
                    <m:r>
                      <m:rPr>
                        <m:sty m:val="p"/>
                      </m:rPr>
                      <a:rPr lang="pt-BR" sz="2600" smtClean="0">
                        <a:solidFill>
                          <a:srgbClr val="000000"/>
                        </a:solidFill>
                        <a:effectLst/>
                        <a:latin typeface="Cambria Math" panose="02040503050406030204" pitchFamily="18" charset="0"/>
                        <a:ea typeface="Calibri" panose="020F0502020204030204" pitchFamily="34" charset="0"/>
                      </a:rPr>
                      <m:t>P</m:t>
                    </m:r>
                    <m:r>
                      <a:rPr lang="pt-BR" sz="2600" smtClean="0">
                        <a:solidFill>
                          <a:srgbClr val="000000"/>
                        </a:solidFill>
                        <a:effectLst/>
                        <a:latin typeface="Cambria Math" panose="02040503050406030204" pitchFamily="18" charset="0"/>
                        <a:ea typeface="Calibri" panose="020F0502020204030204" pitchFamily="34" charset="0"/>
                      </a:rPr>
                      <m:t>=</m:t>
                    </m:r>
                    <m:f>
                      <m:fPr>
                        <m:ctrlPr>
                          <a:rPr lang="pt-BR" sz="2600" i="1">
                            <a:effectLst/>
                            <a:latin typeface="Cambria Math" panose="02040503050406030204" pitchFamily="18" charset="0"/>
                            <a:ea typeface="Calibri" panose="020F0502020204030204" pitchFamily="34" charset="0"/>
                          </a:rPr>
                        </m:ctrlPr>
                      </m:fPr>
                      <m:num>
                        <m:r>
                          <m:rPr>
                            <m:sty m:val="p"/>
                          </m:rPr>
                          <a:rPr lang="pt-BR" sz="2600">
                            <a:solidFill>
                              <a:srgbClr val="000000"/>
                            </a:solidFill>
                            <a:effectLst/>
                            <a:latin typeface="Cambria Math" panose="02040503050406030204" pitchFamily="18" charset="0"/>
                            <a:ea typeface="Calibri" panose="020F0502020204030204" pitchFamily="34" charset="0"/>
                          </a:rPr>
                          <m:t>τ</m:t>
                        </m:r>
                      </m:num>
                      <m:den>
                        <m:r>
                          <a:rPr lang="pt-BR" sz="2600">
                            <a:solidFill>
                              <a:srgbClr val="000000"/>
                            </a:solidFill>
                            <a:effectLst/>
                            <a:latin typeface="Cambria Math" panose="02040503050406030204" pitchFamily="18" charset="0"/>
                            <a:ea typeface="Calibri" panose="020F0502020204030204" pitchFamily="34" charset="0"/>
                          </a:rPr>
                          <m:t>∆</m:t>
                        </m:r>
                        <m:r>
                          <m:rPr>
                            <m:sty m:val="p"/>
                          </m:rPr>
                          <a:rPr lang="pt-BR" sz="2600">
                            <a:solidFill>
                              <a:srgbClr val="000000"/>
                            </a:solidFill>
                            <a:effectLst/>
                            <a:latin typeface="Cambria Math" panose="02040503050406030204" pitchFamily="18" charset="0"/>
                            <a:ea typeface="Calibri" panose="020F0502020204030204" pitchFamily="34" charset="0"/>
                          </a:rPr>
                          <m:t>t</m:t>
                        </m:r>
                      </m:den>
                    </m:f>
                  </m:oMath>
                </a14:m>
                <a:r>
                  <a:rPr lang="pt-BR" sz="2600" dirty="0">
                    <a:solidFill>
                      <a:srgbClr val="000000"/>
                    </a:solidFill>
                    <a:effectLst/>
                    <a:latin typeface="Arial Narrow" panose="020B0606020202030204" pitchFamily="34" charset="0"/>
                    <a:ea typeface="Calibri" panose="020F0502020204030204" pitchFamily="34" charset="0"/>
                    <a:sym typeface="Wingdings" panose="05000000000000000000" pitchFamily="2" charset="2"/>
                  </a:rPr>
                  <a:t></a:t>
                </a:r>
                <a14:m>
                  <m:oMath xmlns:m="http://schemas.openxmlformats.org/officeDocument/2006/math">
                    <m:r>
                      <m:rPr>
                        <m:sty m:val="p"/>
                      </m:rPr>
                      <a:rPr lang="pt-BR" sz="2600">
                        <a:solidFill>
                          <a:srgbClr val="000000"/>
                        </a:solidFill>
                        <a:effectLst/>
                        <a:latin typeface="Cambria Math" panose="02040503050406030204" pitchFamily="18" charset="0"/>
                        <a:ea typeface="Calibri" panose="020F0502020204030204" pitchFamily="34" charset="0"/>
                      </a:rPr>
                      <m:t>P</m:t>
                    </m:r>
                    <m:r>
                      <a:rPr lang="pt-BR" sz="2600">
                        <a:solidFill>
                          <a:srgbClr val="000000"/>
                        </a:solidFill>
                        <a:effectLst/>
                        <a:latin typeface="Cambria Math" panose="02040503050406030204" pitchFamily="18" charset="0"/>
                        <a:ea typeface="Calibri" panose="020F0502020204030204" pitchFamily="34" charset="0"/>
                      </a:rPr>
                      <m:t>=</m:t>
                    </m:r>
                    <m:f>
                      <m:fPr>
                        <m:ctrlPr>
                          <a:rPr lang="pt-BR" sz="2600" i="1">
                            <a:effectLst/>
                            <a:latin typeface="Cambria Math" panose="02040503050406030204" pitchFamily="18" charset="0"/>
                            <a:ea typeface="Calibri" panose="020F0502020204030204" pitchFamily="34" charset="0"/>
                          </a:rPr>
                        </m:ctrlPr>
                      </m:fPr>
                      <m:num>
                        <m:r>
                          <m:rPr>
                            <m:sty m:val="p"/>
                          </m:rPr>
                          <a:rPr lang="pt-BR" sz="2600">
                            <a:solidFill>
                              <a:srgbClr val="000000"/>
                            </a:solidFill>
                            <a:effectLst/>
                            <a:latin typeface="Cambria Math" panose="02040503050406030204" pitchFamily="18" charset="0"/>
                            <a:ea typeface="Calibri" panose="020F0502020204030204" pitchFamily="34" charset="0"/>
                          </a:rPr>
                          <m:t>q</m:t>
                        </m:r>
                        <m:r>
                          <a:rPr lang="pt-BR" sz="2600">
                            <a:solidFill>
                              <a:srgbClr val="000000"/>
                            </a:solidFill>
                            <a:effectLst/>
                            <a:latin typeface="Cambria Math" panose="02040503050406030204" pitchFamily="18" charset="0"/>
                            <a:ea typeface="Calibri" panose="020F0502020204030204" pitchFamily="34" charset="0"/>
                          </a:rPr>
                          <m:t>∙</m:t>
                        </m:r>
                        <m:r>
                          <m:rPr>
                            <m:sty m:val="p"/>
                          </m:rPr>
                          <a:rPr lang="pt-BR" sz="2600">
                            <a:solidFill>
                              <a:srgbClr val="000000"/>
                            </a:solidFill>
                            <a:effectLst/>
                            <a:latin typeface="Cambria Math" panose="02040503050406030204" pitchFamily="18" charset="0"/>
                            <a:ea typeface="Calibri" panose="020F0502020204030204" pitchFamily="34" charset="0"/>
                          </a:rPr>
                          <m:t>U</m:t>
                        </m:r>
                      </m:num>
                      <m:den>
                        <m:r>
                          <a:rPr lang="pt-BR" sz="2600">
                            <a:solidFill>
                              <a:srgbClr val="000000"/>
                            </a:solidFill>
                            <a:effectLst/>
                            <a:latin typeface="Cambria Math" panose="02040503050406030204" pitchFamily="18" charset="0"/>
                            <a:ea typeface="Calibri" panose="020F0502020204030204" pitchFamily="34" charset="0"/>
                          </a:rPr>
                          <m:t>∆</m:t>
                        </m:r>
                        <m:r>
                          <m:rPr>
                            <m:sty m:val="p"/>
                          </m:rPr>
                          <a:rPr lang="pt-BR" sz="2600">
                            <a:solidFill>
                              <a:srgbClr val="000000"/>
                            </a:solidFill>
                            <a:effectLst/>
                            <a:latin typeface="Cambria Math" panose="02040503050406030204" pitchFamily="18" charset="0"/>
                            <a:ea typeface="Calibri" panose="020F0502020204030204" pitchFamily="34" charset="0"/>
                          </a:rPr>
                          <m:t>t</m:t>
                        </m:r>
                      </m:den>
                    </m:f>
                  </m:oMath>
                </a14:m>
                <a:r>
                  <a:rPr lang="pt-BR" sz="2600" dirty="0">
                    <a:solidFill>
                      <a:srgbClr val="000000"/>
                    </a:solidFill>
                    <a:effectLst/>
                    <a:latin typeface="Arial Narrow" panose="020B0606020202030204" pitchFamily="34" charset="0"/>
                    <a:ea typeface="Calibri" panose="020F0502020204030204" pitchFamily="34" charset="0"/>
                    <a:sym typeface="Wingdings" panose="05000000000000000000" pitchFamily="2" charset="2"/>
                  </a:rPr>
                  <a:t></a:t>
                </a:r>
                <a14:m>
                  <m:oMath xmlns:m="http://schemas.openxmlformats.org/officeDocument/2006/math">
                    <m:r>
                      <m:rPr>
                        <m:sty m:val="p"/>
                      </m:rPr>
                      <a:rPr lang="pt-BR" sz="2600">
                        <a:solidFill>
                          <a:srgbClr val="000000"/>
                        </a:solidFill>
                        <a:effectLst/>
                        <a:latin typeface="Cambria Math" panose="02040503050406030204" pitchFamily="18" charset="0"/>
                        <a:ea typeface="Calibri" panose="020F0502020204030204" pitchFamily="34" charset="0"/>
                      </a:rPr>
                      <m:t>P</m:t>
                    </m:r>
                    <m:r>
                      <a:rPr lang="pt-BR" sz="2600">
                        <a:solidFill>
                          <a:srgbClr val="000000"/>
                        </a:solidFill>
                        <a:effectLst/>
                        <a:latin typeface="Cambria Math" panose="02040503050406030204" pitchFamily="18" charset="0"/>
                        <a:ea typeface="Calibri" panose="020F0502020204030204" pitchFamily="34" charset="0"/>
                      </a:rPr>
                      <m:t>=</m:t>
                    </m:r>
                    <m:f>
                      <m:fPr>
                        <m:ctrlPr>
                          <a:rPr lang="pt-BR" sz="2600" i="1">
                            <a:effectLst/>
                            <a:latin typeface="Cambria Math" panose="02040503050406030204" pitchFamily="18" charset="0"/>
                            <a:ea typeface="Calibri" panose="020F0502020204030204" pitchFamily="34" charset="0"/>
                          </a:rPr>
                        </m:ctrlPr>
                      </m:fPr>
                      <m:num>
                        <m:r>
                          <m:rPr>
                            <m:sty m:val="p"/>
                          </m:rPr>
                          <a:rPr lang="pt-BR" sz="2600">
                            <a:solidFill>
                              <a:srgbClr val="000000"/>
                            </a:solidFill>
                            <a:effectLst/>
                            <a:latin typeface="Cambria Math" panose="02040503050406030204" pitchFamily="18" charset="0"/>
                            <a:ea typeface="Calibri" panose="020F0502020204030204" pitchFamily="34" charset="0"/>
                          </a:rPr>
                          <m:t>i</m:t>
                        </m:r>
                        <m:r>
                          <a:rPr lang="pt-BR" sz="2600">
                            <a:solidFill>
                              <a:srgbClr val="000000"/>
                            </a:solidFill>
                            <a:effectLst/>
                            <a:latin typeface="Cambria Math" panose="02040503050406030204" pitchFamily="18" charset="0"/>
                            <a:ea typeface="Calibri" panose="020F0502020204030204" pitchFamily="34" charset="0"/>
                          </a:rPr>
                          <m:t>∙∆</m:t>
                        </m:r>
                        <m:r>
                          <m:rPr>
                            <m:sty m:val="p"/>
                          </m:rPr>
                          <a:rPr lang="pt-BR" sz="2600">
                            <a:solidFill>
                              <a:srgbClr val="000000"/>
                            </a:solidFill>
                            <a:effectLst/>
                            <a:latin typeface="Cambria Math" panose="02040503050406030204" pitchFamily="18" charset="0"/>
                            <a:ea typeface="Calibri" panose="020F0502020204030204" pitchFamily="34" charset="0"/>
                          </a:rPr>
                          <m:t>t</m:t>
                        </m:r>
                        <m:r>
                          <a:rPr lang="pt-BR" sz="2600">
                            <a:solidFill>
                              <a:srgbClr val="000000"/>
                            </a:solidFill>
                            <a:effectLst/>
                            <a:latin typeface="Cambria Math" panose="02040503050406030204" pitchFamily="18" charset="0"/>
                            <a:ea typeface="Calibri" panose="020F0502020204030204" pitchFamily="34" charset="0"/>
                          </a:rPr>
                          <m:t>∙</m:t>
                        </m:r>
                        <m:r>
                          <m:rPr>
                            <m:sty m:val="p"/>
                          </m:rPr>
                          <a:rPr lang="pt-BR" sz="2600">
                            <a:solidFill>
                              <a:srgbClr val="000000"/>
                            </a:solidFill>
                            <a:effectLst/>
                            <a:latin typeface="Cambria Math" panose="02040503050406030204" pitchFamily="18" charset="0"/>
                            <a:ea typeface="Calibri" panose="020F0502020204030204" pitchFamily="34" charset="0"/>
                          </a:rPr>
                          <m:t>U</m:t>
                        </m:r>
                      </m:num>
                      <m:den>
                        <m:r>
                          <a:rPr lang="pt-BR" sz="2600">
                            <a:solidFill>
                              <a:srgbClr val="000000"/>
                            </a:solidFill>
                            <a:effectLst/>
                            <a:latin typeface="Cambria Math" panose="02040503050406030204" pitchFamily="18" charset="0"/>
                            <a:ea typeface="Calibri" panose="020F0502020204030204" pitchFamily="34" charset="0"/>
                          </a:rPr>
                          <m:t>∆</m:t>
                        </m:r>
                        <m:r>
                          <m:rPr>
                            <m:sty m:val="p"/>
                          </m:rPr>
                          <a:rPr lang="pt-BR" sz="2600">
                            <a:solidFill>
                              <a:srgbClr val="000000"/>
                            </a:solidFill>
                            <a:effectLst/>
                            <a:latin typeface="Cambria Math" panose="02040503050406030204" pitchFamily="18" charset="0"/>
                            <a:ea typeface="Calibri" panose="020F0502020204030204" pitchFamily="34" charset="0"/>
                          </a:rPr>
                          <m:t>t</m:t>
                        </m:r>
                      </m:den>
                    </m:f>
                  </m:oMath>
                </a14:m>
                <a:endParaRPr lang="pt-BR" sz="2600" dirty="0">
                  <a:effectLst/>
                  <a:latin typeface="Arial Narrow" panose="020B0606020202030204" pitchFamily="34" charset="0"/>
                  <a:ea typeface="Calibri" panose="020F0502020204030204" pitchFamily="34" charset="0"/>
                </a:endParaRPr>
              </a:p>
            </p:txBody>
          </p:sp>
        </mc:Choice>
        <mc:Fallback xmlns="">
          <p:sp>
            <p:nvSpPr>
              <p:cNvPr id="11" name="CaixaDeTexto 10">
                <a:extLst>
                  <a:ext uri="{FF2B5EF4-FFF2-40B4-BE49-F238E27FC236}">
                    <a16:creationId xmlns:a16="http://schemas.microsoft.com/office/drawing/2014/main" id="{B5CC15A2-5FA8-6127-8781-D4D27738FD88}"/>
                  </a:ext>
                </a:extLst>
              </p:cNvPr>
              <p:cNvSpPr txBox="1">
                <a:spLocks noRot="1" noChangeAspect="1" noMove="1" noResize="1" noEditPoints="1" noAdjustHandles="1" noChangeArrowheads="1" noChangeShapeType="1" noTextEdit="1"/>
              </p:cNvSpPr>
              <p:nvPr/>
            </p:nvSpPr>
            <p:spPr>
              <a:xfrm>
                <a:off x="7132509" y="4484519"/>
                <a:ext cx="4284345" cy="674480"/>
              </a:xfrm>
              <a:prstGeom prst="rect">
                <a:avLst/>
              </a:prstGeom>
              <a:blipFill>
                <a:blip r:embed="rId4"/>
                <a:stretch>
                  <a:fillRect b="-8182"/>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CCD2A6F3-C295-F6DF-E852-3D68BEDBC977}"/>
              </a:ext>
            </a:extLst>
          </p:cNvPr>
          <p:cNvPicPr>
            <a:picLocks noChangeAspect="1"/>
          </p:cNvPicPr>
          <p:nvPr/>
        </p:nvPicPr>
        <p:blipFill>
          <a:blip r:embed="rId5"/>
          <a:stretch>
            <a:fillRect/>
          </a:stretch>
        </p:blipFill>
        <p:spPr>
          <a:xfrm>
            <a:off x="6683521" y="5363434"/>
            <a:ext cx="5182323" cy="1343212"/>
          </a:xfrm>
          <a:prstGeom prst="rect">
            <a:avLst/>
          </a:prstGeom>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E16BE33C-87DB-B67F-B3A7-D7A0A73798B3}"/>
                  </a:ext>
                </a:extLst>
              </p:cNvPr>
              <p:cNvSpPr txBox="1"/>
              <p:nvPr/>
            </p:nvSpPr>
            <p:spPr>
              <a:xfrm>
                <a:off x="7142408" y="3741194"/>
                <a:ext cx="3942224" cy="553998"/>
              </a:xfrm>
              <a:prstGeom prst="rect">
                <a:avLst/>
              </a:prstGeom>
              <a:solidFill>
                <a:srgbClr val="FFFF00"/>
              </a:solidFill>
            </p:spPr>
            <p:txBody>
              <a:bodyPr wrap="square">
                <a:spAutoFit/>
              </a:bodyPr>
              <a:lstStyle/>
              <a:p>
                <a:pPr algn="ctr">
                  <a:spcAft>
                    <a:spcPts val="600"/>
                  </a:spcAft>
                  <a:buNone/>
                </a:pPr>
                <a14:m>
                  <m:oMath xmlns:m="http://schemas.openxmlformats.org/officeDocument/2006/math">
                    <m:r>
                      <a:rPr lang="pt-BR" sz="3000" b="1" i="1" smtClean="0">
                        <a:solidFill>
                          <a:srgbClr val="000000"/>
                        </a:solidFill>
                        <a:effectLst/>
                        <a:latin typeface="Cambria Math" panose="02040503050406030204" pitchFamily="18" charset="0"/>
                        <a:ea typeface="Calibri" panose="020F0502020204030204" pitchFamily="34" charset="0"/>
                      </a:rPr>
                      <m:t>𝛕</m:t>
                    </m:r>
                    <m:r>
                      <a:rPr lang="pt-BR" sz="3000" b="1" smtClean="0">
                        <a:solidFill>
                          <a:srgbClr val="000000"/>
                        </a:solidFill>
                        <a:effectLst/>
                        <a:latin typeface="Cambria Math" panose="02040503050406030204" pitchFamily="18" charset="0"/>
                        <a:ea typeface="Calibri" panose="020F0502020204030204" pitchFamily="34" charset="0"/>
                      </a:rPr>
                      <m:t>=</m:t>
                    </m:r>
                    <m:r>
                      <a:rPr lang="pt-BR" sz="3000" b="1" i="1" smtClean="0">
                        <a:solidFill>
                          <a:srgbClr val="000000"/>
                        </a:solidFill>
                        <a:effectLst/>
                        <a:latin typeface="Cambria Math" panose="02040503050406030204" pitchFamily="18" charset="0"/>
                        <a:ea typeface="Calibri" panose="020F0502020204030204" pitchFamily="34" charset="0"/>
                      </a:rPr>
                      <m:t>𝐪</m:t>
                    </m:r>
                    <m:r>
                      <a:rPr lang="pt-BR" sz="3000" b="1" smtClean="0">
                        <a:solidFill>
                          <a:srgbClr val="000000"/>
                        </a:solidFill>
                        <a:effectLst/>
                        <a:latin typeface="Cambria Math" panose="02040503050406030204" pitchFamily="18" charset="0"/>
                        <a:ea typeface="Calibri" panose="020F0502020204030204" pitchFamily="34" charset="0"/>
                      </a:rPr>
                      <m:t>∙</m:t>
                    </m:r>
                    <m:r>
                      <a:rPr lang="pt-BR" sz="3000" b="1" i="1" smtClean="0">
                        <a:solidFill>
                          <a:srgbClr val="000000"/>
                        </a:solidFill>
                        <a:effectLst/>
                        <a:latin typeface="Cambria Math" panose="02040503050406030204" pitchFamily="18" charset="0"/>
                        <a:ea typeface="Calibri" panose="020F0502020204030204" pitchFamily="34" charset="0"/>
                      </a:rPr>
                      <m:t>𝐔</m:t>
                    </m:r>
                  </m:oMath>
                </a14:m>
                <a:r>
                  <a:rPr lang="pt-BR" sz="3000" b="1" dirty="0">
                    <a:solidFill>
                      <a:srgbClr val="000000"/>
                    </a:solidFill>
                    <a:effectLst/>
                    <a:latin typeface="Arial Narrow" panose="020B0606020202030204" pitchFamily="34" charset="0"/>
                    <a:ea typeface="Calibri" panose="020F0502020204030204" pitchFamily="34" charset="0"/>
                  </a:rPr>
                  <a:t> e </a:t>
                </a:r>
                <a14:m>
                  <m:oMath xmlns:m="http://schemas.openxmlformats.org/officeDocument/2006/math">
                    <m:r>
                      <a:rPr lang="pt-BR" sz="3000" b="1" i="1">
                        <a:solidFill>
                          <a:srgbClr val="000000"/>
                        </a:solidFill>
                        <a:effectLst/>
                        <a:latin typeface="Cambria Math" panose="02040503050406030204" pitchFamily="18" charset="0"/>
                        <a:ea typeface="Calibri" panose="020F0502020204030204" pitchFamily="34" charset="0"/>
                      </a:rPr>
                      <m:t>𝐪</m:t>
                    </m:r>
                    <m:r>
                      <a:rPr lang="pt-BR" sz="3000" b="1">
                        <a:solidFill>
                          <a:srgbClr val="000000"/>
                        </a:solidFill>
                        <a:effectLst/>
                        <a:latin typeface="Cambria Math" panose="02040503050406030204" pitchFamily="18" charset="0"/>
                        <a:ea typeface="Calibri" panose="020F0502020204030204" pitchFamily="34" charset="0"/>
                      </a:rPr>
                      <m:t>=</m:t>
                    </m:r>
                    <m:r>
                      <a:rPr lang="pt-BR" sz="3000" b="1" i="1">
                        <a:solidFill>
                          <a:srgbClr val="000000"/>
                        </a:solidFill>
                        <a:effectLst/>
                        <a:latin typeface="Cambria Math" panose="02040503050406030204" pitchFamily="18" charset="0"/>
                        <a:ea typeface="Calibri" panose="020F0502020204030204" pitchFamily="34" charset="0"/>
                      </a:rPr>
                      <m:t>𝐢</m:t>
                    </m:r>
                    <m:r>
                      <a:rPr lang="pt-BR" sz="3000" b="1">
                        <a:solidFill>
                          <a:srgbClr val="000000"/>
                        </a:solidFill>
                        <a:effectLst/>
                        <a:latin typeface="Cambria Math" panose="02040503050406030204" pitchFamily="18" charset="0"/>
                        <a:ea typeface="Calibri" panose="020F0502020204030204" pitchFamily="34" charset="0"/>
                      </a:rPr>
                      <m:t>∙∆</m:t>
                    </m:r>
                    <m:r>
                      <a:rPr lang="pt-BR" sz="3000" b="1" i="1">
                        <a:solidFill>
                          <a:srgbClr val="000000"/>
                        </a:solidFill>
                        <a:effectLst/>
                        <a:latin typeface="Cambria Math" panose="02040503050406030204" pitchFamily="18" charset="0"/>
                        <a:ea typeface="Calibri" panose="020F0502020204030204" pitchFamily="34" charset="0"/>
                      </a:rPr>
                      <m:t>𝐭</m:t>
                    </m:r>
                  </m:oMath>
                </a14:m>
                <a:endParaRPr lang="pt-BR" sz="3000" b="1" dirty="0">
                  <a:effectLst/>
                  <a:latin typeface="Calibri" panose="020F0502020204030204" pitchFamily="34" charset="0"/>
                  <a:ea typeface="Calibri" panose="020F0502020204030204" pitchFamily="34" charset="0"/>
                </a:endParaRPr>
              </a:p>
            </p:txBody>
          </p:sp>
        </mc:Choice>
        <mc:Fallback xmlns="">
          <p:sp>
            <p:nvSpPr>
              <p:cNvPr id="15" name="CaixaDeTexto 14">
                <a:extLst>
                  <a:ext uri="{FF2B5EF4-FFF2-40B4-BE49-F238E27FC236}">
                    <a16:creationId xmlns:a16="http://schemas.microsoft.com/office/drawing/2014/main" id="{E16BE33C-87DB-B67F-B3A7-D7A0A73798B3}"/>
                  </a:ext>
                </a:extLst>
              </p:cNvPr>
              <p:cNvSpPr txBox="1">
                <a:spLocks noRot="1" noChangeAspect="1" noMove="1" noResize="1" noEditPoints="1" noAdjustHandles="1" noChangeArrowheads="1" noChangeShapeType="1" noTextEdit="1"/>
              </p:cNvSpPr>
              <p:nvPr/>
            </p:nvSpPr>
            <p:spPr>
              <a:xfrm>
                <a:off x="7142408" y="3741194"/>
                <a:ext cx="3942224" cy="553998"/>
              </a:xfrm>
              <a:prstGeom prst="rect">
                <a:avLst/>
              </a:prstGeom>
              <a:blipFill>
                <a:blip r:embed="rId6"/>
                <a:stretch>
                  <a:fillRect t="-16484" b="-30769"/>
                </a:stretch>
              </a:blipFill>
            </p:spPr>
            <p:txBody>
              <a:bodyPr/>
              <a:lstStyle/>
              <a:p>
                <a:r>
                  <a:rPr lang="pt-BR">
                    <a:noFill/>
                  </a:rPr>
                  <a:t> </a:t>
                </a:r>
              </a:p>
            </p:txBody>
          </p:sp>
        </mc:Fallback>
      </mc:AlternateContent>
    </p:spTree>
    <p:extLst>
      <p:ext uri="{BB962C8B-B14F-4D97-AF65-F5344CB8AC3E}">
        <p14:creationId xmlns:p14="http://schemas.microsoft.com/office/powerpoint/2010/main" val="18857197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05393-3B30-8FCE-17E0-454DD43A2E5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D1D4DFA-3B2F-B0A8-0355-C1EEDCAE47BF}"/>
              </a:ext>
            </a:extLst>
          </p:cNvPr>
          <p:cNvSpPr txBox="1"/>
          <p:nvPr/>
        </p:nvSpPr>
        <p:spPr>
          <a:xfrm>
            <a:off x="349624" y="775012"/>
            <a:ext cx="5513294" cy="769441"/>
          </a:xfrm>
          <a:prstGeom prst="rect">
            <a:avLst/>
          </a:prstGeom>
          <a:noFill/>
        </p:spPr>
        <p:txBody>
          <a:bodyPr wrap="square">
            <a:spAutoFit/>
          </a:bodyPr>
          <a:lstStyle/>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Outras ramificações da potência elétrica que merecem um total atenção:</a:t>
            </a:r>
            <a:endParaRPr lang="pt-BR" sz="22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82357F50-A323-3E01-83F8-CB28CC06B921}"/>
              </a:ext>
            </a:extLst>
          </p:cNvPr>
          <p:cNvPicPr>
            <a:picLocks noChangeAspect="1"/>
          </p:cNvPicPr>
          <p:nvPr/>
        </p:nvPicPr>
        <p:blipFill>
          <a:blip r:embed="rId2"/>
          <a:stretch>
            <a:fillRect/>
          </a:stretch>
        </p:blipFill>
        <p:spPr>
          <a:xfrm>
            <a:off x="349624" y="1675388"/>
            <a:ext cx="5559628" cy="2681459"/>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EEC6E2B-369D-E98B-BC4F-E0EF5E5FD357}"/>
                  </a:ext>
                </a:extLst>
              </p:cNvPr>
              <p:cNvSpPr txBox="1"/>
              <p:nvPr/>
            </p:nvSpPr>
            <p:spPr>
              <a:xfrm>
                <a:off x="326457" y="4726740"/>
                <a:ext cx="5559628" cy="1862048"/>
              </a:xfrm>
              <a:prstGeom prst="rect">
                <a:avLst/>
              </a:prstGeom>
              <a:noFill/>
            </p:spPr>
            <p:txBody>
              <a:bodyPr wrap="square">
                <a:spAutoFit/>
              </a:bodyPr>
              <a:lstStyle/>
              <a:p>
                <a:pPr indent="457200"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Depende de cada situação em que se encontra o tema potência elétrica.</a:t>
                </a:r>
                <a:endParaRPr lang="pt-BR" sz="2200" dirty="0">
                  <a:effectLst/>
                  <a:latin typeface="Arial Narrow" panose="020B0606020202030204" pitchFamily="34" charset="0"/>
                  <a:ea typeface="Calibri" panose="020F0502020204030204" pitchFamily="34" charset="0"/>
                </a:endParaRPr>
              </a:p>
              <a:p>
                <a:pPr indent="457200">
                  <a:spcAft>
                    <a:spcPts val="600"/>
                  </a:spcAft>
                  <a:buNone/>
                </a:pPr>
                <a:r>
                  <a:rPr lang="pt-BR" sz="2200" dirty="0">
                    <a:effectLst/>
                    <a:latin typeface="Arial Narrow" panose="020B0606020202030204" pitchFamily="34" charset="0"/>
                    <a:ea typeface="Calibri" panose="020F0502020204030204" pitchFamily="34" charset="0"/>
                  </a:rPr>
                  <a:t>A unidade de medida da potência no Sistema Internacional é o watt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W</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em homenagem a James Watt.</a:t>
                </a:r>
              </a:p>
            </p:txBody>
          </p:sp>
        </mc:Choice>
        <mc:Fallback xmlns="">
          <p:sp>
            <p:nvSpPr>
              <p:cNvPr id="7" name="CaixaDeTexto 6">
                <a:extLst>
                  <a:ext uri="{FF2B5EF4-FFF2-40B4-BE49-F238E27FC236}">
                    <a16:creationId xmlns:a16="http://schemas.microsoft.com/office/drawing/2014/main" id="{3EEC6E2B-369D-E98B-BC4F-E0EF5E5FD357}"/>
                  </a:ext>
                </a:extLst>
              </p:cNvPr>
              <p:cNvSpPr txBox="1">
                <a:spLocks noRot="1" noChangeAspect="1" noMove="1" noResize="1" noEditPoints="1" noAdjustHandles="1" noChangeArrowheads="1" noChangeShapeType="1" noTextEdit="1"/>
              </p:cNvSpPr>
              <p:nvPr/>
            </p:nvSpPr>
            <p:spPr>
              <a:xfrm>
                <a:off x="326457" y="4726740"/>
                <a:ext cx="5559628" cy="1862048"/>
              </a:xfrm>
              <a:prstGeom prst="rect">
                <a:avLst/>
              </a:prstGeom>
              <a:blipFill>
                <a:blip r:embed="rId3"/>
                <a:stretch>
                  <a:fillRect l="-1425" t="-1634" r="-1425" b="-5882"/>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31E897CE-8B8E-CE99-947D-4096363F8F69}"/>
              </a:ext>
            </a:extLst>
          </p:cNvPr>
          <p:cNvPicPr>
            <a:picLocks noChangeAspect="1"/>
          </p:cNvPicPr>
          <p:nvPr/>
        </p:nvPicPr>
        <p:blipFill>
          <a:blip r:embed="rId4"/>
          <a:stretch>
            <a:fillRect/>
          </a:stretch>
        </p:blipFill>
        <p:spPr>
          <a:xfrm>
            <a:off x="6409766" y="1675388"/>
            <a:ext cx="5645943" cy="3662517"/>
          </a:xfrm>
          <a:prstGeom prst="rect">
            <a:avLst/>
          </a:prstGeom>
        </p:spPr>
      </p:pic>
      <p:sp>
        <p:nvSpPr>
          <p:cNvPr id="11" name="CaixaDeTexto 10">
            <a:extLst>
              <a:ext uri="{FF2B5EF4-FFF2-40B4-BE49-F238E27FC236}">
                <a16:creationId xmlns:a16="http://schemas.microsoft.com/office/drawing/2014/main" id="{76C57BE5-E482-4FDD-F0F9-B466DD5563A4}"/>
              </a:ext>
            </a:extLst>
          </p:cNvPr>
          <p:cNvSpPr txBox="1"/>
          <p:nvPr/>
        </p:nvSpPr>
        <p:spPr>
          <a:xfrm>
            <a:off x="6329084" y="775012"/>
            <a:ext cx="5154705" cy="430887"/>
          </a:xfrm>
          <a:prstGeom prst="rect">
            <a:avLst/>
          </a:prstGeom>
          <a:noFill/>
        </p:spPr>
        <p:txBody>
          <a:bodyPr wrap="square">
            <a:spAutoFit/>
          </a:bodyPr>
          <a:lstStyle/>
          <a:p>
            <a:pPr indent="457200">
              <a:spcAft>
                <a:spcPts val="600"/>
              </a:spcAft>
              <a:buNone/>
            </a:pPr>
            <a:r>
              <a:rPr lang="pt-BR" sz="2200" dirty="0">
                <a:effectLst/>
                <a:latin typeface="Arial Narrow" panose="020B0606020202030204" pitchFamily="34" charset="0"/>
                <a:ea typeface="Calibri" panose="020F0502020204030204" pitchFamily="34" charset="0"/>
              </a:rPr>
              <a:t>Mas tem os seus múltiplos e submúltiplos.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859066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C45BC-C38C-80AB-918F-79040F0BBCC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035F721-439D-03FF-A8A7-C1B3ADE879AE}"/>
              </a:ext>
            </a:extLst>
          </p:cNvPr>
          <p:cNvPicPr>
            <a:picLocks noChangeAspect="1"/>
          </p:cNvPicPr>
          <p:nvPr/>
        </p:nvPicPr>
        <p:blipFill>
          <a:blip r:embed="rId2"/>
          <a:stretch>
            <a:fillRect/>
          </a:stretch>
        </p:blipFill>
        <p:spPr>
          <a:xfrm>
            <a:off x="188318" y="742650"/>
            <a:ext cx="2017654" cy="1489561"/>
          </a:xfrm>
          <a:prstGeom prst="rect">
            <a:avLst/>
          </a:prstGeom>
        </p:spPr>
      </p:pic>
      <p:pic>
        <p:nvPicPr>
          <p:cNvPr id="6" name="Imagem 5">
            <a:extLst>
              <a:ext uri="{FF2B5EF4-FFF2-40B4-BE49-F238E27FC236}">
                <a16:creationId xmlns:a16="http://schemas.microsoft.com/office/drawing/2014/main" id="{205A8872-BF7C-4D42-DD26-614217CB2BEA}"/>
              </a:ext>
            </a:extLst>
          </p:cNvPr>
          <p:cNvPicPr>
            <a:picLocks noChangeAspect="1"/>
          </p:cNvPicPr>
          <p:nvPr/>
        </p:nvPicPr>
        <p:blipFill>
          <a:blip r:embed="rId3"/>
          <a:stretch>
            <a:fillRect/>
          </a:stretch>
        </p:blipFill>
        <p:spPr>
          <a:xfrm>
            <a:off x="2063785" y="4042983"/>
            <a:ext cx="3752352" cy="2655174"/>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353AF81-817A-2CE0-9BE0-E5EBED8F199A}"/>
                  </a:ext>
                </a:extLst>
              </p:cNvPr>
              <p:cNvSpPr txBox="1"/>
              <p:nvPr/>
            </p:nvSpPr>
            <p:spPr>
              <a:xfrm>
                <a:off x="188318" y="1487430"/>
                <a:ext cx="5773270" cy="3031599"/>
              </a:xfrm>
              <a:prstGeom prst="rect">
                <a:avLst/>
              </a:prstGeom>
              <a:noFill/>
            </p:spPr>
            <p:txBody>
              <a:bodyPr wrap="square">
                <a:spAutoFit/>
              </a:bodyPr>
              <a:lstStyle/>
              <a:p>
                <a:pPr indent="457200" algn="ctr">
                  <a:spcAft>
                    <a:spcPts val="600"/>
                  </a:spcAft>
                  <a:buNone/>
                </a:pPr>
                <a:r>
                  <a:rPr lang="pt-BR" sz="2200" b="1" dirty="0">
                    <a:effectLst/>
                    <a:latin typeface="Arial Narrow" panose="020B0606020202030204" pitchFamily="34" charset="0"/>
                    <a:ea typeface="Calibri" panose="020F0502020204030204" pitchFamily="34" charset="0"/>
                  </a:rPr>
                  <a:t>            Aplicações no Dia a Dia</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 </a:t>
                </a:r>
              </a:p>
              <a:p>
                <a:pPr algn="just">
                  <a:spcAft>
                    <a:spcPts val="600"/>
                  </a:spcAft>
                  <a:buNone/>
                </a:pPr>
                <a:r>
                  <a:rPr lang="pt-BR" sz="2200" dirty="0">
                    <a:effectLst/>
                    <a:latin typeface="Arial Narrow" panose="020B0606020202030204" pitchFamily="34" charset="0"/>
                    <a:ea typeface="Calibri" panose="020F0502020204030204" pitchFamily="34" charset="0"/>
                  </a:rPr>
                  <a:t>A potência elétrica define quase tudo o que compramos para nossas casas:</a:t>
                </a:r>
              </a:p>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Chuveiros e Aquecedores: São dispositivos de alta potência (geralmente entre </a:t>
                </a:r>
                <a14:m>
                  <m:oMath xmlns:m="http://schemas.openxmlformats.org/officeDocument/2006/math">
                    <m:r>
                      <a:rPr lang="pt-BR" sz="2200">
                        <a:effectLst/>
                        <a:latin typeface="Cambria Math" panose="02040503050406030204" pitchFamily="18" charset="0"/>
                        <a:ea typeface="Calibri" panose="020F0502020204030204" pitchFamily="34" charset="0"/>
                      </a:rPr>
                      <m:t>5500</m:t>
                    </m:r>
                    <m:r>
                      <m:rPr>
                        <m:sty m:val="p"/>
                      </m:rPr>
                      <a:rPr lang="pt-BR" sz="2200">
                        <a:effectLst/>
                        <a:latin typeface="Cambria Math" panose="02040503050406030204" pitchFamily="18" charset="0"/>
                        <a:ea typeface="Calibri" panose="020F0502020204030204" pitchFamily="34" charset="0"/>
                      </a:rPr>
                      <m:t>W</m:t>
                    </m:r>
                  </m:oMath>
                </a14:m>
                <a:r>
                  <a:rPr lang="pt-BR" sz="2200" dirty="0">
                    <a:effectLst/>
                    <a:latin typeface="Arial Narrow" panose="020B0606020202030204" pitchFamily="34" charset="0"/>
                    <a:ea typeface="Calibri" panose="020F0502020204030204" pitchFamily="34" charset="0"/>
                  </a:rPr>
                  <a:t> e </a:t>
                </a:r>
                <a14:m>
                  <m:oMath xmlns:m="http://schemas.openxmlformats.org/officeDocument/2006/math">
                    <m:r>
                      <a:rPr lang="pt-BR" sz="2200">
                        <a:effectLst/>
                        <a:latin typeface="Cambria Math" panose="02040503050406030204" pitchFamily="18" charset="0"/>
                        <a:ea typeface="Calibri" panose="020F0502020204030204" pitchFamily="34" charset="0"/>
                      </a:rPr>
                      <m:t>7500</m:t>
                    </m:r>
                    <m:r>
                      <m:rPr>
                        <m:sty m:val="p"/>
                      </m:rPr>
                      <a:rPr lang="pt-BR" sz="2200">
                        <a:effectLst/>
                        <a:latin typeface="Cambria Math" panose="02040503050406030204" pitchFamily="18" charset="0"/>
                        <a:ea typeface="Calibri" panose="020F0502020204030204" pitchFamily="34" charset="0"/>
                      </a:rPr>
                      <m:t>W</m:t>
                    </m:r>
                  </m:oMath>
                </a14:m>
                <a:r>
                  <a:rPr lang="pt-BR" sz="2200" dirty="0">
                    <a:effectLst/>
                    <a:latin typeface="Arial Narrow" panose="020B0606020202030204" pitchFamily="34" charset="0"/>
                    <a:ea typeface="Calibri" panose="020F0502020204030204" pitchFamily="34" charset="0"/>
                  </a:rPr>
                  <a:t>). Eles precisam converter muita energia elétrica em calor rapidamente.</a:t>
                </a:r>
              </a:p>
            </p:txBody>
          </p:sp>
        </mc:Choice>
        <mc:Fallback xmlns="">
          <p:sp>
            <p:nvSpPr>
              <p:cNvPr id="7" name="CaixaDeTexto 6">
                <a:extLst>
                  <a:ext uri="{FF2B5EF4-FFF2-40B4-BE49-F238E27FC236}">
                    <a16:creationId xmlns:a16="http://schemas.microsoft.com/office/drawing/2014/main" id="{B353AF81-817A-2CE0-9BE0-E5EBED8F199A}"/>
                  </a:ext>
                </a:extLst>
              </p:cNvPr>
              <p:cNvSpPr txBox="1">
                <a:spLocks noRot="1" noChangeAspect="1" noMove="1" noResize="1" noEditPoints="1" noAdjustHandles="1" noChangeArrowheads="1" noChangeShapeType="1" noTextEdit="1"/>
              </p:cNvSpPr>
              <p:nvPr/>
            </p:nvSpPr>
            <p:spPr>
              <a:xfrm>
                <a:off x="188318" y="1487430"/>
                <a:ext cx="5773270" cy="3031599"/>
              </a:xfrm>
              <a:prstGeom prst="rect">
                <a:avLst/>
              </a:prstGeom>
              <a:blipFill>
                <a:blip r:embed="rId4"/>
                <a:stretch>
                  <a:fillRect l="-1478" t="-1408" r="-1373" b="-3421"/>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888A9F7E-2091-D24A-27A2-1F30A9AB97AF}"/>
              </a:ext>
            </a:extLst>
          </p:cNvPr>
          <p:cNvSpPr txBox="1"/>
          <p:nvPr/>
        </p:nvSpPr>
        <p:spPr>
          <a:xfrm>
            <a:off x="6230414" y="806841"/>
            <a:ext cx="5773268" cy="1446550"/>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Iluminação: Antigamente, usávamos lâmpadas incandescentes de 60W. Hoje, as lâmpadas LED entregam a mesma luminosidade com apenas 9W, mostrando um aumento drástico na eficiência.</a:t>
            </a:r>
            <a:endParaRPr lang="pt-BR" sz="2200" dirty="0">
              <a:effectLst/>
              <a:latin typeface="Calibri" panose="020F0502020204030204" pitchFamily="34" charset="0"/>
              <a:ea typeface="Calibri" panose="020F0502020204030204" pitchFamily="34" charset="0"/>
            </a:endParaRPr>
          </a:p>
        </p:txBody>
      </p:sp>
      <p:pic>
        <p:nvPicPr>
          <p:cNvPr id="11" name="Imagem 10">
            <a:extLst>
              <a:ext uri="{FF2B5EF4-FFF2-40B4-BE49-F238E27FC236}">
                <a16:creationId xmlns:a16="http://schemas.microsoft.com/office/drawing/2014/main" id="{8DFCB8FA-553C-6DEA-F7A0-67D82883796F}"/>
              </a:ext>
            </a:extLst>
          </p:cNvPr>
          <p:cNvPicPr>
            <a:picLocks noChangeAspect="1"/>
          </p:cNvPicPr>
          <p:nvPr/>
        </p:nvPicPr>
        <p:blipFill>
          <a:blip r:embed="rId5"/>
          <a:stretch>
            <a:fillRect/>
          </a:stretch>
        </p:blipFill>
        <p:spPr>
          <a:xfrm>
            <a:off x="6808344" y="2253391"/>
            <a:ext cx="5029902" cy="4182059"/>
          </a:xfrm>
          <a:prstGeom prst="rect">
            <a:avLst/>
          </a:prstGeom>
        </p:spPr>
      </p:pic>
    </p:spTree>
    <p:extLst>
      <p:ext uri="{BB962C8B-B14F-4D97-AF65-F5344CB8AC3E}">
        <p14:creationId xmlns:p14="http://schemas.microsoft.com/office/powerpoint/2010/main" val="16851623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4406E-41EF-BC67-7D3E-4C01194824A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64FF44-CA47-3EDB-2054-4491477C4779}"/>
              </a:ext>
            </a:extLst>
          </p:cNvPr>
          <p:cNvSpPr txBox="1"/>
          <p:nvPr/>
        </p:nvSpPr>
        <p:spPr>
          <a:xfrm>
            <a:off x="268942" y="726159"/>
            <a:ext cx="5513294" cy="1446550"/>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Motores Elétricos: Presentes em máquinas de lavar, elevadores e carros elétricos. Aqui, a potência indica a capacidade de carga e velocidade do motor.</a:t>
            </a:r>
            <a:endParaRPr lang="pt-BR" sz="22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7DD15C8F-25FF-D599-1695-8244096A38B0}"/>
              </a:ext>
            </a:extLst>
          </p:cNvPr>
          <p:cNvPicPr>
            <a:picLocks noChangeAspect="1"/>
          </p:cNvPicPr>
          <p:nvPr/>
        </p:nvPicPr>
        <p:blipFill>
          <a:blip r:embed="rId2"/>
          <a:stretch>
            <a:fillRect/>
          </a:stretch>
        </p:blipFill>
        <p:spPr>
          <a:xfrm>
            <a:off x="1620131" y="2336692"/>
            <a:ext cx="3429479" cy="4210638"/>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41BEF738-E779-AEAA-5DBF-D2ADBA38B839}"/>
                  </a:ext>
                </a:extLst>
              </p:cNvPr>
              <p:cNvSpPr txBox="1"/>
              <p:nvPr/>
            </p:nvSpPr>
            <p:spPr>
              <a:xfrm>
                <a:off x="6266329" y="799908"/>
                <a:ext cx="5656729" cy="2354491"/>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13</a:t>
                </a:r>
                <a:r>
                  <a:rPr lang="pt-BR" sz="2200" dirty="0">
                    <a:solidFill>
                      <a:srgbClr val="000000"/>
                    </a:solidFill>
                    <a:effectLst/>
                    <a:latin typeface="Arial Narrow" panose="020B0606020202030204" pitchFamily="34" charset="0"/>
                    <a:ea typeface="Calibri" panose="020F0502020204030204" pitchFamily="34" charset="0"/>
                  </a:rPr>
                  <a:t>: Considere um ventilador elétrico consome uma potência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220 </m:t>
                    </m:r>
                    <m:r>
                      <m:rPr>
                        <m:sty m:val="p"/>
                      </m:rPr>
                      <a:rPr lang="pt-BR" sz="2200">
                        <a:solidFill>
                          <a:srgbClr val="000000"/>
                        </a:solidFill>
                        <a:effectLst/>
                        <a:latin typeface="Cambria Math" panose="02040503050406030204" pitchFamily="18" charset="0"/>
                        <a:ea typeface="Calibri" panose="020F0502020204030204" pitchFamily="34" charset="0"/>
                      </a:rPr>
                      <m:t>W</m:t>
                    </m:r>
                  </m:oMath>
                </a14:m>
                <a:r>
                  <a:rPr lang="pt-BR" sz="2200" dirty="0">
                    <a:solidFill>
                      <a:srgbClr val="000000"/>
                    </a:solidFill>
                    <a:effectLst/>
                    <a:latin typeface="Arial Narrow" panose="020B0606020202030204" pitchFamily="34" charset="0"/>
                    <a:ea typeface="Calibri" panose="020F0502020204030204" pitchFamily="34" charset="0"/>
                  </a:rPr>
                  <a:t>, quando ligado a uma tensão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110 </m:t>
                    </m:r>
                    <m:r>
                      <m:rPr>
                        <m:sty m:val="p"/>
                      </m:rPr>
                      <a:rPr lang="pt-BR" sz="2200">
                        <a:solidFill>
                          <a:srgbClr val="000000"/>
                        </a:solidFill>
                        <a:effectLst/>
                        <a:latin typeface="Cambria Math" panose="02040503050406030204" pitchFamily="18" charset="0"/>
                        <a:ea typeface="Calibri" panose="020F0502020204030204" pitchFamily="34" charset="0"/>
                      </a:rPr>
                      <m:t>V</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Determine:</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a) a intensidade da corrente elétrica.</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b) a resistência elétrica do aparelho.</a:t>
                </a:r>
                <a:endParaRPr lang="pt-BR" sz="22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41BEF738-E779-AEAA-5DBF-D2ADBA38B839}"/>
                  </a:ext>
                </a:extLst>
              </p:cNvPr>
              <p:cNvSpPr txBox="1">
                <a:spLocks noRot="1" noChangeAspect="1" noMove="1" noResize="1" noEditPoints="1" noAdjustHandles="1" noChangeArrowheads="1" noChangeShapeType="1" noTextEdit="1"/>
              </p:cNvSpPr>
              <p:nvPr/>
            </p:nvSpPr>
            <p:spPr>
              <a:xfrm>
                <a:off x="6266329" y="799908"/>
                <a:ext cx="5656729" cy="2354491"/>
              </a:xfrm>
              <a:prstGeom prst="rect">
                <a:avLst/>
              </a:prstGeom>
              <a:blipFill>
                <a:blip r:embed="rId3"/>
                <a:stretch>
                  <a:fillRect l="-1401" t="-1813" r="-1401" b="-4663"/>
                </a:stretch>
              </a:blipFill>
            </p:spPr>
            <p:txBody>
              <a:bodyPr/>
              <a:lstStyle/>
              <a:p>
                <a:r>
                  <a:rPr lang="pt-BR">
                    <a:noFill/>
                  </a:rPr>
                  <a:t> </a:t>
                </a:r>
              </a:p>
            </p:txBody>
          </p:sp>
        </mc:Fallback>
      </mc:AlternateContent>
    </p:spTree>
    <p:extLst>
      <p:ext uri="{BB962C8B-B14F-4D97-AF65-F5344CB8AC3E}">
        <p14:creationId xmlns:p14="http://schemas.microsoft.com/office/powerpoint/2010/main" val="3290738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FE75C-474E-866E-BE20-16327D69E1F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5AEC2FB-8104-974E-3B23-8DF3D91135E5}"/>
                  </a:ext>
                </a:extLst>
              </p:cNvPr>
              <p:cNvSpPr txBox="1"/>
              <p:nvPr/>
            </p:nvSpPr>
            <p:spPr>
              <a:xfrm>
                <a:off x="286871" y="797876"/>
                <a:ext cx="5540188" cy="1446550"/>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14</a:t>
                </a:r>
                <a:r>
                  <a:rPr lang="pt-BR" sz="2200" dirty="0">
                    <a:solidFill>
                      <a:srgbClr val="000000"/>
                    </a:solidFill>
                    <a:effectLst/>
                    <a:latin typeface="Arial Narrow" panose="020B0606020202030204" pitchFamily="34" charset="0"/>
                    <a:ea typeface="Calibri" panose="020F0502020204030204" pitchFamily="34" charset="0"/>
                  </a:rPr>
                  <a:t>: Um chuveiro elétrico dissipa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7 500 </m:t>
                    </m:r>
                    <m:r>
                      <m:rPr>
                        <m:sty m:val="p"/>
                      </m:rPr>
                      <a:rPr lang="pt-BR" sz="2200">
                        <a:solidFill>
                          <a:srgbClr val="000000"/>
                        </a:solidFill>
                        <a:effectLst/>
                        <a:latin typeface="Cambria Math" panose="02040503050406030204" pitchFamily="18" charset="0"/>
                        <a:ea typeface="Calibri" panose="020F0502020204030204" pitchFamily="34" charset="0"/>
                      </a:rPr>
                      <m:t>W</m:t>
                    </m:r>
                  </m:oMath>
                </a14:m>
                <a:r>
                  <a:rPr lang="pt-BR" sz="2200" dirty="0">
                    <a:solidFill>
                      <a:srgbClr val="000000"/>
                    </a:solidFill>
                    <a:effectLst/>
                    <a:latin typeface="Arial Narrow" panose="020B0606020202030204" pitchFamily="34" charset="0"/>
                    <a:ea typeface="Calibri" panose="020F0502020204030204" pitchFamily="34" charset="0"/>
                  </a:rPr>
                  <a:t> a cada banho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15 </m:t>
                    </m:r>
                    <m:r>
                      <m:rPr>
                        <m:sty m:val="p"/>
                      </m:rPr>
                      <a:rPr lang="pt-BR" sz="2200">
                        <a:solidFill>
                          <a:srgbClr val="000000"/>
                        </a:solidFill>
                        <a:effectLst/>
                        <a:latin typeface="Cambria Math" panose="02040503050406030204" pitchFamily="18" charset="0"/>
                        <a:ea typeface="Calibri" panose="020F0502020204030204" pitchFamily="34" charset="0"/>
                      </a:rPr>
                      <m:t>minutos</m:t>
                    </m:r>
                  </m:oMath>
                </a14:m>
                <a:r>
                  <a:rPr lang="pt-BR" sz="2200" dirty="0">
                    <a:solidFill>
                      <a:srgbClr val="000000"/>
                    </a:solidFill>
                    <a:effectLst/>
                    <a:latin typeface="Arial Narrow" panose="020B0606020202030204" pitchFamily="34" charset="0"/>
                    <a:ea typeface="Calibri" panose="020F0502020204030204" pitchFamily="34" charset="0"/>
                  </a:rPr>
                  <a:t>. Se ele está ligado uma tensão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220 </m:t>
                    </m:r>
                    <m:r>
                      <m:rPr>
                        <m:sty m:val="p"/>
                      </m:rPr>
                      <a:rPr lang="pt-BR" sz="2200">
                        <a:solidFill>
                          <a:srgbClr val="000000"/>
                        </a:solidFill>
                        <a:effectLst/>
                        <a:latin typeface="Cambria Math" panose="02040503050406030204" pitchFamily="18" charset="0"/>
                        <a:ea typeface="Calibri" panose="020F0502020204030204" pitchFamily="34" charset="0"/>
                      </a:rPr>
                      <m:t>V</m:t>
                    </m:r>
                  </m:oMath>
                </a14:m>
                <a:r>
                  <a:rPr lang="pt-BR" sz="2200" dirty="0">
                    <a:solidFill>
                      <a:srgbClr val="000000"/>
                    </a:solidFill>
                    <a:effectLst/>
                    <a:latin typeface="Arial Narrow" panose="020B0606020202030204" pitchFamily="34" charset="0"/>
                    <a:ea typeface="Calibri" panose="020F0502020204030204" pitchFamily="34" charset="0"/>
                  </a:rPr>
                  <a:t>, qual é o valor da sua resistência elétrica?</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95AEC2FB-8104-974E-3B23-8DF3D91135E5}"/>
                  </a:ext>
                </a:extLst>
              </p:cNvPr>
              <p:cNvSpPr txBox="1">
                <a:spLocks noRot="1" noChangeAspect="1" noMove="1" noResize="1" noEditPoints="1" noAdjustHandles="1" noChangeArrowheads="1" noChangeShapeType="1" noTextEdit="1"/>
              </p:cNvSpPr>
              <p:nvPr/>
            </p:nvSpPr>
            <p:spPr>
              <a:xfrm>
                <a:off x="286871" y="797876"/>
                <a:ext cx="5540188" cy="1446550"/>
              </a:xfrm>
              <a:prstGeom prst="rect">
                <a:avLst/>
              </a:prstGeom>
              <a:blipFill>
                <a:blip r:embed="rId2"/>
                <a:stretch>
                  <a:fillRect l="-1430" t="-2954" r="-1430" b="-80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9970EE0-8D26-A7FC-E1BD-A04EECCADDCF}"/>
                  </a:ext>
                </a:extLst>
              </p:cNvPr>
              <p:cNvSpPr txBox="1"/>
              <p:nvPr/>
            </p:nvSpPr>
            <p:spPr>
              <a:xfrm>
                <a:off x="6364941" y="761383"/>
                <a:ext cx="5540188" cy="2123658"/>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15</a:t>
                </a:r>
                <a:r>
                  <a:rPr lang="pt-BR" sz="2200" dirty="0">
                    <a:solidFill>
                      <a:srgbClr val="000000"/>
                    </a:solidFill>
                    <a:effectLst/>
                    <a:latin typeface="Arial Narrow" panose="020B0606020202030204" pitchFamily="34" charset="0"/>
                    <a:ea typeface="Calibri" panose="020F0502020204030204" pitchFamily="34" charset="0"/>
                  </a:rPr>
                  <a:t>: Um ebulidor térmico (mergulhão) é ligado a uma tensão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220 </m:t>
                    </m:r>
                    <m:r>
                      <m:rPr>
                        <m:sty m:val="p"/>
                      </m:rPr>
                      <a:rPr lang="pt-BR" sz="2200">
                        <a:solidFill>
                          <a:srgbClr val="000000"/>
                        </a:solidFill>
                        <a:effectLst/>
                        <a:latin typeface="Cambria Math" panose="02040503050406030204" pitchFamily="18" charset="0"/>
                        <a:ea typeface="Calibri" panose="020F0502020204030204" pitchFamily="34" charset="0"/>
                      </a:rPr>
                      <m:t>V</m:t>
                    </m:r>
                  </m:oMath>
                </a14:m>
                <a:r>
                  <a:rPr lang="pt-BR" sz="2200" dirty="0">
                    <a:solidFill>
                      <a:srgbClr val="000000"/>
                    </a:solidFill>
                    <a:effectLst/>
                    <a:latin typeface="Arial Narrow" panose="020B0606020202030204" pitchFamily="34" charset="0"/>
                    <a:ea typeface="Calibri" panose="020F0502020204030204" pitchFamily="34" charset="0"/>
                  </a:rPr>
                  <a:t>. A resistência elétrica de aquecedor é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11</m:t>
                    </m:r>
                    <m:r>
                      <m:rPr>
                        <m:sty m:val="p"/>
                      </m:rPr>
                      <a:rPr lang="pt-BR" sz="2200">
                        <a:solidFill>
                          <a:srgbClr val="000000"/>
                        </a:solidFill>
                        <a:effectLst/>
                        <a:latin typeface="Cambria Math" panose="02040503050406030204" pitchFamily="18" charset="0"/>
                        <a:ea typeface="Calibri" panose="020F0502020204030204" pitchFamily="34" charset="0"/>
                      </a:rPr>
                      <m:t>Ω</m:t>
                    </m:r>
                  </m:oMath>
                </a14:m>
                <a:r>
                  <a:rPr lang="pt-BR" sz="2200" dirty="0">
                    <a:solidFill>
                      <a:srgbClr val="000000"/>
                    </a:solidFill>
                    <a:effectLst/>
                    <a:latin typeface="Arial Narrow" panose="020B0606020202030204" pitchFamily="34" charset="0"/>
                    <a:ea typeface="Calibri" panose="020F0502020204030204" pitchFamily="34" charset="0"/>
                  </a:rPr>
                  <a:t>. Quanto tempo esse ebulidor leva para aquecer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2 </m:t>
                    </m:r>
                    <m:r>
                      <m:rPr>
                        <m:sty m:val="p"/>
                      </m:rPr>
                      <a:rPr lang="pt-BR" sz="2200">
                        <a:solidFill>
                          <a:srgbClr val="000000"/>
                        </a:solidFill>
                        <a:effectLst/>
                        <a:latin typeface="Cambria Math" panose="02040503050406030204" pitchFamily="18" charset="0"/>
                        <a:ea typeface="Calibri" panose="020F0502020204030204" pitchFamily="34" charset="0"/>
                      </a:rPr>
                      <m:t>kg</m:t>
                    </m:r>
                  </m:oMath>
                </a14:m>
                <a:r>
                  <a:rPr lang="pt-BR" sz="2200" dirty="0">
                    <a:solidFill>
                      <a:srgbClr val="000000"/>
                    </a:solidFill>
                    <a:effectLst/>
                    <a:latin typeface="Arial Narrow" panose="020B0606020202030204" pitchFamily="34" charset="0"/>
                    <a:ea typeface="Calibri" panose="020F0502020204030204" pitchFamily="34" charset="0"/>
                  </a:rPr>
                  <a:t> de água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 à 70℃</m:t>
                    </m:r>
                  </m:oMath>
                </a14:m>
                <a:r>
                  <a:rPr lang="pt-BR" sz="2200" dirty="0">
                    <a:solidFill>
                      <a:srgbClr val="000000"/>
                    </a:solidFill>
                    <a:effectLst/>
                    <a:latin typeface="Arial Narrow" panose="020B0606020202030204" pitchFamily="34" charset="0"/>
                    <a:ea typeface="Calibri" panose="020F0502020204030204" pitchFamily="34" charset="0"/>
                  </a:rPr>
                  <a:t>? Dado o calor específico da água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1,0 </m:t>
                    </m:r>
                    <m:r>
                      <m:rPr>
                        <m:sty m:val="p"/>
                      </m:rPr>
                      <a:rPr lang="pt-BR" sz="2200">
                        <a:solidFill>
                          <a:srgbClr val="000000"/>
                        </a:solidFill>
                        <a:effectLst/>
                        <a:latin typeface="Cambria Math" panose="02040503050406030204" pitchFamily="18" charset="0"/>
                        <a:ea typeface="Calibri" panose="020F0502020204030204" pitchFamily="34" charset="0"/>
                      </a:rPr>
                      <m:t>cal</m:t>
                    </m:r>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g</m:t>
                    </m:r>
                    <m:r>
                      <a:rPr lang="pt-BR" sz="2200">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 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1 </m:t>
                    </m:r>
                    <m:r>
                      <m:rPr>
                        <m:sty m:val="p"/>
                      </m:rPr>
                      <a:rPr lang="pt-BR" sz="2200">
                        <a:solidFill>
                          <a:srgbClr val="000000"/>
                        </a:solidFill>
                        <a:effectLst/>
                        <a:latin typeface="Cambria Math" panose="02040503050406030204" pitchFamily="18" charset="0"/>
                        <a:ea typeface="Calibri" panose="020F0502020204030204" pitchFamily="34" charset="0"/>
                      </a:rPr>
                      <m:t>cal</m:t>
                    </m:r>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4 </m:t>
                    </m:r>
                    <m:r>
                      <m:rPr>
                        <m:sty m:val="p"/>
                      </m:rPr>
                      <a:rPr lang="pt-BR" sz="2200">
                        <a:solidFill>
                          <a:srgbClr val="000000"/>
                        </a:solidFill>
                        <a:effectLst/>
                        <a:latin typeface="Cambria Math" panose="02040503050406030204" pitchFamily="18" charset="0"/>
                        <a:ea typeface="Calibri" panose="020F0502020204030204" pitchFamily="34" charset="0"/>
                      </a:rPr>
                      <m:t>J</m:t>
                    </m:r>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F9970EE0-8D26-A7FC-E1BD-A04EECCADDCF}"/>
                  </a:ext>
                </a:extLst>
              </p:cNvPr>
              <p:cNvSpPr txBox="1">
                <a:spLocks noRot="1" noChangeAspect="1" noMove="1" noResize="1" noEditPoints="1" noAdjustHandles="1" noChangeArrowheads="1" noChangeShapeType="1" noTextEdit="1"/>
              </p:cNvSpPr>
              <p:nvPr/>
            </p:nvSpPr>
            <p:spPr>
              <a:xfrm>
                <a:off x="6364941" y="761383"/>
                <a:ext cx="5540188" cy="2123658"/>
              </a:xfrm>
              <a:prstGeom prst="rect">
                <a:avLst/>
              </a:prstGeom>
              <a:blipFill>
                <a:blip r:embed="rId3"/>
                <a:stretch>
                  <a:fillRect l="-1430" t="-2011" r="-1430" b="-5172"/>
                </a:stretch>
              </a:blipFill>
            </p:spPr>
            <p:txBody>
              <a:bodyPr/>
              <a:lstStyle/>
              <a:p>
                <a:r>
                  <a:rPr lang="pt-BR">
                    <a:noFill/>
                  </a:rPr>
                  <a:t> </a:t>
                </a:r>
              </a:p>
            </p:txBody>
          </p:sp>
        </mc:Fallback>
      </mc:AlternateContent>
    </p:spTree>
    <p:extLst>
      <p:ext uri="{BB962C8B-B14F-4D97-AF65-F5344CB8AC3E}">
        <p14:creationId xmlns:p14="http://schemas.microsoft.com/office/powerpoint/2010/main" val="2777726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6FBC4-CD30-C9CD-69C3-DE1908D40A0C}"/>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7350A92C-B93C-7FB2-43AD-8CA404A2D4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2780" y="638530"/>
            <a:ext cx="3778990" cy="715141"/>
          </a:xfrm>
          <a:prstGeom prst="rect">
            <a:avLst/>
          </a:prstGeom>
          <a:noFill/>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0B1B78D-6D54-4BC3-1060-8DE0A1F6A582}"/>
                  </a:ext>
                </a:extLst>
              </p:cNvPr>
              <p:cNvSpPr txBox="1"/>
              <p:nvPr/>
            </p:nvSpPr>
            <p:spPr>
              <a:xfrm>
                <a:off x="271400" y="1586770"/>
                <a:ext cx="5741749" cy="1446550"/>
              </a:xfrm>
              <a:prstGeom prst="rect">
                <a:avLst/>
              </a:prstGeom>
              <a:noFill/>
            </p:spPr>
            <p:txBody>
              <a:bodyPr wrap="square">
                <a:spAutoFit/>
              </a:bodyPr>
              <a:lstStyle/>
              <a:p>
                <a:pPr algn="just" fontAlgn="auto">
                  <a:buNone/>
                </a:pPr>
                <a:r>
                  <a:rPr lang="pt-BR" sz="2200" b="1" dirty="0">
                    <a:solidFill>
                      <a:srgbClr val="000000"/>
                    </a:solidFill>
                    <a:effectLst/>
                    <a:latin typeface="Arial Narrow" panose="020B0606020202030204" pitchFamily="34" charset="0"/>
                    <a:ea typeface="Calibri" panose="020F0502020204030204" pitchFamily="34" charset="0"/>
                  </a:rPr>
                  <a:t>12. </a:t>
                </a:r>
                <a:r>
                  <a:rPr lang="pt-BR" sz="2200" dirty="0">
                    <a:solidFill>
                      <a:srgbClr val="000000"/>
                    </a:solidFill>
                    <a:effectLst/>
                    <a:latin typeface="Arial Narrow" panose="020B0606020202030204" pitchFamily="34" charset="0"/>
                    <a:ea typeface="Calibri" panose="020F0502020204030204" pitchFamily="34" charset="0"/>
                  </a:rPr>
                  <a:t>Ao ser atravessada por uma corrente elétrica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10,0 </m:t>
                    </m:r>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uma lâmpada dissipa uma potência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2 200 </m:t>
                    </m:r>
                    <m:r>
                      <m:rPr>
                        <m:sty m:val="p"/>
                      </m:rPr>
                      <a:rPr lang="pt-BR" sz="2200">
                        <a:solidFill>
                          <a:srgbClr val="000000"/>
                        </a:solidFill>
                        <a:effectLst/>
                        <a:latin typeface="Cambria Math" panose="02040503050406030204" pitchFamily="18" charset="0"/>
                        <a:ea typeface="Calibri" panose="020F0502020204030204" pitchFamily="34" charset="0"/>
                      </a:rPr>
                      <m:t>W</m:t>
                    </m:r>
                  </m:oMath>
                </a14:m>
                <a:r>
                  <a:rPr lang="pt-BR" sz="2200" dirty="0">
                    <a:solidFill>
                      <a:srgbClr val="000000"/>
                    </a:solidFill>
                    <a:effectLst/>
                    <a:latin typeface="Arial Narrow" panose="020B0606020202030204" pitchFamily="34" charset="0"/>
                    <a:ea typeface="Calibri" panose="020F0502020204030204" pitchFamily="34" charset="0"/>
                  </a:rPr>
                  <a:t>. determine a sua resistência elétrica e a ddp a qual está ligada.</a:t>
                </a:r>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50B1B78D-6D54-4BC3-1060-8DE0A1F6A582}"/>
                  </a:ext>
                </a:extLst>
              </p:cNvPr>
              <p:cNvSpPr txBox="1">
                <a:spLocks noRot="1" noChangeAspect="1" noMove="1" noResize="1" noEditPoints="1" noAdjustHandles="1" noChangeArrowheads="1" noChangeShapeType="1" noTextEdit="1"/>
              </p:cNvSpPr>
              <p:nvPr/>
            </p:nvSpPr>
            <p:spPr>
              <a:xfrm>
                <a:off x="271400" y="1586770"/>
                <a:ext cx="5741749" cy="1446550"/>
              </a:xfrm>
              <a:prstGeom prst="rect">
                <a:avLst/>
              </a:prstGeom>
              <a:blipFill>
                <a:blip r:embed="rId3"/>
                <a:stretch>
                  <a:fillRect l="-1382" t="-2521" r="-1488" b="-79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B3E4A703-7AE9-4FBC-DDA4-9D5B5281916F}"/>
                  </a:ext>
                </a:extLst>
              </p:cNvPr>
              <p:cNvSpPr txBox="1"/>
              <p:nvPr/>
            </p:nvSpPr>
            <p:spPr>
              <a:xfrm>
                <a:off x="6178851" y="921652"/>
                <a:ext cx="5741750" cy="1151277"/>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13.</a:t>
                </a:r>
                <a:r>
                  <a:rPr lang="pt-BR" sz="2200" dirty="0">
                    <a:solidFill>
                      <a:srgbClr val="000000"/>
                    </a:solidFill>
                    <a:effectLst/>
                    <a:latin typeface="Arial Narrow" panose="020B0606020202030204" pitchFamily="34" charset="0"/>
                    <a:ea typeface="Calibri" panose="020F0502020204030204" pitchFamily="34" charset="0"/>
                  </a:rPr>
                  <a:t>Um ventilador de potência elétrica </a:t>
                </a:r>
                <a14:m>
                  <m:oMath xmlns:m="http://schemas.openxmlformats.org/officeDocument/2006/math">
                    <m:r>
                      <a:rPr lang="pt-BR" sz="2200" i="0">
                        <a:solidFill>
                          <a:srgbClr val="000000"/>
                        </a:solidFill>
                        <a:effectLst/>
                        <a:latin typeface="Cambria Math" panose="02040503050406030204" pitchFamily="18" charset="0"/>
                        <a:ea typeface="Calibri" panose="020F0502020204030204" pitchFamily="34" charset="0"/>
                      </a:rPr>
                      <m:t>1</m:t>
                    </m:r>
                    <m:r>
                      <a:rPr lang="pt-BR" sz="2200" b="0" i="0" smtClean="0">
                        <a:solidFill>
                          <a:srgbClr val="000000"/>
                        </a:solidFill>
                        <a:effectLst/>
                        <a:latin typeface="Cambria Math" panose="02040503050406030204" pitchFamily="18" charset="0"/>
                        <a:ea typeface="Calibri" panose="020F0502020204030204" pitchFamily="34" charset="0"/>
                      </a:rPr>
                      <m:t>1</m:t>
                    </m:r>
                    <m:r>
                      <a:rPr lang="pt-BR" sz="2200" i="0">
                        <a:solidFill>
                          <a:srgbClr val="000000"/>
                        </a:solidFill>
                        <a:effectLst/>
                        <a:latin typeface="Cambria Math" panose="02040503050406030204" pitchFamily="18" charset="0"/>
                        <a:ea typeface="Calibri" panose="020F0502020204030204" pitchFamily="34" charset="0"/>
                      </a:rPr>
                      <m:t>0 </m:t>
                    </m:r>
                    <m:r>
                      <m:rPr>
                        <m:sty m:val="p"/>
                      </m:rPr>
                      <a:rPr lang="pt-BR" sz="2200" i="0">
                        <a:solidFill>
                          <a:srgbClr val="000000"/>
                        </a:solidFill>
                        <a:effectLst/>
                        <a:latin typeface="Cambria Math" panose="02040503050406030204" pitchFamily="18" charset="0"/>
                        <a:ea typeface="Calibri" panose="020F0502020204030204" pitchFamily="34" charset="0"/>
                      </a:rPr>
                      <m:t>W</m:t>
                    </m:r>
                  </m:oMath>
                </a14:m>
                <a:r>
                  <a:rPr lang="pt-BR" sz="2200" dirty="0">
                    <a:solidFill>
                      <a:srgbClr val="000000"/>
                    </a:solidFill>
                    <a:effectLst/>
                    <a:latin typeface="Arial Narrow" panose="020B0606020202030204" pitchFamily="34" charset="0"/>
                    <a:ea typeface="Calibri" panose="020F0502020204030204" pitchFamily="34" charset="0"/>
                  </a:rPr>
                  <a:t> é ligado a uma tomada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220 </m:t>
                    </m:r>
                    <m:r>
                      <m:rPr>
                        <m:sty m:val="p"/>
                      </m:rPr>
                      <a:rPr lang="pt-BR" sz="2200">
                        <a:solidFill>
                          <a:srgbClr val="000000"/>
                        </a:solidFill>
                        <a:effectLst/>
                        <a:latin typeface="Cambria Math" panose="02040503050406030204" pitchFamily="18" charset="0"/>
                        <a:ea typeface="Calibri" panose="020F0502020204030204" pitchFamily="34" charset="0"/>
                      </a:rPr>
                      <m:t>V</m:t>
                    </m:r>
                  </m:oMath>
                </a14:m>
                <a:r>
                  <a:rPr lang="pt-BR" sz="2200" dirty="0">
                    <a:solidFill>
                      <a:srgbClr val="000000"/>
                    </a:solidFill>
                    <a:effectLst/>
                    <a:latin typeface="Arial Narrow" panose="020B0606020202030204" pitchFamily="34" charset="0"/>
                    <a:ea typeface="Calibri" panose="020F0502020204030204" pitchFamily="34" charset="0"/>
                  </a:rPr>
                  <a:t>. Qual é a sua resistência elétrica em ohms?</a:t>
                </a:r>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B3E4A703-7AE9-4FBC-DDA4-9D5B5281916F}"/>
                  </a:ext>
                </a:extLst>
              </p:cNvPr>
              <p:cNvSpPr txBox="1">
                <a:spLocks noRot="1" noChangeAspect="1" noMove="1" noResize="1" noEditPoints="1" noAdjustHandles="1" noChangeArrowheads="1" noChangeShapeType="1" noTextEdit="1"/>
              </p:cNvSpPr>
              <p:nvPr/>
            </p:nvSpPr>
            <p:spPr>
              <a:xfrm>
                <a:off x="6178851" y="921652"/>
                <a:ext cx="5741750" cy="1151277"/>
              </a:xfrm>
              <a:prstGeom prst="rect">
                <a:avLst/>
              </a:prstGeom>
              <a:blipFill>
                <a:blip r:embed="rId4"/>
                <a:stretch>
                  <a:fillRect t="-4233" r="-1488" b="-9524"/>
                </a:stretch>
              </a:blipFill>
            </p:spPr>
            <p:txBody>
              <a:bodyPr/>
              <a:lstStyle/>
              <a:p>
                <a:r>
                  <a:rPr lang="pt-BR">
                    <a:noFill/>
                  </a:rPr>
                  <a:t> </a:t>
                </a:r>
              </a:p>
            </p:txBody>
          </p:sp>
        </mc:Fallback>
      </mc:AlternateContent>
    </p:spTree>
    <p:extLst>
      <p:ext uri="{BB962C8B-B14F-4D97-AF65-F5344CB8AC3E}">
        <p14:creationId xmlns:p14="http://schemas.microsoft.com/office/powerpoint/2010/main" val="36487356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A53B5-C6B5-C16B-B115-154E4F6F0D9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62986C9-9515-4AC7-B504-DA15885B2B29}"/>
              </a:ext>
            </a:extLst>
          </p:cNvPr>
          <p:cNvSpPr txBox="1"/>
          <p:nvPr/>
        </p:nvSpPr>
        <p:spPr>
          <a:xfrm>
            <a:off x="98613" y="553897"/>
            <a:ext cx="4733364" cy="3193246"/>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14.</a:t>
            </a:r>
            <a:r>
              <a:rPr lang="pt-BR" sz="2200" dirty="0">
                <a:solidFill>
                  <a:srgbClr val="000000"/>
                </a:solidFill>
                <a:effectLst/>
                <a:latin typeface="Arial Narrow" panose="020B0606020202030204" pitchFamily="34" charset="0"/>
                <a:ea typeface="Calibri" panose="020F0502020204030204" pitchFamily="34" charset="0"/>
              </a:rPr>
              <a:t> Dado o circuito</a:t>
            </a: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latin typeface="Arial Narrow" panose="020B0606020202030204" pitchFamily="34" charset="0"/>
              </a:rPr>
              <a:t>Calcule a potência de cada resistor.</a:t>
            </a:r>
            <a:r>
              <a:rPr lang="pt-BR" sz="2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4ADD9E1F-428D-EF99-8997-E1595A841081}"/>
              </a:ext>
            </a:extLst>
          </p:cNvPr>
          <p:cNvPicPr>
            <a:picLocks noChangeAspect="1"/>
          </p:cNvPicPr>
          <p:nvPr/>
        </p:nvPicPr>
        <p:blipFill>
          <a:blip r:embed="rId2"/>
          <a:stretch>
            <a:fillRect/>
          </a:stretch>
        </p:blipFill>
        <p:spPr>
          <a:xfrm>
            <a:off x="98613" y="1368050"/>
            <a:ext cx="5803878" cy="1564939"/>
          </a:xfrm>
          <a:prstGeom prst="rect">
            <a:avLst/>
          </a:prstGeom>
        </p:spPr>
      </p:pic>
      <p:sp>
        <p:nvSpPr>
          <p:cNvPr id="5" name="CaixaDeTexto 4">
            <a:extLst>
              <a:ext uri="{FF2B5EF4-FFF2-40B4-BE49-F238E27FC236}">
                <a16:creationId xmlns:a16="http://schemas.microsoft.com/office/drawing/2014/main" id="{0613BFE5-8FDA-DA56-EDE0-64F56163CC1D}"/>
              </a:ext>
            </a:extLst>
          </p:cNvPr>
          <p:cNvSpPr txBox="1"/>
          <p:nvPr/>
        </p:nvSpPr>
        <p:spPr>
          <a:xfrm>
            <a:off x="6185649" y="643544"/>
            <a:ext cx="4733364" cy="3193246"/>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15.</a:t>
            </a:r>
            <a:r>
              <a:rPr lang="pt-BR" sz="2200" dirty="0">
                <a:solidFill>
                  <a:srgbClr val="000000"/>
                </a:solidFill>
                <a:effectLst/>
                <a:latin typeface="Arial Narrow" panose="020B0606020202030204" pitchFamily="34" charset="0"/>
                <a:ea typeface="Calibri" panose="020F0502020204030204" pitchFamily="34" charset="0"/>
              </a:rPr>
              <a:t> Dado o circuito</a:t>
            </a: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buNone/>
            </a:pPr>
            <a:endParaRPr lang="pt-BR" sz="2200" dirty="0">
              <a:solidFill>
                <a:srgbClr val="000000"/>
              </a:solidFill>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latin typeface="Arial Narrow" panose="020B0606020202030204" pitchFamily="34" charset="0"/>
              </a:rPr>
              <a:t>Calcule a potência de cada resistor.</a:t>
            </a:r>
            <a:r>
              <a:rPr lang="pt-BR" sz="2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E543A801-8116-A1CB-AC8E-D6F2A4B55E72}"/>
              </a:ext>
            </a:extLst>
          </p:cNvPr>
          <p:cNvPicPr>
            <a:picLocks noChangeAspect="1"/>
          </p:cNvPicPr>
          <p:nvPr/>
        </p:nvPicPr>
        <p:blipFill>
          <a:blip r:embed="rId3"/>
          <a:stretch>
            <a:fillRect/>
          </a:stretch>
        </p:blipFill>
        <p:spPr>
          <a:xfrm>
            <a:off x="6185649" y="1014476"/>
            <a:ext cx="5789968" cy="2414524"/>
          </a:xfrm>
          <a:prstGeom prst="rect">
            <a:avLst/>
          </a:prstGeom>
        </p:spPr>
      </p:pic>
    </p:spTree>
    <p:extLst>
      <p:ext uri="{BB962C8B-B14F-4D97-AF65-F5344CB8AC3E}">
        <p14:creationId xmlns:p14="http://schemas.microsoft.com/office/powerpoint/2010/main" val="10524434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B44F5-E7CF-0822-A2FC-EB138B46BB4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957270A-DA78-E29E-BFED-D0BF448273E4}"/>
              </a:ext>
            </a:extLst>
          </p:cNvPr>
          <p:cNvSpPr txBox="1"/>
          <p:nvPr/>
        </p:nvSpPr>
        <p:spPr>
          <a:xfrm>
            <a:off x="224118" y="703110"/>
            <a:ext cx="5540188" cy="4955203"/>
          </a:xfrm>
          <a:prstGeom prst="rect">
            <a:avLst/>
          </a:prstGeom>
          <a:noFill/>
        </p:spPr>
        <p:txBody>
          <a:bodyPr wrap="square">
            <a:spAutoFit/>
          </a:bodyPr>
          <a:lstStyle/>
          <a:p>
            <a:pPr algn="just">
              <a:spcAft>
                <a:spcPts val="600"/>
              </a:spcAft>
              <a:buNone/>
            </a:pPr>
            <a:r>
              <a:rPr lang="pt-BR" sz="2200" b="1" dirty="0">
                <a:effectLst/>
                <a:latin typeface="Arial Narrow" panose="020B0606020202030204" pitchFamily="34" charset="0"/>
                <a:ea typeface="Calibri" panose="020F0502020204030204" pitchFamily="34" charset="0"/>
              </a:rPr>
              <a:t>Leia o texto.</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b="1" dirty="0">
                <a:effectLst/>
                <a:latin typeface="Arial Narrow" panose="020B0606020202030204" pitchFamily="34" charset="0"/>
                <a:ea typeface="Calibri" panose="020F0502020204030204" pitchFamily="34" charset="0"/>
              </a:rPr>
              <a:t>Texto IV </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b="1" dirty="0">
                <a:effectLst/>
                <a:latin typeface="Arial Narrow" panose="020B0606020202030204" pitchFamily="34" charset="0"/>
                <a:ea typeface="Calibri" panose="020F0502020204030204" pitchFamily="34" charset="0"/>
              </a:rPr>
              <a:t>Energia Elétrica</a:t>
            </a:r>
            <a:endParaRPr lang="pt-BR" sz="2200" dirty="0">
              <a:effectLst/>
              <a:latin typeface="Arial Narrow" panose="020B0606020202030204" pitchFamily="34" charset="0"/>
              <a:ea typeface="Calibri" panose="020F0502020204030204" pitchFamily="34" charset="0"/>
            </a:endParaRPr>
          </a:p>
          <a:p>
            <a:pPr indent="457200" algn="just">
              <a:spcAft>
                <a:spcPts val="600"/>
              </a:spcAft>
              <a:buNone/>
            </a:pPr>
            <a:endParaRPr lang="pt-BR" sz="2200" dirty="0">
              <a:effectLst/>
              <a:latin typeface="Arial Narrow" panose="020B0606020202030204" pitchFamily="34" charset="0"/>
              <a:ea typeface="Calibri" panose="020F0502020204030204" pitchFamily="34" charset="0"/>
            </a:endParaRPr>
          </a:p>
          <a:p>
            <a:pPr indent="457200" algn="just">
              <a:spcAft>
                <a:spcPts val="600"/>
              </a:spcAft>
              <a:buNone/>
            </a:pPr>
            <a:r>
              <a:rPr lang="pt-BR" sz="2200" dirty="0">
                <a:effectLst/>
                <a:latin typeface="Arial Narrow" panose="020B0606020202030204" pitchFamily="34" charset="0"/>
                <a:ea typeface="Calibri" panose="020F0502020204030204" pitchFamily="34" charset="0"/>
              </a:rPr>
              <a:t>A energia elétrica é, essencialmente, o movimento de cargas elétricas (elétrons) através de um condutor. </a:t>
            </a:r>
          </a:p>
          <a:p>
            <a:pPr indent="457200" algn="just">
              <a:spcAft>
                <a:spcPts val="600"/>
              </a:spcAft>
              <a:buNone/>
            </a:pPr>
            <a:endParaRPr lang="pt-BR" sz="2200" dirty="0">
              <a:effectLst/>
              <a:latin typeface="Arial Narrow" panose="020B0606020202030204" pitchFamily="34" charset="0"/>
              <a:ea typeface="Calibri" panose="020F0502020204030204" pitchFamily="34" charset="0"/>
            </a:endParaRPr>
          </a:p>
          <a:p>
            <a:pPr indent="457200" algn="just">
              <a:spcAft>
                <a:spcPts val="600"/>
              </a:spcAft>
              <a:buNone/>
            </a:pPr>
            <a:r>
              <a:rPr lang="pt-BR" sz="2200" dirty="0">
                <a:effectLst/>
                <a:latin typeface="Arial Narrow" panose="020B0606020202030204" pitchFamily="34" charset="0"/>
                <a:ea typeface="Calibri" panose="020F0502020204030204" pitchFamily="34" charset="0"/>
              </a:rPr>
              <a:t>Ela é a “espinha dorsal” da sociedade moderna, pois é uma forma de energia extremamente versátil: pode ser facilmente transportada por longas distâncias e convertida em quase qualquer outro tipo de energia (térmica, luminosa, mecânica etc.).</a:t>
            </a:r>
          </a:p>
        </p:txBody>
      </p:sp>
      <p:sp>
        <p:nvSpPr>
          <p:cNvPr id="5" name="CaixaDeTexto 4">
            <a:extLst>
              <a:ext uri="{FF2B5EF4-FFF2-40B4-BE49-F238E27FC236}">
                <a16:creationId xmlns:a16="http://schemas.microsoft.com/office/drawing/2014/main" id="{9E01E3F9-4108-FDD2-D030-C0EDB2F051CD}"/>
              </a:ext>
            </a:extLst>
          </p:cNvPr>
          <p:cNvSpPr txBox="1"/>
          <p:nvPr/>
        </p:nvSpPr>
        <p:spPr>
          <a:xfrm>
            <a:off x="6857999" y="703110"/>
            <a:ext cx="4580966" cy="1107996"/>
          </a:xfrm>
          <a:prstGeom prst="rect">
            <a:avLst/>
          </a:prstGeom>
          <a:noFill/>
        </p:spPr>
        <p:txBody>
          <a:bodyPr wrap="square">
            <a:spAutoFit/>
          </a:bodyPr>
          <a:lstStyle/>
          <a:p>
            <a:pPr indent="457200" algn="just">
              <a:spcAft>
                <a:spcPts val="600"/>
              </a:spcAft>
              <a:buNone/>
            </a:pPr>
            <a:r>
              <a:rPr lang="pt-BR" sz="4000" dirty="0">
                <a:effectLst/>
                <a:latin typeface="Arial Narrow" panose="020B0606020202030204" pitchFamily="34" charset="0"/>
                <a:ea typeface="Calibri" panose="020F0502020204030204" pitchFamily="34" charset="0"/>
                <a:cs typeface="Segoe UI Emoji" panose="020B0502040204020203" pitchFamily="34" charset="0"/>
                <a:sym typeface="Segoe UI Emoji" panose="020B0502040204020203" pitchFamily="34" charset="0"/>
              </a:rPr>
              <a:t>😊</a:t>
            </a:r>
            <a:r>
              <a:rPr lang="pt-BR" sz="2200" dirty="0">
                <a:effectLst/>
                <a:latin typeface="Arial Narrow" panose="020B0606020202030204" pitchFamily="34" charset="0"/>
                <a:ea typeface="Calibri" panose="020F0502020204030204" pitchFamily="34" charset="0"/>
              </a:rPr>
              <a:t>Uma pausa para respirar</a:t>
            </a:r>
            <a:r>
              <a:rPr lang="pt-BR" sz="6600" b="1" dirty="0">
                <a:solidFill>
                  <a:srgbClr val="EE0000"/>
                </a:solidFill>
                <a:effectLst/>
                <a:latin typeface="Arial Narrow" panose="020B0606020202030204" pitchFamily="34" charset="0"/>
                <a:ea typeface="Calibri" panose="020F0502020204030204" pitchFamily="34" charset="0"/>
              </a:rPr>
              <a:t>‼️</a:t>
            </a:r>
            <a:r>
              <a:rPr lang="pt-BR" dirty="0">
                <a:solidFill>
                  <a:srgbClr val="EE0000"/>
                </a:solidFill>
                <a:effectLst/>
                <a:latin typeface="Arial Narrow" panose="020B0606020202030204" pitchFamily="34" charset="0"/>
                <a:ea typeface="Calibri" panose="020F0502020204030204" pitchFamily="34" charset="0"/>
              </a:rPr>
              <a:t> </a:t>
            </a:r>
            <a:endParaRPr lang="pt-BR" sz="1600" dirty="0">
              <a:effectLst/>
              <a:latin typeface="Arial Narrow" panose="020B0606020202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71CE0C1B-CCFF-05D2-DF7D-5F2667FA95EB}"/>
              </a:ext>
            </a:extLst>
          </p:cNvPr>
          <p:cNvSpPr txBox="1"/>
          <p:nvPr/>
        </p:nvSpPr>
        <p:spPr>
          <a:xfrm>
            <a:off x="6427696" y="1811106"/>
            <a:ext cx="5540186" cy="2015936"/>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Já se imaginou por um instante sem energia?</a:t>
            </a:r>
          </a:p>
          <a:p>
            <a:pPr algn="just">
              <a:spcAft>
                <a:spcPts val="600"/>
              </a:spcAft>
              <a:buNone/>
            </a:pPr>
            <a:r>
              <a:rPr lang="pt-BR" sz="2200" dirty="0">
                <a:effectLst/>
                <a:latin typeface="Arial Narrow" panose="020B0606020202030204" pitchFamily="34" charset="0"/>
                <a:ea typeface="Calibri" panose="020F0502020204030204" pitchFamily="34" charset="0"/>
              </a:rPr>
              <a:t>Como os seus aparelhos eletrônicos iriam funcionar?</a:t>
            </a:r>
          </a:p>
          <a:p>
            <a:pPr algn="just">
              <a:spcAft>
                <a:spcPts val="600"/>
              </a:spcAft>
              <a:buNone/>
            </a:pPr>
            <a:r>
              <a:rPr lang="pt-BR" sz="2200" dirty="0">
                <a:effectLst/>
                <a:latin typeface="Arial Narrow" panose="020B0606020202030204" pitchFamily="34" charset="0"/>
                <a:ea typeface="Calibri" panose="020F0502020204030204" pitchFamily="34" charset="0"/>
              </a:rPr>
              <a:t>E os automóveis elétricos?</a:t>
            </a:r>
          </a:p>
          <a:p>
            <a:pPr algn="just">
              <a:spcAft>
                <a:spcPts val="600"/>
              </a:spcAft>
              <a:buNone/>
            </a:pPr>
            <a:r>
              <a:rPr lang="pt-BR" sz="2200" dirty="0">
                <a:effectLst/>
                <a:latin typeface="Arial Narrow" panose="020B0606020202030204" pitchFamily="34" charset="0"/>
                <a:ea typeface="Calibri" panose="020F0502020204030204" pitchFamily="34" charset="0"/>
              </a:rPr>
              <a:t>E muito mais.</a:t>
            </a:r>
          </a:p>
        </p:txBody>
      </p:sp>
      <p:pic>
        <p:nvPicPr>
          <p:cNvPr id="8" name="Imagem 7">
            <a:extLst>
              <a:ext uri="{FF2B5EF4-FFF2-40B4-BE49-F238E27FC236}">
                <a16:creationId xmlns:a16="http://schemas.microsoft.com/office/drawing/2014/main" id="{7B7AAF03-08F7-D600-6B2C-9F2DFCF9AE0F}"/>
              </a:ext>
            </a:extLst>
          </p:cNvPr>
          <p:cNvPicPr>
            <a:picLocks noChangeAspect="1"/>
          </p:cNvPicPr>
          <p:nvPr/>
        </p:nvPicPr>
        <p:blipFill>
          <a:blip r:embed="rId2"/>
          <a:stretch>
            <a:fillRect/>
          </a:stretch>
        </p:blipFill>
        <p:spPr>
          <a:xfrm>
            <a:off x="6983506" y="3704515"/>
            <a:ext cx="4842254" cy="3010050"/>
          </a:xfrm>
          <a:prstGeom prst="rect">
            <a:avLst/>
          </a:prstGeom>
        </p:spPr>
      </p:pic>
    </p:spTree>
    <p:extLst>
      <p:ext uri="{BB962C8B-B14F-4D97-AF65-F5344CB8AC3E}">
        <p14:creationId xmlns:p14="http://schemas.microsoft.com/office/powerpoint/2010/main" val="13600901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D7AB7-03C5-D3BD-E66F-8CE0844D9B8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083EE85-8EE6-EC63-1599-AD6B7EBC9E47}"/>
              </a:ext>
            </a:extLst>
          </p:cNvPr>
          <p:cNvSpPr txBox="1"/>
          <p:nvPr/>
        </p:nvSpPr>
        <p:spPr>
          <a:xfrm>
            <a:off x="224117" y="642064"/>
            <a:ext cx="5593976" cy="3631763"/>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Como ela funciona?</a:t>
            </a:r>
          </a:p>
          <a:p>
            <a:pPr algn="just">
              <a:spcAft>
                <a:spcPts val="600"/>
              </a:spcAft>
              <a:buNone/>
            </a:pPr>
            <a:r>
              <a:rPr lang="pt-BR" sz="2200" dirty="0">
                <a:effectLst/>
                <a:latin typeface="Arial Narrow" panose="020B0606020202030204" pitchFamily="34" charset="0"/>
                <a:ea typeface="Calibri" panose="020F0502020204030204" pitchFamily="34" charset="0"/>
              </a:rPr>
              <a:t>	A geração de energia geralmente baseia-se na conversão de outras fontes. Em uma usina hidrelétrica, por exemplo, a energia potencial da água move turbinas (energia cinética), que por sua vez acionam um gerador para criar eletricidade via indução eletromagnética.</a:t>
            </a:r>
          </a:p>
          <a:p>
            <a:pPr algn="just">
              <a:spcAft>
                <a:spcPts val="600"/>
              </a:spcAft>
              <a:buNone/>
            </a:pPr>
            <a:r>
              <a:rPr lang="pt-BR" sz="2200" dirty="0">
                <a:effectLst/>
                <a:latin typeface="Arial Narrow" panose="020B0606020202030204" pitchFamily="34" charset="0"/>
                <a:ea typeface="Calibri" panose="020F0502020204030204" pitchFamily="34" charset="0"/>
              </a:rPr>
              <a:t>	A relação fundamental que rege o consumo e a aplicação dessa energia é a Lei de Ohm e a fórmula da Potência Elétrica:</a:t>
            </a:r>
          </a:p>
        </p:txBody>
      </p:sp>
      <p:pic>
        <p:nvPicPr>
          <p:cNvPr id="4" name="Imagem 3">
            <a:extLst>
              <a:ext uri="{FF2B5EF4-FFF2-40B4-BE49-F238E27FC236}">
                <a16:creationId xmlns:a16="http://schemas.microsoft.com/office/drawing/2014/main" id="{E8D98EE4-A37D-69BF-7AB0-E80D80F62743}"/>
              </a:ext>
            </a:extLst>
          </p:cNvPr>
          <p:cNvPicPr>
            <a:picLocks noChangeAspect="1"/>
          </p:cNvPicPr>
          <p:nvPr/>
        </p:nvPicPr>
        <p:blipFill>
          <a:blip r:embed="rId2"/>
          <a:stretch>
            <a:fillRect/>
          </a:stretch>
        </p:blipFill>
        <p:spPr>
          <a:xfrm>
            <a:off x="365348" y="4151909"/>
            <a:ext cx="5311513" cy="2544726"/>
          </a:xfrm>
          <a:prstGeom prst="rect">
            <a:avLst/>
          </a:prstGeom>
        </p:spPr>
      </p:pic>
      <p:sp>
        <p:nvSpPr>
          <p:cNvPr id="9" name="CaixaDeTexto 8">
            <a:extLst>
              <a:ext uri="{FF2B5EF4-FFF2-40B4-BE49-F238E27FC236}">
                <a16:creationId xmlns:a16="http://schemas.microsoft.com/office/drawing/2014/main" id="{BF9BC6C1-DEEB-F7D7-D9D3-49F58B59927E}"/>
              </a:ext>
            </a:extLst>
          </p:cNvPr>
          <p:cNvSpPr txBox="1"/>
          <p:nvPr/>
        </p:nvSpPr>
        <p:spPr>
          <a:xfrm>
            <a:off x="6332805" y="2711932"/>
            <a:ext cx="5593977" cy="1869038"/>
          </a:xfrm>
          <a:prstGeom prst="rect">
            <a:avLst/>
          </a:prstGeom>
          <a:solidFill>
            <a:srgbClr val="FFFF00"/>
          </a:solidFill>
        </p:spPr>
        <p:txBody>
          <a:bodyPr wrap="square">
            <a:spAutoFit/>
          </a:bodyPr>
          <a:lstStyle/>
          <a:p>
            <a:pPr marL="342900" lvl="0" indent="-342900" algn="just">
              <a:lnSpc>
                <a:spcPct val="106000"/>
              </a:lnSpc>
              <a:spcAft>
                <a:spcPts val="600"/>
              </a:spcAf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cs typeface="Arial" panose="020B0604020202020204" pitchFamily="34" charset="0"/>
              </a:rPr>
              <a:t>Residencial e Comercial</a:t>
            </a:r>
            <a:r>
              <a:rPr lang="pt-BR" sz="2200" dirty="0">
                <a:effectLst/>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lang="pt-BR" sz="2200" dirty="0">
                <a:effectLst/>
                <a:latin typeface="Arial Narrow" panose="020B0606020202030204" pitchFamily="34" charset="0"/>
                <a:ea typeface="Calibri" panose="020F0502020204030204" pitchFamily="34" charset="0"/>
                <a:cs typeface="Arial" panose="020B0604020202020204" pitchFamily="34" charset="0"/>
              </a:rPr>
              <a:t> </a:t>
            </a:r>
            <a:r>
              <a:rPr lang="pt-BR" sz="2200" dirty="0">
                <a:effectLst/>
                <a:latin typeface="Arial Narrow" panose="020B0606020202030204" pitchFamily="34" charset="0"/>
                <a:ea typeface="Calibri" panose="020F0502020204030204" pitchFamily="34" charset="0"/>
              </a:rPr>
              <a:t>É o uso mais direto: iluminação, climatização (ar-condicionado), conservação de alimentos (geladeiras) e entretenimento. Aqui, o foco é a conveniência e o conforto.</a:t>
            </a:r>
            <a:r>
              <a:rPr lang="pt-BR" sz="2200" dirty="0">
                <a:effectLst/>
                <a:latin typeface="Calibri" panose="020F0502020204030204" pitchFamily="34" charset="0"/>
                <a:ea typeface="Calibri" panose="020F0502020204030204" pitchFamily="34" charset="0"/>
              </a:rPr>
              <a:t> </a:t>
            </a:r>
          </a:p>
        </p:txBody>
      </p:sp>
      <p:pic>
        <p:nvPicPr>
          <p:cNvPr id="10" name="Imagem 9">
            <a:extLst>
              <a:ext uri="{FF2B5EF4-FFF2-40B4-BE49-F238E27FC236}">
                <a16:creationId xmlns:a16="http://schemas.microsoft.com/office/drawing/2014/main" id="{27F5ADD7-68E7-2BE9-6CB4-C8C852A732F4}"/>
              </a:ext>
            </a:extLst>
          </p:cNvPr>
          <p:cNvPicPr>
            <a:picLocks noChangeAspect="1"/>
          </p:cNvPicPr>
          <p:nvPr/>
        </p:nvPicPr>
        <p:blipFill>
          <a:blip r:embed="rId3"/>
          <a:stretch>
            <a:fillRect/>
          </a:stretch>
        </p:blipFill>
        <p:spPr>
          <a:xfrm>
            <a:off x="6230473" y="642064"/>
            <a:ext cx="2173176" cy="1562408"/>
          </a:xfrm>
          <a:prstGeom prst="rect">
            <a:avLst/>
          </a:prstGeom>
        </p:spPr>
      </p:pic>
      <p:sp>
        <p:nvSpPr>
          <p:cNvPr id="11" name="CaixaDeTexto 10">
            <a:extLst>
              <a:ext uri="{FF2B5EF4-FFF2-40B4-BE49-F238E27FC236}">
                <a16:creationId xmlns:a16="http://schemas.microsoft.com/office/drawing/2014/main" id="{4AAA1AA2-CBB4-D032-821E-5A626AC2F783}"/>
              </a:ext>
            </a:extLst>
          </p:cNvPr>
          <p:cNvSpPr txBox="1"/>
          <p:nvPr/>
        </p:nvSpPr>
        <p:spPr>
          <a:xfrm>
            <a:off x="6413487" y="642064"/>
            <a:ext cx="5513295" cy="2123658"/>
          </a:xfrm>
          <a:prstGeom prst="rect">
            <a:avLst/>
          </a:prstGeom>
          <a:noFill/>
        </p:spPr>
        <p:txBody>
          <a:bodyPr wrap="square">
            <a:spAutoFit/>
          </a:bodyPr>
          <a:lstStyle/>
          <a:p>
            <a:pPr algn="ctr" fontAlgn="auto">
              <a:buNone/>
            </a:pPr>
            <a:r>
              <a:rPr lang="pt-BR" sz="2200" b="1" dirty="0">
                <a:effectLst/>
                <a:latin typeface="Arial Narrow" panose="020B0606020202030204" pitchFamily="34" charset="0"/>
                <a:ea typeface="Calibri" panose="020F0502020204030204" pitchFamily="34" charset="0"/>
              </a:rPr>
              <a:t>               Algumas aplicações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dirty="0">
                <a:effectLst/>
                <a:latin typeface="Arial Narrow" panose="020B0606020202030204" pitchFamily="34" charset="0"/>
                <a:ea typeface="Calibri" panose="020F0502020204030204" pitchFamily="34" charset="0"/>
              </a:rPr>
              <a:t> </a:t>
            </a:r>
          </a:p>
          <a:p>
            <a:pPr algn="just" fontAlgn="auto">
              <a:buNone/>
            </a:pPr>
            <a:r>
              <a:rPr lang="pt-BR" sz="2200" dirty="0">
                <a:effectLst/>
                <a:latin typeface="Arial Narrow" panose="020B0606020202030204" pitchFamily="34" charset="0"/>
                <a:ea typeface="Calibri" panose="020F0502020204030204" pitchFamily="34" charset="0"/>
              </a:rPr>
              <a:t> </a:t>
            </a:r>
          </a:p>
          <a:p>
            <a:pPr indent="228600" algn="just">
              <a:buNone/>
            </a:pPr>
            <a:r>
              <a:rPr lang="pt-BR" sz="2200" dirty="0">
                <a:effectLst/>
                <a:latin typeface="Arial Narrow" panose="020B0606020202030204" pitchFamily="34" charset="0"/>
                <a:ea typeface="Calibri" panose="020F0502020204030204" pitchFamily="34" charset="0"/>
              </a:rPr>
              <a:t>	              A eletricidade não é apenas o que acende a lâmpada; ela está presente em camadas que muitas vezes nem percebemos:</a:t>
            </a:r>
          </a:p>
        </p:txBody>
      </p:sp>
      <p:sp>
        <p:nvSpPr>
          <p:cNvPr id="12" name="CaixaDeTexto 11">
            <a:extLst>
              <a:ext uri="{FF2B5EF4-FFF2-40B4-BE49-F238E27FC236}">
                <a16:creationId xmlns:a16="http://schemas.microsoft.com/office/drawing/2014/main" id="{986DC9D9-6E17-CAA4-A2E8-664D2348E0AB}"/>
              </a:ext>
            </a:extLst>
          </p:cNvPr>
          <p:cNvSpPr txBox="1"/>
          <p:nvPr/>
        </p:nvSpPr>
        <p:spPr>
          <a:xfrm>
            <a:off x="6332805" y="4603187"/>
            <a:ext cx="5593977" cy="2227918"/>
          </a:xfrm>
          <a:prstGeom prst="rect">
            <a:avLst/>
          </a:prstGeom>
          <a:solidFill>
            <a:schemeClr val="accent4"/>
          </a:solidFill>
        </p:spPr>
        <p:txBody>
          <a:bodyPr wrap="square">
            <a:spAutoFit/>
          </a:bodyPr>
          <a:lstStyle/>
          <a:p>
            <a:pPr marL="342900" lvl="0" indent="-342900" algn="just">
              <a:lnSpc>
                <a:spcPct val="106000"/>
              </a:lnSpc>
              <a:spcAft>
                <a:spcPts val="600"/>
              </a:spcAf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cs typeface="Arial" panose="020B0604020202020204" pitchFamily="34" charset="0"/>
              </a:rPr>
              <a:t>Industrial</a:t>
            </a:r>
            <a:r>
              <a:rPr lang="pt-BR" sz="2200" dirty="0">
                <a:effectLst/>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lang="pt-BR" sz="2200" dirty="0">
                <a:effectLst/>
                <a:latin typeface="Arial Narrow" panose="020B0606020202030204" pitchFamily="34" charset="0"/>
                <a:ea typeface="Calibri" panose="020F0502020204030204" pitchFamily="34" charset="0"/>
                <a:cs typeface="Arial" panose="020B0604020202020204" pitchFamily="34" charset="0"/>
              </a:rPr>
              <a:t> </a:t>
            </a:r>
            <a:r>
              <a:rPr lang="pt-BR" sz="2200" dirty="0">
                <a:effectLst/>
                <a:latin typeface="Arial Narrow" panose="020B0606020202030204" pitchFamily="34" charset="0"/>
                <a:ea typeface="Calibri" panose="020F0502020204030204" pitchFamily="34" charset="0"/>
              </a:rPr>
              <a:t>A indústria é a maior consumidora de energia elétrica. Ela alimenta motores de alta potência, processos de eletrólise na metalurgia, robótica e linhas de montagem automatizadas. Sem eletricidade estável, a produção em massa atualmente seria muito difícil.</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335658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4DE9-05F6-E9F9-94EE-ACAC7F8B02A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90315CF-6F3B-F20D-E9A7-7A716B000713}"/>
              </a:ext>
            </a:extLst>
          </p:cNvPr>
          <p:cNvSpPr txBox="1"/>
          <p:nvPr/>
        </p:nvSpPr>
        <p:spPr>
          <a:xfrm>
            <a:off x="215153" y="680290"/>
            <a:ext cx="5701553" cy="2220929"/>
          </a:xfrm>
          <a:prstGeom prst="rect">
            <a:avLst/>
          </a:prstGeom>
          <a:solidFill>
            <a:srgbClr val="FFFF00"/>
          </a:solidFill>
        </p:spPr>
        <p:txBody>
          <a:bodyPr wrap="square">
            <a:spAutoFit/>
          </a:bodyPr>
          <a:lstStyle/>
          <a:p>
            <a:pPr marL="342900" lvl="0" indent="-342900" algn="just">
              <a:lnSpc>
                <a:spcPct val="106000"/>
              </a:lnSpc>
              <a:spcAft>
                <a:spcPts val="600"/>
              </a:spcAf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cs typeface="Arial" panose="020B0604020202020204" pitchFamily="34" charset="0"/>
              </a:rPr>
              <a:t>Mobilidade Elétrica</a:t>
            </a:r>
          </a:p>
          <a:p>
            <a:pPr indent="228600" algn="just">
              <a:buNone/>
            </a:pPr>
            <a:r>
              <a:rPr lang="pt-BR" sz="2200" dirty="0">
                <a:effectLst/>
                <a:latin typeface="Arial Narrow" panose="020B0606020202030204" pitchFamily="34" charset="0"/>
                <a:ea typeface="Calibri" panose="020F0502020204030204" pitchFamily="34" charset="0"/>
              </a:rPr>
              <a:t>Estamos vivendo a transição dos combustíveis fósseis para a eletricidade nos transportes. Isso inclui desde patinetes e bicicletas até carros elétricos (</a:t>
            </a:r>
            <a:r>
              <a:rPr lang="pt-BR" sz="2200" dirty="0" err="1">
                <a:effectLst/>
                <a:latin typeface="Arial Narrow" panose="020B0606020202030204" pitchFamily="34" charset="0"/>
                <a:ea typeface="Calibri" panose="020F0502020204030204" pitchFamily="34" charset="0"/>
              </a:rPr>
              <a:t>EVs</a:t>
            </a:r>
            <a:r>
              <a:rPr lang="pt-BR" sz="2200" dirty="0">
                <a:effectLst/>
                <a:latin typeface="Arial Narrow" panose="020B0606020202030204" pitchFamily="34" charset="0"/>
                <a:ea typeface="Calibri" panose="020F0502020204030204" pitchFamily="34" charset="0"/>
              </a:rPr>
              <a:t>) e trens de alta velocidade (</a:t>
            </a:r>
            <a:r>
              <a:rPr lang="pt-BR" sz="2200" dirty="0" err="1">
                <a:effectLst/>
                <a:latin typeface="Arial Narrow" panose="020B0606020202030204" pitchFamily="34" charset="0"/>
                <a:ea typeface="Calibri" panose="020F0502020204030204" pitchFamily="34" charset="0"/>
              </a:rPr>
              <a:t>Maglev</a:t>
            </a:r>
            <a:r>
              <a:rPr lang="pt-BR" sz="2200" dirty="0">
                <a:effectLst/>
                <a:latin typeface="Arial Narrow" panose="020B0606020202030204" pitchFamily="34" charset="0"/>
                <a:ea typeface="Calibri" panose="020F0502020204030204" pitchFamily="34" charset="0"/>
              </a:rPr>
              <a:t>), que utilizam levitação magnética.</a:t>
            </a:r>
          </a:p>
        </p:txBody>
      </p:sp>
      <p:sp>
        <p:nvSpPr>
          <p:cNvPr id="5" name="CaixaDeTexto 4">
            <a:extLst>
              <a:ext uri="{FF2B5EF4-FFF2-40B4-BE49-F238E27FC236}">
                <a16:creationId xmlns:a16="http://schemas.microsoft.com/office/drawing/2014/main" id="{16724C7D-FBC7-3D50-B229-EDB67EC2E808}"/>
              </a:ext>
            </a:extLst>
          </p:cNvPr>
          <p:cNvSpPr txBox="1"/>
          <p:nvPr/>
        </p:nvSpPr>
        <p:spPr>
          <a:xfrm>
            <a:off x="215152" y="2989155"/>
            <a:ext cx="5701553" cy="2559483"/>
          </a:xfrm>
          <a:prstGeom prst="rect">
            <a:avLst/>
          </a:prstGeom>
          <a:solidFill>
            <a:srgbClr val="FFC000"/>
          </a:solidFill>
        </p:spPr>
        <p:txBody>
          <a:bodyPr wrap="square">
            <a:spAutoFit/>
          </a:bodyPr>
          <a:lstStyle/>
          <a:p>
            <a:pPr marL="342900" lvl="0" indent="-342900" algn="just">
              <a:lnSpc>
                <a:spcPct val="106000"/>
              </a:lnSpc>
              <a:spcAft>
                <a:spcPts val="600"/>
              </a:spcAf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cs typeface="Arial" panose="020B0604020202020204" pitchFamily="34" charset="0"/>
              </a:rPr>
              <a:t>Telecomunicações e Dados</a:t>
            </a:r>
          </a:p>
          <a:p>
            <a:pPr indent="228600" algn="just">
              <a:buNone/>
            </a:pPr>
            <a:r>
              <a:rPr lang="pt-BR" sz="2200" dirty="0">
                <a:effectLst/>
                <a:latin typeface="Arial Narrow" panose="020B0606020202030204" pitchFamily="34" charset="0"/>
                <a:ea typeface="Calibri" panose="020F0502020204030204" pitchFamily="34" charset="0"/>
              </a:rPr>
              <a:t>A internet e os sistemas de comunicação dependem de pulsos elétricos (ou luz convertida de eletricidade) para transmitir dados. Além disso, os enormes </a:t>
            </a:r>
            <a:r>
              <a:rPr lang="pt-BR" sz="2200" i="1" dirty="0">
                <a:effectLst/>
                <a:latin typeface="Arial Narrow" panose="020B0606020202030204" pitchFamily="34" charset="0"/>
                <a:ea typeface="Calibri" panose="020F0502020204030204" pitchFamily="34" charset="0"/>
              </a:rPr>
              <a:t>data centers</a:t>
            </a:r>
            <a:r>
              <a:rPr lang="pt-BR" sz="2200" dirty="0">
                <a:effectLst/>
                <a:latin typeface="Arial Narrow" panose="020B0606020202030204" pitchFamily="34" charset="0"/>
                <a:ea typeface="Calibri" panose="020F0502020204030204" pitchFamily="34" charset="0"/>
              </a:rPr>
              <a:t> que sustentam a Inteligência Artificial exigem uma quantidade massiva de energia para processamento e resfriamento.</a:t>
            </a:r>
          </a:p>
        </p:txBody>
      </p:sp>
      <p:sp>
        <p:nvSpPr>
          <p:cNvPr id="7" name="CaixaDeTexto 6">
            <a:extLst>
              <a:ext uri="{FF2B5EF4-FFF2-40B4-BE49-F238E27FC236}">
                <a16:creationId xmlns:a16="http://schemas.microsoft.com/office/drawing/2014/main" id="{EEC4C46E-9B47-4DAB-6E59-74C96C87C83F}"/>
              </a:ext>
            </a:extLst>
          </p:cNvPr>
          <p:cNvSpPr txBox="1"/>
          <p:nvPr/>
        </p:nvSpPr>
        <p:spPr>
          <a:xfrm>
            <a:off x="215151" y="5696214"/>
            <a:ext cx="5701553" cy="1107996"/>
          </a:xfrm>
          <a:prstGeom prst="rect">
            <a:avLst/>
          </a:prstGeom>
          <a:solidFill>
            <a:schemeClr val="accent2">
              <a:lumMod val="40000"/>
              <a:lumOff val="60000"/>
            </a:schemeClr>
          </a:solid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E muito mais. Monitoramento de trânsito, mobilidade nas grandes cidades por meio de aplicativos etc.</a:t>
            </a:r>
            <a:endParaRPr lang="pt-BR" sz="2200" dirty="0">
              <a:effectLst/>
              <a:latin typeface="Calibri" panose="020F0502020204030204" pitchFamily="34" charset="0"/>
              <a:ea typeface="Calibri" panose="020F0502020204030204" pitchFamily="34" charset="0"/>
            </a:endParaRPr>
          </a:p>
        </p:txBody>
      </p:sp>
      <p:sp>
        <p:nvSpPr>
          <p:cNvPr id="8" name="Caixa de Texto 1">
            <a:extLst>
              <a:ext uri="{FF2B5EF4-FFF2-40B4-BE49-F238E27FC236}">
                <a16:creationId xmlns:a16="http://schemas.microsoft.com/office/drawing/2014/main" id="{DC1845BC-50E6-B43B-56FF-590272224F6E}"/>
              </a:ext>
            </a:extLst>
          </p:cNvPr>
          <p:cNvSpPr txBox="1"/>
          <p:nvPr/>
        </p:nvSpPr>
        <p:spPr>
          <a:xfrm>
            <a:off x="6918926" y="680290"/>
            <a:ext cx="4844596" cy="634917"/>
          </a:xfrm>
          <a:prstGeom prst="rect">
            <a:avLst/>
          </a:prstGeom>
          <a:noFill/>
          <a:ln>
            <a:noFill/>
          </a:ln>
        </p:spPr>
        <p:txBody>
          <a:bodyPr rot="0" spcFirstLastPara="0" vert="horz" wrap="none" lIns="91440" tIns="45720" rIns="91440" bIns="45720" numCol="1" spcCol="0" rtlCol="0" fromWordArt="0" anchor="t" anchorCtr="0" forceAA="0" compatLnSpc="1">
            <a:prstTxWarp prst="textNoShape">
              <a:avLst/>
            </a:prstTxWarp>
            <a:spAutoFit/>
          </a:bodyPr>
          <a:lstStyle/>
          <a:p>
            <a:pPr algn="ctr">
              <a:lnSpc>
                <a:spcPct val="106000"/>
              </a:lnSpc>
              <a:spcAft>
                <a:spcPts val="800"/>
              </a:spcAft>
              <a:buNone/>
            </a:pPr>
            <a:r>
              <a:rPr lang="pt-BR" sz="3500" b="1" dirty="0" err="1">
                <a:ln w="6731" cap="flat" cmpd="sng" algn="ctr">
                  <a:solidFill>
                    <a:srgbClr val="FFFFFF"/>
                  </a:solidFill>
                  <a:prstDash val="solid"/>
                  <a:round/>
                </a:ln>
                <a:solidFill>
                  <a:srgbClr val="262626"/>
                </a:solidFill>
                <a:effectLst>
                  <a:outerShdw dist="38100" dir="2700000" algn="bl">
                    <a:schemeClr val="accent5"/>
                  </a:outerShdw>
                </a:effectLst>
                <a:latin typeface="Arial Narrow" panose="020B0606020202030204" pitchFamily="34" charset="0"/>
                <a:ea typeface="Calibri" panose="020F0502020204030204" pitchFamily="34" charset="0"/>
              </a:rPr>
              <a:t>Matematicando</a:t>
            </a:r>
            <a:r>
              <a:rPr lang="pt-BR" sz="3500" b="1" dirty="0">
                <a:ln w="6731" cap="flat" cmpd="sng" algn="ctr">
                  <a:solidFill>
                    <a:srgbClr val="FFFFFF"/>
                  </a:solidFill>
                  <a:prstDash val="solid"/>
                  <a:round/>
                </a:ln>
                <a:solidFill>
                  <a:srgbClr val="262626"/>
                </a:solidFill>
                <a:effectLst>
                  <a:outerShdw dist="38100" dir="2700000" algn="bl">
                    <a:schemeClr val="accent5"/>
                  </a:outerShdw>
                </a:effectLst>
                <a:latin typeface="Arial Narrow" panose="020B0606020202030204" pitchFamily="34" charset="0"/>
                <a:ea typeface="Calibri" panose="020F0502020204030204" pitchFamily="34" charset="0"/>
              </a:rPr>
              <a:t> um pouco!</a:t>
            </a:r>
            <a:endParaRPr lang="pt-BR" sz="35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E35F26FB-8725-2634-10DE-4B2291DE3088}"/>
              </a:ext>
            </a:extLst>
          </p:cNvPr>
          <p:cNvSpPr txBox="1"/>
          <p:nvPr/>
        </p:nvSpPr>
        <p:spPr>
          <a:xfrm>
            <a:off x="6275294" y="1315207"/>
            <a:ext cx="5701553" cy="1938992"/>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Por que pagamos por </a:t>
            </a:r>
            <a:r>
              <a:rPr lang="pt-BR" sz="2200" b="1" dirty="0">
                <a:effectLst/>
                <a:latin typeface="Arial Narrow" panose="020B0606020202030204" pitchFamily="34" charset="0"/>
                <a:ea typeface="Calibri" panose="020F0502020204030204" pitchFamily="34" charset="0"/>
              </a:rPr>
              <a:t>kWh</a:t>
            </a:r>
            <a:r>
              <a:rPr lang="pt-BR" sz="2200" dirty="0">
                <a:effectLst/>
                <a:latin typeface="Arial Narrow" panose="020B0606020202030204" pitchFamily="34" charset="0"/>
                <a:ea typeface="Calibri" panose="020F0502020204030204" pitchFamily="34" charset="0"/>
              </a:rPr>
              <a:t>?</a:t>
            </a:r>
          </a:p>
          <a:p>
            <a:pPr algn="just">
              <a:spcAft>
                <a:spcPts val="600"/>
              </a:spcAft>
              <a:buNone/>
            </a:pPr>
            <a:r>
              <a:rPr lang="pt-BR" sz="2200" dirty="0">
                <a:effectLst/>
                <a:latin typeface="Arial Narrow" panose="020B0606020202030204" pitchFamily="34" charset="0"/>
                <a:ea typeface="Calibri" panose="020F0502020204030204" pitchFamily="34" charset="0"/>
              </a:rPr>
              <a:t>A conta de luz não mede apenas a potência, mas a energia consumida. </a:t>
            </a:r>
          </a:p>
          <a:p>
            <a:pPr algn="just">
              <a:spcAft>
                <a:spcPts val="600"/>
              </a:spcAft>
              <a:buNone/>
            </a:pPr>
            <a:r>
              <a:rPr lang="pt-BR" sz="2200" dirty="0">
                <a:effectLst/>
                <a:latin typeface="Arial Narrow" panose="020B0606020202030204" pitchFamily="34" charset="0"/>
                <a:ea typeface="Calibri" panose="020F0502020204030204" pitchFamily="34" charset="0"/>
              </a:rPr>
              <a:t>A energia é a potência multiplicada pelo tempo de uso, ou seja:</a:t>
            </a:r>
          </a:p>
        </p:txBody>
      </p:sp>
      <p:pic>
        <p:nvPicPr>
          <p:cNvPr id="12" name="Imagem 11">
            <a:extLst>
              <a:ext uri="{FF2B5EF4-FFF2-40B4-BE49-F238E27FC236}">
                <a16:creationId xmlns:a16="http://schemas.microsoft.com/office/drawing/2014/main" id="{F2DAF90A-1160-D2D4-6CAC-C56DA118D517}"/>
              </a:ext>
            </a:extLst>
          </p:cNvPr>
          <p:cNvPicPr>
            <a:picLocks noChangeAspect="1"/>
          </p:cNvPicPr>
          <p:nvPr/>
        </p:nvPicPr>
        <p:blipFill>
          <a:blip r:embed="rId2"/>
          <a:stretch>
            <a:fillRect/>
          </a:stretch>
        </p:blipFill>
        <p:spPr>
          <a:xfrm>
            <a:off x="6754825" y="3254199"/>
            <a:ext cx="5172797" cy="1009791"/>
          </a:xfrm>
          <a:prstGeom prst="rect">
            <a:avLst/>
          </a:prstGeom>
        </p:spPr>
      </p:pic>
    </p:spTree>
    <p:extLst>
      <p:ext uri="{BB962C8B-B14F-4D97-AF65-F5344CB8AC3E}">
        <p14:creationId xmlns:p14="http://schemas.microsoft.com/office/powerpoint/2010/main" val="8594942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B95B5-C3D5-22B4-B71D-21E65D683DA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C260DC3-B6A1-517B-FBCE-64D8D4B3EFCB}"/>
                  </a:ext>
                </a:extLst>
              </p:cNvPr>
              <p:cNvSpPr txBox="1"/>
              <p:nvPr/>
            </p:nvSpPr>
            <p:spPr>
              <a:xfrm>
                <a:off x="242046" y="681335"/>
                <a:ext cx="5656729" cy="1107996"/>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Considere que o ar-condicionado da figura  tenha uma potência média de </a:t>
                </a:r>
                <a14:m>
                  <m:oMath xmlns:m="http://schemas.openxmlformats.org/officeDocument/2006/math">
                    <m:r>
                      <a:rPr lang="pt-BR" sz="2200">
                        <a:effectLst/>
                        <a:latin typeface="Cambria Math" panose="02040503050406030204" pitchFamily="18" charset="0"/>
                        <a:ea typeface="Calibri" panose="020F0502020204030204" pitchFamily="34" charset="0"/>
                      </a:rPr>
                      <m:t>850 </m:t>
                    </m:r>
                    <m:r>
                      <m:rPr>
                        <m:sty m:val="p"/>
                      </m:rPr>
                      <a:rPr lang="pt-BR" sz="2200">
                        <a:effectLst/>
                        <a:latin typeface="Cambria Math" panose="02040503050406030204" pitchFamily="18" charset="0"/>
                        <a:ea typeface="Calibri" panose="020F0502020204030204" pitchFamily="34" charset="0"/>
                      </a:rPr>
                      <m:t>W</m:t>
                    </m:r>
                  </m:oMath>
                </a14:m>
                <a:r>
                  <a:rPr lang="pt-BR" sz="2200" dirty="0">
                    <a:effectLst/>
                    <a:latin typeface="Arial Narrow" panose="020B0606020202030204" pitchFamily="34" charset="0"/>
                    <a:ea typeface="Calibri" panose="020F0502020204030204" pitchFamily="34" charset="0"/>
                  </a:rPr>
                  <a:t> e que funciona por </a:t>
                </a:r>
                <a14:m>
                  <m:oMath xmlns:m="http://schemas.openxmlformats.org/officeDocument/2006/math">
                    <m:r>
                      <a:rPr lang="pt-BR" sz="2200">
                        <a:effectLst/>
                        <a:latin typeface="Cambria Math" panose="02040503050406030204" pitchFamily="18" charset="0"/>
                        <a:ea typeface="Calibri" panose="020F0502020204030204" pitchFamily="34" charset="0"/>
                      </a:rPr>
                      <m:t>8 </m:t>
                    </m:r>
                    <m:r>
                      <m:rPr>
                        <m:sty m:val="p"/>
                      </m:rPr>
                      <a:rPr lang="pt-BR" sz="2200">
                        <a:effectLst/>
                        <a:latin typeface="Cambria Math" panose="02040503050406030204" pitchFamily="18" charset="0"/>
                        <a:ea typeface="Calibri" panose="020F0502020204030204" pitchFamily="34" charset="0"/>
                      </a:rPr>
                      <m:t>horas</m:t>
                    </m:r>
                  </m:oMath>
                </a14:m>
                <a:r>
                  <a:rPr lang="pt-BR" sz="2200" dirty="0">
                    <a:effectLst/>
                    <a:latin typeface="Arial Narrow" panose="020B0606020202030204" pitchFamily="34" charset="0"/>
                    <a:ea typeface="Calibri" panose="020F0502020204030204" pitchFamily="34" charset="0"/>
                  </a:rPr>
                  <a:t> diárias durante </a:t>
                </a:r>
                <a14:m>
                  <m:oMath xmlns:m="http://schemas.openxmlformats.org/officeDocument/2006/math">
                    <m:r>
                      <a:rPr lang="pt-BR" sz="2200">
                        <a:effectLst/>
                        <a:latin typeface="Cambria Math" panose="02040503050406030204" pitchFamily="18" charset="0"/>
                        <a:ea typeface="Calibri" panose="020F0502020204030204" pitchFamily="34" charset="0"/>
                      </a:rPr>
                      <m:t>20 </m:t>
                    </m:r>
                  </m:oMath>
                </a14:m>
                <a:r>
                  <a:rPr lang="pt-BR" sz="2200" dirty="0">
                    <a:effectLst/>
                    <a:latin typeface="Arial Narrow" panose="020B0606020202030204" pitchFamily="34" charset="0"/>
                    <a:ea typeface="Calibri" panose="020F0502020204030204" pitchFamily="34" charset="0"/>
                  </a:rPr>
                  <a:t>dias mensais.</a:t>
                </a:r>
              </a:p>
            </p:txBody>
          </p:sp>
        </mc:Choice>
        <mc:Fallback xmlns="">
          <p:sp>
            <p:nvSpPr>
              <p:cNvPr id="3" name="CaixaDeTexto 2">
                <a:extLst>
                  <a:ext uri="{FF2B5EF4-FFF2-40B4-BE49-F238E27FC236}">
                    <a16:creationId xmlns:a16="http://schemas.microsoft.com/office/drawing/2014/main" id="{0C260DC3-B6A1-517B-FBCE-64D8D4B3EFCB}"/>
                  </a:ext>
                </a:extLst>
              </p:cNvPr>
              <p:cNvSpPr txBox="1">
                <a:spLocks noRot="1" noChangeAspect="1" noMove="1" noResize="1" noEditPoints="1" noAdjustHandles="1" noChangeArrowheads="1" noChangeShapeType="1" noTextEdit="1"/>
              </p:cNvSpPr>
              <p:nvPr/>
            </p:nvSpPr>
            <p:spPr>
              <a:xfrm>
                <a:off x="242046" y="681335"/>
                <a:ext cx="5656729" cy="1107996"/>
              </a:xfrm>
              <a:prstGeom prst="rect">
                <a:avLst/>
              </a:prstGeom>
              <a:blipFill>
                <a:blip r:embed="rId2"/>
                <a:stretch>
                  <a:fillRect l="-1401" t="-3297" r="-1401" b="-10440"/>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CA03B613-C021-54B4-9C76-2A523F843459}"/>
              </a:ext>
            </a:extLst>
          </p:cNvPr>
          <p:cNvPicPr>
            <a:picLocks noChangeAspect="1"/>
          </p:cNvPicPr>
          <p:nvPr/>
        </p:nvPicPr>
        <p:blipFill>
          <a:blip r:embed="rId3"/>
          <a:stretch>
            <a:fillRect/>
          </a:stretch>
        </p:blipFill>
        <p:spPr>
          <a:xfrm>
            <a:off x="950801" y="1752366"/>
            <a:ext cx="4239217" cy="3353268"/>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21D3420-EDD8-208D-1CEF-A0BE236B1364}"/>
                  </a:ext>
                </a:extLst>
              </p:cNvPr>
              <p:cNvSpPr txBox="1"/>
              <p:nvPr/>
            </p:nvSpPr>
            <p:spPr>
              <a:xfrm>
                <a:off x="6293224" y="681335"/>
                <a:ext cx="5656729" cy="5218416"/>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Para calcular a energia consumida, utiliza-se</a:t>
                </a:r>
              </a:p>
              <a:p>
                <a:pPr algn="ctr">
                  <a:spcAft>
                    <a:spcPts val="600"/>
                  </a:spcAft>
                  <a:buNone/>
                </a:pPr>
                <a14:m>
                  <m:oMath xmlns:m="http://schemas.openxmlformats.org/officeDocument/2006/math">
                    <m:r>
                      <a:rPr lang="pt-BR" sz="2200" b="1">
                        <a:solidFill>
                          <a:srgbClr val="000000"/>
                        </a:solidFill>
                        <a:effectLst/>
                        <a:latin typeface="Cambria Math" panose="02040503050406030204" pitchFamily="18" charset="0"/>
                        <a:ea typeface="Calibri" panose="020F0502020204030204" pitchFamily="34" charset="0"/>
                      </a:rPr>
                      <m:t>𝐄</m:t>
                    </m:r>
                    <m:r>
                      <a:rPr lang="pt-BR" sz="2200" b="1">
                        <a:solidFill>
                          <a:srgbClr val="000000"/>
                        </a:solidFill>
                        <a:effectLst/>
                        <a:latin typeface="Cambria Math" panose="02040503050406030204" pitchFamily="18" charset="0"/>
                        <a:ea typeface="Calibri" panose="020F0502020204030204" pitchFamily="34" charset="0"/>
                      </a:rPr>
                      <m:t>=</m:t>
                    </m:r>
                    <m:r>
                      <a:rPr lang="pt-BR" sz="2200" b="1">
                        <a:solidFill>
                          <a:srgbClr val="000000"/>
                        </a:solidFill>
                        <a:effectLst/>
                        <a:latin typeface="Cambria Math" panose="02040503050406030204" pitchFamily="18" charset="0"/>
                        <a:ea typeface="Calibri" panose="020F0502020204030204" pitchFamily="34" charset="0"/>
                      </a:rPr>
                      <m:t>𝐏</m:t>
                    </m:r>
                    <m:r>
                      <a:rPr lang="pt-BR" sz="2200" b="1">
                        <a:solidFill>
                          <a:srgbClr val="000000"/>
                        </a:solidFill>
                        <a:effectLst/>
                        <a:latin typeface="Cambria Math" panose="02040503050406030204" pitchFamily="18" charset="0"/>
                        <a:ea typeface="Calibri" panose="020F0502020204030204" pitchFamily="34" charset="0"/>
                      </a:rPr>
                      <m:t>∙∆</m:t>
                    </m:r>
                  </m:oMath>
                </a14:m>
                <a:r>
                  <a:rPr lang="pt-BR" sz="2200" b="1" dirty="0">
                    <a:solidFill>
                      <a:srgbClr val="000000"/>
                    </a:solidFill>
                    <a:effectLst/>
                    <a:latin typeface="Arial Narrow" panose="020B0606020202030204" pitchFamily="34" charset="0"/>
                    <a:ea typeface="Calibri" panose="020F0502020204030204" pitchFamily="34" charset="0"/>
                  </a:rPr>
                  <a:t>t</a:t>
                </a:r>
                <a:endParaRPr lang="pt-BR" sz="2200" dirty="0">
                  <a:effectLst/>
                  <a:latin typeface="Arial Narrow" panose="020B0606020202030204" pitchFamily="34" charset="0"/>
                  <a:ea typeface="Calibri" panose="020F0502020204030204" pitchFamily="34" charset="0"/>
                </a:endParaRPr>
              </a:p>
              <a:p>
                <a:pPr algn="ctr">
                  <a:spcAft>
                    <a:spcPts val="600"/>
                  </a:spcAft>
                  <a:buNone/>
                </a:pPr>
                <a14:m>
                  <m:oMathPara xmlns:m="http://schemas.openxmlformats.org/officeDocument/2006/math">
                    <m:oMathParaPr>
                      <m:jc m:val="centerGroup"/>
                    </m:oMathParaPr>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E</m:t>
                      </m:r>
                      <m:r>
                        <a:rPr lang="pt-BR" sz="2200">
                          <a:solidFill>
                            <a:srgbClr val="000000"/>
                          </a:solidFill>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i="1">
                              <a:solidFill>
                                <a:srgbClr val="000000"/>
                              </a:solidFill>
                              <a:effectLst/>
                              <a:latin typeface="Cambria Math" panose="02040503050406030204" pitchFamily="18" charset="0"/>
                              <a:ea typeface="Calibri" panose="020F0502020204030204" pitchFamily="34" charset="0"/>
                            </a:rPr>
                            <m:t>850</m:t>
                          </m:r>
                        </m:num>
                        <m:den>
                          <m:r>
                            <a:rPr lang="pt-BR" sz="2200" i="1">
                              <a:solidFill>
                                <a:srgbClr val="000000"/>
                              </a:solidFill>
                              <a:effectLst/>
                              <a:latin typeface="Cambria Math" panose="02040503050406030204" pitchFamily="18" charset="0"/>
                              <a:ea typeface="Calibri" panose="020F0502020204030204" pitchFamily="34" charset="0"/>
                            </a:rPr>
                            <m:t>1000</m:t>
                          </m:r>
                        </m:den>
                      </m:f>
                      <m:r>
                        <a:rPr lang="pt-BR" sz="2200">
                          <a:solidFill>
                            <a:srgbClr val="000000"/>
                          </a:solidFill>
                          <a:effectLst/>
                          <a:latin typeface="Cambria Math" panose="02040503050406030204" pitchFamily="18" charset="0"/>
                          <a:ea typeface="Calibri" panose="020F0502020204030204" pitchFamily="34" charset="0"/>
                        </a:rPr>
                        <m:t>∙(8∙20)</m:t>
                      </m:r>
                    </m:oMath>
                  </m:oMathPara>
                </a14:m>
                <a:endParaRPr lang="pt-BR" sz="2200" dirty="0">
                  <a:effectLst/>
                  <a:latin typeface="Arial Narrow" panose="020B0606020202030204" pitchFamily="34" charset="0"/>
                  <a:ea typeface="Calibri" panose="020F0502020204030204" pitchFamily="34" charset="0"/>
                </a:endParaRPr>
              </a:p>
              <a:p>
                <a:pPr algn="ctr">
                  <a:spcAft>
                    <a:spcPts val="600"/>
                  </a:spcAft>
                  <a:buNone/>
                </a:pPr>
                <a14:m>
                  <m:oMathPara xmlns:m="http://schemas.openxmlformats.org/officeDocument/2006/math">
                    <m:oMathParaPr>
                      <m:jc m:val="centerGroup"/>
                    </m:oMathParaPr>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E</m:t>
                      </m:r>
                      <m:r>
                        <a:rPr lang="pt-BR" sz="2200">
                          <a:solidFill>
                            <a:srgbClr val="000000"/>
                          </a:solidFill>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i="1">
                              <a:solidFill>
                                <a:srgbClr val="000000"/>
                              </a:solidFill>
                              <a:effectLst/>
                              <a:latin typeface="Cambria Math" panose="02040503050406030204" pitchFamily="18" charset="0"/>
                              <a:ea typeface="Calibri" panose="020F0502020204030204" pitchFamily="34" charset="0"/>
                            </a:rPr>
                            <m:t>136 000</m:t>
                          </m:r>
                        </m:num>
                        <m:den>
                          <m:r>
                            <a:rPr lang="pt-BR" sz="2200" i="1">
                              <a:solidFill>
                                <a:srgbClr val="000000"/>
                              </a:solidFill>
                              <a:effectLst/>
                              <a:latin typeface="Cambria Math" panose="02040503050406030204" pitchFamily="18" charset="0"/>
                              <a:ea typeface="Calibri" panose="020F0502020204030204" pitchFamily="34" charset="0"/>
                            </a:rPr>
                            <m:t>1000</m:t>
                          </m:r>
                        </m:den>
                      </m:f>
                      <m:r>
                        <a:rPr lang="pt-BR" sz="2200">
                          <a:solidFill>
                            <a:srgbClr val="000000"/>
                          </a:solidFill>
                          <a:effectLst/>
                          <a:latin typeface="Cambria Math" panose="02040503050406030204" pitchFamily="18" charset="0"/>
                          <a:ea typeface="Calibri" panose="020F0502020204030204" pitchFamily="34" charset="0"/>
                        </a:rPr>
                        <m:t> </m:t>
                      </m:r>
                    </m:oMath>
                  </m:oMathPara>
                </a14:m>
                <a:endParaRPr lang="pt-BR" sz="2200" dirty="0">
                  <a:effectLst/>
                  <a:latin typeface="Arial Narrow" panose="020B0606020202030204" pitchFamily="34" charset="0"/>
                  <a:ea typeface="Calibri" panose="020F0502020204030204" pitchFamily="34" charset="0"/>
                </a:endParaRPr>
              </a:p>
              <a:p>
                <a:pPr algn="ctr">
                  <a:spcAft>
                    <a:spcPts val="600"/>
                  </a:spcAft>
                  <a:buNone/>
                </a:pPr>
                <a14:m>
                  <m:oMathPara xmlns:m="http://schemas.openxmlformats.org/officeDocument/2006/math">
                    <m:oMathParaPr>
                      <m:jc m:val="centerGroup"/>
                    </m:oMathParaPr>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E</m:t>
                      </m:r>
                      <m:r>
                        <a:rPr lang="pt-BR" sz="2200">
                          <a:solidFill>
                            <a:srgbClr val="000000"/>
                          </a:solidFill>
                          <a:effectLst/>
                          <a:latin typeface="Cambria Math" panose="02040503050406030204" pitchFamily="18" charset="0"/>
                          <a:ea typeface="Calibri" panose="020F0502020204030204" pitchFamily="34" charset="0"/>
                        </a:rPr>
                        <m:t>=136 </m:t>
                      </m:r>
                      <m:r>
                        <m:rPr>
                          <m:sty m:val="p"/>
                        </m:rPr>
                        <a:rPr lang="pt-BR" sz="2200">
                          <a:solidFill>
                            <a:srgbClr val="000000"/>
                          </a:solidFill>
                          <a:effectLst/>
                          <a:latin typeface="Cambria Math" panose="02040503050406030204" pitchFamily="18" charset="0"/>
                          <a:ea typeface="Calibri" panose="020F0502020204030204" pitchFamily="34" charset="0"/>
                        </a:rPr>
                        <m:t>kWh</m:t>
                      </m:r>
                    </m:oMath>
                  </m:oMathPara>
                </a14:m>
                <a:endParaRPr lang="pt-BR" sz="2200" dirty="0">
                  <a:effectLst/>
                  <a:latin typeface="Arial Narrow" panose="020B0606020202030204" pitchFamily="34" charset="0"/>
                  <a:ea typeface="Calibri" panose="020F0502020204030204" pitchFamily="34" charset="0"/>
                </a:endParaRPr>
              </a:p>
              <a:p>
                <a:pPr algn="ctr">
                  <a:spcAft>
                    <a:spcPts val="600"/>
                  </a:spcAft>
                  <a:buNone/>
                </a:pPr>
                <a:endParaRPr lang="pt-BR" sz="2200" dirty="0">
                  <a:latin typeface="Arial Narrow" panose="020B0606020202030204" pitchFamily="34" charset="0"/>
                  <a:ea typeface="Calibri" panose="020F0502020204030204" pitchFamily="34" charset="0"/>
                </a:endParaRPr>
              </a:p>
              <a:p>
                <a:r>
                  <a:rPr lang="pt-BR" sz="2200" dirty="0">
                    <a:latin typeface="Arial Narrow" panose="020B0606020202030204" pitchFamily="34" charset="0"/>
                  </a:rPr>
                  <a:t>Se a tarifa de energia elétrica for R$0,71 o kWh, quanto seria o gasto em reais pago pelo uso do ar-condicionado nesse período?</a:t>
                </a:r>
              </a:p>
              <a:p>
                <a:r>
                  <a:rPr lang="pt-BR" sz="2200" dirty="0">
                    <a:latin typeface="Arial Narrow" panose="020B0606020202030204" pitchFamily="34" charset="0"/>
                  </a:rPr>
                  <a:t>Olha só!</a:t>
                </a:r>
              </a:p>
              <a:p>
                <a:pPr algn="ctr"/>
                <a:r>
                  <a:rPr lang="pt-BR" sz="2200" dirty="0">
                    <a:latin typeface="Arial Narrow" panose="020B0606020202030204" pitchFamily="34" charset="0"/>
                  </a:rPr>
                  <a:t>136∙R$0,71 = R$96,56</a:t>
                </a:r>
              </a:p>
              <a:p>
                <a:pPr algn="ctr">
                  <a:spcAft>
                    <a:spcPts val="600"/>
                  </a:spcAft>
                  <a:buNone/>
                </a:pPr>
                <a:endParaRPr lang="pt-BR" sz="22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D21D3420-EDD8-208D-1CEF-A0BE236B1364}"/>
                  </a:ext>
                </a:extLst>
              </p:cNvPr>
              <p:cNvSpPr txBox="1">
                <a:spLocks noRot="1" noChangeAspect="1" noMove="1" noResize="1" noEditPoints="1" noAdjustHandles="1" noChangeArrowheads="1" noChangeShapeType="1" noTextEdit="1"/>
              </p:cNvSpPr>
              <p:nvPr/>
            </p:nvSpPr>
            <p:spPr>
              <a:xfrm>
                <a:off x="6293224" y="681335"/>
                <a:ext cx="5656729" cy="5218416"/>
              </a:xfrm>
              <a:prstGeom prst="rect">
                <a:avLst/>
              </a:prstGeom>
              <a:blipFill>
                <a:blip r:embed="rId4"/>
                <a:stretch>
                  <a:fillRect l="-1401" t="-701"/>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65C3EAC8-57B7-950D-50E1-90B42C784293}"/>
              </a:ext>
            </a:extLst>
          </p:cNvPr>
          <p:cNvSpPr txBox="1"/>
          <p:nvPr/>
        </p:nvSpPr>
        <p:spPr>
          <a:xfrm>
            <a:off x="242044" y="5262300"/>
            <a:ext cx="5656729" cy="1184940"/>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Quanto esse aparelho consumiu de energia nesse período em quilowatt-hora? </a:t>
            </a:r>
          </a:p>
          <a:p>
            <a:pPr algn="just">
              <a:spcAft>
                <a:spcPts val="600"/>
              </a:spcAft>
              <a:buNone/>
            </a:pPr>
            <a:r>
              <a:rPr lang="pt-BR" sz="2200" dirty="0">
                <a:effectLst/>
                <a:latin typeface="Arial Narrow" panose="020B0606020202030204" pitchFamily="34" charset="0"/>
                <a:ea typeface="Calibri" panose="020F0502020204030204" pitchFamily="34" charset="0"/>
              </a:rPr>
              <a:t>Vamos lá!</a:t>
            </a: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8BFA0668-8149-872C-94C9-82D0EAF3CBA3}"/>
                  </a:ext>
                </a:extLst>
              </p:cNvPr>
              <p:cNvSpPr txBox="1"/>
              <p:nvPr/>
            </p:nvSpPr>
            <p:spPr>
              <a:xfrm>
                <a:off x="6232711" y="5540640"/>
                <a:ext cx="5777753" cy="1261884"/>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just">
                  <a:spcAft>
                    <a:spcPts val="600"/>
                  </a:spcAft>
                  <a:buNone/>
                </a:pPr>
                <a14:m>
                  <m:oMathPara xmlns:m="http://schemas.openxmlformats.org/officeDocument/2006/math">
                    <m:oMathParaPr>
                      <m:jc m:val="centerGroup"/>
                    </m:oMathParaPr>
                    <m:oMath xmlns:m="http://schemas.openxmlformats.org/officeDocument/2006/math">
                      <m:r>
                        <a:rPr lang="pt-BR" sz="2200" smtClean="0">
                          <a:solidFill>
                            <a:srgbClr val="000000"/>
                          </a:solidFill>
                          <a:effectLst/>
                          <a:latin typeface="Cambria Math" panose="02040503050406030204" pitchFamily="18" charset="0"/>
                          <a:ea typeface="Calibri" panose="020F0502020204030204" pitchFamily="34" charset="0"/>
                        </a:rPr>
                        <m:t>1</m:t>
                      </m:r>
                      <m:r>
                        <m:rPr>
                          <m:sty m:val="p"/>
                        </m:rPr>
                        <a:rPr lang="pt-BR" sz="2200" smtClean="0">
                          <a:solidFill>
                            <a:srgbClr val="000000"/>
                          </a:solidFill>
                          <a:effectLst/>
                          <a:latin typeface="Cambria Math" panose="02040503050406030204" pitchFamily="18" charset="0"/>
                          <a:ea typeface="Calibri" panose="020F0502020204030204" pitchFamily="34" charset="0"/>
                        </a:rPr>
                        <m:t>kWh</m:t>
                      </m:r>
                      <m:r>
                        <a:rPr lang="pt-BR" sz="2200" smtClean="0">
                          <a:solidFill>
                            <a:srgbClr val="000000"/>
                          </a:solidFill>
                          <a:effectLst/>
                          <a:latin typeface="Cambria Math" panose="02040503050406030204" pitchFamily="18" charset="0"/>
                          <a:ea typeface="Calibri" panose="020F0502020204030204" pitchFamily="34" charset="0"/>
                        </a:rPr>
                        <m:t>=1 000 </m:t>
                      </m:r>
                      <m:r>
                        <m:rPr>
                          <m:sty m:val="p"/>
                        </m:rPr>
                        <a:rPr lang="pt-BR" sz="2200" smtClean="0">
                          <a:solidFill>
                            <a:srgbClr val="000000"/>
                          </a:solidFill>
                          <a:effectLst/>
                          <a:latin typeface="Cambria Math" panose="02040503050406030204" pitchFamily="18" charset="0"/>
                          <a:ea typeface="Calibri" panose="020F0502020204030204" pitchFamily="34" charset="0"/>
                        </a:rPr>
                        <m:t>Wh</m:t>
                      </m:r>
                    </m:oMath>
                  </m:oMathPara>
                </a14:m>
                <a:endParaRPr lang="pt-BR" sz="2200" dirty="0">
                  <a:effectLst/>
                  <a:latin typeface="Arial Narrow" panose="020B0606020202030204" pitchFamily="34" charset="0"/>
                  <a:ea typeface="Calibri" panose="020F0502020204030204" pitchFamily="34" charset="0"/>
                </a:endParaRPr>
              </a:p>
              <a:p>
                <a:pPr algn="ctr">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Para converter W em kW, </a:t>
                </a:r>
              </a:p>
              <a:p>
                <a:pPr algn="ctr">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divide-se o valor da potência por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1 000</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p:txBody>
          </p:sp>
        </mc:Choice>
        <mc:Fallback xmlns="">
          <p:sp>
            <p:nvSpPr>
              <p:cNvPr id="10" name="CaixaDeTexto 9">
                <a:extLst>
                  <a:ext uri="{FF2B5EF4-FFF2-40B4-BE49-F238E27FC236}">
                    <a16:creationId xmlns:a16="http://schemas.microsoft.com/office/drawing/2014/main" id="{8BFA0668-8149-872C-94C9-82D0EAF3CBA3}"/>
                  </a:ext>
                </a:extLst>
              </p:cNvPr>
              <p:cNvSpPr txBox="1">
                <a:spLocks noRot="1" noChangeAspect="1" noMove="1" noResize="1" noEditPoints="1" noAdjustHandles="1" noChangeArrowheads="1" noChangeShapeType="1" noTextEdit="1"/>
              </p:cNvSpPr>
              <p:nvPr/>
            </p:nvSpPr>
            <p:spPr>
              <a:xfrm>
                <a:off x="6232711" y="5540640"/>
                <a:ext cx="5777753" cy="1261884"/>
              </a:xfrm>
              <a:prstGeom prst="rect">
                <a:avLst/>
              </a:prstGeom>
              <a:blipFill>
                <a:blip r:embed="rId5"/>
                <a:stretch>
                  <a:fillRect b="-7656"/>
                </a:stretch>
              </a:blipFill>
            </p:spPr>
            <p:txBody>
              <a:bodyPr/>
              <a:lstStyle/>
              <a:p>
                <a:r>
                  <a:rPr lang="pt-BR">
                    <a:noFill/>
                  </a:rPr>
                  <a:t> </a:t>
                </a:r>
              </a:p>
            </p:txBody>
          </p:sp>
        </mc:Fallback>
      </mc:AlternateContent>
    </p:spTree>
    <p:extLst>
      <p:ext uri="{BB962C8B-B14F-4D97-AF65-F5344CB8AC3E}">
        <p14:creationId xmlns:p14="http://schemas.microsoft.com/office/powerpoint/2010/main" val="9959486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CBC50-477B-BFA8-A5CA-90345582D58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024DFF2-0B38-D3E4-C94C-4F63D03413DF}"/>
              </a:ext>
            </a:extLst>
          </p:cNvPr>
          <p:cNvSpPr txBox="1"/>
          <p:nvPr/>
        </p:nvSpPr>
        <p:spPr>
          <a:xfrm>
            <a:off x="107576" y="681335"/>
            <a:ext cx="5836024" cy="1107996"/>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A figura a seguir tem por propósito apresentar um modelo de boleto de energia. Como é feito a leitura mensal, o valor dos tributos, o valor unitário (kwh).</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72A00F09-5018-D444-1E41-A2A0F3222747}"/>
              </a:ext>
            </a:extLst>
          </p:cNvPr>
          <p:cNvPicPr>
            <a:picLocks noChangeAspect="1"/>
          </p:cNvPicPr>
          <p:nvPr/>
        </p:nvPicPr>
        <p:blipFill>
          <a:blip r:embed="rId2"/>
          <a:stretch>
            <a:fillRect/>
          </a:stretch>
        </p:blipFill>
        <p:spPr>
          <a:xfrm>
            <a:off x="107576" y="1789331"/>
            <a:ext cx="5836024" cy="4958649"/>
          </a:xfrm>
          <a:prstGeom prst="rect">
            <a:avLst/>
          </a:prstGeom>
        </p:spPr>
      </p:pic>
      <p:pic>
        <p:nvPicPr>
          <p:cNvPr id="5" name="Imagem 4" descr="Texto, Quadro de comunicações&#10;&#10;O conteúdo gerado por IA pode estar incorreto.">
            <a:extLst>
              <a:ext uri="{FF2B5EF4-FFF2-40B4-BE49-F238E27FC236}">
                <a16:creationId xmlns:a16="http://schemas.microsoft.com/office/drawing/2014/main" id="{9882F8F4-5FDC-D976-0633-E09D29E752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1734" y="847665"/>
            <a:ext cx="2285066" cy="1374417"/>
          </a:xfrm>
          <a:prstGeom prst="rect">
            <a:avLst/>
          </a:prstGeom>
          <a:noFill/>
          <a:ln>
            <a:noFill/>
          </a:ln>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74B47F90-48B9-6805-1C8C-D2C08179EA10}"/>
                  </a:ext>
                </a:extLst>
              </p:cNvPr>
              <p:cNvSpPr txBox="1"/>
              <p:nvPr/>
            </p:nvSpPr>
            <p:spPr>
              <a:xfrm>
                <a:off x="6248402" y="1998803"/>
                <a:ext cx="5620869" cy="4401205"/>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	</a:t>
                </a:r>
              </a:p>
              <a:p>
                <a:pPr algn="just">
                  <a:spcAft>
                    <a:spcPts val="600"/>
                  </a:spcAft>
                  <a:buNone/>
                </a:pPr>
                <a:r>
                  <a:rPr lang="pt-BR" sz="2200" dirty="0">
                    <a:effectLst/>
                    <a:latin typeface="Arial Narrow" panose="020B0606020202030204" pitchFamily="34" charset="0"/>
                    <a:ea typeface="Calibri" panose="020F0502020204030204" pitchFamily="34" charset="0"/>
                  </a:rPr>
                  <a:t>  	Mas, importante lembrar que o segredo da economia não é apenas olhar a potência do aparelho, mas sim, o tempo que fica ligado. </a:t>
                </a: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Por exemplo, uma lâmpada de </a:t>
                </a:r>
                <a14:m>
                  <m:oMath xmlns:m="http://schemas.openxmlformats.org/officeDocument/2006/math">
                    <m:r>
                      <a:rPr lang="pt-BR" sz="2200">
                        <a:effectLst/>
                        <a:latin typeface="Cambria Math" panose="02040503050406030204" pitchFamily="18" charset="0"/>
                        <a:ea typeface="Calibri" panose="020F0502020204030204" pitchFamily="34" charset="0"/>
                      </a:rPr>
                      <m:t>40 </m:t>
                    </m:r>
                    <m:r>
                      <m:rPr>
                        <m:sty m:val="p"/>
                      </m:rPr>
                      <a:rPr lang="pt-BR" sz="2200">
                        <a:effectLst/>
                        <a:latin typeface="Cambria Math" panose="02040503050406030204" pitchFamily="18" charset="0"/>
                        <a:ea typeface="Calibri" panose="020F0502020204030204" pitchFamily="34" charset="0"/>
                      </a:rPr>
                      <m:t>W</m:t>
                    </m:r>
                  </m:oMath>
                </a14:m>
                <a:r>
                  <a:rPr lang="pt-BR" sz="2200" dirty="0">
                    <a:effectLst/>
                    <a:latin typeface="Arial Narrow" panose="020B0606020202030204" pitchFamily="34" charset="0"/>
                    <a:ea typeface="Calibri" panose="020F0502020204030204" pitchFamily="34" charset="0"/>
                  </a:rPr>
                  <a:t>de potência ligada em média </a:t>
                </a:r>
                <a14:m>
                  <m:oMath xmlns:m="http://schemas.openxmlformats.org/officeDocument/2006/math">
                    <m:r>
                      <a:rPr lang="pt-BR" sz="2200">
                        <a:effectLst/>
                        <a:latin typeface="Cambria Math" panose="02040503050406030204" pitchFamily="18" charset="0"/>
                        <a:ea typeface="Calibri" panose="020F0502020204030204" pitchFamily="34" charset="0"/>
                      </a:rPr>
                      <m:t>6 </m:t>
                    </m:r>
                    <m:r>
                      <m:rPr>
                        <m:sty m:val="p"/>
                      </m:rPr>
                      <a:rPr lang="pt-BR" sz="2200">
                        <a:effectLst/>
                        <a:latin typeface="Cambria Math" panose="02040503050406030204" pitchFamily="18" charset="0"/>
                        <a:ea typeface="Calibri" panose="020F0502020204030204" pitchFamily="34" charset="0"/>
                      </a:rPr>
                      <m:t>horas</m:t>
                    </m:r>
                  </m:oMath>
                </a14:m>
                <a:r>
                  <a:rPr lang="pt-BR" sz="2200" dirty="0">
                    <a:effectLst/>
                    <a:latin typeface="Arial Narrow" panose="020B0606020202030204" pitchFamily="34" charset="0"/>
                    <a:ea typeface="Calibri" panose="020F0502020204030204" pitchFamily="34" charset="0"/>
                  </a:rPr>
                  <a:t> por dia, durante </a:t>
                </a:r>
                <a14:m>
                  <m:oMath xmlns:m="http://schemas.openxmlformats.org/officeDocument/2006/math">
                    <m:r>
                      <a:rPr lang="pt-BR" sz="2200">
                        <a:effectLst/>
                        <a:latin typeface="Cambria Math" panose="02040503050406030204" pitchFamily="18" charset="0"/>
                        <a:ea typeface="Calibri" panose="020F0502020204030204" pitchFamily="34" charset="0"/>
                      </a:rPr>
                      <m:t>30 </m:t>
                    </m:r>
                  </m:oMath>
                </a14:m>
                <a:r>
                  <a:rPr lang="pt-BR" sz="2200" dirty="0">
                    <a:effectLst/>
                    <a:latin typeface="Arial Narrow" panose="020B0606020202030204" pitchFamily="34" charset="0"/>
                    <a:ea typeface="Calibri" panose="020F0502020204030204" pitchFamily="34" charset="0"/>
                  </a:rPr>
                  <a:t>dias, consome mais energia do que um liquidificador de </a:t>
                </a:r>
                <a14:m>
                  <m:oMath xmlns:m="http://schemas.openxmlformats.org/officeDocument/2006/math">
                    <m:r>
                      <a:rPr lang="pt-BR" sz="2200">
                        <a:effectLst/>
                        <a:latin typeface="Cambria Math" panose="02040503050406030204" pitchFamily="18" charset="0"/>
                        <a:ea typeface="Calibri" panose="020F0502020204030204" pitchFamily="34" charset="0"/>
                      </a:rPr>
                      <m:t>400 </m:t>
                    </m:r>
                    <m:r>
                      <m:rPr>
                        <m:sty m:val="p"/>
                      </m:rPr>
                      <a:rPr lang="pt-BR" sz="2200">
                        <a:effectLst/>
                        <a:latin typeface="Cambria Math" panose="02040503050406030204" pitchFamily="18" charset="0"/>
                        <a:ea typeface="Calibri" panose="020F0502020204030204" pitchFamily="34" charset="0"/>
                      </a:rPr>
                      <m:t>W</m:t>
                    </m:r>
                  </m:oMath>
                </a14:m>
                <a:r>
                  <a:rPr lang="pt-BR" sz="2200" dirty="0">
                    <a:effectLst/>
                    <a:latin typeface="Arial Narrow" panose="020B0606020202030204" pitchFamily="34" charset="0"/>
                    <a:ea typeface="Calibri" panose="020F0502020204030204" pitchFamily="34" charset="0"/>
                  </a:rPr>
                  <a:t> em média ligado </a:t>
                </a:r>
                <a14:m>
                  <m:oMath xmlns:m="http://schemas.openxmlformats.org/officeDocument/2006/math">
                    <m:r>
                      <a:rPr lang="pt-BR" sz="2200">
                        <a:effectLst/>
                        <a:latin typeface="Cambria Math" panose="02040503050406030204" pitchFamily="18" charset="0"/>
                        <a:ea typeface="Calibri" panose="020F0502020204030204" pitchFamily="34" charset="0"/>
                      </a:rPr>
                      <m:t>5 </m:t>
                    </m:r>
                    <m:r>
                      <m:rPr>
                        <m:sty m:val="p"/>
                      </m:rPr>
                      <a:rPr lang="pt-BR" sz="2200">
                        <a:effectLst/>
                        <a:latin typeface="Cambria Math" panose="02040503050406030204" pitchFamily="18" charset="0"/>
                        <a:ea typeface="Calibri" panose="020F0502020204030204" pitchFamily="34" charset="0"/>
                      </a:rPr>
                      <m:t>minutos</m:t>
                    </m:r>
                  </m:oMath>
                </a14:m>
                <a:r>
                  <a:rPr lang="pt-BR" sz="2200" dirty="0">
                    <a:effectLst/>
                    <a:latin typeface="Arial Narrow" panose="020B0606020202030204" pitchFamily="34" charset="0"/>
                    <a:ea typeface="Calibri" panose="020F0502020204030204" pitchFamily="34" charset="0"/>
                  </a:rPr>
                  <a:t> por dia durante 30 dias. </a:t>
                </a:r>
              </a:p>
              <a:p>
                <a:pPr algn="ctr">
                  <a:spcAft>
                    <a:spcPts val="600"/>
                  </a:spcAft>
                  <a:buNone/>
                </a:pPr>
                <a:r>
                  <a:rPr lang="pt-BR" sz="2200" b="1" dirty="0">
                    <a:effectLst/>
                    <a:latin typeface="Arial Narrow" panose="020B0606020202030204" pitchFamily="34" charset="0"/>
                    <a:ea typeface="Calibri" panose="020F0502020204030204" pitchFamily="34" charset="0"/>
                  </a:rPr>
                  <a:t>	</a:t>
                </a:r>
                <a:r>
                  <a:rPr lang="pt-BR" sz="4000" b="1" dirty="0">
                    <a:effectLst/>
                    <a:latin typeface="Arial Narrow" panose="020B0606020202030204" pitchFamily="34" charset="0"/>
                    <a:ea typeface="Calibri" panose="020F0502020204030204" pitchFamily="34" charset="0"/>
                  </a:rPr>
                  <a:t>Fica a dica!! </a:t>
                </a:r>
              </a:p>
            </p:txBody>
          </p:sp>
        </mc:Choice>
        <mc:Fallback xmlns="">
          <p:sp>
            <p:nvSpPr>
              <p:cNvPr id="7" name="CaixaDeTexto 6">
                <a:extLst>
                  <a:ext uri="{FF2B5EF4-FFF2-40B4-BE49-F238E27FC236}">
                    <a16:creationId xmlns:a16="http://schemas.microsoft.com/office/drawing/2014/main" id="{74B47F90-48B9-6805-1C8C-D2C08179EA10}"/>
                  </a:ext>
                </a:extLst>
              </p:cNvPr>
              <p:cNvSpPr txBox="1">
                <a:spLocks noRot="1" noChangeAspect="1" noMove="1" noResize="1" noEditPoints="1" noAdjustHandles="1" noChangeArrowheads="1" noChangeShapeType="1" noTextEdit="1"/>
              </p:cNvSpPr>
              <p:nvPr/>
            </p:nvSpPr>
            <p:spPr>
              <a:xfrm>
                <a:off x="6248402" y="1998803"/>
                <a:ext cx="5620869" cy="4401205"/>
              </a:xfrm>
              <a:prstGeom prst="rect">
                <a:avLst/>
              </a:prstGeom>
              <a:blipFill>
                <a:blip r:embed="rId4"/>
                <a:stretch>
                  <a:fillRect l="-1410" r="-1410" b="-4986"/>
                </a:stretch>
              </a:blipFill>
            </p:spPr>
            <p:txBody>
              <a:bodyPr/>
              <a:lstStyle/>
              <a:p>
                <a:r>
                  <a:rPr lang="pt-BR">
                    <a:noFill/>
                  </a:rPr>
                  <a:t> </a:t>
                </a:r>
              </a:p>
            </p:txBody>
          </p:sp>
        </mc:Fallback>
      </mc:AlternateContent>
    </p:spTree>
    <p:extLst>
      <p:ext uri="{BB962C8B-B14F-4D97-AF65-F5344CB8AC3E}">
        <p14:creationId xmlns:p14="http://schemas.microsoft.com/office/powerpoint/2010/main" val="7583974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C51B9-789B-E68A-18B6-AF652042B1CF}"/>
            </a:ext>
          </a:extLst>
        </p:cNvPr>
        <p:cNvGrpSpPr/>
        <p:nvPr/>
      </p:nvGrpSpPr>
      <p:grpSpPr>
        <a:xfrm>
          <a:off x="0" y="0"/>
          <a:ext cx="0" cy="0"/>
          <a:chOff x="0" y="0"/>
          <a:chExt cx="0" cy="0"/>
        </a:xfrm>
      </p:grpSpPr>
      <p:pic>
        <p:nvPicPr>
          <p:cNvPr id="2" name="image4.png" descr="Texto&#10;&#10;Descrição gerada automaticamente com confiança média">
            <a:extLst>
              <a:ext uri="{FF2B5EF4-FFF2-40B4-BE49-F238E27FC236}">
                <a16:creationId xmlns:a16="http://schemas.microsoft.com/office/drawing/2014/main" id="{0B4CB963-D7E2-AAED-5863-700667572B4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a:xfrm>
            <a:off x="80868" y="639949"/>
            <a:ext cx="1703107" cy="1278498"/>
          </a:xfrm>
          <a:prstGeom prst="rect">
            <a:avLst/>
          </a:prstGeom>
          <a:ln/>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9222E87-7E60-BC28-3020-1146E1407171}"/>
                  </a:ext>
                </a:extLst>
              </p:cNvPr>
              <p:cNvSpPr txBox="1"/>
              <p:nvPr/>
            </p:nvSpPr>
            <p:spPr>
              <a:xfrm>
                <a:off x="349809" y="1402545"/>
                <a:ext cx="5638614" cy="5216813"/>
              </a:xfrm>
              <a:prstGeom prst="rect">
                <a:avLst/>
              </a:prstGeom>
              <a:noFill/>
            </p:spPr>
            <p:txBody>
              <a:bodyPr wrap="square">
                <a:spAutoFit/>
              </a:bodyPr>
              <a:lstStyle/>
              <a:p>
                <a:pPr algn="ctr">
                  <a:spcAft>
                    <a:spcPts val="600"/>
                  </a:spcAft>
                  <a:buNone/>
                </a:pPr>
                <a:r>
                  <a:rPr lang="pt-BR" sz="2200" b="1" dirty="0">
                    <a:effectLst/>
                    <a:latin typeface="Arial Narrow" panose="020B0606020202030204" pitchFamily="34" charset="0"/>
                    <a:ea typeface="Calibri" panose="020F0502020204030204" pitchFamily="34" charset="0"/>
                  </a:rPr>
                  <a:t>           Uma atividade para casa:</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Faça uma tabela em que apresente os aparelhos que consomem energia elétrica. Verifique suas potências e o tempo de consumo mensal de cada.</a:t>
                </a:r>
              </a:p>
              <a:p>
                <a:pPr algn="just">
                  <a:spcAft>
                    <a:spcPts val="600"/>
                  </a:spcAft>
                  <a:buNone/>
                </a:pPr>
                <a:r>
                  <a:rPr lang="pt-BR" sz="2200" dirty="0">
                    <a:effectLst/>
                    <a:latin typeface="Arial Narrow" panose="020B0606020202030204" pitchFamily="34" charset="0"/>
                    <a:ea typeface="Calibri" panose="020F0502020204030204" pitchFamily="34" charset="0"/>
                  </a:rPr>
                  <a:t>Utilizando a fórmula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E</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P</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t</m:t>
                    </m:r>
                  </m:oMath>
                </a14:m>
                <a:r>
                  <a:rPr lang="pt-BR" sz="2200" dirty="0">
                    <a:effectLst/>
                    <a:latin typeface="Arial Narrow" panose="020B0606020202030204" pitchFamily="34" charset="0"/>
                    <a:ea typeface="Calibri" panose="020F0502020204030204" pitchFamily="34" charset="0"/>
                  </a:rPr>
                  <a:t>, calcule o consumo de energia de cada aparelho. Realize a soma dos resultados e divida por </a:t>
                </a:r>
                <a14:m>
                  <m:oMath xmlns:m="http://schemas.openxmlformats.org/officeDocument/2006/math">
                    <m:r>
                      <a:rPr lang="pt-BR" sz="2200" i="1">
                        <a:effectLst/>
                        <a:latin typeface="Cambria Math" panose="02040503050406030204" pitchFamily="18" charset="0"/>
                        <a:ea typeface="Calibri" panose="020F0502020204030204" pitchFamily="34" charset="0"/>
                      </a:rPr>
                      <m:t>1 000</m:t>
                    </m:r>
                  </m:oMath>
                </a14:m>
                <a:r>
                  <a:rPr lang="pt-BR" sz="2200" dirty="0">
                    <a:effectLst/>
                    <a:latin typeface="Arial Narrow" panose="020B0606020202030204" pitchFamily="34" charset="0"/>
                    <a:ea typeface="Calibri" panose="020F0502020204030204" pitchFamily="34" charset="0"/>
                  </a:rPr>
                  <a:t>.</a:t>
                </a:r>
              </a:p>
              <a:p>
                <a:pPr algn="just">
                  <a:spcAft>
                    <a:spcPts val="600"/>
                  </a:spcAft>
                  <a:buNone/>
                </a:pPr>
                <a:r>
                  <a:rPr lang="pt-BR" sz="2200" dirty="0">
                    <a:effectLst/>
                    <a:latin typeface="Arial Narrow" panose="020B0606020202030204" pitchFamily="34" charset="0"/>
                    <a:ea typeface="Calibri" panose="020F0502020204030204" pitchFamily="34" charset="0"/>
                  </a:rPr>
                  <a:t>Pronto, você terá o real consumo de sua energia mensal.</a:t>
                </a:r>
              </a:p>
              <a:p>
                <a:pPr algn="just">
                  <a:spcAft>
                    <a:spcPts val="600"/>
                  </a:spcAft>
                  <a:buNone/>
                </a:pPr>
                <a:r>
                  <a:rPr lang="pt-BR" sz="2200" dirty="0">
                    <a:effectLst/>
                    <a:latin typeface="Arial Narrow" panose="020B0606020202030204" pitchFamily="34" charset="0"/>
                    <a:ea typeface="Calibri" panose="020F0502020204030204" pitchFamily="34" charset="0"/>
                  </a:rPr>
                  <a:t>Para saber quanto irá pagar, multiplique o resultado pelo valor do kWh que consta no boleto da empresa responsável pela energia de sua residência.</a:t>
                </a:r>
              </a:p>
              <a:p>
                <a:pPr algn="just">
                  <a:spcAft>
                    <a:spcPts val="600"/>
                  </a:spcAft>
                  <a:buNone/>
                </a:pPr>
                <a:r>
                  <a:rPr lang="pt-BR" sz="2200" dirty="0">
                    <a:effectLst/>
                    <a:latin typeface="Arial Narrow" panose="020B0606020202030204" pitchFamily="34" charset="0"/>
                    <a:ea typeface="Calibri" panose="020F0502020204030204" pitchFamily="34" charset="0"/>
                  </a:rPr>
                  <a:t>Claro, trata-se de um cálculo simples, sem considerar os impostos e outros itens.</a:t>
                </a:r>
              </a:p>
            </p:txBody>
          </p:sp>
        </mc:Choice>
        <mc:Fallback xmlns="">
          <p:sp>
            <p:nvSpPr>
              <p:cNvPr id="4" name="CaixaDeTexto 3">
                <a:extLst>
                  <a:ext uri="{FF2B5EF4-FFF2-40B4-BE49-F238E27FC236}">
                    <a16:creationId xmlns:a16="http://schemas.microsoft.com/office/drawing/2014/main" id="{69222E87-7E60-BC28-3020-1146E1407171}"/>
                  </a:ext>
                </a:extLst>
              </p:cNvPr>
              <p:cNvSpPr txBox="1">
                <a:spLocks noRot="1" noChangeAspect="1" noMove="1" noResize="1" noEditPoints="1" noAdjustHandles="1" noChangeArrowheads="1" noChangeShapeType="1" noTextEdit="1"/>
              </p:cNvSpPr>
              <p:nvPr/>
            </p:nvSpPr>
            <p:spPr>
              <a:xfrm>
                <a:off x="349809" y="1402545"/>
                <a:ext cx="5638614" cy="5216813"/>
              </a:xfrm>
              <a:prstGeom prst="rect">
                <a:avLst/>
              </a:prstGeom>
              <a:blipFill>
                <a:blip r:embed="rId3"/>
                <a:stretch>
                  <a:fillRect l="-1405" t="-818" r="-1405" b="-151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ED82235-81E3-4C66-7669-8F9B30D4BF8A}"/>
                  </a:ext>
                </a:extLst>
              </p:cNvPr>
              <p:cNvSpPr txBox="1"/>
              <p:nvPr/>
            </p:nvSpPr>
            <p:spPr>
              <a:xfrm>
                <a:off x="6257364" y="725813"/>
                <a:ext cx="5638612" cy="3554819"/>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16</a:t>
                </a:r>
                <a:r>
                  <a:rPr lang="pt-BR" sz="2200" dirty="0">
                    <a:solidFill>
                      <a:srgbClr val="000000"/>
                    </a:solidFill>
                    <a:effectLst/>
                    <a:latin typeface="Arial Narrow" panose="020B0606020202030204" pitchFamily="34" charset="0"/>
                    <a:ea typeface="Calibri" panose="020F0502020204030204" pitchFamily="34" charset="0"/>
                  </a:rPr>
                  <a:t>: Em um salão de beleza, o secador de cabelo é constituído por um resistor e um soprador. O resistor possui uma resistência elétrica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20</m:t>
                    </m:r>
                    <m:r>
                      <m:rPr>
                        <m:sty m:val="p"/>
                      </m:rPr>
                      <a:rPr lang="pt-BR" sz="2200">
                        <a:solidFill>
                          <a:srgbClr val="000000"/>
                        </a:solidFill>
                        <a:effectLst/>
                        <a:latin typeface="Cambria Math" panose="02040503050406030204" pitchFamily="18" charset="0"/>
                        <a:ea typeface="Calibri" panose="020F0502020204030204" pitchFamily="34" charset="0"/>
                      </a:rPr>
                      <m:t>Ω</m:t>
                    </m:r>
                  </m:oMath>
                </a14:m>
                <a:r>
                  <a:rPr lang="pt-BR" sz="2200" dirty="0">
                    <a:solidFill>
                      <a:srgbClr val="000000"/>
                    </a:solidFill>
                    <a:effectLst/>
                    <a:latin typeface="Arial Narrow" panose="020B0606020202030204" pitchFamily="34" charset="0"/>
                    <a:ea typeface="Calibri" panose="020F0502020204030204" pitchFamily="34" charset="0"/>
                  </a:rPr>
                  <a:t> e o soprador é considerado ideal. Esse aparelho é ligado na voltagem</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 220 </m:t>
                    </m:r>
                    <m:r>
                      <m:rPr>
                        <m:sty m:val="p"/>
                      </m:rPr>
                      <a:rPr lang="pt-BR" sz="2200">
                        <a:solidFill>
                          <a:srgbClr val="000000"/>
                        </a:solidFill>
                        <a:effectLst/>
                        <a:latin typeface="Cambria Math" panose="02040503050406030204" pitchFamily="18" charset="0"/>
                        <a:ea typeface="Calibri" panose="020F0502020204030204" pitchFamily="34" charset="0"/>
                      </a:rPr>
                      <m:t>V</m:t>
                    </m:r>
                  </m:oMath>
                </a14:m>
                <a:r>
                  <a:rPr lang="pt-BR" sz="2200" dirty="0">
                    <a:solidFill>
                      <a:srgbClr val="000000"/>
                    </a:solidFill>
                    <a:effectLst/>
                    <a:latin typeface="Arial Narrow" panose="020B0606020202030204" pitchFamily="34" charset="0"/>
                    <a:ea typeface="Calibri" panose="020F0502020204030204" pitchFamily="34" charset="0"/>
                  </a:rPr>
                  <a:t>, e é utilizado por cada cliente durante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10 </m:t>
                    </m:r>
                    <m:r>
                      <m:rPr>
                        <m:sty m:val="p"/>
                      </m:rPr>
                      <a:rPr lang="pt-BR" sz="2200">
                        <a:solidFill>
                          <a:srgbClr val="000000"/>
                        </a:solidFill>
                        <a:effectLst/>
                        <a:latin typeface="Cambria Math" panose="02040503050406030204" pitchFamily="18" charset="0"/>
                        <a:ea typeface="Calibri" panose="020F0502020204030204" pitchFamily="34" charset="0"/>
                      </a:rPr>
                      <m:t>minutos</m:t>
                    </m:r>
                  </m:oMath>
                </a14:m>
                <a:r>
                  <a:rPr lang="pt-BR" sz="2200" dirty="0">
                    <a:solidFill>
                      <a:srgbClr val="000000"/>
                    </a:solidFill>
                    <a:effectLst/>
                    <a:latin typeface="Arial Narrow" panose="020B0606020202030204" pitchFamily="34" charset="0"/>
                    <a:ea typeface="Calibri" panose="020F0502020204030204" pitchFamily="34" charset="0"/>
                  </a:rPr>
                  <a:t>. Em um dia de bastante movimento, o secador foi utilizado por 20 vezes. </a:t>
                </a: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solidFill>
                      <a:srgbClr val="000000"/>
                    </a:solidFill>
                    <a:effectLst/>
                    <a:latin typeface="Arial Narrow" panose="020B0606020202030204" pitchFamily="34" charset="0"/>
                    <a:ea typeface="Calibri" panose="020F0502020204030204" pitchFamily="34" charset="0"/>
                  </a:rPr>
                  <a:t>Se a tarifa de energia custar R$0,80 o kWh, quantos reais deveram ser pagos em um dia de serviço como esse? </a:t>
                </a:r>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6ED82235-81E3-4C66-7669-8F9B30D4BF8A}"/>
                  </a:ext>
                </a:extLst>
              </p:cNvPr>
              <p:cNvSpPr txBox="1">
                <a:spLocks noRot="1" noChangeAspect="1" noMove="1" noResize="1" noEditPoints="1" noAdjustHandles="1" noChangeArrowheads="1" noChangeShapeType="1" noTextEdit="1"/>
              </p:cNvSpPr>
              <p:nvPr/>
            </p:nvSpPr>
            <p:spPr>
              <a:xfrm>
                <a:off x="6257364" y="725813"/>
                <a:ext cx="5638612" cy="3554819"/>
              </a:xfrm>
              <a:prstGeom prst="rect">
                <a:avLst/>
              </a:prstGeom>
              <a:blipFill>
                <a:blip r:embed="rId4"/>
                <a:stretch>
                  <a:fillRect l="-1405" t="-1201" r="-1405" b="-2744"/>
                </a:stretch>
              </a:blipFill>
            </p:spPr>
            <p:txBody>
              <a:bodyPr/>
              <a:lstStyle/>
              <a:p>
                <a:r>
                  <a:rPr lang="pt-BR">
                    <a:noFill/>
                  </a:rPr>
                  <a:t> </a:t>
                </a:r>
              </a:p>
            </p:txBody>
          </p:sp>
        </mc:Fallback>
      </mc:AlternateContent>
    </p:spTree>
    <p:extLst>
      <p:ext uri="{BB962C8B-B14F-4D97-AF65-F5344CB8AC3E}">
        <p14:creationId xmlns:p14="http://schemas.microsoft.com/office/powerpoint/2010/main" val="1997436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B02B2-EEC9-3615-9E9B-0D472F72A71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637B3A6-411B-B40A-3186-59D186167C1E}"/>
              </a:ext>
            </a:extLst>
          </p:cNvPr>
          <p:cNvSpPr txBox="1"/>
          <p:nvPr/>
        </p:nvSpPr>
        <p:spPr>
          <a:xfrm>
            <a:off x="116541" y="676400"/>
            <a:ext cx="5871883" cy="1523494"/>
          </a:xfrm>
          <a:prstGeom prst="rect">
            <a:avLst/>
          </a:prstGeom>
          <a:solidFill>
            <a:schemeClr val="accent2">
              <a:lumMod val="20000"/>
              <a:lumOff val="80000"/>
            </a:schemeClr>
          </a:solidFill>
        </p:spPr>
        <p:txBody>
          <a:bodyPr wrap="square">
            <a:spAutoFit/>
          </a:bodyPr>
          <a:lstStyle/>
          <a:p>
            <a:pPr algn="just">
              <a:spcAft>
                <a:spcPts val="600"/>
              </a:spcAft>
              <a:buNone/>
            </a:pPr>
            <a:r>
              <a:rPr lang="pt-BR" sz="2200" b="1" dirty="0">
                <a:solidFill>
                  <a:srgbClr val="000000"/>
                </a:solidFill>
                <a:effectLst/>
                <a:latin typeface="Arial Narrow" panose="020B0606020202030204" pitchFamily="34" charset="0"/>
                <a:ea typeface="Calibri" panose="020F0502020204030204" pitchFamily="34" charset="0"/>
              </a:rPr>
              <a:t>Exemplo 17</a:t>
            </a:r>
            <a:r>
              <a:rPr lang="pt-BR" sz="2200" dirty="0">
                <a:solidFill>
                  <a:srgbClr val="000000"/>
                </a:solidFill>
                <a:effectLst/>
                <a:latin typeface="Arial Narrow" panose="020B0606020202030204" pitchFamily="34" charset="0"/>
                <a:ea typeface="Calibri" panose="020F0502020204030204" pitchFamily="34" charset="0"/>
              </a:rPr>
              <a:t>: Dada a etiqueta criada pelo Inmetro para chuveiros e duchas elétricas e com base na tensão nominal e potência nominal </a:t>
            </a:r>
          </a:p>
          <a:p>
            <a:pPr algn="just">
              <a:spcAft>
                <a:spcPts val="600"/>
              </a:spcAft>
              <a:buNone/>
            </a:pP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54728B05-5D17-3DA8-9573-FA8C248F58D3}"/>
              </a:ext>
            </a:extLst>
          </p:cNvPr>
          <p:cNvSpPr txBox="1"/>
          <p:nvPr/>
        </p:nvSpPr>
        <p:spPr>
          <a:xfrm>
            <a:off x="6203578" y="676400"/>
            <a:ext cx="5871883" cy="2800767"/>
          </a:xfrm>
          <a:prstGeom prst="rect">
            <a:avLst/>
          </a:prstGeom>
          <a:solidFill>
            <a:schemeClr val="accent2">
              <a:lumMod val="20000"/>
              <a:lumOff val="80000"/>
            </a:schemeClr>
          </a:solidFill>
        </p:spPr>
        <p:txBody>
          <a:bodyPr wrap="square">
            <a:spAutoFit/>
          </a:bodyPr>
          <a:lstStyle/>
          <a:p>
            <a:r>
              <a:rPr lang="pt-BR" sz="2200" dirty="0">
                <a:latin typeface="Arial Narrow" panose="020B0606020202030204" pitchFamily="34" charset="0"/>
              </a:rPr>
              <a:t>determine:</a:t>
            </a:r>
          </a:p>
          <a:p>
            <a:r>
              <a:rPr lang="pt-BR" sz="2200" dirty="0">
                <a:latin typeface="Arial Narrow" panose="020B0606020202030204" pitchFamily="34" charset="0"/>
              </a:rPr>
              <a:t>a) corrente elétrica que o atravessa durante o uso.</a:t>
            </a:r>
          </a:p>
          <a:p>
            <a:r>
              <a:rPr lang="pt-BR" sz="2200" dirty="0">
                <a:latin typeface="Arial Narrow" panose="020B0606020202030204" pitchFamily="34" charset="0"/>
              </a:rPr>
              <a:t>b) a resistência elétrica desse chuveiro.</a:t>
            </a:r>
          </a:p>
          <a:p>
            <a:r>
              <a:rPr lang="pt-BR" sz="2200" dirty="0">
                <a:latin typeface="Arial Narrow" panose="020B0606020202030204" pitchFamily="34" charset="0"/>
              </a:rPr>
              <a:t>c) o consumo mensal de energia relacionado a 1 banho diário.</a:t>
            </a:r>
          </a:p>
          <a:p>
            <a:r>
              <a:rPr lang="pt-BR" sz="2200" dirty="0">
                <a:latin typeface="Arial Narrow" panose="020B0606020202030204" pitchFamily="34" charset="0"/>
              </a:rPr>
              <a:t>d) sendo R$0,80 o valor do kWh, o valor pago ao final de um mês (30 dias). </a:t>
            </a:r>
          </a:p>
          <a:p>
            <a:pPr algn="just">
              <a:spcAft>
                <a:spcPts val="600"/>
              </a:spcAft>
              <a:buNone/>
            </a:pPr>
            <a:endParaRPr lang="pt-BR" sz="22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0760E93C-07AF-12FD-B75F-F73B36066EF5}"/>
              </a:ext>
            </a:extLst>
          </p:cNvPr>
          <p:cNvPicPr>
            <a:picLocks noChangeAspect="1"/>
          </p:cNvPicPr>
          <p:nvPr/>
        </p:nvPicPr>
        <p:blipFill>
          <a:blip r:embed="rId2"/>
          <a:stretch>
            <a:fillRect/>
          </a:stretch>
        </p:blipFill>
        <p:spPr>
          <a:xfrm>
            <a:off x="1244586" y="2199894"/>
            <a:ext cx="3615792" cy="4452444"/>
          </a:xfrm>
          <a:prstGeom prst="rect">
            <a:avLst/>
          </a:prstGeom>
        </p:spPr>
      </p:pic>
    </p:spTree>
    <p:extLst>
      <p:ext uri="{BB962C8B-B14F-4D97-AF65-F5344CB8AC3E}">
        <p14:creationId xmlns:p14="http://schemas.microsoft.com/office/powerpoint/2010/main" val="41149740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6EE1C-C682-19F0-D318-B6F7E3F095A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2EEAF60-0415-44F4-4BA0-525E4EFF3FAF}"/>
                  </a:ext>
                </a:extLst>
              </p:cNvPr>
              <p:cNvSpPr txBox="1"/>
              <p:nvPr/>
            </p:nvSpPr>
            <p:spPr>
              <a:xfrm>
                <a:off x="161365" y="695236"/>
                <a:ext cx="5782236" cy="5847755"/>
              </a:xfrm>
              <a:prstGeom prst="rect">
                <a:avLst/>
              </a:prstGeom>
              <a:solidFill>
                <a:schemeClr val="accent2">
                  <a:lumMod val="20000"/>
                  <a:lumOff val="80000"/>
                </a:schemeClr>
              </a:solidFill>
            </p:spPr>
            <p:txBody>
              <a:bodyPr wrap="square">
                <a:spAutoFit/>
              </a:bodyPr>
              <a:lstStyle/>
              <a:p>
                <a:pPr algn="just" fontAlgn="auto">
                  <a:buNone/>
                </a:pPr>
                <a:r>
                  <a:rPr lang="pt-BR" sz="2200" b="1" dirty="0">
                    <a:solidFill>
                      <a:srgbClr val="000000"/>
                    </a:solidFill>
                    <a:effectLst/>
                    <a:latin typeface="Arial Narrow" panose="020B0606020202030204" pitchFamily="34" charset="0"/>
                    <a:ea typeface="Calibri" panose="020F0502020204030204" pitchFamily="34" charset="0"/>
                  </a:rPr>
                  <a:t>Exemplo 18</a:t>
                </a:r>
                <a:r>
                  <a:rPr lang="pt-BR" sz="2200" dirty="0">
                    <a:solidFill>
                      <a:srgbClr val="000000"/>
                    </a:solidFill>
                    <a:effectLst/>
                    <a:latin typeface="Arial Narrow" panose="020B0606020202030204" pitchFamily="34" charset="0"/>
                    <a:ea typeface="Calibri" panose="020F0502020204030204" pitchFamily="34" charset="0"/>
                  </a:rPr>
                  <a:t>: </a:t>
                </a:r>
                <a:r>
                  <a:rPr lang="pt-BR" sz="2200" b="1" dirty="0">
                    <a:solidFill>
                      <a:srgbClr val="000000"/>
                    </a:solidFill>
                    <a:effectLst/>
                    <a:latin typeface="Arial Narrow" panose="020B0606020202030204" pitchFamily="34" charset="0"/>
                    <a:ea typeface="Calibri" panose="020F0502020204030204" pitchFamily="34" charset="0"/>
                  </a:rPr>
                  <a:t>(UEG 2019/1)</a:t>
                </a:r>
                <a:r>
                  <a:rPr lang="pt-BR" sz="2200" dirty="0">
                    <a:solidFill>
                      <a:srgbClr val="000000"/>
                    </a:solidFill>
                    <a:effectLst/>
                    <a:latin typeface="Arial Narrow" panose="020B0606020202030204" pitchFamily="34" charset="0"/>
                    <a:ea typeface="Calibri" panose="020F0502020204030204" pitchFamily="34" charset="0"/>
                  </a:rPr>
                  <a:t> Visando economizar energia elétrica em sua casa, um estudante resolveu trocar todas as lâmpadas de gás, conhecidas como econômicas, por lâmpadas LED. As características das lâmpadas de gás estão na tabela a seguir:</a:t>
                </a:r>
              </a:p>
              <a:p>
                <a:pPr algn="just" fontAlgn="auto">
                  <a:buNone/>
                </a:pPr>
                <a:endParaRPr lang="pt-BR" sz="2200" dirty="0">
                  <a:solidFill>
                    <a:srgbClr val="000000"/>
                  </a:solidFill>
                  <a:latin typeface="Arial Narrow" panose="020B0606020202030204" pitchFamily="34" charset="0"/>
                  <a:ea typeface="Calibri" panose="020F0502020204030204" pitchFamily="34" charset="0"/>
                </a:endParaRPr>
              </a:p>
              <a:p>
                <a:pPr algn="just" fontAlgn="auto">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fontAlgn="auto">
                  <a:buNone/>
                </a:pPr>
                <a:endParaRPr lang="pt-BR" sz="2200" dirty="0">
                  <a:solidFill>
                    <a:srgbClr val="000000"/>
                  </a:solidFill>
                  <a:latin typeface="Arial Narrow" panose="020B0606020202030204" pitchFamily="34" charset="0"/>
                  <a:ea typeface="Calibri" panose="020F0502020204030204" pitchFamily="34" charset="0"/>
                </a:endParaRPr>
              </a:p>
              <a:p>
                <a:pPr algn="just" fontAlgn="auto">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fontAlgn="auto">
                  <a:buNone/>
                </a:pPr>
                <a:endParaRPr lang="pt-BR" sz="2200" dirty="0">
                  <a:solidFill>
                    <a:srgbClr val="000000"/>
                  </a:solidFill>
                  <a:effectLst/>
                  <a:latin typeface="Arial Narrow" panose="020B0606020202030204" pitchFamily="34" charset="0"/>
                  <a:ea typeface="Calibri" panose="020F0502020204030204" pitchFamily="34" charset="0"/>
                </a:endParaRPr>
              </a:p>
              <a:p>
                <a:pPr algn="just" fontAlgn="auto">
                  <a:buNone/>
                </a:pPr>
                <a:endParaRPr lang="pt-BR" sz="2200" dirty="0">
                  <a:solidFill>
                    <a:srgbClr val="000000"/>
                  </a:solidFill>
                  <a:latin typeface="Arial Narrow" panose="020B0606020202030204" pitchFamily="34" charset="0"/>
                  <a:ea typeface="Calibri" panose="020F0502020204030204" pitchFamily="34" charset="0"/>
                </a:endParaRPr>
              </a:p>
              <a:p>
                <a:pPr algn="just" fontAlgn="auto">
                  <a:buNone/>
                </a:pPr>
                <a:endParaRPr lang="pt-BR" sz="2200" dirty="0">
                  <a:solidFill>
                    <a:srgbClr val="000000"/>
                  </a:solidFill>
                  <a:effectLst/>
                  <a:latin typeface="Arial Narrow" panose="020B0606020202030204" pitchFamily="34" charset="0"/>
                  <a:ea typeface="Calibri" panose="020F0502020204030204" pitchFamily="34" charset="0"/>
                </a:endParaRPr>
              </a:p>
              <a:p>
                <a:pPr fontAlgn="auto"/>
                <a:r>
                  <a:rPr lang="pt-BR" sz="2200" dirty="0">
                    <a:latin typeface="Arial Narrow" panose="020B0606020202030204" pitchFamily="34" charset="0"/>
                  </a:rPr>
                  <a:t>Considerando que ele troque todas as lâmpadas por lâmpadas de LED de </a:t>
                </a:r>
                <a14:m>
                  <m:oMath xmlns:m="http://schemas.openxmlformats.org/officeDocument/2006/math">
                    <m:r>
                      <a:rPr lang="pt-BR" sz="2200">
                        <a:latin typeface="Cambria Math" panose="02040503050406030204" pitchFamily="18" charset="0"/>
                      </a:rPr>
                      <m:t>10 </m:t>
                    </m:r>
                    <m:r>
                      <m:rPr>
                        <m:sty m:val="p"/>
                      </m:rPr>
                      <a:rPr lang="pt-BR" sz="2200">
                        <a:latin typeface="Cambria Math" panose="02040503050406030204" pitchFamily="18" charset="0"/>
                      </a:rPr>
                      <m:t>W</m:t>
                    </m:r>
                  </m:oMath>
                </a14:m>
                <a:r>
                  <a:rPr lang="pt-BR" sz="2200" dirty="0">
                    <a:latin typeface="Arial Narrow" panose="020B0606020202030204" pitchFamily="34" charset="0"/>
                  </a:rPr>
                  <a:t>, sua economia diária, no consumo de energia, em </a:t>
                </a:r>
                <a14:m>
                  <m:oMath xmlns:m="http://schemas.openxmlformats.org/officeDocument/2006/math">
                    <m:r>
                      <m:rPr>
                        <m:sty m:val="p"/>
                      </m:rPr>
                      <a:rPr lang="pt-BR" sz="2200">
                        <a:latin typeface="Cambria Math" panose="02040503050406030204" pitchFamily="18" charset="0"/>
                      </a:rPr>
                      <m:t>kWh</m:t>
                    </m:r>
                  </m:oMath>
                </a14:m>
                <a:r>
                  <a:rPr lang="pt-BR" sz="2200" dirty="0">
                    <a:latin typeface="Arial Narrow" panose="020B0606020202030204" pitchFamily="34" charset="0"/>
                  </a:rPr>
                  <a:t>, será de</a:t>
                </a:r>
              </a:p>
              <a:p>
                <a:pPr fontAlgn="auto"/>
                <a:r>
                  <a:rPr lang="pt-BR" sz="2200" dirty="0">
                    <a:latin typeface="Arial Narrow" panose="020B0606020202030204" pitchFamily="34" charset="0"/>
                  </a:rPr>
                  <a:t>(A) </a:t>
                </a:r>
                <a14:m>
                  <m:oMath xmlns:m="http://schemas.openxmlformats.org/officeDocument/2006/math">
                    <m:r>
                      <a:rPr lang="pt-BR" sz="2200">
                        <a:latin typeface="Cambria Math" panose="02040503050406030204" pitchFamily="18" charset="0"/>
                      </a:rPr>
                      <m:t>0,975.</m:t>
                    </m:r>
                  </m:oMath>
                </a14:m>
                <a:r>
                  <a:rPr lang="pt-BR" sz="2200" dirty="0">
                    <a:latin typeface="Arial Narrow" panose="020B0606020202030204" pitchFamily="34" charset="0"/>
                  </a:rPr>
                  <a:t>    (B) </a:t>
                </a:r>
                <a14:m>
                  <m:oMath xmlns:m="http://schemas.openxmlformats.org/officeDocument/2006/math">
                    <m:r>
                      <a:rPr lang="pt-BR" sz="2200">
                        <a:latin typeface="Cambria Math" panose="02040503050406030204" pitchFamily="18" charset="0"/>
                      </a:rPr>
                      <m:t>0,290.</m:t>
                    </m:r>
                    <m:r>
                      <a:rPr lang="pt-BR" sz="2200" b="0" i="0" smtClean="0">
                        <a:latin typeface="Cambria Math" panose="02040503050406030204" pitchFamily="18" charset="0"/>
                      </a:rPr>
                      <m:t>     </m:t>
                    </m:r>
                  </m:oMath>
                </a14:m>
                <a:r>
                  <a:rPr lang="pt-BR" sz="2200" dirty="0">
                    <a:latin typeface="Arial Narrow" panose="020B0606020202030204" pitchFamily="34" charset="0"/>
                  </a:rPr>
                  <a:t>(C) </a:t>
                </a:r>
                <a14:m>
                  <m:oMath xmlns:m="http://schemas.openxmlformats.org/officeDocument/2006/math">
                    <m:r>
                      <a:rPr lang="pt-BR" sz="2200">
                        <a:latin typeface="Cambria Math" panose="02040503050406030204" pitchFamily="18" charset="0"/>
                      </a:rPr>
                      <m:t>0,450.</m:t>
                    </m:r>
                  </m:oMath>
                </a14:m>
                <a:endParaRPr lang="pt-BR" sz="2200" dirty="0">
                  <a:latin typeface="Arial Narrow" panose="020B0606020202030204" pitchFamily="34" charset="0"/>
                </a:endParaRPr>
              </a:p>
              <a:p>
                <a:pPr fontAlgn="auto"/>
                <a:r>
                  <a:rPr lang="pt-BR" sz="2200" dirty="0">
                    <a:latin typeface="Arial Narrow" panose="020B0606020202030204" pitchFamily="34" charset="0"/>
                  </a:rPr>
                  <a:t>(D) </a:t>
                </a:r>
                <a14:m>
                  <m:oMath xmlns:m="http://schemas.openxmlformats.org/officeDocument/2006/math">
                    <m:r>
                      <a:rPr lang="pt-BR" sz="2200">
                        <a:latin typeface="Cambria Math" panose="02040503050406030204" pitchFamily="18" charset="0"/>
                      </a:rPr>
                      <m:t>0,685.</m:t>
                    </m:r>
                    <m:r>
                      <a:rPr lang="pt-BR" sz="2200" b="0" i="0" smtClean="0">
                        <a:latin typeface="Cambria Math" panose="02040503050406030204" pitchFamily="18" charset="0"/>
                      </a:rPr>
                      <m:t>     </m:t>
                    </m:r>
                  </m:oMath>
                </a14:m>
                <a:r>
                  <a:rPr lang="pt-BR" sz="2200" dirty="0">
                    <a:latin typeface="Arial Narrow" panose="020B0606020202030204" pitchFamily="34" charset="0"/>
                  </a:rPr>
                  <a:t>(E) </a:t>
                </a:r>
                <a14:m>
                  <m:oMath xmlns:m="http://schemas.openxmlformats.org/officeDocument/2006/math">
                    <m:r>
                      <a:rPr lang="pt-BR" sz="2200">
                        <a:latin typeface="Cambria Math" panose="02040503050406030204" pitchFamily="18" charset="0"/>
                      </a:rPr>
                      <m:t>1,265.</m:t>
                    </m:r>
                  </m:oMath>
                </a14:m>
                <a:endParaRPr lang="pt-BR" sz="2200" dirty="0">
                  <a:effectLst/>
                  <a:latin typeface="Calibri" panose="020F0502020204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82EEAF60-0415-44F4-4BA0-525E4EFF3FAF}"/>
                  </a:ext>
                </a:extLst>
              </p:cNvPr>
              <p:cNvSpPr txBox="1">
                <a:spLocks noRot="1" noChangeAspect="1" noMove="1" noResize="1" noEditPoints="1" noAdjustHandles="1" noChangeArrowheads="1" noChangeShapeType="1" noTextEdit="1"/>
              </p:cNvSpPr>
              <p:nvPr/>
            </p:nvSpPr>
            <p:spPr>
              <a:xfrm>
                <a:off x="161365" y="695236"/>
                <a:ext cx="5782236" cy="5847755"/>
              </a:xfrm>
              <a:prstGeom prst="rect">
                <a:avLst/>
              </a:prstGeom>
              <a:blipFill>
                <a:blip r:embed="rId2"/>
                <a:stretch>
                  <a:fillRect l="-1370" t="-730" r="-1264" b="-1147"/>
                </a:stretch>
              </a:blipFill>
            </p:spPr>
            <p:txBody>
              <a:bodyPr/>
              <a:lstStyle/>
              <a:p>
                <a:r>
                  <a:rPr lang="pt-BR">
                    <a:noFill/>
                  </a:rPr>
                  <a:t> </a:t>
                </a:r>
              </a:p>
            </p:txBody>
          </p:sp>
        </mc:Fallback>
      </mc:AlternateContent>
      <p:graphicFrame>
        <p:nvGraphicFramePr>
          <p:cNvPr id="4" name="Tabela 3">
            <a:extLst>
              <a:ext uri="{FF2B5EF4-FFF2-40B4-BE49-F238E27FC236}">
                <a16:creationId xmlns:a16="http://schemas.microsoft.com/office/drawing/2014/main" id="{47566C19-4516-6217-74A3-58340F31CCD6}"/>
              </a:ext>
            </a:extLst>
          </p:cNvPr>
          <p:cNvGraphicFramePr>
            <a:graphicFrameLocks noGrp="1"/>
          </p:cNvGraphicFramePr>
          <p:nvPr>
            <p:extLst>
              <p:ext uri="{D42A27DB-BD31-4B8C-83A1-F6EECF244321}">
                <p14:modId xmlns:p14="http://schemas.microsoft.com/office/powerpoint/2010/main" val="1513188506"/>
              </p:ext>
            </p:extLst>
          </p:nvPr>
        </p:nvGraphicFramePr>
        <p:xfrm>
          <a:off x="224118" y="2520324"/>
          <a:ext cx="5620870" cy="2177181"/>
        </p:xfrm>
        <a:graphic>
          <a:graphicData uri="http://schemas.openxmlformats.org/drawingml/2006/table">
            <a:tbl>
              <a:tblPr firstRow="1" firstCol="1" bandRow="1">
                <a:tableStyleId>{5C22544A-7EE6-4342-B048-85BDC9FD1C3A}</a:tableStyleId>
              </a:tblPr>
              <a:tblGrid>
                <a:gridCol w="1873227">
                  <a:extLst>
                    <a:ext uri="{9D8B030D-6E8A-4147-A177-3AD203B41FA5}">
                      <a16:colId xmlns:a16="http://schemas.microsoft.com/office/drawing/2014/main" val="1398085606"/>
                    </a:ext>
                  </a:extLst>
                </a:gridCol>
                <a:gridCol w="1324936">
                  <a:extLst>
                    <a:ext uri="{9D8B030D-6E8A-4147-A177-3AD203B41FA5}">
                      <a16:colId xmlns:a16="http://schemas.microsoft.com/office/drawing/2014/main" val="4102965708"/>
                    </a:ext>
                  </a:extLst>
                </a:gridCol>
                <a:gridCol w="2422707">
                  <a:extLst>
                    <a:ext uri="{9D8B030D-6E8A-4147-A177-3AD203B41FA5}">
                      <a16:colId xmlns:a16="http://schemas.microsoft.com/office/drawing/2014/main" val="3409885362"/>
                    </a:ext>
                  </a:extLst>
                </a:gridCol>
              </a:tblGrid>
              <a:tr h="1088592">
                <a:tc>
                  <a:txBody>
                    <a:bodyPr/>
                    <a:lstStyle/>
                    <a:p>
                      <a:pPr algn="ctr" fontAlgn="auto">
                        <a:buNone/>
                      </a:pPr>
                      <a:r>
                        <a:rPr lang="pt-BR" sz="2200" dirty="0">
                          <a:solidFill>
                            <a:schemeClr val="tx1"/>
                          </a:solidFill>
                          <a:effectLst/>
                          <a:latin typeface="Arial Narrow" panose="020B0606020202030204" pitchFamily="34" charset="0"/>
                        </a:rPr>
                        <a:t>Quantidade de lâmpadas</a:t>
                      </a:r>
                      <a:endParaRPr lang="pt-BR" sz="2200" dirty="0">
                        <a:solidFill>
                          <a:schemeClr val="tx1"/>
                        </a:solidFill>
                        <a:effectLst/>
                        <a:latin typeface="Arial Narrow" panose="020B0606020202030204" pitchFamily="34" charset="0"/>
                        <a:ea typeface="Calibri" panose="020F0502020204030204" pitchFamily="34" charset="0"/>
                      </a:endParaRPr>
                    </a:p>
                  </a:txBody>
                  <a:tcPr marL="68580" marR="68580" marT="0" marB="0">
                    <a:solidFill>
                      <a:schemeClr val="bg2"/>
                    </a:solidFill>
                  </a:tcPr>
                </a:tc>
                <a:tc>
                  <a:txBody>
                    <a:bodyPr/>
                    <a:lstStyle/>
                    <a:p>
                      <a:pPr algn="ctr" fontAlgn="auto">
                        <a:buNone/>
                      </a:pPr>
                      <a:r>
                        <a:rPr lang="pt-BR" sz="2200" dirty="0">
                          <a:solidFill>
                            <a:schemeClr val="tx1"/>
                          </a:solidFill>
                          <a:effectLst/>
                          <a:latin typeface="Arial Narrow" panose="020B0606020202030204" pitchFamily="34" charset="0"/>
                        </a:rPr>
                        <a:t>Potência</a:t>
                      </a:r>
                    </a:p>
                    <a:p>
                      <a:pPr algn="ctr" fontAlgn="auto">
                        <a:buNone/>
                      </a:pPr>
                      <a:r>
                        <a:rPr lang="pt-BR" sz="2200" dirty="0">
                          <a:solidFill>
                            <a:schemeClr val="tx1"/>
                          </a:solidFill>
                          <a:effectLst/>
                          <a:latin typeface="Arial Narrow" panose="020B0606020202030204" pitchFamily="34" charset="0"/>
                        </a:rPr>
                        <a:t>(W)</a:t>
                      </a:r>
                      <a:endParaRPr lang="pt-BR" sz="2200" dirty="0">
                        <a:solidFill>
                          <a:schemeClr val="tx1"/>
                        </a:solidFill>
                        <a:effectLst/>
                        <a:latin typeface="Arial Narrow" panose="020B0606020202030204" pitchFamily="34" charset="0"/>
                        <a:ea typeface="Calibri" panose="020F0502020204030204" pitchFamily="34" charset="0"/>
                      </a:endParaRPr>
                    </a:p>
                  </a:txBody>
                  <a:tcPr marL="68580" marR="68580" marT="0" marB="0">
                    <a:solidFill>
                      <a:schemeClr val="bg2"/>
                    </a:solidFill>
                  </a:tcPr>
                </a:tc>
                <a:tc>
                  <a:txBody>
                    <a:bodyPr/>
                    <a:lstStyle/>
                    <a:p>
                      <a:pPr algn="ctr" fontAlgn="auto">
                        <a:buNone/>
                      </a:pPr>
                      <a:r>
                        <a:rPr lang="pt-BR" sz="2200" dirty="0">
                          <a:solidFill>
                            <a:schemeClr val="tx1"/>
                          </a:solidFill>
                          <a:effectLst/>
                          <a:latin typeface="Arial Narrow" panose="020B0606020202030204" pitchFamily="34" charset="0"/>
                        </a:rPr>
                        <a:t>Tempo que a lâmpada fica ligada por dia (h)</a:t>
                      </a:r>
                      <a:endParaRPr lang="pt-BR" sz="2200" dirty="0">
                        <a:solidFill>
                          <a:schemeClr val="tx1"/>
                        </a:solidFill>
                        <a:effectLst/>
                        <a:latin typeface="Arial Narrow" panose="020B0606020202030204" pitchFamily="34" charset="0"/>
                        <a:ea typeface="Calibri" panose="020F0502020204030204" pitchFamily="34" charset="0"/>
                      </a:endParaRPr>
                    </a:p>
                  </a:txBody>
                  <a:tcPr marL="68580" marR="68580" marT="0" marB="0">
                    <a:solidFill>
                      <a:schemeClr val="bg2"/>
                    </a:solidFill>
                  </a:tcPr>
                </a:tc>
                <a:extLst>
                  <a:ext uri="{0D108BD9-81ED-4DB2-BD59-A6C34878D82A}">
                    <a16:rowId xmlns:a16="http://schemas.microsoft.com/office/drawing/2014/main" val="2634454169"/>
                  </a:ext>
                </a:extLst>
              </a:tr>
              <a:tr h="362863">
                <a:tc>
                  <a:txBody>
                    <a:bodyPr/>
                    <a:lstStyle/>
                    <a:p>
                      <a:pPr algn="ctr" fontAlgn="auto">
                        <a:buNone/>
                      </a:pPr>
                      <a:r>
                        <a:rPr lang="pt-BR" sz="2200" b="1">
                          <a:solidFill>
                            <a:schemeClr val="tx1"/>
                          </a:solidFill>
                          <a:effectLst/>
                        </a:rPr>
                        <a:t>4</a:t>
                      </a:r>
                      <a:endParaRPr lang="pt-BR" sz="2200" b="1">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4">
                        <a:lumMod val="40000"/>
                        <a:lumOff val="60000"/>
                      </a:schemeClr>
                    </a:solidFill>
                  </a:tcPr>
                </a:tc>
                <a:tc>
                  <a:txBody>
                    <a:bodyPr/>
                    <a:lstStyle/>
                    <a:p>
                      <a:pPr algn="ctr" fontAlgn="auto">
                        <a:buNone/>
                      </a:pPr>
                      <a:r>
                        <a:rPr lang="pt-BR" sz="2200" b="1">
                          <a:solidFill>
                            <a:schemeClr val="tx1"/>
                          </a:solidFill>
                          <a:effectLst/>
                        </a:rPr>
                        <a:t>40</a:t>
                      </a:r>
                      <a:endParaRPr lang="pt-BR" sz="2200" b="1">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4">
                        <a:lumMod val="40000"/>
                        <a:lumOff val="60000"/>
                      </a:schemeClr>
                    </a:solidFill>
                  </a:tcPr>
                </a:tc>
                <a:tc>
                  <a:txBody>
                    <a:bodyPr/>
                    <a:lstStyle/>
                    <a:p>
                      <a:pPr algn="ctr" fontAlgn="auto">
                        <a:buNone/>
                      </a:pPr>
                      <a:r>
                        <a:rPr lang="pt-BR" sz="2200" b="1" dirty="0">
                          <a:solidFill>
                            <a:schemeClr val="tx1"/>
                          </a:solidFill>
                          <a:effectLst/>
                        </a:rPr>
                        <a:t>5</a:t>
                      </a:r>
                      <a:endParaRPr lang="pt-BR" sz="2200" b="1"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4">
                        <a:lumMod val="40000"/>
                        <a:lumOff val="60000"/>
                      </a:schemeClr>
                    </a:solidFill>
                  </a:tcPr>
                </a:tc>
                <a:extLst>
                  <a:ext uri="{0D108BD9-81ED-4DB2-BD59-A6C34878D82A}">
                    <a16:rowId xmlns:a16="http://schemas.microsoft.com/office/drawing/2014/main" val="3057527972"/>
                  </a:ext>
                </a:extLst>
              </a:tr>
              <a:tr h="362863">
                <a:tc>
                  <a:txBody>
                    <a:bodyPr/>
                    <a:lstStyle/>
                    <a:p>
                      <a:pPr algn="ctr" fontAlgn="auto">
                        <a:buNone/>
                      </a:pPr>
                      <a:r>
                        <a:rPr lang="pt-BR" sz="2200" b="1">
                          <a:solidFill>
                            <a:schemeClr val="tx1"/>
                          </a:solidFill>
                          <a:effectLst/>
                        </a:rPr>
                        <a:t>2</a:t>
                      </a:r>
                      <a:endParaRPr lang="pt-BR" sz="2200" b="1">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gn="ctr" fontAlgn="auto">
                        <a:buNone/>
                      </a:pPr>
                      <a:r>
                        <a:rPr lang="pt-BR" sz="2200" b="1">
                          <a:solidFill>
                            <a:schemeClr val="tx1"/>
                          </a:solidFill>
                          <a:effectLst/>
                        </a:rPr>
                        <a:t>20</a:t>
                      </a:r>
                      <a:endParaRPr lang="pt-BR" sz="2200" b="1">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gn="ctr" fontAlgn="auto">
                        <a:buNone/>
                      </a:pPr>
                      <a:r>
                        <a:rPr lang="pt-BR" sz="2200" b="1" dirty="0">
                          <a:solidFill>
                            <a:schemeClr val="tx1"/>
                          </a:solidFill>
                          <a:effectLst/>
                        </a:rPr>
                        <a:t>4</a:t>
                      </a:r>
                      <a:endParaRPr lang="pt-BR" sz="2200" b="1"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240446628"/>
                  </a:ext>
                </a:extLst>
              </a:tr>
              <a:tr h="362863">
                <a:tc>
                  <a:txBody>
                    <a:bodyPr/>
                    <a:lstStyle/>
                    <a:p>
                      <a:pPr algn="ctr" fontAlgn="auto">
                        <a:buNone/>
                      </a:pPr>
                      <a:r>
                        <a:rPr lang="pt-BR" sz="2200" b="1" dirty="0">
                          <a:solidFill>
                            <a:schemeClr val="tx1"/>
                          </a:solidFill>
                          <a:effectLst/>
                        </a:rPr>
                        <a:t>1</a:t>
                      </a:r>
                      <a:endParaRPr lang="pt-BR" sz="2200" b="1"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FF00"/>
                    </a:solidFill>
                  </a:tcPr>
                </a:tc>
                <a:tc>
                  <a:txBody>
                    <a:bodyPr/>
                    <a:lstStyle/>
                    <a:p>
                      <a:pPr algn="ctr" fontAlgn="auto">
                        <a:buNone/>
                      </a:pPr>
                      <a:r>
                        <a:rPr lang="pt-BR" sz="2200" b="1" dirty="0">
                          <a:solidFill>
                            <a:schemeClr val="tx1"/>
                          </a:solidFill>
                          <a:effectLst/>
                        </a:rPr>
                        <a:t>15</a:t>
                      </a:r>
                      <a:endParaRPr lang="pt-BR" sz="2200" b="1"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FF00"/>
                    </a:solidFill>
                  </a:tcPr>
                </a:tc>
                <a:tc>
                  <a:txBody>
                    <a:bodyPr/>
                    <a:lstStyle/>
                    <a:p>
                      <a:pPr algn="ctr" fontAlgn="auto">
                        <a:buNone/>
                      </a:pPr>
                      <a:r>
                        <a:rPr lang="pt-BR" sz="2200" b="1" dirty="0">
                          <a:solidFill>
                            <a:schemeClr val="tx1"/>
                          </a:solidFill>
                          <a:effectLst/>
                        </a:rPr>
                        <a:t>1</a:t>
                      </a:r>
                      <a:endParaRPr lang="pt-BR" sz="2200" b="1"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FF00"/>
                    </a:solidFill>
                  </a:tcPr>
                </a:tc>
                <a:extLst>
                  <a:ext uri="{0D108BD9-81ED-4DB2-BD59-A6C34878D82A}">
                    <a16:rowId xmlns:a16="http://schemas.microsoft.com/office/drawing/2014/main" val="4068989867"/>
                  </a:ext>
                </a:extLst>
              </a:tr>
            </a:tbl>
          </a:graphicData>
        </a:graphic>
      </p:graphicFrame>
    </p:spTree>
    <p:extLst>
      <p:ext uri="{BB962C8B-B14F-4D97-AF65-F5344CB8AC3E}">
        <p14:creationId xmlns:p14="http://schemas.microsoft.com/office/powerpoint/2010/main" val="3789202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8CA32-4744-339C-FCFA-19FC036D99BA}"/>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1D0D518D-F09A-9A0D-363B-52AB6B15CF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4501" y="611635"/>
            <a:ext cx="4157966" cy="786859"/>
          </a:xfrm>
          <a:prstGeom prst="rect">
            <a:avLst/>
          </a:prstGeom>
          <a:noFill/>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EB60F03-0C28-D2FE-BCFB-ED3CD95B3FBA}"/>
                  </a:ext>
                </a:extLst>
              </p:cNvPr>
              <p:cNvSpPr txBox="1"/>
              <p:nvPr/>
            </p:nvSpPr>
            <p:spPr>
              <a:xfrm>
                <a:off x="107576" y="1479194"/>
                <a:ext cx="5836024" cy="1446550"/>
              </a:xfrm>
              <a:prstGeom prst="rect">
                <a:avLst/>
              </a:prstGeom>
              <a:noFill/>
            </p:spPr>
            <p:txBody>
              <a:bodyPr wrap="square">
                <a:spAutoFit/>
              </a:bodyPr>
              <a:lstStyle/>
              <a:p>
                <a:pPr algn="just" fontAlgn="auto">
                  <a:buNone/>
                </a:pPr>
                <a:r>
                  <a:rPr lang="pt-BR" sz="2200" b="1" dirty="0">
                    <a:solidFill>
                      <a:srgbClr val="000000"/>
                    </a:solidFill>
                    <a:effectLst/>
                    <a:latin typeface="Arial Narrow" panose="020B0606020202030204" pitchFamily="34" charset="0"/>
                    <a:ea typeface="Calibri" panose="020F0502020204030204" pitchFamily="34" charset="0"/>
                  </a:rPr>
                  <a:t>16. </a:t>
                </a:r>
                <a:r>
                  <a:rPr lang="pt-BR" sz="2200" dirty="0">
                    <a:solidFill>
                      <a:srgbClr val="000000"/>
                    </a:solidFill>
                    <a:effectLst/>
                    <a:latin typeface="Arial Narrow" panose="020B0606020202030204" pitchFamily="34" charset="0"/>
                    <a:ea typeface="Calibri" panose="020F0502020204030204" pitchFamily="34" charset="0"/>
                  </a:rPr>
                  <a:t>Uma lâmpada fica acesa todas as noites em média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m:t>
                    </m:r>
                  </m:oMath>
                </a14:m>
                <a:r>
                  <a:rPr lang="pt-BR" sz="2200" dirty="0">
                    <a:solidFill>
                      <a:srgbClr val="000000"/>
                    </a:solidFill>
                    <a:effectLst/>
                    <a:latin typeface="Arial Narrow" panose="020B0606020202030204" pitchFamily="34" charset="0"/>
                    <a:ea typeface="Calibri" panose="020F0502020204030204" pitchFamily="34" charset="0"/>
                  </a:rPr>
                  <a:t> horas. Considerando que a sua potência nominal é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60 </m:t>
                    </m:r>
                    <m:r>
                      <m:rPr>
                        <m:sty m:val="p"/>
                      </m:rPr>
                      <a:rPr lang="pt-BR" sz="2200">
                        <a:solidFill>
                          <a:srgbClr val="000000"/>
                        </a:solidFill>
                        <a:effectLst/>
                        <a:latin typeface="Cambria Math" panose="02040503050406030204" pitchFamily="18" charset="0"/>
                        <a:ea typeface="Calibri" panose="020F0502020204030204" pitchFamily="34" charset="0"/>
                      </a:rPr>
                      <m:t>W</m:t>
                    </m:r>
                  </m:oMath>
                </a14:m>
                <a:r>
                  <a:rPr lang="pt-BR" sz="2200" dirty="0">
                    <a:solidFill>
                      <a:srgbClr val="000000"/>
                    </a:solidFill>
                    <a:effectLst/>
                    <a:latin typeface="Arial Narrow" panose="020B0606020202030204" pitchFamily="34" charset="0"/>
                    <a:ea typeface="Calibri" panose="020F0502020204030204" pitchFamily="34" charset="0"/>
                  </a:rPr>
                  <a:t>, calcule a quantidade energia consumida ao final de um mês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m:t>
                    </m:r>
                  </m:oMath>
                </a14:m>
                <a:r>
                  <a:rPr lang="pt-BR" sz="2200" dirty="0">
                    <a:solidFill>
                      <a:srgbClr val="000000"/>
                    </a:solidFill>
                    <a:effectLst/>
                    <a:latin typeface="Arial Narrow" panose="020B0606020202030204" pitchFamily="34" charset="0"/>
                    <a:ea typeface="Calibri" panose="020F0502020204030204" pitchFamily="34" charset="0"/>
                  </a:rPr>
                  <a:t> dias).</a:t>
                </a:r>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EEB60F03-0C28-D2FE-BCFB-ED3CD95B3FBA}"/>
                  </a:ext>
                </a:extLst>
              </p:cNvPr>
              <p:cNvSpPr txBox="1">
                <a:spLocks noRot="1" noChangeAspect="1" noMove="1" noResize="1" noEditPoints="1" noAdjustHandles="1" noChangeArrowheads="1" noChangeShapeType="1" noTextEdit="1"/>
              </p:cNvSpPr>
              <p:nvPr/>
            </p:nvSpPr>
            <p:spPr>
              <a:xfrm>
                <a:off x="107576" y="1479194"/>
                <a:ext cx="5836024" cy="1446550"/>
              </a:xfrm>
              <a:prstGeom prst="rect">
                <a:avLst/>
              </a:prstGeom>
              <a:blipFill>
                <a:blip r:embed="rId3"/>
                <a:stretch>
                  <a:fillRect l="-1358" t="-2954" r="-1358" b="-80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0A493CD-231E-62DA-8659-5CEEBE129868}"/>
                  </a:ext>
                </a:extLst>
              </p:cNvPr>
              <p:cNvSpPr txBox="1"/>
              <p:nvPr/>
            </p:nvSpPr>
            <p:spPr>
              <a:xfrm>
                <a:off x="5943600" y="611635"/>
                <a:ext cx="5836023" cy="1859933"/>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17. </a:t>
                </a:r>
                <a:r>
                  <a:rPr lang="pt-BR" sz="2200" dirty="0">
                    <a:solidFill>
                      <a:srgbClr val="000000"/>
                    </a:solidFill>
                    <a:effectLst/>
                    <a:latin typeface="Arial Narrow" panose="020B0606020202030204" pitchFamily="34" charset="0"/>
                    <a:ea typeface="Calibri" panose="020F0502020204030204" pitchFamily="34" charset="0"/>
                  </a:rPr>
                  <a:t>Uma geladeira funciona em ciclos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30 </m:t>
                    </m:r>
                    <m:r>
                      <m:rPr>
                        <m:sty m:val="p"/>
                      </m:rPr>
                      <a:rPr lang="pt-BR" sz="2200">
                        <a:solidFill>
                          <a:srgbClr val="000000"/>
                        </a:solidFill>
                        <a:effectLst/>
                        <a:latin typeface="Cambria Math" panose="02040503050406030204" pitchFamily="18" charset="0"/>
                        <a:ea typeface="Calibri" panose="020F0502020204030204" pitchFamily="34" charset="0"/>
                      </a:rPr>
                      <m:t>a</m:t>
                    </m:r>
                    <m:r>
                      <a:rPr lang="pt-BR" sz="2200">
                        <a:solidFill>
                          <a:srgbClr val="000000"/>
                        </a:solidFill>
                        <a:effectLst/>
                        <a:latin typeface="Cambria Math" panose="02040503050406030204" pitchFamily="18" charset="0"/>
                        <a:ea typeface="Calibri" panose="020F0502020204030204" pitchFamily="34" charset="0"/>
                      </a:rPr>
                      <m:t> 45</m:t>
                    </m:r>
                  </m:oMath>
                </a14:m>
                <a:r>
                  <a:rPr lang="pt-BR" sz="2200" dirty="0">
                    <a:solidFill>
                      <a:srgbClr val="000000"/>
                    </a:solidFill>
                    <a:effectLst/>
                    <a:latin typeface="Arial Narrow" panose="020B0606020202030204" pitchFamily="34" charset="0"/>
                    <a:ea typeface="Calibri" panose="020F0502020204030204" pitchFamily="34" charset="0"/>
                  </a:rPr>
                  <a:t> minutos (ligado/desligado). Sendo a sua potência nominal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300 </m:t>
                    </m:r>
                    <m:r>
                      <m:rPr>
                        <m:sty m:val="p"/>
                      </m:rPr>
                      <a:rPr lang="pt-BR" sz="2200">
                        <a:solidFill>
                          <a:srgbClr val="000000"/>
                        </a:solidFill>
                        <a:effectLst/>
                        <a:latin typeface="Cambria Math" panose="02040503050406030204" pitchFamily="18" charset="0"/>
                        <a:ea typeface="Calibri" panose="020F0502020204030204" pitchFamily="34" charset="0"/>
                      </a:rPr>
                      <m:t>W</m:t>
                    </m:r>
                  </m:oMath>
                </a14:m>
                <a:r>
                  <a:rPr lang="pt-BR" sz="2200" dirty="0">
                    <a:solidFill>
                      <a:srgbClr val="000000"/>
                    </a:solidFill>
                    <a:effectLst/>
                    <a:latin typeface="Arial Narrow" panose="020B0606020202030204" pitchFamily="34" charset="0"/>
                    <a:ea typeface="Calibri" panose="020F0502020204030204" pitchFamily="34" charset="0"/>
                  </a:rPr>
                  <a:t>, quanto de energia ela consome mensalmente ficando ligada no ciclo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m:t>
                    </m:r>
                  </m:oMath>
                </a14:m>
                <a:r>
                  <a:rPr lang="pt-BR" sz="2200" dirty="0">
                    <a:solidFill>
                      <a:srgbClr val="000000"/>
                    </a:solidFill>
                    <a:effectLst/>
                    <a:latin typeface="Arial Narrow" panose="020B0606020202030204" pitchFamily="34" charset="0"/>
                    <a:ea typeface="Calibri" panose="020F0502020204030204" pitchFamily="34" charset="0"/>
                  </a:rPr>
                  <a:t> minutos?</a:t>
                </a:r>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30A493CD-231E-62DA-8659-5CEEBE129868}"/>
                  </a:ext>
                </a:extLst>
              </p:cNvPr>
              <p:cNvSpPr txBox="1">
                <a:spLocks noRot="1" noChangeAspect="1" noMove="1" noResize="1" noEditPoints="1" noAdjustHandles="1" noChangeArrowheads="1" noChangeShapeType="1" noTextEdit="1"/>
              </p:cNvSpPr>
              <p:nvPr/>
            </p:nvSpPr>
            <p:spPr>
              <a:xfrm>
                <a:off x="5943600" y="611635"/>
                <a:ext cx="5836023" cy="1859933"/>
              </a:xfrm>
              <a:prstGeom prst="rect">
                <a:avLst/>
              </a:prstGeom>
              <a:blipFill>
                <a:blip r:embed="rId4"/>
                <a:stretch>
                  <a:fillRect t="-2295" r="-1358" b="-6230"/>
                </a:stretch>
              </a:blipFill>
            </p:spPr>
            <p:txBody>
              <a:bodyPr/>
              <a:lstStyle/>
              <a:p>
                <a:r>
                  <a:rPr lang="pt-BR">
                    <a:noFill/>
                  </a:rPr>
                  <a:t> </a:t>
                </a:r>
              </a:p>
            </p:txBody>
          </p:sp>
        </mc:Fallback>
      </mc:AlternateContent>
    </p:spTree>
    <p:extLst>
      <p:ext uri="{BB962C8B-B14F-4D97-AF65-F5344CB8AC3E}">
        <p14:creationId xmlns:p14="http://schemas.microsoft.com/office/powerpoint/2010/main" val="391302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C76F7-2D71-A2BB-7CC0-20E44A4190D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A14F0A3-F6FA-941C-9D0C-032693187FFE}"/>
              </a:ext>
            </a:extLst>
          </p:cNvPr>
          <p:cNvSpPr txBox="1"/>
          <p:nvPr/>
        </p:nvSpPr>
        <p:spPr>
          <a:xfrm>
            <a:off x="143435" y="541715"/>
            <a:ext cx="5782236" cy="3756926"/>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18. (UEG – adaptada) </a:t>
            </a:r>
            <a:r>
              <a:rPr lang="pt-BR" sz="2200" dirty="0">
                <a:solidFill>
                  <a:srgbClr val="000000"/>
                </a:solidFill>
                <a:effectLst/>
                <a:latin typeface="Arial Narrow" panose="020B0606020202030204" pitchFamily="34" charset="0"/>
                <a:ea typeface="Calibri" panose="020F0502020204030204" pitchFamily="34" charset="0"/>
              </a:rPr>
              <a:t>Uma questão bem debatida na última década no Brasil é a do consumo sustentável, principalmente no que se refere à economia de energia elétrica. Quatro estudantes que moram em uma república resolveram fazer um levantamento do consumo de energia elétrica em 30 dias. </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200" dirty="0">
                <a:solidFill>
                  <a:srgbClr val="000000"/>
                </a:solidFill>
                <a:effectLst/>
                <a:latin typeface="Arial Narrow" panose="020B0606020202030204" pitchFamily="34" charset="0"/>
                <a:ea typeface="Calibri" panose="020F0502020204030204" pitchFamily="34" charset="0"/>
              </a:rPr>
              <a:t>A tabela a seguir mostra alguns aparelhos listados por eles, a quantidade e a potência de cada um e o tempo em que ficam ligados.</a:t>
            </a:r>
            <a:endParaRPr lang="pt-BR" sz="2200" dirty="0">
              <a:effectLst/>
              <a:latin typeface="Arial Narrow" panose="020B0606020202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BC588723-9749-616B-C4D6-33EDB38866F1}"/>
                  </a:ext>
                </a:extLst>
              </p:cNvPr>
              <p:cNvGraphicFramePr>
                <a:graphicFrameLocks noGrp="1"/>
              </p:cNvGraphicFramePr>
              <p:nvPr>
                <p:extLst>
                  <p:ext uri="{D42A27DB-BD31-4B8C-83A1-F6EECF244321}">
                    <p14:modId xmlns:p14="http://schemas.microsoft.com/office/powerpoint/2010/main" val="2646296024"/>
                  </p:ext>
                </p:extLst>
              </p:nvPr>
            </p:nvGraphicFramePr>
            <p:xfrm>
              <a:off x="6266331" y="623111"/>
              <a:ext cx="5710515" cy="2891053"/>
            </p:xfrm>
            <a:graphic>
              <a:graphicData uri="http://schemas.openxmlformats.org/drawingml/2006/table">
                <a:tbl>
                  <a:tblPr firstRow="1" firstCol="1" bandRow="1">
                    <a:tableStyleId>{5C22544A-7EE6-4342-B048-85BDC9FD1C3A}</a:tableStyleId>
                  </a:tblPr>
                  <a:tblGrid>
                    <a:gridCol w="1503149">
                      <a:extLst>
                        <a:ext uri="{9D8B030D-6E8A-4147-A177-3AD203B41FA5}">
                          <a16:colId xmlns:a16="http://schemas.microsoft.com/office/drawing/2014/main" val="3721385767"/>
                        </a:ext>
                      </a:extLst>
                    </a:gridCol>
                    <a:gridCol w="1660536">
                      <a:extLst>
                        <a:ext uri="{9D8B030D-6E8A-4147-A177-3AD203B41FA5}">
                          <a16:colId xmlns:a16="http://schemas.microsoft.com/office/drawing/2014/main" val="500964624"/>
                        </a:ext>
                      </a:extLst>
                    </a:gridCol>
                    <a:gridCol w="1207872">
                      <a:extLst>
                        <a:ext uri="{9D8B030D-6E8A-4147-A177-3AD203B41FA5}">
                          <a16:colId xmlns:a16="http://schemas.microsoft.com/office/drawing/2014/main" val="644394819"/>
                        </a:ext>
                      </a:extLst>
                    </a:gridCol>
                    <a:gridCol w="1338958">
                      <a:extLst>
                        <a:ext uri="{9D8B030D-6E8A-4147-A177-3AD203B41FA5}">
                          <a16:colId xmlns:a16="http://schemas.microsoft.com/office/drawing/2014/main" val="24127166"/>
                        </a:ext>
                      </a:extLst>
                    </a:gridCol>
                  </a:tblGrid>
                  <a:tr h="917822">
                    <a:tc>
                      <a:txBody>
                        <a:bodyPr/>
                        <a:lstStyle/>
                        <a:p>
                          <a:pPr algn="ctr" fontAlgn="auto">
                            <a:buNone/>
                          </a:pPr>
                          <a:r>
                            <a:rPr lang="pt-BR" sz="2000" dirty="0">
                              <a:solidFill>
                                <a:schemeClr val="tx1"/>
                              </a:solidFill>
                              <a:effectLst/>
                            </a:rPr>
                            <a:t> </a:t>
                          </a:r>
                        </a:p>
                        <a:p>
                          <a:pPr algn="ctr" fontAlgn="auto">
                            <a:buNone/>
                          </a:pPr>
                          <a14:m>
                            <m:oMathPara xmlns:m="http://schemas.openxmlformats.org/officeDocument/2006/math">
                              <m:oMathParaPr>
                                <m:jc m:val="centerGroup"/>
                              </m:oMathParaPr>
                              <m:oMath xmlns:m="http://schemas.openxmlformats.org/officeDocument/2006/math">
                                <m:r>
                                  <m:rPr>
                                    <m:sty m:val="p"/>
                                  </m:rPr>
                                  <a:rPr lang="pt-BR" sz="2000">
                                    <a:solidFill>
                                      <a:schemeClr val="tx1"/>
                                    </a:solidFill>
                                    <a:effectLst/>
                                    <a:latin typeface="Cambria Math" panose="02040503050406030204" pitchFamily="18" charset="0"/>
                                  </a:rPr>
                                  <m:t>Quantidade</m:t>
                                </m:r>
                                <m:r>
                                  <a:rPr lang="pt-BR" sz="2000">
                                    <a:solidFill>
                                      <a:schemeClr val="tx1"/>
                                    </a:solidFill>
                                    <a:effectLst/>
                                    <a:latin typeface="Cambria Math" panose="02040503050406030204" pitchFamily="18" charset="0"/>
                                  </a:rPr>
                                  <m:t> </m:t>
                                </m:r>
                              </m:oMath>
                            </m:oMathPara>
                          </a14:m>
                          <a:endParaRPr lang="pt-BR" sz="200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bg2"/>
                        </a:solidFill>
                      </a:tcPr>
                    </a:tc>
                    <a:tc>
                      <a:txBody>
                        <a:bodyPr/>
                        <a:lstStyle/>
                        <a:p>
                          <a:pPr algn="ctr" fontAlgn="auto">
                            <a:buNone/>
                          </a:pPr>
                          <a:r>
                            <a:rPr lang="pt-BR" sz="2000" dirty="0">
                              <a:solidFill>
                                <a:schemeClr val="tx1"/>
                              </a:solidFill>
                              <a:effectLst/>
                            </a:rPr>
                            <a:t> </a:t>
                          </a:r>
                        </a:p>
                        <a:p>
                          <a:pPr algn="ctr" fontAlgn="auto">
                            <a:buNone/>
                          </a:pPr>
                          <a14:m>
                            <m:oMathPara xmlns:m="http://schemas.openxmlformats.org/officeDocument/2006/math">
                              <m:oMathParaPr>
                                <m:jc m:val="centerGroup"/>
                              </m:oMathParaPr>
                              <m:oMath xmlns:m="http://schemas.openxmlformats.org/officeDocument/2006/math">
                                <m:r>
                                  <m:rPr>
                                    <m:sty m:val="p"/>
                                  </m:rPr>
                                  <a:rPr lang="pt-BR" sz="2000">
                                    <a:solidFill>
                                      <a:schemeClr val="tx1"/>
                                    </a:solidFill>
                                    <a:effectLst/>
                                    <a:latin typeface="Cambria Math" panose="02040503050406030204" pitchFamily="18" charset="0"/>
                                  </a:rPr>
                                  <m:t>Aparelho</m:t>
                                </m:r>
                                <m:r>
                                  <a:rPr lang="pt-BR" sz="2000">
                                    <a:solidFill>
                                      <a:schemeClr val="tx1"/>
                                    </a:solidFill>
                                    <a:effectLst/>
                                    <a:latin typeface="Cambria Math" panose="02040503050406030204" pitchFamily="18" charset="0"/>
                                  </a:rPr>
                                  <m:t> </m:t>
                                </m:r>
                              </m:oMath>
                            </m:oMathPara>
                          </a14:m>
                          <a:endParaRPr lang="pt-BR" sz="200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bg2"/>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m:rPr>
                                    <m:sty m:val="p"/>
                                  </m:rPr>
                                  <a:rPr lang="pt-BR" sz="2000" smtClean="0">
                                    <a:solidFill>
                                      <a:schemeClr val="tx1"/>
                                    </a:solidFill>
                                    <a:effectLst/>
                                    <a:latin typeface="Cambria Math" panose="02040503050406030204" pitchFamily="18" charset="0"/>
                                  </a:rPr>
                                  <m:t>Pot</m:t>
                                </m:r>
                                <m:r>
                                  <a:rPr lang="pt-BR" sz="2000" smtClean="0">
                                    <a:solidFill>
                                      <a:schemeClr val="tx1"/>
                                    </a:solidFill>
                                    <a:effectLst/>
                                    <a:latin typeface="Cambria Math" panose="02040503050406030204" pitchFamily="18" charset="0"/>
                                  </a:rPr>
                                  <m:t>ê</m:t>
                                </m:r>
                                <m:r>
                                  <m:rPr>
                                    <m:sty m:val="p"/>
                                  </m:rPr>
                                  <a:rPr lang="pt-BR" sz="2000" smtClean="0">
                                    <a:solidFill>
                                      <a:schemeClr val="tx1"/>
                                    </a:solidFill>
                                    <a:effectLst/>
                                    <a:latin typeface="Cambria Math" panose="02040503050406030204" pitchFamily="18" charset="0"/>
                                  </a:rPr>
                                  <m:t>ncia</m:t>
                                </m:r>
                              </m:oMath>
                            </m:oMathPara>
                          </a14:m>
                          <a:endParaRPr lang="pt-BR" sz="2000">
                            <a:solidFill>
                              <a:schemeClr val="tx1"/>
                            </a:solidFill>
                            <a:effectLst/>
                          </a:endParaRPr>
                        </a:p>
                        <a:p>
                          <a:pPr algn="ctr" fontAlgn="auto">
                            <a:buNone/>
                          </a:pPr>
                          <a14:m>
                            <m:oMathPara xmlns:m="http://schemas.openxmlformats.org/officeDocument/2006/math">
                              <m:oMathParaPr>
                                <m:jc m:val="centerGroup"/>
                              </m:oMathParaPr>
                              <m:oMath xmlns:m="http://schemas.openxmlformats.org/officeDocument/2006/math">
                                <m:r>
                                  <a:rPr lang="pt-BR" sz="2000">
                                    <a:solidFill>
                                      <a:schemeClr val="tx1"/>
                                    </a:solidFill>
                                    <a:effectLst/>
                                    <a:latin typeface="Cambria Math" panose="02040503050406030204" pitchFamily="18" charset="0"/>
                                  </a:rPr>
                                  <m:t>(</m:t>
                                </m:r>
                                <m:r>
                                  <m:rPr>
                                    <m:sty m:val="p"/>
                                  </m:rPr>
                                  <a:rPr lang="pt-BR" sz="2000">
                                    <a:solidFill>
                                      <a:schemeClr val="tx1"/>
                                    </a:solidFill>
                                    <a:effectLst/>
                                    <a:latin typeface="Cambria Math" panose="02040503050406030204" pitchFamily="18" charset="0"/>
                                  </a:rPr>
                                  <m:t>kW</m:t>
                                </m:r>
                                <m:r>
                                  <a:rPr lang="pt-BR" sz="2000">
                                    <a:solidFill>
                                      <a:schemeClr val="tx1"/>
                                    </a:solidFill>
                                    <a:effectLst/>
                                    <a:latin typeface="Cambria Math" panose="02040503050406030204" pitchFamily="18" charset="0"/>
                                  </a:rPr>
                                  <m:t>)</m:t>
                                </m:r>
                              </m:oMath>
                            </m:oMathPara>
                          </a14:m>
                          <a:endParaRPr lang="pt-BR" sz="200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bg2"/>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m:rPr>
                                    <m:sty m:val="p"/>
                                  </m:rPr>
                                  <a:rPr lang="pt-BR" sz="2000" smtClean="0">
                                    <a:solidFill>
                                      <a:schemeClr val="tx1"/>
                                    </a:solidFill>
                                    <a:effectLst/>
                                    <a:latin typeface="Cambria Math" panose="02040503050406030204" pitchFamily="18" charset="0"/>
                                  </a:rPr>
                                  <m:t>Tempo</m:t>
                                </m:r>
                                <m:r>
                                  <a:rPr lang="pt-BR" sz="2000" smtClean="0">
                                    <a:solidFill>
                                      <a:schemeClr val="tx1"/>
                                    </a:solidFill>
                                    <a:effectLst/>
                                    <a:latin typeface="Cambria Math" panose="02040503050406030204" pitchFamily="18" charset="0"/>
                                  </a:rPr>
                                  <m:t> </m:t>
                                </m:r>
                              </m:oMath>
                            </m:oMathPara>
                          </a14:m>
                          <a:endParaRPr lang="pt-BR" sz="2000" dirty="0">
                            <a:solidFill>
                              <a:schemeClr val="tx1"/>
                            </a:solidFill>
                            <a:effectLst/>
                          </a:endParaRPr>
                        </a:p>
                        <a:p>
                          <a:pPr algn="ctr" fontAlgn="auto">
                            <a:buNone/>
                          </a:pPr>
                          <a14:m>
                            <m:oMathPara xmlns:m="http://schemas.openxmlformats.org/officeDocument/2006/math">
                              <m:oMathParaPr>
                                <m:jc m:val="centerGroup"/>
                              </m:oMathParaPr>
                              <m:oMath xmlns:m="http://schemas.openxmlformats.org/officeDocument/2006/math">
                                <m:r>
                                  <a:rPr lang="pt-BR" sz="2000">
                                    <a:solidFill>
                                      <a:schemeClr val="tx1"/>
                                    </a:solidFill>
                                    <a:effectLst/>
                                    <a:latin typeface="Cambria Math" panose="02040503050406030204" pitchFamily="18" charset="0"/>
                                  </a:rPr>
                                  <m:t>(</m:t>
                                </m:r>
                                <m:r>
                                  <m:rPr>
                                    <m:sty m:val="p"/>
                                  </m:rPr>
                                  <a:rPr lang="pt-BR" sz="2000">
                                    <a:solidFill>
                                      <a:schemeClr val="tx1"/>
                                    </a:solidFill>
                                    <a:effectLst/>
                                    <a:latin typeface="Cambria Math" panose="02040503050406030204" pitchFamily="18" charset="0"/>
                                  </a:rPr>
                                  <m:t>hora</m:t>
                                </m:r>
                                <m:r>
                                  <a:rPr lang="pt-BR" sz="2000">
                                    <a:solidFill>
                                      <a:schemeClr val="tx1"/>
                                    </a:solidFill>
                                    <a:effectLst/>
                                    <a:latin typeface="Cambria Math" panose="02040503050406030204" pitchFamily="18" charset="0"/>
                                  </a:rPr>
                                  <m:t>/</m:t>
                                </m:r>
                                <m:r>
                                  <m:rPr>
                                    <m:sty m:val="p"/>
                                  </m:rPr>
                                  <a:rPr lang="pt-BR" sz="2000">
                                    <a:solidFill>
                                      <a:schemeClr val="tx1"/>
                                    </a:solidFill>
                                    <a:effectLst/>
                                    <a:latin typeface="Cambria Math" panose="02040503050406030204" pitchFamily="18" charset="0"/>
                                  </a:rPr>
                                  <m:t>dia</m:t>
                                </m:r>
                                <m:r>
                                  <a:rPr lang="pt-BR" sz="2000">
                                    <a:solidFill>
                                      <a:schemeClr val="tx1"/>
                                    </a:solidFill>
                                    <a:effectLst/>
                                    <a:latin typeface="Cambria Math" panose="02040503050406030204" pitchFamily="18" charset="0"/>
                                  </a:rPr>
                                  <m:t>)</m:t>
                                </m:r>
                              </m:oMath>
                            </m:oMathPara>
                          </a14:m>
                          <a:endParaRPr lang="pt-BR" sz="200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bg2"/>
                        </a:solidFill>
                      </a:tcPr>
                    </a:tc>
                    <a:extLst>
                      <a:ext uri="{0D108BD9-81ED-4DB2-BD59-A6C34878D82A}">
                        <a16:rowId xmlns:a16="http://schemas.microsoft.com/office/drawing/2014/main" val="4071331179"/>
                      </a:ext>
                    </a:extLst>
                  </a:tr>
                  <a:tr h="678298">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4 </m:t>
                                </m:r>
                              </m:oMath>
                            </m:oMathPara>
                          </a14:m>
                          <a:endParaRPr lang="pt-BR" sz="2200">
                            <a:solidFill>
                              <a:schemeClr val="tx1"/>
                            </a:solidFill>
                            <a:effectLst/>
                          </a:endParaRPr>
                        </a:p>
                        <a:p>
                          <a:pPr algn="ctr" fontAlgn="auto">
                            <a:buNone/>
                          </a:pPr>
                          <a:r>
                            <a:rPr lang="pt-BR" sz="2200">
                              <a:solidFill>
                                <a:schemeClr val="tx1"/>
                              </a:solidFill>
                              <a:effectLst/>
                            </a:rPr>
                            <a:t> </a:t>
                          </a:r>
                          <a:endParaRPr lang="pt-BR" sz="220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4">
                            <a:lumMod val="20000"/>
                            <a:lumOff val="80000"/>
                          </a:schemeClr>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m:rPr>
                                    <m:sty m:val="p"/>
                                  </m:rPr>
                                  <a:rPr lang="pt-BR" sz="2000" smtClean="0">
                                    <a:solidFill>
                                      <a:schemeClr val="tx1"/>
                                    </a:solidFill>
                                    <a:effectLst/>
                                    <a:latin typeface="Cambria Math" panose="02040503050406030204" pitchFamily="18" charset="0"/>
                                  </a:rPr>
                                  <m:t>l</m:t>
                                </m:r>
                                <m:r>
                                  <a:rPr lang="pt-BR" sz="2000" smtClean="0">
                                    <a:solidFill>
                                      <a:schemeClr val="tx1"/>
                                    </a:solidFill>
                                    <a:effectLst/>
                                    <a:latin typeface="Cambria Math" panose="02040503050406030204" pitchFamily="18" charset="0"/>
                                  </a:rPr>
                                  <m:t>â</m:t>
                                </m:r>
                                <m:r>
                                  <m:rPr>
                                    <m:sty m:val="p"/>
                                  </m:rPr>
                                  <a:rPr lang="pt-BR" sz="2000" smtClean="0">
                                    <a:solidFill>
                                      <a:schemeClr val="tx1"/>
                                    </a:solidFill>
                                    <a:effectLst/>
                                    <a:latin typeface="Cambria Math" panose="02040503050406030204" pitchFamily="18" charset="0"/>
                                  </a:rPr>
                                  <m:t>mpadas</m:t>
                                </m:r>
                              </m:oMath>
                            </m:oMathPara>
                          </a14:m>
                          <a:endParaRPr lang="pt-BR" sz="200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4">
                            <a:lumMod val="20000"/>
                            <a:lumOff val="80000"/>
                          </a:schemeClr>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0,06 </m:t>
                                </m:r>
                              </m:oMath>
                            </m:oMathPara>
                          </a14:m>
                          <a:endParaRPr lang="pt-BR" sz="220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4">
                            <a:lumMod val="20000"/>
                            <a:lumOff val="80000"/>
                          </a:schemeClr>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3,00 </m:t>
                                </m:r>
                              </m:oMath>
                            </m:oMathPara>
                          </a14:m>
                          <a:endParaRPr lang="pt-BR" sz="220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44848671"/>
                      </a:ext>
                    </a:extLst>
                  </a:tr>
                  <a:tr h="616635">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1</m:t>
                                </m:r>
                              </m:oMath>
                            </m:oMathPara>
                          </a14:m>
                          <a:endParaRPr lang="pt-BR" sz="220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C000"/>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m:rPr>
                                    <m:sty m:val="p"/>
                                  </m:rPr>
                                  <a:rPr lang="pt-BR" sz="2000" smtClean="0">
                                    <a:solidFill>
                                      <a:schemeClr val="tx1"/>
                                    </a:solidFill>
                                    <a:effectLst/>
                                    <a:latin typeface="Cambria Math" panose="02040503050406030204" pitchFamily="18" charset="0"/>
                                  </a:rPr>
                                  <m:t>Ferro</m:t>
                                </m:r>
                                <m:r>
                                  <a:rPr lang="pt-BR" sz="2000" smtClean="0">
                                    <a:solidFill>
                                      <a:schemeClr val="tx1"/>
                                    </a:solidFill>
                                    <a:effectLst/>
                                    <a:latin typeface="Cambria Math" panose="02040503050406030204" pitchFamily="18" charset="0"/>
                                  </a:rPr>
                                  <m:t> </m:t>
                                </m:r>
                                <m:r>
                                  <m:rPr>
                                    <m:sty m:val="p"/>
                                  </m:rPr>
                                  <a:rPr lang="pt-BR" sz="2000" smtClean="0">
                                    <a:solidFill>
                                      <a:schemeClr val="tx1"/>
                                    </a:solidFill>
                                    <a:effectLst/>
                                    <a:latin typeface="Cambria Math" panose="02040503050406030204" pitchFamily="18" charset="0"/>
                                  </a:rPr>
                                  <m:t>de</m:t>
                                </m:r>
                                <m:r>
                                  <a:rPr lang="pt-BR" sz="2000" smtClean="0">
                                    <a:solidFill>
                                      <a:schemeClr val="tx1"/>
                                    </a:solidFill>
                                    <a:effectLst/>
                                    <a:latin typeface="Cambria Math" panose="02040503050406030204" pitchFamily="18" charset="0"/>
                                  </a:rPr>
                                  <m:t> </m:t>
                                </m:r>
                              </m:oMath>
                            </m:oMathPara>
                          </a14:m>
                          <a:endParaRPr lang="pt-BR" sz="2000" dirty="0">
                            <a:solidFill>
                              <a:schemeClr val="tx1"/>
                            </a:solidFill>
                            <a:effectLst/>
                          </a:endParaRPr>
                        </a:p>
                        <a:p>
                          <a:pPr algn="ctr" fontAlgn="auto">
                            <a:buNone/>
                          </a:pPr>
                          <a14:m>
                            <m:oMathPara xmlns:m="http://schemas.openxmlformats.org/officeDocument/2006/math">
                              <m:oMathParaPr>
                                <m:jc m:val="centerGroup"/>
                              </m:oMathParaPr>
                              <m:oMath xmlns:m="http://schemas.openxmlformats.org/officeDocument/2006/math">
                                <m:r>
                                  <m:rPr>
                                    <m:sty m:val="p"/>
                                  </m:rPr>
                                  <a:rPr lang="pt-BR" sz="2000">
                                    <a:solidFill>
                                      <a:schemeClr val="tx1"/>
                                    </a:solidFill>
                                    <a:effectLst/>
                                    <a:latin typeface="Cambria Math" panose="02040503050406030204" pitchFamily="18" charset="0"/>
                                  </a:rPr>
                                  <m:t>passar</m:t>
                                </m:r>
                                <m:r>
                                  <a:rPr lang="pt-BR" sz="2000">
                                    <a:solidFill>
                                      <a:schemeClr val="tx1"/>
                                    </a:solidFill>
                                    <a:effectLst/>
                                    <a:latin typeface="Cambria Math" panose="02040503050406030204" pitchFamily="18" charset="0"/>
                                  </a:rPr>
                                  <m:t> </m:t>
                                </m:r>
                                <m:r>
                                  <m:rPr>
                                    <m:sty m:val="p"/>
                                  </m:rPr>
                                  <a:rPr lang="pt-BR" sz="2000">
                                    <a:solidFill>
                                      <a:schemeClr val="tx1"/>
                                    </a:solidFill>
                                    <a:effectLst/>
                                    <a:latin typeface="Cambria Math" panose="02040503050406030204" pitchFamily="18" charset="0"/>
                                  </a:rPr>
                                  <m:t>roupas</m:t>
                                </m:r>
                              </m:oMath>
                            </m:oMathPara>
                          </a14:m>
                          <a:endParaRPr lang="pt-BR" sz="2000"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C000"/>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0,30 </m:t>
                                </m:r>
                              </m:oMath>
                            </m:oMathPara>
                          </a14:m>
                          <a:endParaRPr lang="pt-BR" sz="2200"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C000"/>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0,50</m:t>
                                </m:r>
                              </m:oMath>
                            </m:oMathPara>
                          </a14:m>
                          <a:endParaRPr lang="pt-BR" sz="2200"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C000"/>
                        </a:solidFill>
                      </a:tcPr>
                    </a:tc>
                    <a:extLst>
                      <a:ext uri="{0D108BD9-81ED-4DB2-BD59-A6C34878D82A}">
                        <a16:rowId xmlns:a16="http://schemas.microsoft.com/office/drawing/2014/main" val="3637399077"/>
                      </a:ext>
                    </a:extLst>
                  </a:tr>
                  <a:tr h="678298">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1</m:t>
                                </m:r>
                              </m:oMath>
                            </m:oMathPara>
                          </a14:m>
                          <a:endParaRPr lang="pt-BR" sz="2200" dirty="0">
                            <a:solidFill>
                              <a:schemeClr val="tx1"/>
                            </a:solidFill>
                            <a:effectLst/>
                          </a:endParaRPr>
                        </a:p>
                        <a:p>
                          <a:pPr algn="ctr" fontAlgn="auto">
                            <a:buNone/>
                          </a:pPr>
                          <a:r>
                            <a:rPr lang="pt-BR" sz="2200" dirty="0">
                              <a:solidFill>
                                <a:schemeClr val="tx1"/>
                              </a:solidFill>
                              <a:effectLst/>
                            </a:rPr>
                            <a:t> </a:t>
                          </a:r>
                          <a:endParaRPr lang="pt-BR" sz="2200"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FF00"/>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m:rPr>
                                    <m:sty m:val="p"/>
                                  </m:rPr>
                                  <a:rPr lang="pt-BR" sz="2000" smtClean="0">
                                    <a:solidFill>
                                      <a:schemeClr val="tx1"/>
                                    </a:solidFill>
                                    <a:effectLst/>
                                    <a:latin typeface="Cambria Math" panose="02040503050406030204" pitchFamily="18" charset="0"/>
                                  </a:rPr>
                                  <m:t>Chuveiro</m:t>
                                </m:r>
                              </m:oMath>
                            </m:oMathPara>
                          </a14:m>
                          <a:endParaRPr lang="pt-BR" sz="2000" dirty="0">
                            <a:solidFill>
                              <a:schemeClr val="tx1"/>
                            </a:solidFill>
                            <a:effectLst/>
                          </a:endParaRPr>
                        </a:p>
                        <a:p>
                          <a:pPr algn="ctr" fontAlgn="auto">
                            <a:buNone/>
                          </a:pPr>
                          <a14:m>
                            <m:oMathPara xmlns:m="http://schemas.openxmlformats.org/officeDocument/2006/math">
                              <m:oMathParaPr>
                                <m:jc m:val="centerGroup"/>
                              </m:oMathParaPr>
                              <m:oMath xmlns:m="http://schemas.openxmlformats.org/officeDocument/2006/math">
                                <m:r>
                                  <a:rPr lang="pt-BR" sz="2000" smtClean="0">
                                    <a:solidFill>
                                      <a:schemeClr val="tx1"/>
                                    </a:solidFill>
                                    <a:effectLst/>
                                    <a:latin typeface="Cambria Math" panose="02040503050406030204" pitchFamily="18" charset="0"/>
                                  </a:rPr>
                                  <m:t> </m:t>
                                </m:r>
                                <m:r>
                                  <m:rPr>
                                    <m:sty m:val="p"/>
                                  </m:rPr>
                                  <a:rPr lang="pt-BR" sz="2000" smtClean="0">
                                    <a:solidFill>
                                      <a:schemeClr val="tx1"/>
                                    </a:solidFill>
                                    <a:effectLst/>
                                    <a:latin typeface="Cambria Math" panose="02040503050406030204" pitchFamily="18" charset="0"/>
                                  </a:rPr>
                                  <m:t>el</m:t>
                                </m:r>
                                <m:r>
                                  <a:rPr lang="pt-BR" sz="2000" smtClean="0">
                                    <a:solidFill>
                                      <a:schemeClr val="tx1"/>
                                    </a:solidFill>
                                    <a:effectLst/>
                                    <a:latin typeface="Cambria Math" panose="02040503050406030204" pitchFamily="18" charset="0"/>
                                  </a:rPr>
                                  <m:t>é</m:t>
                                </m:r>
                                <m:r>
                                  <m:rPr>
                                    <m:sty m:val="p"/>
                                  </m:rPr>
                                  <a:rPr lang="pt-BR" sz="2000" smtClean="0">
                                    <a:solidFill>
                                      <a:schemeClr val="tx1"/>
                                    </a:solidFill>
                                    <a:effectLst/>
                                    <a:latin typeface="Cambria Math" panose="02040503050406030204" pitchFamily="18" charset="0"/>
                                  </a:rPr>
                                  <m:t>trico</m:t>
                                </m:r>
                              </m:oMath>
                            </m:oMathPara>
                          </a14:m>
                          <a:endParaRPr lang="pt-BR" sz="2000"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FF00"/>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4,50 </m:t>
                                </m:r>
                              </m:oMath>
                            </m:oMathPara>
                          </a14:m>
                          <a:endParaRPr lang="pt-BR" sz="2200"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FF00"/>
                        </a:solidFill>
                      </a:tcPr>
                    </a:tc>
                    <a:tc>
                      <a:txBody>
                        <a:bodyPr/>
                        <a:lstStyle/>
                        <a:p>
                          <a:pPr algn="ctr" fontAlgn="auto">
                            <a:buNone/>
                          </a:pPr>
                          <a14:m>
                            <m:oMathPara xmlns:m="http://schemas.openxmlformats.org/officeDocument/2006/math">
                              <m:oMathParaPr>
                                <m:jc m:val="centerGroup"/>
                              </m:oMathParaPr>
                              <m:oMath xmlns:m="http://schemas.openxmlformats.org/officeDocument/2006/math">
                                <m:r>
                                  <a:rPr lang="pt-BR" sz="2200" smtClean="0">
                                    <a:solidFill>
                                      <a:schemeClr val="tx1"/>
                                    </a:solidFill>
                                    <a:effectLst/>
                                    <a:latin typeface="Cambria Math" panose="02040503050406030204" pitchFamily="18" charset="0"/>
                                  </a:rPr>
                                  <m:t>1,50</m:t>
                                </m:r>
                              </m:oMath>
                            </m:oMathPara>
                          </a14:m>
                          <a:endParaRPr lang="pt-BR" sz="2200" dirty="0">
                            <a:solidFill>
                              <a:schemeClr val="tx1"/>
                            </a:solidFill>
                            <a:effectLst/>
                            <a:latin typeface="Calibri" panose="020F0502020204030204" pitchFamily="34" charset="0"/>
                            <a:ea typeface="Calibri" panose="020F0502020204030204" pitchFamily="34" charset="0"/>
                          </a:endParaRPr>
                        </a:p>
                      </a:txBody>
                      <a:tcPr marL="68580" marR="68580" marT="0" marB="0">
                        <a:solidFill>
                          <a:srgbClr val="FFFF00"/>
                        </a:solidFill>
                      </a:tcPr>
                    </a:tc>
                    <a:extLst>
                      <a:ext uri="{0D108BD9-81ED-4DB2-BD59-A6C34878D82A}">
                        <a16:rowId xmlns:a16="http://schemas.microsoft.com/office/drawing/2014/main" val="3210295686"/>
                      </a:ext>
                    </a:extLst>
                  </a:tr>
                </a:tbl>
              </a:graphicData>
            </a:graphic>
          </p:graphicFrame>
        </mc:Choice>
        <mc:Fallback xmlns="">
          <p:graphicFrame>
            <p:nvGraphicFramePr>
              <p:cNvPr id="4" name="Tabela 3">
                <a:extLst>
                  <a:ext uri="{FF2B5EF4-FFF2-40B4-BE49-F238E27FC236}">
                    <a16:creationId xmlns:a16="http://schemas.microsoft.com/office/drawing/2014/main" id="{BC588723-9749-616B-C4D6-33EDB38866F1}"/>
                  </a:ext>
                </a:extLst>
              </p:cNvPr>
              <p:cNvGraphicFramePr>
                <a:graphicFrameLocks noGrp="1"/>
              </p:cNvGraphicFramePr>
              <p:nvPr>
                <p:extLst>
                  <p:ext uri="{D42A27DB-BD31-4B8C-83A1-F6EECF244321}">
                    <p14:modId xmlns:p14="http://schemas.microsoft.com/office/powerpoint/2010/main" val="2646296024"/>
                  </p:ext>
                </p:extLst>
              </p:nvPr>
            </p:nvGraphicFramePr>
            <p:xfrm>
              <a:off x="6266331" y="623111"/>
              <a:ext cx="5710515" cy="2891053"/>
            </p:xfrm>
            <a:graphic>
              <a:graphicData uri="http://schemas.openxmlformats.org/drawingml/2006/table">
                <a:tbl>
                  <a:tblPr firstRow="1" firstCol="1" bandRow="1">
                    <a:tableStyleId>{5C22544A-7EE6-4342-B048-85BDC9FD1C3A}</a:tableStyleId>
                  </a:tblPr>
                  <a:tblGrid>
                    <a:gridCol w="1503149">
                      <a:extLst>
                        <a:ext uri="{9D8B030D-6E8A-4147-A177-3AD203B41FA5}">
                          <a16:colId xmlns:a16="http://schemas.microsoft.com/office/drawing/2014/main" val="3721385767"/>
                        </a:ext>
                      </a:extLst>
                    </a:gridCol>
                    <a:gridCol w="1660536">
                      <a:extLst>
                        <a:ext uri="{9D8B030D-6E8A-4147-A177-3AD203B41FA5}">
                          <a16:colId xmlns:a16="http://schemas.microsoft.com/office/drawing/2014/main" val="500964624"/>
                        </a:ext>
                      </a:extLst>
                    </a:gridCol>
                    <a:gridCol w="1207872">
                      <a:extLst>
                        <a:ext uri="{9D8B030D-6E8A-4147-A177-3AD203B41FA5}">
                          <a16:colId xmlns:a16="http://schemas.microsoft.com/office/drawing/2014/main" val="644394819"/>
                        </a:ext>
                      </a:extLst>
                    </a:gridCol>
                    <a:gridCol w="1338958">
                      <a:extLst>
                        <a:ext uri="{9D8B030D-6E8A-4147-A177-3AD203B41FA5}">
                          <a16:colId xmlns:a16="http://schemas.microsoft.com/office/drawing/2014/main" val="24127166"/>
                        </a:ext>
                      </a:extLst>
                    </a:gridCol>
                  </a:tblGrid>
                  <a:tr h="917822">
                    <a:tc>
                      <a:txBody>
                        <a:bodyPr/>
                        <a:lstStyle/>
                        <a:p>
                          <a:endParaRPr lang="pt-BR"/>
                        </a:p>
                      </a:txBody>
                      <a:tcPr marL="68580" marR="68580" marT="0" marB="0">
                        <a:blipFill>
                          <a:blip r:embed="rId2"/>
                          <a:stretch>
                            <a:fillRect l="-405" t="-662" r="-281377" b="-215894"/>
                          </a:stretch>
                        </a:blipFill>
                      </a:tcPr>
                    </a:tc>
                    <a:tc>
                      <a:txBody>
                        <a:bodyPr/>
                        <a:lstStyle/>
                        <a:p>
                          <a:endParaRPr lang="pt-BR"/>
                        </a:p>
                      </a:txBody>
                      <a:tcPr marL="68580" marR="68580" marT="0" marB="0">
                        <a:blipFill>
                          <a:blip r:embed="rId2"/>
                          <a:stretch>
                            <a:fillRect l="-90842" t="-662" r="-154579" b="-215894"/>
                          </a:stretch>
                        </a:blipFill>
                      </a:tcPr>
                    </a:tc>
                    <a:tc>
                      <a:txBody>
                        <a:bodyPr/>
                        <a:lstStyle/>
                        <a:p>
                          <a:endParaRPr lang="pt-BR"/>
                        </a:p>
                      </a:txBody>
                      <a:tcPr marL="68580" marR="68580" marT="0" marB="0">
                        <a:blipFill>
                          <a:blip r:embed="rId2"/>
                          <a:stretch>
                            <a:fillRect l="-263131" t="-662" r="-113131" b="-215894"/>
                          </a:stretch>
                        </a:blipFill>
                      </a:tcPr>
                    </a:tc>
                    <a:tc>
                      <a:txBody>
                        <a:bodyPr/>
                        <a:lstStyle/>
                        <a:p>
                          <a:endParaRPr lang="pt-BR"/>
                        </a:p>
                      </a:txBody>
                      <a:tcPr marL="68580" marR="68580" marT="0" marB="0">
                        <a:blipFill>
                          <a:blip r:embed="rId2"/>
                          <a:stretch>
                            <a:fillRect l="-326818" t="-662" r="-1818" b="-215894"/>
                          </a:stretch>
                        </a:blipFill>
                      </a:tcPr>
                    </a:tc>
                    <a:extLst>
                      <a:ext uri="{0D108BD9-81ED-4DB2-BD59-A6C34878D82A}">
                        <a16:rowId xmlns:a16="http://schemas.microsoft.com/office/drawing/2014/main" val="4071331179"/>
                      </a:ext>
                    </a:extLst>
                  </a:tr>
                  <a:tr h="678298">
                    <a:tc>
                      <a:txBody>
                        <a:bodyPr/>
                        <a:lstStyle/>
                        <a:p>
                          <a:endParaRPr lang="pt-BR"/>
                        </a:p>
                      </a:txBody>
                      <a:tcPr marL="68580" marR="68580" marT="0" marB="0">
                        <a:blipFill>
                          <a:blip r:embed="rId2"/>
                          <a:stretch>
                            <a:fillRect l="-405" t="-136937" r="-281377" b="-193694"/>
                          </a:stretch>
                        </a:blipFill>
                      </a:tcPr>
                    </a:tc>
                    <a:tc>
                      <a:txBody>
                        <a:bodyPr/>
                        <a:lstStyle/>
                        <a:p>
                          <a:endParaRPr lang="pt-BR"/>
                        </a:p>
                      </a:txBody>
                      <a:tcPr marL="68580" marR="68580" marT="0" marB="0">
                        <a:blipFill>
                          <a:blip r:embed="rId2"/>
                          <a:stretch>
                            <a:fillRect l="-90842" t="-136937" r="-154579" b="-193694"/>
                          </a:stretch>
                        </a:blipFill>
                      </a:tcPr>
                    </a:tc>
                    <a:tc>
                      <a:txBody>
                        <a:bodyPr/>
                        <a:lstStyle/>
                        <a:p>
                          <a:endParaRPr lang="pt-BR"/>
                        </a:p>
                      </a:txBody>
                      <a:tcPr marL="68580" marR="68580" marT="0" marB="0">
                        <a:blipFill>
                          <a:blip r:embed="rId2"/>
                          <a:stretch>
                            <a:fillRect l="-263131" t="-136937" r="-113131" b="-193694"/>
                          </a:stretch>
                        </a:blipFill>
                      </a:tcPr>
                    </a:tc>
                    <a:tc>
                      <a:txBody>
                        <a:bodyPr/>
                        <a:lstStyle/>
                        <a:p>
                          <a:endParaRPr lang="pt-BR"/>
                        </a:p>
                      </a:txBody>
                      <a:tcPr marL="68580" marR="68580" marT="0" marB="0">
                        <a:blipFill>
                          <a:blip r:embed="rId2"/>
                          <a:stretch>
                            <a:fillRect l="-326818" t="-136937" r="-1818" b="-193694"/>
                          </a:stretch>
                        </a:blipFill>
                      </a:tcPr>
                    </a:tc>
                    <a:extLst>
                      <a:ext uri="{0D108BD9-81ED-4DB2-BD59-A6C34878D82A}">
                        <a16:rowId xmlns:a16="http://schemas.microsoft.com/office/drawing/2014/main" val="344848671"/>
                      </a:ext>
                    </a:extLst>
                  </a:tr>
                  <a:tr h="616635">
                    <a:tc>
                      <a:txBody>
                        <a:bodyPr/>
                        <a:lstStyle/>
                        <a:p>
                          <a:endParaRPr lang="pt-BR"/>
                        </a:p>
                      </a:txBody>
                      <a:tcPr marL="68580" marR="68580" marT="0" marB="0">
                        <a:blipFill>
                          <a:blip r:embed="rId2"/>
                          <a:stretch>
                            <a:fillRect l="-405" t="-257843" r="-281377" b="-110784"/>
                          </a:stretch>
                        </a:blipFill>
                      </a:tcPr>
                    </a:tc>
                    <a:tc>
                      <a:txBody>
                        <a:bodyPr/>
                        <a:lstStyle/>
                        <a:p>
                          <a:endParaRPr lang="pt-BR"/>
                        </a:p>
                      </a:txBody>
                      <a:tcPr marL="68580" marR="68580" marT="0" marB="0">
                        <a:blipFill>
                          <a:blip r:embed="rId2"/>
                          <a:stretch>
                            <a:fillRect l="-90842" t="-257843" r="-154579" b="-110784"/>
                          </a:stretch>
                        </a:blipFill>
                      </a:tcPr>
                    </a:tc>
                    <a:tc>
                      <a:txBody>
                        <a:bodyPr/>
                        <a:lstStyle/>
                        <a:p>
                          <a:endParaRPr lang="pt-BR"/>
                        </a:p>
                      </a:txBody>
                      <a:tcPr marL="68580" marR="68580" marT="0" marB="0">
                        <a:blipFill>
                          <a:blip r:embed="rId2"/>
                          <a:stretch>
                            <a:fillRect l="-263131" t="-257843" r="-113131" b="-110784"/>
                          </a:stretch>
                        </a:blipFill>
                      </a:tcPr>
                    </a:tc>
                    <a:tc>
                      <a:txBody>
                        <a:bodyPr/>
                        <a:lstStyle/>
                        <a:p>
                          <a:endParaRPr lang="pt-BR"/>
                        </a:p>
                      </a:txBody>
                      <a:tcPr marL="68580" marR="68580" marT="0" marB="0">
                        <a:blipFill>
                          <a:blip r:embed="rId2"/>
                          <a:stretch>
                            <a:fillRect l="-326818" t="-257843" r="-1818" b="-110784"/>
                          </a:stretch>
                        </a:blipFill>
                      </a:tcPr>
                    </a:tc>
                    <a:extLst>
                      <a:ext uri="{0D108BD9-81ED-4DB2-BD59-A6C34878D82A}">
                        <a16:rowId xmlns:a16="http://schemas.microsoft.com/office/drawing/2014/main" val="3637399077"/>
                      </a:ext>
                    </a:extLst>
                  </a:tr>
                  <a:tr h="678298">
                    <a:tc>
                      <a:txBody>
                        <a:bodyPr/>
                        <a:lstStyle/>
                        <a:p>
                          <a:endParaRPr lang="pt-BR"/>
                        </a:p>
                      </a:txBody>
                      <a:tcPr marL="68580" marR="68580" marT="0" marB="0">
                        <a:blipFill>
                          <a:blip r:embed="rId2"/>
                          <a:stretch>
                            <a:fillRect l="-405" t="-328829" r="-281377" b="-1802"/>
                          </a:stretch>
                        </a:blipFill>
                      </a:tcPr>
                    </a:tc>
                    <a:tc>
                      <a:txBody>
                        <a:bodyPr/>
                        <a:lstStyle/>
                        <a:p>
                          <a:endParaRPr lang="pt-BR"/>
                        </a:p>
                      </a:txBody>
                      <a:tcPr marL="68580" marR="68580" marT="0" marB="0">
                        <a:blipFill>
                          <a:blip r:embed="rId2"/>
                          <a:stretch>
                            <a:fillRect l="-90842" t="-328829" r="-154579" b="-1802"/>
                          </a:stretch>
                        </a:blipFill>
                      </a:tcPr>
                    </a:tc>
                    <a:tc>
                      <a:txBody>
                        <a:bodyPr/>
                        <a:lstStyle/>
                        <a:p>
                          <a:endParaRPr lang="pt-BR"/>
                        </a:p>
                      </a:txBody>
                      <a:tcPr marL="68580" marR="68580" marT="0" marB="0">
                        <a:blipFill>
                          <a:blip r:embed="rId2"/>
                          <a:stretch>
                            <a:fillRect l="-263131" t="-328829" r="-113131" b="-1802"/>
                          </a:stretch>
                        </a:blipFill>
                      </a:tcPr>
                    </a:tc>
                    <a:tc>
                      <a:txBody>
                        <a:bodyPr/>
                        <a:lstStyle/>
                        <a:p>
                          <a:endParaRPr lang="pt-BR"/>
                        </a:p>
                      </a:txBody>
                      <a:tcPr marL="68580" marR="68580" marT="0" marB="0">
                        <a:blipFill>
                          <a:blip r:embed="rId2"/>
                          <a:stretch>
                            <a:fillRect l="-326818" t="-328829" r="-1818" b="-1802"/>
                          </a:stretch>
                        </a:blipFill>
                      </a:tcPr>
                    </a:tc>
                    <a:extLst>
                      <a:ext uri="{0D108BD9-81ED-4DB2-BD59-A6C34878D82A}">
                        <a16:rowId xmlns:a16="http://schemas.microsoft.com/office/drawing/2014/main" val="3210295686"/>
                      </a:ext>
                    </a:extLst>
                  </a:tr>
                </a:tbl>
              </a:graphicData>
            </a:graphic>
          </p:graphicFrame>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724AE71-D172-1934-5636-67A29753D93E}"/>
                  </a:ext>
                </a:extLst>
              </p:cNvPr>
              <p:cNvSpPr txBox="1"/>
              <p:nvPr/>
            </p:nvSpPr>
            <p:spPr>
              <a:xfrm>
                <a:off x="6266331" y="3713220"/>
                <a:ext cx="5782234" cy="1785104"/>
              </a:xfrm>
              <a:prstGeom prst="rect">
                <a:avLst/>
              </a:prstGeom>
              <a:noFill/>
            </p:spPr>
            <p:txBody>
              <a:bodyPr wrap="square">
                <a:spAutoFit/>
              </a:bodyPr>
              <a:lstStyle/>
              <a:p>
                <a:pPr algn="just" fontAlgn="auto">
                  <a:buNone/>
                </a:pPr>
                <a:r>
                  <a:rPr lang="pt-BR" sz="2200" dirty="0">
                    <a:solidFill>
                      <a:srgbClr val="000000"/>
                    </a:solidFill>
                    <a:effectLst/>
                    <a:latin typeface="Arial Narrow" panose="020B0606020202030204" pitchFamily="34" charset="0"/>
                    <a:ea typeface="Calibri" panose="020F0502020204030204" pitchFamily="34" charset="0"/>
                  </a:rPr>
                  <a:t>Com base nestes dados, o consumo mensal de energia elétrica destes aparelhos durante 30 dias, em kWh, foi de: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dirty="0">
                    <a:solidFill>
                      <a:srgbClr val="000000"/>
                    </a:solidFill>
                    <a:effectLst/>
                    <a:latin typeface="Arial Narrow" panose="020B0606020202030204" pitchFamily="34" charset="0"/>
                    <a:ea typeface="Calibri" panose="020F0502020204030204" pitchFamily="34" charset="0"/>
                  </a:rPr>
                  <a:t>(A)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202,50.</m:t>
                    </m:r>
                  </m:oMath>
                </a14:m>
                <a:r>
                  <a:rPr lang="pt-BR" sz="2200" dirty="0">
                    <a:solidFill>
                      <a:srgbClr val="000000"/>
                    </a:solidFill>
                    <a:effectLst/>
                    <a:latin typeface="Arial Narrow" panose="020B0606020202030204" pitchFamily="34" charset="0"/>
                    <a:ea typeface="Calibri" panose="020F0502020204030204" pitchFamily="34" charset="0"/>
                  </a:rPr>
                  <a:t>	(B)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207,00.</m:t>
                    </m:r>
                  </m:oMath>
                </a14:m>
                <a:r>
                  <a:rPr lang="pt-BR" sz="2200" dirty="0">
                    <a:solidFill>
                      <a:srgbClr val="000000"/>
                    </a:solidFill>
                    <a:effectLst/>
                    <a:latin typeface="Arial Narrow" panose="020B0606020202030204" pitchFamily="34" charset="0"/>
                    <a:ea typeface="Calibri" panose="020F0502020204030204" pitchFamily="34" charset="0"/>
                  </a:rPr>
                  <a:t>	(C)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224,10.</m:t>
                    </m:r>
                  </m:oMath>
                </a14:m>
                <a:endParaRPr lang="pt-BR" sz="2200" dirty="0">
                  <a:effectLst/>
                  <a:latin typeface="Arial Narrow" panose="020B0606020202030204" pitchFamily="34" charset="0"/>
                  <a:ea typeface="Calibri" panose="020F0502020204030204" pitchFamily="34" charset="0"/>
                </a:endParaRPr>
              </a:p>
              <a:p>
                <a:pPr algn="just" fontAlgn="auto">
                  <a:buNone/>
                </a:pPr>
                <a:r>
                  <a:rPr lang="pt-BR" sz="2200" dirty="0">
                    <a:solidFill>
                      <a:srgbClr val="000000"/>
                    </a:solidFill>
                    <a:effectLst/>
                    <a:latin typeface="Arial Narrow" panose="020B0606020202030204" pitchFamily="34" charset="0"/>
                    <a:ea typeface="Calibri" panose="020F0502020204030204" pitchFamily="34" charset="0"/>
                  </a:rPr>
                  <a:t>(D)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228,60.</m:t>
                    </m:r>
                  </m:oMath>
                </a14:m>
                <a:r>
                  <a:rPr lang="pt-BR" sz="2200" dirty="0">
                    <a:solidFill>
                      <a:srgbClr val="000000"/>
                    </a:solidFill>
                    <a:effectLst/>
                    <a:latin typeface="Arial Narrow" panose="020B0606020202030204" pitchFamily="34" charset="0"/>
                    <a:ea typeface="Calibri" panose="020F0502020204030204" pitchFamily="34" charset="0"/>
                  </a:rPr>
                  <a:t>	(E) </a:t>
                </a:r>
                <a14:m>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233,10.</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1724AE71-D172-1934-5636-67A29753D93E}"/>
                  </a:ext>
                </a:extLst>
              </p:cNvPr>
              <p:cNvSpPr txBox="1">
                <a:spLocks noRot="1" noChangeAspect="1" noMove="1" noResize="1" noEditPoints="1" noAdjustHandles="1" noChangeArrowheads="1" noChangeShapeType="1" noTextEdit="1"/>
              </p:cNvSpPr>
              <p:nvPr/>
            </p:nvSpPr>
            <p:spPr>
              <a:xfrm>
                <a:off x="6266331" y="3713220"/>
                <a:ext cx="5782234" cy="1785104"/>
              </a:xfrm>
              <a:prstGeom prst="rect">
                <a:avLst/>
              </a:prstGeom>
              <a:blipFill>
                <a:blip r:embed="rId3"/>
                <a:stretch>
                  <a:fillRect l="-1371" t="-2048" r="-1371" b="-6485"/>
                </a:stretch>
              </a:blipFill>
            </p:spPr>
            <p:txBody>
              <a:bodyPr/>
              <a:lstStyle/>
              <a:p>
                <a:r>
                  <a:rPr lang="pt-BR">
                    <a:noFill/>
                  </a:rPr>
                  <a:t> </a:t>
                </a:r>
              </a:p>
            </p:txBody>
          </p:sp>
        </mc:Fallback>
      </mc:AlternateContent>
    </p:spTree>
    <p:extLst>
      <p:ext uri="{BB962C8B-B14F-4D97-AF65-F5344CB8AC3E}">
        <p14:creationId xmlns:p14="http://schemas.microsoft.com/office/powerpoint/2010/main" val="37730766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BA24B-0F38-8C6B-D0D6-4844E6C888D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03C1FA0-4A99-4C75-D82C-0BFB2A341F47}"/>
                  </a:ext>
                </a:extLst>
              </p:cNvPr>
              <p:cNvSpPr txBox="1"/>
              <p:nvPr/>
            </p:nvSpPr>
            <p:spPr>
              <a:xfrm>
                <a:off x="89647" y="623273"/>
                <a:ext cx="5889811" cy="2945678"/>
              </a:xfrm>
              <a:prstGeom prst="rect">
                <a:avLst/>
              </a:prstGeom>
              <a:noFill/>
            </p:spPr>
            <p:txBody>
              <a:bodyPr wrap="square">
                <a:spAutoFit/>
              </a:bodyPr>
              <a:lstStyle/>
              <a:p>
                <a:pPr marL="457200" algn="just">
                  <a:lnSpc>
                    <a:spcPct val="106000"/>
                  </a:lnSpc>
                  <a:spcAft>
                    <a:spcPts val="800"/>
                  </a:spcAft>
                  <a:buNone/>
                </a:pPr>
                <a:r>
                  <a:rPr lang="pt-BR" sz="2200" b="1" dirty="0">
                    <a:solidFill>
                      <a:srgbClr val="000000"/>
                    </a:solidFill>
                    <a:effectLst/>
                    <a:latin typeface="Arial Narrow" panose="020B0606020202030204" pitchFamily="34" charset="0"/>
                    <a:ea typeface="Calibri" panose="020F0502020204030204" pitchFamily="34" charset="0"/>
                  </a:rPr>
                  <a:t>19. </a:t>
                </a:r>
                <a:r>
                  <a:rPr lang="pt-BR" sz="2200" dirty="0">
                    <a:solidFill>
                      <a:srgbClr val="000000"/>
                    </a:solidFill>
                    <a:effectLst/>
                    <a:latin typeface="Arial Narrow" panose="020B0606020202030204" pitchFamily="34" charset="0"/>
                    <a:ea typeface="Calibri" panose="020F0502020204030204" pitchFamily="34" charset="0"/>
                  </a:rPr>
                  <a:t>Costuma-se dizer que o vilão da energia elétrica em uma residência é o chuveiro elétrico por consumir muita energia de uma vez. Sabendo que um chuveiro tem potência nominal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6 000 </m:t>
                    </m:r>
                    <m:r>
                      <m:rPr>
                        <m:sty m:val="p"/>
                      </m:rPr>
                      <a:rPr lang="pt-BR" sz="2200">
                        <a:solidFill>
                          <a:srgbClr val="000000"/>
                        </a:solidFill>
                        <a:effectLst/>
                        <a:latin typeface="Cambria Math" panose="02040503050406030204" pitchFamily="18" charset="0"/>
                        <a:ea typeface="Calibri" panose="020F0502020204030204" pitchFamily="34" charset="0"/>
                      </a:rPr>
                      <m:t>W</m:t>
                    </m:r>
                  </m:oMath>
                </a14:m>
                <a:r>
                  <a:rPr lang="pt-BR" sz="2200" dirty="0">
                    <a:solidFill>
                      <a:srgbClr val="000000"/>
                    </a:solidFill>
                    <a:effectLst/>
                    <a:latin typeface="Arial Narrow" panose="020B0606020202030204" pitchFamily="34" charset="0"/>
                    <a:ea typeface="Calibri" panose="020F0502020204030204" pitchFamily="34" charset="0"/>
                  </a:rPr>
                  <a:t> e tensão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220 </m:t>
                    </m:r>
                    <m:r>
                      <m:rPr>
                        <m:sty m:val="p"/>
                      </m:rPr>
                      <a:rPr lang="pt-BR" sz="2200">
                        <a:solidFill>
                          <a:srgbClr val="000000"/>
                        </a:solidFill>
                        <a:effectLst/>
                        <a:latin typeface="Cambria Math" panose="02040503050406030204" pitchFamily="18" charset="0"/>
                        <a:ea typeface="Calibri" panose="020F0502020204030204" pitchFamily="34" charset="0"/>
                      </a:rPr>
                      <m:t>V</m:t>
                    </m:r>
                  </m:oMath>
                </a14:m>
                <a:r>
                  <a:rPr lang="pt-BR" sz="2200" dirty="0">
                    <a:solidFill>
                      <a:srgbClr val="000000"/>
                    </a:solidFill>
                    <a:effectLst/>
                    <a:latin typeface="Arial Narrow" panose="020B0606020202030204" pitchFamily="34" charset="0"/>
                    <a:ea typeface="Calibri" panose="020F0502020204030204" pitchFamily="34" charset="0"/>
                  </a:rPr>
                  <a:t>, quanto ele consome mensalmente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(30 </m:t>
                    </m:r>
                    <m:r>
                      <m:rPr>
                        <m:sty m:val="p"/>
                      </m:rPr>
                      <a:rPr lang="pt-BR" sz="2200">
                        <a:solidFill>
                          <a:srgbClr val="000000"/>
                        </a:solidFill>
                        <a:effectLst/>
                        <a:latin typeface="Cambria Math" panose="02040503050406030204" pitchFamily="18" charset="0"/>
                        <a:ea typeface="Calibri" panose="020F0502020204030204" pitchFamily="34" charset="0"/>
                      </a:rPr>
                      <m:t>dias</m:t>
                    </m:r>
                    <m:r>
                      <a:rPr lang="pt-BR" sz="2200">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 se for utilizado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m:t>
                    </m:r>
                  </m:oMath>
                </a14:m>
                <a:r>
                  <a:rPr lang="pt-BR" sz="2200" dirty="0">
                    <a:solidFill>
                      <a:srgbClr val="000000"/>
                    </a:solidFill>
                    <a:effectLst/>
                    <a:latin typeface="Arial Narrow" panose="020B0606020202030204" pitchFamily="34" charset="0"/>
                    <a:ea typeface="Calibri" panose="020F0502020204030204" pitchFamily="34" charset="0"/>
                  </a:rPr>
                  <a:t> minutos por dia? O kWh custa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R</m:t>
                    </m:r>
                    <m:r>
                      <a:rPr lang="pt-BR" sz="2200">
                        <a:solidFill>
                          <a:srgbClr val="000000"/>
                        </a:solidFill>
                        <a:effectLst/>
                        <a:latin typeface="Cambria Math" panose="02040503050406030204" pitchFamily="18" charset="0"/>
                        <a:ea typeface="Calibri" panose="020F0502020204030204" pitchFamily="34" charset="0"/>
                      </a:rPr>
                      <m:t>$0,90</m:t>
                    </m:r>
                  </m:oMath>
                </a14:m>
                <a:r>
                  <a:rPr lang="pt-BR" sz="2200" dirty="0">
                    <a:solidFill>
                      <a:srgbClr val="000000"/>
                    </a:solidFill>
                    <a:effectLst/>
                    <a:latin typeface="Arial Narrow" panose="020B0606020202030204" pitchFamily="34" charset="0"/>
                    <a:ea typeface="Calibri" panose="020F0502020204030204" pitchFamily="34" charset="0"/>
                  </a:rPr>
                  <a:t>. Quanto será pago de energia ao final de um mês de consumo?</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003C1FA0-4A99-4C75-D82C-0BFB2A341F47}"/>
                  </a:ext>
                </a:extLst>
              </p:cNvPr>
              <p:cNvSpPr txBox="1">
                <a:spLocks noRot="1" noChangeAspect="1" noMove="1" noResize="1" noEditPoints="1" noAdjustHandles="1" noChangeArrowheads="1" noChangeShapeType="1" noTextEdit="1"/>
              </p:cNvSpPr>
              <p:nvPr/>
            </p:nvSpPr>
            <p:spPr>
              <a:xfrm>
                <a:off x="89647" y="623273"/>
                <a:ext cx="5889811" cy="2945678"/>
              </a:xfrm>
              <a:prstGeom prst="rect">
                <a:avLst/>
              </a:prstGeom>
              <a:blipFill>
                <a:blip r:embed="rId2"/>
                <a:stretch>
                  <a:fillRect t="-1656" r="-1346" b="-3313"/>
                </a:stretch>
              </a:blipFill>
            </p:spPr>
            <p:txBody>
              <a:bodyPr/>
              <a:lstStyle/>
              <a:p>
                <a:r>
                  <a:rPr lang="pt-BR">
                    <a:noFill/>
                  </a:rPr>
                  <a:t> </a:t>
                </a:r>
              </a:p>
            </p:txBody>
          </p:sp>
        </mc:Fallback>
      </mc:AlternateContent>
    </p:spTree>
    <p:extLst>
      <p:ext uri="{BB962C8B-B14F-4D97-AF65-F5344CB8AC3E}">
        <p14:creationId xmlns:p14="http://schemas.microsoft.com/office/powerpoint/2010/main" val="14678579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6B404-76DF-0ABA-A330-A928F91F26E2}"/>
            </a:ext>
          </a:extLst>
        </p:cNvPr>
        <p:cNvGrpSpPr/>
        <p:nvPr/>
      </p:nvGrpSpPr>
      <p:grpSpPr>
        <a:xfrm>
          <a:off x="0" y="0"/>
          <a:ext cx="0" cy="0"/>
          <a:chOff x="0" y="0"/>
          <a:chExt cx="0" cy="0"/>
        </a:xfrm>
      </p:grpSpPr>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5BAC2338-2E65-47FF-6CA4-9C59472226EF}"/>
              </a:ext>
            </a:extLst>
          </p:cNvPr>
          <p:cNvPicPr>
            <a:picLocks noChangeAspect="1"/>
          </p:cNvPicPr>
          <p:nvPr/>
        </p:nvPicPr>
        <p:blipFill rotWithShape="1">
          <a:blip r:embed="rId2">
            <a:extLst>
              <a:ext uri="{28A0092B-C50C-407E-A947-70E740481C1C}">
                <a14:useLocalDpi xmlns:a14="http://schemas.microsoft.com/office/drawing/2010/main" val="0"/>
              </a:ext>
            </a:extLst>
          </a:blip>
          <a:srcRect l="-1" t="10441" r="2196" b="8029"/>
          <a:stretch>
            <a:fillRect/>
          </a:stretch>
        </p:blipFill>
        <p:spPr bwMode="auto">
          <a:xfrm>
            <a:off x="118397" y="689535"/>
            <a:ext cx="2232951" cy="906182"/>
          </a:xfrm>
          <a:prstGeom prst="rect">
            <a:avLst/>
          </a:prstGeom>
          <a:noFill/>
          <a:ln>
            <a:noFill/>
          </a:ln>
          <a:extLst>
            <a:ext uri="{53640926-AAD7-44D8-BBD7-CCE9431645EC}">
              <a14:shadowObscured xmlns:a14="http://schemas.microsoft.com/office/drawing/2010/main"/>
            </a:ext>
          </a:extLst>
        </p:spPr>
      </p:pic>
      <p:pic>
        <p:nvPicPr>
          <p:cNvPr id="3" name="Imagem 2" descr="Texto&#10;&#10;O conteúdo gerado por IA pode estar incorreto.">
            <a:extLst>
              <a:ext uri="{FF2B5EF4-FFF2-40B4-BE49-F238E27FC236}">
                <a16:creationId xmlns:a16="http://schemas.microsoft.com/office/drawing/2014/main" id="{3751F8A2-56BA-6360-F2E7-969C7BD30106}"/>
              </a:ext>
            </a:extLst>
          </p:cNvPr>
          <p:cNvPicPr>
            <a:picLocks noChangeAspect="1"/>
          </p:cNvPicPr>
          <p:nvPr/>
        </p:nvPicPr>
        <p:blipFill>
          <a:blip r:embed="rId3"/>
          <a:stretch>
            <a:fillRect/>
          </a:stretch>
        </p:blipFill>
        <p:spPr>
          <a:xfrm>
            <a:off x="2212966" y="859324"/>
            <a:ext cx="3667881" cy="575430"/>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20F8885-8ECA-7932-C91C-07AC604C149C}"/>
                  </a:ext>
                </a:extLst>
              </p:cNvPr>
              <p:cNvSpPr txBox="1"/>
              <p:nvPr/>
            </p:nvSpPr>
            <p:spPr>
              <a:xfrm>
                <a:off x="195907" y="1604543"/>
                <a:ext cx="5776148" cy="3338671"/>
              </a:xfrm>
              <a:prstGeom prst="rect">
                <a:avLst/>
              </a:prstGeom>
              <a:noFill/>
            </p:spPr>
            <p:txBody>
              <a:bodyPr wrap="square">
                <a:spAutoFit/>
              </a:bodyPr>
              <a:lstStyle/>
              <a:p>
                <a:pPr algn="just">
                  <a:lnSpc>
                    <a:spcPct val="106000"/>
                  </a:lnSpc>
                  <a:spcAft>
                    <a:spcPts val="600"/>
                  </a:spcAft>
                  <a:buNone/>
                </a:pPr>
                <a:r>
                  <a:rPr lang="pt-BR" sz="2000" b="1" dirty="0">
                    <a:effectLst/>
                    <a:latin typeface="Arial Narrow" panose="020B0606020202030204" pitchFamily="34" charset="0"/>
                    <a:ea typeface="Calibri" panose="020F0502020204030204" pitchFamily="34" charset="0"/>
                    <a:cs typeface="Arial" panose="020B0604020202020204" pitchFamily="34" charset="0"/>
                  </a:rPr>
                  <a:t>20.	(Enem – 2025) </a:t>
                </a:r>
                <a:r>
                  <a:rPr lang="pt-BR" sz="2000" dirty="0">
                    <a:effectLst/>
                    <a:latin typeface="Arial Narrow" panose="020B0606020202030204" pitchFamily="34" charset="0"/>
                    <a:ea typeface="Calibri" panose="020F0502020204030204" pitchFamily="34" charset="0"/>
                    <a:cs typeface="Arial" panose="020B0604020202020204" pitchFamily="34" charset="0"/>
                  </a:rPr>
                  <a:t>Réguas elétricas são dispositivos que permitem a ligação segura e simultânea de dois ou mais aparelhos eletroeletrônicos à rede elétrica. Uma estudante comprou uma régua com seis tomadas, conforme a figura. Essa régua suporta uma intensidade máxima de corrente elétrica igual a </a:t>
                </a:r>
                <a14:m>
                  <m:oMath xmlns:m="http://schemas.openxmlformats.org/officeDocument/2006/math">
                    <m:r>
                      <a:rPr lang="pt-BR" sz="2000">
                        <a:effectLst/>
                        <a:latin typeface="Cambria Math" panose="02040503050406030204" pitchFamily="18" charset="0"/>
                        <a:ea typeface="Calibri" panose="020F0502020204030204" pitchFamily="34" charset="0"/>
                        <a:cs typeface="Arial" panose="020B0604020202020204" pitchFamily="34" charset="0"/>
                      </a:rPr>
                      <m:t>20 </m:t>
                    </m:r>
                    <m:r>
                      <m:rPr>
                        <m:sty m:val="p"/>
                      </m:rPr>
                      <a:rPr lang="pt-BR" sz="2000">
                        <a:effectLst/>
                        <a:latin typeface="Cambria Math" panose="02040503050406030204" pitchFamily="18" charset="0"/>
                        <a:ea typeface="Calibri" panose="020F0502020204030204" pitchFamily="34" charset="0"/>
                        <a:cs typeface="Arial" panose="020B0604020202020204" pitchFamily="34" charset="0"/>
                      </a:rPr>
                      <m:t>A</m:t>
                    </m:r>
                  </m:oMath>
                </a14:m>
                <a:r>
                  <a:rPr lang="pt-BR" sz="2000" dirty="0">
                    <a:effectLst/>
                    <a:latin typeface="Arial Narrow" panose="020B0606020202030204" pitchFamily="34" charset="0"/>
                    <a:ea typeface="Calibri" panose="020F0502020204030204" pitchFamily="34" charset="0"/>
                    <a:cs typeface="Arial" panose="020B0604020202020204" pitchFamily="34" charset="0"/>
                  </a:rPr>
                  <a:t>. Acima desse valor, o fusível de segurança da régua se rompe, inutilizando-a até que um novo fusível seja instalado. Considere as potências nominais de alguns aparelhos eletroeletrônicos apresentadas no quadro.</a:t>
                </a:r>
                <a:endParaRPr lang="pt-BR" sz="20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5" name="CaixaDeTexto 4">
                <a:extLst>
                  <a:ext uri="{FF2B5EF4-FFF2-40B4-BE49-F238E27FC236}">
                    <a16:creationId xmlns:a16="http://schemas.microsoft.com/office/drawing/2014/main" id="{720F8885-8ECA-7932-C91C-07AC604C149C}"/>
                  </a:ext>
                </a:extLst>
              </p:cNvPr>
              <p:cNvSpPr txBox="1">
                <a:spLocks noRot="1" noChangeAspect="1" noMove="1" noResize="1" noEditPoints="1" noAdjustHandles="1" noChangeArrowheads="1" noChangeShapeType="1" noTextEdit="1"/>
              </p:cNvSpPr>
              <p:nvPr/>
            </p:nvSpPr>
            <p:spPr>
              <a:xfrm>
                <a:off x="195907" y="1604543"/>
                <a:ext cx="5776148" cy="3338671"/>
              </a:xfrm>
              <a:prstGeom prst="rect">
                <a:avLst/>
              </a:prstGeom>
              <a:blipFill>
                <a:blip r:embed="rId4"/>
                <a:stretch>
                  <a:fillRect l="-1055" t="-1095" r="-1055" b="-2007"/>
                </a:stretch>
              </a:blipFill>
            </p:spPr>
            <p:txBody>
              <a:bodyPr/>
              <a:lstStyle/>
              <a:p>
                <a:r>
                  <a:rPr lang="pt-BR">
                    <a:noFill/>
                  </a:rPr>
                  <a:t> </a:t>
                </a:r>
              </a:p>
            </p:txBody>
          </p:sp>
        </mc:Fallback>
      </mc:AlternateContent>
      <p:pic>
        <p:nvPicPr>
          <p:cNvPr id="6" name="Imagem 5" descr="Tabela&#10;&#10;O conteúdo gerado por IA pode estar incorreto.">
            <a:extLst>
              <a:ext uri="{FF2B5EF4-FFF2-40B4-BE49-F238E27FC236}">
                <a16:creationId xmlns:a16="http://schemas.microsoft.com/office/drawing/2014/main" id="{D6E633BD-D8A4-E226-0815-BA7087ECA2DF}"/>
              </a:ext>
            </a:extLst>
          </p:cNvPr>
          <p:cNvPicPr>
            <a:picLocks noChangeAspect="1"/>
          </p:cNvPicPr>
          <p:nvPr/>
        </p:nvPicPr>
        <p:blipFill>
          <a:blip r:embed="rId5"/>
          <a:stretch>
            <a:fillRect/>
          </a:stretch>
        </p:blipFill>
        <p:spPr>
          <a:xfrm>
            <a:off x="1233278" y="4850250"/>
            <a:ext cx="4459556" cy="1971771"/>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62782AB-726A-ED10-9EB5-EB171A14E082}"/>
                  </a:ext>
                </a:extLst>
              </p:cNvPr>
              <p:cNvSpPr txBox="1"/>
              <p:nvPr/>
            </p:nvSpPr>
            <p:spPr>
              <a:xfrm>
                <a:off x="6219947" y="689535"/>
                <a:ext cx="5776146" cy="4093428"/>
              </a:xfrm>
              <a:prstGeom prst="rect">
                <a:avLst/>
              </a:prstGeom>
              <a:noFill/>
            </p:spPr>
            <p:txBody>
              <a:bodyPr wrap="square">
                <a:spAutoFit/>
              </a:bodyPr>
              <a:lstStyle/>
              <a:p>
                <a:pPr indent="228600" algn="just">
                  <a:buNone/>
                </a:pPr>
                <a:r>
                  <a:rPr lang="pt-BR" sz="2000" dirty="0">
                    <a:effectLst/>
                    <a:latin typeface="Arial Narrow" panose="020B0606020202030204" pitchFamily="34" charset="0"/>
                    <a:ea typeface="Calibri" panose="020F0502020204030204" pitchFamily="34" charset="0"/>
                  </a:rPr>
                  <a:t>Em um dia quente, a estudante mantém o computador e o condicionador de ar portátil ligados à régua permanentemente. Nessa situação, ela tenta realizar algumas atividades, uma de cada vez, utilizando a mesma régua, na seguinte ordem:</a:t>
                </a:r>
              </a:p>
              <a:p>
                <a:pPr marL="359410" indent="-179705" algn="just">
                  <a:buNone/>
                </a:pPr>
                <a:r>
                  <a:rPr lang="pt-BR" sz="2000" dirty="0">
                    <a:effectLst/>
                    <a:latin typeface="Arial Narrow" panose="020B0606020202030204" pitchFamily="34" charset="0"/>
                    <a:ea typeface="Calibri" panose="020F0502020204030204" pitchFamily="34" charset="0"/>
                  </a:rPr>
                  <a:t>1º - imprimir um trabalho escolar;</a:t>
                </a:r>
              </a:p>
              <a:p>
                <a:pPr marL="359410" indent="-179705" algn="just">
                  <a:buNone/>
                </a:pPr>
                <a:r>
                  <a:rPr lang="pt-BR" sz="2000" dirty="0">
                    <a:effectLst/>
                    <a:latin typeface="Arial Narrow" panose="020B0606020202030204" pitchFamily="34" charset="0"/>
                    <a:ea typeface="Calibri" panose="020F0502020204030204" pitchFamily="34" charset="0"/>
                  </a:rPr>
                  <a:t>2º - fazer um café com a cafeteira;</a:t>
                </a:r>
              </a:p>
              <a:p>
                <a:pPr marL="359410" indent="-179705" algn="just">
                  <a:buNone/>
                </a:pPr>
                <a:r>
                  <a:rPr lang="pt-BR" sz="2000" dirty="0">
                    <a:effectLst/>
                    <a:latin typeface="Arial Narrow" panose="020B0606020202030204" pitchFamily="34" charset="0"/>
                    <a:ea typeface="Calibri" panose="020F0502020204030204" pitchFamily="34" charset="0"/>
                  </a:rPr>
                  <a:t>3º - ligar a luminária;</a:t>
                </a:r>
              </a:p>
              <a:p>
                <a:pPr marL="359410" indent="-179705" algn="just">
                  <a:buNone/>
                </a:pPr>
                <a:r>
                  <a:rPr lang="pt-BR" sz="2000" dirty="0">
                    <a:effectLst/>
                    <a:latin typeface="Arial Narrow" panose="020B0606020202030204" pitchFamily="34" charset="0"/>
                    <a:ea typeface="Calibri" panose="020F0502020204030204" pitchFamily="34" charset="0"/>
                  </a:rPr>
                  <a:t>4º - secar os cabelos.</a:t>
                </a:r>
              </a:p>
              <a:p>
                <a:pPr indent="228600" algn="just">
                  <a:buNone/>
                </a:pPr>
                <a:r>
                  <a:rPr lang="pt-BR" sz="2000" dirty="0">
                    <a:effectLst/>
                    <a:latin typeface="Arial Narrow" panose="020B0606020202030204" pitchFamily="34" charset="0"/>
                    <a:ea typeface="Calibri" panose="020F0502020204030204" pitchFamily="34" charset="0"/>
                  </a:rPr>
                  <a:t>Sabe-se que a régua foi ligada à tensão elétrica de </a:t>
                </a:r>
                <a14:m>
                  <m:oMath xmlns:m="http://schemas.openxmlformats.org/officeDocument/2006/math">
                    <m:r>
                      <a:rPr lang="pt-BR" sz="2000">
                        <a:effectLst/>
                        <a:latin typeface="Cambria Math" panose="02040503050406030204" pitchFamily="18" charset="0"/>
                        <a:ea typeface="Calibri" panose="020F0502020204030204" pitchFamily="34" charset="0"/>
                      </a:rPr>
                      <m:t>110 </m:t>
                    </m:r>
                    <m:r>
                      <m:rPr>
                        <m:sty m:val="p"/>
                      </m:rPr>
                      <a:rPr lang="pt-BR" sz="2000">
                        <a:effectLst/>
                        <a:latin typeface="Cambria Math" panose="02040503050406030204" pitchFamily="18" charset="0"/>
                        <a:ea typeface="Calibri" panose="020F0502020204030204" pitchFamily="34" charset="0"/>
                      </a:rPr>
                      <m:t>V</m:t>
                    </m:r>
                  </m:oMath>
                </a14:m>
                <a:r>
                  <a:rPr lang="pt-BR" sz="2000" dirty="0">
                    <a:effectLst/>
                    <a:latin typeface="Arial Narrow" panose="020B0606020202030204" pitchFamily="34" charset="0"/>
                    <a:ea typeface="Calibri" panose="020F0502020204030204" pitchFamily="34" charset="0"/>
                  </a:rPr>
                  <a:t>, adequada para o funcionamento desses aparelhos.</a:t>
                </a:r>
              </a:p>
              <a:p>
                <a:pPr indent="228600" algn="just">
                  <a:buNone/>
                </a:pPr>
                <a:r>
                  <a:rPr lang="pt-BR" sz="2000" dirty="0">
                    <a:effectLst/>
                    <a:latin typeface="Arial Narrow" panose="020B0606020202030204" pitchFamily="34" charset="0"/>
                    <a:ea typeface="Calibri" panose="020F0502020204030204" pitchFamily="34" charset="0"/>
                  </a:rPr>
                  <a:t>Considerando a ordem das tentativas, quantas atividades a estudante conseguiu realizar sem queimar o fusível?</a:t>
                </a:r>
              </a:p>
            </p:txBody>
          </p:sp>
        </mc:Choice>
        <mc:Fallback xmlns="">
          <p:sp>
            <p:nvSpPr>
              <p:cNvPr id="8" name="CaixaDeTexto 7">
                <a:extLst>
                  <a:ext uri="{FF2B5EF4-FFF2-40B4-BE49-F238E27FC236}">
                    <a16:creationId xmlns:a16="http://schemas.microsoft.com/office/drawing/2014/main" id="{E62782AB-726A-ED10-9EB5-EB171A14E082}"/>
                  </a:ext>
                </a:extLst>
              </p:cNvPr>
              <p:cNvSpPr txBox="1">
                <a:spLocks noRot="1" noChangeAspect="1" noMove="1" noResize="1" noEditPoints="1" noAdjustHandles="1" noChangeArrowheads="1" noChangeShapeType="1" noTextEdit="1"/>
              </p:cNvSpPr>
              <p:nvPr/>
            </p:nvSpPr>
            <p:spPr>
              <a:xfrm>
                <a:off x="6219947" y="689535"/>
                <a:ext cx="5776146" cy="4093428"/>
              </a:xfrm>
              <a:prstGeom prst="rect">
                <a:avLst/>
              </a:prstGeom>
              <a:blipFill>
                <a:blip r:embed="rId6"/>
                <a:stretch>
                  <a:fillRect l="-1055" t="-744" r="-1055" b="-1637"/>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38A34ED9-6345-161E-BF42-733ABB9BDDDB}"/>
              </a:ext>
            </a:extLst>
          </p:cNvPr>
          <p:cNvSpPr txBox="1"/>
          <p:nvPr/>
        </p:nvSpPr>
        <p:spPr>
          <a:xfrm>
            <a:off x="6319873" y="4758548"/>
            <a:ext cx="5676220" cy="369332"/>
          </a:xfrm>
          <a:prstGeom prst="rect">
            <a:avLst/>
          </a:prstGeom>
          <a:noFill/>
        </p:spPr>
        <p:txBody>
          <a:bodyPr wrap="square">
            <a:spAutoFit/>
          </a:bodyPr>
          <a:lstStyle/>
          <a:p>
            <a:pPr marL="539115" indent="-179705" algn="just">
              <a:buNone/>
            </a:pPr>
            <a:r>
              <a:rPr lang="pt-BR" sz="1800" dirty="0">
                <a:effectLst/>
                <a:latin typeface="Arial Narrow" panose="020B0606020202030204" pitchFamily="34" charset="0"/>
                <a:ea typeface="Calibri" panose="020F0502020204030204" pitchFamily="34" charset="0"/>
              </a:rPr>
              <a:t>(A)4</a:t>
            </a:r>
            <a:r>
              <a:rPr lang="pt-BR" dirty="0">
                <a:latin typeface="Arial Narrow" panose="020B0606020202030204" pitchFamily="34" charset="0"/>
                <a:ea typeface="Calibri" panose="020F0502020204030204" pitchFamily="34" charset="0"/>
              </a:rPr>
              <a:t>		</a:t>
            </a:r>
            <a:r>
              <a:rPr lang="pt-BR" sz="1800" dirty="0">
                <a:effectLst/>
                <a:latin typeface="Arial Narrow" panose="020B0606020202030204" pitchFamily="34" charset="0"/>
                <a:ea typeface="Calibri" panose="020F0502020204030204" pitchFamily="34" charset="0"/>
              </a:rPr>
              <a:t>(B)3	(C)2	(D)1	(E)0</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61002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D882F-B640-EFFC-BC69-F0133581618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0A078B3-F987-8F9F-F195-FD7A75829BBA}"/>
                  </a:ext>
                </a:extLst>
              </p:cNvPr>
              <p:cNvSpPr txBox="1"/>
              <p:nvPr/>
            </p:nvSpPr>
            <p:spPr>
              <a:xfrm>
                <a:off x="89646" y="729711"/>
                <a:ext cx="5782235" cy="3664914"/>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21. (Enem – 2025)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Em uma comunidade rural, os moradores utilizam uma bomba-d’água alimentada por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de tensão contínua, podendo variar em até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5 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Um eletrotécnico pretende instalar placas fotovoltaicas para alimentar essa bomba. As placas são idênticas e cada uma apresenta tensão de operação igual a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34 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com corrente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7,5 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A</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Além disso, cada placa apresenta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40 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de tensão elétrica, quando em circuito aberto. Assim, considerando que a placa descrita é um gerador não ideal, em circuito aberto ela pode ser representada conforme a figura:</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D0A078B3-F987-8F9F-F195-FD7A75829BBA}"/>
                  </a:ext>
                </a:extLst>
              </p:cNvPr>
              <p:cNvSpPr txBox="1">
                <a:spLocks noRot="1" noChangeAspect="1" noMove="1" noResize="1" noEditPoints="1" noAdjustHandles="1" noChangeArrowheads="1" noChangeShapeType="1" noTextEdit="1"/>
              </p:cNvSpPr>
              <p:nvPr/>
            </p:nvSpPr>
            <p:spPr>
              <a:xfrm>
                <a:off x="89646" y="729711"/>
                <a:ext cx="5782235" cy="3664914"/>
              </a:xfrm>
              <a:prstGeom prst="rect">
                <a:avLst/>
              </a:prstGeom>
              <a:blipFill>
                <a:blip r:embed="rId2"/>
                <a:stretch>
                  <a:fillRect t="-1165" r="-1055" b="-1830"/>
                </a:stretch>
              </a:blipFill>
            </p:spPr>
            <p:txBody>
              <a:bodyPr/>
              <a:lstStyle/>
              <a:p>
                <a:r>
                  <a:rPr lang="pt-BR">
                    <a:noFill/>
                  </a:rPr>
                  <a:t> </a:t>
                </a:r>
              </a:p>
            </p:txBody>
          </p:sp>
        </mc:Fallback>
      </mc:AlternateContent>
      <p:pic>
        <p:nvPicPr>
          <p:cNvPr id="4" name="Imagem 3" descr="Desenho de uma pessoa&#10;&#10;O conteúdo gerado por IA pode estar incorreto.">
            <a:extLst>
              <a:ext uri="{FF2B5EF4-FFF2-40B4-BE49-F238E27FC236}">
                <a16:creationId xmlns:a16="http://schemas.microsoft.com/office/drawing/2014/main" id="{AAF69766-BDED-0FCE-E83B-9F83499249B7}"/>
              </a:ext>
            </a:extLst>
          </p:cNvPr>
          <p:cNvPicPr>
            <a:picLocks noChangeAspect="1"/>
          </p:cNvPicPr>
          <p:nvPr/>
        </p:nvPicPr>
        <p:blipFill>
          <a:blip r:embed="rId3"/>
          <a:stretch>
            <a:fillRect/>
          </a:stretch>
        </p:blipFill>
        <p:spPr>
          <a:xfrm>
            <a:off x="391612" y="4394625"/>
            <a:ext cx="5178301" cy="1907563"/>
          </a:xfrm>
          <a:prstGeom prst="rect">
            <a:avLst/>
          </a:prstGeom>
        </p:spPr>
      </p:pic>
      <p:sp>
        <p:nvSpPr>
          <p:cNvPr id="6" name="CaixaDeTexto 5">
            <a:extLst>
              <a:ext uri="{FF2B5EF4-FFF2-40B4-BE49-F238E27FC236}">
                <a16:creationId xmlns:a16="http://schemas.microsoft.com/office/drawing/2014/main" id="{1A28EAC0-836C-58AE-5F6E-269E778B2930}"/>
              </a:ext>
            </a:extLst>
          </p:cNvPr>
          <p:cNvSpPr txBox="1"/>
          <p:nvPr/>
        </p:nvSpPr>
        <p:spPr>
          <a:xfrm>
            <a:off x="6320121" y="729711"/>
            <a:ext cx="5647760" cy="3115020"/>
          </a:xfrm>
          <a:prstGeom prst="rect">
            <a:avLst/>
          </a:prstGeom>
          <a:noFill/>
        </p:spPr>
        <p:txBody>
          <a:bodyPr wrap="square">
            <a:spAutoFit/>
          </a:bodyPr>
          <a:lstStyle/>
          <a:p>
            <a:pPr marL="45720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O eletrotécnico construiu um circuito que permite à bomba-d’água operar corretamente com o menor número possível de placas conectadas. Para isso, desenhou um diagrama no qual todas essas placas são representadas como um único gerador não ideal, com a especificação das correspondentes características elétricas.</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O diagrama que representa o circuito construído pelo eletrotécnico é:</a:t>
            </a:r>
            <a:endParaRPr lang="pt-BR" sz="2000" dirty="0">
              <a:effectLst/>
              <a:latin typeface="Arial Narrow" panose="020B0606020202030204" pitchFamily="34" charset="0"/>
              <a:ea typeface="Calibri" panose="020F0502020204030204" pitchFamily="34" charset="0"/>
            </a:endParaRPr>
          </a:p>
        </p:txBody>
      </p:sp>
      <p:pic>
        <p:nvPicPr>
          <p:cNvPr id="7" name="Imagem 6" descr="Diagrama, Esquemático&#10;&#10;O conteúdo gerado por IA pode estar incorreto.">
            <a:extLst>
              <a:ext uri="{FF2B5EF4-FFF2-40B4-BE49-F238E27FC236}">
                <a16:creationId xmlns:a16="http://schemas.microsoft.com/office/drawing/2014/main" id="{7C9124F0-2925-402F-564A-FED4C3CBF04F}"/>
              </a:ext>
            </a:extLst>
          </p:cNvPr>
          <p:cNvPicPr>
            <a:picLocks noChangeAspect="1"/>
          </p:cNvPicPr>
          <p:nvPr/>
        </p:nvPicPr>
        <p:blipFill>
          <a:blip r:embed="rId4"/>
          <a:stretch>
            <a:fillRect/>
          </a:stretch>
        </p:blipFill>
        <p:spPr>
          <a:xfrm>
            <a:off x="6320121" y="3879005"/>
            <a:ext cx="1812290" cy="1031240"/>
          </a:xfrm>
          <a:prstGeom prst="rect">
            <a:avLst/>
          </a:prstGeom>
        </p:spPr>
      </p:pic>
      <p:pic>
        <p:nvPicPr>
          <p:cNvPr id="8" name="Imagem 7" descr="Diagrama, Esquemático&#10;&#10;O conteúdo gerado por IA pode estar incorreto.">
            <a:extLst>
              <a:ext uri="{FF2B5EF4-FFF2-40B4-BE49-F238E27FC236}">
                <a16:creationId xmlns:a16="http://schemas.microsoft.com/office/drawing/2014/main" id="{4574988E-3896-5186-6498-76B43BB84F7E}"/>
              </a:ext>
            </a:extLst>
          </p:cNvPr>
          <p:cNvPicPr>
            <a:picLocks noChangeAspect="1"/>
          </p:cNvPicPr>
          <p:nvPr/>
        </p:nvPicPr>
        <p:blipFill>
          <a:blip r:embed="rId5"/>
          <a:stretch>
            <a:fillRect/>
          </a:stretch>
        </p:blipFill>
        <p:spPr>
          <a:xfrm>
            <a:off x="8356531" y="3889800"/>
            <a:ext cx="1770380" cy="1020445"/>
          </a:xfrm>
          <a:prstGeom prst="rect">
            <a:avLst/>
          </a:prstGeom>
        </p:spPr>
      </p:pic>
      <p:pic>
        <p:nvPicPr>
          <p:cNvPr id="9" name="Imagem 8" descr="Diagrama, Esquemático&#10;&#10;O conteúdo gerado por IA pode estar incorreto.">
            <a:extLst>
              <a:ext uri="{FF2B5EF4-FFF2-40B4-BE49-F238E27FC236}">
                <a16:creationId xmlns:a16="http://schemas.microsoft.com/office/drawing/2014/main" id="{5EE8A28B-2FCE-513A-2362-DD471F265518}"/>
              </a:ext>
            </a:extLst>
          </p:cNvPr>
          <p:cNvPicPr>
            <a:picLocks noChangeAspect="1"/>
          </p:cNvPicPr>
          <p:nvPr/>
        </p:nvPicPr>
        <p:blipFill>
          <a:blip r:embed="rId6"/>
          <a:stretch>
            <a:fillRect/>
          </a:stretch>
        </p:blipFill>
        <p:spPr>
          <a:xfrm>
            <a:off x="6320121" y="5113559"/>
            <a:ext cx="1782445" cy="1014730"/>
          </a:xfrm>
          <a:prstGeom prst="rect">
            <a:avLst/>
          </a:prstGeom>
        </p:spPr>
      </p:pic>
      <p:pic>
        <p:nvPicPr>
          <p:cNvPr id="10" name="Imagem 9" descr="Diagrama, Esquemático&#10;&#10;O conteúdo gerado por IA pode estar incorreto.">
            <a:extLst>
              <a:ext uri="{FF2B5EF4-FFF2-40B4-BE49-F238E27FC236}">
                <a16:creationId xmlns:a16="http://schemas.microsoft.com/office/drawing/2014/main" id="{A1948393-8C94-CC60-28F5-04B4D27D44E2}"/>
              </a:ext>
            </a:extLst>
          </p:cNvPr>
          <p:cNvPicPr>
            <a:picLocks noChangeAspect="1"/>
          </p:cNvPicPr>
          <p:nvPr/>
        </p:nvPicPr>
        <p:blipFill>
          <a:blip r:embed="rId7"/>
          <a:stretch>
            <a:fillRect/>
          </a:stretch>
        </p:blipFill>
        <p:spPr>
          <a:xfrm>
            <a:off x="8356531" y="5084271"/>
            <a:ext cx="1812290" cy="1063625"/>
          </a:xfrm>
          <a:prstGeom prst="rect">
            <a:avLst/>
          </a:prstGeom>
        </p:spPr>
      </p:pic>
      <p:pic>
        <p:nvPicPr>
          <p:cNvPr id="11" name="Imagem 10" descr="Diagrama, Esquemático&#10;&#10;O conteúdo gerado por IA pode estar incorreto.">
            <a:extLst>
              <a:ext uri="{FF2B5EF4-FFF2-40B4-BE49-F238E27FC236}">
                <a16:creationId xmlns:a16="http://schemas.microsoft.com/office/drawing/2014/main" id="{BD545AEC-DE24-889F-0537-20656C25C533}"/>
              </a:ext>
            </a:extLst>
          </p:cNvPr>
          <p:cNvPicPr>
            <a:picLocks noChangeAspect="1"/>
          </p:cNvPicPr>
          <p:nvPr/>
        </p:nvPicPr>
        <p:blipFill>
          <a:blip r:embed="rId8"/>
          <a:stretch>
            <a:fillRect/>
          </a:stretch>
        </p:blipFill>
        <p:spPr>
          <a:xfrm>
            <a:off x="10252419" y="4564841"/>
            <a:ext cx="1812290" cy="1038860"/>
          </a:xfrm>
          <a:prstGeom prst="rect">
            <a:avLst/>
          </a:prstGeom>
        </p:spPr>
      </p:pic>
    </p:spTree>
    <p:extLst>
      <p:ext uri="{BB962C8B-B14F-4D97-AF65-F5344CB8AC3E}">
        <p14:creationId xmlns:p14="http://schemas.microsoft.com/office/powerpoint/2010/main" val="15660483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66621-66DF-4929-860B-71043C57F4D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873D361-EB82-A4FB-14AE-106E9538A357}"/>
                  </a:ext>
                </a:extLst>
              </p:cNvPr>
              <p:cNvSpPr txBox="1"/>
              <p:nvPr/>
            </p:nvSpPr>
            <p:spPr>
              <a:xfrm>
                <a:off x="80682" y="578450"/>
                <a:ext cx="5764306" cy="3012428"/>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22. (Enem – 2024)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O LED é um dispositivo que conduz corrente elétrica em um único sentido, sendo caracterizado por uma tensão e uma corrente máxima de funcionamento, </a:t>
                </a:r>
                <a14:m>
                  <m:oMath xmlns:m="http://schemas.openxmlformats.org/officeDocument/2006/math">
                    <m:sSub>
                      <m:sSubPr>
                        <m:ctrlPr>
                          <a:rPr lang="pt-BR" sz="2000" i="1">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ctrlPr>
                      </m:sSubPr>
                      <m:e>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i</m:t>
                        </m:r>
                      </m:e>
                      <m:sub>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á</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x</m:t>
                        </m:r>
                      </m:sub>
                    </m:sSub>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Um LED acende apenas se a corrente que o percorre está no sentido permitido e se a diferença de potencial à qual está submetido é igual ou superior à sua tensão de funcionamento. A figura ilustra o símbolo do LED usado na representação de circuitos.</a:t>
                </a:r>
                <a:endParaRPr lang="pt-BR" sz="2000" dirty="0">
                  <a:effectLst/>
                  <a:latin typeface="Calibri" panose="020F0502020204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9873D361-EB82-A4FB-14AE-106E9538A357}"/>
                  </a:ext>
                </a:extLst>
              </p:cNvPr>
              <p:cNvSpPr txBox="1">
                <a:spLocks noRot="1" noChangeAspect="1" noMove="1" noResize="1" noEditPoints="1" noAdjustHandles="1" noChangeArrowheads="1" noChangeShapeType="1" noTextEdit="1"/>
              </p:cNvSpPr>
              <p:nvPr/>
            </p:nvSpPr>
            <p:spPr>
              <a:xfrm>
                <a:off x="80682" y="578450"/>
                <a:ext cx="5764306" cy="3012428"/>
              </a:xfrm>
              <a:prstGeom prst="rect">
                <a:avLst/>
              </a:prstGeom>
              <a:blipFill>
                <a:blip r:embed="rId2"/>
                <a:stretch>
                  <a:fillRect t="-1417" r="-1057" b="-2429"/>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3B64FACD-0FDF-4E0F-C397-66763E97A6A6}"/>
              </a:ext>
            </a:extLst>
          </p:cNvPr>
          <p:cNvPicPr>
            <a:picLocks noChangeAspect="1"/>
          </p:cNvPicPr>
          <p:nvPr/>
        </p:nvPicPr>
        <p:blipFill>
          <a:blip r:embed="rId3"/>
          <a:stretch>
            <a:fillRect/>
          </a:stretch>
        </p:blipFill>
        <p:spPr>
          <a:xfrm>
            <a:off x="858113" y="3590878"/>
            <a:ext cx="4209444" cy="3012427"/>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26E9DCE-3BA2-4A0F-135A-ACFB370B3D2D}"/>
                  </a:ext>
                </a:extLst>
              </p:cNvPr>
              <p:cNvSpPr txBox="1"/>
              <p:nvPr/>
            </p:nvSpPr>
            <p:spPr>
              <a:xfrm>
                <a:off x="6176680" y="578450"/>
                <a:ext cx="5764307" cy="2788777"/>
              </a:xfrm>
              <a:prstGeom prst="rect">
                <a:avLst/>
              </a:prstGeom>
              <a:noFill/>
            </p:spPr>
            <p:txBody>
              <a:bodyPr wrap="square">
                <a:spAutoFit/>
              </a:bodyPr>
              <a:lstStyle/>
              <a:p>
                <a:pPr marL="457200" indent="54737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Um estudante de física analisa as propriedades do LED em um circuito simples de corrente contínua. Ele dispõe dos seguintes materiais: uma bateria ideal de </a:t>
                </a:r>
                <a14:m>
                  <m:oMath xmlns:m="http://schemas.openxmlformats.org/officeDocument/2006/math">
                    <m:r>
                      <a:rPr lang="pt-BR" sz="2000">
                        <a:effectLst/>
                        <a:latin typeface="Cambria Math" panose="02040503050406030204" pitchFamily="18" charset="0"/>
                        <a:ea typeface="Calibri" panose="020F0502020204030204" pitchFamily="34" charset="0"/>
                        <a:cs typeface="Times New Roman" panose="02020603050405020304" pitchFamily="18" charset="0"/>
                      </a:rPr>
                      <m:t>4,5 </m:t>
                    </m:r>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V</m:t>
                    </m:r>
                  </m:oMath>
                </a14:m>
                <a:r>
                  <a:rPr lang="pt-BR" sz="2000" dirty="0">
                    <a:effectLst/>
                    <a:latin typeface="Arial Narrow" panose="020B0606020202030204" pitchFamily="34" charset="0"/>
                    <a:ea typeface="Calibri" panose="020F0502020204030204" pitchFamily="34" charset="0"/>
                    <a:cs typeface="Times New Roman" panose="02020603050405020304" pitchFamily="18" charset="0"/>
                  </a:rPr>
                  <a:t>; dois LEDs de tensão </a:t>
                </a:r>
                <a14:m>
                  <m:oMath xmlns:m="http://schemas.openxmlformats.org/officeDocument/2006/math">
                    <m:r>
                      <a:rPr lang="pt-BR" sz="2000">
                        <a:effectLst/>
                        <a:latin typeface="Cambria Math" panose="02040503050406030204" pitchFamily="18" charset="0"/>
                        <a:ea typeface="Calibri" panose="020F0502020204030204" pitchFamily="34" charset="0"/>
                        <a:cs typeface="Times New Roman" panose="02020603050405020304" pitchFamily="18" charset="0"/>
                      </a:rPr>
                      <m:t>3,0 </m:t>
                    </m:r>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V</m:t>
                    </m:r>
                  </m:oMath>
                </a14:m>
                <a:r>
                  <a:rPr lang="pt-BR" sz="20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sSub>
                      <m:sSubPr>
                        <m:ctrlPr>
                          <a:rPr lang="pt-BR" sz="2000" i="1">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i</m:t>
                        </m:r>
                      </m:e>
                      <m:sub>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m</m:t>
                        </m:r>
                        <m:r>
                          <a:rPr lang="pt-BR" sz="2000">
                            <a:effectLst/>
                            <a:latin typeface="Cambria Math" panose="02040503050406030204" pitchFamily="18" charset="0"/>
                            <a:ea typeface="Calibri" panose="020F0502020204030204" pitchFamily="34" charset="0"/>
                            <a:cs typeface="Times New Roman" panose="02020603050405020304" pitchFamily="18" charset="0"/>
                          </a:rPr>
                          <m:t>á</m:t>
                        </m:r>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x</m:t>
                        </m:r>
                      </m:sub>
                    </m:sSub>
                    <m:r>
                      <a:rPr lang="pt-BR" sz="2000">
                        <a:effectLst/>
                        <a:latin typeface="Cambria Math" panose="02040503050406030204" pitchFamily="18" charset="0"/>
                        <a:ea typeface="Calibri" panose="020F0502020204030204" pitchFamily="34" charset="0"/>
                        <a:cs typeface="Times New Roman" panose="02020603050405020304" pitchFamily="18" charset="0"/>
                      </a:rPr>
                      <m:t>=1,0 </m:t>
                    </m:r>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mA</m:t>
                    </m:r>
                  </m:oMath>
                </a14:m>
                <a:r>
                  <a:rPr lang="pt-BR" sz="2000" dirty="0">
                    <a:effectLst/>
                    <a:latin typeface="Arial Narrow" panose="020B0606020202030204" pitchFamily="34" charset="0"/>
                    <a:ea typeface="Calibri" panose="020F0502020204030204" pitchFamily="34" charset="0"/>
                    <a:cs typeface="Times New Roman" panose="02020603050405020304" pitchFamily="18" charset="0"/>
                  </a:rPr>
                  <a:t> cada; e dois resistores de </a:t>
                </a:r>
                <a14:m>
                  <m:oMath xmlns:m="http://schemas.openxmlformats.org/officeDocument/2006/math">
                    <m:r>
                      <a:rPr lang="pt-BR" sz="2000">
                        <a:effectLst/>
                        <a:latin typeface="Cambria Math" panose="02040503050406030204" pitchFamily="18" charset="0"/>
                        <a:ea typeface="Calibri" panose="020F0502020204030204" pitchFamily="34" charset="0"/>
                        <a:cs typeface="Times New Roman" panose="02020603050405020304" pitchFamily="18" charset="0"/>
                      </a:rPr>
                      <m:t>1,5 </m:t>
                    </m:r>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kΩ</m:t>
                    </m:r>
                  </m:oMath>
                </a14:m>
                <a:r>
                  <a:rPr lang="pt-BR" sz="2000" dirty="0">
                    <a:effectLst/>
                    <a:latin typeface="Arial Narrow" panose="020B0606020202030204" pitchFamily="34" charset="0"/>
                    <a:ea typeface="Calibri" panose="020F0502020204030204" pitchFamily="34" charset="0"/>
                    <a:cs typeface="Times New Roman" panose="02020603050405020304" pitchFamily="18" charset="0"/>
                  </a:rPr>
                  <a:t> cada. </a:t>
                </a:r>
                <a:endParaRPr lang="pt-BR" sz="2000" dirty="0">
                  <a:effectLst/>
                  <a:latin typeface="Arial Narrow" panose="020B0606020202030204" pitchFamily="34" charset="0"/>
                  <a:ea typeface="Calibri" panose="020F0502020204030204" pitchFamily="34" charset="0"/>
                </a:endParaRPr>
              </a:p>
              <a:p>
                <a:pPr marL="457200" indent="547370" algn="just">
                  <a:lnSpc>
                    <a:spcPct val="106000"/>
                  </a:lnSpc>
                  <a:spcAft>
                    <a:spcPts val="800"/>
                  </a:spcAft>
                  <a:buNone/>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O circuito que o estudante pode montar, para que ambos os LEDs fiquem acesos e cada um seja percorrido por </a:t>
                </a:r>
                <a14:m>
                  <m:oMath xmlns:m="http://schemas.openxmlformats.org/officeDocument/2006/math">
                    <m:sSub>
                      <m:sSubPr>
                        <m:ctrlPr>
                          <a:rPr lang="pt-BR" sz="2000" i="1">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i</m:t>
                        </m:r>
                      </m:e>
                      <m:sub>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m</m:t>
                        </m:r>
                        <m:r>
                          <a:rPr lang="pt-BR" sz="2000">
                            <a:effectLst/>
                            <a:latin typeface="Cambria Math" panose="02040503050406030204" pitchFamily="18" charset="0"/>
                            <a:ea typeface="Calibri" panose="020F0502020204030204" pitchFamily="34" charset="0"/>
                            <a:cs typeface="Times New Roman" panose="02020603050405020304" pitchFamily="18" charset="0"/>
                          </a:rPr>
                          <m:t>á</m:t>
                        </m:r>
                        <m:r>
                          <m:rPr>
                            <m:sty m:val="p"/>
                          </m:rPr>
                          <a:rPr lang="pt-BR" sz="2000">
                            <a:effectLst/>
                            <a:latin typeface="Cambria Math" panose="02040503050406030204" pitchFamily="18" charset="0"/>
                            <a:ea typeface="Calibri" panose="020F0502020204030204" pitchFamily="34" charset="0"/>
                            <a:cs typeface="Times New Roman" panose="02020603050405020304" pitchFamily="18" charset="0"/>
                          </a:rPr>
                          <m:t>x</m:t>
                        </m:r>
                      </m:sub>
                    </m:sSub>
                  </m:oMath>
                </a14:m>
                <a:r>
                  <a:rPr lang="pt-BR" sz="2000" dirty="0">
                    <a:effectLst/>
                    <a:latin typeface="Arial Narrow" panose="020B0606020202030204" pitchFamily="34" charset="0"/>
                    <a:ea typeface="Calibri" panose="020F0502020204030204" pitchFamily="34" charset="0"/>
                    <a:cs typeface="Times New Roman" panose="02020603050405020304" pitchFamily="18" charset="0"/>
                  </a:rPr>
                  <a:t>, é</a:t>
                </a:r>
                <a:endParaRPr lang="pt-BR" sz="20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926E9DCE-3BA2-4A0F-135A-ACFB370B3D2D}"/>
                  </a:ext>
                </a:extLst>
              </p:cNvPr>
              <p:cNvSpPr txBox="1">
                <a:spLocks noRot="1" noChangeAspect="1" noMove="1" noResize="1" noEditPoints="1" noAdjustHandles="1" noChangeArrowheads="1" noChangeShapeType="1" noTextEdit="1"/>
              </p:cNvSpPr>
              <p:nvPr/>
            </p:nvSpPr>
            <p:spPr>
              <a:xfrm>
                <a:off x="6176680" y="578450"/>
                <a:ext cx="5764307" cy="2788777"/>
              </a:xfrm>
              <a:prstGeom prst="rect">
                <a:avLst/>
              </a:prstGeom>
              <a:blipFill>
                <a:blip r:embed="rId4"/>
                <a:stretch>
                  <a:fillRect t="-1532" r="-1057" b="-2626"/>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02889161-F66A-DCE0-7729-C43B77E0EC15}"/>
              </a:ext>
            </a:extLst>
          </p:cNvPr>
          <p:cNvPicPr>
            <a:picLocks noChangeAspect="1"/>
          </p:cNvPicPr>
          <p:nvPr/>
        </p:nvPicPr>
        <p:blipFill>
          <a:blip r:embed="rId5"/>
          <a:stretch>
            <a:fillRect/>
          </a:stretch>
        </p:blipFill>
        <p:spPr>
          <a:xfrm>
            <a:off x="6900722" y="3367227"/>
            <a:ext cx="1859378" cy="3376630"/>
          </a:xfrm>
          <a:prstGeom prst="rect">
            <a:avLst/>
          </a:prstGeom>
        </p:spPr>
      </p:pic>
      <p:pic>
        <p:nvPicPr>
          <p:cNvPr id="12" name="Imagem 11">
            <a:extLst>
              <a:ext uri="{FF2B5EF4-FFF2-40B4-BE49-F238E27FC236}">
                <a16:creationId xmlns:a16="http://schemas.microsoft.com/office/drawing/2014/main" id="{2BEC5719-A9C9-16AA-0A36-0AB27C8FE21C}"/>
              </a:ext>
            </a:extLst>
          </p:cNvPr>
          <p:cNvPicPr>
            <a:picLocks noChangeAspect="1"/>
          </p:cNvPicPr>
          <p:nvPr/>
        </p:nvPicPr>
        <p:blipFill>
          <a:blip r:embed="rId6"/>
          <a:stretch>
            <a:fillRect/>
          </a:stretch>
        </p:blipFill>
        <p:spPr>
          <a:xfrm>
            <a:off x="9455965" y="3321728"/>
            <a:ext cx="2045753" cy="2657731"/>
          </a:xfrm>
          <a:prstGeom prst="rect">
            <a:avLst/>
          </a:prstGeom>
        </p:spPr>
      </p:pic>
    </p:spTree>
    <p:extLst>
      <p:ext uri="{BB962C8B-B14F-4D97-AF65-F5344CB8AC3E}">
        <p14:creationId xmlns:p14="http://schemas.microsoft.com/office/powerpoint/2010/main" val="13173830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65F5F-A27F-38A7-0AC0-6FFF2490E6B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807168B-722F-DA4A-8CEE-A2590B4858B2}"/>
                  </a:ext>
                </a:extLst>
              </p:cNvPr>
              <p:cNvSpPr txBox="1"/>
              <p:nvPr/>
            </p:nvSpPr>
            <p:spPr>
              <a:xfrm>
                <a:off x="98611" y="725468"/>
                <a:ext cx="5755341" cy="4737964"/>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23. (Enem – 2022 – 2ª aplicação)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Em virtude do frio intenso, um casal adquire uma torneira elétrica para instalar na cozinha. Um eletricista é contratado para fazer um novo circuito elétrico para a cozinha, cuja corrente será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A</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com a finalidade de alimentar os terminais da torneira elétrica. Ele utilizou um par de fios de cobre, de área da seção reta igual a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4 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²</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e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28 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de comprimento total, desde o quadro de distribuição (onde ficam os disjuntores) até a cozinha. A tensão medida na saída do quadro de distribuição é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220 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Considere que a resistividade do fio de cobre é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1,7∙</m:t>
                    </m:r>
                    <m:sSup>
                      <m:sSupPr>
                        <m:ctrlPr>
                          <a:rPr lang="pt-BR" sz="2000" i="1">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−8</m:t>
                        </m:r>
                      </m:sup>
                    </m:sSup>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Ω</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Considerando a resistência da fiação, a tensão aplicada aos terminais da torneira é mais próxima de</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C807168B-722F-DA4A-8CEE-A2590B4858B2}"/>
                  </a:ext>
                </a:extLst>
              </p:cNvPr>
              <p:cNvSpPr txBox="1">
                <a:spLocks noRot="1" noChangeAspect="1" noMove="1" noResize="1" noEditPoints="1" noAdjustHandles="1" noChangeArrowheads="1" noChangeShapeType="1" noTextEdit="1"/>
              </p:cNvSpPr>
              <p:nvPr/>
            </p:nvSpPr>
            <p:spPr>
              <a:xfrm>
                <a:off x="98611" y="725468"/>
                <a:ext cx="5755341" cy="4737964"/>
              </a:xfrm>
              <a:prstGeom prst="rect">
                <a:avLst/>
              </a:prstGeom>
              <a:blipFill>
                <a:blip r:embed="rId2"/>
                <a:stretch>
                  <a:fillRect t="-772" r="-1165" b="-128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14FAC46-CDC6-2331-7094-943A3C6863DC}"/>
                  </a:ext>
                </a:extLst>
              </p:cNvPr>
              <p:cNvSpPr txBox="1"/>
              <p:nvPr/>
            </p:nvSpPr>
            <p:spPr>
              <a:xfrm>
                <a:off x="98611" y="5542672"/>
                <a:ext cx="5190565" cy="823046"/>
              </a:xfrm>
              <a:prstGeom prst="rect">
                <a:avLst/>
              </a:prstGeom>
              <a:noFill/>
            </p:spPr>
            <p:txBody>
              <a:bodyPr wrap="square">
                <a:spAutoFit/>
              </a:bodyPr>
              <a:lstStyle/>
              <a:p>
                <a:pPr marL="457200" algn="just">
                  <a:lnSpc>
                    <a:spcPct val="106000"/>
                  </a:lnSpc>
                  <a:spcAft>
                    <a:spcPts val="800"/>
                  </a:spcAft>
                  <a:buNone/>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211 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(B)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213 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(C)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216 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219 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220 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sz="20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E14FAC46-CDC6-2331-7094-943A3C6863DC}"/>
                  </a:ext>
                </a:extLst>
              </p:cNvPr>
              <p:cNvSpPr txBox="1">
                <a:spLocks noRot="1" noChangeAspect="1" noMove="1" noResize="1" noEditPoints="1" noAdjustHandles="1" noChangeArrowheads="1" noChangeShapeType="1" noTextEdit="1"/>
              </p:cNvSpPr>
              <p:nvPr/>
            </p:nvSpPr>
            <p:spPr>
              <a:xfrm>
                <a:off x="98611" y="5542672"/>
                <a:ext cx="5190565" cy="823046"/>
              </a:xfrm>
              <a:prstGeom prst="rect">
                <a:avLst/>
              </a:prstGeom>
              <a:blipFill>
                <a:blip r:embed="rId3"/>
                <a:stretch>
                  <a:fillRect t="-4444" b="-11852"/>
                </a:stretch>
              </a:blipFill>
            </p:spPr>
            <p:txBody>
              <a:bodyPr/>
              <a:lstStyle/>
              <a:p>
                <a:r>
                  <a:rPr lang="pt-BR">
                    <a:noFill/>
                  </a:rPr>
                  <a:t> </a:t>
                </a:r>
              </a:p>
            </p:txBody>
          </p:sp>
        </mc:Fallback>
      </mc:AlternateContent>
    </p:spTree>
    <p:extLst>
      <p:ext uri="{BB962C8B-B14F-4D97-AF65-F5344CB8AC3E}">
        <p14:creationId xmlns:p14="http://schemas.microsoft.com/office/powerpoint/2010/main" val="16590686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410-E9C1-8F75-5DD1-43FD104F637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5CA4E09-75E5-F7A2-03C0-D31BDA96F99F}"/>
                  </a:ext>
                </a:extLst>
              </p:cNvPr>
              <p:cNvSpPr txBox="1"/>
              <p:nvPr/>
            </p:nvSpPr>
            <p:spPr>
              <a:xfrm>
                <a:off x="134471" y="590712"/>
                <a:ext cx="5701553" cy="5831405"/>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24. (Enem – 2022 – 2ª aplicação)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Carregadores elétricos são projetados para fornecerem energia a baterias recarregáveis, como as usadas em aparelhos celulares e máquinas fotográficas. As especificações típicas de um desses dispositivos são:</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Carregador:</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Entrada AC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100−240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200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mA</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50−60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Hz</m:t>
                    </m:r>
                  </m:oMath>
                </a14:m>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Saída DC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5,0 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1 000 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mA</m:t>
                    </m:r>
                  </m:oMath>
                </a14:m>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Bateria recarregável:</a:t>
                </a:r>
              </a:p>
              <a:p>
                <a14:m>
                  <m:oMath xmlns:m="http://schemas.openxmlformats.org/officeDocument/2006/math">
                    <m:r>
                      <a:rPr lang="pt-BR" sz="2000" b="0" i="0" smtClean="0">
                        <a:latin typeface="Cambria Math" panose="02040503050406030204" pitchFamily="18" charset="0"/>
                      </a:rPr>
                      <m:t>        </m:t>
                    </m:r>
                    <m:r>
                      <a:rPr lang="pt-BR" sz="2000">
                        <a:latin typeface="Cambria Math" panose="02040503050406030204" pitchFamily="18" charset="0"/>
                      </a:rPr>
                      <m:t>1,5 </m:t>
                    </m:r>
                    <m:r>
                      <m:rPr>
                        <m:sty m:val="p"/>
                      </m:rPr>
                      <a:rPr lang="pt-BR" sz="2000">
                        <a:latin typeface="Cambria Math" panose="02040503050406030204" pitchFamily="18" charset="0"/>
                      </a:rPr>
                      <m:t>V</m:t>
                    </m:r>
                  </m:oMath>
                </a14:m>
                <a:r>
                  <a:rPr lang="pt-BR" sz="2000" dirty="0">
                    <a:latin typeface="Arial Narrow" panose="020B0606020202030204" pitchFamily="34" charset="0"/>
                  </a:rPr>
                  <a:t> / </a:t>
                </a:r>
                <a14:m>
                  <m:oMath xmlns:m="http://schemas.openxmlformats.org/officeDocument/2006/math">
                    <m:r>
                      <a:rPr lang="pt-BR" sz="2000">
                        <a:latin typeface="Cambria Math" panose="02040503050406030204" pitchFamily="18" charset="0"/>
                      </a:rPr>
                      <m:t>4 000 </m:t>
                    </m:r>
                    <m:r>
                      <m:rPr>
                        <m:sty m:val="p"/>
                      </m:rPr>
                      <a:rPr lang="pt-BR" sz="2000">
                        <a:latin typeface="Cambria Math" panose="02040503050406030204" pitchFamily="18" charset="0"/>
                      </a:rPr>
                      <m:t>mAh</m:t>
                    </m:r>
                  </m:oMath>
                </a14:m>
                <a:endParaRPr lang="pt-BR" sz="2000" dirty="0">
                  <a:latin typeface="Arial Narrow" panose="020B0606020202030204" pitchFamily="34" charset="0"/>
                </a:endParaRPr>
              </a:p>
              <a:p>
                <a:r>
                  <a:rPr lang="pt-BR" sz="2000" dirty="0">
                    <a:latin typeface="Arial Narrow" panose="020B0606020202030204" pitchFamily="34" charset="0"/>
                  </a:rPr>
                  <a:t>	</a:t>
                </a:r>
              </a:p>
              <a:p>
                <a:pPr algn="just"/>
                <a:r>
                  <a:rPr lang="pt-BR" sz="2000" dirty="0">
                    <a:latin typeface="Arial Narrow" panose="020B0606020202030204" pitchFamily="34" charset="0"/>
                  </a:rPr>
                  <a:t>         Usando o carregador com corrente máxima, o tempo total de recarga dessa bateria totalmente descarregada, em hora, é</a:t>
                </a:r>
              </a:p>
              <a:p>
                <a:r>
                  <a:rPr lang="pt-BR" sz="2000" dirty="0">
                    <a:latin typeface="Arial Narrow" panose="020B0606020202030204" pitchFamily="34" charset="0"/>
                  </a:rPr>
                  <a:t>           (A)	</a:t>
                </a:r>
                <a14:m>
                  <m:oMath xmlns:m="http://schemas.openxmlformats.org/officeDocument/2006/math">
                    <m:f>
                      <m:fPr>
                        <m:ctrlPr>
                          <a:rPr lang="pt-BR" sz="2000" i="1">
                            <a:latin typeface="Cambria Math" panose="02040503050406030204" pitchFamily="18" charset="0"/>
                          </a:rPr>
                        </m:ctrlPr>
                      </m:fPr>
                      <m:num>
                        <m:r>
                          <a:rPr lang="pt-BR" sz="2000" i="1">
                            <a:latin typeface="Cambria Math" panose="02040503050406030204" pitchFamily="18" charset="0"/>
                          </a:rPr>
                          <m:t>1</m:t>
                        </m:r>
                      </m:num>
                      <m:den>
                        <m:r>
                          <a:rPr lang="pt-BR" sz="2000" i="1">
                            <a:latin typeface="Cambria Math" panose="02040503050406030204" pitchFamily="18" charset="0"/>
                          </a:rPr>
                          <m:t>6</m:t>
                        </m:r>
                      </m:den>
                    </m:f>
                  </m:oMath>
                </a14:m>
                <a:r>
                  <a:rPr lang="pt-BR" sz="2000" dirty="0">
                    <a:latin typeface="Arial Narrow" panose="020B0606020202030204" pitchFamily="34" charset="0"/>
                  </a:rPr>
                  <a:t>.	(B)</a:t>
                </a:r>
                <a14:m>
                  <m:oMath xmlns:m="http://schemas.openxmlformats.org/officeDocument/2006/math">
                    <m:f>
                      <m:fPr>
                        <m:ctrlPr>
                          <a:rPr lang="pt-BR" sz="2000" i="1">
                            <a:latin typeface="Cambria Math" panose="02040503050406030204" pitchFamily="18" charset="0"/>
                          </a:rPr>
                        </m:ctrlPr>
                      </m:fPr>
                      <m:num>
                        <m:r>
                          <a:rPr lang="pt-BR" sz="2000" i="1">
                            <a:latin typeface="Cambria Math" panose="02040503050406030204" pitchFamily="18" charset="0"/>
                          </a:rPr>
                          <m:t>5</m:t>
                        </m:r>
                      </m:num>
                      <m:den>
                        <m:r>
                          <a:rPr lang="pt-BR" sz="2000" i="1">
                            <a:latin typeface="Cambria Math" panose="02040503050406030204" pitchFamily="18" charset="0"/>
                          </a:rPr>
                          <m:t>6</m:t>
                        </m:r>
                      </m:den>
                    </m:f>
                  </m:oMath>
                </a14:m>
                <a:r>
                  <a:rPr lang="pt-BR" sz="2000" dirty="0">
                    <a:latin typeface="Arial Narrow" panose="020B0606020202030204" pitchFamily="34" charset="0"/>
                  </a:rPr>
                  <a:t>.	(C)</a:t>
                </a:r>
                <a14:m>
                  <m:oMath xmlns:m="http://schemas.openxmlformats.org/officeDocument/2006/math">
                    <m:r>
                      <a:rPr lang="pt-BR" sz="2000" i="1">
                        <a:latin typeface="Cambria Math" panose="02040503050406030204" pitchFamily="18" charset="0"/>
                      </a:rPr>
                      <m:t>4</m:t>
                    </m:r>
                  </m:oMath>
                </a14:m>
                <a:r>
                  <a:rPr lang="pt-BR" sz="2000" dirty="0">
                    <a:latin typeface="Arial Narrow" panose="020B0606020202030204" pitchFamily="34" charset="0"/>
                  </a:rPr>
                  <a:t>.       (D)</a:t>
                </a:r>
                <a14:m>
                  <m:oMath xmlns:m="http://schemas.openxmlformats.org/officeDocument/2006/math">
                    <m:r>
                      <a:rPr lang="pt-BR" sz="2000" i="1">
                        <a:latin typeface="Cambria Math" panose="02040503050406030204" pitchFamily="18" charset="0"/>
                      </a:rPr>
                      <m:t>6</m:t>
                    </m:r>
                  </m:oMath>
                </a14:m>
                <a:r>
                  <a:rPr lang="pt-BR" sz="2000" dirty="0">
                    <a:latin typeface="Arial Narrow" panose="020B0606020202030204" pitchFamily="34" charset="0"/>
                  </a:rPr>
                  <a:t>.	(E)</a:t>
                </a:r>
                <a14:m>
                  <m:oMath xmlns:m="http://schemas.openxmlformats.org/officeDocument/2006/math">
                    <m:r>
                      <a:rPr lang="pt-BR" sz="2000" i="1">
                        <a:latin typeface="Cambria Math" panose="02040503050406030204" pitchFamily="18" charset="0"/>
                      </a:rPr>
                      <m:t>8</m:t>
                    </m:r>
                  </m:oMath>
                </a14:m>
                <a:r>
                  <a:rPr lang="pt-BR" sz="2000" dirty="0">
                    <a:latin typeface="Arial Narrow" panose="020B0606020202030204" pitchFamily="34" charset="0"/>
                  </a:rPr>
                  <a:t>.</a:t>
                </a:r>
              </a:p>
              <a:p>
                <a:pPr marL="457200" algn="just">
                  <a:lnSpc>
                    <a:spcPct val="106000"/>
                  </a:lnSpc>
                  <a:spcAft>
                    <a:spcPts val="800"/>
                  </a:spcAft>
                  <a:buNone/>
                </a:pP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85CA4E09-75E5-F7A2-03C0-D31BDA96F99F}"/>
                  </a:ext>
                </a:extLst>
              </p:cNvPr>
              <p:cNvSpPr txBox="1">
                <a:spLocks noRot="1" noChangeAspect="1" noMove="1" noResize="1" noEditPoints="1" noAdjustHandles="1" noChangeArrowheads="1" noChangeShapeType="1" noTextEdit="1"/>
              </p:cNvSpPr>
              <p:nvPr/>
            </p:nvSpPr>
            <p:spPr>
              <a:xfrm>
                <a:off x="134471" y="590712"/>
                <a:ext cx="5701553" cy="5831405"/>
              </a:xfrm>
              <a:prstGeom prst="rect">
                <a:avLst/>
              </a:prstGeom>
              <a:blipFill>
                <a:blip r:embed="rId2"/>
                <a:stretch>
                  <a:fillRect l="-1070" t="-732" r="-1176"/>
                </a:stretch>
              </a:blipFill>
            </p:spPr>
            <p:txBody>
              <a:bodyPr/>
              <a:lstStyle/>
              <a:p>
                <a:r>
                  <a:rPr lang="pt-BR">
                    <a:noFill/>
                  </a:rPr>
                  <a:t> </a:t>
                </a:r>
              </a:p>
            </p:txBody>
          </p:sp>
        </mc:Fallback>
      </mc:AlternateContent>
    </p:spTree>
    <p:extLst>
      <p:ext uri="{BB962C8B-B14F-4D97-AF65-F5344CB8AC3E}">
        <p14:creationId xmlns:p14="http://schemas.microsoft.com/office/powerpoint/2010/main" val="30308104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287C6-9CF3-A19C-50A0-FA5ED51010A7}"/>
            </a:ext>
          </a:extLst>
        </p:cNvPr>
        <p:cNvGrpSpPr/>
        <p:nvPr/>
      </p:nvGrpSpPr>
      <p:grpSpPr>
        <a:xfrm>
          <a:off x="0" y="0"/>
          <a:ext cx="0" cy="0"/>
          <a:chOff x="0" y="0"/>
          <a:chExt cx="0" cy="0"/>
        </a:xfrm>
      </p:grpSpPr>
      <p:pic>
        <p:nvPicPr>
          <p:cNvPr id="2" name="Imagem 1" descr="Uma imagem contendo Diagrama&#10;&#10;O conteúdo gerado por IA pode estar incorreto.">
            <a:extLst>
              <a:ext uri="{FF2B5EF4-FFF2-40B4-BE49-F238E27FC236}">
                <a16:creationId xmlns:a16="http://schemas.microsoft.com/office/drawing/2014/main" id="{CF9C4692-D989-558E-DC02-B098649899C8}"/>
              </a:ext>
            </a:extLst>
          </p:cNvPr>
          <p:cNvPicPr>
            <a:picLocks noChangeAspect="1"/>
          </p:cNvPicPr>
          <p:nvPr/>
        </p:nvPicPr>
        <p:blipFill>
          <a:blip r:embed="rId2"/>
          <a:stretch>
            <a:fillRect/>
          </a:stretch>
        </p:blipFill>
        <p:spPr>
          <a:xfrm>
            <a:off x="254534" y="724404"/>
            <a:ext cx="1386008" cy="875494"/>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4BFCD30-A9C3-7548-E0DB-2174A8404B92}"/>
                  </a:ext>
                </a:extLst>
              </p:cNvPr>
              <p:cNvSpPr txBox="1"/>
              <p:nvPr/>
            </p:nvSpPr>
            <p:spPr>
              <a:xfrm>
                <a:off x="0" y="1002545"/>
                <a:ext cx="5997388" cy="2238883"/>
              </a:xfrm>
              <a:prstGeom prst="rect">
                <a:avLst/>
              </a:prstGeom>
              <a:noFill/>
            </p:spPr>
            <p:txBody>
              <a:bodyPr wrap="square">
                <a:spAutoFit/>
              </a:bodyPr>
              <a:lstStyle/>
              <a:p>
                <a:pPr marL="457200" algn="ctr">
                  <a:lnSpc>
                    <a:spcPct val="106000"/>
                  </a:lnSpc>
                  <a:spcAft>
                    <a:spcPts val="800"/>
                  </a:spcAft>
                  <a:buNone/>
                </a:pPr>
                <a:r>
                  <a:rPr lang="pt-BR" sz="2000" b="1" dirty="0">
                    <a:effectLst/>
                    <a:latin typeface="Arial Narrow" panose="020B0606020202030204" pitchFamily="34" charset="0"/>
                    <a:ea typeface="Arial Narrow" panose="020B0606020202030204" pitchFamily="34" charset="0"/>
                    <a:cs typeface="Cavolini" panose="03000502040302020204" pitchFamily="66" charset="0"/>
                  </a:rPr>
                  <a:t>                Vestibular nosso de cada dia!</a:t>
                </a:r>
                <a:endParaRPr lang="pt-BR" sz="2000" dirty="0">
                  <a:effectLst/>
                  <a:latin typeface="Arial Narrow" panose="020B0606020202030204" pitchFamily="34" charset="0"/>
                  <a:ea typeface="Calibri" panose="020F0502020204030204" pitchFamily="34" charset="0"/>
                </a:endParaRPr>
              </a:p>
              <a:p>
                <a:pPr marL="457200" algn="ctr">
                  <a:lnSpc>
                    <a:spcPct val="106000"/>
                  </a:lnSpc>
                  <a:spcAft>
                    <a:spcPts val="800"/>
                  </a:spcAft>
                  <a:buNone/>
                </a:pPr>
                <a:r>
                  <a:rPr lang="pt-BR" sz="2000" b="1" dirty="0">
                    <a:effectLst/>
                    <a:latin typeface="Arial Narrow" panose="020B0606020202030204" pitchFamily="34" charset="0"/>
                    <a:ea typeface="Arial Narrow" panose="020B0606020202030204" pitchFamily="34" charset="0"/>
                    <a:cs typeface="Cavolini" panose="03000502040302020204" pitchFamily="66" charset="0"/>
                  </a:rPr>
                  <a:t> </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25. (UFG – 2017 adaptada)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Uma corrente elétrica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A</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alimenta um circuito de resistores em paralelo e somente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A</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atravessa o ramo central, como representado na figura a seguir:</a:t>
                </a:r>
                <a:endParaRPr lang="pt-BR" sz="20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24BFCD30-A9C3-7548-E0DB-2174A8404B92}"/>
                  </a:ext>
                </a:extLst>
              </p:cNvPr>
              <p:cNvSpPr txBox="1">
                <a:spLocks noRot="1" noChangeAspect="1" noMove="1" noResize="1" noEditPoints="1" noAdjustHandles="1" noChangeArrowheads="1" noChangeShapeType="1" noTextEdit="1"/>
              </p:cNvSpPr>
              <p:nvPr/>
            </p:nvSpPr>
            <p:spPr>
              <a:xfrm>
                <a:off x="0" y="1002545"/>
                <a:ext cx="5997388" cy="2238883"/>
              </a:xfrm>
              <a:prstGeom prst="rect">
                <a:avLst/>
              </a:prstGeom>
              <a:blipFill>
                <a:blip r:embed="rId3"/>
                <a:stretch>
                  <a:fillRect t="-1630" r="-1016" b="-3261"/>
                </a:stretch>
              </a:blipFill>
            </p:spPr>
            <p:txBody>
              <a:bodyPr/>
              <a:lstStyle/>
              <a:p>
                <a:r>
                  <a:rPr lang="pt-BR">
                    <a:noFill/>
                  </a:rPr>
                  <a:t> </a:t>
                </a:r>
              </a:p>
            </p:txBody>
          </p:sp>
        </mc:Fallback>
      </mc:AlternateContent>
      <p:pic>
        <p:nvPicPr>
          <p:cNvPr id="5" name="Imagem 4" descr="Diagrama&#10;&#10;O conteúdo gerado por IA pode estar incorreto.">
            <a:extLst>
              <a:ext uri="{FF2B5EF4-FFF2-40B4-BE49-F238E27FC236}">
                <a16:creationId xmlns:a16="http://schemas.microsoft.com/office/drawing/2014/main" id="{FDCCA477-0C3F-30C1-8F03-AB2205FF8E8C}"/>
              </a:ext>
            </a:extLst>
          </p:cNvPr>
          <p:cNvPicPr>
            <a:picLocks noChangeAspect="1"/>
          </p:cNvPicPr>
          <p:nvPr/>
        </p:nvPicPr>
        <p:blipFill>
          <a:blip r:embed="rId4"/>
          <a:stretch>
            <a:fillRect/>
          </a:stretch>
        </p:blipFill>
        <p:spPr>
          <a:xfrm>
            <a:off x="879184" y="3188985"/>
            <a:ext cx="4606571" cy="2550393"/>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DA232A6-A25A-710E-5DB1-6034202B699A}"/>
                  </a:ext>
                </a:extLst>
              </p:cNvPr>
              <p:cNvSpPr txBox="1"/>
              <p:nvPr/>
            </p:nvSpPr>
            <p:spPr>
              <a:xfrm>
                <a:off x="367552" y="5739378"/>
                <a:ext cx="5629836" cy="950004"/>
              </a:xfrm>
              <a:prstGeom prst="rect">
                <a:avLst/>
              </a:prstGeom>
              <a:noFill/>
            </p:spPr>
            <p:txBody>
              <a:bodyPr wrap="square">
                <a:spAutoFit/>
              </a:bodyPr>
              <a:lstStyle/>
              <a:p>
                <a:pPr marL="457200" algn="just">
                  <a:lnSpc>
                    <a:spcPct val="106000"/>
                  </a:lnSpc>
                  <a:spcAft>
                    <a:spcPts val="800"/>
                  </a:spcAft>
                  <a:buNone/>
                </a:pP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Neste circuito elétrico, o valor da resistência </a:t>
                </a:r>
                <a14:m>
                  <m:oMath xmlns:m="http://schemas.openxmlformats.org/officeDocument/2006/math">
                    <m:r>
                      <m:rPr>
                        <m:sty m:val="p"/>
                      </m:rPr>
                      <a:rPr lang="pt-BR" sz="2000" i="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R</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é de</a:t>
                </a:r>
                <a:endParaRPr lang="pt-BR" sz="2000" dirty="0">
                  <a:effectLst/>
                  <a:latin typeface="Arial Narrow" panose="020B0606020202030204" pitchFamily="34" charset="0"/>
                  <a:ea typeface="Calibri" panose="020F0502020204030204" pitchFamily="34" charset="0"/>
                </a:endParaRPr>
              </a:p>
              <a:p>
                <a:pPr lvl="0" algn="just">
                  <a:lnSpc>
                    <a:spcPct val="106000"/>
                  </a:lnSpc>
                  <a:spcAft>
                    <a:spcPts val="800"/>
                  </a:spcAft>
                </a:pPr>
                <a14:m>
                  <m:oMathPara xmlns:m="http://schemas.openxmlformats.org/officeDocument/2006/math">
                    <m:oMathParaPr>
                      <m:jc m:val="centerGroup"/>
                    </m:oMathParaPr>
                    <m:oMath xmlns:m="http://schemas.openxmlformats.org/officeDocument/2006/math">
                      <m:r>
                        <a:rPr lang="pt-BR" sz="2000" b="0" i="0" dirty="0" smtClean="0">
                          <a:solidFill>
                            <a:srgbClr val="000000"/>
                          </a:solidFill>
                          <a:effectLst/>
                          <a:latin typeface="Cambria Math" panose="02040503050406030204" pitchFamily="18" charset="0"/>
                        </a:rPr>
                        <m:t>(</m:t>
                      </m:r>
                      <m:r>
                        <m:rPr>
                          <m:sty m:val="p"/>
                        </m:rP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A</m:t>
                      </m:r>
                      <m: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5 </m:t>
                      </m:r>
                      <m:r>
                        <m:rPr>
                          <m:sty m:val="p"/>
                        </m:rPr>
                        <a:rPr lang="pt-BR" sz="200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Ω</m:t>
                      </m:r>
                      <m: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b="0" i="0" dirty="0" smtClean="0">
                          <a:solidFill>
                            <a:srgbClr val="000000"/>
                          </a:solidFill>
                          <a:effectLst/>
                          <a:latin typeface="Cambria Math" panose="02040503050406030204" pitchFamily="18" charset="0"/>
                        </a:rPr>
                        <m:t>(</m:t>
                      </m:r>
                      <m:r>
                        <m:rPr>
                          <m:sty m:val="p"/>
                        </m:rP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B</m:t>
                      </m:r>
                      <m: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)6 </m:t>
                      </m:r>
                      <m:r>
                        <m:rPr>
                          <m:sty m:val="p"/>
                        </m:rPr>
                        <a:rPr lang="pt-BR" sz="200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Ω</m:t>
                      </m:r>
                      <m: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b="0" i="0" dirty="0" smtClean="0">
                          <a:solidFill>
                            <a:srgbClr val="000000"/>
                          </a:solidFill>
                          <a:effectLst/>
                          <a:latin typeface="Cambria Math" panose="02040503050406030204" pitchFamily="18" charset="0"/>
                        </a:rPr>
                        <m:t>(</m:t>
                      </m:r>
                      <m:r>
                        <m:rPr>
                          <m:sty m:val="p"/>
                        </m:rP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C</m:t>
                      </m:r>
                      <m: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 </m:t>
                      </m:r>
                      <m:r>
                        <m:rPr>
                          <m:sty m:val="p"/>
                        </m:rPr>
                        <a:rPr lang="pt-BR" sz="200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Ω</m:t>
                      </m:r>
                      <m: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2000" b="0" i="0" dirty="0" smtClean="0">
                          <a:solidFill>
                            <a:srgbClr val="000000"/>
                          </a:solidFill>
                          <a:effectLst/>
                          <a:latin typeface="Cambria Math" panose="02040503050406030204" pitchFamily="18" charset="0"/>
                        </a:rPr>
                        <m:t>(</m:t>
                      </m:r>
                      <m:r>
                        <m:rPr>
                          <m:sty m:val="p"/>
                        </m:rP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D</m:t>
                      </m:r>
                      <m:r>
                        <a:rPr lang="pt-BR" sz="2000" b="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)12 </m:t>
                      </m:r>
                      <m:r>
                        <m:rPr>
                          <m:sty m:val="p"/>
                        </m:rPr>
                        <a:rPr lang="pt-BR" sz="200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Ω</m:t>
                      </m:r>
                      <m:r>
                        <a:rPr lang="pt-BR" sz="2000" i="0" dirty="0" smtClean="0">
                          <a:effectLst/>
                          <a:latin typeface="Cambria Math" panose="02040503050406030204" pitchFamily="18" charset="0"/>
                          <a:ea typeface="Calibri" panose="020F0502020204030204" pitchFamily="34" charset="0"/>
                        </a:rPr>
                        <m:t>  (</m:t>
                      </m:r>
                      <m:r>
                        <m:rPr>
                          <m:sty m:val="p"/>
                        </m:rPr>
                        <a:rPr lang="pt-BR" sz="2000" i="0" dirty="0" smtClean="0">
                          <a:effectLst/>
                          <a:latin typeface="Cambria Math" panose="02040503050406030204" pitchFamily="18" charset="0"/>
                          <a:ea typeface="Calibri" panose="020F0502020204030204" pitchFamily="34" charset="0"/>
                        </a:rPr>
                        <m:t>E</m:t>
                      </m:r>
                      <m:r>
                        <a:rPr lang="pt-BR" sz="2000" i="0" dirty="0" smtClean="0">
                          <a:effectLst/>
                          <a:latin typeface="Cambria Math" panose="02040503050406030204" pitchFamily="18" charset="0"/>
                          <a:ea typeface="Calibri" panose="020F0502020204030204" pitchFamily="34" charset="0"/>
                        </a:rPr>
                        <m:t>) 15 </m:t>
                      </m:r>
                      <m:r>
                        <m:rPr>
                          <m:sty m:val="p"/>
                        </m:rPr>
                        <a:rPr lang="pt-BR" sz="2000" i="0" dirty="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Ω</m:t>
                      </m:r>
                    </m:oMath>
                  </m:oMathPara>
                </a14:m>
                <a:endParaRPr lang="pt-BR" sz="20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9DA232A6-A25A-710E-5DB1-6034202B699A}"/>
                  </a:ext>
                </a:extLst>
              </p:cNvPr>
              <p:cNvSpPr txBox="1">
                <a:spLocks noRot="1" noChangeAspect="1" noMove="1" noResize="1" noEditPoints="1" noAdjustHandles="1" noChangeArrowheads="1" noChangeShapeType="1" noTextEdit="1"/>
              </p:cNvSpPr>
              <p:nvPr/>
            </p:nvSpPr>
            <p:spPr>
              <a:xfrm>
                <a:off x="367552" y="5739378"/>
                <a:ext cx="5629836" cy="950004"/>
              </a:xfrm>
              <a:prstGeom prst="rect">
                <a:avLst/>
              </a:prstGeom>
              <a:blipFill>
                <a:blip r:embed="rId5"/>
                <a:stretch>
                  <a:fillRect t="-3846"/>
                </a:stretch>
              </a:blipFill>
            </p:spPr>
            <p:txBody>
              <a:bodyPr/>
              <a:lstStyle/>
              <a:p>
                <a:r>
                  <a:rPr lang="pt-BR">
                    <a:noFill/>
                  </a:rPr>
                  <a:t> </a:t>
                </a:r>
              </a:p>
            </p:txBody>
          </p:sp>
        </mc:Fallback>
      </mc:AlternateContent>
    </p:spTree>
    <p:extLst>
      <p:ext uri="{BB962C8B-B14F-4D97-AF65-F5344CB8AC3E}">
        <p14:creationId xmlns:p14="http://schemas.microsoft.com/office/powerpoint/2010/main" val="18080658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E5C2-879A-5306-07DC-2DC3F7E6755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F436474-E3CB-A7E8-2D35-E0411AC6D790}"/>
              </a:ext>
            </a:extLst>
          </p:cNvPr>
          <p:cNvSpPr txBox="1"/>
          <p:nvPr/>
        </p:nvSpPr>
        <p:spPr>
          <a:xfrm>
            <a:off x="188259" y="798109"/>
            <a:ext cx="5692588" cy="1054969"/>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26. (UFG – 2014 adaptada)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Considere uma pilha de </a:t>
            </a:r>
            <a:r>
              <a:rPr lang="pt-BR" sz="2000"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Daniell</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de Cu/Mn que alimenta uma lâmpada, de acordo com a figura a seguir.</a:t>
            </a:r>
            <a:endParaRPr lang="pt-BR" sz="2000" dirty="0">
              <a:effectLst/>
              <a:latin typeface="Calibri" panose="020F0502020204030204" pitchFamily="34" charset="0"/>
              <a:ea typeface="Calibri" panose="020F0502020204030204" pitchFamily="34" charset="0"/>
            </a:endParaRPr>
          </a:p>
        </p:txBody>
      </p:sp>
      <p:pic>
        <p:nvPicPr>
          <p:cNvPr id="4" name="Imagem 3" descr="Diagrama&#10;&#10;O conteúdo gerado por IA pode estar incorreto.">
            <a:extLst>
              <a:ext uri="{FF2B5EF4-FFF2-40B4-BE49-F238E27FC236}">
                <a16:creationId xmlns:a16="http://schemas.microsoft.com/office/drawing/2014/main" id="{CE41A49D-A8E8-7692-5CFF-FDE441F45ED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3023" y="1931831"/>
            <a:ext cx="4303059" cy="2994337"/>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3027AE1-0314-8EF1-1F1C-5AF1419221E7}"/>
                  </a:ext>
                </a:extLst>
              </p:cNvPr>
              <p:cNvSpPr txBox="1"/>
              <p:nvPr/>
            </p:nvSpPr>
            <p:spPr>
              <a:xfrm>
                <a:off x="188259" y="5079871"/>
                <a:ext cx="5692588" cy="1699183"/>
              </a:xfrm>
              <a:prstGeom prst="rect">
                <a:avLst/>
              </a:prstGeom>
              <a:noFill/>
            </p:spPr>
            <p:txBody>
              <a:bodyPr wrap="square">
                <a:spAutoFit/>
              </a:bodyPr>
              <a:lstStyle/>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Considere que a lâmpada seja formada por um filamento de tungstênio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0,056 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mm</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de diâmetro,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0,7 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de comprimento e sabendo que a resistividade elétrica do tungstênio é </a:t>
                </a:r>
                <a14:m>
                  <m:oMath xmlns:m="http://schemas.openxmlformats.org/officeDocument/2006/math">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ρ</m:t>
                    </m:r>
                    <m:r>
                      <a:rPr lang="pt-BR" sz="2000">
                        <a:effectLst/>
                        <a:latin typeface="Cambria Math" panose="02040503050406030204" pitchFamily="18" charset="0"/>
                        <a:ea typeface="Arial Narrow" panose="020B0606020202030204" pitchFamily="34" charset="0"/>
                        <a:cs typeface="Arial Narrow" panose="020B0606020202030204" pitchFamily="34" charset="0"/>
                      </a:rPr>
                      <m:t>=5,6∙</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−8</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Ω</m:t>
                    </m:r>
                    <m:r>
                      <a:rPr lang="pt-BR" sz="2000">
                        <a:effectLst/>
                        <a:latin typeface="Cambria Math" panose="02040503050406030204" pitchFamily="18" charset="0"/>
                        <a:ea typeface="Arial Narrow" panose="020B0606020202030204" pitchFamily="34" charset="0"/>
                        <a:cs typeface="Arial Narrow" panose="020B0606020202030204" pitchFamily="34" charset="0"/>
                      </a:rPr>
                      <m:t>∙</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 também que</a:t>
                </a:r>
                <a:endParaRPr lang="pt-BR" sz="20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D3027AE1-0314-8EF1-1F1C-5AF1419221E7}"/>
                  </a:ext>
                </a:extLst>
              </p:cNvPr>
              <p:cNvSpPr txBox="1">
                <a:spLocks noRot="1" noChangeAspect="1" noMove="1" noResize="1" noEditPoints="1" noAdjustHandles="1" noChangeArrowheads="1" noChangeShapeType="1" noTextEdit="1"/>
              </p:cNvSpPr>
              <p:nvPr/>
            </p:nvSpPr>
            <p:spPr>
              <a:xfrm>
                <a:off x="188259" y="5079871"/>
                <a:ext cx="5692588" cy="1699183"/>
              </a:xfrm>
              <a:prstGeom prst="rect">
                <a:avLst/>
              </a:prstGeom>
              <a:blipFill>
                <a:blip r:embed="rId4"/>
                <a:stretch>
                  <a:fillRect t="-2151" r="-1071" b="-537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29EA154-9567-3EF8-8ABD-2A6CD7424E71}"/>
                  </a:ext>
                </a:extLst>
              </p:cNvPr>
              <p:cNvSpPr txBox="1"/>
              <p:nvPr/>
            </p:nvSpPr>
            <p:spPr>
              <a:xfrm>
                <a:off x="6221505" y="782890"/>
                <a:ext cx="5782235" cy="2872902"/>
              </a:xfrm>
              <a:prstGeom prst="rect">
                <a:avLst/>
              </a:prstGeom>
              <a:noFill/>
            </p:spPr>
            <p:txBody>
              <a:bodyPr wrap="square">
                <a:spAutoFit/>
              </a:bodyPr>
              <a:lstStyle/>
              <a:p>
                <a:pPr marL="457200" algn="just">
                  <a:lnSpc>
                    <a:spcPct val="106000"/>
                  </a:lnSpc>
                  <a:spcAft>
                    <a:spcPts val="800"/>
                  </a:spcAft>
                  <a:buNone/>
                </a:pPr>
                <a14:m>
                  <m:oMathPara xmlns:m="http://schemas.openxmlformats.org/officeDocument/2006/math">
                    <m:oMathParaPr>
                      <m:jc m:val="centerGroup"/>
                    </m:oMathParaPr>
                    <m:oMath xmlns:m="http://schemas.openxmlformats.org/officeDocument/2006/math">
                      <m:sSup>
                        <m:sSupPr>
                          <m:ctrlPr>
                            <a:rPr lang="pt-BR" sz="2000" i="1" smtClean="0">
                              <a:effectLst/>
                              <a:latin typeface="Cambria Math" panose="02040503050406030204" pitchFamily="18" charset="0"/>
                              <a:ea typeface="Arial Narrow" panose="020B0606020202030204" pitchFamily="34" charset="0"/>
                              <a:cs typeface="Arial Narrow" panose="020B0606020202030204" pitchFamily="34" charset="0"/>
                            </a:rPr>
                          </m:ctrlPr>
                        </m:sSupPr>
                        <m:e>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Cu</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2+</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a:effectLst/>
                              <a:latin typeface="Cambria Math" panose="02040503050406030204" pitchFamily="18" charset="0"/>
                              <a:ea typeface="Arial Narrow" panose="020B0606020202030204" pitchFamily="34" charset="0"/>
                              <a:cs typeface="Arial Narrow" panose="020B0606020202030204" pitchFamily="34" charset="0"/>
                            </a:rPr>
                            <m:t>2</m:t>
                          </m:r>
                        </m:e>
                        <m:sup>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e</m:t>
                          </m:r>
                          <m:r>
                            <a:rPr lang="pt-BR" sz="2000">
                              <a:effectLst/>
                              <a:latin typeface="Cambria Math" panose="02040503050406030204" pitchFamily="18" charset="0"/>
                              <a:ea typeface="Arial Narrow" panose="020B0606020202030204" pitchFamily="34" charset="0"/>
                              <a:cs typeface="Arial Narrow" panose="020B0606020202030204" pitchFamily="34" charset="0"/>
                            </a:rPr>
                            <m:t>−</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Cu</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0</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 </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E</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0</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=−0,34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V</m:t>
                      </m:r>
                    </m:oMath>
                  </m:oMathPara>
                </a14:m>
                <a:endParaRPr lang="pt-BR" sz="2000" dirty="0">
                  <a:effectLst/>
                  <a:latin typeface="Calibri" panose="020F0502020204030204" pitchFamily="34" charset="0"/>
                  <a:ea typeface="Calibri" panose="020F0502020204030204" pitchFamily="34" charset="0"/>
                </a:endParaRPr>
              </a:p>
              <a:p>
                <a:pPr marL="457200" algn="just">
                  <a:lnSpc>
                    <a:spcPct val="106000"/>
                  </a:lnSpc>
                  <a:spcAft>
                    <a:spcPts val="800"/>
                  </a:spcAft>
                  <a:buNone/>
                </a:pPr>
                <a14:m>
                  <m:oMathPara xmlns:m="http://schemas.openxmlformats.org/officeDocument/2006/math">
                    <m:oMathParaPr>
                      <m:jc m:val="centerGroup"/>
                    </m:oMathParaPr>
                    <m:oMath xmlns:m="http://schemas.openxmlformats.org/officeDocument/2006/math">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Mn</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2+</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a:effectLst/>
                              <a:latin typeface="Cambria Math" panose="02040503050406030204" pitchFamily="18" charset="0"/>
                              <a:ea typeface="Arial Narrow" panose="020B0606020202030204" pitchFamily="34" charset="0"/>
                              <a:cs typeface="Arial Narrow" panose="020B0606020202030204" pitchFamily="34" charset="0"/>
                            </a:rPr>
                            <m:t>2</m:t>
                          </m:r>
                        </m:e>
                        <m:sup>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e</m:t>
                          </m:r>
                          <m:r>
                            <a:rPr lang="pt-BR" sz="2000">
                              <a:effectLst/>
                              <a:latin typeface="Cambria Math" panose="02040503050406030204" pitchFamily="18" charset="0"/>
                              <a:ea typeface="Arial Narrow" panose="020B0606020202030204" pitchFamily="34" charset="0"/>
                              <a:cs typeface="Arial Narrow" panose="020B0606020202030204" pitchFamily="34" charset="0"/>
                            </a:rPr>
                            <m:t>−</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Mn</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0</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 </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E</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0</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=+1,18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V</m:t>
                      </m:r>
                    </m:oMath>
                  </m:oMathPara>
                </a14:m>
                <a:endParaRPr lang="pt-BR" sz="2000" dirty="0">
                  <a:effectLst/>
                  <a:latin typeface="Calibri" panose="020F0502020204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Conclui-se que o número de elétrons que atravessa o fio a cada segundo será:</a:t>
                </a:r>
                <a:endParaRPr lang="pt-BR" sz="2000" dirty="0">
                  <a:effectLst/>
                  <a:latin typeface="Calibri" panose="020F0502020204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Dados:</a:t>
                </a:r>
                <a:endParaRPr lang="pt-BR" sz="2000" dirty="0">
                  <a:effectLst/>
                  <a:latin typeface="Calibri" panose="020F0502020204030204" pitchFamily="34" charset="0"/>
                  <a:ea typeface="Calibri" panose="020F0502020204030204" pitchFamily="34" charset="0"/>
                </a:endParaRPr>
              </a:p>
              <a:p>
                <a:pPr marL="457200" algn="just">
                  <a:lnSpc>
                    <a:spcPct val="106000"/>
                  </a:lnSpc>
                  <a:spcAft>
                    <a:spcPts val="800"/>
                  </a:spcAft>
                  <a:buNone/>
                </a:pPr>
                <a14:m>
                  <m:oMathPara xmlns:m="http://schemas.openxmlformats.org/officeDocument/2006/math">
                    <m:oMathParaPr>
                      <m:jc m:val="centerGroup"/>
                    </m:oMathParaPr>
                    <m:oMath xmlns:m="http://schemas.openxmlformats.org/officeDocument/2006/math">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π</m:t>
                      </m:r>
                      <m:r>
                        <a:rPr lang="pt-BR" sz="2000">
                          <a:effectLst/>
                          <a:latin typeface="Cambria Math" panose="02040503050406030204" pitchFamily="18" charset="0"/>
                          <a:ea typeface="Arial Narrow" panose="020B0606020202030204" pitchFamily="34" charset="0"/>
                          <a:cs typeface="Arial Narrow" panose="020B0606020202030204" pitchFamily="34" charset="0"/>
                        </a:rPr>
                        <m:t>≅3,0</m:t>
                      </m:r>
                    </m:oMath>
                  </m:oMathPara>
                </a14:m>
                <a:endParaRPr lang="pt-BR" sz="2000" dirty="0">
                  <a:effectLst/>
                  <a:latin typeface="Calibri" panose="020F0502020204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Carga do elétron: </a:t>
                </a:r>
                <a14:m>
                  <m:oMath xmlns:m="http://schemas.openxmlformats.org/officeDocument/2006/math">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e</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=1,6∙</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a:effectLst/>
                            <a:latin typeface="Cambria Math" panose="02040503050406030204" pitchFamily="18" charset="0"/>
                            <a:ea typeface="Arial Narrow" panose="020B0606020202030204" pitchFamily="34" charset="0"/>
                            <a:cs typeface="Arial Narrow" panose="020B0606020202030204" pitchFamily="34" charset="0"/>
                          </a:rPr>
                          <m:t>−19</m:t>
                        </m:r>
                      </m:sup>
                    </m:sSup>
                    <m:r>
                      <a:rPr lang="pt-BR" sz="2000">
                        <a:effectLst/>
                        <a:latin typeface="Cambria Math" panose="02040503050406030204" pitchFamily="18" charset="0"/>
                        <a:ea typeface="Arial Narrow" panose="020B0606020202030204" pitchFamily="34" charset="0"/>
                        <a:cs typeface="Arial Narrow" panose="020B0606020202030204" pitchFamily="34" charset="0"/>
                      </a:rPr>
                      <m:t>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C</m:t>
                    </m:r>
                  </m:oMath>
                </a14:m>
                <a:endParaRPr lang="pt-BR" sz="2000" dirty="0">
                  <a:effectLst/>
                  <a:latin typeface="Calibri" panose="020F0502020204030204" pitchFamily="34" charset="0"/>
                  <a:ea typeface="Calibri" panose="020F0502020204030204" pitchFamily="34" charset="0"/>
                </a:endParaRPr>
              </a:p>
            </p:txBody>
          </p:sp>
        </mc:Choice>
        <mc:Fallback xmlns="">
          <p:sp>
            <p:nvSpPr>
              <p:cNvPr id="8" name="CaixaDeTexto 7">
                <a:extLst>
                  <a:ext uri="{FF2B5EF4-FFF2-40B4-BE49-F238E27FC236}">
                    <a16:creationId xmlns:a16="http://schemas.microsoft.com/office/drawing/2014/main" id="{A29EA154-9567-3EF8-8ABD-2A6CD7424E71}"/>
                  </a:ext>
                </a:extLst>
              </p:cNvPr>
              <p:cNvSpPr txBox="1">
                <a:spLocks noRot="1" noChangeAspect="1" noMove="1" noResize="1" noEditPoints="1" noAdjustHandles="1" noChangeArrowheads="1" noChangeShapeType="1" noTextEdit="1"/>
              </p:cNvSpPr>
              <p:nvPr/>
            </p:nvSpPr>
            <p:spPr>
              <a:xfrm>
                <a:off x="6221505" y="782890"/>
                <a:ext cx="5782235" cy="2872902"/>
              </a:xfrm>
              <a:prstGeom prst="rect">
                <a:avLst/>
              </a:prstGeom>
              <a:blipFill>
                <a:blip r:embed="rId5"/>
                <a:stretch>
                  <a:fillRect r="-1055" b="-233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95C9E429-133D-81C5-6CB2-9E373F0F33BC}"/>
                  </a:ext>
                </a:extLst>
              </p:cNvPr>
              <p:cNvSpPr txBox="1"/>
              <p:nvPr/>
            </p:nvSpPr>
            <p:spPr>
              <a:xfrm>
                <a:off x="6221505" y="4163475"/>
                <a:ext cx="5782235" cy="1251881"/>
              </a:xfrm>
              <a:prstGeom prst="rect">
                <a:avLst/>
              </a:prstGeom>
              <a:noFill/>
            </p:spPr>
            <p:txBody>
              <a:bodyPr wrap="square">
                <a:spAutoFit/>
              </a:bodyPr>
              <a:lstStyle/>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3,15∙</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17</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(B)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5,70∙</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17</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1,60∙</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19</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(D)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6,80∙</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19</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12,4∙</m:t>
                    </m:r>
                    <m:sSup>
                      <m:sSup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sz="2000" i="1">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sz="2000" i="1">
                            <a:effectLst/>
                            <a:latin typeface="Cambria Math" panose="02040503050406030204" pitchFamily="18" charset="0"/>
                            <a:ea typeface="Arial Narrow" panose="020B0606020202030204" pitchFamily="34" charset="0"/>
                            <a:cs typeface="Arial Narrow" panose="020B0606020202030204" pitchFamily="34" charset="0"/>
                          </a:rPr>
                          <m:t>19</m:t>
                        </m:r>
                      </m:sup>
                    </m:sSup>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Arial Narrow" panose="020B0606020202030204" pitchFamily="34" charset="0"/>
                  <a:ea typeface="Calibri" panose="020F0502020204030204" pitchFamily="34" charset="0"/>
                </a:endParaRPr>
              </a:p>
            </p:txBody>
          </p:sp>
        </mc:Choice>
        <mc:Fallback xmlns="">
          <p:sp>
            <p:nvSpPr>
              <p:cNvPr id="10" name="CaixaDeTexto 9">
                <a:extLst>
                  <a:ext uri="{FF2B5EF4-FFF2-40B4-BE49-F238E27FC236}">
                    <a16:creationId xmlns:a16="http://schemas.microsoft.com/office/drawing/2014/main" id="{95C9E429-133D-81C5-6CB2-9E373F0F33BC}"/>
                  </a:ext>
                </a:extLst>
              </p:cNvPr>
              <p:cNvSpPr txBox="1">
                <a:spLocks noRot="1" noChangeAspect="1" noMove="1" noResize="1" noEditPoints="1" noAdjustHandles="1" noChangeArrowheads="1" noChangeShapeType="1" noTextEdit="1"/>
              </p:cNvSpPr>
              <p:nvPr/>
            </p:nvSpPr>
            <p:spPr>
              <a:xfrm>
                <a:off x="6221505" y="4163475"/>
                <a:ext cx="5782235" cy="1251881"/>
              </a:xfrm>
              <a:prstGeom prst="rect">
                <a:avLst/>
              </a:prstGeom>
              <a:blipFill>
                <a:blip r:embed="rId6"/>
                <a:stretch>
                  <a:fillRect t="-3415" b="-7805"/>
                </a:stretch>
              </a:blipFill>
            </p:spPr>
            <p:txBody>
              <a:bodyPr/>
              <a:lstStyle/>
              <a:p>
                <a:r>
                  <a:rPr lang="pt-BR">
                    <a:noFill/>
                  </a:rPr>
                  <a:t> </a:t>
                </a:r>
              </a:p>
            </p:txBody>
          </p:sp>
        </mc:Fallback>
      </mc:AlternateContent>
    </p:spTree>
    <p:extLst>
      <p:ext uri="{BB962C8B-B14F-4D97-AF65-F5344CB8AC3E}">
        <p14:creationId xmlns:p14="http://schemas.microsoft.com/office/powerpoint/2010/main" val="32982717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F2DC3-138B-782C-0AB1-37EA57E88BD0}"/>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053F0932-56EB-208D-C2A8-40210D0A4B62}"/>
              </a:ext>
            </a:extLst>
          </p:cNvPr>
          <p:cNvPicPr>
            <a:picLocks noChangeAspect="1"/>
          </p:cNvPicPr>
          <p:nvPr/>
        </p:nvPicPr>
        <p:blipFill>
          <a:blip r:embed="rId2"/>
          <a:stretch>
            <a:fillRect/>
          </a:stretch>
        </p:blipFill>
        <p:spPr>
          <a:xfrm>
            <a:off x="627529" y="744867"/>
            <a:ext cx="5043256" cy="2684133"/>
          </a:xfrm>
          <a:prstGeom prst="rect">
            <a:avLst/>
          </a:prstGeom>
        </p:spPr>
      </p:pic>
      <p:sp>
        <p:nvSpPr>
          <p:cNvPr id="7" name="Retângulo 6">
            <a:extLst>
              <a:ext uri="{FF2B5EF4-FFF2-40B4-BE49-F238E27FC236}">
                <a16:creationId xmlns:a16="http://schemas.microsoft.com/office/drawing/2014/main" id="{4A0EF446-0D3D-CFA6-FB1D-2B06CCADAD77}"/>
              </a:ext>
            </a:extLst>
          </p:cNvPr>
          <p:cNvSpPr/>
          <p:nvPr/>
        </p:nvSpPr>
        <p:spPr>
          <a:xfrm>
            <a:off x="717176" y="3464859"/>
            <a:ext cx="5082988" cy="32273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500" b="1" dirty="0">
                <a:solidFill>
                  <a:schemeClr val="tx1"/>
                </a:solidFill>
                <a:latin typeface="Arial Narrow" panose="020B0606020202030204" pitchFamily="34" charset="0"/>
              </a:rPr>
              <a:t>Resolução</a:t>
            </a:r>
            <a:r>
              <a:rPr lang="pt-BR" sz="2500" b="1" dirty="0">
                <a:solidFill>
                  <a:schemeClr val="tx1"/>
                </a:solidFill>
                <a:latin typeface="Arial Narrow" panose="020B0606020202030204" pitchFamily="34" charset="0"/>
                <a:sym typeface="Wingdings" panose="05000000000000000000" pitchFamily="2" charset="2"/>
              </a:rPr>
              <a:t></a:t>
            </a:r>
            <a:endParaRPr lang="pt-BR" sz="25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7838556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B5F7-3E27-2964-06E3-17793E7210C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8A9A88E-A131-13DB-D4A1-D3F88D0E44D0}"/>
                  </a:ext>
                </a:extLst>
              </p:cNvPr>
              <p:cNvSpPr txBox="1"/>
              <p:nvPr/>
            </p:nvSpPr>
            <p:spPr>
              <a:xfrm>
                <a:off x="134470" y="616537"/>
                <a:ext cx="5764305" cy="3330399"/>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27. (UEG – 2021) </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Um novo morador de um apartamento comprou e instalou um chuveiro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7 500 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W</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de potência. Porém, por causa da potência do novo chuveiro, o morador terá que mudar o disjuntor que está ligado à rede do chuveiro. Quando ele se mudou para o apartamento o disjuntor instalado suportava uma corrente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32 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A</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Sabe-se que a tensão da rede elétrica do apartamento é de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220 </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 tabela a seguir apresenta os disjuntores vendidos no mercado juntamente com o seu preço.</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E8A9A88E-A131-13DB-D4A1-D3F88D0E44D0}"/>
                  </a:ext>
                </a:extLst>
              </p:cNvPr>
              <p:cNvSpPr txBox="1">
                <a:spLocks noRot="1" noChangeAspect="1" noMove="1" noResize="1" noEditPoints="1" noAdjustHandles="1" noChangeArrowheads="1" noChangeShapeType="1" noTextEdit="1"/>
              </p:cNvSpPr>
              <p:nvPr/>
            </p:nvSpPr>
            <p:spPr>
              <a:xfrm>
                <a:off x="134470" y="616537"/>
                <a:ext cx="5764305" cy="3330399"/>
              </a:xfrm>
              <a:prstGeom prst="rect">
                <a:avLst/>
              </a:prstGeom>
              <a:blipFill>
                <a:blip r:embed="rId2"/>
                <a:stretch>
                  <a:fillRect t="-1099" r="-1057" b="-238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8782EA39-F009-8D4C-D2E2-74F4FBAEE8C7}"/>
              </a:ext>
            </a:extLst>
          </p:cNvPr>
          <p:cNvPicPr>
            <a:picLocks noChangeAspect="1"/>
          </p:cNvPicPr>
          <p:nvPr/>
        </p:nvPicPr>
        <p:blipFill>
          <a:blip r:embed="rId3"/>
          <a:stretch>
            <a:fillRect/>
          </a:stretch>
        </p:blipFill>
        <p:spPr>
          <a:xfrm>
            <a:off x="1138178" y="3946936"/>
            <a:ext cx="4330292" cy="2748720"/>
          </a:xfrm>
          <a:prstGeom prst="rect">
            <a:avLst/>
          </a:prstGeom>
        </p:spPr>
      </p:pic>
      <p:sp>
        <p:nvSpPr>
          <p:cNvPr id="7" name="CaixaDeTexto 6">
            <a:extLst>
              <a:ext uri="{FF2B5EF4-FFF2-40B4-BE49-F238E27FC236}">
                <a16:creationId xmlns:a16="http://schemas.microsoft.com/office/drawing/2014/main" id="{2FCB9B41-7C83-8DBD-1CB5-05255A899B41}"/>
              </a:ext>
            </a:extLst>
          </p:cNvPr>
          <p:cNvSpPr txBox="1"/>
          <p:nvPr/>
        </p:nvSpPr>
        <p:spPr>
          <a:xfrm>
            <a:off x="6212541" y="616537"/>
            <a:ext cx="5764306" cy="1904367"/>
          </a:xfrm>
          <a:prstGeom prst="rect">
            <a:avLst/>
          </a:prstGeom>
          <a:noFill/>
        </p:spPr>
        <p:txBody>
          <a:bodyPr wrap="square">
            <a:spAutoFit/>
          </a:bodyPr>
          <a:lstStyle/>
          <a:p>
            <a:pPr marL="457200" indent="54737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Qual deverá ser a escolha do morador para a troca do disjuntor, levando em consideração o custo-benefício/segurança?</a:t>
            </a:r>
          </a:p>
          <a:p>
            <a:pPr marL="457200" indent="547370" algn="just">
              <a:lnSpc>
                <a:spcPct val="106000"/>
              </a:lnSpc>
              <a:spcAft>
                <a:spcPts val="800"/>
              </a:spcAft>
              <a:buNone/>
            </a:pP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	(B) B	(C) C	(D) D	(E) E</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1868662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AC489-155E-646D-4FC7-914047635E0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439018D-8719-C7F9-A740-D18000E5EF61}"/>
                  </a:ext>
                </a:extLst>
              </p:cNvPr>
              <p:cNvSpPr txBox="1"/>
              <p:nvPr/>
            </p:nvSpPr>
            <p:spPr>
              <a:xfrm>
                <a:off x="143435" y="792593"/>
                <a:ext cx="5638800" cy="5250925"/>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28. (UEG – 2021)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potência P de um chuveiro elétrico é dada pela fórmula </a:t>
                </a:r>
                <a14:m>
                  <m:oMath xmlns:m="http://schemas.openxmlformats.org/officeDocument/2006/math">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P</m:t>
                    </m:r>
                    <m:r>
                      <a:rPr lang="pt-BR" sz="2000">
                        <a:effectLst/>
                        <a:latin typeface="Cambria Math" panose="02040503050406030204" pitchFamily="18" charset="0"/>
                        <a:ea typeface="Arial Narrow" panose="020B0606020202030204" pitchFamily="34" charset="0"/>
                        <a:cs typeface="Arial Narrow" panose="020B0606020202030204" pitchFamily="34" charset="0"/>
                      </a:rPr>
                      <m:t>=</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Ri</m:t>
                    </m:r>
                    <m:r>
                      <a:rPr lang="pt-BR" sz="2000">
                        <a:effectLst/>
                        <a:latin typeface="Cambria Math" panose="02040503050406030204" pitchFamily="18" charset="0"/>
                        <a:ea typeface="Arial Narrow" panose="020B0606020202030204" pitchFamily="34" charset="0"/>
                        <a:cs typeface="Arial Narrow" panose="020B0606020202030204" pitchFamily="34" charset="0"/>
                      </a:rPr>
                      <m:t>²</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sendo R sua resistência elétrica e i a corrente elétrica que circula por ela. Sabendo-se que o consumo de energia elétrica E é diretamente proporcional à potência do aparelho, a função que relaciona a energia consumida pelo chuveiro elétrico e a corrente elétrica que circula por ele é</a:t>
                </a:r>
              </a:p>
              <a:p>
                <a:pPr marL="457200" algn="just">
                  <a:lnSpc>
                    <a:spcPct val="106000"/>
                  </a:lnSpc>
                  <a:spcAft>
                    <a:spcPts val="800"/>
                  </a:spcAft>
                  <a:buNone/>
                </a:pP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linear crescente.</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linear decrescente.</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quadrática crescente.</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exponencial crescente.</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quadrática decrescente.</a:t>
                </a:r>
                <a:endParaRPr lang="pt-BR" sz="2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E439018D-8719-C7F9-A740-D18000E5EF61}"/>
                  </a:ext>
                </a:extLst>
              </p:cNvPr>
              <p:cNvSpPr txBox="1">
                <a:spLocks noRot="1" noChangeAspect="1" noMove="1" noResize="1" noEditPoints="1" noAdjustHandles="1" noChangeArrowheads="1" noChangeShapeType="1" noTextEdit="1"/>
              </p:cNvSpPr>
              <p:nvPr/>
            </p:nvSpPr>
            <p:spPr>
              <a:xfrm>
                <a:off x="143435" y="792593"/>
                <a:ext cx="5638800" cy="5250925"/>
              </a:xfrm>
              <a:prstGeom prst="rect">
                <a:avLst/>
              </a:prstGeom>
              <a:blipFill>
                <a:blip r:embed="rId2"/>
                <a:stretch>
                  <a:fillRect t="-697" r="-1081" b="-1161"/>
                </a:stretch>
              </a:blipFill>
            </p:spPr>
            <p:txBody>
              <a:bodyPr/>
              <a:lstStyle/>
              <a:p>
                <a:r>
                  <a:rPr lang="pt-BR">
                    <a:noFill/>
                  </a:rPr>
                  <a:t> </a:t>
                </a:r>
              </a:p>
            </p:txBody>
          </p:sp>
        </mc:Fallback>
      </mc:AlternateContent>
    </p:spTree>
    <p:extLst>
      <p:ext uri="{BB962C8B-B14F-4D97-AF65-F5344CB8AC3E}">
        <p14:creationId xmlns:p14="http://schemas.microsoft.com/office/powerpoint/2010/main" val="38629143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13745-8543-1494-1B16-3A3A303052F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9F45E90-62C4-9C1B-914A-94C56201A045}"/>
                  </a:ext>
                </a:extLst>
              </p:cNvPr>
              <p:cNvSpPr txBox="1"/>
              <p:nvPr/>
            </p:nvSpPr>
            <p:spPr>
              <a:xfrm>
                <a:off x="233082" y="887702"/>
                <a:ext cx="5602942" cy="5027274"/>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29. (PUC – GO – 2023 - adaptado)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Parte do circuito elétrico de uma casa, em que a tensão é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220 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V</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contém:</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7</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lâmpadas eletrônicas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30 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W</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cada uma; </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 chuveiro de potência máxima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5,4 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kW</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a:t>
                </a:r>
                <a:endParaRPr lang="pt-BR" sz="2000" dirty="0">
                  <a:effectLst/>
                  <a:latin typeface="Arial Narrow" panose="020B0606020202030204" pitchFamily="34" charset="0"/>
                  <a:ea typeface="Calibri" panose="020F0502020204030204" pitchFamily="34" charset="0"/>
                </a:endParaRPr>
              </a:p>
              <a:p>
                <a:pPr marL="45720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1 ar-condicionado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1,2 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kW</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000" dirty="0">
                  <a:effectLst/>
                  <a:latin typeface="Arial Narrow" panose="020B0606020202030204" pitchFamily="34" charset="0"/>
                  <a:ea typeface="Calibri" panose="020F0502020204030204" pitchFamily="34" charset="0"/>
                </a:endParaRPr>
              </a:p>
              <a:p>
                <a:pPr marL="457200" indent="547370" algn="just">
                  <a:lnSpc>
                    <a:spcPct val="106000"/>
                  </a:lnSpc>
                  <a:spcAft>
                    <a:spcPts val="800"/>
                  </a:spcAft>
                  <a:buNone/>
                </a:pPr>
                <a:endParaRPr lang="pt-BR" sz="2000" dirty="0">
                  <a:effectLst/>
                  <a:latin typeface="Arial Narrow" panose="020B0606020202030204" pitchFamily="34" charset="0"/>
                  <a:ea typeface="Arial Narrow" panose="020B0606020202030204" pitchFamily="34" charset="0"/>
                  <a:cs typeface="Arial Narrow" panose="020B0606020202030204" pitchFamily="34" charset="0"/>
                </a:endParaRPr>
              </a:p>
              <a:p>
                <a:pPr marL="457200" indent="54737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Para a proteção dessa parte do circuito, foi utilizado um disjuntor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25 </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a:t>
                </a:r>
                <a:endParaRPr lang="pt-BR" sz="2000" dirty="0">
                  <a:effectLst/>
                  <a:latin typeface="Arial Narrow" panose="020B0606020202030204" pitchFamily="34" charset="0"/>
                  <a:ea typeface="Calibri" panose="020F0502020204030204" pitchFamily="34" charset="0"/>
                </a:endParaRPr>
              </a:p>
              <a:p>
                <a:pPr marL="457200" indent="547370" algn="just">
                  <a:lnSpc>
                    <a:spcPct val="106000"/>
                  </a:lnSpc>
                  <a:spcAft>
                    <a:spcPts val="800"/>
                  </a:spcAft>
                  <a:buNone/>
                </a:pPr>
                <a:endParaRPr lang="pt-BR" sz="2000" dirty="0">
                  <a:effectLst/>
                  <a:latin typeface="Arial Narrow" panose="020B0606020202030204" pitchFamily="34" charset="0"/>
                  <a:ea typeface="Arial Narrow" panose="020B0606020202030204" pitchFamily="34" charset="0"/>
                  <a:cs typeface="Arial Narrow" panose="020B0606020202030204" pitchFamily="34" charset="0"/>
                </a:endParaRPr>
              </a:p>
              <a:p>
                <a:pPr marL="457200" indent="547370" algn="just">
                  <a:lnSpc>
                    <a:spcPct val="106000"/>
                  </a:lnSpc>
                  <a:spcAft>
                    <a:spcPts val="800"/>
                  </a:spcAft>
                  <a:buNone/>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Qual será a combinação de aparelhos ligados ao mesmo tempo responsável pela interrupção do fornecimento de energia elétrica nessa casa? </a:t>
                </a:r>
                <a:endParaRPr lang="pt-BR" sz="2000" dirty="0">
                  <a:effectLst/>
                  <a:latin typeface="Arial Narrow" panose="020B0606020202030204" pitchFamily="34" charset="0"/>
                  <a:ea typeface="Calibri" panose="020F0502020204030204" pitchFamily="34" charset="0"/>
                  <a:cs typeface="Arial" panose="020B0604020202020204" pitchFamily="34" charset="0"/>
                </a:endParaRPr>
              </a:p>
            </p:txBody>
          </p:sp>
        </mc:Choice>
        <mc:Fallback xmlns="">
          <p:sp>
            <p:nvSpPr>
              <p:cNvPr id="3" name="CaixaDeTexto 2">
                <a:extLst>
                  <a:ext uri="{FF2B5EF4-FFF2-40B4-BE49-F238E27FC236}">
                    <a16:creationId xmlns:a16="http://schemas.microsoft.com/office/drawing/2014/main" id="{09F45E90-62C4-9C1B-914A-94C56201A045}"/>
                  </a:ext>
                </a:extLst>
              </p:cNvPr>
              <p:cNvSpPr txBox="1">
                <a:spLocks noRot="1" noChangeAspect="1" noMove="1" noResize="1" noEditPoints="1" noAdjustHandles="1" noChangeArrowheads="1" noChangeShapeType="1" noTextEdit="1"/>
              </p:cNvSpPr>
              <p:nvPr/>
            </p:nvSpPr>
            <p:spPr>
              <a:xfrm>
                <a:off x="233082" y="887702"/>
                <a:ext cx="5602942" cy="5027274"/>
              </a:xfrm>
              <a:prstGeom prst="rect">
                <a:avLst/>
              </a:prstGeom>
              <a:blipFill>
                <a:blip r:embed="rId2"/>
                <a:stretch>
                  <a:fillRect t="-850" r="-1197" b="-1214"/>
                </a:stretch>
              </a:blipFill>
            </p:spPr>
            <p:txBody>
              <a:bodyPr/>
              <a:lstStyle/>
              <a:p>
                <a:r>
                  <a:rPr lang="pt-BR">
                    <a:noFill/>
                  </a:rPr>
                  <a:t> </a:t>
                </a:r>
              </a:p>
            </p:txBody>
          </p:sp>
        </mc:Fallback>
      </mc:AlternateContent>
      <p:sp>
        <p:nvSpPr>
          <p:cNvPr id="4" name="CaixaDeTexto 3">
            <a:extLst>
              <a:ext uri="{FF2B5EF4-FFF2-40B4-BE49-F238E27FC236}">
                <a16:creationId xmlns:a16="http://schemas.microsoft.com/office/drawing/2014/main" id="{56FBF9CC-1AA3-D1C4-FDB9-7AC4CC6E37B9}"/>
              </a:ext>
            </a:extLst>
          </p:cNvPr>
          <p:cNvSpPr txBox="1"/>
          <p:nvPr/>
        </p:nvSpPr>
        <p:spPr>
          <a:xfrm>
            <a:off x="6355978" y="789090"/>
            <a:ext cx="5325034" cy="1853713"/>
          </a:xfrm>
          <a:prstGeom prst="rect">
            <a:avLst/>
          </a:prstGeom>
          <a:noFill/>
        </p:spPr>
        <p:txBody>
          <a:bodyPr wrap="square">
            <a:spAutoFit/>
          </a:bodyPr>
          <a:lstStyle/>
          <a:p>
            <a:pPr algn="just">
              <a:lnSpc>
                <a:spcPct val="106000"/>
              </a:lnSpc>
              <a:spcAft>
                <a:spcPts val="600"/>
              </a:spcAft>
              <a:buNone/>
            </a:pPr>
            <a:r>
              <a:rPr lang="pt-BR" sz="1800" dirty="0">
                <a:effectLst/>
                <a:latin typeface="Arial Narrow" panose="020B0606020202030204" pitchFamily="34" charset="0"/>
                <a:ea typeface="Calibri" panose="020F0502020204030204" pitchFamily="34" charset="0"/>
                <a:cs typeface="Arial" panose="020B0604020202020204" pitchFamily="34" charset="0"/>
              </a:rPr>
              <a:t>(A)	ligar somente o chuveiro.</a:t>
            </a:r>
            <a:endParaRPr lang="pt-BR"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1800" dirty="0">
                <a:effectLst/>
                <a:latin typeface="Arial Narrow" panose="020B0606020202030204" pitchFamily="34" charset="0"/>
                <a:ea typeface="Calibri" panose="020F0502020204030204" pitchFamily="34" charset="0"/>
                <a:cs typeface="Arial" panose="020B0604020202020204" pitchFamily="34" charset="0"/>
              </a:rPr>
              <a:t>(B)	ligar somente o ar-condicionado.</a:t>
            </a:r>
            <a:endParaRPr lang="pt-BR"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1800" dirty="0">
                <a:effectLst/>
                <a:latin typeface="Arial Narrow" panose="020B0606020202030204" pitchFamily="34" charset="0"/>
                <a:ea typeface="Calibri" panose="020F0502020204030204" pitchFamily="34" charset="0"/>
                <a:cs typeface="Arial" panose="020B0604020202020204" pitchFamily="34" charset="0"/>
              </a:rPr>
              <a:t>(C)	forem ligadas somente as 7 lâmpadas.</a:t>
            </a:r>
            <a:endParaRPr lang="pt-BR"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1800" dirty="0">
                <a:effectLst/>
                <a:latin typeface="Arial Narrow" panose="020B0606020202030204" pitchFamily="34" charset="0"/>
                <a:ea typeface="Calibri" panose="020F0502020204030204" pitchFamily="34" charset="0"/>
                <a:cs typeface="Arial" panose="020B0604020202020204" pitchFamily="34" charset="0"/>
              </a:rPr>
              <a:t>(D)	forem ligados o chuveiro e 5 lâmpadas.</a:t>
            </a:r>
            <a:endParaRPr lang="pt-BR"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6000"/>
              </a:lnSpc>
              <a:spcAft>
                <a:spcPts val="600"/>
              </a:spcAft>
              <a:buNone/>
            </a:pPr>
            <a:r>
              <a:rPr lang="pt-BR" sz="1800" dirty="0">
                <a:effectLst/>
                <a:latin typeface="Arial Narrow" panose="020B0606020202030204" pitchFamily="34" charset="0"/>
                <a:ea typeface="Calibri" panose="020F0502020204030204" pitchFamily="34" charset="0"/>
                <a:cs typeface="Arial" panose="020B0604020202020204" pitchFamily="34" charset="0"/>
              </a:rPr>
              <a:t>(E)	forem ligados o ar-condicionado e 7 lâmpadas.</a:t>
            </a:r>
            <a:endParaRPr lang="pt-BR"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505989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A4C69-D038-B991-55A7-FF114257A966}"/>
            </a:ext>
          </a:extLst>
        </p:cNvPr>
        <p:cNvGrpSpPr/>
        <p:nvPr/>
      </p:nvGrpSpPr>
      <p:grpSpPr>
        <a:xfrm>
          <a:off x="0" y="0"/>
          <a:ext cx="0" cy="0"/>
          <a:chOff x="0" y="0"/>
          <a:chExt cx="0" cy="0"/>
        </a:xfrm>
      </p:grpSpPr>
      <p:sp>
        <p:nvSpPr>
          <p:cNvPr id="2" name="Caixa de Texto 1">
            <a:extLst>
              <a:ext uri="{FF2B5EF4-FFF2-40B4-BE49-F238E27FC236}">
                <a16:creationId xmlns:a16="http://schemas.microsoft.com/office/drawing/2014/main" id="{F865AA93-F599-C3BB-605E-032E1D4B84CF}"/>
              </a:ext>
            </a:extLst>
          </p:cNvPr>
          <p:cNvSpPr txBox="1"/>
          <p:nvPr/>
        </p:nvSpPr>
        <p:spPr>
          <a:xfrm>
            <a:off x="1054827" y="514387"/>
            <a:ext cx="4219425" cy="712439"/>
          </a:xfrm>
          <a:prstGeom prst="rect">
            <a:avLst/>
          </a:prstGeom>
          <a:noFill/>
          <a:ln>
            <a:noFill/>
          </a:ln>
        </p:spPr>
        <p:txBody>
          <a:bodyPr rot="0" spcFirstLastPara="0" vert="horz" wrap="none" lIns="91440" tIns="45720" rIns="91440" bIns="45720" numCol="1" spcCol="0" rtlCol="0" fromWordArt="0" anchor="t" anchorCtr="0" forceAA="0" compatLnSpc="1">
            <a:prstTxWarp prst="textNoShape">
              <a:avLst/>
            </a:prstTxWarp>
            <a:spAutoFit/>
            <a:scene3d>
              <a:camera prst="orthographicFront"/>
              <a:lightRig rig="harsh" dir="t"/>
            </a:scene3d>
            <a:sp3d extrusionH="57150" prstMaterial="matte">
              <a:bevelT w="63500" h="12700" prst="angle"/>
              <a:contourClr>
                <a:schemeClr val="bg1">
                  <a:lumMod val="65000"/>
                </a:schemeClr>
              </a:contourClr>
            </a:sp3d>
          </a:bodyPr>
          <a:lstStyle/>
          <a:p>
            <a:pPr marL="457200" algn="ctr">
              <a:lnSpc>
                <a:spcPct val="106000"/>
              </a:lnSpc>
              <a:spcAft>
                <a:spcPts val="800"/>
              </a:spcAft>
              <a:buNone/>
            </a:pPr>
            <a:r>
              <a:rPr lang="pt-BR" sz="4000" b="1" dirty="0">
                <a:ln>
                  <a:noFill/>
                </a:ln>
                <a:solidFill>
                  <a:srgbClr val="196B24"/>
                </a:solidFill>
                <a:effectLst/>
                <a:latin typeface="Arial Narrow" panose="020B0606020202030204" pitchFamily="34" charset="0"/>
                <a:ea typeface="Calibri" panose="020F0502020204030204" pitchFamily="34" charset="0"/>
                <a:cs typeface="Times New Roman" panose="02020603050405020304" pitchFamily="18" charset="0"/>
              </a:rPr>
              <a:t>O grande desafio!</a:t>
            </a:r>
            <a:endParaRPr lang="pt-BR" sz="4000" dirty="0">
              <a:effectLst/>
              <a:latin typeface="Calibri" panose="020F0502020204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6C9C6EDA-2556-25CA-775E-1D5299BB1724}"/>
              </a:ext>
            </a:extLst>
          </p:cNvPr>
          <p:cNvSpPr txBox="1"/>
          <p:nvPr/>
        </p:nvSpPr>
        <p:spPr>
          <a:xfrm>
            <a:off x="71717" y="1208890"/>
            <a:ext cx="5853953" cy="3012428"/>
          </a:xfrm>
          <a:prstGeom prst="rect">
            <a:avLst/>
          </a:prstGeom>
          <a:noFill/>
        </p:spPr>
        <p:txBody>
          <a:bodyPr wrap="square">
            <a:spAutoFit/>
          </a:bodyPr>
          <a:lstStyle/>
          <a:p>
            <a:pPr marL="457200" algn="just">
              <a:lnSpc>
                <a:spcPct val="106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30. (UNESP – SP – 2026)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Uma situação comum em residências antigas é a incompatibilidade entre os cabos elétricos instalados e a demanda atual de energia elétrica. Nessas residências, dispositivos de proteção podem interromper o circuito quando vários eletrodomésticos são ligados simultaneamente. A figura mostra a planta da cozinha e da lavanderia de uma residência antiga, em que a instalação elétrica é protegida por um disjuntor de 30 A. </a:t>
            </a:r>
            <a:endParaRPr lang="pt-BR" sz="20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C0B435F5-19FA-75C8-1C96-8A76F06D5E3A}"/>
              </a:ext>
            </a:extLst>
          </p:cNvPr>
          <p:cNvPicPr>
            <a:picLocks noChangeAspect="1"/>
          </p:cNvPicPr>
          <p:nvPr/>
        </p:nvPicPr>
        <p:blipFill>
          <a:blip r:embed="rId2"/>
          <a:stretch>
            <a:fillRect/>
          </a:stretch>
        </p:blipFill>
        <p:spPr>
          <a:xfrm>
            <a:off x="878541" y="4221318"/>
            <a:ext cx="4775798" cy="2261849"/>
          </a:xfrm>
          <a:prstGeom prst="rect">
            <a:avLst/>
          </a:prstGeom>
        </p:spPr>
      </p:pic>
      <p:sp>
        <p:nvSpPr>
          <p:cNvPr id="7" name="CaixaDeTexto 6">
            <a:extLst>
              <a:ext uri="{FF2B5EF4-FFF2-40B4-BE49-F238E27FC236}">
                <a16:creationId xmlns:a16="http://schemas.microsoft.com/office/drawing/2014/main" id="{37FE4CD8-4A55-BC48-D9B2-C86F0513C69B}"/>
              </a:ext>
            </a:extLst>
          </p:cNvPr>
          <p:cNvSpPr txBox="1"/>
          <p:nvPr/>
        </p:nvSpPr>
        <p:spPr>
          <a:xfrm>
            <a:off x="6266332" y="579362"/>
            <a:ext cx="5755338" cy="1545936"/>
          </a:xfrm>
          <a:prstGeom prst="rect">
            <a:avLst/>
          </a:prstGeom>
          <a:noFill/>
        </p:spPr>
        <p:txBody>
          <a:bodyPr wrap="square">
            <a:spAutoFit/>
          </a:bodyPr>
          <a:lstStyle/>
          <a:p>
            <a:pPr marL="457200" algn="just">
              <a:lnSpc>
                <a:spcPct val="106000"/>
              </a:lnSpc>
              <a:spcAft>
                <a:spcPts val="800"/>
              </a:spcAft>
              <a:buNone/>
            </a:pPr>
            <a:r>
              <a:rPr lang="pt-BR" dirty="0">
                <a:effectLst/>
                <a:latin typeface="Arial Narrow" panose="020B0606020202030204" pitchFamily="34" charset="0"/>
                <a:ea typeface="Arial Narrow" panose="020B0606020202030204" pitchFamily="34" charset="0"/>
                <a:cs typeface="Arial Narrow" panose="020B0606020202030204" pitchFamily="34" charset="0"/>
              </a:rPr>
              <a:t>Nesses locais, já estão em funcionamento uma televisão (TV) e uma máquina de lavar roupas (ML). Também constam dessa instalação um forno de micro-ondas (MO), um liquidificador  (LI) e um ferro de passar (FP). As potências desses eletrodomésticos estão indicadas na tabela.</a:t>
            </a:r>
            <a:endParaRPr lang="pt-BR"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D9A45E56-4A6A-3CBC-5260-AF24F65C89EC}"/>
              </a:ext>
            </a:extLst>
          </p:cNvPr>
          <p:cNvPicPr>
            <a:picLocks noChangeAspect="1"/>
          </p:cNvPicPr>
          <p:nvPr/>
        </p:nvPicPr>
        <p:blipFill>
          <a:blip r:embed="rId3"/>
          <a:stretch>
            <a:fillRect/>
          </a:stretch>
        </p:blipFill>
        <p:spPr>
          <a:xfrm>
            <a:off x="7637930" y="2008753"/>
            <a:ext cx="3451412" cy="2010115"/>
          </a:xfrm>
          <a:prstGeom prst="rect">
            <a:avLst/>
          </a:prstGeom>
        </p:spPr>
      </p:pic>
      <p:sp>
        <p:nvSpPr>
          <p:cNvPr id="10" name="CaixaDeTexto 9">
            <a:extLst>
              <a:ext uri="{FF2B5EF4-FFF2-40B4-BE49-F238E27FC236}">
                <a16:creationId xmlns:a16="http://schemas.microsoft.com/office/drawing/2014/main" id="{89AA977E-501D-9F05-1C45-AC46C0B5F9FB}"/>
              </a:ext>
            </a:extLst>
          </p:cNvPr>
          <p:cNvSpPr txBox="1"/>
          <p:nvPr/>
        </p:nvSpPr>
        <p:spPr>
          <a:xfrm>
            <a:off x="6355982" y="3907396"/>
            <a:ext cx="5755338" cy="2638671"/>
          </a:xfrm>
          <a:prstGeom prst="rect">
            <a:avLst/>
          </a:prstGeom>
          <a:noFill/>
        </p:spPr>
        <p:txBody>
          <a:bodyPr wrap="square">
            <a:spAutoFit/>
          </a:bodyPr>
          <a:lstStyle/>
          <a:p>
            <a:pPr marL="457200" algn="just">
              <a:lnSpc>
                <a:spcPct val="106000"/>
              </a:lnSpc>
              <a:spcAft>
                <a:spcPts val="800"/>
              </a:spcAft>
              <a:buNone/>
            </a:pPr>
            <a:r>
              <a:rPr lang="pt-BR" dirty="0">
                <a:effectLst/>
                <a:latin typeface="Arial Narrow" panose="020B0606020202030204" pitchFamily="34" charset="0"/>
                <a:ea typeface="Arial Narrow" panose="020B0606020202030204" pitchFamily="34" charset="0"/>
                <a:cs typeface="Arial Narrow" panose="020B0606020202030204" pitchFamily="34" charset="0"/>
              </a:rPr>
              <a:t>O disjuntor interromperá a corrente elétrica se, simultaneamente com a televisão e com a máquina de lavar,</a:t>
            </a:r>
            <a:endParaRPr lang="pt-BR"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mj-lt"/>
              <a:buAutoNum type="alphaUcParenBoth"/>
            </a:pPr>
            <a:r>
              <a:rPr lang="pt-BR" dirty="0">
                <a:effectLst/>
                <a:latin typeface="Arial Narrow" panose="020B0606020202030204" pitchFamily="34" charset="0"/>
                <a:ea typeface="Arial Narrow" panose="020B0606020202030204" pitchFamily="34" charset="0"/>
                <a:cs typeface="Arial Narrow" panose="020B0606020202030204" pitchFamily="34" charset="0"/>
              </a:rPr>
              <a:t>for ligado o forno de micro-ondas.</a:t>
            </a:r>
            <a:endParaRPr lang="pt-BR"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mj-lt"/>
              <a:buAutoNum type="alphaUcParenBoth"/>
            </a:pPr>
            <a:r>
              <a:rPr lang="pt-BR" dirty="0">
                <a:effectLst/>
                <a:latin typeface="Arial Narrow" panose="020B0606020202030204" pitchFamily="34" charset="0"/>
                <a:ea typeface="Arial Narrow" panose="020B0606020202030204" pitchFamily="34" charset="0"/>
                <a:cs typeface="Arial Narrow" panose="020B0606020202030204" pitchFamily="34" charset="0"/>
              </a:rPr>
              <a:t>forem ligados o formo de micro-ondas e o liquidificador.</a:t>
            </a:r>
            <a:endParaRPr lang="pt-BR"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mj-lt"/>
              <a:buAutoNum type="alphaUcParenBoth"/>
            </a:pPr>
            <a:r>
              <a:rPr lang="pt-BR" dirty="0">
                <a:effectLst/>
                <a:latin typeface="Arial Narrow" panose="020B0606020202030204" pitchFamily="34" charset="0"/>
                <a:ea typeface="Arial Narrow" panose="020B0606020202030204" pitchFamily="34" charset="0"/>
                <a:cs typeface="Arial Narrow" panose="020B0606020202030204" pitchFamily="34" charset="0"/>
              </a:rPr>
              <a:t>forem ligados o forno de micro-ondas e o ferro de passar.</a:t>
            </a:r>
            <a:endParaRPr lang="pt-BR"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mj-lt"/>
              <a:buAutoNum type="alphaUcParenBoth"/>
            </a:pPr>
            <a:r>
              <a:rPr lang="pt-BR" dirty="0">
                <a:effectLst/>
                <a:latin typeface="Arial Narrow" panose="020B0606020202030204" pitchFamily="34" charset="0"/>
                <a:ea typeface="Arial Narrow" panose="020B0606020202030204" pitchFamily="34" charset="0"/>
                <a:cs typeface="Arial Narrow" panose="020B0606020202030204" pitchFamily="34" charset="0"/>
              </a:rPr>
              <a:t>for ligado o ferro de passar.</a:t>
            </a:r>
            <a:endParaRPr lang="pt-BR"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mj-lt"/>
              <a:buAutoNum type="alphaUcParenBoth"/>
            </a:pPr>
            <a:r>
              <a:rPr lang="pt-BR" dirty="0">
                <a:effectLst/>
                <a:latin typeface="Arial Narrow" panose="020B0606020202030204" pitchFamily="34" charset="0"/>
                <a:ea typeface="Arial Narrow" panose="020B0606020202030204" pitchFamily="34" charset="0"/>
                <a:cs typeface="Arial Narrow" panose="020B0606020202030204" pitchFamily="34" charset="0"/>
              </a:rPr>
              <a:t>forem ligados o liquidificador e o ferro de passar.</a:t>
            </a:r>
            <a:endParaRPr lang="pt-BR"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3707851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CBC90-B01C-6777-E842-FECFCC2B9217}"/>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E65AEE7A-165D-FFF3-436A-4FF0C7536A8A}"/>
              </a:ext>
            </a:extLst>
          </p:cNvPr>
          <p:cNvPicPr>
            <a:picLocks noChangeAspect="1"/>
          </p:cNvPicPr>
          <p:nvPr/>
        </p:nvPicPr>
        <p:blipFill>
          <a:blip r:embed="rId2"/>
          <a:stretch>
            <a:fillRect/>
          </a:stretch>
        </p:blipFill>
        <p:spPr>
          <a:xfrm>
            <a:off x="896471" y="627528"/>
            <a:ext cx="4398011" cy="2263925"/>
          </a:xfrm>
          <a:prstGeom prst="rect">
            <a:avLst/>
          </a:prstGeom>
        </p:spPr>
      </p:pic>
      <p:sp>
        <p:nvSpPr>
          <p:cNvPr id="11" name="Retângulo 10">
            <a:extLst>
              <a:ext uri="{FF2B5EF4-FFF2-40B4-BE49-F238E27FC236}">
                <a16:creationId xmlns:a16="http://schemas.microsoft.com/office/drawing/2014/main" id="{8F903FEE-B8DF-F90B-80A3-935542B8EB64}"/>
              </a:ext>
            </a:extLst>
          </p:cNvPr>
          <p:cNvSpPr/>
          <p:nvPr/>
        </p:nvSpPr>
        <p:spPr>
          <a:xfrm>
            <a:off x="553982" y="3106270"/>
            <a:ext cx="5082988" cy="32273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500" b="1" dirty="0">
                <a:solidFill>
                  <a:schemeClr val="tx1"/>
                </a:solidFill>
                <a:latin typeface="Arial Narrow" panose="020B0606020202030204" pitchFamily="34" charset="0"/>
              </a:rPr>
              <a:t>Resolução</a:t>
            </a:r>
            <a:r>
              <a:rPr lang="pt-BR" sz="2500" b="1" dirty="0">
                <a:solidFill>
                  <a:schemeClr val="tx1"/>
                </a:solidFill>
                <a:latin typeface="Arial Narrow" panose="020B0606020202030204" pitchFamily="34" charset="0"/>
                <a:sym typeface="Wingdings" panose="05000000000000000000" pitchFamily="2" charset="2"/>
              </a:rPr>
              <a:t></a:t>
            </a:r>
            <a:endParaRPr lang="pt-BR" sz="2500"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8109777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CC860-3A2F-D4F1-362A-970EE0DF4F7C}"/>
            </a:ext>
          </a:extLst>
        </p:cNvPr>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07AC1AC6-DBD9-0ED0-55F1-8E60262D5C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3274" y="641351"/>
            <a:ext cx="4467652" cy="1035050"/>
          </a:xfrm>
          <a:prstGeom prst="rect">
            <a:avLst/>
          </a:prstGeom>
          <a:noFill/>
          <a:ln>
            <a:noFill/>
          </a:ln>
        </p:spPr>
      </p:pic>
      <p:sp>
        <p:nvSpPr>
          <p:cNvPr id="4" name="CaixaDeTexto 3">
            <a:extLst>
              <a:ext uri="{FF2B5EF4-FFF2-40B4-BE49-F238E27FC236}">
                <a16:creationId xmlns:a16="http://schemas.microsoft.com/office/drawing/2014/main" id="{682A016B-0913-AAB7-0047-379F87246205}"/>
              </a:ext>
            </a:extLst>
          </p:cNvPr>
          <p:cNvSpPr txBox="1"/>
          <p:nvPr/>
        </p:nvSpPr>
        <p:spPr>
          <a:xfrm>
            <a:off x="206189" y="1854889"/>
            <a:ext cx="5791199" cy="4506811"/>
          </a:xfrm>
          <a:prstGeom prst="rect">
            <a:avLst/>
          </a:prstGeom>
          <a:noFill/>
        </p:spPr>
        <p:txBody>
          <a:bodyPr wrap="square">
            <a:spAutoFit/>
          </a:bodyPr>
          <a:lstStyle/>
          <a:p>
            <a:pPr algn="just">
              <a:spcAft>
                <a:spcPts val="600"/>
              </a:spcAft>
              <a:buNone/>
            </a:pPr>
            <a:r>
              <a:rPr lang="pt-BR" sz="2200" dirty="0">
                <a:effectLst/>
                <a:latin typeface="Arial Narrow" panose="020B0606020202030204" pitchFamily="34" charset="0"/>
                <a:ea typeface="Calibri" panose="020F0502020204030204" pitchFamily="34" charset="0"/>
              </a:rPr>
              <a:t>	Estudante, como você se encontra “na melhor idade para ouvir provérbios”, aproveite a oportunidade e estude mais sobre eletricidade.</a:t>
            </a: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algn="just">
              <a:spcAft>
                <a:spcPts val="600"/>
              </a:spcAft>
              <a:buNone/>
            </a:pPr>
            <a:r>
              <a:rPr lang="pt-BR" sz="2200" dirty="0">
                <a:effectLst/>
                <a:latin typeface="Arial Narrow" panose="020B0606020202030204" pitchFamily="34" charset="0"/>
                <a:ea typeface="Calibri" panose="020F0502020204030204" pitchFamily="34" charset="0"/>
              </a:rPr>
              <a:t>Procure aprofundar vossos estudos em:</a:t>
            </a:r>
          </a:p>
          <a:p>
            <a:pPr algn="just">
              <a:spcAft>
                <a:spcPts val="600"/>
              </a:spcAft>
              <a:buNone/>
            </a:pPr>
            <a:endParaRPr lang="pt-BR" sz="2200" dirty="0">
              <a:effectLst/>
              <a:latin typeface="Arial Narrow" panose="020B0606020202030204" pitchFamily="34" charset="0"/>
              <a:ea typeface="Calibri" panose="020F0502020204030204" pitchFamily="34" charset="0"/>
            </a:endParaRPr>
          </a:p>
          <a:p>
            <a:pPr marL="342900" lvl="0" indent="-342900" algn="just">
              <a:lnSpc>
                <a:spcPct val="106000"/>
              </a:lnSpc>
              <a:spcAft>
                <a:spcPts val="800"/>
              </a:spcAft>
              <a:buFont typeface="+mj-lt"/>
              <a:buAutoNum type="arabicPeriod"/>
            </a:pPr>
            <a:r>
              <a:rPr lang="pt-BR" sz="2200" dirty="0">
                <a:effectLst/>
                <a:latin typeface="Arial Narrow" panose="020B0606020202030204" pitchFamily="34" charset="0"/>
                <a:ea typeface="Calibri" panose="020F0502020204030204" pitchFamily="34" charset="0"/>
              </a:rPr>
              <a:t>O que são geradores e receptores elétricos?</a:t>
            </a:r>
          </a:p>
          <a:p>
            <a:pPr marL="342900" lvl="0" indent="-342900" algn="just">
              <a:lnSpc>
                <a:spcPct val="106000"/>
              </a:lnSpc>
              <a:spcAft>
                <a:spcPts val="800"/>
              </a:spcAft>
              <a:buFont typeface="+mj-lt"/>
              <a:buAutoNum type="arabicPeriod"/>
            </a:pPr>
            <a:r>
              <a:rPr lang="pt-BR" sz="2200" dirty="0">
                <a:effectLst/>
                <a:latin typeface="Arial Narrow" panose="020B0606020202030204" pitchFamily="34" charset="0"/>
                <a:ea typeface="Calibri" panose="020F0502020204030204" pitchFamily="34" charset="0"/>
              </a:rPr>
              <a:t>Para que servem?</a:t>
            </a:r>
          </a:p>
          <a:p>
            <a:pPr marL="342900" lvl="0" indent="-342900" algn="just">
              <a:lnSpc>
                <a:spcPct val="106000"/>
              </a:lnSpc>
              <a:spcAft>
                <a:spcPts val="800"/>
              </a:spcAft>
              <a:buFont typeface="+mj-lt"/>
              <a:buAutoNum type="arabicPeriod"/>
            </a:pPr>
            <a:r>
              <a:rPr lang="pt-BR" sz="2200" dirty="0">
                <a:effectLst/>
                <a:latin typeface="Arial Narrow" panose="020B0606020202030204" pitchFamily="34" charset="0"/>
                <a:ea typeface="Calibri" panose="020F0502020204030204" pitchFamily="34" charset="0"/>
              </a:rPr>
              <a:t>O que é força eletromotriz e força contra eletromotriz?</a:t>
            </a:r>
          </a:p>
          <a:p>
            <a:pPr marL="342900" lvl="0" indent="-342900" algn="just">
              <a:lnSpc>
                <a:spcPct val="106000"/>
              </a:lnSpc>
              <a:spcAft>
                <a:spcPts val="800"/>
              </a:spcAft>
              <a:buFont typeface="+mj-lt"/>
              <a:buAutoNum type="arabicPeriod"/>
            </a:pPr>
            <a:r>
              <a:rPr lang="pt-BR" sz="2200" dirty="0">
                <a:effectLst/>
                <a:latin typeface="Arial Narrow" panose="020B0606020202030204" pitchFamily="34" charset="0"/>
                <a:ea typeface="Calibri" panose="020F0502020204030204" pitchFamily="34" charset="0"/>
              </a:rPr>
              <a:t>E a curva característica do gerador e do receptor?</a:t>
            </a:r>
          </a:p>
        </p:txBody>
      </p:sp>
      <p:sp>
        <p:nvSpPr>
          <p:cNvPr id="5" name="CaixaDeTexto 4">
            <a:extLst>
              <a:ext uri="{FF2B5EF4-FFF2-40B4-BE49-F238E27FC236}">
                <a16:creationId xmlns:a16="http://schemas.microsoft.com/office/drawing/2014/main" id="{B7769292-6415-B01E-0E43-E73860A0EF95}"/>
              </a:ext>
            </a:extLst>
          </p:cNvPr>
          <p:cNvSpPr txBox="1"/>
          <p:nvPr/>
        </p:nvSpPr>
        <p:spPr>
          <a:xfrm>
            <a:off x="6266330" y="1299078"/>
            <a:ext cx="5791199" cy="4987647"/>
          </a:xfrm>
          <a:prstGeom prst="rect">
            <a:avLst/>
          </a:prstGeom>
          <a:noFill/>
        </p:spPr>
        <p:txBody>
          <a:bodyPr wrap="square">
            <a:spAutoFit/>
          </a:bodyPr>
          <a:lstStyle/>
          <a:p>
            <a:pPr lvl="0" algn="just">
              <a:lnSpc>
                <a:spcPct val="106000"/>
              </a:lnSpc>
              <a:spcAft>
                <a:spcPts val="800"/>
              </a:spcAft>
            </a:pPr>
            <a:r>
              <a:rPr lang="pt-BR" sz="2200" dirty="0">
                <a:effectLst/>
                <a:latin typeface="Arial Narrow" panose="020B0606020202030204" pitchFamily="34" charset="0"/>
                <a:ea typeface="Calibri" panose="020F0502020204030204" pitchFamily="34" charset="0"/>
              </a:rPr>
              <a:t>5. O que é um gerador em circuito aberto e em circuito fechado?</a:t>
            </a:r>
          </a:p>
          <a:p>
            <a:pPr lvl="0" algn="just">
              <a:lnSpc>
                <a:spcPct val="106000"/>
              </a:lnSpc>
              <a:spcAft>
                <a:spcPts val="800"/>
              </a:spcAft>
            </a:pPr>
            <a:endParaRPr lang="pt-BR" sz="2200" dirty="0">
              <a:effectLst/>
              <a:latin typeface="Arial Narrow" panose="020B0606020202030204" pitchFamily="34" charset="0"/>
              <a:ea typeface="Calibri" panose="020F0502020204030204" pitchFamily="34" charset="0"/>
            </a:endParaRPr>
          </a:p>
          <a:p>
            <a:pPr lvl="0" algn="just">
              <a:lnSpc>
                <a:spcPct val="106000"/>
              </a:lnSpc>
              <a:spcAft>
                <a:spcPts val="800"/>
              </a:spcAft>
            </a:pPr>
            <a:r>
              <a:rPr lang="pt-BR" sz="2200" dirty="0">
                <a:effectLst/>
                <a:latin typeface="Arial Narrow" panose="020B0606020202030204" pitchFamily="34" charset="0"/>
                <a:ea typeface="Calibri" panose="020F0502020204030204" pitchFamily="34" charset="0"/>
              </a:rPr>
              <a:t>6. Qual é a explicação para um gerador em curto-circuito?</a:t>
            </a:r>
          </a:p>
          <a:p>
            <a:pPr lvl="0" algn="just">
              <a:lnSpc>
                <a:spcPct val="106000"/>
              </a:lnSpc>
              <a:spcAft>
                <a:spcPts val="800"/>
              </a:spcAft>
            </a:pPr>
            <a:endParaRPr lang="pt-BR" sz="2200" dirty="0">
              <a:effectLst/>
              <a:latin typeface="Arial Narrow" panose="020B0606020202030204" pitchFamily="34" charset="0"/>
              <a:ea typeface="Calibri" panose="020F0502020204030204" pitchFamily="34" charset="0"/>
            </a:endParaRPr>
          </a:p>
          <a:p>
            <a:pPr lvl="0" algn="just">
              <a:lnSpc>
                <a:spcPct val="106000"/>
              </a:lnSpc>
              <a:spcAft>
                <a:spcPts val="800"/>
              </a:spcAft>
            </a:pPr>
            <a:r>
              <a:rPr lang="pt-BR" sz="2200" dirty="0">
                <a:latin typeface="Arial Narrow" panose="020B0606020202030204" pitchFamily="34" charset="0"/>
                <a:ea typeface="Calibri" panose="020F0502020204030204" pitchFamily="34" charset="0"/>
              </a:rPr>
              <a:t>7. Quai</a:t>
            </a:r>
            <a:r>
              <a:rPr lang="pt-BR" sz="2200" dirty="0">
                <a:latin typeface="Arial Narrow" panose="020B0606020202030204" pitchFamily="34" charset="0"/>
              </a:rPr>
              <a:t>s são os tipos de aparelhos de medidas elétricas?</a:t>
            </a:r>
          </a:p>
          <a:p>
            <a:pPr lvl="0" algn="just">
              <a:lnSpc>
                <a:spcPct val="106000"/>
              </a:lnSpc>
              <a:spcAft>
                <a:spcPts val="800"/>
              </a:spcAft>
            </a:pPr>
            <a:endParaRPr lang="pt-BR" sz="2200" dirty="0">
              <a:latin typeface="Arial Narrow" panose="020B0606020202030204" pitchFamily="34" charset="0"/>
            </a:endParaRPr>
          </a:p>
          <a:p>
            <a:pPr lvl="0" algn="just">
              <a:lnSpc>
                <a:spcPct val="106000"/>
              </a:lnSpc>
              <a:spcAft>
                <a:spcPts val="800"/>
              </a:spcAft>
            </a:pPr>
            <a:r>
              <a:rPr lang="pt-BR" sz="2200" dirty="0">
                <a:latin typeface="Arial Narrow" panose="020B0606020202030204" pitchFamily="34" charset="0"/>
              </a:rPr>
              <a:t>8. E para a sua vida cotidiana, pesquise como funcionam uma bateria de automóvel e como é feita a instalação elétrica em uma residência?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7901183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011AD-501F-466A-942A-87191836306E}"/>
            </a:ext>
          </a:extLst>
        </p:cNvPr>
        <p:cNvGrpSpPr/>
        <p:nvPr/>
      </p:nvGrpSpPr>
      <p:grpSpPr>
        <a:xfrm>
          <a:off x="0" y="0"/>
          <a:ext cx="0" cy="0"/>
          <a:chOff x="0" y="0"/>
          <a:chExt cx="0" cy="0"/>
        </a:xfrm>
      </p:grpSpPr>
      <p:pic>
        <p:nvPicPr>
          <p:cNvPr id="2" name="Imagem 1" descr="Uma imagem contendo Texto&#10;&#10;O conteúdo gerado por IA pode estar incorreto.">
            <a:extLst>
              <a:ext uri="{FF2B5EF4-FFF2-40B4-BE49-F238E27FC236}">
                <a16:creationId xmlns:a16="http://schemas.microsoft.com/office/drawing/2014/main" id="{C3BD870F-783A-2CAD-5A4F-3DB96CA34517}"/>
              </a:ext>
            </a:extLst>
          </p:cNvPr>
          <p:cNvPicPr>
            <a:picLocks noChangeAspect="1"/>
          </p:cNvPicPr>
          <p:nvPr/>
        </p:nvPicPr>
        <p:blipFill>
          <a:blip r:embed="rId2"/>
          <a:stretch>
            <a:fillRect/>
          </a:stretch>
        </p:blipFill>
        <p:spPr>
          <a:xfrm>
            <a:off x="1415283" y="728420"/>
            <a:ext cx="3850996" cy="1736874"/>
          </a:xfrm>
          <a:prstGeom prst="rect">
            <a:avLst/>
          </a:prstGeom>
        </p:spPr>
      </p:pic>
      <p:sp>
        <p:nvSpPr>
          <p:cNvPr id="5" name="CaixaDeTexto 4">
            <a:extLst>
              <a:ext uri="{FF2B5EF4-FFF2-40B4-BE49-F238E27FC236}">
                <a16:creationId xmlns:a16="http://schemas.microsoft.com/office/drawing/2014/main" id="{6605BC25-A3A7-C593-4BAE-7E29A06E1C7A}"/>
              </a:ext>
            </a:extLst>
          </p:cNvPr>
          <p:cNvSpPr txBox="1"/>
          <p:nvPr/>
        </p:nvSpPr>
        <p:spPr>
          <a:xfrm>
            <a:off x="151241" y="2913530"/>
            <a:ext cx="5693748" cy="3265509"/>
          </a:xfrm>
          <a:prstGeom prst="rect">
            <a:avLst/>
          </a:prstGeom>
          <a:noFill/>
        </p:spPr>
        <p:txBody>
          <a:bodyPr wrap="square">
            <a:spAutoFit/>
          </a:bodyPr>
          <a:lstStyle/>
          <a:p>
            <a:pPr>
              <a:lnSpc>
                <a:spcPct val="106000"/>
              </a:lnSpc>
              <a:spcAft>
                <a:spcPts val="600"/>
              </a:spcAft>
            </a:pPr>
            <a:r>
              <a:rPr lang="pt-BR" sz="2000" dirty="0">
                <a:latin typeface="Arial Narrow" panose="020B0606020202030204" pitchFamily="34" charset="0"/>
                <a:ea typeface="Calibri" panose="020F0502020204030204" pitchFamily="34" charset="0"/>
                <a:cs typeface="Arial" panose="020B0604020202020204" pitchFamily="34" charset="0"/>
              </a:rPr>
              <a:t>                          1. </a:t>
            </a:r>
            <a:r>
              <a:rPr lang="pt-BR" sz="2000" dirty="0">
                <a:effectLst/>
                <a:latin typeface="Arial Narrow" panose="020B0606020202030204" pitchFamily="34" charset="0"/>
                <a:ea typeface="Calibri" panose="020F0502020204030204" pitchFamily="34" charset="0"/>
                <a:cs typeface="Arial" panose="020B0604020202020204" pitchFamily="34" charset="0"/>
              </a:rPr>
              <a:t>A batalha das correntes.</a:t>
            </a:r>
          </a:p>
          <a:p>
            <a:pPr marL="179705" algn="just">
              <a:buNone/>
            </a:pPr>
            <a:r>
              <a:rPr lang="pt-BR" sz="2000" b="1" dirty="0">
                <a:effectLst/>
                <a:latin typeface="Arial Narrow" panose="020B0606020202030204" pitchFamily="34" charset="0"/>
                <a:ea typeface="Calibri" panose="020F0502020204030204" pitchFamily="34" charset="0"/>
              </a:rPr>
              <a:t>                      Não recomendado para menos de 12 anos</a:t>
            </a:r>
            <a:endParaRPr lang="pt-BR" sz="2000" dirty="0">
              <a:effectLst/>
              <a:latin typeface="Calibri" panose="020F0502020204030204" pitchFamily="34" charset="0"/>
              <a:ea typeface="Calibri" panose="020F0502020204030204" pitchFamily="34" charset="0"/>
            </a:endParaRPr>
          </a:p>
          <a:p>
            <a:pPr marL="179705" algn="just">
              <a:spcAft>
                <a:spcPts val="600"/>
              </a:spcAft>
              <a:buNone/>
            </a:pPr>
            <a:r>
              <a:rPr lang="pt-BR" sz="2000" dirty="0">
                <a:effectLst/>
                <a:latin typeface="Arial Narrow" panose="020B0606020202030204" pitchFamily="34" charset="0"/>
                <a:ea typeface="Calibri" panose="020F0502020204030204" pitchFamily="34" charset="0"/>
              </a:rPr>
              <a:t>Ambientado no final do século XIX, a Guerra das Correntes, que foi uma disputa entre Thomas Edison (Benedict </a:t>
            </a:r>
            <a:r>
              <a:rPr lang="pt-BR" sz="2000" dirty="0" err="1">
                <a:effectLst/>
                <a:latin typeface="Arial Narrow" panose="020B0606020202030204" pitchFamily="34" charset="0"/>
                <a:ea typeface="Calibri" panose="020F0502020204030204" pitchFamily="34" charset="0"/>
              </a:rPr>
              <a:t>Cumberbatch</a:t>
            </a:r>
            <a:r>
              <a:rPr lang="pt-BR" sz="2000" dirty="0">
                <a:effectLst/>
                <a:latin typeface="Arial Narrow" panose="020B0606020202030204" pitchFamily="34" charset="0"/>
                <a:ea typeface="Calibri" panose="020F0502020204030204" pitchFamily="34" charset="0"/>
              </a:rPr>
              <a:t>) e George Westinghouse (Michael Shannon) sobre como deveria ser feita a distribuição da eletricidade. Edison fez uma campanha pela utilização da corrente contínua para isso, enquanto Westinghouse defendia a corrente alternada.</a:t>
            </a:r>
            <a:endParaRPr lang="pt-BR" sz="2000" dirty="0">
              <a:effectLst/>
              <a:latin typeface="Calibri" panose="020F0502020204030204" pitchFamily="34" charset="0"/>
              <a:ea typeface="Calibri" panose="020F0502020204030204" pitchFamily="34" charset="0"/>
            </a:endParaRPr>
          </a:p>
        </p:txBody>
      </p:sp>
      <p:pic>
        <p:nvPicPr>
          <p:cNvPr id="6" name="Imagem 5" descr="A Batalha das Correntes">
            <a:extLst>
              <a:ext uri="{FF2B5EF4-FFF2-40B4-BE49-F238E27FC236}">
                <a16:creationId xmlns:a16="http://schemas.microsoft.com/office/drawing/2014/main" id="{D3FC5EA6-5525-81A6-C777-6EC22240FE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040" y="1992668"/>
            <a:ext cx="1226820" cy="1662430"/>
          </a:xfrm>
          <a:prstGeom prst="rect">
            <a:avLst/>
          </a:prstGeom>
          <a:noFill/>
          <a:ln>
            <a:noFill/>
          </a:ln>
        </p:spPr>
      </p:pic>
      <p:sp>
        <p:nvSpPr>
          <p:cNvPr id="12" name="CaixaDeTexto 11">
            <a:extLst>
              <a:ext uri="{FF2B5EF4-FFF2-40B4-BE49-F238E27FC236}">
                <a16:creationId xmlns:a16="http://schemas.microsoft.com/office/drawing/2014/main" id="{1534FA41-02B6-0868-3E0B-2AE2EFA39E32}"/>
              </a:ext>
            </a:extLst>
          </p:cNvPr>
          <p:cNvSpPr txBox="1"/>
          <p:nvPr/>
        </p:nvSpPr>
        <p:spPr>
          <a:xfrm>
            <a:off x="6440227" y="1584417"/>
            <a:ext cx="5455733" cy="4804392"/>
          </a:xfrm>
          <a:prstGeom prst="rect">
            <a:avLst/>
          </a:prstGeom>
          <a:noFill/>
        </p:spPr>
        <p:txBody>
          <a:bodyPr wrap="square">
            <a:spAutoFit/>
          </a:bodyPr>
          <a:lstStyle/>
          <a:p>
            <a:pPr algn="r">
              <a:lnSpc>
                <a:spcPct val="106000"/>
              </a:lnSpc>
              <a:spcAft>
                <a:spcPts val="600"/>
              </a:spcAft>
              <a:buNone/>
            </a:pPr>
            <a:r>
              <a:rPr lang="pt-BR" sz="2000" dirty="0">
                <a:effectLst/>
                <a:latin typeface="Arial Narrow" panose="020B0606020202030204" pitchFamily="34" charset="0"/>
                <a:ea typeface="Calibri" panose="020F0502020204030204" pitchFamily="34" charset="0"/>
                <a:cs typeface="Arial" panose="020B0604020202020204" pitchFamily="34" charset="0"/>
              </a:rPr>
              <a:t>                    2. O menino que descobriu o vento.</a:t>
            </a:r>
          </a:p>
          <a:p>
            <a:pPr marL="179705" algn="just">
              <a:buNone/>
            </a:pPr>
            <a:r>
              <a:rPr lang="pt-BR" sz="2000" b="1" dirty="0">
                <a:effectLst/>
                <a:latin typeface="Arial Narrow" panose="020B0606020202030204" pitchFamily="34" charset="0"/>
                <a:ea typeface="Calibri" panose="020F0502020204030204" pitchFamily="34" charset="0"/>
              </a:rPr>
              <a:t>               Não recomendado para menos de 14 anos</a:t>
            </a:r>
            <a:endParaRPr lang="pt-BR" sz="2000" dirty="0">
              <a:effectLst/>
              <a:latin typeface="Arial Narrow" panose="020B0606020202030204" pitchFamily="34" charset="0"/>
              <a:ea typeface="Calibri" panose="020F0502020204030204" pitchFamily="34" charset="0"/>
            </a:endParaRPr>
          </a:p>
          <a:p>
            <a:pPr marL="179705" algn="just">
              <a:spcAft>
                <a:spcPts val="600"/>
              </a:spcAft>
              <a:buNone/>
            </a:pPr>
            <a:r>
              <a:rPr lang="pt-BR" sz="2000" dirty="0">
                <a:effectLst/>
                <a:latin typeface="Arial Narrow" panose="020B0606020202030204" pitchFamily="34" charset="0"/>
                <a:ea typeface="Calibri" panose="020F0502020204030204" pitchFamily="34" charset="0"/>
              </a:rPr>
              <a:t>               Quando uma terrível seca atingiu o pequeno vilarejo onde William </a:t>
            </a:r>
            <a:r>
              <a:rPr lang="pt-BR" sz="2000" dirty="0" err="1">
                <a:effectLst/>
                <a:latin typeface="Arial Narrow" panose="020B0606020202030204" pitchFamily="34" charset="0"/>
                <a:ea typeface="Calibri" panose="020F0502020204030204" pitchFamily="34" charset="0"/>
              </a:rPr>
              <a:t>Kamkwamba</a:t>
            </a:r>
            <a:r>
              <a:rPr lang="pt-BR" sz="2000" dirty="0">
                <a:effectLst/>
                <a:latin typeface="Arial Narrow" panose="020B0606020202030204" pitchFamily="34" charset="0"/>
                <a:ea typeface="Calibri" panose="020F0502020204030204" pitchFamily="34" charset="0"/>
              </a:rPr>
              <a:t> vivia, no Malaui, sua família perdeu todas as safras da estação, ficando sem ter o que comer ou vender, impossibilitando também a continuidade dos estudos de William. Assim, o garoto começou a explorar os livros de ciências na biblioteca de sua aldeia e foi lá que teve uma ideia de que mudaria a vida de sua família para sempre: construir um moinho de vento. Construída com ferro-velho e peças usadas de bicicleta, a incrível criação de William levou eletricidade para casa, o que ajudou a família a bombear a água de que precisavam para cultivar a terra.</a:t>
            </a:r>
          </a:p>
        </p:txBody>
      </p:sp>
      <p:pic>
        <p:nvPicPr>
          <p:cNvPr id="13" name="Imagem 12" descr="O menino que descobriu o vento | Amazon.com.br">
            <a:extLst>
              <a:ext uri="{FF2B5EF4-FFF2-40B4-BE49-F238E27FC236}">
                <a16:creationId xmlns:a16="http://schemas.microsoft.com/office/drawing/2014/main" id="{C6790BAC-D45F-E396-6BEE-E3A120B19A3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8983" y="999154"/>
            <a:ext cx="1173480" cy="1627505"/>
          </a:xfrm>
          <a:prstGeom prst="rect">
            <a:avLst/>
          </a:prstGeom>
          <a:noFill/>
          <a:ln>
            <a:noFill/>
          </a:ln>
        </p:spPr>
      </p:pic>
    </p:spTree>
    <p:extLst>
      <p:ext uri="{BB962C8B-B14F-4D97-AF65-F5344CB8AC3E}">
        <p14:creationId xmlns:p14="http://schemas.microsoft.com/office/powerpoint/2010/main" val="25473549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CE094-7863-0076-6435-4732E0DC826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D4BEF99-1A18-29C7-672A-15C4AD9DA45A}"/>
              </a:ext>
            </a:extLst>
          </p:cNvPr>
          <p:cNvSpPr txBox="1"/>
          <p:nvPr/>
        </p:nvSpPr>
        <p:spPr>
          <a:xfrm>
            <a:off x="188259" y="684319"/>
            <a:ext cx="5719483" cy="1726627"/>
          </a:xfrm>
          <a:prstGeom prst="rect">
            <a:avLst/>
          </a:prstGeom>
          <a:noFill/>
        </p:spPr>
        <p:txBody>
          <a:bodyPr wrap="square">
            <a:spAutoFit/>
          </a:bodyPr>
          <a:lstStyle/>
          <a:p>
            <a:pPr algn="just">
              <a:lnSpc>
                <a:spcPct val="106000"/>
              </a:lnSpc>
              <a:spcAft>
                <a:spcPts val="600"/>
              </a:spcAft>
              <a:buNone/>
            </a:pPr>
            <a:r>
              <a:rPr lang="pt-BR" sz="2000" dirty="0">
                <a:effectLst/>
                <a:latin typeface="Arial Narrow" panose="020B0606020202030204" pitchFamily="34" charset="0"/>
                <a:ea typeface="Calibri" panose="020F0502020204030204" pitchFamily="34" charset="0"/>
                <a:cs typeface="Arial" panose="020B0604020202020204" pitchFamily="34" charset="0"/>
              </a:rPr>
              <a:t>3. A história da eletricidade.</a:t>
            </a:r>
          </a:p>
          <a:p>
            <a:pPr marL="179705" algn="just">
              <a:spcAft>
                <a:spcPts val="600"/>
              </a:spcAft>
              <a:buNone/>
            </a:pPr>
            <a:r>
              <a:rPr lang="pt-BR" sz="2000" dirty="0">
                <a:effectLst/>
                <a:latin typeface="Arial Narrow" panose="020B0606020202030204" pitchFamily="34" charset="0"/>
                <a:ea typeface="Calibri" panose="020F0502020204030204" pitchFamily="34" charset="0"/>
              </a:rPr>
              <a:t>É uma série de documentários produzida pela BBC que relata as curiosidades da eletricidade e suas aplicações. Prepare sua pipoca, acomode-se em uma poltrona e, assista.</a:t>
            </a:r>
          </a:p>
        </p:txBody>
      </p:sp>
      <p:pic>
        <p:nvPicPr>
          <p:cNvPr id="4" name="Imagem 3" descr="Foto em preto e branco&#10;&#10;O conteúdo gerado por IA pode estar incorreto.">
            <a:extLst>
              <a:ext uri="{FF2B5EF4-FFF2-40B4-BE49-F238E27FC236}">
                <a16:creationId xmlns:a16="http://schemas.microsoft.com/office/drawing/2014/main" id="{44D60BB7-35FE-E4EB-D344-A7655D41CBBC}"/>
              </a:ext>
            </a:extLst>
          </p:cNvPr>
          <p:cNvPicPr>
            <a:picLocks noChangeAspect="1"/>
          </p:cNvPicPr>
          <p:nvPr/>
        </p:nvPicPr>
        <p:blipFill>
          <a:blip r:embed="rId2"/>
          <a:stretch>
            <a:fillRect/>
          </a:stretch>
        </p:blipFill>
        <p:spPr>
          <a:xfrm>
            <a:off x="444542" y="2312336"/>
            <a:ext cx="5206915" cy="2940983"/>
          </a:xfrm>
          <a:prstGeom prst="rect">
            <a:avLst/>
          </a:prstGeom>
        </p:spPr>
      </p:pic>
      <p:sp>
        <p:nvSpPr>
          <p:cNvPr id="6" name="CaixaDeTexto 5">
            <a:extLst>
              <a:ext uri="{FF2B5EF4-FFF2-40B4-BE49-F238E27FC236}">
                <a16:creationId xmlns:a16="http://schemas.microsoft.com/office/drawing/2014/main" id="{04FE9CF9-4246-271B-6C0B-B35AE2BB8FDB}"/>
              </a:ext>
            </a:extLst>
          </p:cNvPr>
          <p:cNvSpPr txBox="1"/>
          <p:nvPr/>
        </p:nvSpPr>
        <p:spPr>
          <a:xfrm>
            <a:off x="470646" y="5328772"/>
            <a:ext cx="5154706" cy="369332"/>
          </a:xfrm>
          <a:prstGeom prst="rect">
            <a:avLst/>
          </a:prstGeom>
          <a:noFill/>
        </p:spPr>
        <p:txBody>
          <a:bodyPr wrap="square">
            <a:spAutoFit/>
          </a:bodyPr>
          <a:lstStyle/>
          <a:p>
            <a:pPr algn="ctr">
              <a:spcAft>
                <a:spcPts val="600"/>
              </a:spcAft>
              <a:buNone/>
            </a:pPr>
            <a:r>
              <a:rPr lang="pt-BR" sz="1800" u="sng" dirty="0">
                <a:solidFill>
                  <a:srgbClr val="467886"/>
                </a:solidFill>
                <a:effectLst/>
                <a:latin typeface="Arial Narrow" panose="020B0606020202030204" pitchFamily="34" charset="0"/>
                <a:ea typeface="Calibri" panose="020F0502020204030204" pitchFamily="34" charset="0"/>
                <a:hlinkClick r:id="rId3"/>
              </a:rPr>
              <a:t>https://www.youtube.com/watch?v=rAqUvE97iCU&amp;t=9s</a:t>
            </a:r>
            <a:endParaRPr lang="pt-BR" sz="1800" dirty="0">
              <a:effectLst/>
              <a:latin typeface="Calibri" panose="020F0502020204030204" pitchFamily="34" charset="0"/>
              <a:ea typeface="Calibri" panose="020F0502020204030204" pitchFamily="34" charset="0"/>
            </a:endParaRPr>
          </a:p>
        </p:txBody>
      </p:sp>
      <p:pic>
        <p:nvPicPr>
          <p:cNvPr id="7" name="Imagem 6" descr="Homem sentado em frente a computador&#10;&#10;O conteúdo gerado por IA pode estar incorreto.">
            <a:extLst>
              <a:ext uri="{FF2B5EF4-FFF2-40B4-BE49-F238E27FC236}">
                <a16:creationId xmlns:a16="http://schemas.microsoft.com/office/drawing/2014/main" id="{344BCEE2-5267-6506-F15B-83896C5E19F1}"/>
              </a:ext>
            </a:extLst>
          </p:cNvPr>
          <p:cNvPicPr>
            <a:picLocks noChangeAspect="1"/>
          </p:cNvPicPr>
          <p:nvPr/>
        </p:nvPicPr>
        <p:blipFill>
          <a:blip r:embed="rId4"/>
          <a:stretch>
            <a:fillRect/>
          </a:stretch>
        </p:blipFill>
        <p:spPr>
          <a:xfrm>
            <a:off x="6945253" y="684319"/>
            <a:ext cx="4309513" cy="2457769"/>
          </a:xfrm>
          <a:prstGeom prst="rect">
            <a:avLst/>
          </a:prstGeom>
        </p:spPr>
      </p:pic>
      <p:sp>
        <p:nvSpPr>
          <p:cNvPr id="9" name="CaixaDeTexto 8">
            <a:extLst>
              <a:ext uri="{FF2B5EF4-FFF2-40B4-BE49-F238E27FC236}">
                <a16:creationId xmlns:a16="http://schemas.microsoft.com/office/drawing/2014/main" id="{612B8944-41B0-3AF4-9478-6D600B2BB470}"/>
              </a:ext>
            </a:extLst>
          </p:cNvPr>
          <p:cNvSpPr txBox="1"/>
          <p:nvPr/>
        </p:nvSpPr>
        <p:spPr>
          <a:xfrm>
            <a:off x="6945253" y="3039230"/>
            <a:ext cx="4300178" cy="369332"/>
          </a:xfrm>
          <a:prstGeom prst="rect">
            <a:avLst/>
          </a:prstGeom>
          <a:noFill/>
        </p:spPr>
        <p:txBody>
          <a:bodyPr wrap="square">
            <a:spAutoFit/>
          </a:bodyPr>
          <a:lstStyle/>
          <a:p>
            <a:pPr algn="just">
              <a:spcAft>
                <a:spcPts val="600"/>
              </a:spcAft>
              <a:buNone/>
            </a:pPr>
            <a:r>
              <a:rPr lang="pt-BR" sz="1800" u="sng" dirty="0">
                <a:solidFill>
                  <a:srgbClr val="467886"/>
                </a:solidFill>
                <a:effectLst/>
                <a:latin typeface="Arial Narrow" panose="020B0606020202030204" pitchFamily="34" charset="0"/>
                <a:ea typeface="Calibri" panose="020F0502020204030204" pitchFamily="34" charset="0"/>
                <a:hlinkClick r:id="rId5"/>
              </a:rPr>
              <a:t>https://www.youtube.com/watch?v=t5m-9vjCe1g</a:t>
            </a:r>
            <a:endParaRPr lang="pt-BR" sz="1600" dirty="0">
              <a:effectLst/>
              <a:latin typeface="Calibri" panose="020F0502020204030204" pitchFamily="34" charset="0"/>
              <a:ea typeface="Calibri" panose="020F0502020204030204" pitchFamily="34" charset="0"/>
            </a:endParaRPr>
          </a:p>
        </p:txBody>
      </p:sp>
      <p:pic>
        <p:nvPicPr>
          <p:cNvPr id="10" name="Imagem 9" descr="Homem em cima de uma mesa&#10;&#10;O conteúdo gerado por IA pode estar incorreto.">
            <a:extLst>
              <a:ext uri="{FF2B5EF4-FFF2-40B4-BE49-F238E27FC236}">
                <a16:creationId xmlns:a16="http://schemas.microsoft.com/office/drawing/2014/main" id="{10124591-A92F-44FC-1468-5A22FAB055FF}"/>
              </a:ext>
            </a:extLst>
          </p:cNvPr>
          <p:cNvPicPr>
            <a:picLocks noChangeAspect="1"/>
          </p:cNvPicPr>
          <p:nvPr/>
        </p:nvPicPr>
        <p:blipFill>
          <a:blip r:embed="rId6"/>
          <a:stretch>
            <a:fillRect/>
          </a:stretch>
        </p:blipFill>
        <p:spPr>
          <a:xfrm>
            <a:off x="6822070" y="3411214"/>
            <a:ext cx="4546545" cy="2567032"/>
          </a:xfrm>
          <a:prstGeom prst="rect">
            <a:avLst/>
          </a:prstGeom>
        </p:spPr>
      </p:pic>
      <p:sp>
        <p:nvSpPr>
          <p:cNvPr id="12" name="CaixaDeTexto 11">
            <a:extLst>
              <a:ext uri="{FF2B5EF4-FFF2-40B4-BE49-F238E27FC236}">
                <a16:creationId xmlns:a16="http://schemas.microsoft.com/office/drawing/2014/main" id="{D12971F7-B08B-2C91-7296-4B257EC0F50A}"/>
              </a:ext>
            </a:extLst>
          </p:cNvPr>
          <p:cNvSpPr txBox="1"/>
          <p:nvPr/>
        </p:nvSpPr>
        <p:spPr>
          <a:xfrm>
            <a:off x="6614035" y="5980898"/>
            <a:ext cx="4962617" cy="369332"/>
          </a:xfrm>
          <a:prstGeom prst="rect">
            <a:avLst/>
          </a:prstGeom>
          <a:noFill/>
        </p:spPr>
        <p:txBody>
          <a:bodyPr wrap="square">
            <a:spAutoFit/>
          </a:bodyPr>
          <a:lstStyle/>
          <a:p>
            <a:pPr algn="ctr">
              <a:spcAft>
                <a:spcPts val="600"/>
              </a:spcAft>
              <a:buNone/>
            </a:pPr>
            <a:r>
              <a:rPr lang="pt-BR" sz="1800" u="sng" dirty="0">
                <a:solidFill>
                  <a:srgbClr val="467886"/>
                </a:solidFill>
                <a:effectLst/>
                <a:latin typeface="Arial Narrow" panose="020B0606020202030204" pitchFamily="34" charset="0"/>
                <a:ea typeface="Calibri" panose="020F0502020204030204" pitchFamily="34" charset="0"/>
                <a:hlinkClick r:id="rId7"/>
              </a:rPr>
              <a:t>https://www.youtube.com/watch?v=BkkoaXCLYGI</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620411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5D475-A8FD-455D-3E8C-2E33B6813800}"/>
            </a:ext>
          </a:extLst>
        </p:cNvPr>
        <p:cNvGrpSpPr/>
        <p:nvPr/>
      </p:nvGrpSpPr>
      <p:grpSpPr>
        <a:xfrm>
          <a:off x="0" y="0"/>
          <a:ext cx="0" cy="0"/>
          <a:chOff x="0" y="0"/>
          <a:chExt cx="0" cy="0"/>
        </a:xfrm>
      </p:grpSpPr>
      <p:pic>
        <p:nvPicPr>
          <p:cNvPr id="2" name="Imagem 1" descr="Texto&#10;&#10;O conteúdo gerado por IA pode estar incorreto.">
            <a:extLst>
              <a:ext uri="{FF2B5EF4-FFF2-40B4-BE49-F238E27FC236}">
                <a16:creationId xmlns:a16="http://schemas.microsoft.com/office/drawing/2014/main" id="{1151C2A9-DEF5-F8EB-92D5-490777575B5A}"/>
              </a:ext>
            </a:extLst>
          </p:cNvPr>
          <p:cNvPicPr>
            <a:picLocks noChangeAspect="1"/>
          </p:cNvPicPr>
          <p:nvPr/>
        </p:nvPicPr>
        <p:blipFill>
          <a:blip r:embed="rId2"/>
          <a:stretch>
            <a:fillRect/>
          </a:stretch>
        </p:blipFill>
        <p:spPr>
          <a:xfrm>
            <a:off x="204556" y="756938"/>
            <a:ext cx="3228880" cy="1457877"/>
          </a:xfrm>
          <a:prstGeom prst="rect">
            <a:avLst/>
          </a:prstGeom>
        </p:spPr>
      </p:pic>
      <p:pic>
        <p:nvPicPr>
          <p:cNvPr id="3" name="Imagem 2" descr="Código QR&#10;&#10;O conteúdo gerado por IA pode estar incorreto.">
            <a:extLst>
              <a:ext uri="{FF2B5EF4-FFF2-40B4-BE49-F238E27FC236}">
                <a16:creationId xmlns:a16="http://schemas.microsoft.com/office/drawing/2014/main" id="{32B75314-783C-89CA-DE28-E390E421BB21}"/>
              </a:ext>
            </a:extLst>
          </p:cNvPr>
          <p:cNvPicPr>
            <a:picLocks noChangeAspect="1"/>
          </p:cNvPicPr>
          <p:nvPr/>
        </p:nvPicPr>
        <p:blipFill>
          <a:blip r:embed="rId3"/>
          <a:stretch>
            <a:fillRect/>
          </a:stretch>
        </p:blipFill>
        <p:spPr>
          <a:xfrm>
            <a:off x="1940906" y="3598908"/>
            <a:ext cx="2420376" cy="2502154"/>
          </a:xfrm>
          <a:prstGeom prst="rect">
            <a:avLst/>
          </a:prstGeom>
        </p:spPr>
      </p:pic>
      <p:sp>
        <p:nvSpPr>
          <p:cNvPr id="5" name="CaixaDeTexto 4">
            <a:extLst>
              <a:ext uri="{FF2B5EF4-FFF2-40B4-BE49-F238E27FC236}">
                <a16:creationId xmlns:a16="http://schemas.microsoft.com/office/drawing/2014/main" id="{61B2CB03-FEB1-B3C8-68F5-A427A3B2F243}"/>
              </a:ext>
            </a:extLst>
          </p:cNvPr>
          <p:cNvSpPr txBox="1"/>
          <p:nvPr/>
        </p:nvSpPr>
        <p:spPr>
          <a:xfrm>
            <a:off x="1" y="6163815"/>
            <a:ext cx="6176682" cy="261610"/>
          </a:xfrm>
          <a:prstGeom prst="rect">
            <a:avLst/>
          </a:prstGeom>
          <a:noFill/>
        </p:spPr>
        <p:txBody>
          <a:bodyPr wrap="square">
            <a:spAutoFit/>
          </a:bodyPr>
          <a:lstStyle/>
          <a:p>
            <a:pPr algn="just">
              <a:spcAft>
                <a:spcPts val="600"/>
              </a:spcAft>
              <a:buNone/>
            </a:pPr>
            <a:r>
              <a:rPr lang="pt-BR" sz="1100" u="sng" dirty="0">
                <a:solidFill>
                  <a:srgbClr val="467886"/>
                </a:solidFill>
                <a:effectLst/>
                <a:latin typeface="Arial Narrow" panose="020B0606020202030204" pitchFamily="34" charset="0"/>
                <a:ea typeface="Calibri" panose="020F0502020204030204" pitchFamily="34" charset="0"/>
                <a:hlinkClick r:id="rId4"/>
              </a:rPr>
              <a:t>https://phet.colorado.edu/sims/html/circuit-construction-kit-dc/latest/circuit-construction-kit-dc_all.html?locale=pt</a:t>
            </a:r>
            <a:endParaRPr lang="pt-BR" sz="11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4D2B255B-2EE5-9DAD-1276-194093C643F8}"/>
              </a:ext>
            </a:extLst>
          </p:cNvPr>
          <p:cNvSpPr txBox="1"/>
          <p:nvPr/>
        </p:nvSpPr>
        <p:spPr>
          <a:xfrm>
            <a:off x="475130" y="2140247"/>
            <a:ext cx="5351929" cy="1446550"/>
          </a:xfrm>
          <a:prstGeom prst="rect">
            <a:avLst/>
          </a:prstGeom>
          <a:noFill/>
        </p:spPr>
        <p:txBody>
          <a:bodyPr wrap="square">
            <a:spAutoFit/>
          </a:bodyPr>
          <a:lstStyle/>
          <a:p>
            <a:pPr algn="just"/>
            <a:r>
              <a:rPr lang="pt-BR" sz="2200" dirty="0">
                <a:latin typeface="Arial Narrow" panose="020B0606020202030204" pitchFamily="34" charset="0"/>
                <a:ea typeface="Calibri" panose="020F0502020204030204" pitchFamily="34" charset="0"/>
                <a:cs typeface="Calibri" panose="020F0502020204030204" pitchFamily="34" charset="0"/>
              </a:rPr>
              <a:t>1. </a:t>
            </a:r>
            <a:r>
              <a:rPr lang="pt-BR" sz="2200" dirty="0">
                <a:effectLst/>
                <a:latin typeface="Arial Narrow" panose="020B0606020202030204" pitchFamily="34" charset="0"/>
                <a:ea typeface="Calibri" panose="020F0502020204030204" pitchFamily="34" charset="0"/>
                <a:cs typeface="Calibri" panose="020F0502020204030204" pitchFamily="34" charset="0"/>
              </a:rPr>
              <a:t>Estudante, nesse laboratório você poderá simular as aplicações da corrente elétrica, da tensão, dos resistores associados em série, em paralelo, misto e muito mais. Aproveite. Divirta-se!</a:t>
            </a:r>
            <a:endParaRPr lang="pt-BR" sz="2200" dirty="0"/>
          </a:p>
        </p:txBody>
      </p:sp>
      <p:sp>
        <p:nvSpPr>
          <p:cNvPr id="9" name="CaixaDeTexto 8">
            <a:extLst>
              <a:ext uri="{FF2B5EF4-FFF2-40B4-BE49-F238E27FC236}">
                <a16:creationId xmlns:a16="http://schemas.microsoft.com/office/drawing/2014/main" id="{4F85839B-FD6E-BC6A-C1F4-8B7626CABE63}"/>
              </a:ext>
            </a:extLst>
          </p:cNvPr>
          <p:cNvSpPr txBox="1"/>
          <p:nvPr/>
        </p:nvSpPr>
        <p:spPr>
          <a:xfrm>
            <a:off x="6364941" y="896721"/>
            <a:ext cx="5622503" cy="1510157"/>
          </a:xfrm>
          <a:prstGeom prst="rect">
            <a:avLst/>
          </a:prstGeom>
          <a:noFill/>
        </p:spPr>
        <p:txBody>
          <a:bodyPr wrap="square">
            <a:spAutoFit/>
          </a:bodyPr>
          <a:lstStyle/>
          <a:p>
            <a:pPr algn="just">
              <a:lnSpc>
                <a:spcPct val="106000"/>
              </a:lnSpc>
              <a:spcAft>
                <a:spcPts val="600"/>
              </a:spcAf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2.	Estudante, você vai divertir e muito simulando a eletrização por atrito, por contato e por indução além de verificar como funciona a Lei de Joule. Não perca tempo. Aproveite!</a:t>
            </a:r>
            <a:endParaRPr lang="pt-BR"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Imagem 9" descr="Código QR&#10;&#10;O conteúdo gerado por IA pode estar incorreto.">
            <a:extLst>
              <a:ext uri="{FF2B5EF4-FFF2-40B4-BE49-F238E27FC236}">
                <a16:creationId xmlns:a16="http://schemas.microsoft.com/office/drawing/2014/main" id="{C50AF586-DD34-C21C-1702-9C9DB422B247}"/>
              </a:ext>
            </a:extLst>
          </p:cNvPr>
          <p:cNvPicPr>
            <a:picLocks noChangeAspect="1"/>
          </p:cNvPicPr>
          <p:nvPr/>
        </p:nvPicPr>
        <p:blipFill>
          <a:blip r:embed="rId5"/>
          <a:stretch>
            <a:fillRect/>
          </a:stretch>
        </p:blipFill>
        <p:spPr>
          <a:xfrm>
            <a:off x="7857336" y="2490788"/>
            <a:ext cx="2637711" cy="2784905"/>
          </a:xfrm>
          <a:prstGeom prst="rect">
            <a:avLst/>
          </a:prstGeom>
        </p:spPr>
      </p:pic>
      <p:sp>
        <p:nvSpPr>
          <p:cNvPr id="12" name="CaixaDeTexto 11">
            <a:extLst>
              <a:ext uri="{FF2B5EF4-FFF2-40B4-BE49-F238E27FC236}">
                <a16:creationId xmlns:a16="http://schemas.microsoft.com/office/drawing/2014/main" id="{7686A1AB-CCBF-B487-FD58-47BA3D407E32}"/>
              </a:ext>
            </a:extLst>
          </p:cNvPr>
          <p:cNvSpPr txBox="1"/>
          <p:nvPr/>
        </p:nvSpPr>
        <p:spPr>
          <a:xfrm>
            <a:off x="7174798" y="5359604"/>
            <a:ext cx="4002788" cy="369332"/>
          </a:xfrm>
          <a:prstGeom prst="rect">
            <a:avLst/>
          </a:prstGeom>
          <a:noFill/>
        </p:spPr>
        <p:txBody>
          <a:bodyPr wrap="square">
            <a:spAutoFit/>
          </a:bodyPr>
          <a:lstStyle/>
          <a:p>
            <a:pPr algn="just">
              <a:spcAft>
                <a:spcPts val="600"/>
              </a:spcAft>
              <a:buNone/>
            </a:pPr>
            <a:r>
              <a:rPr lang="pt-BR" sz="1800" u="sng" dirty="0">
                <a:solidFill>
                  <a:srgbClr val="467886"/>
                </a:solidFill>
                <a:effectLst/>
                <a:latin typeface="Arial Narrow" panose="020B0606020202030204" pitchFamily="34" charset="0"/>
                <a:ea typeface="Calibri" panose="020F0502020204030204" pitchFamily="34" charset="0"/>
                <a:hlinkClick r:id="rId6"/>
              </a:rPr>
              <a:t>https://www.educaplus.org/game/ley-de-joule</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141791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61768-9543-2476-DAF7-08C6A7E8519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34FFEE8-A990-428F-338E-1DB86D970E72}"/>
              </a:ext>
            </a:extLst>
          </p:cNvPr>
          <p:cNvSpPr txBox="1"/>
          <p:nvPr/>
        </p:nvSpPr>
        <p:spPr>
          <a:xfrm>
            <a:off x="161365" y="731988"/>
            <a:ext cx="5773270" cy="1869038"/>
          </a:xfrm>
          <a:prstGeom prst="rect">
            <a:avLst/>
          </a:prstGeom>
          <a:noFill/>
        </p:spPr>
        <p:txBody>
          <a:bodyPr wrap="square">
            <a:spAutoFit/>
          </a:bodyPr>
          <a:lstStyle/>
          <a:p>
            <a:pPr algn="just">
              <a:lnSpc>
                <a:spcPct val="106000"/>
              </a:lnSpc>
              <a:spcAft>
                <a:spcPts val="600"/>
              </a:spcAf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3.	Estudante, ficarás rico de conhecimento nesse simulador virtual em 3D. imagine, visualizar a experiência de </a:t>
            </a:r>
            <a:r>
              <a:rPr lang="pt-BR" sz="2200" dirty="0" err="1">
                <a:effectLst/>
                <a:latin typeface="Arial Narrow" panose="020B0606020202030204" pitchFamily="34" charset="0"/>
                <a:ea typeface="Calibri" panose="020F0502020204030204" pitchFamily="34" charset="0"/>
                <a:cs typeface="Arial" panose="020B0604020202020204" pitchFamily="34" charset="0"/>
              </a:rPr>
              <a:t>Milikan</a:t>
            </a:r>
            <a:r>
              <a:rPr lang="pt-BR" sz="2200" dirty="0">
                <a:effectLst/>
                <a:latin typeface="Arial Narrow" panose="020B0606020202030204" pitchFamily="34" charset="0"/>
                <a:ea typeface="Calibri" panose="020F0502020204030204" pitchFamily="34" charset="0"/>
                <a:cs typeface="Arial" panose="020B0604020202020204" pitchFamily="34" charset="0"/>
              </a:rPr>
              <a:t>, de Coulomb e tantos outros sob uma nova ótica de aprendizagem. Corra lá e se encante!</a:t>
            </a:r>
            <a:endParaRPr lang="pt-BR"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m 3" descr="Código QR&#10;&#10;O conteúdo gerado por IA pode estar incorreto.">
            <a:extLst>
              <a:ext uri="{FF2B5EF4-FFF2-40B4-BE49-F238E27FC236}">
                <a16:creationId xmlns:a16="http://schemas.microsoft.com/office/drawing/2014/main" id="{67CDE676-C908-BF72-D25B-DE7379381FEF}"/>
              </a:ext>
            </a:extLst>
          </p:cNvPr>
          <p:cNvPicPr>
            <a:picLocks noChangeAspect="1"/>
          </p:cNvPicPr>
          <p:nvPr/>
        </p:nvPicPr>
        <p:blipFill>
          <a:blip r:embed="rId2"/>
          <a:stretch>
            <a:fillRect/>
          </a:stretch>
        </p:blipFill>
        <p:spPr>
          <a:xfrm>
            <a:off x="1640541" y="2279295"/>
            <a:ext cx="3248865" cy="3338967"/>
          </a:xfrm>
          <a:prstGeom prst="rect">
            <a:avLst/>
          </a:prstGeom>
        </p:spPr>
      </p:pic>
      <p:sp>
        <p:nvSpPr>
          <p:cNvPr id="6" name="CaixaDeTexto 5">
            <a:extLst>
              <a:ext uri="{FF2B5EF4-FFF2-40B4-BE49-F238E27FC236}">
                <a16:creationId xmlns:a16="http://schemas.microsoft.com/office/drawing/2014/main" id="{B02472F3-ACC5-6457-201C-1FD8CDC0E9B7}"/>
              </a:ext>
            </a:extLst>
          </p:cNvPr>
          <p:cNvSpPr txBox="1"/>
          <p:nvPr/>
        </p:nvSpPr>
        <p:spPr>
          <a:xfrm>
            <a:off x="1452282" y="5618262"/>
            <a:ext cx="3801035" cy="369332"/>
          </a:xfrm>
          <a:prstGeom prst="rect">
            <a:avLst/>
          </a:prstGeom>
          <a:noFill/>
        </p:spPr>
        <p:txBody>
          <a:bodyPr wrap="square">
            <a:spAutoFit/>
          </a:bodyPr>
          <a:lstStyle/>
          <a:p>
            <a:r>
              <a:rPr lang="pt-BR" sz="1800" u="sng" dirty="0">
                <a:solidFill>
                  <a:srgbClr val="467886"/>
                </a:solidFill>
                <a:effectLst/>
                <a:latin typeface="Arial Narrow" panose="020B0606020202030204" pitchFamily="34" charset="0"/>
                <a:ea typeface="Calibri" panose="020F0502020204030204" pitchFamily="34" charset="0"/>
                <a:hlinkClick r:id="rId3"/>
              </a:rPr>
              <a:t>https://www.new3jcn.com/simulation.html</a:t>
            </a:r>
            <a:endParaRPr lang="pt-BR" dirty="0"/>
          </a:p>
        </p:txBody>
      </p:sp>
    </p:spTree>
    <p:extLst>
      <p:ext uri="{BB962C8B-B14F-4D97-AF65-F5344CB8AC3E}">
        <p14:creationId xmlns:p14="http://schemas.microsoft.com/office/powerpoint/2010/main" val="9392315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37CB9-A0E6-4541-A1BF-72F456707A5F}"/>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2FD1D65-9968-2A31-3E40-8317B7254443}"/>
              </a:ext>
            </a:extLst>
          </p:cNvPr>
          <p:cNvPicPr>
            <a:picLocks noChangeAspect="1"/>
          </p:cNvPicPr>
          <p:nvPr/>
        </p:nvPicPr>
        <p:blipFill>
          <a:blip r:embed="rId2"/>
          <a:stretch>
            <a:fillRect/>
          </a:stretch>
        </p:blipFill>
        <p:spPr>
          <a:xfrm>
            <a:off x="1931183" y="658906"/>
            <a:ext cx="3976557" cy="1815424"/>
          </a:xfrm>
          <a:prstGeom prst="rect">
            <a:avLst/>
          </a:prstGeom>
        </p:spPr>
      </p:pic>
      <p:sp>
        <p:nvSpPr>
          <p:cNvPr id="4" name="CaixaDeTexto 3">
            <a:extLst>
              <a:ext uri="{FF2B5EF4-FFF2-40B4-BE49-F238E27FC236}">
                <a16:creationId xmlns:a16="http://schemas.microsoft.com/office/drawing/2014/main" id="{D32D059A-CAFC-0A7A-61CA-B6BA448BD77A}"/>
              </a:ext>
            </a:extLst>
          </p:cNvPr>
          <p:cNvSpPr txBox="1"/>
          <p:nvPr/>
        </p:nvSpPr>
        <p:spPr>
          <a:xfrm>
            <a:off x="206188" y="2429435"/>
            <a:ext cx="5629835" cy="4247317"/>
          </a:xfrm>
          <a:prstGeom prst="rect">
            <a:avLst/>
          </a:prstGeom>
          <a:noFill/>
        </p:spPr>
        <p:txBody>
          <a:bodyPr wrap="square">
            <a:spAutoFit/>
          </a:bodyPr>
          <a:lstStyle/>
          <a:p>
            <a:pPr marL="179705" algn="just">
              <a:spcAft>
                <a:spcPts val="600"/>
              </a:spcAft>
            </a:pPr>
            <a:r>
              <a:rPr lang="pt-BR" sz="2000" dirty="0">
                <a:latin typeface="Arial Narrow" panose="020B0606020202030204" pitchFamily="34" charset="0"/>
              </a:rPr>
              <a:t>                         1. Professor Ernst Wolfgang Hamburger:</a:t>
            </a:r>
          </a:p>
          <a:p>
            <a:pPr marL="179705" algn="just">
              <a:spcAft>
                <a:spcPts val="600"/>
              </a:spcAft>
              <a:buNone/>
            </a:pPr>
            <a:r>
              <a:rPr lang="pt-BR" sz="2000" dirty="0">
                <a:effectLst/>
                <a:latin typeface="Arial Narrow" panose="020B0606020202030204" pitchFamily="34" charset="0"/>
                <a:ea typeface="Calibri" panose="020F0502020204030204" pitchFamily="34" charset="0"/>
              </a:rPr>
              <a:t>	</a:t>
            </a:r>
          </a:p>
          <a:p>
            <a:pPr marL="179705" algn="just">
              <a:spcAft>
                <a:spcPts val="600"/>
              </a:spcAft>
              <a:buNone/>
            </a:pPr>
            <a:r>
              <a:rPr lang="pt-BR" sz="2000" dirty="0">
                <a:effectLst/>
                <a:latin typeface="Arial Narrow" panose="020B0606020202030204" pitchFamily="34" charset="0"/>
                <a:ea typeface="Calibri" panose="020F0502020204030204" pitchFamily="34" charset="0"/>
              </a:rPr>
              <a:t>		É um livro de bolso (</a:t>
            </a:r>
            <a:r>
              <a:rPr lang="pt-BR" sz="2000" dirty="0" err="1">
                <a:effectLst/>
                <a:latin typeface="Arial Narrow" panose="020B0606020202030204" pitchFamily="34" charset="0"/>
                <a:ea typeface="Calibri" panose="020F0502020204030204" pitchFamily="34" charset="0"/>
              </a:rPr>
              <a:t>bolsilivro</a:t>
            </a:r>
            <a:r>
              <a:rPr lang="pt-BR" sz="2000" dirty="0">
                <a:effectLst/>
                <a:latin typeface="Arial Narrow" panose="020B0606020202030204" pitchFamily="34" charset="0"/>
                <a:ea typeface="Calibri" panose="020F0502020204030204" pitchFamily="34" charset="0"/>
              </a:rPr>
              <a:t>) que introduz de forma didática e saudável os fundamentos da física. Explora conceitos essenciais como movimento, energia, matéria, eletricidade e um pouco sobre a física atômica. Observando o mundo à sua volta e traduzindo essas observações em fórmulas e equações matemáticas, o ser humano descobriu que a Terra é redonda, que a distância mais curta entre dois pontos nem sempre é a reta e que o tempo, esse ser abstrato que regula a vida de tudo e de todos, poderia não ser constante, mas relativo. </a:t>
            </a:r>
          </a:p>
        </p:txBody>
      </p:sp>
      <p:sp>
        <p:nvSpPr>
          <p:cNvPr id="5" name="CaixaDeTexto 4">
            <a:extLst>
              <a:ext uri="{FF2B5EF4-FFF2-40B4-BE49-F238E27FC236}">
                <a16:creationId xmlns:a16="http://schemas.microsoft.com/office/drawing/2014/main" id="{C2234507-20AF-1CC0-2BCB-3EC916C9F3AD}"/>
              </a:ext>
            </a:extLst>
          </p:cNvPr>
          <p:cNvSpPr txBox="1"/>
          <p:nvPr/>
        </p:nvSpPr>
        <p:spPr>
          <a:xfrm>
            <a:off x="6427694" y="658906"/>
            <a:ext cx="5629835" cy="1938992"/>
          </a:xfrm>
          <a:prstGeom prst="rect">
            <a:avLst/>
          </a:prstGeom>
          <a:noFill/>
        </p:spPr>
        <p:txBody>
          <a:bodyPr wrap="square">
            <a:spAutoFit/>
          </a:bodyPr>
          <a:lstStyle/>
          <a:p>
            <a:pPr marL="179705" algn="just">
              <a:spcAft>
                <a:spcPts val="600"/>
              </a:spcAft>
            </a:pPr>
            <a:r>
              <a:rPr lang="pt-BR" sz="2000" dirty="0">
                <a:effectLst/>
                <a:latin typeface="Arial Narrow" panose="020B0606020202030204" pitchFamily="34" charset="0"/>
                <a:ea typeface="Calibri" panose="020F0502020204030204" pitchFamily="34" charset="0"/>
              </a:rPr>
              <a:t>Aos poucos, o que era misterioso vira descoberta da física. De Aristóteles a Newton, de Copérnico a Einstein, a física evolui pela observação dos fenômenos naturais, fenômenos esses que nunca ouviram falar da ciência dos seres humanos, mas que, desde a aurora dos tempos, obedecem às leis da física.</a:t>
            </a:r>
          </a:p>
        </p:txBody>
      </p:sp>
      <p:pic>
        <p:nvPicPr>
          <p:cNvPr id="6" name="Imagem 5">
            <a:extLst>
              <a:ext uri="{FF2B5EF4-FFF2-40B4-BE49-F238E27FC236}">
                <a16:creationId xmlns:a16="http://schemas.microsoft.com/office/drawing/2014/main" id="{B9FF8CA5-C5B8-8955-88AC-C6F38289B5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886" y="1196893"/>
            <a:ext cx="1636580" cy="2232107"/>
          </a:xfrm>
          <a:prstGeom prst="rect">
            <a:avLst/>
          </a:prstGeom>
        </p:spPr>
      </p:pic>
      <p:sp>
        <p:nvSpPr>
          <p:cNvPr id="8" name="CaixaDeTexto 7">
            <a:extLst>
              <a:ext uri="{FF2B5EF4-FFF2-40B4-BE49-F238E27FC236}">
                <a16:creationId xmlns:a16="http://schemas.microsoft.com/office/drawing/2014/main" id="{682442A5-C5F5-1293-6FDA-08F923C64BDA}"/>
              </a:ext>
            </a:extLst>
          </p:cNvPr>
          <p:cNvSpPr txBox="1"/>
          <p:nvPr/>
        </p:nvSpPr>
        <p:spPr>
          <a:xfrm>
            <a:off x="6355977" y="5230202"/>
            <a:ext cx="5629835" cy="1446550"/>
          </a:xfrm>
          <a:prstGeom prst="rect">
            <a:avLst/>
          </a:prstGeom>
          <a:noFill/>
        </p:spPr>
        <p:txBody>
          <a:bodyPr wrap="square">
            <a:spAutoFit/>
          </a:bodyPr>
          <a:lstStyle/>
          <a:p>
            <a:pPr marL="179705" algn="just">
              <a:spcAft>
                <a:spcPts val="600"/>
              </a:spcAft>
              <a:buNone/>
            </a:pPr>
            <a:r>
              <a:rPr lang="pt-BR" sz="2200" dirty="0">
                <a:effectLst/>
                <a:latin typeface="Arial Narrow" panose="020B0606020202030204" pitchFamily="34" charset="0"/>
                <a:ea typeface="Calibri" panose="020F0502020204030204" pitchFamily="34" charset="0"/>
              </a:rPr>
              <a:t>		São três livros que como diz os títulos, de maneira divertida te levarão a um passeio intelectual por todos os conceitos da física, desde a física clássica até a física moderna.</a:t>
            </a:r>
            <a:endParaRPr lang="pt-BR" sz="2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4E25B292-3D5F-19CB-2960-91FD9D437698}"/>
              </a:ext>
            </a:extLst>
          </p:cNvPr>
          <p:cNvSpPr txBox="1"/>
          <p:nvPr/>
        </p:nvSpPr>
        <p:spPr>
          <a:xfrm>
            <a:off x="6355979" y="2696397"/>
            <a:ext cx="5629833" cy="433517"/>
          </a:xfrm>
          <a:prstGeom prst="rect">
            <a:avLst/>
          </a:prstGeom>
          <a:noFill/>
        </p:spPr>
        <p:txBody>
          <a:bodyPr wrap="square">
            <a:spAutoFit/>
          </a:bodyPr>
          <a:lstStyle/>
          <a:p>
            <a:pPr lvl="1" algn="just">
              <a:lnSpc>
                <a:spcPct val="106000"/>
              </a:lnSpc>
              <a:spcAft>
                <a:spcPts val="800"/>
              </a:spcAft>
              <a:tabLst>
                <a:tab pos="685800" algn="l"/>
              </a:tabLst>
            </a:pPr>
            <a:r>
              <a:rPr lang="pt-BR" sz="2200" dirty="0">
                <a:effectLst/>
                <a:latin typeface="Arial Narrow" panose="020B0606020202030204" pitchFamily="34" charset="0"/>
                <a:ea typeface="Calibri" panose="020F0502020204030204" pitchFamily="34" charset="0"/>
              </a:rPr>
              <a:t>2. Professor Carlos </a:t>
            </a:r>
            <a:r>
              <a:rPr lang="pt-BR" sz="2200" dirty="0" err="1">
                <a:effectLst/>
                <a:latin typeface="Arial Narrow" panose="020B0606020202030204" pitchFamily="34" charset="0"/>
                <a:ea typeface="Calibri" panose="020F0502020204030204" pitchFamily="34" charset="0"/>
              </a:rPr>
              <a:t>Fiolhais</a:t>
            </a:r>
            <a:r>
              <a:rPr lang="pt-BR" sz="2200" dirty="0">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p:txBody>
      </p:sp>
      <p:pic>
        <p:nvPicPr>
          <p:cNvPr id="11" name="Imagem 10">
            <a:extLst>
              <a:ext uri="{FF2B5EF4-FFF2-40B4-BE49-F238E27FC236}">
                <a16:creationId xmlns:a16="http://schemas.microsoft.com/office/drawing/2014/main" id="{3D63A618-B4DD-D080-711D-7D5594DF1E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2982" y="3073780"/>
            <a:ext cx="4659258" cy="2212557"/>
          </a:xfrm>
          <a:prstGeom prst="rect">
            <a:avLst/>
          </a:prstGeom>
        </p:spPr>
      </p:pic>
    </p:spTree>
    <p:extLst>
      <p:ext uri="{BB962C8B-B14F-4D97-AF65-F5344CB8AC3E}">
        <p14:creationId xmlns:p14="http://schemas.microsoft.com/office/powerpoint/2010/main" val="17262339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B4C08-DF38-BBDA-83C8-26F9896C13F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FA111D3-26BB-6F3E-C3C6-DF0CAB603330}"/>
              </a:ext>
            </a:extLst>
          </p:cNvPr>
          <p:cNvSpPr txBox="1"/>
          <p:nvPr/>
        </p:nvSpPr>
        <p:spPr>
          <a:xfrm>
            <a:off x="6194612" y="913614"/>
            <a:ext cx="5728447" cy="4400820"/>
          </a:xfrm>
          <a:prstGeom prst="rect">
            <a:avLst/>
          </a:prstGeom>
          <a:noFill/>
        </p:spPr>
        <p:txBody>
          <a:bodyPr wrap="square">
            <a:spAutoFit/>
          </a:bodyPr>
          <a:lstStyle/>
          <a:p>
            <a:pPr lvl="1" algn="just">
              <a:lnSpc>
                <a:spcPct val="106000"/>
              </a:lnSpc>
              <a:spcAft>
                <a:spcPts val="800"/>
              </a:spcAft>
              <a:tabLst>
                <a:tab pos="685800" algn="l"/>
              </a:tabLst>
            </a:pPr>
            <a:r>
              <a:rPr lang="pt-BR" sz="2200" dirty="0">
                <a:effectLst/>
                <a:latin typeface="Arial Narrow" panose="020B0606020202030204" pitchFamily="34" charset="0"/>
                <a:ea typeface="Calibri" panose="020F0502020204030204" pitchFamily="34" charset="0"/>
              </a:rPr>
              <a:t>3. Professor Eduardo de Campos Valadares:</a:t>
            </a:r>
          </a:p>
          <a:p>
            <a:pPr lvl="1" algn="just">
              <a:lnSpc>
                <a:spcPct val="106000"/>
              </a:lnSpc>
              <a:spcAft>
                <a:spcPts val="800"/>
              </a:spcAft>
              <a:tabLst>
                <a:tab pos="685800" algn="l"/>
              </a:tabLst>
            </a:pPr>
            <a:endParaRPr lang="pt-BR" sz="2200" dirty="0">
              <a:effectLst/>
              <a:latin typeface="Calibri" panose="020F0502020204030204" pitchFamily="34" charset="0"/>
              <a:ea typeface="Calibri" panose="020F0502020204030204" pitchFamily="34" charset="0"/>
            </a:endParaRPr>
          </a:p>
          <a:p>
            <a:pPr algn="just">
              <a:buNone/>
            </a:pPr>
            <a:r>
              <a:rPr lang="pt-BR" sz="2200" dirty="0">
                <a:effectLst/>
                <a:latin typeface="Arial Narrow" panose="020B0606020202030204" pitchFamily="34" charset="0"/>
                <a:ea typeface="Calibri" panose="020F0502020204030204" pitchFamily="34" charset="0"/>
              </a:rPr>
              <a:t> 	Temas atuais, como fontes alternativas de energia, meio ambiente e nanotecnologia, além de inúmeros fenômenos do dia a dia, são abordados em mais de 150 experimentos eletrizantes que demandam apenas ferramentas de uso doméstico, materiais recicláveis e de baixo custo. </a:t>
            </a:r>
          </a:p>
          <a:p>
            <a:pPr algn="just">
              <a:buNone/>
            </a:pPr>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Traduzido para cinco idiomas (inglês, alemão, espanhol, basco e turco), Física mais que divertida associa a Ciência ao lúdico e o aprendizado à criatividade e à descoberta.</a:t>
            </a:r>
            <a:endParaRPr lang="pt-BR" sz="22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F60BF771-504F-6D56-F72A-B32B3E474CF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0721" y="679408"/>
            <a:ext cx="4128808" cy="5992808"/>
          </a:xfrm>
          <a:prstGeom prst="rect">
            <a:avLst/>
          </a:prstGeom>
          <a:noFill/>
          <a:ln>
            <a:noFill/>
          </a:ln>
        </p:spPr>
      </p:pic>
    </p:spTree>
    <p:extLst>
      <p:ext uri="{BB962C8B-B14F-4D97-AF65-F5344CB8AC3E}">
        <p14:creationId xmlns:p14="http://schemas.microsoft.com/office/powerpoint/2010/main" val="21088998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1217</TotalTime>
  <Words>8927</Words>
  <Application>Microsoft Office PowerPoint</Application>
  <PresentationFormat>Widescreen</PresentationFormat>
  <Paragraphs>660</Paragraphs>
  <Slides>93</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93</vt:i4>
      </vt:variant>
    </vt:vector>
  </HeadingPairs>
  <TitlesOfParts>
    <vt:vector size="102" baseType="lpstr">
      <vt:lpstr>Arial</vt:lpstr>
      <vt:lpstr>Arial Narrow</vt:lpstr>
      <vt:lpstr>Calibri</vt:lpstr>
      <vt:lpstr>Calibri Light</vt:lpstr>
      <vt:lpstr>Cambria Math</vt:lpstr>
      <vt:lpstr>Symbol</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60</cp:revision>
  <dcterms:created xsi:type="dcterms:W3CDTF">2024-02-02T11:27:21Z</dcterms:created>
  <dcterms:modified xsi:type="dcterms:W3CDTF">2026-05-12T12:43:10Z</dcterms:modified>
</cp:coreProperties>
</file>