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357"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358" r:id="rId22"/>
    <p:sldId id="278" r:id="rId23"/>
    <p:sldId id="359" r:id="rId24"/>
    <p:sldId id="279" r:id="rId25"/>
    <p:sldId id="280" r:id="rId26"/>
    <p:sldId id="281" r:id="rId27"/>
    <p:sldId id="282" r:id="rId28"/>
    <p:sldId id="283" r:id="rId29"/>
    <p:sldId id="284" r:id="rId30"/>
    <p:sldId id="286" r:id="rId31"/>
    <p:sldId id="287" r:id="rId32"/>
    <p:sldId id="288" r:id="rId33"/>
    <p:sldId id="289" r:id="rId34"/>
    <p:sldId id="290" r:id="rId35"/>
    <p:sldId id="291" r:id="rId36"/>
    <p:sldId id="292" r:id="rId37"/>
    <p:sldId id="293" r:id="rId38"/>
    <p:sldId id="295" r:id="rId39"/>
    <p:sldId id="294" r:id="rId40"/>
    <p:sldId id="296" r:id="rId41"/>
    <p:sldId id="297" r:id="rId42"/>
    <p:sldId id="298" r:id="rId43"/>
    <p:sldId id="299" r:id="rId44"/>
    <p:sldId id="300" r:id="rId45"/>
    <p:sldId id="301" r:id="rId46"/>
    <p:sldId id="302" r:id="rId47"/>
    <p:sldId id="303" r:id="rId48"/>
    <p:sldId id="304" r:id="rId49"/>
    <p:sldId id="360" r:id="rId50"/>
    <p:sldId id="305" r:id="rId51"/>
    <p:sldId id="306" r:id="rId52"/>
    <p:sldId id="307" r:id="rId53"/>
    <p:sldId id="308" r:id="rId54"/>
    <p:sldId id="309" r:id="rId55"/>
    <p:sldId id="310" r:id="rId56"/>
    <p:sldId id="312" r:id="rId57"/>
    <p:sldId id="311"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257" r:id="rId7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phet.colorado.edu/pt_BR/" TargetMode="External"/><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hyperlink" Target="http://chemcollective.org/vlabs"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google.com/search?q=http://labvirtual.eq.uc.pt/" TargetMode="External"/><Relationship Id="rId2" Type="http://schemas.openxmlformats.org/officeDocument/2006/relationships/hyperlink" Target="https://molview.org/" TargetMode="External"/><Relationship Id="rId1" Type="http://schemas.openxmlformats.org/officeDocument/2006/relationships/slideLayout" Target="../slideLayouts/slideLayout7.xml"/><Relationship Id="rId4" Type="http://schemas.openxmlformats.org/officeDocument/2006/relationships/hyperlink" Target="https://pubchem.ncbi.nlm.nih.gov/edit3/index.html"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0" y="4095301"/>
            <a:ext cx="4510123"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 - QUÍMICA</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37181" y="504374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Ciências da Natureza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07D2FE3-0648-E5E7-1335-DA3060868B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716" y="625919"/>
            <a:ext cx="11150179" cy="6082131"/>
          </a:xfrm>
          <a:prstGeom prst="rect">
            <a:avLst/>
          </a:prstGeom>
        </p:spPr>
      </p:pic>
      <p:sp>
        <p:nvSpPr>
          <p:cNvPr id="5" name="CaixaDeTexto 4">
            <a:extLst>
              <a:ext uri="{FF2B5EF4-FFF2-40B4-BE49-F238E27FC236}">
                <a16:creationId xmlns:a16="http://schemas.microsoft.com/office/drawing/2014/main" id="{23E6B2AE-92FE-1C78-E683-65D82663724F}"/>
              </a:ext>
            </a:extLst>
          </p:cNvPr>
          <p:cNvSpPr txBox="1"/>
          <p:nvPr/>
        </p:nvSpPr>
        <p:spPr>
          <a:xfrm>
            <a:off x="8814816" y="6408158"/>
            <a:ext cx="2804922"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5B0F-5A70-C520-0478-64C8781511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FB06663-3E3F-3CCD-F17C-E7B4994510D5}"/>
              </a:ext>
            </a:extLst>
          </p:cNvPr>
          <p:cNvSpPr txBox="1"/>
          <p:nvPr/>
        </p:nvSpPr>
        <p:spPr>
          <a:xfrm>
            <a:off x="84582" y="620006"/>
            <a:ext cx="994410" cy="861774"/>
          </a:xfrm>
          <a:prstGeom prst="rect">
            <a:avLst/>
          </a:prstGeom>
          <a:noFill/>
        </p:spPr>
        <p:txBody>
          <a:bodyPr wrap="square">
            <a:spAutoFit/>
          </a:bodyPr>
          <a:lstStyle/>
          <a:p>
            <a:r>
              <a:rPr lang="pt-BR" sz="5000"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5000" dirty="0"/>
          </a:p>
        </p:txBody>
      </p:sp>
      <p:sp>
        <p:nvSpPr>
          <p:cNvPr id="7" name="CaixaDeTexto 6">
            <a:extLst>
              <a:ext uri="{FF2B5EF4-FFF2-40B4-BE49-F238E27FC236}">
                <a16:creationId xmlns:a16="http://schemas.microsoft.com/office/drawing/2014/main" id="{D0E14ED1-7133-2508-BBA2-E231CDDFF6F3}"/>
              </a:ext>
            </a:extLst>
          </p:cNvPr>
          <p:cNvSpPr txBox="1"/>
          <p:nvPr/>
        </p:nvSpPr>
        <p:spPr>
          <a:xfrm>
            <a:off x="379476" y="728794"/>
            <a:ext cx="5329428" cy="5847755"/>
          </a:xfrm>
          <a:prstGeom prst="rect">
            <a:avLst/>
          </a:prstGeom>
          <a:noFill/>
        </p:spPr>
        <p:txBody>
          <a:bodyPr wrap="square">
            <a:spAutoFit/>
          </a:bodyPr>
          <a:lstStyle/>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Tecido da Realidade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Petróleo </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"Lá vem o rastro negro que move o mundo,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Das entranhas da terra para a luz do asfalto,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Transformando o antigo em progresso profundo,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 chamas que sobem em um brilho mais alto!"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Estudante, você já parou para pensar do que o mundo é feito?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Houve um tempo em que se acreditava na "Força Vital" — a ideia de que compostos orgânicos só poderiam ser criados por seres vivos. </a:t>
            </a:r>
          </a:p>
          <a:p>
            <a:pPr algn="just" fontAlgn="auto">
              <a:buNone/>
            </a:pPr>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Mas a ciência rompeu barreiras. </a:t>
            </a:r>
          </a:p>
        </p:txBody>
      </p:sp>
      <p:sp>
        <p:nvSpPr>
          <p:cNvPr id="8" name="CaixaDeTexto 7">
            <a:extLst>
              <a:ext uri="{FF2B5EF4-FFF2-40B4-BE49-F238E27FC236}">
                <a16:creationId xmlns:a16="http://schemas.microsoft.com/office/drawing/2014/main" id="{E7E1ACA5-8CDB-201F-CCE7-01B0775EED7F}"/>
              </a:ext>
            </a:extLst>
          </p:cNvPr>
          <p:cNvSpPr txBox="1"/>
          <p:nvPr/>
        </p:nvSpPr>
        <p:spPr>
          <a:xfrm>
            <a:off x="6263640" y="728794"/>
            <a:ext cx="5548884" cy="5847755"/>
          </a:xfrm>
          <a:prstGeom prst="rect">
            <a:avLst/>
          </a:prstGeom>
          <a:noFill/>
        </p:spPr>
        <p:txBody>
          <a:bodyPr wrap="square">
            <a:spAutoFit/>
          </a:bodyPr>
          <a:lstStyle/>
          <a:p>
            <a:pPr algn="just"/>
            <a:r>
              <a:rPr lang="pt-BR" sz="2200" kern="100" dirty="0">
                <a:latin typeface="Arial Narrow" panose="020B0606020202030204" pitchFamily="34" charset="0"/>
                <a:ea typeface="Calibri" panose="020F0502020204030204" pitchFamily="34" charset="0"/>
                <a:cs typeface="Arial" panose="020B0604020202020204" pitchFamily="34" charset="0"/>
              </a:rPr>
              <a:t>Hoje, o carbono que um dia esteve em uma planta pré-histórica é o mesmo que compõe o plástico do seu celular, a gasolina no tanque e o aroma da fruta que você come.</a:t>
            </a:r>
            <a:endParaRPr lang="pt-BR" sz="2200" dirty="0">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que escreve essa história?</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Ligação Química. Os hidrocarbonetos e as funções oxigenadas e nitrogenadas são as letras de um alfabeto universal. Entender essas estruturas é como ganhar "visão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raio-x</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passará a enxergar as propriedades da matéria antes mesmo de tocá-la.</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Neste módulo, você é o investigador.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Vamos do refino do petróleo nas torres de destilação até o interior das células humanas, decifrando como o carbono constrói tudo ao nosso redor.</a:t>
            </a:r>
          </a:p>
          <a:p>
            <a:pPr algn="jus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universo orgânico está à sua espera. Vamos começar?</a:t>
            </a:r>
            <a:endParaRPr lang="pt-BR" sz="2200" dirty="0">
              <a:latin typeface="Arial Narrow" panose="020B0606020202030204" pitchFamily="34" charset="0"/>
            </a:endParaRPr>
          </a:p>
        </p:txBody>
      </p:sp>
    </p:spTree>
    <p:extLst>
      <p:ext uri="{BB962C8B-B14F-4D97-AF65-F5344CB8AC3E}">
        <p14:creationId xmlns:p14="http://schemas.microsoft.com/office/powerpoint/2010/main" val="174963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5FAAF-7D45-F5A2-EF8B-998D52282F8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8EA653F-63CC-2EC0-83AF-B22400CA8FE9}"/>
              </a:ext>
            </a:extLst>
          </p:cNvPr>
          <p:cNvSpPr txBox="1"/>
          <p:nvPr/>
        </p:nvSpPr>
        <p:spPr>
          <a:xfrm>
            <a:off x="107577" y="676400"/>
            <a:ext cx="1810870" cy="769441"/>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A6139CED-420C-55E3-A9EE-1E62DB177F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1275" y="676400"/>
            <a:ext cx="3015981" cy="628613"/>
          </a:xfrm>
          <a:prstGeom prst="rect">
            <a:avLst/>
          </a:prstGeom>
          <a:noFill/>
        </p:spPr>
      </p:pic>
      <p:sp>
        <p:nvSpPr>
          <p:cNvPr id="6" name="CaixaDeTexto 5">
            <a:extLst>
              <a:ext uri="{FF2B5EF4-FFF2-40B4-BE49-F238E27FC236}">
                <a16:creationId xmlns:a16="http://schemas.microsoft.com/office/drawing/2014/main" id="{5E171554-7B1D-E303-34C6-42AB1DEEDECA}"/>
              </a:ext>
            </a:extLst>
          </p:cNvPr>
          <p:cNvSpPr txBox="1"/>
          <p:nvPr/>
        </p:nvSpPr>
        <p:spPr>
          <a:xfrm>
            <a:off x="3030070" y="1305013"/>
            <a:ext cx="2913529" cy="276999"/>
          </a:xfrm>
          <a:prstGeom prst="rect">
            <a:avLst/>
          </a:prstGeom>
          <a:noFill/>
        </p:spPr>
        <p:txBody>
          <a:bodyPr wrap="square">
            <a:spAutoFit/>
          </a:bodyPr>
          <a:lstStyle/>
          <a:p>
            <a:pPr algn="r"/>
            <a:r>
              <a:rPr lang="pt-BR" sz="1200" kern="100" dirty="0">
                <a:effectLst/>
                <a:latin typeface="Arial Narrow" panose="020B0606020202030204" pitchFamily="34" charset="0"/>
                <a:ea typeface="Calibri" panose="020F0502020204030204" pitchFamily="34" charset="0"/>
                <a:cs typeface="Arial" panose="020B0604020202020204" pitchFamily="34" charset="0"/>
              </a:rPr>
              <a:t>Por Prof. Me. Diogo Lopes Dias</a:t>
            </a:r>
            <a:endParaRPr lang="pt-BR" sz="1200" dirty="0"/>
          </a:p>
        </p:txBody>
      </p:sp>
      <p:sp>
        <p:nvSpPr>
          <p:cNvPr id="8" name="CaixaDeTexto 7">
            <a:extLst>
              <a:ext uri="{FF2B5EF4-FFF2-40B4-BE49-F238E27FC236}">
                <a16:creationId xmlns:a16="http://schemas.microsoft.com/office/drawing/2014/main" id="{A522307C-25FA-EF4B-8CA4-9ED93386ABA7}"/>
              </a:ext>
            </a:extLst>
          </p:cNvPr>
          <p:cNvSpPr txBox="1"/>
          <p:nvPr/>
        </p:nvSpPr>
        <p:spPr>
          <a:xfrm>
            <a:off x="213920" y="1582012"/>
            <a:ext cx="5729679" cy="769441"/>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Hidrocarbonetos de Cadeia Normal </a:t>
            </a: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O Alfabeto Orgânico</a:t>
            </a:r>
            <a:endParaRPr lang="pt-BR" sz="2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B06C1A17-E5CB-208C-0E9F-B8D36C596ADA}"/>
              </a:ext>
            </a:extLst>
          </p:cNvPr>
          <p:cNvSpPr txBox="1"/>
          <p:nvPr/>
        </p:nvSpPr>
        <p:spPr>
          <a:xfrm>
            <a:off x="0" y="2228671"/>
            <a:ext cx="1030942" cy="1200329"/>
          </a:xfrm>
          <a:prstGeom prst="rect">
            <a:avLst/>
          </a:prstGeom>
          <a:noFill/>
        </p:spPr>
        <p:txBody>
          <a:bodyPr wrap="square">
            <a:spAutoFit/>
          </a:bodyPr>
          <a:lstStyle/>
          <a:p>
            <a:r>
              <a:rPr lang="pt-BR" sz="7200" b="1" kern="100" dirty="0">
                <a:effectLst/>
                <a:latin typeface="Segoe UI Symbol" panose="020B0502040204020203" pitchFamily="34" charset="0"/>
                <a:ea typeface="Calibri" panose="020F0502020204030204" pitchFamily="34" charset="0"/>
                <a:cs typeface="Segoe UI Symbol" panose="020B0502040204020203" pitchFamily="34" charset="0"/>
              </a:rPr>
              <a:t>⌬</a:t>
            </a:r>
            <a:endParaRPr lang="pt-BR" sz="7200" dirty="0"/>
          </a:p>
        </p:txBody>
      </p:sp>
      <p:sp>
        <p:nvSpPr>
          <p:cNvPr id="12" name="CaixaDeTexto 11">
            <a:extLst>
              <a:ext uri="{FF2B5EF4-FFF2-40B4-BE49-F238E27FC236}">
                <a16:creationId xmlns:a16="http://schemas.microsoft.com/office/drawing/2014/main" id="{FB1B1254-725F-FC90-CA96-BED1DEC80B08}"/>
              </a:ext>
            </a:extLst>
          </p:cNvPr>
          <p:cNvSpPr txBox="1"/>
          <p:nvPr/>
        </p:nvSpPr>
        <p:spPr>
          <a:xfrm>
            <a:off x="889746" y="2567225"/>
            <a:ext cx="3597088" cy="430887"/>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Origem da Energia</a:t>
            </a:r>
            <a:endParaRPr lang="pt-BR" sz="2200" dirty="0">
              <a:effectLst/>
              <a:latin typeface="Calibri" panose="020F0502020204030204" pitchFamily="34" charset="0"/>
              <a:ea typeface="Calibri" panose="020F0502020204030204" pitchFamily="34" charset="0"/>
            </a:endParaRPr>
          </a:p>
        </p:txBody>
      </p:sp>
      <p:pic>
        <p:nvPicPr>
          <p:cNvPr id="13" name="Imagem 12">
            <a:extLst>
              <a:ext uri="{FF2B5EF4-FFF2-40B4-BE49-F238E27FC236}">
                <a16:creationId xmlns:a16="http://schemas.microsoft.com/office/drawing/2014/main" id="{93B95A02-EFDB-47B1-A987-9F15D3A26D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873" y="3134283"/>
            <a:ext cx="4941160" cy="3293411"/>
          </a:xfrm>
          <a:prstGeom prst="rect">
            <a:avLst/>
          </a:prstGeom>
        </p:spPr>
      </p:pic>
      <p:sp>
        <p:nvSpPr>
          <p:cNvPr id="15" name="CaixaDeTexto 14">
            <a:extLst>
              <a:ext uri="{FF2B5EF4-FFF2-40B4-BE49-F238E27FC236}">
                <a16:creationId xmlns:a16="http://schemas.microsoft.com/office/drawing/2014/main" id="{3C93FD3A-B6E3-4453-B73B-1D2FB92C871B}"/>
              </a:ext>
            </a:extLst>
          </p:cNvPr>
          <p:cNvSpPr txBox="1"/>
          <p:nvPr/>
        </p:nvSpPr>
        <p:spPr>
          <a:xfrm>
            <a:off x="4486834" y="6427694"/>
            <a:ext cx="1230406"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Calibri" panose="020F0502020204030204" pitchFamily="34" charset="0"/>
              <a:ea typeface="Calibri" panose="020F0502020204030204" pitchFamily="34" charset="0"/>
            </a:endParaRPr>
          </a:p>
        </p:txBody>
      </p:sp>
      <p:sp>
        <p:nvSpPr>
          <p:cNvPr id="17" name="CaixaDeTexto 16">
            <a:extLst>
              <a:ext uri="{FF2B5EF4-FFF2-40B4-BE49-F238E27FC236}">
                <a16:creationId xmlns:a16="http://schemas.microsoft.com/office/drawing/2014/main" id="{685176F3-A80B-2B0A-3B14-673740BE83B5}"/>
              </a:ext>
            </a:extLst>
          </p:cNvPr>
          <p:cNvSpPr txBox="1"/>
          <p:nvPr/>
        </p:nvSpPr>
        <p:spPr>
          <a:xfrm>
            <a:off x="6354746" y="659010"/>
            <a:ext cx="5623334" cy="3139321"/>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Do gás de cozinha (GLP) à pavimentação de rodovias (asfalto), os hidrocarbonetos de cadeia normal formam a espinha dorsal da nossa matriz energética. </a:t>
            </a:r>
          </a:p>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prefixo que usamos para nomeá-los indica diretamente o tamanho da molécula e, consequentemente, suas propriedades físicas: moléculas pequenas são gases, médias são líquidos (gasolina) e longas são sólidos (parafina).</a:t>
            </a:r>
            <a:endParaRPr lang="pt-BR" sz="2200" dirty="0">
              <a:effectLst/>
              <a:latin typeface="Calibri" panose="020F0502020204030204" pitchFamily="34" charset="0"/>
              <a:ea typeface="Calibri" panose="020F0502020204030204" pitchFamily="34" charset="0"/>
            </a:endParaRPr>
          </a:p>
        </p:txBody>
      </p:sp>
      <p:sp>
        <p:nvSpPr>
          <p:cNvPr id="19" name="CaixaDeTexto 18">
            <a:extLst>
              <a:ext uri="{FF2B5EF4-FFF2-40B4-BE49-F238E27FC236}">
                <a16:creationId xmlns:a16="http://schemas.microsoft.com/office/drawing/2014/main" id="{76786B39-9C8A-BC1B-C30A-8B210EAF9338}"/>
              </a:ext>
            </a:extLst>
          </p:cNvPr>
          <p:cNvSpPr txBox="1"/>
          <p:nvPr/>
        </p:nvSpPr>
        <p:spPr>
          <a:xfrm>
            <a:off x="7053994" y="3751101"/>
            <a:ext cx="628760"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
        <p:nvSpPr>
          <p:cNvPr id="21" name="CaixaDeTexto 20">
            <a:extLst>
              <a:ext uri="{FF2B5EF4-FFF2-40B4-BE49-F238E27FC236}">
                <a16:creationId xmlns:a16="http://schemas.microsoft.com/office/drawing/2014/main" id="{2855117A-8762-0B98-A300-5B42F92E0F1F}"/>
              </a:ext>
            </a:extLst>
          </p:cNvPr>
          <p:cNvSpPr txBox="1"/>
          <p:nvPr/>
        </p:nvSpPr>
        <p:spPr>
          <a:xfrm>
            <a:off x="6354746" y="3798331"/>
            <a:ext cx="5623334" cy="769441"/>
          </a:xfrm>
          <a:prstGeom prst="rect">
            <a:avLst/>
          </a:prstGeom>
          <a:noFill/>
        </p:spPr>
        <p:txBody>
          <a:bodyPr wrap="square">
            <a:spAutoFit/>
          </a:bodyPr>
          <a:lstStyle/>
          <a:p>
            <a:pPr algn="ct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Regra de Ouro da IUPAC </a:t>
            </a:r>
          </a:p>
          <a:p>
            <a:pPr algn="ctr"/>
            <a:r>
              <a:rPr lang="pt-BR" sz="2200" b="1" kern="100" dirty="0">
                <a:effectLst/>
                <a:latin typeface="Arial Narrow" panose="020B0606020202030204" pitchFamily="34" charset="0"/>
                <a:ea typeface="Calibri" panose="020F0502020204030204" pitchFamily="34" charset="0"/>
                <a:cs typeface="Arial" panose="020B0604020202020204" pitchFamily="34" charset="0"/>
              </a:rPr>
              <a:t>(União Internacional de Química Pura e Aplicada)</a:t>
            </a:r>
            <a:endParaRPr lang="pt-BR" sz="2200" dirty="0"/>
          </a:p>
        </p:txBody>
      </p:sp>
      <p:sp>
        <p:nvSpPr>
          <p:cNvPr id="23" name="CaixaDeTexto 22">
            <a:extLst>
              <a:ext uri="{FF2B5EF4-FFF2-40B4-BE49-F238E27FC236}">
                <a16:creationId xmlns:a16="http://schemas.microsoft.com/office/drawing/2014/main" id="{FC1CE95D-DBC1-31F1-4561-D96007A892F7}"/>
              </a:ext>
            </a:extLst>
          </p:cNvPr>
          <p:cNvSpPr txBox="1"/>
          <p:nvPr/>
        </p:nvSpPr>
        <p:spPr>
          <a:xfrm>
            <a:off x="6354746" y="4789856"/>
            <a:ext cx="5522259"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nomenclatura é dividida em três partes fundamentais, formando um sistema de "peças de encaixe":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Prefixo (Nº de Carbonos) + Infixo (Tipo de Ligação) + Sufixo (Função Orgânica)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31122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3374B-968B-BB86-7C08-F0DF25E638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D7DDA9F-7D12-0C73-4AD0-A3293B81508E}"/>
              </a:ext>
            </a:extLst>
          </p:cNvPr>
          <p:cNvSpPr txBox="1"/>
          <p:nvPr/>
        </p:nvSpPr>
        <p:spPr>
          <a:xfrm>
            <a:off x="259977" y="626239"/>
            <a:ext cx="5585012" cy="3477875"/>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Prefixos (O número de Carbonos)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Dominar os quatro primeiros é essencial, pois fogem à lógica numérica grega:</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 C:</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Met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 C:</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Et-</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 C:</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Prop-</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 C:</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partir daqui: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Pent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Hex</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Hept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Oct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Non, Dec...)</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0505665A-0F4C-A962-9707-645454419CAA}"/>
              </a:ext>
            </a:extLst>
          </p:cNvPr>
          <p:cNvSpPr txBox="1"/>
          <p:nvPr/>
        </p:nvSpPr>
        <p:spPr>
          <a:xfrm>
            <a:off x="573741" y="626239"/>
            <a:ext cx="735106"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
        <p:nvSpPr>
          <p:cNvPr id="7" name="CaixaDeTexto 6">
            <a:extLst>
              <a:ext uri="{FF2B5EF4-FFF2-40B4-BE49-F238E27FC236}">
                <a16:creationId xmlns:a16="http://schemas.microsoft.com/office/drawing/2014/main" id="{C38822C0-21AE-F781-B8F4-DB7885F14714}"/>
              </a:ext>
            </a:extLst>
          </p:cNvPr>
          <p:cNvSpPr txBox="1"/>
          <p:nvPr/>
        </p:nvSpPr>
        <p:spPr>
          <a:xfrm>
            <a:off x="1116106" y="4346993"/>
            <a:ext cx="3872753" cy="430887"/>
          </a:xfrm>
          <a:prstGeom prst="rect">
            <a:avLst/>
          </a:prstGeom>
          <a:noFill/>
        </p:spPr>
        <p:txBody>
          <a:bodyPr wrap="square">
            <a:spAutoFit/>
          </a:bodyPr>
          <a:lstStyle/>
          <a:p>
            <a:r>
              <a:rPr lang="pt-BR" sz="2200" b="1" kern="100" dirty="0">
                <a:effectLst/>
                <a:latin typeface="Arial Narrow" panose="020B0606020202030204" pitchFamily="34" charset="0"/>
                <a:ea typeface="Calibri" panose="020F0502020204030204" pitchFamily="34" charset="0"/>
                <a:cs typeface="Arial" panose="020B0604020202020204" pitchFamily="34" charset="0"/>
              </a:rPr>
              <a:t>Infixos (A saturação da cadeia)</a:t>
            </a:r>
            <a:endParaRPr lang="pt-BR" sz="2200" dirty="0"/>
          </a:p>
        </p:txBody>
      </p:sp>
      <p:sp>
        <p:nvSpPr>
          <p:cNvPr id="8" name="CaixaDeTexto 7">
            <a:extLst>
              <a:ext uri="{FF2B5EF4-FFF2-40B4-BE49-F238E27FC236}">
                <a16:creationId xmlns:a16="http://schemas.microsoft.com/office/drawing/2014/main" id="{9B5A626E-E9DB-5879-14EA-AC07AD1434A4}"/>
              </a:ext>
            </a:extLst>
          </p:cNvPr>
          <p:cNvSpPr txBox="1"/>
          <p:nvPr/>
        </p:nvSpPr>
        <p:spPr>
          <a:xfrm>
            <a:off x="573741" y="4223882"/>
            <a:ext cx="735106"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pic>
        <p:nvPicPr>
          <p:cNvPr id="10" name="Imagem 9">
            <a:extLst>
              <a:ext uri="{FF2B5EF4-FFF2-40B4-BE49-F238E27FC236}">
                <a16:creationId xmlns:a16="http://schemas.microsoft.com/office/drawing/2014/main" id="{D52853A6-9A25-F6AB-40FF-98B2EEBF31B5}"/>
              </a:ext>
            </a:extLst>
          </p:cNvPr>
          <p:cNvPicPr>
            <a:picLocks noChangeAspect="1"/>
          </p:cNvPicPr>
          <p:nvPr/>
        </p:nvPicPr>
        <p:blipFill>
          <a:blip r:embed="rId2"/>
          <a:stretch>
            <a:fillRect/>
          </a:stretch>
        </p:blipFill>
        <p:spPr>
          <a:xfrm>
            <a:off x="502023" y="4777880"/>
            <a:ext cx="5100918" cy="1925161"/>
          </a:xfrm>
          <a:prstGeom prst="rect">
            <a:avLst/>
          </a:prstGeom>
        </p:spPr>
      </p:pic>
      <p:sp>
        <p:nvSpPr>
          <p:cNvPr id="12" name="CaixaDeTexto 11">
            <a:extLst>
              <a:ext uri="{FF2B5EF4-FFF2-40B4-BE49-F238E27FC236}">
                <a16:creationId xmlns:a16="http://schemas.microsoft.com/office/drawing/2014/main" id="{CEC9F2D8-FCF2-C669-C51D-668748BA5E48}"/>
              </a:ext>
            </a:extLst>
          </p:cNvPr>
          <p:cNvSpPr txBox="1"/>
          <p:nvPr/>
        </p:nvSpPr>
        <p:spPr>
          <a:xfrm>
            <a:off x="6347011" y="626239"/>
            <a:ext cx="5585012" cy="1107996"/>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Sufixo</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hidrocarbonetos (compostos formados apenas por C e H), o sufixo é sempre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13" name="CaixaDeTexto 12">
            <a:extLst>
              <a:ext uri="{FF2B5EF4-FFF2-40B4-BE49-F238E27FC236}">
                <a16:creationId xmlns:a16="http://schemas.microsoft.com/office/drawing/2014/main" id="{76C6FAE4-B307-BDD4-37C1-558D6DA1026C}"/>
              </a:ext>
            </a:extLst>
          </p:cNvPr>
          <p:cNvSpPr txBox="1"/>
          <p:nvPr/>
        </p:nvSpPr>
        <p:spPr>
          <a:xfrm>
            <a:off x="6096000" y="626239"/>
            <a:ext cx="735106"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
        <p:nvSpPr>
          <p:cNvPr id="15" name="CaixaDeTexto 14">
            <a:extLst>
              <a:ext uri="{FF2B5EF4-FFF2-40B4-BE49-F238E27FC236}">
                <a16:creationId xmlns:a16="http://schemas.microsoft.com/office/drawing/2014/main" id="{EA1F42E2-AD28-2DEA-504A-EA287CEEDFBB}"/>
              </a:ext>
            </a:extLst>
          </p:cNvPr>
          <p:cNvSpPr txBox="1"/>
          <p:nvPr/>
        </p:nvSpPr>
        <p:spPr>
          <a:xfrm>
            <a:off x="6347011" y="1912219"/>
            <a:ext cx="5585012" cy="4116512"/>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Regras de Numeração </a:t>
            </a: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(Onde a insaturação está?)</a:t>
            </a:r>
            <a:endParaRPr lang="pt-BR" sz="2200" dirty="0">
              <a:effectLst/>
              <a:latin typeface="Calibri" panose="020F0502020204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cadeias com 3 ou mais carbonos onde a insaturação pode mudar de lugar, a numeração é obrigatória.</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Prioridade: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Comece a numerar da extremidade mais próxima da insaturação (dupla ou tripla).</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Escrita: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número deve vir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antes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do infixo (Regra IUPAC atualizada).</a:t>
            </a:r>
            <a:endParaRPr lang="pt-BR" sz="22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Exemplo: But-1-eno (em vez de 1-buteno).</a:t>
            </a:r>
            <a:endParaRPr lang="pt-BR" sz="2200" dirty="0">
              <a:effectLst/>
              <a:latin typeface="Calibri" panose="020F0502020204030204" pitchFamily="34" charset="0"/>
              <a:ea typeface="Calibri" panose="020F0502020204030204" pitchFamily="34" charset="0"/>
            </a:endParaRPr>
          </a:p>
        </p:txBody>
      </p:sp>
      <p:sp>
        <p:nvSpPr>
          <p:cNvPr id="17" name="CaixaDeTexto 16">
            <a:extLst>
              <a:ext uri="{FF2B5EF4-FFF2-40B4-BE49-F238E27FC236}">
                <a16:creationId xmlns:a16="http://schemas.microsoft.com/office/drawing/2014/main" id="{8A5C9C9E-F268-4E68-5B20-46BE46B9701B}"/>
              </a:ext>
            </a:extLst>
          </p:cNvPr>
          <p:cNvSpPr txBox="1"/>
          <p:nvPr/>
        </p:nvSpPr>
        <p:spPr>
          <a:xfrm>
            <a:off x="7203141" y="1811178"/>
            <a:ext cx="770965"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
        <p:nvSpPr>
          <p:cNvPr id="19" name="CaixaDeTexto 18">
            <a:extLst>
              <a:ext uri="{FF2B5EF4-FFF2-40B4-BE49-F238E27FC236}">
                <a16:creationId xmlns:a16="http://schemas.microsoft.com/office/drawing/2014/main" id="{2739149F-4134-63FD-3E09-DAD35BFB0539}"/>
              </a:ext>
            </a:extLst>
          </p:cNvPr>
          <p:cNvSpPr txBox="1"/>
          <p:nvPr/>
        </p:nvSpPr>
        <p:spPr>
          <a:xfrm>
            <a:off x="7247964" y="6129772"/>
            <a:ext cx="3783106" cy="55399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fontAlgn="auto">
              <a:buNone/>
            </a:pPr>
            <a:r>
              <a:rPr lang="pt-BR" sz="3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H</a:t>
            </a:r>
            <a:r>
              <a:rPr lang="pt-BR" sz="3000" b="1" kern="100" baseline="-250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3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r>
              <a:rPr lang="pt-BR" sz="3000" b="1" kern="100" dirty="0">
                <a:solidFill>
                  <a:srgbClr val="000000"/>
                </a:solidFill>
                <a:effectLst/>
                <a:latin typeface="Arial" panose="020B0604020202020204" pitchFamily="34" charset="0"/>
                <a:ea typeface="Calibri" panose="020F0502020204030204" pitchFamily="34" charset="0"/>
              </a:rPr>
              <a:t>꞊</a:t>
            </a:r>
            <a:r>
              <a:rPr lang="pt-BR" sz="3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CH - CH</a:t>
            </a:r>
            <a:r>
              <a:rPr lang="pt-BR" sz="3000" b="1" kern="100" baseline="-250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3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CH</a:t>
            </a:r>
            <a:r>
              <a:rPr lang="pt-BR" sz="3000" b="1" kern="100" baseline="-250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a:t>
            </a:r>
            <a:endParaRPr lang="pt-BR" sz="3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82758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02278-C866-2C2F-B178-DF4A8131D5D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FD62647-9651-AC33-3456-21CA226A4095}"/>
              </a:ext>
            </a:extLst>
          </p:cNvPr>
          <p:cNvSpPr txBox="1"/>
          <p:nvPr/>
        </p:nvSpPr>
        <p:spPr>
          <a:xfrm>
            <a:off x="224118" y="612633"/>
            <a:ext cx="5764306" cy="1785104"/>
          </a:xfrm>
          <a:prstGeom prst="rect">
            <a:avLst/>
          </a:prstGeom>
          <a:noFill/>
        </p:spPr>
        <p:txBody>
          <a:bodyPr wrap="square">
            <a:spAutoFit/>
          </a:bodyPr>
          <a:lstStyle/>
          <a:p>
            <a:pPr algn="ctr" fontAlgn="auto">
              <a:buNone/>
            </a:pPr>
            <a:r>
              <a:rPr lang="pt-BR" sz="2200" b="1" dirty="0">
                <a:effectLst/>
                <a:latin typeface="Arial Narrow" panose="020B0606020202030204" pitchFamily="34" charset="0"/>
                <a:ea typeface="Times New Roman" panose="02020603050405020304" pitchFamily="18" charset="0"/>
                <a:cs typeface="Arial" panose="020B0604020202020204" pitchFamily="34" charset="0"/>
              </a:rPr>
              <a:t>Atalho químico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dirty="0">
                <a:effectLst/>
                <a:latin typeface="Arial Narrow" panose="020B0606020202030204" pitchFamily="34" charset="0"/>
                <a:ea typeface="Times New Roman" panose="02020603050405020304" pitchFamily="18" charset="0"/>
                <a:cs typeface="Arial" panose="020B0604020202020204" pitchFamily="34" charset="0"/>
              </a:rPr>
              <a:t>"Me-Et-Prop-</a:t>
            </a:r>
            <a:r>
              <a:rPr lang="pt-BR" sz="2200" b="1" dirty="0" err="1">
                <a:effectLst/>
                <a:latin typeface="Arial Narrow" panose="020B0606020202030204" pitchFamily="34" charset="0"/>
                <a:ea typeface="Times New Roman" panose="02020603050405020304" pitchFamily="18" charset="0"/>
                <a:cs typeface="Arial" panose="020B0604020202020204" pitchFamily="34" charset="0"/>
              </a:rPr>
              <a:t>Bu</a:t>
            </a:r>
            <a:r>
              <a:rPr lang="pt-BR" sz="2200" b="1" dirty="0">
                <a:effectLst/>
                <a:latin typeface="Arial Narrow" panose="020B0606020202030204" pitchFamily="34" charset="0"/>
                <a:ea typeface="Times New Roman" panose="02020603050405020304" pitchFamily="18" charset="0"/>
                <a:cs typeface="Arial" panose="020B0604020202020204" pitchFamily="34" charset="0"/>
              </a:rPr>
              <a:t>"</a:t>
            </a:r>
            <a:r>
              <a:rPr lang="pt-BR" sz="2200" dirty="0">
                <a:effectLst/>
                <a:latin typeface="Arial Narrow" panose="020B0606020202030204" pitchFamily="34" charset="0"/>
                <a:ea typeface="Times New Roman" panose="02020603050405020304" pitchFamily="18" charset="0"/>
                <a:cs typeface="Arial" panose="020B0604020202020204" pitchFamily="34" charset="0"/>
              </a:rPr>
              <a:t> Imagine um trem: </a:t>
            </a:r>
            <a:r>
              <a:rPr lang="pt-BR" sz="2200" b="1" dirty="0">
                <a:effectLst/>
                <a:latin typeface="Arial Narrow" panose="020B0606020202030204" pitchFamily="34" charset="0"/>
                <a:ea typeface="Times New Roman" panose="02020603050405020304" pitchFamily="18" charset="0"/>
                <a:cs typeface="Arial" panose="020B0604020202020204" pitchFamily="34" charset="0"/>
              </a:rPr>
              <a:t>Me</a:t>
            </a:r>
            <a:r>
              <a:rPr lang="pt-BR" sz="2200" dirty="0">
                <a:effectLst/>
                <a:latin typeface="Arial Narrow" panose="020B0606020202030204" pitchFamily="34" charset="0"/>
                <a:ea typeface="Times New Roman" panose="02020603050405020304" pitchFamily="18" charset="0"/>
                <a:cs typeface="Arial" panose="020B0604020202020204" pitchFamily="34" charset="0"/>
              </a:rPr>
              <a:t>tro </a:t>
            </a:r>
            <a:r>
              <a:rPr lang="pt-BR" sz="2200" b="1" dirty="0" err="1">
                <a:effectLst/>
                <a:latin typeface="Arial Narrow" panose="020B0606020202030204" pitchFamily="34" charset="0"/>
                <a:ea typeface="Times New Roman" panose="02020603050405020304" pitchFamily="18" charset="0"/>
                <a:cs typeface="Arial" panose="020B0604020202020204" pitchFamily="34" charset="0"/>
              </a:rPr>
              <a:t>Et</a:t>
            </a:r>
            <a:r>
              <a:rPr lang="pt-BR" sz="2200" dirty="0" err="1">
                <a:effectLst/>
                <a:latin typeface="Arial Narrow" panose="020B0606020202030204" pitchFamily="34" charset="0"/>
                <a:ea typeface="Times New Roman" panose="02020603050405020304" pitchFamily="18" charset="0"/>
                <a:cs typeface="Arial" panose="020B0604020202020204" pitchFamily="34" charset="0"/>
              </a:rPr>
              <a:t>e</a:t>
            </a:r>
            <a:r>
              <a:rPr lang="pt-BR" sz="2200" dirty="0">
                <a:effectLst/>
                <a:latin typeface="Arial Narrow" panose="020B0606020202030204" pitchFamily="34" charset="0"/>
                <a:ea typeface="Times New Roman" panose="02020603050405020304" pitchFamily="18" charset="0"/>
                <a:cs typeface="Arial" panose="020B0604020202020204" pitchFamily="34" charset="0"/>
              </a:rPr>
              <a:t> </a:t>
            </a:r>
            <a:r>
              <a:rPr lang="pt-BR" sz="2200" b="1" dirty="0">
                <a:effectLst/>
                <a:latin typeface="Arial Narrow" panose="020B0606020202030204" pitchFamily="34" charset="0"/>
                <a:ea typeface="Times New Roman" panose="02020603050405020304" pitchFamily="18" charset="0"/>
                <a:cs typeface="Arial" panose="020B0604020202020204" pitchFamily="34" charset="0"/>
              </a:rPr>
              <a:t>Prop</a:t>
            </a:r>
            <a:r>
              <a:rPr lang="pt-BR" sz="2200" dirty="0">
                <a:effectLst/>
                <a:latin typeface="Arial Narrow" panose="020B0606020202030204" pitchFamily="34" charset="0"/>
                <a:ea typeface="Times New Roman" panose="02020603050405020304" pitchFamily="18" charset="0"/>
                <a:cs typeface="Arial" panose="020B0604020202020204" pitchFamily="34" charset="0"/>
              </a:rPr>
              <a:t>ano </a:t>
            </a:r>
            <a:r>
              <a:rPr lang="pt-BR" sz="2200" b="1" dirty="0">
                <a:effectLst/>
                <a:latin typeface="Arial Narrow" panose="020B0606020202030204" pitchFamily="34" charset="0"/>
                <a:ea typeface="Times New Roman" panose="02020603050405020304" pitchFamily="18" charset="0"/>
                <a:cs typeface="Arial" panose="020B0604020202020204" pitchFamily="34" charset="0"/>
              </a:rPr>
              <a:t>Bu</a:t>
            </a:r>
            <a:r>
              <a:rPr lang="pt-BR" sz="2200" dirty="0">
                <a:effectLst/>
                <a:latin typeface="Arial Narrow" panose="020B0606020202030204" pitchFamily="34" charset="0"/>
                <a:ea typeface="Times New Roman" panose="02020603050405020304" pitchFamily="18" charset="0"/>
                <a:cs typeface="Arial" panose="020B0604020202020204" pitchFamily="34" charset="0"/>
              </a:rPr>
              <a:t>tano. Decore essa sequência rítmica, e os 4 primeiros nunca mais serão um problema.</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D0584C97-8830-4763-5B1C-C235F91669E1}"/>
              </a:ext>
            </a:extLst>
          </p:cNvPr>
          <p:cNvSpPr txBox="1"/>
          <p:nvPr/>
        </p:nvSpPr>
        <p:spPr>
          <a:xfrm>
            <a:off x="224118" y="612633"/>
            <a:ext cx="672353" cy="553998"/>
          </a:xfrm>
          <a:prstGeom prst="rect">
            <a:avLst/>
          </a:prstGeom>
          <a:noFill/>
        </p:spPr>
        <p:txBody>
          <a:bodyPr wrap="square">
            <a:spAutoFit/>
          </a:bodyPr>
          <a:lstStyle/>
          <a:p>
            <a:r>
              <a:rPr lang="pt-BR" sz="3000" b="1" dirty="0">
                <a:effectLst/>
                <a:latin typeface="Segoe UI Emoji" panose="020B0502040204020203" pitchFamily="34" charset="0"/>
                <a:ea typeface="Times New Roman" panose="02020603050405020304" pitchFamily="18" charset="0"/>
                <a:cs typeface="Segoe UI Emoji" panose="020B0502040204020203" pitchFamily="34" charset="0"/>
              </a:rPr>
              <a:t>🔬</a:t>
            </a:r>
            <a:endParaRPr lang="pt-BR" sz="3000" dirty="0"/>
          </a:p>
        </p:txBody>
      </p:sp>
      <p:sp>
        <p:nvSpPr>
          <p:cNvPr id="7" name="CaixaDeTexto 6">
            <a:extLst>
              <a:ext uri="{FF2B5EF4-FFF2-40B4-BE49-F238E27FC236}">
                <a16:creationId xmlns:a16="http://schemas.microsoft.com/office/drawing/2014/main" id="{C0AEF43E-8BF2-F58E-D678-3E6C47BCCDFB}"/>
              </a:ext>
            </a:extLst>
          </p:cNvPr>
          <p:cNvSpPr txBox="1"/>
          <p:nvPr/>
        </p:nvSpPr>
        <p:spPr>
          <a:xfrm>
            <a:off x="224118" y="2675160"/>
            <a:ext cx="5764306" cy="178510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Vestibular (Cuidado com a Pegadinha!). A Armadilha do Hidrogênio Implícito: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Nos vestibulares, as estruturas raramente aparecem abertas com todos os H visíveis. Elas aparecem na forma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fórmula de linhas (bastão)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9CE1EECD-0F4A-0AC7-7283-21A144CD2C80}"/>
              </a:ext>
            </a:extLst>
          </p:cNvPr>
          <p:cNvSpPr txBox="1"/>
          <p:nvPr/>
        </p:nvSpPr>
        <p:spPr>
          <a:xfrm>
            <a:off x="224118" y="2598003"/>
            <a:ext cx="627529"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
        <p:nvSpPr>
          <p:cNvPr id="11" name="CaixaDeTexto 10">
            <a:extLst>
              <a:ext uri="{FF2B5EF4-FFF2-40B4-BE49-F238E27FC236}">
                <a16:creationId xmlns:a16="http://schemas.microsoft.com/office/drawing/2014/main" id="{F0F8F875-0BEE-7EAC-C7D7-D430D0BE6648}"/>
              </a:ext>
            </a:extLst>
          </p:cNvPr>
          <p:cNvSpPr txBox="1"/>
          <p:nvPr/>
        </p:nvSpPr>
        <p:spPr>
          <a:xfrm>
            <a:off x="224118" y="4537421"/>
            <a:ext cx="5764306" cy="2123658"/>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cs typeface="Arial" panose="020B0604020202020204" pitchFamily="34" charset="0"/>
              </a:rPr>
              <a:t>	Cada extremidade e cada "vértice" da linha é um átomo de carbono.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Confira a </a:t>
            </a:r>
            <a:r>
              <a:rPr lang="pt-BR" sz="2200" dirty="0" err="1">
                <a:latin typeface="Arial Narrow" panose="020B0606020202030204" pitchFamily="34" charset="0"/>
              </a:rPr>
              <a:t>tetravalência</a:t>
            </a:r>
            <a:r>
              <a:rPr lang="pt-BR" sz="2200" dirty="0">
                <a:latin typeface="Arial Narrow" panose="020B0606020202030204" pitchFamily="34" charset="0"/>
              </a:rPr>
              <a:t>. “o Carbono faz </a:t>
            </a:r>
            <a:r>
              <a:rPr lang="pt-BR" sz="2200" b="1" dirty="0">
                <a:latin typeface="Arial Narrow" panose="020B0606020202030204" pitchFamily="34" charset="0"/>
              </a:rPr>
              <a:t>4 ligações</a:t>
            </a:r>
            <a:r>
              <a:rPr lang="pt-BR" sz="2200" dirty="0">
                <a:latin typeface="Arial Narrow" panose="020B0606020202030204" pitchFamily="34" charset="0"/>
              </a:rPr>
              <a:t>. Se enxerga apenas duas linhas saindo de um ponto, nesse carbono há 2 Hidrogênios.</a:t>
            </a:r>
          </a:p>
        </p:txBody>
      </p:sp>
      <p:sp>
        <p:nvSpPr>
          <p:cNvPr id="13" name="CaixaDeTexto 12">
            <a:extLst>
              <a:ext uri="{FF2B5EF4-FFF2-40B4-BE49-F238E27FC236}">
                <a16:creationId xmlns:a16="http://schemas.microsoft.com/office/drawing/2014/main" id="{B1D9B695-1C29-DCAC-CBD6-2989AFE7BF72}"/>
              </a:ext>
            </a:extLst>
          </p:cNvPr>
          <p:cNvSpPr txBox="1"/>
          <p:nvPr/>
        </p:nvSpPr>
        <p:spPr>
          <a:xfrm>
            <a:off x="251010" y="5491528"/>
            <a:ext cx="573741" cy="553998"/>
          </a:xfrm>
          <a:prstGeom prst="rect">
            <a:avLst/>
          </a:prstGeom>
          <a:noFill/>
        </p:spPr>
        <p:txBody>
          <a:bodyPr wrap="square">
            <a:spAutoFit/>
          </a:bodyPr>
          <a:lstStyle/>
          <a:p>
            <a:r>
              <a:rPr lang="pt-BR" sz="3000" b="1" kern="100" dirty="0">
                <a:effectLst/>
                <a:latin typeface="Segoe UI Symbol" panose="020B0502040204020203" pitchFamily="34" charset="0"/>
                <a:ea typeface="Calibri" panose="020F0502020204030204" pitchFamily="34" charset="0"/>
                <a:cs typeface="Segoe UI Symbol" panose="020B0502040204020203" pitchFamily="34" charset="0"/>
              </a:rPr>
              <a:t>☠︎</a:t>
            </a:r>
            <a:endParaRPr lang="pt-BR" sz="3000" dirty="0"/>
          </a:p>
        </p:txBody>
      </p:sp>
      <p:sp>
        <p:nvSpPr>
          <p:cNvPr id="14" name="CaixaDeTexto 13">
            <a:extLst>
              <a:ext uri="{FF2B5EF4-FFF2-40B4-BE49-F238E27FC236}">
                <a16:creationId xmlns:a16="http://schemas.microsoft.com/office/drawing/2014/main" id="{F703AE26-2BBB-5EEE-CE4F-EA8B4A3E110B}"/>
              </a:ext>
            </a:extLst>
          </p:cNvPr>
          <p:cNvSpPr txBox="1"/>
          <p:nvPr/>
        </p:nvSpPr>
        <p:spPr>
          <a:xfrm>
            <a:off x="251011" y="4460264"/>
            <a:ext cx="573741" cy="553998"/>
          </a:xfrm>
          <a:prstGeom prst="rect">
            <a:avLst/>
          </a:prstGeom>
          <a:noFill/>
        </p:spPr>
        <p:txBody>
          <a:bodyPr wrap="square">
            <a:spAutoFit/>
          </a:bodyPr>
          <a:lstStyle/>
          <a:p>
            <a:r>
              <a:rPr lang="pt-BR" sz="3000" b="1" kern="100" dirty="0">
                <a:effectLst/>
                <a:latin typeface="Segoe UI Symbol" panose="020B0502040204020203" pitchFamily="34" charset="0"/>
                <a:ea typeface="Calibri" panose="020F0502020204030204" pitchFamily="34" charset="0"/>
                <a:cs typeface="Segoe UI Symbol" panose="020B0502040204020203" pitchFamily="34" charset="0"/>
              </a:rPr>
              <a:t>☠︎</a:t>
            </a:r>
            <a:endParaRPr lang="pt-BR" sz="3000" dirty="0"/>
          </a:p>
        </p:txBody>
      </p:sp>
      <p:sp>
        <p:nvSpPr>
          <p:cNvPr id="16" name="CaixaDeTexto 15">
            <a:extLst>
              <a:ext uri="{FF2B5EF4-FFF2-40B4-BE49-F238E27FC236}">
                <a16:creationId xmlns:a16="http://schemas.microsoft.com/office/drawing/2014/main" id="{3398EED3-7942-613D-5F56-44BD7AC71337}"/>
              </a:ext>
            </a:extLst>
          </p:cNvPr>
          <p:cNvSpPr txBox="1"/>
          <p:nvPr/>
        </p:nvSpPr>
        <p:spPr>
          <a:xfrm>
            <a:off x="6203578" y="981965"/>
            <a:ext cx="5764304" cy="430887"/>
          </a:xfrm>
          <a:prstGeom prst="rect">
            <a:avLst/>
          </a:prstGeom>
          <a:noFill/>
        </p:spPr>
        <p:txBody>
          <a:bodyPr wrap="square">
            <a:spAutoFit/>
          </a:bodyPr>
          <a:lstStyle/>
          <a:p>
            <a:pPr algn="ctr"/>
            <a:r>
              <a:rPr lang="pt-BR" sz="2200" b="1" kern="100" dirty="0">
                <a:effectLst/>
                <a:latin typeface="Arial Narrow" panose="020B0606020202030204" pitchFamily="34" charset="0"/>
                <a:ea typeface="Calibri" panose="020F0502020204030204" pitchFamily="34" charset="0"/>
                <a:cs typeface="Arial" panose="020B0604020202020204" pitchFamily="34" charset="0"/>
              </a:rPr>
              <a:t>Exemplo de Fixação </a:t>
            </a:r>
            <a:endParaRPr lang="pt-BR" sz="2200" dirty="0"/>
          </a:p>
        </p:txBody>
      </p:sp>
      <p:sp>
        <p:nvSpPr>
          <p:cNvPr id="18" name="CaixaDeTexto 17">
            <a:extLst>
              <a:ext uri="{FF2B5EF4-FFF2-40B4-BE49-F238E27FC236}">
                <a16:creationId xmlns:a16="http://schemas.microsoft.com/office/drawing/2014/main" id="{77798F8A-88A6-D225-DDB4-547B8454187A}"/>
              </a:ext>
            </a:extLst>
          </p:cNvPr>
          <p:cNvSpPr txBox="1"/>
          <p:nvPr/>
        </p:nvSpPr>
        <p:spPr>
          <a:xfrm>
            <a:off x="6553200" y="858854"/>
            <a:ext cx="690282" cy="553998"/>
          </a:xfrm>
          <a:prstGeom prst="rect">
            <a:avLst/>
          </a:prstGeom>
          <a:noFill/>
        </p:spPr>
        <p:txBody>
          <a:bodyPr wrap="square">
            <a:spAutoFit/>
          </a:bodyPr>
          <a:lstStyle/>
          <a:p>
            <a:r>
              <a:rPr lang="pt-BR" sz="3000" b="1" dirty="0"/>
              <a:t>🏋️‍♀️</a:t>
            </a:r>
            <a:endParaRPr lang="pt-BR" sz="3000" dirty="0"/>
          </a:p>
        </p:txBody>
      </p:sp>
      <p:sp>
        <p:nvSpPr>
          <p:cNvPr id="20" name="CaixaDeTexto 19">
            <a:extLst>
              <a:ext uri="{FF2B5EF4-FFF2-40B4-BE49-F238E27FC236}">
                <a16:creationId xmlns:a16="http://schemas.microsoft.com/office/drawing/2014/main" id="{B2D9ADA9-B6FE-824B-EF81-59A4397D733F}"/>
              </a:ext>
            </a:extLst>
          </p:cNvPr>
          <p:cNvSpPr txBox="1"/>
          <p:nvPr/>
        </p:nvSpPr>
        <p:spPr>
          <a:xfrm>
            <a:off x="6203576" y="1705240"/>
            <a:ext cx="5764306" cy="1384995"/>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Nomeie o composto: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ctr" fontAlgn="auto">
              <a:buNone/>
            </a:pPr>
            <a:r>
              <a:rPr lang="pt-BR" sz="4000" b="1" kern="100" dirty="0">
                <a:effectLst/>
                <a:latin typeface="Arial Narrow" panose="020B0606020202030204" pitchFamily="34" charset="0"/>
                <a:ea typeface="Calibri" panose="020F0502020204030204" pitchFamily="34" charset="0"/>
                <a:cs typeface="Arial" panose="020B0604020202020204" pitchFamily="34" charset="0"/>
              </a:rPr>
              <a:t>HC ≡ C - CH</a:t>
            </a:r>
            <a:r>
              <a:rPr lang="pt-BR" sz="4000" b="1"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4000" b="1" kern="100" dirty="0">
                <a:effectLst/>
                <a:latin typeface="Arial Narrow" panose="020B0606020202030204" pitchFamily="34" charset="0"/>
                <a:ea typeface="Calibri" panose="020F0502020204030204" pitchFamily="34" charset="0"/>
                <a:cs typeface="Arial" panose="020B0604020202020204" pitchFamily="34" charset="0"/>
              </a:rPr>
              <a:t> - CH</a:t>
            </a:r>
            <a:r>
              <a:rPr lang="pt-BR" sz="4000" b="1"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4000" b="1" kern="100" dirty="0">
                <a:effectLst/>
                <a:latin typeface="Arial Narrow" panose="020B0606020202030204" pitchFamily="34" charset="0"/>
                <a:ea typeface="Calibri" panose="020F0502020204030204" pitchFamily="34" charset="0"/>
                <a:cs typeface="Arial" panose="020B0604020202020204" pitchFamily="34" charset="0"/>
              </a:rPr>
              <a:t> - CH</a:t>
            </a:r>
            <a:r>
              <a:rPr lang="pt-BR" sz="4000" b="1" kern="100" baseline="-25000" dirty="0">
                <a:effectLst/>
                <a:latin typeface="Arial Narrow" panose="020B0606020202030204" pitchFamily="34" charset="0"/>
                <a:ea typeface="Calibri" panose="020F0502020204030204" pitchFamily="34" charset="0"/>
                <a:cs typeface="Arial" panose="020B0604020202020204" pitchFamily="34" charset="0"/>
              </a:rPr>
              <a:t>3</a:t>
            </a:r>
            <a:endParaRPr lang="pt-BR" sz="4000" dirty="0">
              <a:effectLst/>
              <a:latin typeface="Arial Narrow" panose="020B0606020202030204" pitchFamily="34" charset="0"/>
              <a:ea typeface="Calibri" panose="020F0502020204030204" pitchFamily="34" charset="0"/>
            </a:endParaRPr>
          </a:p>
        </p:txBody>
      </p:sp>
      <p:sp>
        <p:nvSpPr>
          <p:cNvPr id="22" name="CaixaDeTexto 21">
            <a:extLst>
              <a:ext uri="{FF2B5EF4-FFF2-40B4-BE49-F238E27FC236}">
                <a16:creationId xmlns:a16="http://schemas.microsoft.com/office/drawing/2014/main" id="{A9272CE0-71C6-4B1F-4DB0-0EAC21F39398}"/>
              </a:ext>
            </a:extLst>
          </p:cNvPr>
          <p:cNvSpPr txBox="1"/>
          <p:nvPr/>
        </p:nvSpPr>
        <p:spPr>
          <a:xfrm>
            <a:off x="6203576" y="3767766"/>
            <a:ext cx="5764306" cy="2800767"/>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Contagem: 5 Carbonos → Prefixo Pent.</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Ligação: Uma tripla → Infixo in.</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Numeração: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tripla começa no carbono 1 (extremidade esquerda).</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Nome Final: Pent-1-ino.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160650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3B8D4-05BB-6724-8ACF-634FC0C47D7B}"/>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C23782C1-F299-BBFE-1575-6595ECE1D4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9628" y="674388"/>
            <a:ext cx="5294885" cy="1002011"/>
          </a:xfrm>
          <a:prstGeom prst="rect">
            <a:avLst/>
          </a:prstGeom>
          <a:noFill/>
        </p:spPr>
      </p:pic>
      <p:sp>
        <p:nvSpPr>
          <p:cNvPr id="4" name="CaixaDeTexto 3">
            <a:extLst>
              <a:ext uri="{FF2B5EF4-FFF2-40B4-BE49-F238E27FC236}">
                <a16:creationId xmlns:a16="http://schemas.microsoft.com/office/drawing/2014/main" id="{8B0CE395-B4E9-6414-9EA8-4C340FFBCD03}"/>
              </a:ext>
            </a:extLst>
          </p:cNvPr>
          <p:cNvSpPr txBox="1"/>
          <p:nvPr/>
        </p:nvSpPr>
        <p:spPr>
          <a:xfrm>
            <a:off x="179294" y="1848659"/>
            <a:ext cx="5746377" cy="4669612"/>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Os hidrocarbonetos constituem uma das classes mais importantes da Química Orgânica e estão presentes em combustíveis como gasolina, diesel e gás natural.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Esses compostos são caracterizados por apresentarem:</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ligações iônicas entre carbono e hidrogênio.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apenas átomos de carbono na estrutura.</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apenas átomos de carbono e hidrogênio ligados por ligações covalentes.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carbono, hidrogênio e oxigênio.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ligações metálicas entre carbonos.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062216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9695C-6D57-482B-F1EB-93BE3C5BB231}"/>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8060A01-1132-BB61-5BF9-A6AE4C22633E}"/>
              </a:ext>
            </a:extLst>
          </p:cNvPr>
          <p:cNvSpPr txBox="1"/>
          <p:nvPr/>
        </p:nvSpPr>
        <p:spPr>
          <a:xfrm>
            <a:off x="179296" y="890803"/>
            <a:ext cx="5746375" cy="409246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Entre os compostos abaixo, o único que pertence à classe dos alcanos é:</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4</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6</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10</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2</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6</a:t>
            </a:r>
            <a:endParaRPr lang="pt-BR" sz="2200" dirty="0">
              <a:effectLst/>
              <a:latin typeface="Arial Narrow" panose="020B0606020202030204" pitchFamily="34" charset="0"/>
              <a:ea typeface="Calibri" panose="020F0502020204030204" pitchFamily="34"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43917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4EE7-22BB-C29A-E0C2-9685FC1E70E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CFAC56F-CB0A-B8A2-7BC3-4CE38BBB4EE1}"/>
              </a:ext>
            </a:extLst>
          </p:cNvPr>
          <p:cNvSpPr txBox="1"/>
          <p:nvPr/>
        </p:nvSpPr>
        <p:spPr>
          <a:xfrm>
            <a:off x="6400800" y="847072"/>
            <a:ext cx="5602941" cy="2956515"/>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Um hidrocarboneto de fórmula molecular C</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pt-BR" sz="2200" kern="100" baseline="-250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pode ser classificado como: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alcano.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alceno ou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cicloalcano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alcino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aromático.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dieno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45CE3BAB-A254-9332-06A6-3B960482A4D2}"/>
              </a:ext>
            </a:extLst>
          </p:cNvPr>
          <p:cNvSpPr txBox="1"/>
          <p:nvPr/>
        </p:nvSpPr>
        <p:spPr>
          <a:xfrm>
            <a:off x="188259" y="847072"/>
            <a:ext cx="5746375"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Explique por que os alcenos e </a:t>
            </a:r>
            <a:r>
              <a:rPr lang="pt-BR" sz="2200" kern="100" dirty="0" err="1">
                <a:effectLst/>
                <a:latin typeface="Arial Narrow" panose="020B0606020202030204" pitchFamily="34" charset="0"/>
                <a:ea typeface="Calibri" panose="020F0502020204030204" pitchFamily="34" charset="0"/>
                <a:cs typeface="Times New Roman" panose="02020603050405020304" pitchFamily="18" charset="0"/>
              </a:rPr>
              <a:t>alcinos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apresentam maior reatividade química que os alcanos.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358665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70082-AD75-C203-AD8A-E83983753D8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7B77A2C-9A64-6E0A-ED74-D99C439D4C66}"/>
              </a:ext>
            </a:extLst>
          </p:cNvPr>
          <p:cNvSpPr txBox="1"/>
          <p:nvPr/>
        </p:nvSpPr>
        <p:spPr>
          <a:xfrm>
            <a:off x="116542" y="726159"/>
            <a:ext cx="5818093" cy="2062103"/>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Leia o texto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Hidrocarbonetos Cíclicos</a:t>
            </a:r>
          </a:p>
          <a:p>
            <a:pPr fontAlgn="auto">
              <a:buNone/>
            </a:pPr>
            <a:endParaRPr lang="pt-BR" sz="2200" b="1" kern="100" dirty="0">
              <a:latin typeface="Arial Narrow" panose="020B0606020202030204" pitchFamily="34" charset="0"/>
              <a:ea typeface="Calibri" panose="020F0502020204030204" pitchFamily="34" charset="0"/>
              <a:cs typeface="Arial" panose="020B0604020202020204" pitchFamily="34" charset="0"/>
            </a:endParaRPr>
          </a:p>
          <a:p>
            <a:r>
              <a:rPr lang="pt-BR" sz="2200" b="1" dirty="0">
                <a:latin typeface="Arial Narrow" panose="020B0606020202030204" pitchFamily="34" charset="0"/>
              </a:rPr>
              <a:t>Contextualizando: O Anel que nos rodeia</a:t>
            </a:r>
            <a:endParaRPr lang="pt-BR" sz="2200" dirty="0">
              <a:latin typeface="Arial Narrow" panose="020B0606020202030204" pitchFamily="34" charset="0"/>
            </a:endParaRPr>
          </a:p>
          <a:p>
            <a:pPr fontAlgn="auto">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150D9BC1-C21A-BB27-740A-F12F60FA5459}"/>
              </a:ext>
            </a:extLst>
          </p:cNvPr>
          <p:cNvSpPr txBox="1"/>
          <p:nvPr/>
        </p:nvSpPr>
        <p:spPr>
          <a:xfrm>
            <a:off x="116542" y="599745"/>
            <a:ext cx="564776" cy="553998"/>
          </a:xfrm>
          <a:prstGeom prst="rect">
            <a:avLst/>
          </a:prstGeom>
          <a:noFill/>
        </p:spPr>
        <p:txBody>
          <a:bodyPr wrap="square">
            <a:spAutoFit/>
          </a:bodyPr>
          <a:lstStyle/>
          <a:p>
            <a:r>
              <a:rPr lang="pt-BR" sz="3000" b="1" kern="100" dirty="0">
                <a:effectLst/>
                <a:latin typeface="Segoe UI Symbol" panose="020B0502040204020203" pitchFamily="34" charset="0"/>
                <a:ea typeface="Calibri" panose="020F0502020204030204" pitchFamily="34" charset="0"/>
                <a:cs typeface="Segoe UI Symbol" panose="020B0502040204020203" pitchFamily="34" charset="0"/>
              </a:rPr>
              <a:t>⌬</a:t>
            </a:r>
            <a:endParaRPr lang="pt-BR" sz="3000" dirty="0"/>
          </a:p>
        </p:txBody>
      </p:sp>
      <p:pic>
        <p:nvPicPr>
          <p:cNvPr id="6" name="Imagem 5">
            <a:extLst>
              <a:ext uri="{FF2B5EF4-FFF2-40B4-BE49-F238E27FC236}">
                <a16:creationId xmlns:a16="http://schemas.microsoft.com/office/drawing/2014/main" id="{52B43A09-7277-6663-894A-443026BDAE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542" y="2466440"/>
            <a:ext cx="5822086" cy="3880571"/>
          </a:xfrm>
          <a:prstGeom prst="rect">
            <a:avLst/>
          </a:prstGeom>
        </p:spPr>
      </p:pic>
      <p:sp>
        <p:nvSpPr>
          <p:cNvPr id="8" name="CaixaDeTexto 7">
            <a:extLst>
              <a:ext uri="{FF2B5EF4-FFF2-40B4-BE49-F238E27FC236}">
                <a16:creationId xmlns:a16="http://schemas.microsoft.com/office/drawing/2014/main" id="{91B837E3-47A8-9C7C-B081-ECD2CD2CD7BE}"/>
              </a:ext>
            </a:extLst>
          </p:cNvPr>
          <p:cNvSpPr txBox="1"/>
          <p:nvPr/>
        </p:nvSpPr>
        <p:spPr>
          <a:xfrm>
            <a:off x="4758018" y="6070012"/>
            <a:ext cx="1176617"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7F270433-447F-36EC-6429-C040226D6E8F}"/>
              </a:ext>
            </a:extLst>
          </p:cNvPr>
          <p:cNvSpPr txBox="1"/>
          <p:nvPr/>
        </p:nvSpPr>
        <p:spPr>
          <a:xfrm>
            <a:off x="6335806" y="726159"/>
            <a:ext cx="5667935" cy="5170646"/>
          </a:xfrm>
          <a:prstGeom prst="rect">
            <a:avLst/>
          </a:prstGeom>
          <a:noFill/>
        </p:spPr>
        <p:txBody>
          <a:bodyPr wrap="square">
            <a:spAutoFit/>
          </a:bodyPr>
          <a:lstStyle/>
          <a:p>
            <a:pPr algn="just"/>
            <a:r>
              <a:rPr lang="pt-BR" sz="2200" kern="100" dirty="0">
                <a:effectLst/>
                <a:latin typeface="Arial Narrow" panose="020B0606020202030204" pitchFamily="34" charset="0"/>
                <a:ea typeface="Calibri" panose="020F0502020204030204" pitchFamily="34" charset="0"/>
                <a:cs typeface="Arial" panose="020B0604020202020204" pitchFamily="34" charset="0"/>
              </a:rPr>
              <a:t>	Cadeias cíclicas não são apenas abstrações teóricas.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Cicloexano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por exemplo, é um solvente industrial crucial e precursor na fabricação do Nylon. 	Na natureza, muitas fragrâncias e hormônios possuem anéis carbônicos em sua base. </a:t>
            </a:r>
          </a:p>
          <a:p>
            <a:pPr algn="just"/>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principal diferença aqui é a restrição de movimento das ligações, o que confere propriedades físicas distintas das cadeias abertas.</a:t>
            </a:r>
          </a:p>
          <a:p>
            <a:pPr algn="just"/>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fontAlgn="auto"/>
            <a:r>
              <a:rPr lang="pt-BR" sz="2200" b="1" dirty="0">
                <a:latin typeface="Arial Narrow" panose="020B0606020202030204" pitchFamily="34" charset="0"/>
              </a:rPr>
              <a:t>	Ciclanos, </a:t>
            </a:r>
            <a:r>
              <a:rPr lang="pt-BR" sz="2200" b="1" dirty="0" err="1">
                <a:latin typeface="Arial Narrow" panose="020B0606020202030204" pitchFamily="34" charset="0"/>
              </a:rPr>
              <a:t>Ciclenos</a:t>
            </a:r>
            <a:r>
              <a:rPr lang="pt-BR" sz="2200" b="1" dirty="0">
                <a:latin typeface="Arial Narrow" panose="020B0606020202030204" pitchFamily="34" charset="0"/>
              </a:rPr>
              <a:t> e </a:t>
            </a:r>
            <a:r>
              <a:rPr lang="pt-BR" sz="2200" b="1" dirty="0" err="1">
                <a:latin typeface="Arial Narrow" panose="020B0606020202030204" pitchFamily="34" charset="0"/>
              </a:rPr>
              <a:t>Ciclinos</a:t>
            </a:r>
            <a:endParaRPr lang="pt-BR" sz="2200" b="1" dirty="0">
              <a:latin typeface="Arial Narrow" panose="020B0606020202030204" pitchFamily="34" charset="0"/>
            </a:endParaRPr>
          </a:p>
          <a:p>
            <a:pPr algn="just" fontAlgn="auto"/>
            <a:endParaRPr lang="pt-BR" sz="2200" dirty="0">
              <a:latin typeface="Arial Narrow" panose="020B0606020202030204" pitchFamily="34" charset="0"/>
            </a:endParaRPr>
          </a:p>
          <a:p>
            <a:pPr algn="just" fontAlgn="auto"/>
            <a:r>
              <a:rPr lang="pt-BR" sz="2200" dirty="0">
                <a:latin typeface="Arial Narrow" panose="020B0606020202030204" pitchFamily="34" charset="0"/>
              </a:rPr>
              <a:t>	A regra é simples: basta adicionar o prefixo </a:t>
            </a:r>
            <a:r>
              <a:rPr lang="pt-BR" sz="2200" b="1" dirty="0">
                <a:latin typeface="Arial Narrow" panose="020B0606020202030204" pitchFamily="34" charset="0"/>
              </a:rPr>
              <a:t>Ciclo-</a:t>
            </a:r>
            <a:r>
              <a:rPr lang="pt-BR" sz="2200" dirty="0">
                <a:latin typeface="Arial Narrow" panose="020B0606020202030204" pitchFamily="34" charset="0"/>
              </a:rPr>
              <a:t> ao nome do hidrocarboneto correspondente de cadeia aberta.</a:t>
            </a:r>
          </a:p>
          <a:p>
            <a:pPr algn="just"/>
            <a:endParaRPr lang="pt-BR" sz="2200" dirty="0"/>
          </a:p>
        </p:txBody>
      </p:sp>
      <p:sp>
        <p:nvSpPr>
          <p:cNvPr id="12" name="CaixaDeTexto 11">
            <a:extLst>
              <a:ext uri="{FF2B5EF4-FFF2-40B4-BE49-F238E27FC236}">
                <a16:creationId xmlns:a16="http://schemas.microsoft.com/office/drawing/2014/main" id="{E1816BE4-85CF-378E-FEAB-6623EE9F09FB}"/>
              </a:ext>
            </a:extLst>
          </p:cNvPr>
          <p:cNvSpPr txBox="1"/>
          <p:nvPr/>
        </p:nvSpPr>
        <p:spPr>
          <a:xfrm>
            <a:off x="6649571" y="3665675"/>
            <a:ext cx="4610100"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Tree>
    <p:extLst>
      <p:ext uri="{BB962C8B-B14F-4D97-AF65-F5344CB8AC3E}">
        <p14:creationId xmlns:p14="http://schemas.microsoft.com/office/powerpoint/2010/main" val="2488670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D85C8-08C8-E389-A3F1-775B2B39366B}"/>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C24FC98-8451-037E-7F26-31240A5CB895}"/>
              </a:ext>
            </a:extLst>
          </p:cNvPr>
          <p:cNvSpPr txBox="1"/>
          <p:nvPr/>
        </p:nvSpPr>
        <p:spPr>
          <a:xfrm>
            <a:off x="197223" y="590781"/>
            <a:ext cx="5836024" cy="4984057"/>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Regras de Numeração em Ciclos: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Em Ciclanos:</a:t>
            </a:r>
            <a:r>
              <a:rPr lang="pt-BR" sz="22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p>
          <a:p>
            <a:pPr lvl="0" algn="just" fontAlgn="auto">
              <a:lnSpc>
                <a:spcPct val="107000"/>
              </a:lnSpc>
              <a:spcAft>
                <a:spcPts val="800"/>
              </a:spcAft>
            </a:pPr>
            <a:r>
              <a:rPr lang="pt-BR" sz="2200" kern="100" dirty="0">
                <a:solidFill>
                  <a:srgbClr val="4472C4"/>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há necessidade de numeração se não houver ramificações (assunto para o próximo capítulo).</a:t>
            </a:r>
          </a:p>
          <a:p>
            <a:pPr lvl="0" algn="just" fontAlgn="auto">
              <a:lnSpc>
                <a:spcPct val="107000"/>
              </a:lnSpc>
              <a:spcAft>
                <a:spcPts val="800"/>
              </a:spcAft>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Em </a:t>
            </a:r>
            <a:r>
              <a:rPr lang="pt-BR" sz="2200" b="1" kern="100" dirty="0" err="1">
                <a:solidFill>
                  <a:srgbClr val="4472C4"/>
                </a:solidFill>
                <a:effectLst/>
                <a:latin typeface="Arial Narrow" panose="020B0606020202030204" pitchFamily="34" charset="0"/>
                <a:ea typeface="Calibri" panose="020F0502020204030204" pitchFamily="34" charset="0"/>
                <a:cs typeface="Arial" panose="020B0604020202020204" pitchFamily="34" charset="0"/>
              </a:rPr>
              <a:t>Ciclenos</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p>
          <a:p>
            <a:pPr lvl="0" algn="just" fontAlgn="auto">
              <a:lnSpc>
                <a:spcPct val="107000"/>
              </a:lnSpc>
              <a:spcAft>
                <a:spcPts val="800"/>
              </a:spcAft>
            </a:pPr>
            <a:r>
              <a:rPr lang="pt-BR" sz="2200" kern="100" dirty="0">
                <a:solidFill>
                  <a:srgbClr val="4472C4"/>
                </a:solidFill>
                <a:latin typeface="Arial Narrow" panose="020B0606020202030204" pitchFamily="34" charset="0"/>
                <a:ea typeface="Calibri" panose="020F0502020204030204" pitchFamily="34" charset="0"/>
                <a:cs typeface="Arial" panose="020B0604020202020204" pitchFamily="34" charset="0"/>
              </a:rPr>
              <a:t>	</a:t>
            </a:r>
          </a:p>
          <a:p>
            <a:pPr lvl="0" algn="just" fontAlgn="auto">
              <a:lnSpc>
                <a:spcPct val="107000"/>
              </a:lnSpc>
              <a:spcAft>
                <a:spcPts val="800"/>
              </a:spcAft>
            </a:pPr>
            <a:r>
              <a:rPr lang="pt-BR" sz="22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insaturação (dupla ligação)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sempre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define os carbonos 1 e 2. Você deve numerar o ciclo de forma que a dupla receba os menores números possíveis.</a:t>
            </a:r>
          </a:p>
          <a:p>
            <a:pPr algn="ctr" fontAlgn="auto"/>
            <a:r>
              <a:rPr lang="pt-BR" sz="2200" b="1" dirty="0">
                <a:latin typeface="Arial Narrow" panose="020B0606020202030204" pitchFamily="34" charset="0"/>
              </a:rPr>
              <a:t>      </a:t>
            </a:r>
            <a:endParaRPr lang="pt-BR" sz="22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1FEA695C-E0D1-F861-FFD7-78E5CE53604D}"/>
              </a:ext>
            </a:extLst>
          </p:cNvPr>
          <p:cNvSpPr txBox="1"/>
          <p:nvPr/>
        </p:nvSpPr>
        <p:spPr>
          <a:xfrm>
            <a:off x="98612" y="590781"/>
            <a:ext cx="851647"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pic>
        <p:nvPicPr>
          <p:cNvPr id="8" name="Imagem 7">
            <a:extLst>
              <a:ext uri="{FF2B5EF4-FFF2-40B4-BE49-F238E27FC236}">
                <a16:creationId xmlns:a16="http://schemas.microsoft.com/office/drawing/2014/main" id="{5AE3024A-6055-3049-16BC-C7246C572EB7}"/>
              </a:ext>
            </a:extLst>
          </p:cNvPr>
          <p:cNvPicPr>
            <a:picLocks noChangeAspect="1"/>
          </p:cNvPicPr>
          <p:nvPr/>
        </p:nvPicPr>
        <p:blipFill>
          <a:blip r:embed="rId2"/>
          <a:stretch>
            <a:fillRect/>
          </a:stretch>
        </p:blipFill>
        <p:spPr>
          <a:xfrm>
            <a:off x="6400802" y="3876894"/>
            <a:ext cx="5351930" cy="2736285"/>
          </a:xfrm>
          <a:prstGeom prst="rect">
            <a:avLst/>
          </a:prstGeom>
        </p:spPr>
      </p:pic>
      <p:sp>
        <p:nvSpPr>
          <p:cNvPr id="10" name="CaixaDeTexto 9">
            <a:extLst>
              <a:ext uri="{FF2B5EF4-FFF2-40B4-BE49-F238E27FC236}">
                <a16:creationId xmlns:a16="http://schemas.microsoft.com/office/drawing/2014/main" id="{ED853FD5-86AE-B132-4C84-8EE8DAA4D8D2}"/>
              </a:ext>
            </a:extLst>
          </p:cNvPr>
          <p:cNvSpPr txBox="1"/>
          <p:nvPr/>
        </p:nvSpPr>
        <p:spPr>
          <a:xfrm>
            <a:off x="6158755" y="590781"/>
            <a:ext cx="5836024" cy="2954655"/>
          </a:xfrm>
          <a:prstGeom prst="rect">
            <a:avLst/>
          </a:prstGeom>
          <a:noFill/>
        </p:spPr>
        <p:txBody>
          <a:bodyPr wrap="square">
            <a:spAutoFit/>
          </a:bodyPr>
          <a:lstStyle/>
          <a:p>
            <a:pPr algn="ctr" fontAlgn="auto">
              <a:buNone/>
            </a:pPr>
            <a:r>
              <a:rPr lang="pt-BR" sz="2200" b="1" dirty="0">
                <a:latin typeface="Arial Narrow" panose="020B0606020202030204" pitchFamily="34" charset="0"/>
              </a:rPr>
              <a:t>     Representação Geométrica (Fórmula de Bastão)</a:t>
            </a:r>
          </a:p>
          <a:p>
            <a:pPr algn="just" fontAlgn="auto"/>
            <a:endParaRPr lang="pt-BR" sz="2200" dirty="0">
              <a:latin typeface="Arial Narrow" panose="020B0606020202030204" pitchFamily="34" charset="0"/>
            </a:endParaRPr>
          </a:p>
          <a:p>
            <a:pPr algn="just" fontAlgn="auto"/>
            <a:r>
              <a:rPr lang="pt-BR" sz="2200" dirty="0">
                <a:latin typeface="Arial Narrow" panose="020B0606020202030204" pitchFamily="34" charset="0"/>
              </a:rPr>
              <a:t>	Geralmente, os hidrocarbonetos cíclicos são representados por polígonos regulares:</a:t>
            </a:r>
          </a:p>
          <a:p>
            <a:pPr algn="just" fontAlgn="auto"/>
            <a:endParaRPr lang="pt-BR" sz="2200" dirty="0">
              <a:latin typeface="Arial Narrow" panose="020B0606020202030204" pitchFamily="34" charset="0"/>
            </a:endParaRPr>
          </a:p>
          <a:p>
            <a:pPr algn="just" fontAlgn="auto"/>
            <a:r>
              <a:rPr lang="pt-BR" sz="1000" b="1" dirty="0">
                <a:latin typeface="Arial Narrow" panose="020B0606020202030204" pitchFamily="34" charset="0"/>
              </a:rPr>
              <a:t> </a:t>
            </a:r>
            <a:endParaRPr lang="pt-BR" sz="1000" dirty="0">
              <a:latin typeface="Arial Narrow" panose="020B0606020202030204" pitchFamily="34" charset="0"/>
            </a:endParaRPr>
          </a:p>
          <a:p>
            <a:pPr lvl="0" algn="just" fontAlgn="auto"/>
            <a:r>
              <a:rPr lang="pt-BR" sz="2200" b="1" dirty="0">
                <a:latin typeface="Arial Narrow" panose="020B0606020202030204" pitchFamily="34" charset="0"/>
              </a:rPr>
              <a:t>Triângulo:</a:t>
            </a:r>
            <a:r>
              <a:rPr lang="pt-BR" sz="2200" dirty="0">
                <a:latin typeface="Arial Narrow" panose="020B0606020202030204" pitchFamily="34" charset="0"/>
              </a:rPr>
              <a:t> </a:t>
            </a:r>
            <a:r>
              <a:rPr lang="pt-BR" sz="2200" dirty="0" err="1">
                <a:latin typeface="Arial Narrow" panose="020B0606020202030204" pitchFamily="34" charset="0"/>
              </a:rPr>
              <a:t>Ciclopropano</a:t>
            </a:r>
            <a:r>
              <a:rPr lang="pt-BR" sz="2200" dirty="0">
                <a:latin typeface="Arial Narrow" panose="020B0606020202030204" pitchFamily="34" charset="0"/>
              </a:rPr>
              <a:t> (C</a:t>
            </a:r>
            <a:r>
              <a:rPr lang="pt-BR" sz="2200" baseline="-25000" dirty="0">
                <a:latin typeface="Arial Narrow" panose="020B0606020202030204" pitchFamily="34" charset="0"/>
              </a:rPr>
              <a:t>3</a:t>
            </a:r>
            <a:r>
              <a:rPr lang="pt-BR" sz="2200" dirty="0">
                <a:latin typeface="Arial Narrow" panose="020B0606020202030204" pitchFamily="34" charset="0"/>
              </a:rPr>
              <a:t>H</a:t>
            </a:r>
            <a:r>
              <a:rPr lang="pt-BR" sz="2200" baseline="-25000" dirty="0">
                <a:latin typeface="Arial Narrow" panose="020B0606020202030204" pitchFamily="34" charset="0"/>
              </a:rPr>
              <a:t>6</a:t>
            </a:r>
            <a:r>
              <a:rPr lang="pt-BR" sz="2200" dirty="0">
                <a:latin typeface="Arial Narrow" panose="020B0606020202030204" pitchFamily="34" charset="0"/>
              </a:rPr>
              <a:t>)</a:t>
            </a:r>
          </a:p>
          <a:p>
            <a:pPr lvl="0" algn="just" fontAlgn="auto"/>
            <a:r>
              <a:rPr lang="pt-BR" sz="2200" b="1" dirty="0">
                <a:latin typeface="Arial Narrow" panose="020B0606020202030204" pitchFamily="34" charset="0"/>
              </a:rPr>
              <a:t>Quadrado:</a:t>
            </a:r>
            <a:r>
              <a:rPr lang="pt-BR" sz="2200" dirty="0">
                <a:latin typeface="Arial Narrow" panose="020B0606020202030204" pitchFamily="34" charset="0"/>
              </a:rPr>
              <a:t> Ciclobutano (C</a:t>
            </a:r>
            <a:r>
              <a:rPr lang="pt-BR" sz="2200" baseline="-25000" dirty="0">
                <a:latin typeface="Arial Narrow" panose="020B0606020202030204" pitchFamily="34" charset="0"/>
              </a:rPr>
              <a:t>4</a:t>
            </a:r>
            <a:r>
              <a:rPr lang="pt-BR" sz="2200" dirty="0">
                <a:latin typeface="Arial Narrow" panose="020B0606020202030204" pitchFamily="34" charset="0"/>
              </a:rPr>
              <a:t>H</a:t>
            </a:r>
            <a:r>
              <a:rPr lang="pt-BR" sz="2200" baseline="-25000" dirty="0">
                <a:latin typeface="Arial Narrow" panose="020B0606020202030204" pitchFamily="34" charset="0"/>
              </a:rPr>
              <a:t>8</a:t>
            </a:r>
            <a:r>
              <a:rPr lang="pt-BR" sz="2200" dirty="0">
                <a:latin typeface="Arial Narrow" panose="020B0606020202030204" pitchFamily="34" charset="0"/>
              </a:rPr>
              <a:t>)</a:t>
            </a:r>
          </a:p>
          <a:p>
            <a:pPr lvl="0" algn="just" fontAlgn="auto"/>
            <a:r>
              <a:rPr lang="pt-BR" sz="2200" b="1" dirty="0">
                <a:latin typeface="Arial Narrow" panose="020B0606020202030204" pitchFamily="34" charset="0"/>
              </a:rPr>
              <a:t>Pentágono:</a:t>
            </a:r>
            <a:r>
              <a:rPr lang="pt-BR" sz="2200" dirty="0">
                <a:latin typeface="Arial Narrow" panose="020B0606020202030204" pitchFamily="34" charset="0"/>
              </a:rPr>
              <a:t> Ciclopentano (C</a:t>
            </a:r>
            <a:r>
              <a:rPr lang="pt-BR" sz="2200" baseline="-25000" dirty="0">
                <a:latin typeface="Arial Narrow" panose="020B0606020202030204" pitchFamily="34" charset="0"/>
              </a:rPr>
              <a:t>5</a:t>
            </a:r>
            <a:r>
              <a:rPr lang="pt-BR" sz="2200" dirty="0">
                <a:latin typeface="Arial Narrow" panose="020B0606020202030204" pitchFamily="34" charset="0"/>
              </a:rPr>
              <a:t>H</a:t>
            </a:r>
            <a:r>
              <a:rPr lang="pt-BR" sz="2200" baseline="-25000" dirty="0">
                <a:latin typeface="Arial Narrow" panose="020B0606020202030204" pitchFamily="34" charset="0"/>
              </a:rPr>
              <a:t>10</a:t>
            </a:r>
            <a:r>
              <a:rPr lang="pt-BR" sz="2200" dirty="0">
                <a:latin typeface="Arial Narrow" panose="020B060602020203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11" name="CaixaDeTexto 10">
            <a:extLst>
              <a:ext uri="{FF2B5EF4-FFF2-40B4-BE49-F238E27FC236}">
                <a16:creationId xmlns:a16="http://schemas.microsoft.com/office/drawing/2014/main" id="{8B9DF32F-695A-83F3-AF2C-1119D895D697}"/>
              </a:ext>
            </a:extLst>
          </p:cNvPr>
          <p:cNvSpPr txBox="1"/>
          <p:nvPr/>
        </p:nvSpPr>
        <p:spPr>
          <a:xfrm>
            <a:off x="6033246" y="590781"/>
            <a:ext cx="851647"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Tree>
    <p:extLst>
      <p:ext uri="{BB962C8B-B14F-4D97-AF65-F5344CB8AC3E}">
        <p14:creationId xmlns:p14="http://schemas.microsoft.com/office/powerpoint/2010/main" val="2030100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2EF27-9212-3704-567A-99A9D93B411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FC0D6FF-5C22-5395-4A9E-1764F8D6D908}"/>
              </a:ext>
            </a:extLst>
          </p:cNvPr>
          <p:cNvSpPr txBox="1"/>
          <p:nvPr/>
        </p:nvSpPr>
        <p:spPr>
          <a:xfrm>
            <a:off x="331694" y="1182231"/>
            <a:ext cx="5316070" cy="4493538"/>
          </a:xfrm>
          <a:prstGeom prst="rect">
            <a:avLst/>
          </a:prstGeom>
          <a:noFill/>
        </p:spPr>
        <p:txBody>
          <a:bodyPr wrap="square">
            <a:spAutoFit/>
          </a:bodyPr>
          <a:lstStyle/>
          <a:p>
            <a:pPr algn="ctr" fontAlgn="auto">
              <a:buNone/>
            </a:pPr>
            <a:r>
              <a:rPr lang="pt-BR" sz="2200" b="1" dirty="0">
                <a:effectLst/>
                <a:latin typeface="Arial Narrow" panose="020B0606020202030204" pitchFamily="34" charset="0"/>
                <a:ea typeface="Times New Roman" panose="02020603050405020304" pitchFamily="18" charset="0"/>
                <a:cs typeface="Arial" panose="020B0604020202020204" pitchFamily="34" charset="0"/>
              </a:rPr>
              <a:t>Atalho químico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"Ciclo = Cercado"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Pense no "Ciclo" como uma cerca que prende os carbonos. Eles perdem dois hidrogênios (um de cada ponta) para conseguir dar as mãos e fechar o anel. Por isso, a fórmula geral do ciclano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n</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2n</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igual à do alceno de cadeia aberta!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"Anel pequeno, problema grande."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Viu triângulo ou quadrado na prova de orgânica? Fique atento: eles são reativos e "querem" quebrar para aliviar a tensão dos ângulos.</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37121BD7-C3D8-5F0A-8105-5B2FFEE04A2E}"/>
              </a:ext>
            </a:extLst>
          </p:cNvPr>
          <p:cNvSpPr txBox="1"/>
          <p:nvPr/>
        </p:nvSpPr>
        <p:spPr>
          <a:xfrm>
            <a:off x="1461248" y="1055167"/>
            <a:ext cx="672353" cy="553998"/>
          </a:xfrm>
          <a:prstGeom prst="rect">
            <a:avLst/>
          </a:prstGeom>
          <a:noFill/>
        </p:spPr>
        <p:txBody>
          <a:bodyPr wrap="square">
            <a:spAutoFit/>
          </a:bodyPr>
          <a:lstStyle/>
          <a:p>
            <a:r>
              <a:rPr lang="pt-BR" sz="3000" b="1" dirty="0">
                <a:effectLst/>
                <a:latin typeface="Segoe UI Emoji" panose="020B0502040204020203" pitchFamily="34" charset="0"/>
                <a:ea typeface="Times New Roman" panose="02020603050405020304" pitchFamily="18" charset="0"/>
                <a:cs typeface="Segoe UI Emoji" panose="020B0502040204020203" pitchFamily="34" charset="0"/>
              </a:rPr>
              <a:t>🔬</a:t>
            </a:r>
            <a:endParaRPr lang="pt-BR" sz="3000" dirty="0"/>
          </a:p>
        </p:txBody>
      </p:sp>
      <p:sp>
        <p:nvSpPr>
          <p:cNvPr id="8" name="Retângulo 7">
            <a:extLst>
              <a:ext uri="{FF2B5EF4-FFF2-40B4-BE49-F238E27FC236}">
                <a16:creationId xmlns:a16="http://schemas.microsoft.com/office/drawing/2014/main" id="{F1BD2FE4-0AAC-7753-511F-F67EF4103686}"/>
              </a:ext>
            </a:extLst>
          </p:cNvPr>
          <p:cNvSpPr/>
          <p:nvPr/>
        </p:nvSpPr>
        <p:spPr>
          <a:xfrm>
            <a:off x="6257364" y="870501"/>
            <a:ext cx="5818095" cy="1323439"/>
          </a:xfrm>
          <a:prstGeom prst="rect">
            <a:avLst/>
          </a:prstGeom>
          <a:solidFill>
            <a:srgbClr val="FFFF00"/>
          </a:solidFill>
        </p:spPr>
        <p:txBody>
          <a:bodyPr wrap="square" lIns="91440" tIns="45720" rIns="91440" bIns="45720">
            <a:spAutoFit/>
          </a:bodyPr>
          <a:lstStyle/>
          <a:p>
            <a:pPr algn="ctr"/>
            <a:r>
              <a:rPr lang="pt-BR" sz="8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Comentários</a:t>
            </a:r>
            <a:r>
              <a:rPr lang="pt-BR"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p:txBody>
      </p:sp>
    </p:spTree>
    <p:extLst>
      <p:ext uri="{BB962C8B-B14F-4D97-AF65-F5344CB8AC3E}">
        <p14:creationId xmlns:p14="http://schemas.microsoft.com/office/powerpoint/2010/main" val="2107643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D984B-47B5-8877-051E-1A31BB57B1B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3D12C958-5D43-8B80-D20A-612533376D47}"/>
              </a:ext>
            </a:extLst>
          </p:cNvPr>
          <p:cNvSpPr txBox="1"/>
          <p:nvPr/>
        </p:nvSpPr>
        <p:spPr>
          <a:xfrm>
            <a:off x="304800" y="888809"/>
            <a:ext cx="5593976" cy="5475794"/>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Vestibular/ Enem </a:t>
            </a: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Teoria das Tensões de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Baeyer</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Tensão de Anel: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ciclopropano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os ângulos são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60°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ciclobutano,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90°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lvl="0" algn="just" fontAlgn="auto">
              <a:lnSpc>
                <a:spcPct val="107000"/>
              </a:lnSpc>
              <a:spcAft>
                <a:spcPts val="800"/>
              </a:spcAft>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Consequência: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Como o carbono sp</a:t>
            </a:r>
            <a:r>
              <a:rPr lang="pt-BR" sz="2200" kern="100" baseline="30000" dirty="0">
                <a:effectLst/>
                <a:latin typeface="Arial Narrow" panose="020B0606020202030204" pitchFamily="34" charset="0"/>
                <a:ea typeface="Calibri" panose="020F0502020204030204" pitchFamily="34" charset="0"/>
                <a:cs typeface="Arial" panose="020B0604020202020204" pitchFamily="34" charset="0"/>
              </a:rPr>
              <a:t>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"deseja" um ângulo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109,5°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esses anéis pequenos estão sob forte tensão mecânica.</a:t>
            </a:r>
          </a:p>
          <a:p>
            <a:pPr lvl="0" algn="just" fontAlgn="auto">
              <a:lnSpc>
                <a:spcPct val="107000"/>
              </a:lnSpc>
              <a:spcAft>
                <a:spcPts val="800"/>
              </a:spcAft>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Comportamento Químico: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Eles reagem sofrendo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abertura de anel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(adição), comportando-se quase como alcenos de cadeia aberta.</a:t>
            </a:r>
            <a:endParaRPr lang="pt-BR" sz="2200" dirty="0">
              <a:effectLst/>
              <a:latin typeface="Arial Narrow" panose="020B0606020202030204" pitchFamily="34" charset="0"/>
              <a:ea typeface="Calibri" panose="020F0502020204030204" pitchFamily="34" charset="0"/>
            </a:endParaRPr>
          </a:p>
        </p:txBody>
      </p:sp>
      <p:sp>
        <p:nvSpPr>
          <p:cNvPr id="3" name="CaixaDeTexto 2">
            <a:extLst>
              <a:ext uri="{FF2B5EF4-FFF2-40B4-BE49-F238E27FC236}">
                <a16:creationId xmlns:a16="http://schemas.microsoft.com/office/drawing/2014/main" id="{449C6B35-89BA-F490-55EE-E6A23E111EB3}"/>
              </a:ext>
            </a:extLst>
          </p:cNvPr>
          <p:cNvSpPr txBox="1"/>
          <p:nvPr/>
        </p:nvSpPr>
        <p:spPr>
          <a:xfrm>
            <a:off x="6293224" y="888809"/>
            <a:ext cx="5593976" cy="3901774"/>
          </a:xfrm>
          <a:prstGeom prst="rect">
            <a:avLst/>
          </a:prstGeom>
          <a:noFill/>
        </p:spPr>
        <p:txBody>
          <a:bodyPr wrap="square">
            <a:spAutoFit/>
          </a:bodyPr>
          <a:lstStyle/>
          <a:p>
            <a:pPr marL="342900" lvl="0" indent="-342900" algn="just" fontAlgn="auto">
              <a:lnSpc>
                <a:spcPct val="107000"/>
              </a:lnSpc>
              <a:spcAft>
                <a:spcPts val="800"/>
              </a:spcAft>
              <a:buFont typeface="Symbol" panose="05050102010706020507" pitchFamily="18" charset="2"/>
              <a:buChar char=""/>
            </a:pPr>
            <a:r>
              <a:rPr lang="pt-BR" sz="2200" b="1" dirty="0">
                <a:latin typeface="Arial Narrow" panose="020B0606020202030204" pitchFamily="34" charset="0"/>
              </a:rPr>
              <a:t>O Pulo do Gato:</a:t>
            </a:r>
            <a:r>
              <a:rPr lang="pt-BR" sz="2200" dirty="0">
                <a:latin typeface="Arial Narrow" panose="020B0606020202030204" pitchFamily="34" charset="0"/>
              </a:rPr>
              <a:t> Anéis pequenos (3 e 4 carbonos) são </a:t>
            </a:r>
            <a:r>
              <a:rPr lang="pt-BR" sz="2200" b="1" dirty="0">
                <a:latin typeface="Arial Narrow" panose="020B0606020202030204" pitchFamily="34" charset="0"/>
              </a:rPr>
              <a:t>instáveis</a:t>
            </a:r>
            <a:r>
              <a:rPr lang="pt-BR" sz="2200" dirty="0">
                <a:latin typeface="Arial Narrow" panose="020B0606020202030204" pitchFamily="34" charset="0"/>
              </a:rPr>
              <a:t>. Isso ocorre porque o ângulo de ligação é muito menor que o ideal (109°28' para carbonos sp</a:t>
            </a:r>
            <a:r>
              <a:rPr lang="pt-BR" sz="2200" baseline="30000" dirty="0">
                <a:latin typeface="Arial Narrow" panose="020B0606020202030204" pitchFamily="34" charset="0"/>
              </a:rPr>
              <a:t>3</a:t>
            </a:r>
            <a:r>
              <a:rPr lang="pt-BR" sz="2200" dirty="0">
                <a:latin typeface="Arial Narrow" panose="020B0606020202030204" pitchFamily="34" charset="0"/>
              </a:rPr>
              <a:t>).</a:t>
            </a:r>
          </a:p>
          <a:p>
            <a:pPr lvl="0" algn="just" fontAlgn="auto">
              <a:lnSpc>
                <a:spcPct val="107000"/>
              </a:lnSpc>
              <a:spcAft>
                <a:spcPts val="800"/>
              </a:spcAft>
            </a:pPr>
            <a:endParaRPr lang="pt-BR" sz="2200" dirty="0">
              <a:latin typeface="Arial Narrow" panose="020B0606020202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dirty="0">
                <a:latin typeface="Arial Narrow" panose="020B0606020202030204" pitchFamily="34" charset="0"/>
              </a:rPr>
              <a:t>Resultado:</a:t>
            </a:r>
            <a:r>
              <a:rPr lang="pt-BR" sz="2200" dirty="0">
                <a:latin typeface="Arial Narrow" panose="020B0606020202030204" pitchFamily="34" charset="0"/>
              </a:rPr>
              <a:t> O </a:t>
            </a:r>
            <a:r>
              <a:rPr lang="pt-BR" sz="2200" dirty="0" err="1">
                <a:latin typeface="Arial Narrow" panose="020B0606020202030204" pitchFamily="34" charset="0"/>
              </a:rPr>
              <a:t>ciclopropano</a:t>
            </a:r>
            <a:r>
              <a:rPr lang="pt-BR" sz="2200" dirty="0">
                <a:latin typeface="Arial Narrow" panose="020B0606020202030204" pitchFamily="34" charset="0"/>
              </a:rPr>
              <a:t> e o ciclobutano sofrem reações de </a:t>
            </a:r>
            <a:r>
              <a:rPr lang="pt-BR" sz="2200" b="1" dirty="0">
                <a:latin typeface="Arial Narrow" panose="020B0606020202030204" pitchFamily="34" charset="0"/>
              </a:rPr>
              <a:t>adição com abertura de anel</a:t>
            </a:r>
            <a:r>
              <a:rPr lang="pt-BR" sz="2200" dirty="0">
                <a:latin typeface="Arial Narrow" panose="020B0606020202030204" pitchFamily="34" charset="0"/>
              </a:rPr>
              <a:t> muito facilmente, pois o anel está "tenso" e quer abrir. Já o ciclopentano e o cicloexano são estáveis.</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75577B97-2E3D-03B3-AE94-C89A0F6C9CB4}"/>
              </a:ext>
            </a:extLst>
          </p:cNvPr>
          <p:cNvSpPr txBox="1"/>
          <p:nvPr/>
        </p:nvSpPr>
        <p:spPr>
          <a:xfrm>
            <a:off x="609600" y="760239"/>
            <a:ext cx="627529"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Tree>
    <p:extLst>
      <p:ext uri="{BB962C8B-B14F-4D97-AF65-F5344CB8AC3E}">
        <p14:creationId xmlns:p14="http://schemas.microsoft.com/office/powerpoint/2010/main" val="197055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77838-AE23-F95C-2658-1665FCD4AEE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96AB2FB-7DA2-2B51-BC6B-81DDCFACCF47}"/>
              </a:ext>
            </a:extLst>
          </p:cNvPr>
          <p:cNvSpPr txBox="1"/>
          <p:nvPr/>
        </p:nvSpPr>
        <p:spPr>
          <a:xfrm>
            <a:off x="304798" y="690300"/>
            <a:ext cx="5459505" cy="1446550"/>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Exemplo de Fixação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Composto: Um pentágono regular com uma dupla ligação interna.</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44858581-C1E2-C721-FE8B-CF9DD19E4440}"/>
              </a:ext>
            </a:extLst>
          </p:cNvPr>
          <p:cNvSpPr txBox="1"/>
          <p:nvPr/>
        </p:nvSpPr>
        <p:spPr>
          <a:xfrm>
            <a:off x="1253470" y="690300"/>
            <a:ext cx="690282" cy="553998"/>
          </a:xfrm>
          <a:prstGeom prst="rect">
            <a:avLst/>
          </a:prstGeom>
          <a:noFill/>
        </p:spPr>
        <p:txBody>
          <a:bodyPr wrap="square">
            <a:spAutoFit/>
          </a:bodyPr>
          <a:lstStyle/>
          <a:p>
            <a:r>
              <a:rPr lang="pt-BR" sz="3000" b="1" dirty="0"/>
              <a:t>🏋️‍♀️</a:t>
            </a:r>
            <a:endParaRPr lang="pt-BR" sz="3000" dirty="0"/>
          </a:p>
        </p:txBody>
      </p:sp>
      <p:pic>
        <p:nvPicPr>
          <p:cNvPr id="5" name="Imagem 4">
            <a:extLst>
              <a:ext uri="{FF2B5EF4-FFF2-40B4-BE49-F238E27FC236}">
                <a16:creationId xmlns:a16="http://schemas.microsoft.com/office/drawing/2014/main" id="{ACAC5A0E-F473-CC76-4D28-D8E918C91029}"/>
              </a:ext>
            </a:extLst>
          </p:cNvPr>
          <p:cNvPicPr>
            <a:picLocks noChangeAspect="1"/>
          </p:cNvPicPr>
          <p:nvPr/>
        </p:nvPicPr>
        <p:blipFill>
          <a:blip r:embed="rId2"/>
          <a:stretch>
            <a:fillRect/>
          </a:stretch>
        </p:blipFill>
        <p:spPr>
          <a:xfrm>
            <a:off x="2279928" y="1883979"/>
            <a:ext cx="2871881" cy="3090042"/>
          </a:xfrm>
          <a:prstGeom prst="rect">
            <a:avLst/>
          </a:prstGeom>
        </p:spPr>
      </p:pic>
      <p:sp>
        <p:nvSpPr>
          <p:cNvPr id="7" name="CaixaDeTexto 6">
            <a:extLst>
              <a:ext uri="{FF2B5EF4-FFF2-40B4-BE49-F238E27FC236}">
                <a16:creationId xmlns:a16="http://schemas.microsoft.com/office/drawing/2014/main" id="{C62E51B6-F724-00DD-896C-6E175CB0517C}"/>
              </a:ext>
            </a:extLst>
          </p:cNvPr>
          <p:cNvSpPr txBox="1"/>
          <p:nvPr/>
        </p:nvSpPr>
        <p:spPr>
          <a:xfrm>
            <a:off x="304798" y="5195518"/>
            <a:ext cx="5459505" cy="1446550"/>
          </a:xfrm>
          <a:prstGeom prst="rect">
            <a:avLst/>
          </a:prstGeom>
          <a:noFill/>
        </p:spPr>
        <p:txBody>
          <a:bodyPr wrap="square">
            <a:spAutoFit/>
          </a:bodyPr>
          <a:lstStyle/>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Cadeia fechada? Sim → Ciclo.</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Cinco carbonos? Sim → Pent.</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Uma dupla ligação? Sim →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en</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Nome: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Ciclopenteno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C3E08C44-9ED3-065D-1609-9FAC52FFB2F2}"/>
              </a:ext>
            </a:extLst>
          </p:cNvPr>
          <p:cNvPicPr>
            <a:picLocks noChangeAspect="1"/>
          </p:cNvPicPr>
          <p:nvPr/>
        </p:nvPicPr>
        <p:blipFill>
          <a:blip r:embed="rId3"/>
          <a:stretch>
            <a:fillRect/>
          </a:stretch>
        </p:blipFill>
        <p:spPr>
          <a:xfrm>
            <a:off x="6317035" y="694782"/>
            <a:ext cx="2085975" cy="838200"/>
          </a:xfrm>
          <a:prstGeom prst="rect">
            <a:avLst/>
          </a:prstGeom>
        </p:spPr>
      </p:pic>
      <p:sp>
        <p:nvSpPr>
          <p:cNvPr id="12" name="CaixaDeTexto 11">
            <a:extLst>
              <a:ext uri="{FF2B5EF4-FFF2-40B4-BE49-F238E27FC236}">
                <a16:creationId xmlns:a16="http://schemas.microsoft.com/office/drawing/2014/main" id="{0ADD63E2-27F9-B396-9C5E-8B2EAFEDD7B4}"/>
              </a:ext>
            </a:extLst>
          </p:cNvPr>
          <p:cNvSpPr txBox="1"/>
          <p:nvPr/>
        </p:nvSpPr>
        <p:spPr>
          <a:xfrm>
            <a:off x="6562165" y="1713184"/>
            <a:ext cx="5325037" cy="1785104"/>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III</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Hidrocarbonetos Ramificados </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Contextualizando: A Octanagem da Gasolina</a:t>
            </a:r>
            <a:endParaRPr lang="pt-BR" sz="2200" dirty="0">
              <a:effectLst/>
              <a:latin typeface="Arial Narrow" panose="020B0606020202030204" pitchFamily="34" charset="0"/>
              <a:ea typeface="Calibri" panose="020F0502020204030204" pitchFamily="34" charset="0"/>
            </a:endParaRPr>
          </a:p>
        </p:txBody>
      </p:sp>
      <p:sp>
        <p:nvSpPr>
          <p:cNvPr id="14" name="CaixaDeTexto 13">
            <a:extLst>
              <a:ext uri="{FF2B5EF4-FFF2-40B4-BE49-F238E27FC236}">
                <a16:creationId xmlns:a16="http://schemas.microsoft.com/office/drawing/2014/main" id="{A7AEBC29-F156-4A87-4714-950F0B72743F}"/>
              </a:ext>
            </a:extLst>
          </p:cNvPr>
          <p:cNvSpPr txBox="1"/>
          <p:nvPr/>
        </p:nvSpPr>
        <p:spPr>
          <a:xfrm>
            <a:off x="6170609" y="1669735"/>
            <a:ext cx="1541929" cy="553998"/>
          </a:xfrm>
          <a:prstGeom prst="rect">
            <a:avLst/>
          </a:prstGeom>
          <a:noFill/>
        </p:spPr>
        <p:txBody>
          <a:bodyPr wrap="square">
            <a:spAutoFit/>
          </a:bodyPr>
          <a:lstStyle/>
          <a:p>
            <a:r>
              <a:rPr lang="pt-BR" sz="3000" b="1" kern="100" dirty="0">
                <a:effectLst/>
                <a:latin typeface="Segoe UI Symbol" panose="020B0502040204020203" pitchFamily="34" charset="0"/>
                <a:ea typeface="Calibri" panose="020F0502020204030204" pitchFamily="34" charset="0"/>
                <a:cs typeface="Segoe UI Symbol" panose="020B0502040204020203" pitchFamily="34" charset="0"/>
              </a:rPr>
              <a:t>⌬</a:t>
            </a:r>
            <a:endParaRPr lang="pt-BR" sz="3000" dirty="0"/>
          </a:p>
        </p:txBody>
      </p:sp>
      <p:pic>
        <p:nvPicPr>
          <p:cNvPr id="15" name="Imagem 14">
            <a:extLst>
              <a:ext uri="{FF2B5EF4-FFF2-40B4-BE49-F238E27FC236}">
                <a16:creationId xmlns:a16="http://schemas.microsoft.com/office/drawing/2014/main" id="{12636F85-2C17-0FBE-9A5D-8B41C49211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11701" y="3498288"/>
            <a:ext cx="4825964" cy="3217651"/>
          </a:xfrm>
          <a:prstGeom prst="rect">
            <a:avLst/>
          </a:prstGeom>
        </p:spPr>
      </p:pic>
      <p:sp>
        <p:nvSpPr>
          <p:cNvPr id="17" name="CaixaDeTexto 16">
            <a:extLst>
              <a:ext uri="{FF2B5EF4-FFF2-40B4-BE49-F238E27FC236}">
                <a16:creationId xmlns:a16="http://schemas.microsoft.com/office/drawing/2014/main" id="{BB097C01-0ACA-136C-BAB6-6928E9FE9908}"/>
              </a:ext>
            </a:extLst>
          </p:cNvPr>
          <p:cNvSpPr txBox="1"/>
          <p:nvPr/>
        </p:nvSpPr>
        <p:spPr>
          <a:xfrm>
            <a:off x="10547051" y="6423063"/>
            <a:ext cx="1066800"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16514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27398-3B48-ACD5-6117-D6A583AE11E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603301-F88B-A05A-2F07-5CDB3811650C}"/>
              </a:ext>
            </a:extLst>
          </p:cNvPr>
          <p:cNvSpPr txBox="1"/>
          <p:nvPr/>
        </p:nvSpPr>
        <p:spPr>
          <a:xfrm>
            <a:off x="224116" y="3044895"/>
            <a:ext cx="5692589" cy="3477875"/>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Por que a gasolina de alta performance é chamada de "gasolina de alta octanagem"? </a:t>
            </a:r>
          </a:p>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padrão de qualidade é 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isooctano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(2,2,4-trimetilpentano). </a:t>
            </a:r>
          </a:p>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Moléculas ramificadas queimam de forma muito mais eficiente e controlada nos motores do que moléculas de cadeia normal. </a:t>
            </a:r>
          </a:p>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Aprender a nomear essas ramificações é entender como a engenharia química molda o mundo moderno.</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78A33C97-E0CB-89DA-1CB8-E5D868F6F42A}"/>
              </a:ext>
            </a:extLst>
          </p:cNvPr>
          <p:cNvSpPr txBox="1"/>
          <p:nvPr/>
        </p:nvSpPr>
        <p:spPr>
          <a:xfrm>
            <a:off x="6338050" y="774718"/>
            <a:ext cx="5486397" cy="5743175"/>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As 3 Regras de Ouro da IUPAC</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não errar, você sempre deve seguir rigorosamente: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 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Seleção da Cadeia Principal (CP)</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Deve conter o maior número de átomos de carbono.</a:t>
            </a:r>
          </a:p>
          <a:p>
            <a:pPr lvl="0" algn="just" fontAlgn="auto">
              <a:lnSpc>
                <a:spcPct val="107000"/>
              </a:lnSpc>
              <a:spcAft>
                <a:spcPts val="800"/>
              </a:spcAft>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Obrigatório: Deve incluir as insaturações (duplas ou triplas), se houver.</a:t>
            </a:r>
          </a:p>
          <a:p>
            <a:pPr lvl="0" algn="just" fontAlgn="auto">
              <a:lnSpc>
                <a:spcPct val="107000"/>
              </a:lnSpc>
              <a:spcAft>
                <a:spcPts val="800"/>
              </a:spcAft>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 caso de empate no número de carbonos, escolha a cadeia mais ramificada.</a:t>
            </a:r>
            <a:endParaRPr lang="pt-BR" sz="2200" dirty="0">
              <a:effectLst/>
              <a:latin typeface="Arial Narrow" panose="020B0606020202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35D78C13-82F5-30A6-C2EE-A7255E7C9582}"/>
              </a:ext>
            </a:extLst>
          </p:cNvPr>
          <p:cNvPicPr>
            <a:picLocks noChangeAspect="1"/>
          </p:cNvPicPr>
          <p:nvPr/>
        </p:nvPicPr>
        <p:blipFill>
          <a:blip r:embed="rId2"/>
          <a:stretch>
            <a:fillRect/>
          </a:stretch>
        </p:blipFill>
        <p:spPr>
          <a:xfrm>
            <a:off x="1265941" y="574925"/>
            <a:ext cx="3608937" cy="2469970"/>
          </a:xfrm>
          <a:prstGeom prst="rect">
            <a:avLst/>
          </a:prstGeom>
        </p:spPr>
      </p:pic>
      <p:sp>
        <p:nvSpPr>
          <p:cNvPr id="9" name="CaixaDeTexto 8">
            <a:extLst>
              <a:ext uri="{FF2B5EF4-FFF2-40B4-BE49-F238E27FC236}">
                <a16:creationId xmlns:a16="http://schemas.microsoft.com/office/drawing/2014/main" id="{3B481402-F892-A2CA-63FE-5757DA229FF0}"/>
              </a:ext>
            </a:extLst>
          </p:cNvPr>
          <p:cNvSpPr txBox="1"/>
          <p:nvPr/>
        </p:nvSpPr>
        <p:spPr>
          <a:xfrm>
            <a:off x="6714565" y="676106"/>
            <a:ext cx="2106706"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spTree>
    <p:extLst>
      <p:ext uri="{BB962C8B-B14F-4D97-AF65-F5344CB8AC3E}">
        <p14:creationId xmlns:p14="http://schemas.microsoft.com/office/powerpoint/2010/main" val="4240318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00ACD-87E7-11AD-C124-275FB96A26A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1EED4FD-E1FB-EF5E-21A6-D923B5509D70}"/>
              </a:ext>
            </a:extLst>
          </p:cNvPr>
          <p:cNvSpPr txBox="1"/>
          <p:nvPr/>
        </p:nvSpPr>
        <p:spPr>
          <a:xfrm>
            <a:off x="277906" y="713731"/>
            <a:ext cx="5674659" cy="342087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 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Numeração da Cadeia</a:t>
            </a:r>
            <a:endParaRPr lang="pt-BR" sz="22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numeração deve começar da extremidade que der os menores números aos substituintes, seguindo a ordem de prioridade:</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Insaturações (Duplas/Triplas) – Prioridade máxima.</a:t>
            </a:r>
          </a:p>
          <a:p>
            <a:pPr lvl="0" algn="just" fontAlgn="auto">
              <a:lnSpc>
                <a:spcPct val="107000"/>
              </a:lnSpc>
              <a:spcAft>
                <a:spcPts val="800"/>
              </a:spcAft>
            </a:pP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Ramificações.</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28A33D2F-593D-E0AA-D029-0CCE6CF1EC11}"/>
              </a:ext>
            </a:extLst>
          </p:cNvPr>
          <p:cNvPicPr>
            <a:picLocks noChangeAspect="1"/>
          </p:cNvPicPr>
          <p:nvPr/>
        </p:nvPicPr>
        <p:blipFill>
          <a:blip r:embed="rId2"/>
          <a:stretch>
            <a:fillRect/>
          </a:stretch>
        </p:blipFill>
        <p:spPr>
          <a:xfrm>
            <a:off x="1190774" y="4297456"/>
            <a:ext cx="3848922" cy="2432772"/>
          </a:xfrm>
          <a:prstGeom prst="rect">
            <a:avLst/>
          </a:prstGeom>
        </p:spPr>
      </p:pic>
      <p:sp>
        <p:nvSpPr>
          <p:cNvPr id="6" name="CaixaDeTexto 5">
            <a:extLst>
              <a:ext uri="{FF2B5EF4-FFF2-40B4-BE49-F238E27FC236}">
                <a16:creationId xmlns:a16="http://schemas.microsoft.com/office/drawing/2014/main" id="{C61DC381-97A3-B973-11DA-72574D16F7C2}"/>
              </a:ext>
            </a:extLst>
          </p:cNvPr>
          <p:cNvSpPr txBox="1"/>
          <p:nvPr/>
        </p:nvSpPr>
        <p:spPr>
          <a:xfrm>
            <a:off x="6239437" y="713731"/>
            <a:ext cx="5674657" cy="261610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 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Identificação dos Radicais (Substituintes)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Os radicais terminam em -il. Os mais comuns nas provas são:</a:t>
            </a:r>
            <a:endParaRPr lang="pt-BR" sz="2200" dirty="0">
              <a:effectLst/>
              <a:latin typeface="Arial Narrow" panose="020B0606020202030204" pitchFamily="34" charset="0"/>
              <a:ea typeface="Calibri" panose="020F0502020204030204" pitchFamily="34" charset="0"/>
            </a:endParaRPr>
          </a:p>
          <a:p>
            <a:pPr algn="just" fontAlgn="auto">
              <a:buNone/>
            </a:pPr>
            <a:r>
              <a:rPr lang="pt-BR" sz="5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Obs.: Tabela de Radicais importantes</a:t>
            </a:r>
            <a:endParaRPr lang="pt-BR" sz="2200" dirty="0">
              <a:effectLst/>
              <a:latin typeface="Arial Narrow" panose="020B0606020202030204" pitchFamily="34" charset="0"/>
              <a:ea typeface="Calibri" panose="020F0502020204030204" pitchFamily="34" charset="0"/>
            </a:endParaRPr>
          </a:p>
          <a:p>
            <a:pPr algn="just" fontAlgn="auto">
              <a:buNone/>
            </a:pPr>
            <a:r>
              <a:rPr lang="pt-BR" sz="5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segredo aqui é observar por qual carbono o radical se "pendura" na cadeia principal.</a:t>
            </a:r>
            <a:endParaRPr lang="pt-BR" sz="2200" dirty="0">
              <a:effectLst/>
              <a:latin typeface="Arial Narrow" panose="020B0606020202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99A95775-0B21-E9FE-4630-CCD4829F414A}"/>
              </a:ext>
            </a:extLst>
          </p:cNvPr>
          <p:cNvPicPr>
            <a:picLocks noChangeAspect="1"/>
          </p:cNvPicPr>
          <p:nvPr/>
        </p:nvPicPr>
        <p:blipFill>
          <a:blip r:embed="rId3"/>
          <a:stretch>
            <a:fillRect/>
          </a:stretch>
        </p:blipFill>
        <p:spPr>
          <a:xfrm>
            <a:off x="6956612" y="3263609"/>
            <a:ext cx="4491317" cy="3468146"/>
          </a:xfrm>
          <a:prstGeom prst="rect">
            <a:avLst/>
          </a:prstGeom>
        </p:spPr>
      </p:pic>
    </p:spTree>
    <p:extLst>
      <p:ext uri="{BB962C8B-B14F-4D97-AF65-F5344CB8AC3E}">
        <p14:creationId xmlns:p14="http://schemas.microsoft.com/office/powerpoint/2010/main" val="3491639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BD9F6-2490-6851-CE28-D78EF7C2A39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6348162-E832-F144-CE59-B63FD3C12724}"/>
              </a:ext>
            </a:extLst>
          </p:cNvPr>
          <p:cNvSpPr txBox="1"/>
          <p:nvPr/>
        </p:nvSpPr>
        <p:spPr>
          <a:xfrm>
            <a:off x="367553" y="628232"/>
            <a:ext cx="5522259" cy="2431435"/>
          </a:xfrm>
          <a:prstGeom prst="rect">
            <a:avLst/>
          </a:prstGeom>
          <a:noFill/>
        </p:spPr>
        <p:txBody>
          <a:bodyPr wrap="square">
            <a:spAutoFit/>
          </a:bodyPr>
          <a:lstStyle/>
          <a:p>
            <a:pPr algn="ctr" fontAlgn="auto">
              <a:buNone/>
            </a:pPr>
            <a:r>
              <a:rPr lang="pt-BR" sz="2200" b="1" dirty="0">
                <a:effectLst/>
                <a:latin typeface="Arial Narrow" panose="020B0606020202030204" pitchFamily="34" charset="0"/>
                <a:ea typeface="Times New Roman" panose="02020603050405020304" pitchFamily="18" charset="0"/>
                <a:cs typeface="Arial" panose="020B0604020202020204" pitchFamily="34" charset="0"/>
              </a:rPr>
              <a:t>Atalho químico</a:t>
            </a:r>
            <a:endParaRPr lang="pt-BR" sz="2200" dirty="0">
              <a:effectLst/>
              <a:latin typeface="Arial Narrow" panose="020B0606020202030204" pitchFamily="34" charset="0"/>
              <a:ea typeface="Calibri" panose="020F0502020204030204" pitchFamily="34" charset="0"/>
            </a:endParaRPr>
          </a:p>
          <a:p>
            <a:pPr algn="just" fontAlgn="auto">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"Ordem Alfabética, não Numérica!"</a:t>
            </a:r>
            <a:r>
              <a:rPr lang="pt-BR" sz="22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Ao escrever o nome final, os radicais aparecem por ordem alfabética (Etil vem antes de Metil). Prefixos como </a:t>
            </a:r>
            <a:r>
              <a:rPr lang="pt-BR" sz="2200" i="1" kern="100" dirty="0" err="1">
                <a:effectLst/>
                <a:latin typeface="Arial Narrow" panose="020B0606020202030204" pitchFamily="34" charset="0"/>
                <a:ea typeface="Calibri" panose="020F0502020204030204" pitchFamily="34" charset="0"/>
                <a:cs typeface="Arial" panose="020B0604020202020204" pitchFamily="34" charset="0"/>
              </a:rPr>
              <a:t>di</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 tri, tetra, </a:t>
            </a:r>
            <a:r>
              <a:rPr lang="pt-BR" sz="2200" i="1" kern="100" dirty="0" err="1">
                <a:effectLst/>
                <a:latin typeface="Arial Narrow" panose="020B0606020202030204" pitchFamily="34" charset="0"/>
                <a:ea typeface="Calibri" panose="020F0502020204030204" pitchFamily="34" charset="0"/>
                <a:cs typeface="Arial" panose="020B0604020202020204" pitchFamily="34" charset="0"/>
              </a:rPr>
              <a:t>sec</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200" i="1" kern="100" dirty="0" err="1">
                <a:effectLst/>
                <a:latin typeface="Arial Narrow" panose="020B0606020202030204" pitchFamily="34" charset="0"/>
                <a:ea typeface="Calibri" panose="020F0502020204030204" pitchFamily="34" charset="0"/>
                <a:cs typeface="Arial" panose="020B0604020202020204" pitchFamily="34" charset="0"/>
              </a:rPr>
              <a:t>tert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não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contam para a ordem alfabética. O </a:t>
            </a:r>
            <a:r>
              <a:rPr lang="pt-BR" sz="2200" i="1" kern="100" dirty="0" err="1">
                <a:effectLst/>
                <a:latin typeface="Arial Narrow" panose="020B0606020202030204" pitchFamily="34" charset="0"/>
                <a:ea typeface="Calibri" panose="020F0502020204030204" pitchFamily="34" charset="0"/>
                <a:cs typeface="Arial" panose="020B0604020202020204" pitchFamily="34" charset="0"/>
              </a:rPr>
              <a:t>iso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conta!</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CF14134D-927B-3BCE-EEFC-B914FF69F27C}"/>
              </a:ext>
            </a:extLst>
          </p:cNvPr>
          <p:cNvSpPr txBox="1"/>
          <p:nvPr/>
        </p:nvSpPr>
        <p:spPr>
          <a:xfrm>
            <a:off x="1550894" y="628232"/>
            <a:ext cx="672353" cy="553998"/>
          </a:xfrm>
          <a:prstGeom prst="rect">
            <a:avLst/>
          </a:prstGeom>
          <a:noFill/>
        </p:spPr>
        <p:txBody>
          <a:bodyPr wrap="square">
            <a:spAutoFit/>
          </a:bodyPr>
          <a:lstStyle/>
          <a:p>
            <a:r>
              <a:rPr lang="pt-BR" sz="3000" b="1" dirty="0">
                <a:effectLst/>
                <a:latin typeface="Segoe UI Emoji" panose="020B0502040204020203" pitchFamily="34" charset="0"/>
                <a:ea typeface="Times New Roman" panose="02020603050405020304" pitchFamily="18" charset="0"/>
                <a:cs typeface="Segoe UI Emoji" panose="020B0502040204020203" pitchFamily="34" charset="0"/>
              </a:rPr>
              <a:t>🔬</a:t>
            </a:r>
            <a:endParaRPr lang="pt-BR" sz="3000" dirty="0"/>
          </a:p>
        </p:txBody>
      </p:sp>
      <p:pic>
        <p:nvPicPr>
          <p:cNvPr id="7" name="Imagem 6">
            <a:extLst>
              <a:ext uri="{FF2B5EF4-FFF2-40B4-BE49-F238E27FC236}">
                <a16:creationId xmlns:a16="http://schemas.microsoft.com/office/drawing/2014/main" id="{8955E5E2-A263-C290-532B-47700849817A}"/>
              </a:ext>
            </a:extLst>
          </p:cNvPr>
          <p:cNvPicPr>
            <a:picLocks noChangeAspect="1"/>
          </p:cNvPicPr>
          <p:nvPr/>
        </p:nvPicPr>
        <p:blipFill>
          <a:blip r:embed="rId2"/>
          <a:stretch>
            <a:fillRect/>
          </a:stretch>
        </p:blipFill>
        <p:spPr>
          <a:xfrm>
            <a:off x="933318" y="3059667"/>
            <a:ext cx="4395670" cy="3672827"/>
          </a:xfrm>
          <a:prstGeom prst="rect">
            <a:avLst/>
          </a:prstGeom>
        </p:spPr>
      </p:pic>
      <p:sp>
        <p:nvSpPr>
          <p:cNvPr id="9" name="CaixaDeTexto 8">
            <a:extLst>
              <a:ext uri="{FF2B5EF4-FFF2-40B4-BE49-F238E27FC236}">
                <a16:creationId xmlns:a16="http://schemas.microsoft.com/office/drawing/2014/main" id="{41ABA0C5-B466-7FB4-3748-175E486A6CBD}"/>
              </a:ext>
            </a:extLst>
          </p:cNvPr>
          <p:cNvSpPr txBox="1"/>
          <p:nvPr/>
        </p:nvSpPr>
        <p:spPr>
          <a:xfrm>
            <a:off x="6418731" y="802812"/>
            <a:ext cx="5522257" cy="1785104"/>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Vestibular/ Enem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Isopreno)</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Um dos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alcadienos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ramificados mais cobrados é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2-metil-buta-1,3-dieno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conhecido como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Isopreno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11" name="CaixaDeTexto 10">
            <a:extLst>
              <a:ext uri="{FF2B5EF4-FFF2-40B4-BE49-F238E27FC236}">
                <a16:creationId xmlns:a16="http://schemas.microsoft.com/office/drawing/2014/main" id="{993F94B2-DFC4-1E0A-0BA9-354E96AA7585}"/>
              </a:ext>
            </a:extLst>
          </p:cNvPr>
          <p:cNvSpPr txBox="1"/>
          <p:nvPr/>
        </p:nvSpPr>
        <p:spPr>
          <a:xfrm>
            <a:off x="7001435" y="707322"/>
            <a:ext cx="555812"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pic>
        <p:nvPicPr>
          <p:cNvPr id="12" name="Imagem 11">
            <a:extLst>
              <a:ext uri="{FF2B5EF4-FFF2-40B4-BE49-F238E27FC236}">
                <a16:creationId xmlns:a16="http://schemas.microsoft.com/office/drawing/2014/main" id="{591DB633-02A3-0A4F-8597-D90C8487E0CC}"/>
              </a:ext>
            </a:extLst>
          </p:cNvPr>
          <p:cNvPicPr>
            <a:picLocks noChangeAspect="1"/>
          </p:cNvPicPr>
          <p:nvPr/>
        </p:nvPicPr>
        <p:blipFill>
          <a:blip r:embed="rId3"/>
          <a:stretch>
            <a:fillRect/>
          </a:stretch>
        </p:blipFill>
        <p:spPr>
          <a:xfrm>
            <a:off x="8202092" y="2256782"/>
            <a:ext cx="3622355" cy="2487924"/>
          </a:xfrm>
          <a:prstGeom prst="rect">
            <a:avLst/>
          </a:prstGeom>
        </p:spPr>
      </p:pic>
      <p:sp>
        <p:nvSpPr>
          <p:cNvPr id="14" name="CaixaDeTexto 13">
            <a:extLst>
              <a:ext uri="{FF2B5EF4-FFF2-40B4-BE49-F238E27FC236}">
                <a16:creationId xmlns:a16="http://schemas.microsoft.com/office/drawing/2014/main" id="{08DC4753-E9ED-AF57-6971-AB0588AC1093}"/>
              </a:ext>
            </a:extLst>
          </p:cNvPr>
          <p:cNvSpPr txBox="1"/>
          <p:nvPr/>
        </p:nvSpPr>
        <p:spPr>
          <a:xfrm>
            <a:off x="6418730" y="4744706"/>
            <a:ext cx="5522257" cy="1987788"/>
          </a:xfrm>
          <a:prstGeom prst="rect">
            <a:avLst/>
          </a:prstGeom>
          <a:noFill/>
        </p:spPr>
        <p:txBody>
          <a:bodyPr wrap="square">
            <a:spAutoFit/>
          </a:bodyPr>
          <a:lstStyle/>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cai?</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Ele é a unidade fundamental da borracha natural (látex).</a:t>
            </a:r>
            <a:endParaRPr lang="pt-BR" sz="2200" dirty="0">
              <a:effectLst/>
              <a:latin typeface="Calibri" panose="020F0502020204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Pegadinha: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Os estudantes costumam esquecer de colocar o "a" antes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dieno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buta-1,3-dieno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não </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but-1,3-dieno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849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C2D21-4523-4DBE-22C4-3769B351457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5C9813-8F50-45AB-08E0-F326066332C5}"/>
              </a:ext>
            </a:extLst>
          </p:cNvPr>
          <p:cNvSpPr txBox="1"/>
          <p:nvPr/>
        </p:nvSpPr>
        <p:spPr>
          <a:xfrm>
            <a:off x="206188" y="775918"/>
            <a:ext cx="5692588" cy="1446550"/>
          </a:xfrm>
          <a:prstGeom prst="rect">
            <a:avLst/>
          </a:prstGeom>
          <a:noFill/>
        </p:spPr>
        <p:txBody>
          <a:bodyPr wrap="square">
            <a:spAutoFit/>
          </a:bodyPr>
          <a:lstStyle/>
          <a:p>
            <a:pPr fontAlgn="auto">
              <a:buNone/>
            </a:pPr>
            <a:r>
              <a:rPr lang="pt-BR" sz="2200" b="1" kern="100" dirty="0">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Exemplo de Fixação</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Uma cadeia de 6 carbonos com uma dupla ligação no carbono 2 e um grupo metil no carbono 4.</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622E070A-F277-37F6-115A-8AEDFB3B4AF3}"/>
              </a:ext>
            </a:extLst>
          </p:cNvPr>
          <p:cNvSpPr txBox="1"/>
          <p:nvPr/>
        </p:nvSpPr>
        <p:spPr>
          <a:xfrm>
            <a:off x="116540" y="775918"/>
            <a:ext cx="681318" cy="553998"/>
          </a:xfrm>
          <a:prstGeom prst="rect">
            <a:avLst/>
          </a:prstGeom>
          <a:noFill/>
        </p:spPr>
        <p:txBody>
          <a:bodyPr wrap="square">
            <a:spAutoFit/>
          </a:bodyPr>
          <a:lstStyle/>
          <a:p>
            <a:r>
              <a:rPr lang="pt-BR" sz="3000" b="1" dirty="0"/>
              <a:t>🏋️‍♀️</a:t>
            </a:r>
            <a:endParaRPr lang="pt-BR" sz="3000" dirty="0"/>
          </a:p>
        </p:txBody>
      </p:sp>
      <p:pic>
        <p:nvPicPr>
          <p:cNvPr id="6" name="Imagem 5">
            <a:extLst>
              <a:ext uri="{FF2B5EF4-FFF2-40B4-BE49-F238E27FC236}">
                <a16:creationId xmlns:a16="http://schemas.microsoft.com/office/drawing/2014/main" id="{B6BDF33B-4372-588C-670E-0D33FA5C264F}"/>
              </a:ext>
            </a:extLst>
          </p:cNvPr>
          <p:cNvPicPr>
            <a:picLocks noChangeAspect="1"/>
          </p:cNvPicPr>
          <p:nvPr/>
        </p:nvPicPr>
        <p:blipFill>
          <a:blip r:embed="rId2"/>
          <a:stretch>
            <a:fillRect/>
          </a:stretch>
        </p:blipFill>
        <p:spPr>
          <a:xfrm>
            <a:off x="1051710" y="2324043"/>
            <a:ext cx="4001544" cy="2382427"/>
          </a:xfrm>
          <a:prstGeom prst="rect">
            <a:avLst/>
          </a:prstGeom>
        </p:spPr>
      </p:pic>
      <p:sp>
        <p:nvSpPr>
          <p:cNvPr id="8" name="CaixaDeTexto 7">
            <a:extLst>
              <a:ext uri="{FF2B5EF4-FFF2-40B4-BE49-F238E27FC236}">
                <a16:creationId xmlns:a16="http://schemas.microsoft.com/office/drawing/2014/main" id="{CB9F59CC-7805-BC73-0217-76F5AFDB9A7B}"/>
              </a:ext>
            </a:extLst>
          </p:cNvPr>
          <p:cNvSpPr txBox="1"/>
          <p:nvPr/>
        </p:nvSpPr>
        <p:spPr>
          <a:xfrm>
            <a:off x="206188" y="4808045"/>
            <a:ext cx="5692588"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Cadeia: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Hexeno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Numeração: Começa da direita ou esquerda?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Da esquerda, para a dupla ficar no 2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(prioridade sobre o metil).</a:t>
            </a:r>
            <a:endParaRPr lang="pt-BR" sz="22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Nome Final: 4-metil-hex-2-eno.</a:t>
            </a:r>
            <a:endParaRPr lang="pt-BR" sz="2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A204F823-A7ED-192B-257E-B861C80DE3AD}"/>
              </a:ext>
            </a:extLst>
          </p:cNvPr>
          <p:cNvSpPr txBox="1"/>
          <p:nvPr/>
        </p:nvSpPr>
        <p:spPr>
          <a:xfrm>
            <a:off x="6840070" y="591252"/>
            <a:ext cx="5145741" cy="2123658"/>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dirty="0">
              <a:effectLst/>
              <a:latin typeface="Arial Narrow" panose="020B0606020202030204" pitchFamily="34" charset="0"/>
              <a:ea typeface="Calibri" panose="020F0502020204030204" pitchFamily="34" charset="0"/>
            </a:endParaRPr>
          </a:p>
          <a:p>
            <a:pPr fontAlgn="auto">
              <a:buNone/>
            </a:pPr>
            <a:endParaRPr lang="pt-BR" sz="2200" b="1" kern="100" dirty="0">
              <a:effectLst/>
              <a:latin typeface="Arial Narrow" panose="020B0606020202030204" pitchFamily="34" charset="0"/>
              <a:ea typeface="Calibri" panose="020F0502020204030204" pitchFamily="34" charset="0"/>
              <a:cs typeface="Arial" panose="020B060402020202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IV</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Hidrocarbonetos Cíclicos Ramificados</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Contextualizando: O Limoneno</a:t>
            </a:r>
            <a:endParaRPr lang="pt-BR" sz="2200" dirty="0">
              <a:effectLst/>
              <a:latin typeface="Arial Narrow" panose="020B0606020202030204" pitchFamily="34" charset="0"/>
              <a:ea typeface="Calibri" panose="020F0502020204030204" pitchFamily="34" charset="0"/>
            </a:endParaRPr>
          </a:p>
        </p:txBody>
      </p:sp>
      <p:sp>
        <p:nvSpPr>
          <p:cNvPr id="12" name="CaixaDeTexto 11">
            <a:extLst>
              <a:ext uri="{FF2B5EF4-FFF2-40B4-BE49-F238E27FC236}">
                <a16:creationId xmlns:a16="http://schemas.microsoft.com/office/drawing/2014/main" id="{C89EE393-87C0-FFFB-3BA9-14CC58772E59}"/>
              </a:ext>
            </a:extLst>
          </p:cNvPr>
          <p:cNvSpPr txBox="1"/>
          <p:nvPr/>
        </p:nvSpPr>
        <p:spPr>
          <a:xfrm>
            <a:off x="6207537" y="591252"/>
            <a:ext cx="549088" cy="553998"/>
          </a:xfrm>
          <a:prstGeom prst="rect">
            <a:avLst/>
          </a:prstGeom>
          <a:noFill/>
        </p:spPr>
        <p:txBody>
          <a:bodyPr wrap="square">
            <a:spAutoFit/>
          </a:bodyPr>
          <a:lstStyle/>
          <a:p>
            <a:r>
              <a:rPr lang="pt-BR" sz="3000" b="1" kern="100" dirty="0">
                <a:effectLst/>
                <a:latin typeface="Segoe UI Symbol" panose="020B0502040204020203" pitchFamily="34" charset="0"/>
                <a:ea typeface="Calibri" panose="020F0502020204030204" pitchFamily="34" charset="0"/>
                <a:cs typeface="Segoe UI Symbol" panose="020B0502040204020203" pitchFamily="34" charset="0"/>
              </a:rPr>
              <a:t>⌬</a:t>
            </a:r>
            <a:endParaRPr lang="pt-BR" sz="3000" dirty="0"/>
          </a:p>
        </p:txBody>
      </p:sp>
      <p:pic>
        <p:nvPicPr>
          <p:cNvPr id="13" name="Imagem 12">
            <a:extLst>
              <a:ext uri="{FF2B5EF4-FFF2-40B4-BE49-F238E27FC236}">
                <a16:creationId xmlns:a16="http://schemas.microsoft.com/office/drawing/2014/main" id="{3EA52F1A-3462-ED89-0A0C-6403758AF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3226" y="2714910"/>
            <a:ext cx="5512941" cy="3674517"/>
          </a:xfrm>
          <a:prstGeom prst="rect">
            <a:avLst/>
          </a:prstGeom>
        </p:spPr>
      </p:pic>
      <p:sp>
        <p:nvSpPr>
          <p:cNvPr id="15" name="CaixaDeTexto 14">
            <a:extLst>
              <a:ext uri="{FF2B5EF4-FFF2-40B4-BE49-F238E27FC236}">
                <a16:creationId xmlns:a16="http://schemas.microsoft.com/office/drawing/2014/main" id="{2790F799-35D0-014E-513F-64409772B2B9}"/>
              </a:ext>
            </a:extLst>
          </p:cNvPr>
          <p:cNvSpPr txBox="1"/>
          <p:nvPr/>
        </p:nvSpPr>
        <p:spPr>
          <a:xfrm>
            <a:off x="10237694" y="6250927"/>
            <a:ext cx="1472452"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7021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24666-9019-75CE-1102-2D9110F317E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9F3B445-CE9C-1B25-57BD-3E03775CFD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225" y="599439"/>
            <a:ext cx="5334372" cy="3555496"/>
          </a:xfrm>
          <a:prstGeom prst="rect">
            <a:avLst/>
          </a:prstGeom>
        </p:spPr>
      </p:pic>
      <p:sp>
        <p:nvSpPr>
          <p:cNvPr id="4" name="CaixaDeTexto 3">
            <a:extLst>
              <a:ext uri="{FF2B5EF4-FFF2-40B4-BE49-F238E27FC236}">
                <a16:creationId xmlns:a16="http://schemas.microsoft.com/office/drawing/2014/main" id="{34FA02DC-42C1-92B0-687E-243ACF164717}"/>
              </a:ext>
            </a:extLst>
          </p:cNvPr>
          <p:cNvSpPr txBox="1"/>
          <p:nvPr/>
        </p:nvSpPr>
        <p:spPr>
          <a:xfrm>
            <a:off x="224117" y="4154935"/>
            <a:ext cx="5692588" cy="2462213"/>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O cheiro característico do limão e da laranja vem de um hidrocarboneto cíclico ramificado chamado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Limoneno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Ele é um exemplo perfeito de como a posição de um radical e de uma insaturação em um anel muda completamente a percepção sensorial e as propriedades químicas da substância.</a:t>
            </a:r>
            <a:endParaRPr lang="pt-BR" sz="22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F1873D41-CBD4-D25C-D736-186B67C06649}"/>
              </a:ext>
            </a:extLst>
          </p:cNvPr>
          <p:cNvSpPr txBox="1"/>
          <p:nvPr/>
        </p:nvSpPr>
        <p:spPr>
          <a:xfrm>
            <a:off x="6275295" y="918952"/>
            <a:ext cx="5593978" cy="4647426"/>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As Regras de Prioridade no Anel</a:t>
            </a:r>
            <a:endParaRPr lang="pt-BR" sz="2200" dirty="0">
              <a:effectLst/>
              <a:latin typeface="Calibri" panose="020F0502020204030204" pitchFamily="34" charset="0"/>
              <a:ea typeface="Calibri" panose="020F0502020204030204" pitchFamily="34" charset="0"/>
            </a:endParaRPr>
          </a:p>
          <a:p>
            <a:pPr algn="just" fontAlgn="auto">
              <a:buNone/>
            </a:pPr>
            <a:r>
              <a:rPr lang="pt-BR" sz="5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nomenclatura segue a lógica: </a:t>
            </a:r>
            <a:endParaRPr lang="pt-BR" sz="22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Calibri" panose="020F0502020204030204" pitchFamily="34" charset="0"/>
              <a:ea typeface="Calibri" panose="020F0502020204030204" pitchFamily="34" charset="0"/>
            </a:endParaRPr>
          </a:p>
          <a:p>
            <a:pPr algn="ctr" fontAlgn="auto">
              <a:buNone/>
            </a:pPr>
            <a:r>
              <a:rPr lang="pt-BR" sz="22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[Posição] + [Radical] + Ciclo + [Prefixo] + [Infixo] + o</a:t>
            </a:r>
            <a:endParaRPr lang="pt-BR" sz="2200" dirty="0">
              <a:effectLst/>
              <a:latin typeface="Calibri" panose="020F0502020204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Calibri" panose="020F0502020204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 A: Apenas uma Ramificação</a:t>
            </a:r>
            <a:endParaRPr lang="pt-BR" sz="2200" dirty="0">
              <a:effectLst/>
              <a:latin typeface="Calibri" panose="020F0502020204030204" pitchFamily="34" charset="0"/>
              <a:ea typeface="Calibri" panose="020F0502020204030204" pitchFamily="34" charset="0"/>
            </a:endParaRPr>
          </a:p>
          <a:p>
            <a:pPr algn="just" fontAlgn="auto">
              <a:buNone/>
            </a:pPr>
            <a:r>
              <a:rPr lang="pt-BR" sz="5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Se o ciclo tiver apenas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uma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ramificação, não é necessário numerar. Qualquer carbono que você escolher para pendurar o radical será, por definição, o carbono número 1.</a:t>
            </a:r>
            <a:endParaRPr lang="pt-BR" sz="2200" dirty="0">
              <a:effectLst/>
              <a:latin typeface="Calibri" panose="020F0502020204030204" pitchFamily="34" charset="0"/>
              <a:ea typeface="Calibri" panose="020F0502020204030204" pitchFamily="34" charset="0"/>
            </a:endParaRPr>
          </a:p>
          <a:p>
            <a:pPr algn="just" fontAlgn="auto">
              <a:buNone/>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Calibri" panose="020F0502020204030204" pitchFamily="34" charset="0"/>
              <a:ea typeface="Calibri" panose="020F0502020204030204" pitchFamily="34" charset="0"/>
            </a:endParaRPr>
          </a:p>
          <a:p>
            <a:pPr algn="jus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Exemplo: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Metilciclobutano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não 1-metilciclobutano).</a:t>
            </a:r>
            <a:endParaRPr lang="pt-BR" sz="2200" dirty="0"/>
          </a:p>
        </p:txBody>
      </p:sp>
      <p:sp>
        <p:nvSpPr>
          <p:cNvPr id="8" name="CaixaDeTexto 7">
            <a:extLst>
              <a:ext uri="{FF2B5EF4-FFF2-40B4-BE49-F238E27FC236}">
                <a16:creationId xmlns:a16="http://schemas.microsoft.com/office/drawing/2014/main" id="{F06ED13E-3233-05D4-B3D9-F618EF2278B2}"/>
              </a:ext>
            </a:extLst>
          </p:cNvPr>
          <p:cNvSpPr txBox="1"/>
          <p:nvPr/>
        </p:nvSpPr>
        <p:spPr>
          <a:xfrm>
            <a:off x="6275295" y="849991"/>
            <a:ext cx="708212" cy="553998"/>
          </a:xfrm>
          <a:prstGeom prst="rect">
            <a:avLst/>
          </a:prstGeom>
          <a:noFill/>
        </p:spPr>
        <p:txBody>
          <a:bodyPr wrap="square">
            <a:spAutoFit/>
          </a:bodyPr>
          <a:lstStyle/>
          <a:p>
            <a:r>
              <a:rPr lang="pt-BR" sz="3000" b="1"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pt-BR" sz="3000" dirty="0"/>
          </a:p>
        </p:txBody>
      </p:sp>
      <p:pic>
        <p:nvPicPr>
          <p:cNvPr id="9" name="Imagem 8" descr="Fórmula estrutural do Metil-ciclopentano">
            <a:extLst>
              <a:ext uri="{FF2B5EF4-FFF2-40B4-BE49-F238E27FC236}">
                <a16:creationId xmlns:a16="http://schemas.microsoft.com/office/drawing/2014/main" id="{79594510-D380-CDA3-B0CA-B56E2F45C9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52331" y="5179895"/>
            <a:ext cx="2732572" cy="1518305"/>
          </a:xfrm>
          <a:prstGeom prst="rect">
            <a:avLst/>
          </a:prstGeom>
          <a:noFill/>
          <a:ln>
            <a:noFill/>
          </a:ln>
        </p:spPr>
      </p:pic>
    </p:spTree>
    <p:extLst>
      <p:ext uri="{BB962C8B-B14F-4D97-AF65-F5344CB8AC3E}">
        <p14:creationId xmlns:p14="http://schemas.microsoft.com/office/powerpoint/2010/main" val="532722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7DF77-58B3-5C9B-F2B3-73FD6CD28DD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DCA0CD9-659D-8004-A327-7D2277405149}"/>
              </a:ext>
            </a:extLst>
          </p:cNvPr>
          <p:cNvSpPr txBox="1"/>
          <p:nvPr/>
        </p:nvSpPr>
        <p:spPr>
          <a:xfrm>
            <a:off x="143434" y="726979"/>
            <a:ext cx="5791201" cy="314823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 B: Duas ou mais Ramificações (Em Ciclanos)</a:t>
            </a:r>
            <a:endParaRPr lang="pt-BR" sz="2200" dirty="0">
              <a:effectLst/>
              <a:latin typeface="Arial Narrow" panose="020B0606020202030204" pitchFamily="34" charset="0"/>
              <a:ea typeface="Calibri" panose="020F0502020204030204" pitchFamily="34" charset="0"/>
            </a:endParaRPr>
          </a:p>
          <a:p>
            <a:pPr algn="just" fontAlgn="auto">
              <a:buNone/>
            </a:pPr>
            <a:r>
              <a:rPr lang="pt-BR" sz="5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Se houver dois ou mais radicais, a numeração deve:</a:t>
            </a:r>
            <a:endParaRPr lang="pt-BR" sz="2200" dirty="0">
              <a:effectLst/>
              <a:latin typeface="Arial Narrow" panose="020B0606020202030204" pitchFamily="34" charset="0"/>
              <a:ea typeface="Calibri" panose="020F0502020204030204" pitchFamily="34" charset="0"/>
            </a:endParaRPr>
          </a:p>
          <a:p>
            <a:pPr algn="just" fontAlgn="auto">
              <a:buNone/>
            </a:pPr>
            <a:r>
              <a:rPr lang="pt-BR" sz="5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Começar pelo radical que vem primeiro na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ordem alfabética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Seguir o sentido (horário ou anti-horário) que resulte nos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menores números possíveis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para os demais radicais.</a:t>
            </a:r>
            <a:endParaRPr lang="pt-BR" sz="2200" dirty="0">
              <a:effectLst/>
              <a:latin typeface="Arial Narrow" panose="020B0606020202030204" pitchFamily="34" charset="0"/>
              <a:ea typeface="Calibri" panose="020F0502020204030204" pitchFamily="34" charset="0"/>
            </a:endParaRPr>
          </a:p>
        </p:txBody>
      </p:sp>
      <p:pic>
        <p:nvPicPr>
          <p:cNvPr id="4" name="Imagem 3" descr="Fórmula estrutural do 1-etil-3-metil-ciclopentano">
            <a:extLst>
              <a:ext uri="{FF2B5EF4-FFF2-40B4-BE49-F238E27FC236}">
                <a16:creationId xmlns:a16="http://schemas.microsoft.com/office/drawing/2014/main" id="{71AD17D6-5E00-A9F1-7055-945FA1C384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434" y="4109813"/>
            <a:ext cx="3213642" cy="2604752"/>
          </a:xfrm>
          <a:prstGeom prst="rect">
            <a:avLst/>
          </a:prstGeom>
          <a:noFill/>
          <a:ln>
            <a:noFill/>
          </a:ln>
        </p:spPr>
      </p:pic>
      <p:sp>
        <p:nvSpPr>
          <p:cNvPr id="6" name="CaixaDeTexto 5">
            <a:extLst>
              <a:ext uri="{FF2B5EF4-FFF2-40B4-BE49-F238E27FC236}">
                <a16:creationId xmlns:a16="http://schemas.microsoft.com/office/drawing/2014/main" id="{ECAA5A13-28F2-C0AD-4C5A-7701E381249D}"/>
              </a:ext>
            </a:extLst>
          </p:cNvPr>
          <p:cNvSpPr txBox="1"/>
          <p:nvPr/>
        </p:nvSpPr>
        <p:spPr>
          <a:xfrm>
            <a:off x="6257365" y="726979"/>
            <a:ext cx="5791201" cy="312970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Regra C: Ciclos com Insaturação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Ciclenos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Ramificados)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Aqui está a maior "pegadinha".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insaturação manda no anel.</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dupla ligação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deve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estar entre os carbonos 1 e 2.</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direção da numeração (1 para 2) deve ser escolhida de modo a dar para a ramificação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menor número possível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pic>
        <p:nvPicPr>
          <p:cNvPr id="7" name="Imagem 6" descr="Exemplo de numeração de um cicleno ramificado">
            <a:extLst>
              <a:ext uri="{FF2B5EF4-FFF2-40B4-BE49-F238E27FC236}">
                <a16:creationId xmlns:a16="http://schemas.microsoft.com/office/drawing/2014/main" id="{E28F37DD-E9D8-2374-4887-8FDF183465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3398" y="3928288"/>
            <a:ext cx="3045168" cy="2593876"/>
          </a:xfrm>
          <a:prstGeom prst="rect">
            <a:avLst/>
          </a:prstGeom>
          <a:noFill/>
          <a:ln>
            <a:noFill/>
          </a:ln>
        </p:spPr>
      </p:pic>
      <p:pic>
        <p:nvPicPr>
          <p:cNvPr id="10" name="Imagem 9">
            <a:extLst>
              <a:ext uri="{FF2B5EF4-FFF2-40B4-BE49-F238E27FC236}">
                <a16:creationId xmlns:a16="http://schemas.microsoft.com/office/drawing/2014/main" id="{77592F08-F5C7-1EAD-697F-CD3D641C5E73}"/>
              </a:ext>
            </a:extLst>
          </p:cNvPr>
          <p:cNvPicPr>
            <a:picLocks noChangeAspect="1"/>
          </p:cNvPicPr>
          <p:nvPr/>
        </p:nvPicPr>
        <p:blipFill>
          <a:blip r:embed="rId4"/>
          <a:stretch>
            <a:fillRect/>
          </a:stretch>
        </p:blipFill>
        <p:spPr>
          <a:xfrm>
            <a:off x="3357076" y="3928288"/>
            <a:ext cx="5692949" cy="2786277"/>
          </a:xfrm>
          <a:prstGeom prst="rect">
            <a:avLst/>
          </a:prstGeom>
        </p:spPr>
      </p:pic>
    </p:spTree>
    <p:extLst>
      <p:ext uri="{BB962C8B-B14F-4D97-AF65-F5344CB8AC3E}">
        <p14:creationId xmlns:p14="http://schemas.microsoft.com/office/powerpoint/2010/main" val="2228568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19571-797E-B76A-18DA-6A08FA0026F6}"/>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75B7FFFD-946C-49BE-BA47-FC34928725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3050" y="701282"/>
            <a:ext cx="5058029" cy="957188"/>
          </a:xfrm>
          <a:prstGeom prst="rect">
            <a:avLst/>
          </a:prstGeom>
          <a:noFill/>
        </p:spPr>
      </p:pic>
      <p:sp>
        <p:nvSpPr>
          <p:cNvPr id="8" name="CaixaDeTexto 7">
            <a:extLst>
              <a:ext uri="{FF2B5EF4-FFF2-40B4-BE49-F238E27FC236}">
                <a16:creationId xmlns:a16="http://schemas.microsoft.com/office/drawing/2014/main" id="{B1F00DC4-F5DA-4971-3FFD-2F0AD0551E28}"/>
              </a:ext>
            </a:extLst>
          </p:cNvPr>
          <p:cNvSpPr txBox="1"/>
          <p:nvPr/>
        </p:nvSpPr>
        <p:spPr>
          <a:xfrm>
            <a:off x="161364" y="1874063"/>
            <a:ext cx="5746377" cy="330629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Na nomenclatura de hidrocarbonetos ramificados, a escolha da cadeia principal deve priorizar:</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cadeia com maior número de hidrogênios.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cadeia com maior número de carbonos.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cadeia com maior número de carbonos e maior número de insaturações.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cadeia mais próxima da ramificação.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cadeia com menor número de carbonos.</a:t>
            </a:r>
            <a:endParaRPr lang="pt-BR" sz="2200" dirty="0">
              <a:effectLst/>
              <a:latin typeface="Arial Narrow" panose="020B0606020202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08CC044F-F023-BF81-2145-BE0BDF3455AF}"/>
              </a:ext>
            </a:extLst>
          </p:cNvPr>
          <p:cNvSpPr txBox="1"/>
          <p:nvPr/>
        </p:nvSpPr>
        <p:spPr>
          <a:xfrm>
            <a:off x="6284259" y="766067"/>
            <a:ext cx="5746377" cy="5847755"/>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por que a numeração da cadeia principal é essencial na nomenclatura de hidrocarbonetos ramificados.</a:t>
            </a: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fontAlgn="auto"/>
            <a:r>
              <a:rPr lang="pt-BR" sz="2200" b="1" dirty="0">
                <a:latin typeface="Arial Narrow" panose="020B0606020202030204" pitchFamily="34" charset="0"/>
              </a:rPr>
              <a:t>7.</a:t>
            </a:r>
            <a:r>
              <a:rPr lang="pt-BR" sz="2200" dirty="0">
                <a:latin typeface="Arial Narrow" panose="020B0606020202030204" pitchFamily="34" charset="0"/>
              </a:rPr>
              <a:t> O composto metil-ciclopentano apresenta:</a:t>
            </a:r>
          </a:p>
          <a:p>
            <a:pPr lvl="0" fontAlgn="auto"/>
            <a:r>
              <a:rPr lang="pt-BR" sz="2200" dirty="0">
                <a:latin typeface="Arial Narrow" panose="020B0606020202030204" pitchFamily="34" charset="0"/>
              </a:rPr>
              <a:t>(A) cadeia aberta com ramificação.</a:t>
            </a:r>
          </a:p>
          <a:p>
            <a:pPr lvl="0" fontAlgn="auto"/>
            <a:r>
              <a:rPr lang="pt-BR" sz="2200" dirty="0">
                <a:latin typeface="Arial Narrow" panose="020B0606020202030204" pitchFamily="34" charset="0"/>
              </a:rPr>
              <a:t>(B) cadeia fechada saturada com uma ramificação metil.</a:t>
            </a:r>
          </a:p>
          <a:p>
            <a:pPr lvl="0" fontAlgn="auto"/>
            <a:r>
              <a:rPr lang="pt-BR" sz="2200" dirty="0">
                <a:latin typeface="Arial Narrow" panose="020B0606020202030204" pitchFamily="34" charset="0"/>
              </a:rPr>
              <a:t>(C) cadeia aberta com ligação dupla.</a:t>
            </a:r>
          </a:p>
          <a:p>
            <a:pPr lvl="0" fontAlgn="auto"/>
            <a:r>
              <a:rPr lang="pt-BR" sz="2200" dirty="0">
                <a:latin typeface="Arial Narrow" panose="020B0606020202030204" pitchFamily="34" charset="0"/>
              </a:rPr>
              <a:t>(D) cadeia aromática.</a:t>
            </a:r>
          </a:p>
          <a:p>
            <a:pPr lvl="0" fontAlgn="auto"/>
            <a:r>
              <a:rPr lang="pt-BR" sz="2200" dirty="0">
                <a:latin typeface="Arial Narrow" panose="020B0606020202030204" pitchFamily="34" charset="0"/>
              </a:rPr>
              <a:t>(E) cadeia fechada com ligação tripla.</a:t>
            </a:r>
          </a:p>
          <a:p>
            <a:pPr algn="just" fontAlgn="auto">
              <a:buNone/>
            </a:pP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640485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06C70-C596-D3FE-13D6-C6E1F339294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5789485-7214-A2B5-32AA-BF5BEE5262F2}"/>
              </a:ext>
            </a:extLst>
          </p:cNvPr>
          <p:cNvSpPr txBox="1"/>
          <p:nvPr/>
        </p:nvSpPr>
        <p:spPr>
          <a:xfrm>
            <a:off x="152400" y="778952"/>
            <a:ext cx="5719482" cy="364484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um hidrocarboneto cíclico com duas ramificações diferentes, a numeração da cadeia deve começar:</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pelo carbono mais distante das ramificações.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pelo carbono que possui maior massa molecular.</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pelo carbono ligado ao radical que aparece primeiro na ordem alfabética.</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pelo carbono com maior número de hidrogênios.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pelo carbono central da cadeia.</a:t>
            </a:r>
          </a:p>
        </p:txBody>
      </p:sp>
      <p:sp>
        <p:nvSpPr>
          <p:cNvPr id="8" name="CaixaDeTexto 7">
            <a:extLst>
              <a:ext uri="{FF2B5EF4-FFF2-40B4-BE49-F238E27FC236}">
                <a16:creationId xmlns:a16="http://schemas.microsoft.com/office/drawing/2014/main" id="{D9CAE5CD-B7B0-2414-E9E4-D28259F54FE4}"/>
              </a:ext>
            </a:extLst>
          </p:cNvPr>
          <p:cNvSpPr txBox="1"/>
          <p:nvPr/>
        </p:nvSpPr>
        <p:spPr>
          <a:xfrm>
            <a:off x="6221506" y="778952"/>
            <a:ext cx="5719482" cy="43088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o que significa o nome 3-metil-ciclobuteno.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591015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2D1DD-8B3C-1047-47AA-8B9E7DA03540}"/>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C624F83D-44A9-7EB1-5ECC-962124B06770}"/>
              </a:ext>
            </a:extLst>
          </p:cNvPr>
          <p:cNvSpPr txBox="1"/>
          <p:nvPr/>
        </p:nvSpPr>
        <p:spPr>
          <a:xfrm>
            <a:off x="6239435" y="715880"/>
            <a:ext cx="5800165" cy="362451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presença de ramificações em hidrocarbonetos pode alterar propriedades físicas, como ponto de ebulição.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geral, cadeias mais ramificadas apresentam:</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maior ponto de ebulição.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menor ponto de ebulição.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mesma temperatura de ebulição.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maior densidade.</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maior solubilidade em água.</a:t>
            </a:r>
            <a:endParaRPr lang="pt-BR" sz="2200" dirty="0">
              <a:effectLst/>
              <a:latin typeface="Arial Narrow" panose="020B0606020202030204" pitchFamily="34" charset="0"/>
              <a:ea typeface="Calibri" panose="020F0502020204030204" pitchFamily="34" charset="0"/>
            </a:endParaRPr>
          </a:p>
        </p:txBody>
      </p:sp>
      <p:sp>
        <p:nvSpPr>
          <p:cNvPr id="2" name="CaixaDeTexto 1">
            <a:extLst>
              <a:ext uri="{FF2B5EF4-FFF2-40B4-BE49-F238E27FC236}">
                <a16:creationId xmlns:a16="http://schemas.microsoft.com/office/drawing/2014/main" id="{D4E95D79-21A1-D7DA-04C9-FC394FC59B9A}"/>
              </a:ext>
            </a:extLst>
          </p:cNvPr>
          <p:cNvSpPr txBox="1"/>
          <p:nvPr/>
        </p:nvSpPr>
        <p:spPr>
          <a:xfrm>
            <a:off x="152401" y="715880"/>
            <a:ext cx="5800165" cy="3415359"/>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Quando dois radicais estão ligados ao mesmo carbono em um ciclano, esse carbono recebe:</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número 0.	</a:t>
            </a: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número 1.</a:t>
            </a:r>
          </a:p>
          <a:p>
            <a:pPr lvl="0" algn="just" fontAlgn="auto">
              <a:lnSpc>
                <a:spcPct val="106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número 2.</a:t>
            </a:r>
          </a:p>
          <a:p>
            <a:pPr lvl="0" algn="just" fontAlgn="auto">
              <a:lnSpc>
                <a:spcPct val="106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número 3.</a:t>
            </a:r>
            <a:endParaRPr lang="pt-BR" sz="2200" dirty="0">
              <a:effectLst/>
              <a:latin typeface="Arial Narrow" panose="020B0606020202030204" pitchFamily="34" charset="0"/>
              <a:ea typeface="Calibri" panose="020F0502020204030204" pitchFamily="34" charset="0"/>
            </a:endParaRPr>
          </a:p>
          <a:p>
            <a:pPr lvl="0" algn="just" fontAlgn="auto">
              <a:lnSpc>
                <a:spcPct val="106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não recebe numeração.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064034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2FE04-0E47-AEE4-D43C-BAC250FC16E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054DDCB-8A21-2E32-ED86-BCC1C3500768}"/>
              </a:ext>
            </a:extLst>
          </p:cNvPr>
          <p:cNvSpPr txBox="1"/>
          <p:nvPr/>
        </p:nvSpPr>
        <p:spPr>
          <a:xfrm>
            <a:off x="197223" y="798033"/>
            <a:ext cx="5800165" cy="565584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por que compostos aromáticos como benzeno, naftaleno e antraceno são classificados como hidrocarbonetos aromáticos.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composto 1-etil-3-metil-ciclopentano possui:</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cadeia aberta.</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cadeia aromática.</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cadeia cíclica com duas ramificações.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cadeia com tripla ligação.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cadeia saturada sem ramificações.</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0221866B-73D5-206C-1A63-13EEAE539D1C}"/>
              </a:ext>
            </a:extLst>
          </p:cNvPr>
          <p:cNvSpPr txBox="1"/>
          <p:nvPr/>
        </p:nvSpPr>
        <p:spPr>
          <a:xfrm>
            <a:off x="6311155" y="798033"/>
            <a:ext cx="5800165"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Explique o que significa o nome 1,1-dietil-3-propil-ciclopentano.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695593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998C-7333-7E32-C728-280159343D0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6308D98-FEA2-AA3D-3A06-6A859EF4FA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051" y="634047"/>
            <a:ext cx="4117872" cy="531365"/>
          </a:xfrm>
          <a:prstGeom prst="rect">
            <a:avLst/>
          </a:prstGeom>
          <a:noFill/>
        </p:spPr>
      </p:pic>
      <p:sp>
        <p:nvSpPr>
          <p:cNvPr id="4" name="CaixaDeTexto 3">
            <a:extLst>
              <a:ext uri="{FF2B5EF4-FFF2-40B4-BE49-F238E27FC236}">
                <a16:creationId xmlns:a16="http://schemas.microsoft.com/office/drawing/2014/main" id="{F9BCB081-CF61-E312-E6FB-295D42A2375C}"/>
              </a:ext>
            </a:extLst>
          </p:cNvPr>
          <p:cNvSpPr txBox="1"/>
          <p:nvPr/>
        </p:nvSpPr>
        <p:spPr>
          <a:xfrm>
            <a:off x="295835" y="1572470"/>
            <a:ext cx="5665694" cy="5170646"/>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V</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Hidrocarbonetos Aromáticos – A Estabilidade da Ressonância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Segoe UI Symbol"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Contextualizando: O Aroma que vem do Carvão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Originalmente chamados de "aromáticos" devido ao odor agradável de alguns derivados, hoje sabemos que essa classe se define pela estabilidade eletrônica excepcional (Regra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Hückel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Benzeno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a unidade fundamental, presente desde analgésicos como a Aspirina até explosivos como o TNT.</a:t>
            </a:r>
            <a:endParaRPr lang="pt-BR" sz="22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AD608C1-2BF6-2CC8-659D-056E0C150326}"/>
              </a:ext>
            </a:extLst>
          </p:cNvPr>
          <p:cNvSpPr txBox="1"/>
          <p:nvPr/>
        </p:nvSpPr>
        <p:spPr>
          <a:xfrm>
            <a:off x="6230473" y="849195"/>
            <a:ext cx="5665694" cy="550920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O Benzeno e seus Derivados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Diferente dos ciclos comuns, os aromáticos possuem elétrons pi deslocalizados.</a:t>
            </a:r>
          </a:p>
          <a:p>
            <a:pPr algn="just" fontAlgn="auto">
              <a:buNone/>
            </a:pPr>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fontAlgn="auto"/>
            <a:r>
              <a:rPr lang="pt-BR" sz="2200" b="1" dirty="0">
                <a:latin typeface="Arial Narrow" panose="020B0606020202030204" pitchFamily="34" charset="0"/>
              </a:rPr>
              <a:t>a) Benzeno </a:t>
            </a:r>
            <a:r>
              <a:rPr lang="pt-BR" sz="2200" b="1" dirty="0" err="1">
                <a:latin typeface="Arial Narrow" panose="020B0606020202030204" pitchFamily="34" charset="0"/>
              </a:rPr>
              <a:t>Monorramificado</a:t>
            </a:r>
            <a:endParaRPr lang="pt-BR" sz="2200" dirty="0">
              <a:latin typeface="Arial Narrow" panose="020B0606020202030204" pitchFamily="34" charset="0"/>
            </a:endParaRPr>
          </a:p>
          <a:p>
            <a:pPr algn="just" fontAlgn="auto"/>
            <a:r>
              <a:rPr lang="pt-BR" sz="2200" b="1" dirty="0">
                <a:latin typeface="Arial Narrow" panose="020B0606020202030204" pitchFamily="34" charset="0"/>
              </a:rPr>
              <a:t> </a:t>
            </a:r>
            <a:endParaRPr lang="pt-BR" sz="2200" dirty="0">
              <a:latin typeface="Arial Narrow" panose="020B0606020202030204" pitchFamily="34" charset="0"/>
            </a:endParaRPr>
          </a:p>
          <a:p>
            <a:pPr algn="just" fontAlgn="auto"/>
            <a:r>
              <a:rPr lang="pt-BR" sz="2200" dirty="0">
                <a:latin typeface="Arial Narrow" panose="020B0606020202030204" pitchFamily="34" charset="0"/>
              </a:rPr>
              <a:t>Não é necessário numerar. </a:t>
            </a:r>
          </a:p>
          <a:p>
            <a:pPr algn="just" fontAlgn="auto"/>
            <a:r>
              <a:rPr lang="pt-BR" sz="2200" dirty="0">
                <a:latin typeface="Arial Narrow" panose="020B0606020202030204" pitchFamily="34" charset="0"/>
              </a:rPr>
              <a:t>O nome é simplesmente o:</a:t>
            </a:r>
          </a:p>
          <a:p>
            <a:pPr algn="just" fontAlgn="auto"/>
            <a:r>
              <a:rPr lang="pt-BR" sz="2200" dirty="0">
                <a:latin typeface="Arial Narrow" panose="020B0606020202030204" pitchFamily="34" charset="0"/>
              </a:rPr>
              <a:t> </a:t>
            </a:r>
          </a:p>
          <a:p>
            <a:pPr algn="just" fontAlgn="auto"/>
            <a:r>
              <a:rPr lang="pt-BR" sz="2200" b="1" dirty="0">
                <a:latin typeface="Arial Narrow" panose="020B0606020202030204" pitchFamily="34" charset="0"/>
              </a:rPr>
              <a:t>[Nome do Radical] + Benzeno</a:t>
            </a:r>
            <a:r>
              <a:rPr lang="pt-BR" sz="2200" dirty="0">
                <a:latin typeface="Arial Narrow" panose="020B0606020202030204" pitchFamily="34" charset="0"/>
              </a:rPr>
              <a:t>.</a:t>
            </a:r>
          </a:p>
          <a:p>
            <a:pPr algn="just" fontAlgn="auto"/>
            <a:r>
              <a:rPr lang="pt-BR" sz="2200" b="1" dirty="0">
                <a:latin typeface="Arial Narrow" panose="020B0606020202030204" pitchFamily="34" charset="0"/>
              </a:rPr>
              <a:t> </a:t>
            </a:r>
            <a:endParaRPr lang="pt-BR" sz="2200" dirty="0">
              <a:latin typeface="Arial Narrow" panose="020B0606020202030204" pitchFamily="34" charset="0"/>
            </a:endParaRPr>
          </a:p>
          <a:p>
            <a:pPr lvl="0" algn="just" fontAlgn="auto"/>
            <a:r>
              <a:rPr lang="pt-BR" sz="2200" b="1" dirty="0">
                <a:latin typeface="Arial Narrow" panose="020B0606020202030204" pitchFamily="34" charset="0"/>
              </a:rPr>
              <a:t>Metilbenzeno:</a:t>
            </a:r>
            <a:r>
              <a:rPr lang="pt-BR" sz="2200" dirty="0">
                <a:latin typeface="Arial Narrow" panose="020B0606020202030204" pitchFamily="34" charset="0"/>
              </a:rPr>
              <a:t> Conhecido comercialmente como </a:t>
            </a:r>
            <a:r>
              <a:rPr lang="pt-BR" sz="2200" b="1" dirty="0">
                <a:latin typeface="Arial Narrow" panose="020B0606020202030204" pitchFamily="34" charset="0"/>
              </a:rPr>
              <a:t>Tolueno</a:t>
            </a:r>
            <a:r>
              <a:rPr lang="pt-BR" sz="2200" dirty="0">
                <a:latin typeface="Arial Narrow" panose="020B0606020202030204" pitchFamily="34" charset="0"/>
              </a:rPr>
              <a:t>.</a:t>
            </a:r>
          </a:p>
          <a:p>
            <a:pPr lvl="0" algn="just" fontAlgn="auto"/>
            <a:r>
              <a:rPr lang="pt-BR" sz="2200" b="1" dirty="0" err="1">
                <a:latin typeface="Arial Narrow" panose="020B0606020202030204" pitchFamily="34" charset="0"/>
              </a:rPr>
              <a:t>Isopropilbenzeno</a:t>
            </a:r>
            <a:r>
              <a:rPr lang="pt-BR" sz="2200" b="1" dirty="0">
                <a:latin typeface="Arial Narrow" panose="020B0606020202030204" pitchFamily="34" charset="0"/>
              </a:rPr>
              <a:t>:</a:t>
            </a:r>
            <a:r>
              <a:rPr lang="pt-BR" sz="2200" dirty="0">
                <a:latin typeface="Arial Narrow" panose="020B0606020202030204" pitchFamily="34" charset="0"/>
              </a:rPr>
              <a:t> Conhecido como </a:t>
            </a:r>
            <a:r>
              <a:rPr lang="pt-BR" sz="2200" b="1" dirty="0">
                <a:latin typeface="Arial Narrow" panose="020B0606020202030204" pitchFamily="34" charset="0"/>
              </a:rPr>
              <a:t>Cumeno</a:t>
            </a:r>
            <a:r>
              <a:rPr lang="pt-BR" sz="2200" dirty="0">
                <a:latin typeface="Arial Narrow" panose="020B0606020202030204" pitchFamily="34" charset="0"/>
              </a:rPr>
              <a:t>.</a:t>
            </a:r>
          </a:p>
          <a:p>
            <a:pPr fontAlgn="auto"/>
            <a:r>
              <a:rPr lang="pt-BR" sz="2200" b="1" dirty="0">
                <a:latin typeface="Arial Narrow" panose="020B0606020202030204" pitchFamily="34" charset="0"/>
              </a:rPr>
              <a:t> </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313645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97A92-039B-C40D-C8D6-9D8896880EA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513D0C2-AA40-4061-FBC7-75144F5DB7E2}"/>
              </a:ext>
            </a:extLst>
          </p:cNvPr>
          <p:cNvSpPr txBox="1"/>
          <p:nvPr/>
        </p:nvSpPr>
        <p:spPr>
          <a:xfrm>
            <a:off x="251014" y="616113"/>
            <a:ext cx="5665694" cy="2123658"/>
          </a:xfrm>
          <a:prstGeom prst="rect">
            <a:avLst/>
          </a:prstGeom>
          <a:noFill/>
        </p:spPr>
        <p:txBody>
          <a:bodyPr wrap="square">
            <a:spAutoFit/>
          </a:bodyPr>
          <a:lstStyle/>
          <a:p>
            <a:pPr algn="just" fontAlgn="auto"/>
            <a:r>
              <a:rPr lang="pt-BR" sz="2200" b="1" dirty="0">
                <a:latin typeface="Arial Narrow" panose="020B0606020202030204" pitchFamily="34" charset="0"/>
              </a:rPr>
              <a:t>b) Benzeno com dois radicais (As Posições Relativas)</a:t>
            </a:r>
            <a:endParaRPr lang="pt-BR" sz="2200" dirty="0">
              <a:latin typeface="Arial Narrow" panose="020B0606020202030204" pitchFamily="34" charset="0"/>
            </a:endParaRPr>
          </a:p>
          <a:p>
            <a:pPr algn="just" fontAlgn="auto"/>
            <a:r>
              <a:rPr lang="pt-BR" sz="2200" b="1" dirty="0">
                <a:latin typeface="Arial Narrow" panose="020B0606020202030204" pitchFamily="34" charset="0"/>
              </a:rPr>
              <a:t> </a:t>
            </a:r>
            <a:endParaRPr lang="pt-BR" sz="2200" dirty="0">
              <a:latin typeface="Arial Narrow" panose="020B0606020202030204" pitchFamily="34" charset="0"/>
            </a:endParaRPr>
          </a:p>
          <a:p>
            <a:pPr algn="just"/>
            <a:r>
              <a:rPr lang="pt-BR" sz="2200" dirty="0">
                <a:latin typeface="Arial Narrow" panose="020B0606020202030204" pitchFamily="34" charset="0"/>
              </a:rPr>
              <a:t>	Quando há dois radicais, a IUPAC aceita a numeração (1,2; 1,3; 1,4), mas os vestibulares exigem os prefixos clássicos:</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C5F150C1-E7C5-FAD2-7EC9-565AB4214ED1}"/>
              </a:ext>
            </a:extLst>
          </p:cNvPr>
          <p:cNvPicPr>
            <a:picLocks noChangeAspect="1"/>
          </p:cNvPicPr>
          <p:nvPr/>
        </p:nvPicPr>
        <p:blipFill>
          <a:blip r:embed="rId2"/>
          <a:stretch>
            <a:fillRect/>
          </a:stretch>
        </p:blipFill>
        <p:spPr>
          <a:xfrm>
            <a:off x="276003" y="3268689"/>
            <a:ext cx="5640705" cy="2123658"/>
          </a:xfrm>
          <a:prstGeom prst="rect">
            <a:avLst/>
          </a:prstGeom>
        </p:spPr>
      </p:pic>
      <p:sp>
        <p:nvSpPr>
          <p:cNvPr id="6" name="CaixaDeTexto 5">
            <a:extLst>
              <a:ext uri="{FF2B5EF4-FFF2-40B4-BE49-F238E27FC236}">
                <a16:creationId xmlns:a16="http://schemas.microsoft.com/office/drawing/2014/main" id="{F7FAD34F-F07F-73B5-F0AF-A52FC9D8BA14}"/>
              </a:ext>
            </a:extLst>
          </p:cNvPr>
          <p:cNvSpPr txBox="1"/>
          <p:nvPr/>
        </p:nvSpPr>
        <p:spPr>
          <a:xfrm>
            <a:off x="6300281" y="616113"/>
            <a:ext cx="5640705" cy="4124206"/>
          </a:xfrm>
          <a:prstGeom prst="rect">
            <a:avLst/>
          </a:prstGeom>
          <a:noFill/>
        </p:spPr>
        <p:txBody>
          <a:bodyPr wrap="square">
            <a:spAutoFit/>
          </a:bodyPr>
          <a:lstStyle/>
          <a:p>
            <a:pPr algn="just" fontAlgn="auto">
              <a:buNone/>
            </a:pPr>
            <a:r>
              <a:rPr lang="pt-BR" sz="22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Aromáticos Polinucleares (Condensados)</a:t>
            </a:r>
            <a:endParaRPr lang="pt-BR" sz="2200" dirty="0">
              <a:effectLst/>
              <a:latin typeface="Calibri" panose="020F0502020204030204" pitchFamily="34" charset="0"/>
              <a:ea typeface="Calibri" panose="020F0502020204030204" pitchFamily="34" charset="0"/>
            </a:endParaRPr>
          </a:p>
          <a:p>
            <a:pPr algn="just" fontAlgn="auto">
              <a:buNone/>
            </a:pPr>
            <a:r>
              <a:rPr lang="pt-BR" sz="5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Calibri" panose="020F0502020204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Aqui a numeração é fixa e não segue a lógica dos ciclos comuns. O aluno precisa decorar o ponto de partida.</a:t>
            </a:r>
            <a:endParaRPr lang="pt-BR" sz="2200" dirty="0">
              <a:effectLst/>
              <a:latin typeface="Calibri" panose="020F0502020204030204" pitchFamily="34" charset="0"/>
              <a:ea typeface="Calibri" panose="020F0502020204030204" pitchFamily="34" charset="0"/>
            </a:endParaRPr>
          </a:p>
          <a:p>
            <a:pPr algn="just" fontAlgn="auto">
              <a:buNone/>
            </a:pPr>
            <a:r>
              <a:rPr lang="pt-BR" sz="5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500" dirty="0">
              <a:effectLst/>
              <a:latin typeface="Calibri" panose="020F0502020204030204" pitchFamily="34" charset="0"/>
              <a:ea typeface="Calibri" panose="020F0502020204030204" pitchFamily="34" charset="0"/>
            </a:endParaRPr>
          </a:p>
          <a:p>
            <a:pPr marL="514350" indent="-514350" algn="just" fontAlgn="auto">
              <a:buAutoNum type="romanUcPeriod"/>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Naftaleno (C</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10</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8</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p>
          <a:p>
            <a:pPr marL="514350" indent="-514350" algn="just" fontAlgn="auto">
              <a:buAutoNum type="romanUcPeriod"/>
            </a:pPr>
            <a:endParaRPr lang="pt-BR" sz="500" b="1" kern="100" dirty="0">
              <a:latin typeface="Arial Narrow" panose="020B0606020202030204" pitchFamily="34" charset="0"/>
              <a:ea typeface="Calibri" panose="020F0502020204030204" pitchFamily="34" charset="0"/>
              <a:cs typeface="Arial" panose="020B0604020202020204" pitchFamily="34" charset="0"/>
            </a:endParaRPr>
          </a:p>
          <a:p>
            <a:pPr algn="just" fontAlgn="auto"/>
            <a:r>
              <a:rPr lang="pt-BR" sz="2200" dirty="0">
                <a:latin typeface="Arial Narrow" panose="020B0606020202030204" pitchFamily="34" charset="0"/>
              </a:rPr>
              <a:t>Possui duas posições distintas para ramificação:</a:t>
            </a:r>
          </a:p>
          <a:p>
            <a:pPr algn="just" fontAlgn="auto"/>
            <a:r>
              <a:rPr lang="pt-BR" sz="500" b="1" dirty="0">
                <a:latin typeface="Arial Narrow" panose="020B0606020202030204" pitchFamily="34" charset="0"/>
              </a:rPr>
              <a:t> </a:t>
            </a:r>
            <a:endParaRPr lang="pt-BR" sz="500" dirty="0">
              <a:latin typeface="Arial Narrow" panose="020B0606020202030204" pitchFamily="34" charset="0"/>
            </a:endParaRPr>
          </a:p>
          <a:p>
            <a:pPr lvl="0" algn="just" fontAlgn="auto"/>
            <a:r>
              <a:rPr lang="pt-BR" sz="2200" b="1" dirty="0">
                <a:latin typeface="Arial Narrow" panose="020B0606020202030204" pitchFamily="34" charset="0"/>
              </a:rPr>
              <a:t>Posição alpha (Alfa):</a:t>
            </a:r>
            <a:r>
              <a:rPr lang="pt-BR" sz="2200" dirty="0">
                <a:latin typeface="Arial Narrow" panose="020B0606020202030204" pitchFamily="34" charset="0"/>
              </a:rPr>
              <a:t> Carbonos de "cima" e de "baixo" (1, 4, 5, 8). São os mais reativos.</a:t>
            </a:r>
          </a:p>
          <a:p>
            <a:pPr lvl="0" algn="just" fontAlgn="auto"/>
            <a:endParaRPr lang="pt-BR" sz="2200" dirty="0">
              <a:latin typeface="Arial Narrow" panose="020B0606020202030204" pitchFamily="34" charset="0"/>
            </a:endParaRPr>
          </a:p>
          <a:p>
            <a:pPr lvl="0" algn="just" fontAlgn="auto"/>
            <a:r>
              <a:rPr lang="pt-BR" sz="2200" b="1" dirty="0">
                <a:latin typeface="Arial Narrow" panose="020B0606020202030204" pitchFamily="34" charset="0"/>
              </a:rPr>
              <a:t>Posição beta (Beta):</a:t>
            </a:r>
            <a:r>
              <a:rPr lang="pt-BR" sz="2200" dirty="0">
                <a:latin typeface="Arial Narrow" panose="020B0606020202030204" pitchFamily="34" charset="0"/>
              </a:rPr>
              <a:t> Carbonos das "laterais" (2, 3, 6, 7).</a:t>
            </a:r>
            <a:endParaRPr lang="pt-BR" sz="2200" dirty="0">
              <a:effectLst/>
              <a:latin typeface="Calibri" panose="020F0502020204030204" pitchFamily="34" charset="0"/>
              <a:ea typeface="Calibri" panose="020F0502020204030204" pitchFamily="34" charset="0"/>
            </a:endParaRPr>
          </a:p>
        </p:txBody>
      </p:sp>
      <p:pic>
        <p:nvPicPr>
          <p:cNvPr id="7" name="Imagem 6" descr="Posições alfa e beta no naftaleno">
            <a:extLst>
              <a:ext uri="{FF2B5EF4-FFF2-40B4-BE49-F238E27FC236}">
                <a16:creationId xmlns:a16="http://schemas.microsoft.com/office/drawing/2014/main" id="{06546F98-D588-5B33-D382-DECDD258332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7046" y="4635500"/>
            <a:ext cx="3174171" cy="2123657"/>
          </a:xfrm>
          <a:prstGeom prst="rect">
            <a:avLst/>
          </a:prstGeom>
          <a:noFill/>
          <a:ln>
            <a:noFill/>
          </a:ln>
        </p:spPr>
      </p:pic>
    </p:spTree>
    <p:extLst>
      <p:ext uri="{BB962C8B-B14F-4D97-AF65-F5344CB8AC3E}">
        <p14:creationId xmlns:p14="http://schemas.microsoft.com/office/powerpoint/2010/main" val="4055157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75189-3E6C-9B68-BF45-88358C04D1D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952DA9C-659A-0510-707F-011AF6AACD27}"/>
              </a:ext>
            </a:extLst>
          </p:cNvPr>
          <p:cNvSpPr txBox="1"/>
          <p:nvPr/>
        </p:nvSpPr>
        <p:spPr>
          <a:xfrm>
            <a:off x="152400" y="595756"/>
            <a:ext cx="5800165" cy="230261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II. Antraceno (C</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14</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10</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e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Fenantreno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Antraceno: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Três anéis alinhados. A numeração é específica, saltando os carbonos da junção.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err="1">
                <a:solidFill>
                  <a:srgbClr val="4472C4"/>
                </a:solidFill>
                <a:effectLst/>
                <a:latin typeface="Arial Narrow" panose="020B0606020202030204" pitchFamily="34" charset="0"/>
                <a:ea typeface="Calibri" panose="020F0502020204030204" pitchFamily="34" charset="0"/>
                <a:cs typeface="Arial" panose="020B0604020202020204" pitchFamily="34" charset="0"/>
              </a:rPr>
              <a:t>Fenantreno</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Três anéis em formato de "L" ou angular. É isômero de posição do antraceno.</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EEAC5F79-A534-61A4-2088-EB3AA701F82E}"/>
              </a:ext>
            </a:extLst>
          </p:cNvPr>
          <p:cNvPicPr>
            <a:picLocks noChangeAspect="1"/>
          </p:cNvPicPr>
          <p:nvPr/>
        </p:nvPicPr>
        <p:blipFill>
          <a:blip r:embed="rId2"/>
          <a:stretch>
            <a:fillRect/>
          </a:stretch>
        </p:blipFill>
        <p:spPr>
          <a:xfrm>
            <a:off x="453646" y="2995053"/>
            <a:ext cx="5373413" cy="2572030"/>
          </a:xfrm>
          <a:prstGeom prst="rect">
            <a:avLst/>
          </a:prstGeom>
        </p:spPr>
      </p:pic>
      <p:sp>
        <p:nvSpPr>
          <p:cNvPr id="6" name="CaixaDeTexto 5">
            <a:extLst>
              <a:ext uri="{FF2B5EF4-FFF2-40B4-BE49-F238E27FC236}">
                <a16:creationId xmlns:a16="http://schemas.microsoft.com/office/drawing/2014/main" id="{29F9CDDA-6E34-9008-2629-3C4D67219C8B}"/>
              </a:ext>
            </a:extLst>
          </p:cNvPr>
          <p:cNvSpPr txBox="1"/>
          <p:nvPr/>
        </p:nvSpPr>
        <p:spPr>
          <a:xfrm>
            <a:off x="6239435" y="595756"/>
            <a:ext cx="5674659" cy="178510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Atalho químico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a:t>
            </a:r>
            <a:r>
              <a:rPr lang="pt-BR" sz="2200" b="1" kern="100" dirty="0" err="1">
                <a:solidFill>
                  <a:srgbClr val="4472C4"/>
                </a:solidFill>
                <a:effectLst/>
                <a:latin typeface="Arial Narrow" panose="020B0606020202030204" pitchFamily="34" charset="0"/>
                <a:ea typeface="Calibri" panose="020F0502020204030204" pitchFamily="34" charset="0"/>
                <a:cs typeface="Arial" panose="020B0604020202020204" pitchFamily="34" charset="0"/>
              </a:rPr>
              <a:t>Orto</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Meta, Para: O Medo Passou"</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Use a frase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Me-Pa</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para lembrar a ordem das posições a partir do primeiro radical.</a:t>
            </a:r>
            <a:endParaRPr lang="pt-BR" sz="2200" dirty="0">
              <a:effectLst/>
              <a:latin typeface="Arial Narrow" panose="020B0606020202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AF101412-D1C9-057F-F45A-39DDEB289BB6}"/>
              </a:ext>
            </a:extLst>
          </p:cNvPr>
          <p:cNvPicPr>
            <a:picLocks noChangeAspect="1"/>
          </p:cNvPicPr>
          <p:nvPr/>
        </p:nvPicPr>
        <p:blipFill>
          <a:blip r:embed="rId3"/>
          <a:stretch>
            <a:fillRect/>
          </a:stretch>
        </p:blipFill>
        <p:spPr>
          <a:xfrm>
            <a:off x="8498318" y="2469649"/>
            <a:ext cx="2411729" cy="3060107"/>
          </a:xfrm>
          <a:prstGeom prst="rect">
            <a:avLst/>
          </a:prstGeom>
        </p:spPr>
      </p:pic>
      <p:sp>
        <p:nvSpPr>
          <p:cNvPr id="9" name="CaixaDeTexto 8">
            <a:extLst>
              <a:ext uri="{FF2B5EF4-FFF2-40B4-BE49-F238E27FC236}">
                <a16:creationId xmlns:a16="http://schemas.microsoft.com/office/drawing/2014/main" id="{39DA1F36-B7B3-A4BD-2764-CE9657CA5C7F}"/>
              </a:ext>
            </a:extLst>
          </p:cNvPr>
          <p:cNvSpPr txBox="1"/>
          <p:nvPr/>
        </p:nvSpPr>
        <p:spPr>
          <a:xfrm>
            <a:off x="6096000" y="5227265"/>
            <a:ext cx="5674659" cy="1446550"/>
          </a:xfrm>
          <a:prstGeom prst="rect">
            <a:avLst/>
          </a:prstGeom>
          <a:noFill/>
        </p:spPr>
        <p:txBody>
          <a:bodyPr wrap="square">
            <a:spAutoFit/>
          </a:bodyPr>
          <a:lstStyle/>
          <a:p>
            <a:pPr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"Alfa é no Topo"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Lembre-se que a posição alfa do naftaleno é a que está no "topo" (ou na base) do desenho, enquanto a beta está no "meio" da lateral.</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764497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3E284-E763-6094-88D5-FBB26EB15EF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E5AEB9D-4B2B-1EA3-75CD-A0C28BD81083}"/>
              </a:ext>
            </a:extLst>
          </p:cNvPr>
          <p:cNvSpPr txBox="1"/>
          <p:nvPr/>
        </p:nvSpPr>
        <p:spPr>
          <a:xfrm>
            <a:off x="259976" y="697338"/>
            <a:ext cx="5576048" cy="2143472"/>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Vestibular/ Enem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Radical Fenil vs. Benzil)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Este é o erro que mais elimina candidatos em provas: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Fenil: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o anel benzênico grudado diretamente na cadeia principal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4C302C87-1B6F-7D52-8C69-4B1423B87483}"/>
              </a:ext>
            </a:extLst>
          </p:cNvPr>
          <p:cNvPicPr>
            <a:picLocks noChangeAspect="1"/>
          </p:cNvPicPr>
          <p:nvPr/>
        </p:nvPicPr>
        <p:blipFill>
          <a:blip r:embed="rId2"/>
          <a:stretch>
            <a:fillRect/>
          </a:stretch>
        </p:blipFill>
        <p:spPr>
          <a:xfrm>
            <a:off x="2052301" y="2766113"/>
            <a:ext cx="1787677" cy="2502155"/>
          </a:xfrm>
          <a:prstGeom prst="rect">
            <a:avLst/>
          </a:prstGeom>
        </p:spPr>
      </p:pic>
      <p:sp>
        <p:nvSpPr>
          <p:cNvPr id="6" name="CaixaDeTexto 5">
            <a:extLst>
              <a:ext uri="{FF2B5EF4-FFF2-40B4-BE49-F238E27FC236}">
                <a16:creationId xmlns:a16="http://schemas.microsoft.com/office/drawing/2014/main" id="{4224AD5C-5EB2-5B36-5464-4A65C2958330}"/>
              </a:ext>
            </a:extLst>
          </p:cNvPr>
          <p:cNvSpPr txBox="1"/>
          <p:nvPr/>
        </p:nvSpPr>
        <p:spPr>
          <a:xfrm>
            <a:off x="6239435" y="697338"/>
            <a:ext cx="5576048" cy="1263231"/>
          </a:xfrm>
          <a:prstGeom prst="rect">
            <a:avLst/>
          </a:prstGeom>
          <a:noFill/>
        </p:spPr>
        <p:txBody>
          <a:bodyPr wrap="square">
            <a:spAutoFit/>
          </a:bodyPr>
          <a:lstStyle/>
          <a:p>
            <a:pPr marL="342900" lvl="0" indent="-342900" algn="just" fontAlgn="auto">
              <a:lnSpc>
                <a:spcPct val="107000"/>
              </a:lnSpc>
              <a:spcAft>
                <a:spcPts val="800"/>
              </a:spcAft>
              <a:buFont typeface="Symbol" panose="05050102010706020507" pitchFamily="18" charset="2"/>
              <a:buChar char=""/>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Benzil: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É o anel benzênico ligado a um -CH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que, por sua vez, se liga à cadeia principal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0A8B8A7B-B47F-38F9-2E98-202C36532A39}"/>
              </a:ext>
            </a:extLst>
          </p:cNvPr>
          <p:cNvPicPr>
            <a:picLocks noChangeAspect="1"/>
          </p:cNvPicPr>
          <p:nvPr/>
        </p:nvPicPr>
        <p:blipFill>
          <a:blip r:embed="rId3"/>
          <a:stretch>
            <a:fillRect/>
          </a:stretch>
        </p:blipFill>
        <p:spPr>
          <a:xfrm>
            <a:off x="8133620" y="1842723"/>
            <a:ext cx="1787677" cy="3172554"/>
          </a:xfrm>
          <a:prstGeom prst="rect">
            <a:avLst/>
          </a:prstGeom>
        </p:spPr>
      </p:pic>
    </p:spTree>
    <p:extLst>
      <p:ext uri="{BB962C8B-B14F-4D97-AF65-F5344CB8AC3E}">
        <p14:creationId xmlns:p14="http://schemas.microsoft.com/office/powerpoint/2010/main" val="2515126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81039-FAB7-74AD-FF14-6FDBDEB2405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443ABB1-56BF-A858-E13C-AE22F1DA672F}"/>
              </a:ext>
            </a:extLst>
          </p:cNvPr>
          <p:cNvSpPr txBox="1"/>
          <p:nvPr/>
        </p:nvSpPr>
        <p:spPr>
          <a:xfrm>
            <a:off x="224118" y="753052"/>
            <a:ext cx="5665694" cy="144655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Exemplo de Fixação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Nomeie o composto formado por um anel benzênico com um grupo metil no carbono 1 e um grupo etil no carbono 3.</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FAC0A6B3-B12A-8797-552D-4CB8428B6842}"/>
              </a:ext>
            </a:extLst>
          </p:cNvPr>
          <p:cNvSpPr txBox="1"/>
          <p:nvPr/>
        </p:nvSpPr>
        <p:spPr>
          <a:xfrm>
            <a:off x="116541" y="652666"/>
            <a:ext cx="690282" cy="553998"/>
          </a:xfrm>
          <a:prstGeom prst="rect">
            <a:avLst/>
          </a:prstGeom>
          <a:noFill/>
        </p:spPr>
        <p:txBody>
          <a:bodyPr wrap="square">
            <a:spAutoFit/>
          </a:bodyPr>
          <a:lstStyle/>
          <a:p>
            <a:r>
              <a:rPr lang="pt-BR" sz="3000" b="1" dirty="0"/>
              <a:t>🏋️‍♀️</a:t>
            </a:r>
            <a:endParaRPr lang="pt-BR" sz="3000" dirty="0"/>
          </a:p>
        </p:txBody>
      </p:sp>
      <p:pic>
        <p:nvPicPr>
          <p:cNvPr id="5" name="Imagem 4">
            <a:extLst>
              <a:ext uri="{FF2B5EF4-FFF2-40B4-BE49-F238E27FC236}">
                <a16:creationId xmlns:a16="http://schemas.microsoft.com/office/drawing/2014/main" id="{572B4587-805F-BF3E-060A-892F6FE7AD67}"/>
              </a:ext>
            </a:extLst>
          </p:cNvPr>
          <p:cNvPicPr>
            <a:picLocks noChangeAspect="1"/>
          </p:cNvPicPr>
          <p:nvPr/>
        </p:nvPicPr>
        <p:blipFill>
          <a:blip r:embed="rId2"/>
          <a:stretch>
            <a:fillRect/>
          </a:stretch>
        </p:blipFill>
        <p:spPr>
          <a:xfrm>
            <a:off x="1559859" y="1951036"/>
            <a:ext cx="4016244" cy="4714211"/>
          </a:xfrm>
          <a:prstGeom prst="rect">
            <a:avLst/>
          </a:prstGeom>
        </p:spPr>
      </p:pic>
    </p:spTree>
    <p:extLst>
      <p:ext uri="{BB962C8B-B14F-4D97-AF65-F5344CB8AC3E}">
        <p14:creationId xmlns:p14="http://schemas.microsoft.com/office/powerpoint/2010/main" val="564306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704DB-2405-651A-B71E-A3ECB34D77F1}"/>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81C21911-A989-67A1-6EAB-282D4DACF1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1411" y="684305"/>
            <a:ext cx="8633011" cy="5322047"/>
          </a:xfrm>
          <a:prstGeom prst="rect">
            <a:avLst/>
          </a:prstGeom>
        </p:spPr>
      </p:pic>
      <p:sp>
        <p:nvSpPr>
          <p:cNvPr id="3" name="CaixaDeTexto 2">
            <a:extLst>
              <a:ext uri="{FF2B5EF4-FFF2-40B4-BE49-F238E27FC236}">
                <a16:creationId xmlns:a16="http://schemas.microsoft.com/office/drawing/2014/main" id="{8FEE5791-0207-19CC-837D-B5BE85A59CAF}"/>
              </a:ext>
            </a:extLst>
          </p:cNvPr>
          <p:cNvSpPr txBox="1"/>
          <p:nvPr/>
        </p:nvSpPr>
        <p:spPr>
          <a:xfrm>
            <a:off x="107577" y="684306"/>
            <a:ext cx="3074894" cy="923330"/>
          </a:xfrm>
          <a:prstGeom prst="rect">
            <a:avLst/>
          </a:prstGeom>
          <a:noFill/>
        </p:spPr>
        <p:txBody>
          <a:bodyPr wrap="square">
            <a:spAutoFit/>
          </a:bodyPr>
          <a:lstStyle/>
          <a:p>
            <a:pPr fontAlgn="auto">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1600" dirty="0">
              <a:effectLst/>
              <a:latin typeface="Calibri" panose="020F0502020204030204" pitchFamily="34" charset="0"/>
              <a:ea typeface="Calibri" panose="020F0502020204030204" pitchFamily="34" charset="0"/>
            </a:endParaRPr>
          </a:p>
          <a:p>
            <a:pPr fontAlgn="auto">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Texto VI</a:t>
            </a:r>
            <a:endParaRPr lang="pt-BR" sz="1600" dirty="0">
              <a:effectLst/>
              <a:latin typeface="Calibri" panose="020F0502020204030204" pitchFamily="34" charset="0"/>
              <a:ea typeface="Calibri" panose="020F0502020204030204" pitchFamily="34" charset="0"/>
            </a:endParaRPr>
          </a:p>
          <a:p>
            <a:pPr fontAlgn="auto">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Petróleo – Do Poço ao Posto</a:t>
            </a:r>
            <a:endParaRPr lang="pt-BR" sz="1600" dirty="0">
              <a:effectLst/>
              <a:latin typeface="Calibri" panose="020F0502020204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08764581-A642-D972-33EA-9A49258C1DF0}"/>
              </a:ext>
            </a:extLst>
          </p:cNvPr>
          <p:cNvSpPr txBox="1"/>
          <p:nvPr/>
        </p:nvSpPr>
        <p:spPr>
          <a:xfrm>
            <a:off x="26895" y="1648837"/>
            <a:ext cx="3325905" cy="3477875"/>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Symbol"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Contextualizando: </a:t>
            </a: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"Ouro Negro"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 formação do petróleo levou milhões de anos sob condições de pressão e temperatura extremas, transformando matéria orgânica em cadeias de carbono. </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681E584E-1FA9-EEE0-62D8-394730E9766F}"/>
              </a:ext>
            </a:extLst>
          </p:cNvPr>
          <p:cNvSpPr txBox="1"/>
          <p:nvPr/>
        </p:nvSpPr>
        <p:spPr>
          <a:xfrm>
            <a:off x="26895" y="5567082"/>
            <a:ext cx="11914094" cy="1107996"/>
          </a:xfrm>
          <a:prstGeom prst="rect">
            <a:avLst/>
          </a:prstGeom>
          <a:noFill/>
        </p:spPr>
        <p:txBody>
          <a:bodyPr wrap="square">
            <a:spAutoFit/>
          </a:bodyPr>
          <a:lstStyle/>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 eficiência de um combustível derivado dele depende diretamente do tamanho dessas cadeias e do grau de ramificação (como vimos no capítulo de alcanos ramificados).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204320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F821A-AA39-B7B3-8A76-6E0F5A64F9F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176FA70-2612-86C7-620D-3D643F4BFBAA}"/>
              </a:ext>
            </a:extLst>
          </p:cNvPr>
          <p:cNvSpPr txBox="1"/>
          <p:nvPr/>
        </p:nvSpPr>
        <p:spPr>
          <a:xfrm>
            <a:off x="197223" y="713165"/>
            <a:ext cx="5755341" cy="160043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O Refino e a Destilação Fracionada</a:t>
            </a:r>
            <a:endParaRPr lang="pt-BR" sz="2200" dirty="0">
              <a:effectLst/>
              <a:latin typeface="Arial Narrow" panose="020B0606020202030204" pitchFamily="34" charset="0"/>
              <a:ea typeface="Calibri" panose="020F0502020204030204" pitchFamily="34" charset="0"/>
            </a:endParaRPr>
          </a:p>
          <a:p>
            <a:pPr algn="just" fontAlgn="auto">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petróleo bruto não tem utilidade imediata. Ele precisa ser separado em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frações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com base no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ponto de ebulição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dos hidrocarbonetos.</a:t>
            </a:r>
            <a:endParaRPr lang="pt-BR" sz="2200" dirty="0">
              <a:effectLst/>
              <a:latin typeface="Arial Narrow" panose="020B0606020202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C8A67CC5-B49D-6A3B-4613-D91D96CE7762}"/>
              </a:ext>
            </a:extLst>
          </p:cNvPr>
          <p:cNvPicPr>
            <a:picLocks noChangeAspect="1"/>
          </p:cNvPicPr>
          <p:nvPr/>
        </p:nvPicPr>
        <p:blipFill>
          <a:blip r:embed="rId2"/>
          <a:stretch>
            <a:fillRect/>
          </a:stretch>
        </p:blipFill>
        <p:spPr>
          <a:xfrm>
            <a:off x="1024817" y="2345866"/>
            <a:ext cx="4284082" cy="4341802"/>
          </a:xfrm>
          <a:prstGeom prst="rect">
            <a:avLst/>
          </a:prstGeom>
        </p:spPr>
      </p:pic>
      <p:pic>
        <p:nvPicPr>
          <p:cNvPr id="6" name="Imagem 5">
            <a:extLst>
              <a:ext uri="{FF2B5EF4-FFF2-40B4-BE49-F238E27FC236}">
                <a16:creationId xmlns:a16="http://schemas.microsoft.com/office/drawing/2014/main" id="{31A17F18-9427-620D-8F46-ECA6A92B04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5174" y="713165"/>
            <a:ext cx="3892009" cy="5838479"/>
          </a:xfrm>
          <a:prstGeom prst="rect">
            <a:avLst/>
          </a:prstGeom>
        </p:spPr>
      </p:pic>
      <p:sp>
        <p:nvSpPr>
          <p:cNvPr id="8" name="CaixaDeTexto 7">
            <a:extLst>
              <a:ext uri="{FF2B5EF4-FFF2-40B4-BE49-F238E27FC236}">
                <a16:creationId xmlns:a16="http://schemas.microsoft.com/office/drawing/2014/main" id="{64B20046-AE3E-3631-AF01-67EC527150C6}"/>
              </a:ext>
            </a:extLst>
          </p:cNvPr>
          <p:cNvSpPr txBox="1"/>
          <p:nvPr/>
        </p:nvSpPr>
        <p:spPr>
          <a:xfrm>
            <a:off x="9941859" y="6006335"/>
            <a:ext cx="1225324"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(Gerada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58227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DD6C9-3404-606D-09A6-7B3606F40C4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B11665C-6776-55C0-44B3-CAEEFF122E96}"/>
              </a:ext>
            </a:extLst>
          </p:cNvPr>
          <p:cNvSpPr txBox="1"/>
          <p:nvPr/>
        </p:nvSpPr>
        <p:spPr>
          <a:xfrm>
            <a:off x="116541" y="810040"/>
            <a:ext cx="5809130" cy="5772286"/>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Processos de Melhoria: Craqueamento e Reforma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atender à alta demanda por gasolina (fração mais valiosa), a indústria química utiliza dois processos fundamentais: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Craqueamento Catalítico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Cracking</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"Quebra" de moléculas grandes e pesadas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por exemplo) em moléculas menores e mais leves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algn="just">
              <a:lnSpc>
                <a:spcPct val="107000"/>
              </a:lnSpc>
              <a:spcAft>
                <a:spcPts val="800"/>
              </a:spcAft>
            </a:pPr>
            <a:r>
              <a:rPr lang="pt-BR" sz="2200" b="1" dirty="0">
                <a:latin typeface="Arial Narrow" panose="020B0606020202030204" pitchFamily="34" charset="0"/>
              </a:rPr>
              <a:t>Exemplo:</a:t>
            </a:r>
            <a:r>
              <a:rPr lang="pt-BR" sz="2200" dirty="0">
                <a:latin typeface="Arial Narrow" panose="020B0606020202030204" pitchFamily="34" charset="0"/>
              </a:rPr>
              <a:t> </a:t>
            </a:r>
          </a:p>
          <a:p>
            <a:pPr algn="ctr">
              <a:lnSpc>
                <a:spcPct val="107000"/>
              </a:lnSpc>
              <a:spcAft>
                <a:spcPts val="800"/>
              </a:spcAft>
            </a:pPr>
            <a:r>
              <a:rPr lang="pt-BR" sz="3000" b="1" dirty="0">
                <a:solidFill>
                  <a:schemeClr val="accent5">
                    <a:lumMod val="75000"/>
                  </a:schemeClr>
                </a:solidFill>
                <a:latin typeface="Arial Narrow" panose="020B0606020202030204" pitchFamily="34" charset="0"/>
              </a:rPr>
              <a:t>C</a:t>
            </a:r>
            <a:r>
              <a:rPr lang="pt-BR" sz="3000" b="1" baseline="-25000" dirty="0">
                <a:solidFill>
                  <a:schemeClr val="accent5">
                    <a:lumMod val="75000"/>
                  </a:schemeClr>
                </a:solidFill>
                <a:latin typeface="Arial Narrow" panose="020B0606020202030204" pitchFamily="34" charset="0"/>
              </a:rPr>
              <a:t>20</a:t>
            </a:r>
            <a:r>
              <a:rPr lang="pt-BR" sz="3000" b="1" dirty="0">
                <a:solidFill>
                  <a:schemeClr val="accent5">
                    <a:lumMod val="75000"/>
                  </a:schemeClr>
                </a:solidFill>
                <a:latin typeface="Arial Narrow" panose="020B0606020202030204" pitchFamily="34" charset="0"/>
              </a:rPr>
              <a:t>H</a:t>
            </a:r>
            <a:r>
              <a:rPr lang="pt-BR" sz="3000" b="1" baseline="-25000" dirty="0">
                <a:solidFill>
                  <a:schemeClr val="accent5">
                    <a:lumMod val="75000"/>
                  </a:schemeClr>
                </a:solidFill>
                <a:latin typeface="Arial Narrow" panose="020B0606020202030204" pitchFamily="34" charset="0"/>
              </a:rPr>
              <a:t>42</a:t>
            </a:r>
            <a:r>
              <a:rPr lang="pt-BR" sz="3000" b="1" dirty="0">
                <a:solidFill>
                  <a:schemeClr val="accent5">
                    <a:lumMod val="75000"/>
                  </a:schemeClr>
                </a:solidFill>
                <a:latin typeface="Arial Narrow" panose="020B0606020202030204" pitchFamily="34" charset="0"/>
              </a:rPr>
              <a:t> → C</a:t>
            </a:r>
            <a:r>
              <a:rPr lang="pt-BR" sz="3000" b="1" baseline="-25000" dirty="0">
                <a:solidFill>
                  <a:schemeClr val="accent5">
                    <a:lumMod val="75000"/>
                  </a:schemeClr>
                </a:solidFill>
                <a:latin typeface="Arial Narrow" panose="020B0606020202030204" pitchFamily="34" charset="0"/>
              </a:rPr>
              <a:t>12</a:t>
            </a:r>
            <a:r>
              <a:rPr lang="pt-BR" sz="3000" b="1" dirty="0">
                <a:solidFill>
                  <a:schemeClr val="accent5">
                    <a:lumMod val="75000"/>
                  </a:schemeClr>
                </a:solidFill>
                <a:latin typeface="Arial Narrow" panose="020B0606020202030204" pitchFamily="34" charset="0"/>
              </a:rPr>
              <a:t>H</a:t>
            </a:r>
            <a:r>
              <a:rPr lang="pt-BR" sz="3000" b="1" baseline="-25000" dirty="0">
                <a:solidFill>
                  <a:schemeClr val="accent5">
                    <a:lumMod val="75000"/>
                  </a:schemeClr>
                </a:solidFill>
                <a:latin typeface="Arial Narrow" panose="020B0606020202030204" pitchFamily="34" charset="0"/>
              </a:rPr>
              <a:t>26</a:t>
            </a:r>
            <a:r>
              <a:rPr lang="pt-BR" sz="3000" b="1" dirty="0">
                <a:solidFill>
                  <a:schemeClr val="accent5">
                    <a:lumMod val="75000"/>
                  </a:schemeClr>
                </a:solidFill>
                <a:latin typeface="Arial Narrow" panose="020B0606020202030204" pitchFamily="34" charset="0"/>
              </a:rPr>
              <a:t> + C</a:t>
            </a:r>
            <a:r>
              <a:rPr lang="pt-BR" sz="3000" b="1" baseline="-25000" dirty="0">
                <a:solidFill>
                  <a:schemeClr val="accent5">
                    <a:lumMod val="75000"/>
                  </a:schemeClr>
                </a:solidFill>
                <a:latin typeface="Arial Narrow" panose="020B0606020202030204" pitchFamily="34" charset="0"/>
              </a:rPr>
              <a:t>8</a:t>
            </a:r>
            <a:r>
              <a:rPr lang="pt-BR" sz="3000" b="1" dirty="0">
                <a:solidFill>
                  <a:schemeClr val="accent5">
                    <a:lumMod val="75000"/>
                  </a:schemeClr>
                </a:solidFill>
                <a:latin typeface="Arial Narrow" panose="020B0606020202030204" pitchFamily="34" charset="0"/>
              </a:rPr>
              <a:t>H</a:t>
            </a:r>
            <a:r>
              <a:rPr lang="pt-BR" sz="3000" b="1" baseline="-25000" dirty="0">
                <a:solidFill>
                  <a:schemeClr val="accent5">
                    <a:lumMod val="75000"/>
                  </a:schemeClr>
                </a:solidFill>
                <a:latin typeface="Arial Narrow" panose="020B0606020202030204" pitchFamily="34" charset="0"/>
              </a:rPr>
              <a:t>16</a:t>
            </a:r>
            <a:endParaRPr lang="pt-BR" sz="3000" dirty="0">
              <a:solidFill>
                <a:schemeClr val="accent5">
                  <a:lumMod val="75000"/>
                </a:schemeClr>
              </a:solidFill>
              <a:latin typeface="Arial Narrow" panose="020B0606020202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dirty="0">
                <a:latin typeface="Arial Narrow" panose="020B0606020202030204" pitchFamily="34" charset="0"/>
              </a:rPr>
              <a:t>Reforma Catalítica</a:t>
            </a:r>
            <a:r>
              <a:rPr lang="pt-BR" sz="2200" dirty="0">
                <a:latin typeface="Arial Narrow" panose="020B0606020202030204" pitchFamily="34" charset="0"/>
              </a:rPr>
              <a:t> (</a:t>
            </a:r>
            <a:r>
              <a:rPr lang="pt-BR" sz="2200" dirty="0" err="1">
                <a:latin typeface="Arial Narrow" panose="020B0606020202030204" pitchFamily="34" charset="0"/>
              </a:rPr>
              <a:t>Reforming</a:t>
            </a:r>
            <a:r>
              <a:rPr lang="pt-BR" sz="2200" dirty="0">
                <a:latin typeface="Arial Narrow" panose="020B0606020202030204" pitchFamily="34" charset="0"/>
              </a:rPr>
              <a:t>): Transforma hidrocarbonetos de cadeia normal em cadeia ramificada ou aromáticos.</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A3F7C431-98B5-3790-0E58-AE9E9C5B92A0}"/>
              </a:ext>
            </a:extLst>
          </p:cNvPr>
          <p:cNvSpPr txBox="1"/>
          <p:nvPr/>
        </p:nvSpPr>
        <p:spPr>
          <a:xfrm>
            <a:off x="6266331" y="810040"/>
            <a:ext cx="5809128" cy="4832092"/>
          </a:xfrm>
          <a:prstGeom prst="rect">
            <a:avLst/>
          </a:prstGeom>
          <a:noFill/>
        </p:spPr>
        <p:txBody>
          <a:bodyPr wrap="square">
            <a:spAutoFit/>
          </a:bodyPr>
          <a:lstStyle/>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O objetivo é aumentar o índice de octanagem.</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Atalho químico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"Mais Carbono, Mais Fervura"</a:t>
            </a:r>
            <a:endParaRPr lang="pt-BR" sz="2200" dirty="0">
              <a:effectLst/>
              <a:latin typeface="Arial Narrow" panose="020B0606020202030204" pitchFamily="34" charset="0"/>
              <a:ea typeface="Calibri" panose="020F0502020204030204" pitchFamily="34" charset="0"/>
            </a:endParaRPr>
          </a:p>
          <a:p>
            <a:pPr algn="just" fontAlgn="auto"/>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algn="just" fontAlgn="auto"/>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Quanto maior a cadeia de hidrocarboneto, maior a superfície de contato, maiores as forças intermoleculares </a:t>
            </a:r>
            <a:r>
              <a:rPr lang="pt-BR" sz="2200" dirty="0">
                <a:latin typeface="Arial Narrow" panose="020B0606020202030204" pitchFamily="34" charset="0"/>
              </a:rPr>
              <a:t>(London) e, consequentemente, maior o ponto de ebulição. </a:t>
            </a:r>
          </a:p>
          <a:p>
            <a:pPr algn="just" fontAlgn="auto"/>
            <a:r>
              <a:rPr lang="pt-BR" sz="2200" dirty="0">
                <a:latin typeface="Arial Narrow" panose="020B0606020202030204" pitchFamily="34" charset="0"/>
              </a:rPr>
              <a:t>	</a:t>
            </a:r>
          </a:p>
          <a:p>
            <a:pPr algn="just" fontAlgn="auto"/>
            <a:r>
              <a:rPr lang="pt-BR" sz="2200" dirty="0">
                <a:latin typeface="Arial Narrow" panose="020B0606020202030204" pitchFamily="34" charset="0"/>
              </a:rPr>
              <a:t>	Por isso, o gás sai no topo da torre e o asfalto fica na base.</a:t>
            </a:r>
          </a:p>
          <a:p>
            <a:pPr algn="just" fontAlgn="auto"/>
            <a:r>
              <a:rPr lang="pt-BR" sz="2200" dirty="0">
                <a:latin typeface="Arial Narrow" panose="020B0606020202030204" pitchFamily="34" charset="0"/>
              </a:rPr>
              <a:t> </a:t>
            </a:r>
          </a:p>
        </p:txBody>
      </p:sp>
    </p:spTree>
    <p:extLst>
      <p:ext uri="{BB962C8B-B14F-4D97-AF65-F5344CB8AC3E}">
        <p14:creationId xmlns:p14="http://schemas.microsoft.com/office/powerpoint/2010/main" val="3902257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66F07-6709-E543-42AD-FBBAE71D19F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A21B83B1-6F74-98B1-6E9A-50F790CC7489}"/>
              </a:ext>
            </a:extLst>
          </p:cNvPr>
          <p:cNvSpPr txBox="1"/>
          <p:nvPr/>
        </p:nvSpPr>
        <p:spPr>
          <a:xfrm>
            <a:off x="277906" y="671691"/>
            <a:ext cx="5611906" cy="1446550"/>
          </a:xfrm>
          <a:prstGeom prst="rect">
            <a:avLst/>
          </a:prstGeom>
          <a:noFill/>
        </p:spPr>
        <p:txBody>
          <a:bodyPr wrap="square">
            <a:spAutoFit/>
          </a:bodyPr>
          <a:lstStyle/>
          <a:p>
            <a:pPr algn="just" fontAlgn="auto"/>
            <a:r>
              <a:rPr lang="pt-BR" sz="2200" b="1" dirty="0">
                <a:latin typeface="Arial Narrow" panose="020B0606020202030204" pitchFamily="34" charset="0"/>
              </a:rPr>
              <a:t>🚨Vestibular/ Enem</a:t>
            </a:r>
            <a:r>
              <a:rPr lang="pt-BR" sz="2200" dirty="0">
                <a:latin typeface="Arial Narrow" panose="020B0606020202030204" pitchFamily="34" charset="0"/>
              </a:rPr>
              <a:t> </a:t>
            </a:r>
          </a:p>
          <a:p>
            <a:pPr algn="just" fontAlgn="auto"/>
            <a:r>
              <a:rPr lang="pt-BR" sz="2200" dirty="0">
                <a:latin typeface="Arial Narrow" panose="020B0606020202030204" pitchFamily="34" charset="0"/>
              </a:rPr>
              <a:t>Este é um clássico de prova. A Octanagem mede a resistência do combustível à detonação prematura ("batida de pino").</a:t>
            </a:r>
          </a:p>
        </p:txBody>
      </p:sp>
      <p:sp>
        <p:nvSpPr>
          <p:cNvPr id="4" name="CaixaDeTexto 3">
            <a:extLst>
              <a:ext uri="{FF2B5EF4-FFF2-40B4-BE49-F238E27FC236}">
                <a16:creationId xmlns:a16="http://schemas.microsoft.com/office/drawing/2014/main" id="{DF88D970-0FF5-AAFE-BD48-FEA7D6317765}"/>
              </a:ext>
            </a:extLst>
          </p:cNvPr>
          <p:cNvSpPr txBox="1"/>
          <p:nvPr/>
        </p:nvSpPr>
        <p:spPr>
          <a:xfrm>
            <a:off x="277906" y="2450014"/>
            <a:ext cx="5611906" cy="4097853"/>
          </a:xfrm>
          <a:prstGeom prst="rect">
            <a:avLst/>
          </a:prstGeom>
          <a:noFill/>
        </p:spPr>
        <p:txBody>
          <a:bodyPr wrap="square">
            <a:spAutoFit/>
          </a:bodyPr>
          <a:lstStyle/>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Padrão: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lvl="0" algn="just" fontAlgn="auto">
              <a:lnSpc>
                <a:spcPct val="107000"/>
              </a:lnSpc>
              <a:spcAft>
                <a:spcPts val="800"/>
              </a:spcAft>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n-heptano (cadeia normal) tem octanagem 0, enquanto 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isooctano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(2,2,4-trimetilpentano) tem octanagem 100.</a:t>
            </a:r>
          </a:p>
          <a:p>
            <a:pPr lvl="0" algn="just" fontAlgn="auto">
              <a:lnSpc>
                <a:spcPct val="107000"/>
              </a:lnSpc>
              <a:spcAft>
                <a:spcPts val="800"/>
              </a:spcAft>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Curiosidade Histórica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lvl="0" algn="just" fontAlgn="auto">
              <a:lnSpc>
                <a:spcPct val="107000"/>
              </a:lnSpc>
              <a:spcAft>
                <a:spcPts val="800"/>
              </a:spcAft>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Antigamente, usava-se o Chumbo Tetraetila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Pb</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para aumentar a octanagem, mas ele foi proibido por ser altamente poluente e tóxico. Hoje, no Brasil, usamos o Etanol como agente antidetonante.</a:t>
            </a:r>
            <a:endParaRPr lang="pt-BR" sz="22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690BC579-3E94-BDD9-6159-01C62985799D}"/>
              </a:ext>
            </a:extLst>
          </p:cNvPr>
          <p:cNvSpPr txBox="1"/>
          <p:nvPr/>
        </p:nvSpPr>
        <p:spPr>
          <a:xfrm>
            <a:off x="6302190" y="933301"/>
            <a:ext cx="5611904" cy="144655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Exemplo de Fixação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Por que em países muito frios a composição do GLP precisa ter mais Propano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do que Butano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10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16DAF048-332E-7708-74A7-D401583342A8}"/>
              </a:ext>
            </a:extLst>
          </p:cNvPr>
          <p:cNvSpPr txBox="1"/>
          <p:nvPr/>
        </p:nvSpPr>
        <p:spPr>
          <a:xfrm>
            <a:off x="6176682" y="840968"/>
            <a:ext cx="690282" cy="553998"/>
          </a:xfrm>
          <a:prstGeom prst="rect">
            <a:avLst/>
          </a:prstGeom>
          <a:noFill/>
        </p:spPr>
        <p:txBody>
          <a:bodyPr wrap="square">
            <a:spAutoFit/>
          </a:bodyPr>
          <a:lstStyle/>
          <a:p>
            <a:r>
              <a:rPr lang="pt-BR" sz="3000" b="1" dirty="0"/>
              <a:t>🏋️‍♀️</a:t>
            </a:r>
            <a:endParaRPr lang="pt-BR" sz="3000" dirty="0"/>
          </a:p>
        </p:txBody>
      </p:sp>
    </p:spTree>
    <p:extLst>
      <p:ext uri="{BB962C8B-B14F-4D97-AF65-F5344CB8AC3E}">
        <p14:creationId xmlns:p14="http://schemas.microsoft.com/office/powerpoint/2010/main" val="455514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C67E1-11A4-B5F7-FED1-96ABE2E2336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3E85DCE-D4D4-AD73-9091-8241DCF968B2}"/>
              </a:ext>
            </a:extLst>
          </p:cNvPr>
          <p:cNvSpPr txBox="1"/>
          <p:nvPr/>
        </p:nvSpPr>
        <p:spPr>
          <a:xfrm>
            <a:off x="116541" y="725251"/>
            <a:ext cx="2303929" cy="430887"/>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Caiu no ENEM: </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9FB6FDF4-327B-EDE7-4CC5-296A99E7ACC7}"/>
              </a:ext>
            </a:extLst>
          </p:cNvPr>
          <p:cNvPicPr>
            <a:picLocks noChangeAspect="1"/>
          </p:cNvPicPr>
          <p:nvPr/>
        </p:nvPicPr>
        <p:blipFill>
          <a:blip r:embed="rId2"/>
          <a:stretch>
            <a:fillRect/>
          </a:stretch>
        </p:blipFill>
        <p:spPr>
          <a:xfrm>
            <a:off x="2841813" y="735017"/>
            <a:ext cx="1506070" cy="890534"/>
          </a:xfrm>
          <a:prstGeom prst="rect">
            <a:avLst/>
          </a:prstGeom>
        </p:spPr>
      </p:pic>
      <p:sp>
        <p:nvSpPr>
          <p:cNvPr id="6" name="CaixaDeTexto 5">
            <a:extLst>
              <a:ext uri="{FF2B5EF4-FFF2-40B4-BE49-F238E27FC236}">
                <a16:creationId xmlns:a16="http://schemas.microsoft.com/office/drawing/2014/main" id="{75DE4A52-94DF-D691-79DE-C05B237F2ECD}"/>
              </a:ext>
            </a:extLst>
          </p:cNvPr>
          <p:cNvSpPr txBox="1"/>
          <p:nvPr/>
        </p:nvSpPr>
        <p:spPr>
          <a:xfrm>
            <a:off x="224117" y="1713782"/>
            <a:ext cx="5629835" cy="3139321"/>
          </a:xfrm>
          <a:prstGeom prst="rect">
            <a:avLst/>
          </a:prstGeom>
          <a:noFill/>
        </p:spPr>
        <p:txBody>
          <a:bodyPr wrap="square">
            <a:spAutoFit/>
          </a:bodyPr>
          <a:lstStyle/>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Os hidrocarbonetos são moléculas orgânicas com uma série de aplicações industriais. Por exemplo, eles estão presentes em grande quantidade nas diversas frações do petróleo e normalmente são separados por destilação fracionada, com base em suas temperaturas de ebulição. O quadro apresenta as principais frações obtidas na destilação do petróleo em diferentes faixas de temperaturas.</a:t>
            </a:r>
            <a:endParaRPr lang="pt-BR" sz="2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9BA34E57-2702-8DBB-FC1C-A95C1970E2F6}"/>
              </a:ext>
            </a:extLst>
          </p:cNvPr>
          <p:cNvPicPr>
            <a:picLocks noChangeAspect="1"/>
          </p:cNvPicPr>
          <p:nvPr/>
        </p:nvPicPr>
        <p:blipFill>
          <a:blip r:embed="rId3"/>
          <a:stretch>
            <a:fillRect/>
          </a:stretch>
        </p:blipFill>
        <p:spPr>
          <a:xfrm>
            <a:off x="71718" y="4941334"/>
            <a:ext cx="6024282" cy="1559090"/>
          </a:xfrm>
          <a:prstGeom prst="rect">
            <a:avLst/>
          </a:prstGeom>
        </p:spPr>
      </p:pic>
      <p:sp>
        <p:nvSpPr>
          <p:cNvPr id="9" name="CaixaDeTexto 8">
            <a:extLst>
              <a:ext uri="{FF2B5EF4-FFF2-40B4-BE49-F238E27FC236}">
                <a16:creationId xmlns:a16="http://schemas.microsoft.com/office/drawing/2014/main" id="{D816452A-9434-43C8-F88B-2F812641CAA3}"/>
              </a:ext>
            </a:extLst>
          </p:cNvPr>
          <p:cNvSpPr txBox="1"/>
          <p:nvPr/>
        </p:nvSpPr>
        <p:spPr>
          <a:xfrm>
            <a:off x="6176683" y="661514"/>
            <a:ext cx="5791200" cy="2956515"/>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Na fração 4, a separação dos compostos ocorre em temperaturas mais elevadas porque</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suas densidades são maiores.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número de ramificações é maior.</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sua solubilidade no petróleo é maior.</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as forças intermoleculares são mais intensas.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6000"/>
              </a:lnSpc>
              <a:spcAft>
                <a:spcPts val="800"/>
              </a:spcAft>
              <a:buFont typeface="+mj-lt"/>
              <a:buAutoNum type="alphaUcParenBoth"/>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cadeia carbônica é mais difícil de ser quebrada.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316393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49139-AA7D-40AF-F5C3-C7CDD7807DBB}"/>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40877731-6D7C-787B-37FA-EC3095F62D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282" y="674388"/>
            <a:ext cx="5863349" cy="1109588"/>
          </a:xfrm>
          <a:prstGeom prst="rect">
            <a:avLst/>
          </a:prstGeom>
          <a:noFill/>
        </p:spPr>
      </p:pic>
      <p:sp>
        <p:nvSpPr>
          <p:cNvPr id="4" name="CaixaDeTexto 3">
            <a:extLst>
              <a:ext uri="{FF2B5EF4-FFF2-40B4-BE49-F238E27FC236}">
                <a16:creationId xmlns:a16="http://schemas.microsoft.com/office/drawing/2014/main" id="{3BFBA074-3C2D-48FD-71CF-324089FCB737}"/>
              </a:ext>
            </a:extLst>
          </p:cNvPr>
          <p:cNvSpPr txBox="1"/>
          <p:nvPr/>
        </p:nvSpPr>
        <p:spPr>
          <a:xfrm>
            <a:off x="145281" y="1934704"/>
            <a:ext cx="5863349" cy="313932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Os combustíveis fósseis representam grande parte da matriz energética mundial. Esses combustíveis são formados a partir:</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da fusão nuclear de minerais</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da decomposição de organismos vivos ao longo de milhões de anos</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da cristalização de gases atmosféricos</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da transformação direta do carbono do ar</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da oxidação de metais no solo</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F0A35A28-CE5D-B4C3-CFB2-75B4F1EBFA7F}"/>
              </a:ext>
            </a:extLst>
          </p:cNvPr>
          <p:cNvSpPr txBox="1"/>
          <p:nvPr/>
        </p:nvSpPr>
        <p:spPr>
          <a:xfrm>
            <a:off x="6183369" y="612652"/>
            <a:ext cx="5863349"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por que os combustíveis fósseis são considerados recursos energéticos não renováveis.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122749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A2227-D9CE-4B31-9244-F3C9DF8885C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7313A7A-1F50-8C48-2BD1-5C0A37F9919F}"/>
              </a:ext>
            </a:extLst>
          </p:cNvPr>
          <p:cNvSpPr txBox="1"/>
          <p:nvPr/>
        </p:nvSpPr>
        <p:spPr>
          <a:xfrm>
            <a:off x="161364" y="843677"/>
            <a:ext cx="5764307" cy="2123658"/>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principal componente do gás natural é:</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etano.</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metano.</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propano.</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butano.</a:t>
            </a:r>
            <a:b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eteno.</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47FE104D-544A-03D5-7D5A-350C322A5F17}"/>
              </a:ext>
            </a:extLst>
          </p:cNvPr>
          <p:cNvSpPr txBox="1"/>
          <p:nvPr/>
        </p:nvSpPr>
        <p:spPr>
          <a:xfrm>
            <a:off x="6266331" y="843677"/>
            <a:ext cx="5764307" cy="280076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18.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processo de destilação fracionada do petróleo permite separar seus componentes porque esses apresentam:</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diferentes densidades.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diferentes cores.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diferentes pontos de ebulição.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diferentes massas atômicas.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diferentes cargas elétricas.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961163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BBBA-C15F-19A0-F657-05FDEA63FD5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DCD34E6-BCF7-E91C-17B6-818047637894}"/>
              </a:ext>
            </a:extLst>
          </p:cNvPr>
          <p:cNvSpPr txBox="1"/>
          <p:nvPr/>
        </p:nvSpPr>
        <p:spPr>
          <a:xfrm>
            <a:off x="125506" y="1058359"/>
            <a:ext cx="5764306" cy="1107996"/>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o que é refinamento do petróleo e cite dois produtos obtidos nesse processo.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AC6A1CDD-FD14-1CC0-35F2-5ABBB6EBD443}"/>
              </a:ext>
            </a:extLst>
          </p:cNvPr>
          <p:cNvSpPr txBox="1"/>
          <p:nvPr/>
        </p:nvSpPr>
        <p:spPr>
          <a:xfrm>
            <a:off x="6096000" y="1058359"/>
            <a:ext cx="5764306" cy="246221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derivado do petróleo utilizado na fabricação de velas é:</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gasolina.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querosene.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parafina.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diesel.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nafta.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73006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DCF31-B631-E868-CA6C-402102E8BD6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60C5AA3-172E-7578-F596-90D0CE701A96}"/>
              </a:ext>
            </a:extLst>
          </p:cNvPr>
          <p:cNvSpPr txBox="1"/>
          <p:nvPr/>
        </p:nvSpPr>
        <p:spPr>
          <a:xfrm>
            <a:off x="134470" y="800197"/>
            <a:ext cx="5764306" cy="313932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queima de combustíveis fósseis contribui para o aquecimento global principalmente pela emissão de: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nitrogênio.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hidrogênio.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dióxido de carbono.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oxigênio.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ozônio.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D1A4CF92-79BA-BEBE-998E-44E3ADB2D892}"/>
              </a:ext>
            </a:extLst>
          </p:cNvPr>
          <p:cNvSpPr txBox="1"/>
          <p:nvPr/>
        </p:nvSpPr>
        <p:spPr>
          <a:xfrm>
            <a:off x="6185646" y="800196"/>
            <a:ext cx="5764306"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como a queima de combustíveis fósseis pode contribuir para a formação de chuvas ácidas.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850580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8C98A-2B5A-A24A-EC79-CB49DC903B1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B960BC2-3365-8559-5696-4782AE1A6716}"/>
              </a:ext>
            </a:extLst>
          </p:cNvPr>
          <p:cNvSpPr txBox="1"/>
          <p:nvPr/>
        </p:nvSpPr>
        <p:spPr>
          <a:xfrm>
            <a:off x="161365" y="666634"/>
            <a:ext cx="5764306" cy="5847755"/>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como a queima de combustíveis fósseis pode contribuir para a formação de chuvas ácidas.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carvão mineral é caracterizado principalmente por possuir grande quantidade de: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oxigênio.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carbono.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hidrogênio.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nitrogênio.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cloro.</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D0034DC9-D5AE-55D5-164B-C811F0B91C2B}"/>
              </a:ext>
            </a:extLst>
          </p:cNvPr>
          <p:cNvSpPr txBox="1"/>
          <p:nvPr/>
        </p:nvSpPr>
        <p:spPr>
          <a:xfrm>
            <a:off x="6185647" y="666634"/>
            <a:ext cx="5764306"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Explique dois impactos ambientais associados ao uso de combustíveis fósseis.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563839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7F3E-C9A7-9AD8-1EEE-24DD39ACE74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38CADE2-4B28-88EE-28A4-8C6C61310661}"/>
              </a:ext>
            </a:extLst>
          </p:cNvPr>
          <p:cNvSpPr txBox="1"/>
          <p:nvPr/>
        </p:nvSpPr>
        <p:spPr>
          <a:xfrm>
            <a:off x="0" y="520877"/>
            <a:ext cx="5871882" cy="212365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VII</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Reações de Combustão – </a:t>
            </a: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Energia dos Hidrocarbonetos</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Segoe UI Symbol"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Contextualizando: O Motor da Civilização</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916BD207-451F-FC77-CD67-D89DD8E37B31}"/>
              </a:ext>
            </a:extLst>
          </p:cNvPr>
          <p:cNvPicPr>
            <a:picLocks noChangeAspect="1"/>
          </p:cNvPicPr>
          <p:nvPr/>
        </p:nvPicPr>
        <p:blipFill>
          <a:blip r:embed="rId2"/>
          <a:stretch>
            <a:fillRect/>
          </a:stretch>
        </p:blipFill>
        <p:spPr>
          <a:xfrm>
            <a:off x="221043" y="2784380"/>
            <a:ext cx="5747506" cy="3213007"/>
          </a:xfrm>
          <a:prstGeom prst="rect">
            <a:avLst/>
          </a:prstGeom>
        </p:spPr>
      </p:pic>
      <p:sp>
        <p:nvSpPr>
          <p:cNvPr id="6" name="CaixaDeTexto 5">
            <a:extLst>
              <a:ext uri="{FF2B5EF4-FFF2-40B4-BE49-F238E27FC236}">
                <a16:creationId xmlns:a16="http://schemas.microsoft.com/office/drawing/2014/main" id="{FEA522CA-501A-A732-C875-BCBC38456AE2}"/>
              </a:ext>
            </a:extLst>
          </p:cNvPr>
          <p:cNvSpPr txBox="1"/>
          <p:nvPr/>
        </p:nvSpPr>
        <p:spPr>
          <a:xfrm>
            <a:off x="4421841" y="6137232"/>
            <a:ext cx="1450041"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(Gerada por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EFCB209F-2547-7F00-CEE4-01A832A915CE}"/>
              </a:ext>
            </a:extLst>
          </p:cNvPr>
          <p:cNvSpPr txBox="1"/>
          <p:nvPr/>
        </p:nvSpPr>
        <p:spPr>
          <a:xfrm>
            <a:off x="6223453" y="520877"/>
            <a:ext cx="5747504" cy="3816429"/>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 combustão é uma reação química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exotérmica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(libera calor) entre um combustível (o hidrocarboneto) e um comburente (geralmente o O</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do ar). </a:t>
            </a:r>
          </a:p>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É o princípio por trás de quase todo o transporte global. </a:t>
            </a:r>
          </a:p>
          <a:p>
            <a:pPr algn="just" fontAlgn="auto">
              <a:buNone/>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No entanto, o tipo de produto gerado depende diretamente da disponibilidade de oxigênio, o que nos leva ao conceito de "queima limpa" vs. "queima suja".</a:t>
            </a:r>
            <a:endParaRPr lang="pt-BR" sz="2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4909D244-218E-77AD-6803-D31E5B8C79AE}"/>
              </a:ext>
            </a:extLst>
          </p:cNvPr>
          <p:cNvSpPr txBox="1"/>
          <p:nvPr/>
        </p:nvSpPr>
        <p:spPr>
          <a:xfrm>
            <a:off x="6223453" y="4690682"/>
            <a:ext cx="5747507" cy="144655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Combustão Completa vs. Incompleta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 grande diferença reside na quantidade de comburente (O</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disponível para a reação.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76073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61BF2-B735-7BE5-0A08-4910E080F38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E0BBEF3-D44F-2BF2-F212-8D139DE0B098}"/>
              </a:ext>
            </a:extLst>
          </p:cNvPr>
          <p:cNvSpPr txBox="1"/>
          <p:nvPr/>
        </p:nvSpPr>
        <p:spPr>
          <a:xfrm>
            <a:off x="125506" y="720493"/>
            <a:ext cx="5647765" cy="491993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Combustão Completa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Ocorre quando há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oxigênio em excesso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Todo o carbono do hidrocarboneto é oxidado ao seu estado máximo (NOX: +4).</a:t>
            </a:r>
          </a:p>
          <a:p>
            <a:pPr algn="just" fontAlgn="auto">
              <a:buNone/>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Produtos: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Dióxido de Carbono (CO</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Água (H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Característica: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Chama azul, alta liberação de energia, sem resíduos sólidos.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Equação Geral: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Hidrocarboneto + O</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 CO</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 H</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O + Energia</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42CCC33F-9FDC-22F0-510B-B41FC91C4AB2}"/>
              </a:ext>
            </a:extLst>
          </p:cNvPr>
          <p:cNvSpPr txBox="1"/>
          <p:nvPr/>
        </p:nvSpPr>
        <p:spPr>
          <a:xfrm>
            <a:off x="6418728" y="720493"/>
            <a:ext cx="5647765" cy="608564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b) Combustão Incompleta</a:t>
            </a:r>
            <a:endParaRPr lang="pt-BR" sz="2200" dirty="0">
              <a:effectLst/>
              <a:latin typeface="Arial Narrow" panose="020B0606020202030204" pitchFamily="34" charset="0"/>
              <a:ea typeface="Calibri" panose="020F0502020204030204" pitchFamily="34" charset="0"/>
            </a:endParaRPr>
          </a:p>
          <a:p>
            <a:pPr algn="just" fontAlgn="auto">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Ocorre quando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oxigênio é limitante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carbono não atinge a oxidação máxima.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Formação de Monóxido de Carbono (CO):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Um gás incolor, inodoro e extremamente tóxico.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Formação de Fuligem (Cs):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Carbono sólido finamente dividido (cinzas/fumaça preta).</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Característica: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Chama amarela/alaranjada, menor rendimento energético.</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Equação Exemplo (Metano):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CH</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4</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+ 3/2 O</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 CO + 2 H</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O</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CH</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4</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 O</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 C</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(s)</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+ 2 H</a:t>
            </a:r>
            <a:r>
              <a:rPr lang="pt-BR" sz="2200" b="1" kern="100" baseline="-250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847816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45752-9FD8-5466-C83E-516ECF9EB62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CDF9945-F79E-F7BD-E7FB-1F099AD396D5}"/>
              </a:ext>
            </a:extLst>
          </p:cNvPr>
          <p:cNvSpPr txBox="1"/>
          <p:nvPr/>
        </p:nvSpPr>
        <p:spPr>
          <a:xfrm>
            <a:off x="215153" y="851664"/>
            <a:ext cx="5728447" cy="1107996"/>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Exemplo de Fixação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Escreva a equação balanceada de combustão completa do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Isooctano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18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3D6DFA82-186E-1712-F7F3-D3AFD18D092F}"/>
              </a:ext>
            </a:extLst>
          </p:cNvPr>
          <p:cNvSpPr txBox="1"/>
          <p:nvPr/>
        </p:nvSpPr>
        <p:spPr>
          <a:xfrm>
            <a:off x="98612" y="733349"/>
            <a:ext cx="690282" cy="553998"/>
          </a:xfrm>
          <a:prstGeom prst="rect">
            <a:avLst/>
          </a:prstGeom>
          <a:noFill/>
        </p:spPr>
        <p:txBody>
          <a:bodyPr wrap="square">
            <a:spAutoFit/>
          </a:bodyPr>
          <a:lstStyle/>
          <a:p>
            <a:r>
              <a:rPr lang="pt-BR" sz="3000" b="1" dirty="0"/>
              <a:t>🏋️‍♀️ </a:t>
            </a:r>
            <a:endParaRPr lang="pt-BR" sz="3000" dirty="0"/>
          </a:p>
        </p:txBody>
      </p:sp>
      <p:pic>
        <p:nvPicPr>
          <p:cNvPr id="5" name="Imagem 4" descr="Interface gráfica do usuário, Site&#10;&#10;O conteúdo gerado por IA pode estar incorreto.">
            <a:extLst>
              <a:ext uri="{FF2B5EF4-FFF2-40B4-BE49-F238E27FC236}">
                <a16:creationId xmlns:a16="http://schemas.microsoft.com/office/drawing/2014/main" id="{F33646D5-ED3E-2942-4498-8CA4582433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27571" y="733349"/>
            <a:ext cx="5034133" cy="952666"/>
          </a:xfrm>
          <a:prstGeom prst="rect">
            <a:avLst/>
          </a:prstGeom>
          <a:noFill/>
        </p:spPr>
      </p:pic>
      <p:sp>
        <p:nvSpPr>
          <p:cNvPr id="7" name="CaixaDeTexto 6">
            <a:extLst>
              <a:ext uri="{FF2B5EF4-FFF2-40B4-BE49-F238E27FC236}">
                <a16:creationId xmlns:a16="http://schemas.microsoft.com/office/drawing/2014/main" id="{222D1937-61F0-6E5F-4640-33F610B7C8EC}"/>
              </a:ext>
            </a:extLst>
          </p:cNvPr>
          <p:cNvSpPr txBox="1"/>
          <p:nvPr/>
        </p:nvSpPr>
        <p:spPr>
          <a:xfrm>
            <a:off x="6376146" y="1859339"/>
            <a:ext cx="5600701" cy="3477875"/>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25.</a:t>
            </a:r>
            <a:r>
              <a:rPr lang="pt-BR" sz="2200" kern="100" dirty="0">
                <a:effectLst/>
                <a:latin typeface="Arial Narrow" panose="020B0606020202030204" pitchFamily="34" charset="0"/>
                <a:ea typeface="Calibri" panose="020F0502020204030204" pitchFamily="34" charset="0"/>
              </a:rPr>
              <a:t> A combustão é uma reação química classificada como: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A) endotérmica.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B) exotérmica.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C) nuclear.</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D) fotossintética.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E) catalítica.</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rPr>
              <a:t>26.</a:t>
            </a:r>
            <a:r>
              <a:rPr lang="pt-BR" sz="2200" kern="100" dirty="0">
                <a:effectLst/>
                <a:latin typeface="Arial Narrow" panose="020B0606020202030204" pitchFamily="34" charset="0"/>
                <a:ea typeface="Calibri" panose="020F0502020204030204" pitchFamily="34" charset="0"/>
              </a:rPr>
              <a:t> Defina combustível e comburente em uma reação de combustão.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40568426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D87E6-8787-5B6F-D9FE-89932105DC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5B5F872-680F-ED7C-A1DC-D18F49556F40}"/>
              </a:ext>
            </a:extLst>
          </p:cNvPr>
          <p:cNvSpPr txBox="1"/>
          <p:nvPr/>
        </p:nvSpPr>
        <p:spPr>
          <a:xfrm>
            <a:off x="134471" y="708735"/>
            <a:ext cx="5540188" cy="280076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27.</a:t>
            </a:r>
            <a:r>
              <a:rPr lang="pt-BR" sz="2200" kern="100" dirty="0">
                <a:effectLst/>
                <a:latin typeface="Arial Narrow" panose="020B0606020202030204" pitchFamily="34" charset="0"/>
                <a:ea typeface="Calibri" panose="020F0502020204030204" pitchFamily="34" charset="0"/>
              </a:rPr>
              <a:t> Em ambientes fechados, a combustão incompleta pode gerar um gás extremamente tóxico responsável por diversas intoxicações. Esse gás é:</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A) CO</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B) CO.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C) O</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D) CH</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₄.</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E) NO</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r>
              <a:rPr lang="pt-BR" sz="2200" kern="100"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C62508B2-C938-5B03-A939-E889BFF743DB}"/>
              </a:ext>
            </a:extLst>
          </p:cNvPr>
          <p:cNvSpPr txBox="1"/>
          <p:nvPr/>
        </p:nvSpPr>
        <p:spPr>
          <a:xfrm>
            <a:off x="6230471" y="708734"/>
            <a:ext cx="5540188"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28.</a:t>
            </a:r>
            <a:r>
              <a:rPr lang="pt-BR" sz="2200" kern="100" dirty="0">
                <a:effectLst/>
                <a:latin typeface="Arial Narrow" panose="020B0606020202030204" pitchFamily="34" charset="0"/>
                <a:ea typeface="Calibri" panose="020F0502020204030204" pitchFamily="34" charset="0"/>
              </a:rPr>
              <a:t> Explique por que a combustão completa libera mais energia que a combustão incompleta.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640052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D8531-59D8-A5EA-E135-E84BC0B7ED9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7BC5AC3-AFBD-C6B6-FADA-4EBF86436FCD}"/>
              </a:ext>
            </a:extLst>
          </p:cNvPr>
          <p:cNvSpPr txBox="1"/>
          <p:nvPr/>
        </p:nvSpPr>
        <p:spPr>
          <a:xfrm>
            <a:off x="170329" y="745502"/>
            <a:ext cx="5683624" cy="212365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29.</a:t>
            </a:r>
            <a:r>
              <a:rPr lang="pt-BR" sz="2200" kern="100" dirty="0">
                <a:effectLst/>
                <a:latin typeface="Arial Narrow" panose="020B0606020202030204" pitchFamily="34" charset="0"/>
                <a:ea typeface="Calibri" panose="020F0502020204030204" pitchFamily="34" charset="0"/>
              </a:rPr>
              <a:t> A combustão completa do metano produz:</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A) CO e H</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r>
              <a:rPr lang="pt-BR" sz="2200" kern="100" dirty="0">
                <a:effectLst/>
                <a:latin typeface="Arial Narrow" panose="020B0606020202030204" pitchFamily="34" charset="0"/>
                <a:ea typeface="Calibri" panose="020F0502020204030204" pitchFamily="34" charset="0"/>
              </a:rPr>
              <a:t>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B) CO</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r>
              <a:rPr lang="pt-BR" sz="2200" kern="100" dirty="0">
                <a:effectLst/>
                <a:latin typeface="Arial Narrow" panose="020B0606020202030204" pitchFamily="34" charset="0"/>
                <a:ea typeface="Calibri" panose="020F0502020204030204" pitchFamily="34" charset="0"/>
              </a:rPr>
              <a:t> e H</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r>
              <a:rPr lang="pt-BR" sz="2200" kern="100" dirty="0">
                <a:effectLst/>
                <a:latin typeface="Arial Narrow" panose="020B0606020202030204" pitchFamily="34" charset="0"/>
                <a:ea typeface="Calibri" panose="020F0502020204030204" pitchFamily="34" charset="0"/>
              </a:rPr>
              <a:t>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C) C e H</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D) CH</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₄</a:t>
            </a:r>
            <a:r>
              <a:rPr lang="pt-BR" sz="2200" kern="100" dirty="0">
                <a:effectLst/>
                <a:latin typeface="Arial Narrow" panose="020B0606020202030204" pitchFamily="34" charset="0"/>
                <a:ea typeface="Calibri" panose="020F0502020204030204" pitchFamily="34" charset="0"/>
              </a:rPr>
              <a:t> e CO</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E) CO e O</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5E6B9543-B288-8EE6-5ABE-5927F8B7D5DF}"/>
              </a:ext>
            </a:extLst>
          </p:cNvPr>
          <p:cNvSpPr txBox="1"/>
          <p:nvPr/>
        </p:nvSpPr>
        <p:spPr>
          <a:xfrm>
            <a:off x="6275293" y="745502"/>
            <a:ext cx="5683624" cy="246221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30.</a:t>
            </a:r>
            <a:r>
              <a:rPr lang="pt-BR" sz="2200" kern="100" dirty="0">
                <a:effectLst/>
                <a:latin typeface="Arial Narrow" panose="020B0606020202030204" pitchFamily="34" charset="0"/>
                <a:ea typeface="Calibri" panose="020F0502020204030204" pitchFamily="34" charset="0"/>
              </a:rPr>
              <a:t> A presença de fuligem em uma chama indica que está ocorrendo: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A) combustão completa.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B) combustão catalítica.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C) combustão incompleta.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D) combustão nuclear.</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E) combustão neutra.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90943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07458-20EA-1A9C-A650-9D57C538C76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868E85-5A59-5CEA-B47B-B90ACA8B02CD}"/>
              </a:ext>
            </a:extLst>
          </p:cNvPr>
          <p:cNvSpPr txBox="1"/>
          <p:nvPr/>
        </p:nvSpPr>
        <p:spPr>
          <a:xfrm>
            <a:off x="170329" y="685870"/>
            <a:ext cx="5656730"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31.</a:t>
            </a:r>
            <a:r>
              <a:rPr lang="pt-BR" sz="2200" kern="100" dirty="0">
                <a:effectLst/>
                <a:latin typeface="Arial Narrow" panose="020B0606020202030204" pitchFamily="34" charset="0"/>
                <a:ea typeface="Calibri" panose="020F0502020204030204" pitchFamily="34" charset="0"/>
              </a:rPr>
              <a:t> Explique por que a combustão incompleta pode representar um risco à saúde.</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49C6549F-43CA-6B71-C251-9E28A1EB7B4D}"/>
              </a:ext>
            </a:extLst>
          </p:cNvPr>
          <p:cNvSpPr txBox="1"/>
          <p:nvPr/>
        </p:nvSpPr>
        <p:spPr>
          <a:xfrm>
            <a:off x="6275294" y="685870"/>
            <a:ext cx="5656730" cy="212365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32.</a:t>
            </a:r>
            <a:r>
              <a:rPr lang="pt-BR" sz="2200" kern="100" dirty="0">
                <a:effectLst/>
                <a:latin typeface="Arial Narrow" panose="020B0606020202030204" pitchFamily="34" charset="0"/>
                <a:ea typeface="Calibri" panose="020F0502020204030204" pitchFamily="34" charset="0"/>
              </a:rPr>
              <a:t> Na combustão, o oxigênio atua como: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A) combustível.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B) comburente.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C) catalisador.</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D) solvente.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E) produto.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448897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D9810-3662-AFA2-BF36-B7DC1B1B426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150932-9E59-7E72-4F4D-91ED99BA02B1}"/>
              </a:ext>
            </a:extLst>
          </p:cNvPr>
          <p:cNvSpPr txBox="1"/>
          <p:nvPr/>
        </p:nvSpPr>
        <p:spPr>
          <a:xfrm>
            <a:off x="89647" y="605188"/>
            <a:ext cx="5871882" cy="246221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33.</a:t>
            </a:r>
            <a:r>
              <a:rPr lang="pt-BR" sz="2200" kern="100" dirty="0">
                <a:effectLst/>
                <a:latin typeface="Arial Narrow" panose="020B0606020202030204" pitchFamily="34" charset="0"/>
                <a:ea typeface="Calibri" panose="020F0502020204030204" pitchFamily="34" charset="0"/>
              </a:rPr>
              <a:t> A redução da quantidade de oxigênio disponível durante a combustão tende 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A) aumentar a produção de CO</a:t>
            </a:r>
            <a:r>
              <a:rPr lang="pt-BR" sz="2200" kern="100" dirty="0">
                <a:effectLst/>
                <a:latin typeface="Arial Narrow" panose="020B0606020202030204" pitchFamily="34" charset="0"/>
                <a:ea typeface="Calibri" panose="020F0502020204030204" pitchFamily="34" charset="0"/>
                <a:cs typeface="Cambria Math" panose="02040503050406030204" pitchFamily="18" charset="0"/>
              </a:rPr>
              <a:t>₂.</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B) favorecer a combust</a:t>
            </a:r>
            <a:r>
              <a:rPr lang="pt-BR" sz="2200" kern="100" dirty="0">
                <a:effectLst/>
                <a:latin typeface="Arial Narrow" panose="020B0606020202030204" pitchFamily="34" charset="0"/>
                <a:ea typeface="Calibri" panose="020F0502020204030204" pitchFamily="34" charset="0"/>
                <a:cs typeface="Arial Narrow" panose="020B0606020202030204" pitchFamily="34" charset="0"/>
              </a:rPr>
              <a:t>ã</a:t>
            </a:r>
            <a:r>
              <a:rPr lang="pt-BR" sz="2200" kern="100" dirty="0">
                <a:effectLst/>
                <a:latin typeface="Arial Narrow" panose="020B0606020202030204" pitchFamily="34" charset="0"/>
                <a:ea typeface="Calibri" panose="020F0502020204030204" pitchFamily="34" charset="0"/>
              </a:rPr>
              <a:t>o completa.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C) aumentar a forma</a:t>
            </a:r>
            <a:r>
              <a:rPr lang="pt-BR" sz="2200" kern="100" dirty="0">
                <a:effectLst/>
                <a:latin typeface="Arial Narrow" panose="020B0606020202030204" pitchFamily="34" charset="0"/>
                <a:ea typeface="Calibri" panose="020F0502020204030204" pitchFamily="34" charset="0"/>
                <a:cs typeface="Arial Narrow" panose="020B0606020202030204" pitchFamily="34" charset="0"/>
              </a:rPr>
              <a:t>çã</a:t>
            </a:r>
            <a:r>
              <a:rPr lang="pt-BR" sz="2200" kern="100" dirty="0">
                <a:effectLst/>
                <a:latin typeface="Arial Narrow" panose="020B0606020202030204" pitchFamily="34" charset="0"/>
                <a:ea typeface="Calibri" panose="020F0502020204030204" pitchFamily="34" charset="0"/>
              </a:rPr>
              <a:t>o de CO e fuligem.</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D) impedir qualquer rea</a:t>
            </a:r>
            <a:r>
              <a:rPr lang="pt-BR" sz="2200" kern="100" dirty="0">
                <a:effectLst/>
                <a:latin typeface="Arial Narrow" panose="020B0606020202030204" pitchFamily="34" charset="0"/>
                <a:ea typeface="Calibri" panose="020F0502020204030204" pitchFamily="34" charset="0"/>
                <a:cs typeface="Arial Narrow" panose="020B0606020202030204" pitchFamily="34" charset="0"/>
              </a:rPr>
              <a:t>çã</a:t>
            </a:r>
            <a:r>
              <a:rPr lang="pt-BR" sz="2200" kern="100" dirty="0">
                <a:effectLst/>
                <a:latin typeface="Arial Narrow" panose="020B0606020202030204" pitchFamily="34" charset="0"/>
                <a:ea typeface="Calibri" panose="020F0502020204030204" pitchFamily="34" charset="0"/>
              </a:rPr>
              <a:t>o qu</a:t>
            </a:r>
            <a:r>
              <a:rPr lang="pt-BR" sz="2200" kern="100" dirty="0">
                <a:effectLst/>
                <a:latin typeface="Arial Narrow" panose="020B0606020202030204" pitchFamily="34" charset="0"/>
                <a:ea typeface="Calibri" panose="020F0502020204030204" pitchFamily="34" charset="0"/>
                <a:cs typeface="Arial Narrow" panose="020B0606020202030204" pitchFamily="34" charset="0"/>
              </a:rPr>
              <a:t>í</a:t>
            </a:r>
            <a:r>
              <a:rPr lang="pt-BR" sz="2200" kern="100" dirty="0">
                <a:effectLst/>
                <a:latin typeface="Arial Narrow" panose="020B0606020202030204" pitchFamily="34" charset="0"/>
                <a:ea typeface="Calibri" panose="020F0502020204030204" pitchFamily="34" charset="0"/>
              </a:rPr>
              <a:t>mica.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rPr>
              <a:t>E) produzir apenas </a:t>
            </a:r>
            <a:r>
              <a:rPr lang="pt-BR" sz="2200" kern="100" dirty="0">
                <a:effectLst/>
                <a:latin typeface="Arial Narrow" panose="020B0606020202030204" pitchFamily="34" charset="0"/>
                <a:ea typeface="Calibri" panose="020F0502020204030204" pitchFamily="34" charset="0"/>
                <a:cs typeface="Arial Narrow" panose="020B0606020202030204" pitchFamily="34" charset="0"/>
              </a:rPr>
              <a:t>á</a:t>
            </a:r>
            <a:r>
              <a:rPr lang="pt-BR" sz="2200" kern="100" dirty="0">
                <a:effectLst/>
                <a:latin typeface="Arial Narrow" panose="020B0606020202030204" pitchFamily="34" charset="0"/>
                <a:ea typeface="Calibri" panose="020F0502020204030204" pitchFamily="34" charset="0"/>
              </a:rPr>
              <a:t>gua.</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55C0B36A-009A-DCE7-2400-0DED9709CA9D}"/>
              </a:ext>
            </a:extLst>
          </p:cNvPr>
          <p:cNvSpPr txBox="1"/>
          <p:nvPr/>
        </p:nvSpPr>
        <p:spPr>
          <a:xfrm>
            <a:off x="6230471" y="605188"/>
            <a:ext cx="5871882" cy="76944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rPr>
              <a:t>34. </a:t>
            </a:r>
            <a:r>
              <a:rPr lang="pt-BR" sz="2200" kern="100" dirty="0">
                <a:effectLst/>
                <a:latin typeface="Arial Narrow" panose="020B0606020202030204" pitchFamily="34" charset="0"/>
                <a:ea typeface="Calibri" panose="020F0502020204030204" pitchFamily="34" charset="0"/>
              </a:rPr>
              <a:t>Cite três exemplos do cotidiano em que ocorre combustão.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653152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6DF53-1C11-C3F2-44FC-8761CABBEA4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C9515FC-3853-3669-4647-3360A0D03F47}"/>
              </a:ext>
            </a:extLst>
          </p:cNvPr>
          <p:cNvSpPr txBox="1"/>
          <p:nvPr/>
        </p:nvSpPr>
        <p:spPr>
          <a:xfrm>
            <a:off x="179295" y="640541"/>
            <a:ext cx="2483224" cy="769441"/>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VIII</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B0A470B8-46FD-F9B0-06BE-A41F3D113F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6138" y="768294"/>
            <a:ext cx="2722527" cy="567447"/>
          </a:xfrm>
          <a:prstGeom prst="rect">
            <a:avLst/>
          </a:prstGeom>
          <a:noFill/>
        </p:spPr>
      </p:pic>
      <p:sp>
        <p:nvSpPr>
          <p:cNvPr id="6" name="CaixaDeTexto 5">
            <a:extLst>
              <a:ext uri="{FF2B5EF4-FFF2-40B4-BE49-F238E27FC236}">
                <a16:creationId xmlns:a16="http://schemas.microsoft.com/office/drawing/2014/main" id="{EC70A812-2302-2093-DB4A-CEC703E6E3CA}"/>
              </a:ext>
            </a:extLst>
          </p:cNvPr>
          <p:cNvSpPr txBox="1"/>
          <p:nvPr/>
        </p:nvSpPr>
        <p:spPr>
          <a:xfrm>
            <a:off x="3263041" y="1335741"/>
            <a:ext cx="2635624" cy="461665"/>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Profa. Ma. Rosimeire Silva de Carvalho</a:t>
            </a:r>
            <a:endParaRPr lang="pt-BR" sz="1200" dirty="0">
              <a:effectLst/>
              <a:latin typeface="Arial Narrow" panose="020B0606020202030204" pitchFamily="34" charset="0"/>
              <a:ea typeface="Calibri" panose="020F0502020204030204" pitchFamily="34" charset="0"/>
            </a:endParaRPr>
          </a:p>
          <a:p>
            <a:pPr algn="r">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 Goiás Tec (SEDUC-GO) </a:t>
            </a:r>
            <a:endParaRPr lang="pt-BR" sz="1200" dirty="0">
              <a:latin typeface="Arial Narrow" panose="020B0606020202030204" pitchFamily="34" charset="0"/>
            </a:endParaRPr>
          </a:p>
        </p:txBody>
      </p:sp>
      <p:sp>
        <p:nvSpPr>
          <p:cNvPr id="8" name="CaixaDeTexto 7">
            <a:extLst>
              <a:ext uri="{FF2B5EF4-FFF2-40B4-BE49-F238E27FC236}">
                <a16:creationId xmlns:a16="http://schemas.microsoft.com/office/drawing/2014/main" id="{8C1C535B-8B02-D8E1-9935-D0B69F933076}"/>
              </a:ext>
            </a:extLst>
          </p:cNvPr>
          <p:cNvSpPr txBox="1"/>
          <p:nvPr/>
        </p:nvSpPr>
        <p:spPr>
          <a:xfrm>
            <a:off x="6221506" y="768294"/>
            <a:ext cx="5719370"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Estas funções variam conforme o oxigênio se liga ao carbono (ligação simples ou dupla) e a posição desse carbono na cadeia.</a:t>
            </a:r>
          </a:p>
          <a:p>
            <a:pPr algn="just" fontAlgn="auto">
              <a:buNone/>
            </a:pPr>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a:r>
              <a:rPr lang="pt-BR" sz="2200" b="1" dirty="0">
                <a:latin typeface="Arial Narrow" panose="020B0606020202030204" pitchFamily="34" charset="0"/>
              </a:rPr>
              <a:t>a) Presença da hidroxila (-OH)</a:t>
            </a:r>
            <a:endParaRPr lang="pt-BR" sz="2200" dirty="0">
              <a:effectLst/>
              <a:latin typeface="Arial Narrow" panose="020B0606020202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28AADC70-5D5E-9FFE-8DEB-2BFE121F4A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82567"/>
            <a:ext cx="5898665" cy="3932862"/>
          </a:xfrm>
          <a:prstGeom prst="rect">
            <a:avLst/>
          </a:prstGeom>
        </p:spPr>
      </p:pic>
      <p:sp>
        <p:nvSpPr>
          <p:cNvPr id="11" name="CaixaDeTexto 10">
            <a:extLst>
              <a:ext uri="{FF2B5EF4-FFF2-40B4-BE49-F238E27FC236}">
                <a16:creationId xmlns:a16="http://schemas.microsoft.com/office/drawing/2014/main" id="{DE51BBA6-FC77-D27E-E9AB-9AE3544841F7}"/>
              </a:ext>
            </a:extLst>
          </p:cNvPr>
          <p:cNvSpPr txBox="1"/>
          <p:nvPr/>
        </p:nvSpPr>
        <p:spPr>
          <a:xfrm>
            <a:off x="4580853" y="6238430"/>
            <a:ext cx="1129553"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Arial Narrow" panose="020B0606020202030204" pitchFamily="34" charset="0"/>
              <a:ea typeface="Calibri" panose="020F0502020204030204" pitchFamily="34" charset="0"/>
            </a:endParaRPr>
          </a:p>
        </p:txBody>
      </p:sp>
      <p:sp>
        <p:nvSpPr>
          <p:cNvPr id="12" name="CaixaDeTexto 11">
            <a:extLst>
              <a:ext uri="{FF2B5EF4-FFF2-40B4-BE49-F238E27FC236}">
                <a16:creationId xmlns:a16="http://schemas.microsoft.com/office/drawing/2014/main" id="{C2043969-8BC8-E75C-9D37-BEABBAB1D091}"/>
              </a:ext>
            </a:extLst>
          </p:cNvPr>
          <p:cNvSpPr txBox="1"/>
          <p:nvPr/>
        </p:nvSpPr>
        <p:spPr>
          <a:xfrm>
            <a:off x="316453" y="1974543"/>
            <a:ext cx="5719370" cy="430887"/>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Funções Oxigenadas (O Oxigênio Protagonista)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pic>
        <p:nvPicPr>
          <p:cNvPr id="16" name="Imagem 15">
            <a:extLst>
              <a:ext uri="{FF2B5EF4-FFF2-40B4-BE49-F238E27FC236}">
                <a16:creationId xmlns:a16="http://schemas.microsoft.com/office/drawing/2014/main" id="{E6B68FF5-FA4B-A7E0-D5DA-01DE02EFF537}"/>
              </a:ext>
            </a:extLst>
          </p:cNvPr>
          <p:cNvPicPr>
            <a:picLocks noChangeAspect="1"/>
          </p:cNvPicPr>
          <p:nvPr/>
        </p:nvPicPr>
        <p:blipFill>
          <a:blip r:embed="rId4"/>
          <a:stretch>
            <a:fillRect/>
          </a:stretch>
        </p:blipFill>
        <p:spPr>
          <a:xfrm>
            <a:off x="6293337" y="2805953"/>
            <a:ext cx="5680148" cy="3359853"/>
          </a:xfrm>
          <a:prstGeom prst="rect">
            <a:avLst/>
          </a:prstGeom>
        </p:spPr>
      </p:pic>
    </p:spTree>
    <p:extLst>
      <p:ext uri="{BB962C8B-B14F-4D97-AF65-F5344CB8AC3E}">
        <p14:creationId xmlns:p14="http://schemas.microsoft.com/office/powerpoint/2010/main" val="2284907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E3A0C-11E6-FBFE-23EB-CC865111629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1B4C42-608D-1756-7D1E-A64080F0E76B}"/>
              </a:ext>
            </a:extLst>
          </p:cNvPr>
          <p:cNvSpPr txBox="1"/>
          <p:nvPr/>
        </p:nvSpPr>
        <p:spPr>
          <a:xfrm>
            <a:off x="170330" y="832789"/>
            <a:ext cx="4733364" cy="430887"/>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b) O Grupo Carbonila (C=O)</a:t>
            </a:r>
            <a:endParaRPr lang="pt-BR" sz="22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ED3B3C24-C950-A72F-16D0-3B29D4CAA666}"/>
              </a:ext>
            </a:extLst>
          </p:cNvPr>
          <p:cNvPicPr>
            <a:picLocks noChangeAspect="1"/>
          </p:cNvPicPr>
          <p:nvPr/>
        </p:nvPicPr>
        <p:blipFill>
          <a:blip r:embed="rId2"/>
          <a:stretch>
            <a:fillRect/>
          </a:stretch>
        </p:blipFill>
        <p:spPr>
          <a:xfrm>
            <a:off x="170330" y="1812819"/>
            <a:ext cx="5834556" cy="2158699"/>
          </a:xfrm>
          <a:prstGeom prst="rect">
            <a:avLst/>
          </a:prstGeom>
        </p:spPr>
      </p:pic>
      <p:sp>
        <p:nvSpPr>
          <p:cNvPr id="7" name="CaixaDeTexto 6">
            <a:extLst>
              <a:ext uri="{FF2B5EF4-FFF2-40B4-BE49-F238E27FC236}">
                <a16:creationId xmlns:a16="http://schemas.microsoft.com/office/drawing/2014/main" id="{575B0A91-56C3-588C-6D80-32A0B1BBBD2B}"/>
              </a:ext>
            </a:extLst>
          </p:cNvPr>
          <p:cNvSpPr txBox="1"/>
          <p:nvPr/>
        </p:nvSpPr>
        <p:spPr>
          <a:xfrm>
            <a:off x="6357444" y="832789"/>
            <a:ext cx="5834556" cy="430887"/>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 O Grupo Carboxila e Derivados (-CO</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H)</a:t>
            </a:r>
            <a:endParaRPr lang="pt-BR" sz="2200" dirty="0">
              <a:effectLst/>
              <a:latin typeface="Calibri" panose="020F0502020204030204" pitchFamily="34" charset="0"/>
              <a:ea typeface="Calibri" panose="020F0502020204030204" pitchFamily="34" charset="0"/>
            </a:endParaRPr>
          </a:p>
        </p:txBody>
      </p:sp>
      <p:pic>
        <p:nvPicPr>
          <p:cNvPr id="15" name="Imagem 14">
            <a:extLst>
              <a:ext uri="{FF2B5EF4-FFF2-40B4-BE49-F238E27FC236}">
                <a16:creationId xmlns:a16="http://schemas.microsoft.com/office/drawing/2014/main" id="{08CA0F8A-CDEE-0E43-7D08-36DA7E3BEF9F}"/>
              </a:ext>
            </a:extLst>
          </p:cNvPr>
          <p:cNvPicPr>
            <a:picLocks noChangeAspect="1"/>
          </p:cNvPicPr>
          <p:nvPr/>
        </p:nvPicPr>
        <p:blipFill>
          <a:blip r:embed="rId3"/>
          <a:stretch>
            <a:fillRect/>
          </a:stretch>
        </p:blipFill>
        <p:spPr>
          <a:xfrm>
            <a:off x="6357444" y="1812819"/>
            <a:ext cx="5560699" cy="3652293"/>
          </a:xfrm>
          <a:prstGeom prst="rect">
            <a:avLst/>
          </a:prstGeom>
        </p:spPr>
      </p:pic>
    </p:spTree>
    <p:extLst>
      <p:ext uri="{BB962C8B-B14F-4D97-AF65-F5344CB8AC3E}">
        <p14:creationId xmlns:p14="http://schemas.microsoft.com/office/powerpoint/2010/main" val="27951101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DF892-D0E9-AAD3-E4CB-EA5A4E8FDA07}"/>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765060AB-0B2E-172B-B6CA-DCF92E77145E}"/>
              </a:ext>
            </a:extLst>
          </p:cNvPr>
          <p:cNvSpPr txBox="1"/>
          <p:nvPr/>
        </p:nvSpPr>
        <p:spPr>
          <a:xfrm>
            <a:off x="197224" y="581487"/>
            <a:ext cx="5728447" cy="2123658"/>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d) Oxigênio "Intruso"</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Éter: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oxigênio está entre dois carbonos </a:t>
            </a:r>
            <a:r>
              <a:rPr lang="pt-BR" sz="2200" b="1" kern="100" dirty="0">
                <a:solidFill>
                  <a:srgbClr val="0070C0"/>
                </a:solidFill>
                <a:effectLst/>
                <a:latin typeface="Arial Narrow" panose="020B0606020202030204" pitchFamily="34" charset="0"/>
                <a:ea typeface="Calibri" panose="020F0502020204030204" pitchFamily="34" charset="0"/>
                <a:cs typeface="Arial" panose="020B0604020202020204" pitchFamily="34" charset="0"/>
              </a:rPr>
              <a:t>(R-O-R)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solidFill>
                  <a:srgbClr val="0070C0"/>
                </a:solidFill>
                <a:effectLst/>
                <a:latin typeface="Arial Narrow" panose="020B0606020202030204" pitchFamily="34" charset="0"/>
                <a:ea typeface="Calibri" panose="020F0502020204030204" pitchFamily="34" charset="0"/>
                <a:cs typeface="Arial" panose="020B0604020202020204" pitchFamily="34" charset="0"/>
              </a:rPr>
              <a:t>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É um heteroátomo.</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Nomenclatura: O Sufixo é a Chave</a:t>
            </a:r>
            <a:endParaRPr lang="pt-BR" sz="2200" dirty="0">
              <a:effectLst/>
              <a:latin typeface="Arial Narrow" panose="020B0606020202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98B91B0A-80E9-5F75-FC30-FCEC3671D1EF}"/>
              </a:ext>
            </a:extLst>
          </p:cNvPr>
          <p:cNvPicPr>
            <a:picLocks noChangeAspect="1"/>
          </p:cNvPicPr>
          <p:nvPr/>
        </p:nvPicPr>
        <p:blipFill>
          <a:blip r:embed="rId2"/>
          <a:stretch>
            <a:fillRect/>
          </a:stretch>
        </p:blipFill>
        <p:spPr>
          <a:xfrm>
            <a:off x="699566" y="2705144"/>
            <a:ext cx="4723762" cy="3896753"/>
          </a:xfrm>
          <a:prstGeom prst="rect">
            <a:avLst/>
          </a:prstGeom>
        </p:spPr>
      </p:pic>
      <p:pic>
        <p:nvPicPr>
          <p:cNvPr id="14" name="Imagem 13">
            <a:extLst>
              <a:ext uri="{FF2B5EF4-FFF2-40B4-BE49-F238E27FC236}">
                <a16:creationId xmlns:a16="http://schemas.microsoft.com/office/drawing/2014/main" id="{07B6135F-BF48-6F82-E8E2-A89B2D7554DF}"/>
              </a:ext>
            </a:extLst>
          </p:cNvPr>
          <p:cNvPicPr>
            <a:picLocks noChangeAspect="1"/>
          </p:cNvPicPr>
          <p:nvPr/>
        </p:nvPicPr>
        <p:blipFill>
          <a:blip r:embed="rId3"/>
          <a:stretch>
            <a:fillRect/>
          </a:stretch>
        </p:blipFill>
        <p:spPr>
          <a:xfrm>
            <a:off x="7186174" y="695459"/>
            <a:ext cx="4266618" cy="4019371"/>
          </a:xfrm>
          <a:prstGeom prst="rect">
            <a:avLst/>
          </a:prstGeom>
        </p:spPr>
      </p:pic>
      <p:pic>
        <p:nvPicPr>
          <p:cNvPr id="16" name="Imagem 15">
            <a:extLst>
              <a:ext uri="{FF2B5EF4-FFF2-40B4-BE49-F238E27FC236}">
                <a16:creationId xmlns:a16="http://schemas.microsoft.com/office/drawing/2014/main" id="{87D18845-0FDB-3973-2A4F-F3979957CC30}"/>
              </a:ext>
            </a:extLst>
          </p:cNvPr>
          <p:cNvPicPr>
            <a:picLocks noChangeAspect="1"/>
          </p:cNvPicPr>
          <p:nvPr/>
        </p:nvPicPr>
        <p:blipFill>
          <a:blip r:embed="rId4"/>
          <a:stretch>
            <a:fillRect/>
          </a:stretch>
        </p:blipFill>
        <p:spPr>
          <a:xfrm>
            <a:off x="7186174" y="4882191"/>
            <a:ext cx="4266618" cy="1780407"/>
          </a:xfrm>
          <a:prstGeom prst="rect">
            <a:avLst/>
          </a:prstGeom>
        </p:spPr>
      </p:pic>
    </p:spTree>
    <p:extLst>
      <p:ext uri="{BB962C8B-B14F-4D97-AF65-F5344CB8AC3E}">
        <p14:creationId xmlns:p14="http://schemas.microsoft.com/office/powerpoint/2010/main" val="2747276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CC7A9-07AF-ED8D-4E55-3F8D91879B0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7BCD6B-556A-295D-7215-B5C07FA8801D}"/>
              </a:ext>
            </a:extLst>
          </p:cNvPr>
          <p:cNvSpPr txBox="1"/>
          <p:nvPr/>
        </p:nvSpPr>
        <p:spPr>
          <a:xfrm>
            <a:off x="80682" y="779040"/>
            <a:ext cx="2429435" cy="430887"/>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Caiu no ENEM </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4F97442F-BC24-32A7-6F03-E6E7828346E8}"/>
              </a:ext>
            </a:extLst>
          </p:cNvPr>
          <p:cNvPicPr>
            <a:picLocks noChangeAspect="1"/>
          </p:cNvPicPr>
          <p:nvPr/>
        </p:nvPicPr>
        <p:blipFill>
          <a:blip r:embed="rId2"/>
          <a:stretch>
            <a:fillRect/>
          </a:stretch>
        </p:blipFill>
        <p:spPr>
          <a:xfrm>
            <a:off x="3105505" y="708305"/>
            <a:ext cx="1995413" cy="1206083"/>
          </a:xfrm>
          <a:prstGeom prst="rect">
            <a:avLst/>
          </a:prstGeom>
        </p:spPr>
      </p:pic>
      <p:sp>
        <p:nvSpPr>
          <p:cNvPr id="6" name="CaixaDeTexto 5">
            <a:extLst>
              <a:ext uri="{FF2B5EF4-FFF2-40B4-BE49-F238E27FC236}">
                <a16:creationId xmlns:a16="http://schemas.microsoft.com/office/drawing/2014/main" id="{E51327DE-DE94-7073-CD79-AA65408E976A}"/>
              </a:ext>
            </a:extLst>
          </p:cNvPr>
          <p:cNvSpPr txBox="1"/>
          <p:nvPr/>
        </p:nvSpPr>
        <p:spPr>
          <a:xfrm>
            <a:off x="268175" y="1866491"/>
            <a:ext cx="5674659" cy="2800767"/>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curcumina, substância encontrada no pó amarelo alaranjado extraído da raiz da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curcuma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ou açafrão-da índia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Curcuma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longa), aparentemente, pode ajudar a combater vários tipos de câncer, o mal de Parkinson e o de Alzheimer e até mesmo retardar o envelhecimento. Usada há quatro milênios por algumas culturas orientais, apenas nos últimos anos passou a ser investigada pela ciência ocidental.</a:t>
            </a:r>
            <a:endParaRPr lang="pt-BR" sz="2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E3890AD6-1C5A-FA97-D7D1-541A2B20F6EC}"/>
              </a:ext>
            </a:extLst>
          </p:cNvPr>
          <p:cNvPicPr>
            <a:picLocks noChangeAspect="1"/>
          </p:cNvPicPr>
          <p:nvPr/>
        </p:nvPicPr>
        <p:blipFill>
          <a:blip r:embed="rId3"/>
          <a:stretch>
            <a:fillRect/>
          </a:stretch>
        </p:blipFill>
        <p:spPr>
          <a:xfrm>
            <a:off x="721571" y="4555294"/>
            <a:ext cx="4767867" cy="2123411"/>
          </a:xfrm>
          <a:prstGeom prst="rect">
            <a:avLst/>
          </a:prstGeom>
        </p:spPr>
      </p:pic>
      <p:sp>
        <p:nvSpPr>
          <p:cNvPr id="9" name="CaixaDeTexto 8">
            <a:extLst>
              <a:ext uri="{FF2B5EF4-FFF2-40B4-BE49-F238E27FC236}">
                <a16:creationId xmlns:a16="http://schemas.microsoft.com/office/drawing/2014/main" id="{41921DD7-EEA6-017F-3137-8400C4EE8658}"/>
              </a:ext>
            </a:extLst>
          </p:cNvPr>
          <p:cNvSpPr txBox="1"/>
          <p:nvPr/>
        </p:nvSpPr>
        <p:spPr>
          <a:xfrm>
            <a:off x="6249166" y="683281"/>
            <a:ext cx="5674657" cy="2462213"/>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Na estrutura da curcumina,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identificam-se grupos característicos das funções.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éter e álcool.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éter e fenol.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éster e fenol.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aldeído e enol.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aldeído e éster.</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997123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3F257-DF87-4B41-9D01-59636B390082}"/>
            </a:ext>
          </a:extLst>
        </p:cNvPr>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7ED684EE-166F-B5D7-8C76-78587BBB42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236" y="692318"/>
            <a:ext cx="5768608" cy="1091659"/>
          </a:xfrm>
          <a:prstGeom prst="rect">
            <a:avLst/>
          </a:prstGeom>
          <a:noFill/>
        </p:spPr>
      </p:pic>
      <p:sp>
        <p:nvSpPr>
          <p:cNvPr id="4" name="CaixaDeTexto 3">
            <a:extLst>
              <a:ext uri="{FF2B5EF4-FFF2-40B4-BE49-F238E27FC236}">
                <a16:creationId xmlns:a16="http://schemas.microsoft.com/office/drawing/2014/main" id="{36EADF2F-1A58-5ED6-BAD3-A28B4F2C6437}"/>
              </a:ext>
            </a:extLst>
          </p:cNvPr>
          <p:cNvSpPr txBox="1"/>
          <p:nvPr/>
        </p:nvSpPr>
        <p:spPr>
          <a:xfrm>
            <a:off x="313765" y="1908990"/>
            <a:ext cx="5567082" cy="212365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indústria de solventes e tintas, compostos oxigenados são amplamente utilizados devido à sua volatilidade e capacidade de dissolver diferentes substâncias. Um desses compostos apresenta cadeia com quatro carbonos e grupo hidroxila ligado ao carbono 2. </a:t>
            </a:r>
            <a:endParaRPr lang="pt-BR" sz="2200" dirty="0">
              <a:effectLst/>
              <a:latin typeface="Arial Narrow" panose="020B0606020202030204" pitchFamily="34" charset="0"/>
              <a:ea typeface="Calibri" panose="020F0502020204030204" pitchFamily="34" charset="0"/>
            </a:endParaRPr>
          </a:p>
        </p:txBody>
      </p:sp>
      <p:pic>
        <p:nvPicPr>
          <p:cNvPr id="5" name="Imagem 4" descr="Butan-2-ol Pharmaceutical Secondary Standard; Certified Reference Material  | Sigma-Aldrich">
            <a:extLst>
              <a:ext uri="{FF2B5EF4-FFF2-40B4-BE49-F238E27FC236}">
                <a16:creationId xmlns:a16="http://schemas.microsoft.com/office/drawing/2014/main" id="{A937F4B7-61B3-B30E-C950-15E02CFBEA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3765" y="3965909"/>
            <a:ext cx="5290579" cy="2452821"/>
          </a:xfrm>
          <a:prstGeom prst="rect">
            <a:avLst/>
          </a:prstGeom>
          <a:noFill/>
          <a:ln>
            <a:noFill/>
          </a:ln>
        </p:spPr>
      </p:pic>
      <p:sp>
        <p:nvSpPr>
          <p:cNvPr id="6" name="CaixaDeTexto 5">
            <a:extLst>
              <a:ext uri="{FF2B5EF4-FFF2-40B4-BE49-F238E27FC236}">
                <a16:creationId xmlns:a16="http://schemas.microsoft.com/office/drawing/2014/main" id="{937B34D7-703B-ED90-9CDB-2C20B5A8306C}"/>
              </a:ext>
            </a:extLst>
          </p:cNvPr>
          <p:cNvSpPr txBox="1"/>
          <p:nvPr/>
        </p:nvSpPr>
        <p:spPr>
          <a:xfrm>
            <a:off x="6311155" y="692318"/>
            <a:ext cx="5567080" cy="2800767"/>
          </a:xfrm>
          <a:prstGeom prst="rect">
            <a:avLst/>
          </a:prstGeom>
          <a:noFill/>
        </p:spPr>
        <p:txBody>
          <a:bodyPr wrap="square">
            <a:spAutoFit/>
          </a:bodyPr>
          <a:lstStyle/>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Assinale a alternativa que apresenta a nomenclatura correta, segundo a IUPAC, para esse composto.</a:t>
            </a:r>
          </a:p>
          <a:p>
            <a:pPr algn="just" fontAlgn="auto">
              <a:buNone/>
            </a:pPr>
            <a:endParaRPr lang="pt-BR" sz="2200" dirty="0">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butan-1-ol.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butan-2-ol.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2-butanona.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butanal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butoxi</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31627124-4FC3-A9CF-EA6F-B405B61938CD}"/>
              </a:ext>
            </a:extLst>
          </p:cNvPr>
          <p:cNvSpPr txBox="1"/>
          <p:nvPr/>
        </p:nvSpPr>
        <p:spPr>
          <a:xfrm>
            <a:off x="4861150" y="6280230"/>
            <a:ext cx="1093694"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661564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BD359-85DE-6C5A-B243-730DC83B035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AFE6EF4-695B-C127-E6F7-4D0A3AEE0285}"/>
              </a:ext>
            </a:extLst>
          </p:cNvPr>
          <p:cNvSpPr txBox="1"/>
          <p:nvPr/>
        </p:nvSpPr>
        <p:spPr>
          <a:xfrm>
            <a:off x="161365" y="723037"/>
            <a:ext cx="5818094" cy="212365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Alguns compostos presentes em fragrâncias artificiais e essências alimentícias pertencem à função éster, caracterizada pela ligação entre um grupo derivado de ácido carboxílico e outro derivado de álcool. Considere um éster formado pelo ácido etanoico e pelo metanol. </a:t>
            </a:r>
            <a:endParaRPr lang="pt-BR" sz="2200" dirty="0">
              <a:effectLst/>
              <a:latin typeface="Calibri" panose="020F0502020204030204" pitchFamily="34" charset="0"/>
              <a:ea typeface="Calibri" panose="020F0502020204030204" pitchFamily="34" charset="0"/>
            </a:endParaRPr>
          </a:p>
        </p:txBody>
      </p:sp>
      <p:pic>
        <p:nvPicPr>
          <p:cNvPr id="4" name="Imagem 3" descr="ACETATO DE METILA PA 500ML CAS 79-20-9 - Didática SP">
            <a:extLst>
              <a:ext uri="{FF2B5EF4-FFF2-40B4-BE49-F238E27FC236}">
                <a16:creationId xmlns:a16="http://schemas.microsoft.com/office/drawing/2014/main" id="{7E89F1B5-EE93-C0FD-0F34-F04C5383E2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3466" y="2877146"/>
            <a:ext cx="5440450" cy="2869229"/>
          </a:xfrm>
          <a:prstGeom prst="rect">
            <a:avLst/>
          </a:prstGeom>
          <a:noFill/>
          <a:ln>
            <a:noFill/>
          </a:ln>
        </p:spPr>
      </p:pic>
      <p:sp>
        <p:nvSpPr>
          <p:cNvPr id="6" name="CaixaDeTexto 5">
            <a:extLst>
              <a:ext uri="{FF2B5EF4-FFF2-40B4-BE49-F238E27FC236}">
                <a16:creationId xmlns:a16="http://schemas.microsoft.com/office/drawing/2014/main" id="{547778A7-219C-D55B-9ED8-88222BB6B68D}"/>
              </a:ext>
            </a:extLst>
          </p:cNvPr>
          <p:cNvSpPr txBox="1"/>
          <p:nvPr/>
        </p:nvSpPr>
        <p:spPr>
          <a:xfrm>
            <a:off x="4903695" y="6262300"/>
            <a:ext cx="1075764"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F295BF41-9441-655E-EDCC-D02C89A80064}"/>
              </a:ext>
            </a:extLst>
          </p:cNvPr>
          <p:cNvSpPr txBox="1"/>
          <p:nvPr/>
        </p:nvSpPr>
        <p:spPr>
          <a:xfrm>
            <a:off x="6562164" y="723037"/>
            <a:ext cx="5199530" cy="2800767"/>
          </a:xfrm>
          <a:prstGeom prst="rect">
            <a:avLst/>
          </a:prstGeom>
          <a:noFill/>
        </p:spPr>
        <p:txBody>
          <a:bodyPr wrap="square">
            <a:spAutoFit/>
          </a:bodyPr>
          <a:lstStyle/>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Marque a alternativa que indica o nome correto desse composto.</a:t>
            </a:r>
          </a:p>
          <a:p>
            <a:pPr algn="just" fontAlgn="auto">
              <a:buNone/>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etanoato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metila.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metanoato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etila.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etanol 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metanoila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metanona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etila.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metila.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3473516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62A41-B8C0-9B5F-80D7-246890687E62}"/>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10A413D-13E1-1C91-69C7-C30CBA9DADEF}"/>
              </a:ext>
            </a:extLst>
          </p:cNvPr>
          <p:cNvSpPr txBox="1"/>
          <p:nvPr/>
        </p:nvSpPr>
        <p:spPr>
          <a:xfrm>
            <a:off x="206189" y="738752"/>
            <a:ext cx="5728446" cy="4832092"/>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37.</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química ambiental, a identificação correta de compostos orgânicos é importante para o monitoramento de resíduos industriais. Certo composto possui três carbonos na cadeia principal, dupla ligação entre os carbonos 1 e 2, e um grupo aldeído na extremidade da cadeia.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Assinale a alternativa que indica o nome correto para esse composto.</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prop-1-en-1-ol.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prop-2-enal.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prop-1-enal.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propenona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8111908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C598C-7B63-657A-99E6-E5E7AEB7678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367778D-C54E-861D-B3AA-245AA605E5FF}"/>
              </a:ext>
            </a:extLst>
          </p:cNvPr>
          <p:cNvSpPr txBox="1"/>
          <p:nvPr/>
        </p:nvSpPr>
        <p:spPr>
          <a:xfrm>
            <a:off x="125506" y="829706"/>
            <a:ext cx="5809129" cy="144655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acetona é um solvente muito utilizado na indústria e no cotidiano. Ela pertence à função cetona, caracterizada por possuir o grupo carbonila entre dois carbonos. </a:t>
            </a:r>
            <a:endParaRPr lang="pt-BR" sz="2200" dirty="0">
              <a:effectLst/>
              <a:latin typeface="Calibri" panose="020F0502020204030204" pitchFamily="34" charset="0"/>
              <a:ea typeface="Calibri" panose="020F0502020204030204" pitchFamily="34" charset="0"/>
            </a:endParaRPr>
          </a:p>
        </p:txBody>
      </p:sp>
      <p:pic>
        <p:nvPicPr>
          <p:cNvPr id="4" name="Imagem 3" descr="ACETONA, O ESPÍRITO DE SATURNO - Rauter">
            <a:extLst>
              <a:ext uri="{FF2B5EF4-FFF2-40B4-BE49-F238E27FC236}">
                <a16:creationId xmlns:a16="http://schemas.microsoft.com/office/drawing/2014/main" id="{D128B2B9-3E49-771A-16A8-4D9122D4FE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2474" y="2235654"/>
            <a:ext cx="4202095" cy="3792640"/>
          </a:xfrm>
          <a:prstGeom prst="rect">
            <a:avLst/>
          </a:prstGeom>
          <a:noFill/>
          <a:ln>
            <a:noFill/>
          </a:ln>
        </p:spPr>
      </p:pic>
      <p:sp>
        <p:nvSpPr>
          <p:cNvPr id="6" name="CaixaDeTexto 5">
            <a:extLst>
              <a:ext uri="{FF2B5EF4-FFF2-40B4-BE49-F238E27FC236}">
                <a16:creationId xmlns:a16="http://schemas.microsoft.com/office/drawing/2014/main" id="{172F226B-6932-B7DD-D9A8-33F968A7B1F3}"/>
              </a:ext>
            </a:extLst>
          </p:cNvPr>
          <p:cNvSpPr txBox="1"/>
          <p:nvPr/>
        </p:nvSpPr>
        <p:spPr>
          <a:xfrm>
            <a:off x="4706470" y="6154707"/>
            <a:ext cx="12281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65C15584-21A7-B0B5-14D1-5FE3123B6E12}"/>
              </a:ext>
            </a:extLst>
          </p:cNvPr>
          <p:cNvSpPr txBox="1"/>
          <p:nvPr/>
        </p:nvSpPr>
        <p:spPr>
          <a:xfrm>
            <a:off x="6257367" y="762925"/>
            <a:ext cx="5809127" cy="2800767"/>
          </a:xfrm>
          <a:prstGeom prst="rect">
            <a:avLst/>
          </a:prstGeom>
          <a:noFill/>
        </p:spPr>
        <p:txBody>
          <a:bodyPr wrap="square">
            <a:spAutoFit/>
          </a:bodyPr>
          <a:lstStyle/>
          <a:p>
            <a:pPr algn="just" fontAlgn="auto">
              <a:buNone/>
            </a:pPr>
            <a:r>
              <a:rPr lang="pt-BR" sz="2200" kern="100" dirty="0">
                <a:latin typeface="Arial Narrow" panose="020B0606020202030204" pitchFamily="34" charset="0"/>
                <a:ea typeface="Calibri" panose="020F0502020204030204" pitchFamily="34" charset="0"/>
                <a:cs typeface="Arial" panose="020B0604020202020204" pitchFamily="34" charset="0"/>
              </a:rPr>
              <a:t>Assinale a alternativa que apresenta a nomenclatura correta da acetona segundo a IUPAC.</a:t>
            </a:r>
          </a:p>
          <a:p>
            <a:pPr algn="just" fontAlgn="auto">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propanona.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propanol.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ácido propanoico.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6438044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24032-D62C-5607-F603-E9CDF453BCA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5EAD147-6670-18F1-82CC-185DF8A3305A}"/>
              </a:ext>
            </a:extLst>
          </p:cNvPr>
          <p:cNvSpPr txBox="1"/>
          <p:nvPr/>
        </p:nvSpPr>
        <p:spPr>
          <a:xfrm>
            <a:off x="134470" y="726158"/>
            <a:ext cx="5665695" cy="1107996"/>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dirty="0">
              <a:effectLst/>
              <a:latin typeface="Calibri" panose="020F0502020204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IX</a:t>
            </a:r>
            <a:endParaRPr lang="pt-BR" sz="2200" dirty="0">
              <a:effectLst/>
              <a:latin typeface="Calibri" panose="020F0502020204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Funções Nitrogenadas (O Nitrogênio na Estrutura)</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242702F6-6FC3-E438-49FA-9E91B958ED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2199063"/>
            <a:ext cx="5900318" cy="3932779"/>
          </a:xfrm>
          <a:prstGeom prst="rect">
            <a:avLst/>
          </a:prstGeom>
        </p:spPr>
      </p:pic>
      <p:sp>
        <p:nvSpPr>
          <p:cNvPr id="6" name="CaixaDeTexto 5">
            <a:extLst>
              <a:ext uri="{FF2B5EF4-FFF2-40B4-BE49-F238E27FC236}">
                <a16:creationId xmlns:a16="http://schemas.microsoft.com/office/drawing/2014/main" id="{FB958470-76C4-B9E9-A437-FE94564ECF5C}"/>
              </a:ext>
            </a:extLst>
          </p:cNvPr>
          <p:cNvSpPr txBox="1"/>
          <p:nvPr/>
        </p:nvSpPr>
        <p:spPr>
          <a:xfrm>
            <a:off x="4564576" y="5993342"/>
            <a:ext cx="1470212"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0E736BE0-B44D-6F8E-E129-670B819FBF1F}"/>
              </a:ext>
            </a:extLst>
          </p:cNvPr>
          <p:cNvSpPr txBox="1"/>
          <p:nvPr/>
        </p:nvSpPr>
        <p:spPr>
          <a:xfrm>
            <a:off x="6248400" y="633825"/>
            <a:ext cx="5665695" cy="769441"/>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segredo aqui é diferenciar se o nitrogênio está ligado a um carbono simples ou a uma carbonila.</a:t>
            </a:r>
            <a:endParaRPr lang="pt-BR" sz="2200" dirty="0">
              <a:effectLst/>
              <a:latin typeface="Calibri" panose="020F0502020204030204" pitchFamily="34" charset="0"/>
              <a:ea typeface="Calibri" panose="020F0502020204030204" pitchFamily="34" charset="0"/>
            </a:endParaRPr>
          </a:p>
        </p:txBody>
      </p:sp>
      <p:pic>
        <p:nvPicPr>
          <p:cNvPr id="10" name="Imagem 9">
            <a:extLst>
              <a:ext uri="{FF2B5EF4-FFF2-40B4-BE49-F238E27FC236}">
                <a16:creationId xmlns:a16="http://schemas.microsoft.com/office/drawing/2014/main" id="{73E5409A-3466-0EAF-702F-8279829619DC}"/>
              </a:ext>
            </a:extLst>
          </p:cNvPr>
          <p:cNvPicPr>
            <a:picLocks noChangeAspect="1"/>
          </p:cNvPicPr>
          <p:nvPr/>
        </p:nvPicPr>
        <p:blipFill>
          <a:blip r:embed="rId3"/>
          <a:stretch>
            <a:fillRect/>
          </a:stretch>
        </p:blipFill>
        <p:spPr>
          <a:xfrm>
            <a:off x="6675675" y="1403266"/>
            <a:ext cx="4811144" cy="5140969"/>
          </a:xfrm>
          <a:prstGeom prst="rect">
            <a:avLst/>
          </a:prstGeom>
        </p:spPr>
      </p:pic>
    </p:spTree>
    <p:extLst>
      <p:ext uri="{BB962C8B-B14F-4D97-AF65-F5344CB8AC3E}">
        <p14:creationId xmlns:p14="http://schemas.microsoft.com/office/powerpoint/2010/main" val="622741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77883-3057-0410-B727-DC7A6783727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307B0B1-96C1-B1DD-004E-4E632C7983F2}"/>
              </a:ext>
            </a:extLst>
          </p:cNvPr>
          <p:cNvSpPr txBox="1"/>
          <p:nvPr/>
        </p:nvSpPr>
        <p:spPr>
          <a:xfrm>
            <a:off x="143435" y="779946"/>
            <a:ext cx="5620871" cy="144655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Nomenclatura: O Sufixo é a Chave</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Aqui, o nome da própria função costuma fazer parte do nome da molécula.</a:t>
            </a:r>
            <a:endParaRPr lang="pt-BR" sz="2200" dirty="0">
              <a:effectLst/>
              <a:latin typeface="Arial Narrow" panose="020B0606020202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8D338CFF-F926-D64E-04ED-AEE835FFB810}"/>
              </a:ext>
            </a:extLst>
          </p:cNvPr>
          <p:cNvPicPr>
            <a:picLocks noChangeAspect="1"/>
          </p:cNvPicPr>
          <p:nvPr/>
        </p:nvPicPr>
        <p:blipFill>
          <a:blip r:embed="rId2"/>
          <a:stretch>
            <a:fillRect/>
          </a:stretch>
        </p:blipFill>
        <p:spPr>
          <a:xfrm>
            <a:off x="304800" y="2682314"/>
            <a:ext cx="5620871" cy="3106052"/>
          </a:xfrm>
          <a:prstGeom prst="rect">
            <a:avLst/>
          </a:prstGeom>
        </p:spPr>
      </p:pic>
      <p:pic>
        <p:nvPicPr>
          <p:cNvPr id="6" name="Imagem 5" descr="Interface gráfica do usuário, Site&#10;&#10;O conteúdo gerado por IA pode estar incorreto.">
            <a:extLst>
              <a:ext uri="{FF2B5EF4-FFF2-40B4-BE49-F238E27FC236}">
                <a16:creationId xmlns:a16="http://schemas.microsoft.com/office/drawing/2014/main" id="{2EDA9FC0-CF9D-3FFB-A08A-6117736A87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27696" y="779946"/>
            <a:ext cx="5437005" cy="1028906"/>
          </a:xfrm>
          <a:prstGeom prst="rect">
            <a:avLst/>
          </a:prstGeom>
          <a:noFill/>
        </p:spPr>
      </p:pic>
      <p:sp>
        <p:nvSpPr>
          <p:cNvPr id="8" name="CaixaDeTexto 7">
            <a:extLst>
              <a:ext uri="{FF2B5EF4-FFF2-40B4-BE49-F238E27FC236}">
                <a16:creationId xmlns:a16="http://schemas.microsoft.com/office/drawing/2014/main" id="{B86CC827-73C8-3391-C17D-49CA74EB7923}"/>
              </a:ext>
            </a:extLst>
          </p:cNvPr>
          <p:cNvSpPr txBox="1"/>
          <p:nvPr/>
        </p:nvSpPr>
        <p:spPr>
          <a:xfrm>
            <a:off x="6266331" y="2013048"/>
            <a:ext cx="5782234" cy="178510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39.</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acetona é um solvente muito utilizado na indústria e no cotidiano. Ela pertence à função cetona, caracterizada por possuir o grupo carbonila entre dois carbonos. Assinale a alternativa que apresenta a nomenclatura correta da acetona segundo a IUPAC.</a:t>
            </a:r>
            <a:endParaRPr lang="pt-BR" sz="2200" dirty="0">
              <a:effectLst/>
              <a:latin typeface="Calibri" panose="020F0502020204030204" pitchFamily="34" charset="0"/>
              <a:ea typeface="Calibri" panose="020F0502020204030204" pitchFamily="34" charset="0"/>
            </a:endParaRPr>
          </a:p>
        </p:txBody>
      </p:sp>
      <p:pic>
        <p:nvPicPr>
          <p:cNvPr id="9" name="Imagem 8" descr="Acetona - Propanona - Compostos Químicos - InfoEscola">
            <a:extLst>
              <a:ext uri="{FF2B5EF4-FFF2-40B4-BE49-F238E27FC236}">
                <a16:creationId xmlns:a16="http://schemas.microsoft.com/office/drawing/2014/main" id="{C5966243-1E3C-1362-FDB2-25DBA2128F0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74080" y="3809889"/>
            <a:ext cx="3296970" cy="1978477"/>
          </a:xfrm>
          <a:prstGeom prst="rect">
            <a:avLst/>
          </a:prstGeom>
          <a:noFill/>
          <a:ln>
            <a:noFill/>
          </a:ln>
        </p:spPr>
      </p:pic>
      <p:sp>
        <p:nvSpPr>
          <p:cNvPr id="11" name="CaixaDeTexto 10">
            <a:extLst>
              <a:ext uri="{FF2B5EF4-FFF2-40B4-BE49-F238E27FC236}">
                <a16:creationId xmlns:a16="http://schemas.microsoft.com/office/drawing/2014/main" id="{3D502055-226E-9C4F-394B-A9FE7C078287}"/>
              </a:ext>
            </a:extLst>
          </p:cNvPr>
          <p:cNvSpPr txBox="1"/>
          <p:nvPr/>
        </p:nvSpPr>
        <p:spPr>
          <a:xfrm>
            <a:off x="6144924" y="4643661"/>
            <a:ext cx="2528045"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propanona.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propanol.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ácido propanoico.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13" name="CaixaDeTexto 12">
            <a:extLst>
              <a:ext uri="{FF2B5EF4-FFF2-40B4-BE49-F238E27FC236}">
                <a16:creationId xmlns:a16="http://schemas.microsoft.com/office/drawing/2014/main" id="{7777903E-3D4D-2244-628C-D1446152390F}"/>
              </a:ext>
            </a:extLst>
          </p:cNvPr>
          <p:cNvSpPr txBox="1"/>
          <p:nvPr/>
        </p:nvSpPr>
        <p:spPr>
          <a:xfrm>
            <a:off x="10152441" y="5824226"/>
            <a:ext cx="16853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285012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99E30-A73C-6554-961B-87519A090B1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D2DBDD1-7832-1DC7-4FF6-BA45F93A6609}"/>
              </a:ext>
            </a:extLst>
          </p:cNvPr>
          <p:cNvSpPr txBox="1"/>
          <p:nvPr/>
        </p:nvSpPr>
        <p:spPr>
          <a:xfrm>
            <a:off x="179294" y="696143"/>
            <a:ext cx="5719482" cy="280076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produção de medicamentos e fertilizantes, compostos nitrogenados são amplamente empregados. As aminas, por exemplo, derivam formalmente da amônia e possuem grande relevância industrial. Considere uma amina de cadeia com três carbonos, saturada, sem ramificações, com o grupo amino ligado ao carbono 1. A alternativa que apresenta a nomenclatura correta desse composto é:</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97656A10-034F-1FC0-0A70-BAAFC1A1AB3C}"/>
              </a:ext>
            </a:extLst>
          </p:cNvPr>
          <p:cNvPicPr>
            <a:picLocks noChangeAspect="1"/>
          </p:cNvPicPr>
          <p:nvPr/>
        </p:nvPicPr>
        <p:blipFill>
          <a:blip r:embed="rId2"/>
          <a:stretch>
            <a:fillRect/>
          </a:stretch>
        </p:blipFill>
        <p:spPr>
          <a:xfrm>
            <a:off x="1834964" y="3357002"/>
            <a:ext cx="4261036" cy="1474974"/>
          </a:xfrm>
          <a:prstGeom prst="rect">
            <a:avLst/>
          </a:prstGeom>
        </p:spPr>
      </p:pic>
      <p:sp>
        <p:nvSpPr>
          <p:cNvPr id="6" name="CaixaDeTexto 5">
            <a:extLst>
              <a:ext uri="{FF2B5EF4-FFF2-40B4-BE49-F238E27FC236}">
                <a16:creationId xmlns:a16="http://schemas.microsoft.com/office/drawing/2014/main" id="{D8246063-AA59-FBC8-8CC0-41F1257D9634}"/>
              </a:ext>
            </a:extLst>
          </p:cNvPr>
          <p:cNvSpPr txBox="1"/>
          <p:nvPr/>
        </p:nvSpPr>
        <p:spPr>
          <a:xfrm>
            <a:off x="179293" y="4462042"/>
            <a:ext cx="3137647" cy="1785104"/>
          </a:xfrm>
          <a:prstGeom prst="rect">
            <a:avLst/>
          </a:prstGeom>
          <a:noFill/>
        </p:spPr>
        <p:txBody>
          <a:bodyPr wrap="square">
            <a:spAutoFit/>
          </a:bodyPr>
          <a:lstStyle/>
          <a:p>
            <a:pPr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propan-1-amina.</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propanonitrila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propan-1-ol.</a:t>
            </a:r>
            <a:endParaRPr lang="pt-BR" sz="2200" dirty="0">
              <a:effectLst/>
              <a:latin typeface="Arial Narrow" panose="020B0606020202030204" pitchFamily="34" charset="0"/>
              <a:ea typeface="Calibri" panose="020F0502020204030204" pitchFamily="34" charset="0"/>
            </a:endParaRPr>
          </a:p>
          <a:p>
            <a:pPr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aminopropanona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788D0600-AB4F-FA17-3F09-47A0FBE19F09}"/>
              </a:ext>
            </a:extLst>
          </p:cNvPr>
          <p:cNvSpPr txBox="1"/>
          <p:nvPr/>
        </p:nvSpPr>
        <p:spPr>
          <a:xfrm>
            <a:off x="4213411" y="4693476"/>
            <a:ext cx="16853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268171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88C45-FD13-0D65-1810-1AF514782A7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8511A58-5501-FB95-3B35-5B25E898B347}"/>
              </a:ext>
            </a:extLst>
          </p:cNvPr>
          <p:cNvSpPr txBox="1"/>
          <p:nvPr/>
        </p:nvSpPr>
        <p:spPr>
          <a:xfrm>
            <a:off x="197223" y="762924"/>
            <a:ext cx="5468471" cy="246221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indústria farmacêutica, amidas estão presentes em diversas moléculas bioativas, sendo fundamentais também em polímeros como as poliamidas. Considere um composto de cadeia com dois carbonos ligado ao grupo funcional amida. Indique a alternativa que apresenta a nomenclatura correta desse composto.</a:t>
            </a:r>
            <a:endParaRPr lang="pt-BR" sz="2200" dirty="0">
              <a:effectLst/>
              <a:latin typeface="Calibri" panose="020F0502020204030204" pitchFamily="34" charset="0"/>
              <a:ea typeface="Calibri" panose="020F0502020204030204" pitchFamily="34" charset="0"/>
            </a:endParaRPr>
          </a:p>
        </p:txBody>
      </p:sp>
      <p:pic>
        <p:nvPicPr>
          <p:cNvPr id="4" name="Imagem 3" descr="Acetamida | Molécula da Semana - FCiências">
            <a:extLst>
              <a:ext uri="{FF2B5EF4-FFF2-40B4-BE49-F238E27FC236}">
                <a16:creationId xmlns:a16="http://schemas.microsoft.com/office/drawing/2014/main" id="{D63B26F2-BB2C-EE0F-0215-6025B936EC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79464" y="3225137"/>
            <a:ext cx="3186230" cy="2462213"/>
          </a:xfrm>
          <a:prstGeom prst="rect">
            <a:avLst/>
          </a:prstGeom>
          <a:noFill/>
          <a:ln>
            <a:noFill/>
          </a:ln>
        </p:spPr>
      </p:pic>
      <p:sp>
        <p:nvSpPr>
          <p:cNvPr id="6" name="CaixaDeTexto 5">
            <a:extLst>
              <a:ext uri="{FF2B5EF4-FFF2-40B4-BE49-F238E27FC236}">
                <a16:creationId xmlns:a16="http://schemas.microsoft.com/office/drawing/2014/main" id="{4E79FD1C-3D91-51FC-821F-F4542E2928EC}"/>
              </a:ext>
            </a:extLst>
          </p:cNvPr>
          <p:cNvSpPr txBox="1"/>
          <p:nvPr/>
        </p:nvSpPr>
        <p:spPr>
          <a:xfrm>
            <a:off x="197223" y="4770147"/>
            <a:ext cx="2743201"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etanamina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etanoato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amônio.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etanal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etanona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E7796A4A-FD41-5270-0105-1BC3423CBA21}"/>
              </a:ext>
            </a:extLst>
          </p:cNvPr>
          <p:cNvSpPr txBox="1"/>
          <p:nvPr/>
        </p:nvSpPr>
        <p:spPr>
          <a:xfrm>
            <a:off x="4108438" y="5662699"/>
            <a:ext cx="16853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176477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C86E4-6339-F0E6-1207-A2BA69BC4F7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9ABA310-0894-8445-F8E7-079AAE3B4E53}"/>
              </a:ext>
            </a:extLst>
          </p:cNvPr>
          <p:cNvSpPr txBox="1"/>
          <p:nvPr/>
        </p:nvSpPr>
        <p:spPr>
          <a:xfrm>
            <a:off x="116541" y="595316"/>
            <a:ext cx="5791200" cy="449353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42.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Corantes, solventes e intermediários de síntese muitas vezes contêm mais de uma característica estrutural relevante. Considere um composto com quatro carbonos na cadeia principal, grupo cetona no carbono 2 e grupo amino no carbono 3.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Assinale a alternativa com a nomenclatura correta desse composto.</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3-aminobutan-2-ona.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2-aminobutan-3-ona.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3-aminobutanal.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butan-2-amina.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amino-2-butanona.</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A3080351-D553-E3DA-C690-AAB69B2763AA}"/>
              </a:ext>
            </a:extLst>
          </p:cNvPr>
          <p:cNvSpPr txBox="1"/>
          <p:nvPr/>
        </p:nvSpPr>
        <p:spPr>
          <a:xfrm>
            <a:off x="6284259" y="669248"/>
            <a:ext cx="5791200" cy="2462213"/>
          </a:xfrm>
          <a:prstGeom prst="rect">
            <a:avLst/>
          </a:prstGeom>
          <a:noFill/>
        </p:spPr>
        <p:txBody>
          <a:bodyPr wrap="square">
            <a:spAutoFit/>
          </a:bodyPr>
          <a:lstStyle/>
          <a:p>
            <a:pPr algn="just"/>
            <a:r>
              <a:rPr lang="pt-BR" sz="2200" b="1" kern="100" dirty="0">
                <a:effectLst/>
                <a:latin typeface="Arial Narrow" panose="020B0606020202030204" pitchFamily="34" charset="0"/>
                <a:ea typeface="Calibri" panose="020F0502020204030204" pitchFamily="34" charset="0"/>
                <a:cs typeface="Arial" panose="020B0604020202020204" pitchFamily="34" charset="0"/>
              </a:rPr>
              <a:t>43.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ácido acético é amplamente utilizado na indústria alimentícia e química. Seus derivados, como os ácidos carboxílicos de cadeia maior, também possuem grande importância industrial. Um composto apresenta cinco carbonos na cadeia principal e grupo carboxila na extremidade. Assinale a alternativa que indica sua nomenclatura correta.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p>
        </p:txBody>
      </p:sp>
      <p:sp>
        <p:nvSpPr>
          <p:cNvPr id="7" name="CaixaDeTexto 6">
            <a:extLst>
              <a:ext uri="{FF2B5EF4-FFF2-40B4-BE49-F238E27FC236}">
                <a16:creationId xmlns:a16="http://schemas.microsoft.com/office/drawing/2014/main" id="{0C4FC8D6-357E-9077-26F9-D4C70C98AADF}"/>
              </a:ext>
            </a:extLst>
          </p:cNvPr>
          <p:cNvSpPr txBox="1"/>
          <p:nvPr/>
        </p:nvSpPr>
        <p:spPr>
          <a:xfrm>
            <a:off x="6284259" y="4832901"/>
            <a:ext cx="2474259"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pentanal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pentanona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ácido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pentanoico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pentanol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pentanamida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9FDA80DC-94F4-9B2E-8CF3-2D52201D75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48767" y="3047797"/>
            <a:ext cx="4464021" cy="1785104"/>
          </a:xfrm>
          <a:prstGeom prst="rect">
            <a:avLst/>
          </a:prstGeom>
          <a:noFill/>
          <a:ln>
            <a:noFill/>
          </a:ln>
        </p:spPr>
      </p:pic>
      <p:sp>
        <p:nvSpPr>
          <p:cNvPr id="9" name="CaixaDeTexto 8">
            <a:extLst>
              <a:ext uri="{FF2B5EF4-FFF2-40B4-BE49-F238E27FC236}">
                <a16:creationId xmlns:a16="http://schemas.microsoft.com/office/drawing/2014/main" id="{74ACE6C6-B0A6-0CC5-4FC9-D731E0C19512}"/>
              </a:ext>
            </a:extLst>
          </p:cNvPr>
          <p:cNvSpPr txBox="1"/>
          <p:nvPr/>
        </p:nvSpPr>
        <p:spPr>
          <a:xfrm>
            <a:off x="10249262" y="4950354"/>
            <a:ext cx="16853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782911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405BA-08AD-6A3B-2A81-99389108406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F03FD2B-5156-F448-2000-B1CC0736AF10}"/>
              </a:ext>
            </a:extLst>
          </p:cNvPr>
          <p:cNvSpPr txBox="1"/>
          <p:nvPr/>
        </p:nvSpPr>
        <p:spPr>
          <a:xfrm>
            <a:off x="125506" y="825677"/>
            <a:ext cx="5862918" cy="246221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anilina e outras aminas aromáticas são utilizadas na produção de corantes e fármacos. No entanto, aminas também podem ser alifáticas, variando conforme a cadeia carbônica. Considere uma amina com cadeia de quatro carbonos, saturada, com o grupo amino ligado ao carbono 2. Assinale a alternativa correta.</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17743C39-FFCD-EDBD-A794-E72CB146B208}"/>
              </a:ext>
            </a:extLst>
          </p:cNvPr>
          <p:cNvSpPr txBox="1"/>
          <p:nvPr/>
        </p:nvSpPr>
        <p:spPr>
          <a:xfrm>
            <a:off x="125506" y="4994266"/>
            <a:ext cx="2707341" cy="1785104"/>
          </a:xfrm>
          <a:prstGeom prst="rect">
            <a:avLst/>
          </a:prstGeom>
          <a:noFill/>
        </p:spPr>
        <p:txBody>
          <a:bodyPr wrap="square">
            <a:spAutoFit/>
          </a:bodyPr>
          <a:lstStyle/>
          <a:p>
            <a:pPr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butanamida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butan-2-amina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butan-1-amina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butanona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2-butanol</a:t>
            </a:r>
            <a:endParaRPr lang="pt-BR" sz="22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76F55C6E-FA66-1818-D57F-08FABDF49575}"/>
              </a:ext>
            </a:extLst>
          </p:cNvPr>
          <p:cNvPicPr>
            <a:picLocks noChangeAspect="1"/>
          </p:cNvPicPr>
          <p:nvPr/>
        </p:nvPicPr>
        <p:blipFill>
          <a:blip r:embed="rId2"/>
          <a:stretch>
            <a:fillRect/>
          </a:stretch>
        </p:blipFill>
        <p:spPr>
          <a:xfrm>
            <a:off x="2336850" y="2949389"/>
            <a:ext cx="3197456" cy="2462212"/>
          </a:xfrm>
          <a:prstGeom prst="rect">
            <a:avLst/>
          </a:prstGeom>
        </p:spPr>
      </p:pic>
      <p:sp>
        <p:nvSpPr>
          <p:cNvPr id="7" name="CaixaDeTexto 6">
            <a:extLst>
              <a:ext uri="{FF2B5EF4-FFF2-40B4-BE49-F238E27FC236}">
                <a16:creationId xmlns:a16="http://schemas.microsoft.com/office/drawing/2014/main" id="{24146D01-47A7-DE9B-C9C2-BEA2A591138A}"/>
              </a:ext>
            </a:extLst>
          </p:cNvPr>
          <p:cNvSpPr txBox="1"/>
          <p:nvPr/>
        </p:nvSpPr>
        <p:spPr>
          <a:xfrm>
            <a:off x="3935578" y="5134602"/>
            <a:ext cx="16853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C2600D08-0C68-40B9-A4BD-7557D6C5C723}"/>
              </a:ext>
            </a:extLst>
          </p:cNvPr>
          <p:cNvSpPr txBox="1"/>
          <p:nvPr/>
        </p:nvSpPr>
        <p:spPr>
          <a:xfrm>
            <a:off x="10249262" y="4950354"/>
            <a:ext cx="16853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3FF470BA-C857-19D5-6545-9E73AC5F0C5E}"/>
              </a:ext>
            </a:extLst>
          </p:cNvPr>
          <p:cNvSpPr txBox="1"/>
          <p:nvPr/>
        </p:nvSpPr>
        <p:spPr>
          <a:xfrm>
            <a:off x="6203576" y="825677"/>
            <a:ext cx="5862918" cy="178510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Os aldeídos estão presentes em fragrâncias naturais, como o cheiro de baunilha. Esses compostos possuem o grupo funcional –CHO na extremidade da cadeia. Um composto possui quatro carbonos e grupo aldeído terminal. Assinale a alternativa correta.</a:t>
            </a:r>
            <a:endParaRPr lang="pt-BR" sz="2200" dirty="0">
              <a:effectLst/>
              <a:latin typeface="Calibri" panose="020F0502020204030204" pitchFamily="34" charset="0"/>
              <a:ea typeface="Calibri" panose="020F0502020204030204" pitchFamily="34" charset="0"/>
            </a:endParaRPr>
          </a:p>
        </p:txBody>
      </p:sp>
      <p:pic>
        <p:nvPicPr>
          <p:cNvPr id="11" name="Imagem 10" descr="Butiraldeído – Wikipédia, a enciclopédia livre">
            <a:extLst>
              <a:ext uri="{FF2B5EF4-FFF2-40B4-BE49-F238E27FC236}">
                <a16:creationId xmlns:a16="http://schemas.microsoft.com/office/drawing/2014/main" id="{8A980B01-D312-6B21-D6F0-4D75A577F1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89425" y="2751698"/>
            <a:ext cx="3732714" cy="2198656"/>
          </a:xfrm>
          <a:prstGeom prst="rect">
            <a:avLst/>
          </a:prstGeom>
          <a:noFill/>
          <a:ln>
            <a:noFill/>
          </a:ln>
        </p:spPr>
      </p:pic>
      <p:sp>
        <p:nvSpPr>
          <p:cNvPr id="13" name="CaixaDeTexto 12">
            <a:extLst>
              <a:ext uri="{FF2B5EF4-FFF2-40B4-BE49-F238E27FC236}">
                <a16:creationId xmlns:a16="http://schemas.microsoft.com/office/drawing/2014/main" id="{AB321873-A743-2445-E0BA-4EA5A176AA23}"/>
              </a:ext>
            </a:extLst>
          </p:cNvPr>
          <p:cNvSpPr txBox="1"/>
          <p:nvPr/>
        </p:nvSpPr>
        <p:spPr>
          <a:xfrm>
            <a:off x="6203576" y="4917437"/>
            <a:ext cx="2770095"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butanona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butan-2-ol.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butanal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ácido butanoico.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butanamida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4168446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33136-75FC-D5AE-3093-AAA576F2F90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831E6A9-6967-2185-5F61-AB50D74D0C7E}"/>
              </a:ext>
            </a:extLst>
          </p:cNvPr>
          <p:cNvSpPr txBox="1"/>
          <p:nvPr/>
        </p:nvSpPr>
        <p:spPr>
          <a:xfrm>
            <a:off x="224118" y="861537"/>
            <a:ext cx="5585011" cy="2462213"/>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indústria de polímeros, compostos com múltiplas funções são utilizados como intermediários químicos. Considere uma molécula com três carbonos, contendo um grupo álcool no carbono 1 e um grupo amino no carbono 2. Assinale a alternativa que apresenta a nomenclatura correta desse composto.</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288FEB17-C536-17B3-1625-350D43176F53}"/>
              </a:ext>
            </a:extLst>
          </p:cNvPr>
          <p:cNvSpPr txBox="1"/>
          <p:nvPr/>
        </p:nvSpPr>
        <p:spPr>
          <a:xfrm>
            <a:off x="224118" y="4850829"/>
            <a:ext cx="3388658" cy="1785104"/>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2-aminopropan-1-ol.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1-aminopropan-2-ol.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propanamida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propanona.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aminopropanol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F4EF0479-679D-826C-9296-DE8B50CE1B80}"/>
              </a:ext>
            </a:extLst>
          </p:cNvPr>
          <p:cNvSpPr txBox="1"/>
          <p:nvPr/>
        </p:nvSpPr>
        <p:spPr>
          <a:xfrm>
            <a:off x="4213414" y="5119004"/>
            <a:ext cx="1685365"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0715EF50-B0B9-3780-E7F6-B110CF2F6948}"/>
              </a:ext>
            </a:extLst>
          </p:cNvPr>
          <p:cNvPicPr>
            <a:picLocks noChangeAspect="1"/>
          </p:cNvPicPr>
          <p:nvPr/>
        </p:nvPicPr>
        <p:blipFill>
          <a:blip r:embed="rId2"/>
          <a:stretch>
            <a:fillRect/>
          </a:stretch>
        </p:blipFill>
        <p:spPr>
          <a:xfrm>
            <a:off x="2740476" y="2933790"/>
            <a:ext cx="3224571" cy="2092293"/>
          </a:xfrm>
          <a:prstGeom prst="rect">
            <a:avLst/>
          </a:prstGeom>
        </p:spPr>
      </p:pic>
    </p:spTree>
    <p:extLst>
      <p:ext uri="{BB962C8B-B14F-4D97-AF65-F5344CB8AC3E}">
        <p14:creationId xmlns:p14="http://schemas.microsoft.com/office/powerpoint/2010/main" val="6809309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BD81F-5DAD-65BC-18A4-A5E979D66F0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F71DAC-C161-2B05-E165-9A5C75A8B12A}"/>
              </a:ext>
            </a:extLst>
          </p:cNvPr>
          <p:cNvSpPr txBox="1"/>
          <p:nvPr/>
        </p:nvSpPr>
        <p:spPr>
          <a:xfrm>
            <a:off x="259976" y="855693"/>
            <a:ext cx="5558118" cy="769441"/>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Química em Cena: Conectando a Teoria às Telas para ir além da sala de aula"</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11B5E717-76F2-8EBA-6C79-C8FE30B4CB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820" y="1621777"/>
            <a:ext cx="5358933" cy="3573052"/>
          </a:xfrm>
          <a:prstGeom prst="rect">
            <a:avLst/>
          </a:prstGeom>
        </p:spPr>
      </p:pic>
      <p:sp>
        <p:nvSpPr>
          <p:cNvPr id="6" name="CaixaDeTexto 5">
            <a:extLst>
              <a:ext uri="{FF2B5EF4-FFF2-40B4-BE49-F238E27FC236}">
                <a16:creationId xmlns:a16="http://schemas.microsoft.com/office/drawing/2014/main" id="{AF8D0EB2-2E3C-611A-B38F-491C033AE412}"/>
              </a:ext>
            </a:extLst>
          </p:cNvPr>
          <p:cNvSpPr txBox="1"/>
          <p:nvPr/>
        </p:nvSpPr>
        <p:spPr>
          <a:xfrm>
            <a:off x="4628515" y="5236223"/>
            <a:ext cx="1189579"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(Gerado por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51005238-7750-2EF2-B3E7-D0726CF0BFF9}"/>
              </a:ext>
            </a:extLst>
          </p:cNvPr>
          <p:cNvSpPr txBox="1"/>
          <p:nvPr/>
        </p:nvSpPr>
        <p:spPr>
          <a:xfrm>
            <a:off x="357820" y="5448309"/>
            <a:ext cx="5460274" cy="1107996"/>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expandir sua visão sobre os temas abordados neste REVISA de química, recomendamos as seguintes obras:</a:t>
            </a:r>
            <a:endParaRPr lang="pt-BR" sz="2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EC672988-4E86-D66D-8555-51581532ADF6}"/>
              </a:ext>
            </a:extLst>
          </p:cNvPr>
          <p:cNvSpPr txBox="1"/>
          <p:nvPr/>
        </p:nvSpPr>
        <p:spPr>
          <a:xfrm>
            <a:off x="8095127" y="978804"/>
            <a:ext cx="3523897" cy="2123658"/>
          </a:xfrm>
          <a:prstGeom prst="rect">
            <a:avLst/>
          </a:prstGeom>
          <a:noFill/>
        </p:spPr>
        <p:txBody>
          <a:bodyPr wrap="square">
            <a:spAutoFit/>
          </a:bodyPr>
          <a:lstStyle/>
          <a:p>
            <a:pPr marL="514350" indent="-514350" algn="just" fontAlgn="auto">
              <a:buAutoNum type="romanUcParenR"/>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Preço da Verdade </a:t>
            </a:r>
          </a:p>
          <a:p>
            <a:pPr algn="ctr" fontAlgn="auto"/>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b="1" i="1" kern="100" dirty="0" err="1">
                <a:effectLst/>
                <a:latin typeface="Arial Narrow" panose="020B0606020202030204" pitchFamily="34" charset="0"/>
                <a:ea typeface="Calibri" panose="020F0502020204030204" pitchFamily="34" charset="0"/>
                <a:cs typeface="Arial" panose="020B0604020202020204" pitchFamily="34" charset="0"/>
              </a:rPr>
              <a:t>Dark</a:t>
            </a:r>
            <a:r>
              <a:rPr lang="pt-BR" sz="2200" b="1" i="1" kern="100" dirty="0">
                <a:effectLst/>
                <a:latin typeface="Arial Narrow" panose="020B0606020202030204" pitchFamily="34" charset="0"/>
                <a:ea typeface="Calibri" panose="020F0502020204030204" pitchFamily="34" charset="0"/>
                <a:cs typeface="Arial" panose="020B0604020202020204" pitchFamily="34" charset="0"/>
              </a:rPr>
              <a:t> Waters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2019)</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Conexão com o Material:</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Funções Halogenadas e Química Industrial.</a:t>
            </a:r>
            <a:endParaRPr lang="pt-BR" sz="2200" dirty="0">
              <a:effectLst/>
              <a:latin typeface="Arial Narrow" panose="020B0606020202030204" pitchFamily="34" charset="0"/>
              <a:ea typeface="Calibri" panose="020F0502020204030204" pitchFamily="34" charset="0"/>
            </a:endParaRPr>
          </a:p>
        </p:txBody>
      </p:sp>
      <p:pic>
        <p:nvPicPr>
          <p:cNvPr id="11" name="Imagem 10" descr="Dica cultural: O Preço da Verdade">
            <a:extLst>
              <a:ext uri="{FF2B5EF4-FFF2-40B4-BE49-F238E27FC236}">
                <a16:creationId xmlns:a16="http://schemas.microsoft.com/office/drawing/2014/main" id="{6B583F01-7460-B569-B954-4208F77831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9862" y="845807"/>
            <a:ext cx="1638300" cy="1551940"/>
          </a:xfrm>
          <a:prstGeom prst="rect">
            <a:avLst/>
          </a:prstGeom>
          <a:noFill/>
          <a:ln>
            <a:noFill/>
          </a:ln>
        </p:spPr>
      </p:pic>
      <p:sp>
        <p:nvSpPr>
          <p:cNvPr id="12" name="CaixaDeTexto 11">
            <a:extLst>
              <a:ext uri="{FF2B5EF4-FFF2-40B4-BE49-F238E27FC236}">
                <a16:creationId xmlns:a16="http://schemas.microsoft.com/office/drawing/2014/main" id="{88AF4A4F-5257-BBC7-8790-72CF3358EAFD}"/>
              </a:ext>
            </a:extLst>
          </p:cNvPr>
          <p:cNvSpPr txBox="1"/>
          <p:nvPr/>
        </p:nvSpPr>
        <p:spPr>
          <a:xfrm>
            <a:off x="6373908" y="3102462"/>
            <a:ext cx="5544318" cy="3477875"/>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Enredo: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Baseado em uma história real, o filme acompanha a luta de um advogado contra a gigante DuPont, que contaminou uma cidade com PFOA (um ácido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perfluorooctanoico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assistir: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perfeito para entender o impacto de cadeias carbônicas longas e persistentes no meio ambiente e na saúde humana.</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Classificação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12 anos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7112656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1E5B1-6295-3D6E-91D1-8567712D703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806CC28-0473-C791-6773-D37FAA73592B}"/>
              </a:ext>
            </a:extLst>
          </p:cNvPr>
          <p:cNvSpPr txBox="1"/>
          <p:nvPr/>
        </p:nvSpPr>
        <p:spPr>
          <a:xfrm>
            <a:off x="182655" y="2494842"/>
            <a:ext cx="5593977" cy="4154984"/>
          </a:xfrm>
          <a:prstGeom prst="rect">
            <a:avLst/>
          </a:prstGeom>
          <a:noFill/>
        </p:spPr>
        <p:txBody>
          <a:bodyPr wrap="square">
            <a:spAutoFit/>
          </a:bodyPr>
          <a:lstStyle/>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Enredo: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cinebiografia de Marie Curie. Embora o foco seja a radioatividade, o filme mostra o rigor científico necessário para isolar elementos e a resistência acadêmica que mulheres cientistas enfrentavam.</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assistir: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Inspira o rigor acadêmico e mostra o contexto histórico da evolução dos modelos que fundamentam a química moderna.</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Classificação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14 anos</a:t>
            </a:r>
            <a:endParaRPr lang="pt-BR" sz="2200" dirty="0">
              <a:effectLst/>
              <a:latin typeface="Arial Narrow" panose="020B0606020202030204" pitchFamily="34" charset="0"/>
              <a:ea typeface="Calibri" panose="020F0502020204030204" pitchFamily="34" charset="0"/>
            </a:endParaRPr>
          </a:p>
        </p:txBody>
      </p:sp>
      <p:pic>
        <p:nvPicPr>
          <p:cNvPr id="4" name="Imagem 3" descr="Resenha do filme “Radioactive” - Folha Única">
            <a:extLst>
              <a:ext uri="{FF2B5EF4-FFF2-40B4-BE49-F238E27FC236}">
                <a16:creationId xmlns:a16="http://schemas.microsoft.com/office/drawing/2014/main" id="{53AAAD68-322A-1A94-5D81-56F62AA0DD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144" y="709738"/>
            <a:ext cx="2857500" cy="1600200"/>
          </a:xfrm>
          <a:prstGeom prst="rect">
            <a:avLst/>
          </a:prstGeom>
          <a:noFill/>
          <a:ln>
            <a:noFill/>
          </a:ln>
        </p:spPr>
      </p:pic>
      <p:sp>
        <p:nvSpPr>
          <p:cNvPr id="5" name="CaixaDeTexto 4">
            <a:extLst>
              <a:ext uri="{FF2B5EF4-FFF2-40B4-BE49-F238E27FC236}">
                <a16:creationId xmlns:a16="http://schemas.microsoft.com/office/drawing/2014/main" id="{704FF7D1-6D7B-70F7-F8A6-1BF0D4A02461}"/>
              </a:ext>
            </a:extLst>
          </p:cNvPr>
          <p:cNvSpPr txBox="1"/>
          <p:nvPr/>
        </p:nvSpPr>
        <p:spPr>
          <a:xfrm>
            <a:off x="2979644" y="709738"/>
            <a:ext cx="2990850" cy="1785104"/>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II)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Radioactive</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(2019)</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Conexão com o Material: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Estrutura Atômica e a Ciência como Vocação.</a:t>
            </a:r>
          </a:p>
        </p:txBody>
      </p:sp>
      <p:sp>
        <p:nvSpPr>
          <p:cNvPr id="7" name="CaixaDeTexto 6">
            <a:extLst>
              <a:ext uri="{FF2B5EF4-FFF2-40B4-BE49-F238E27FC236}">
                <a16:creationId xmlns:a16="http://schemas.microsoft.com/office/drawing/2014/main" id="{714E71D6-A6F1-6B2D-66D7-9BBD453865D1}"/>
              </a:ext>
            </a:extLst>
          </p:cNvPr>
          <p:cNvSpPr txBox="1"/>
          <p:nvPr/>
        </p:nvSpPr>
        <p:spPr>
          <a:xfrm>
            <a:off x="6201147" y="2833396"/>
            <a:ext cx="5773271" cy="3816429"/>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Enredo: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Uma assistente jurídica descobre que uma empresa de energia está contaminando o suprimento de água de uma cidade com Cromo Hexavalente (Cromo VI).</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assistir: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Ótimo para discutir estados de oxidação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nox</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como pequenas variações na estrutura química de um composto mudam completamente sua toxicidade.</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Classificação:----</a:t>
            </a:r>
            <a:endParaRPr lang="pt-BR" sz="2200" dirty="0">
              <a:effectLst/>
              <a:latin typeface="Arial Narrow" panose="020B0606020202030204" pitchFamily="34" charset="0"/>
              <a:ea typeface="Calibri" panose="020F0502020204030204" pitchFamily="34" charset="0"/>
            </a:endParaRPr>
          </a:p>
        </p:txBody>
      </p:sp>
      <p:pic>
        <p:nvPicPr>
          <p:cNvPr id="8" name="Imagem 7" descr="Prime Video: Erin Brockovich - Uma Mulher de Talento">
            <a:extLst>
              <a:ext uri="{FF2B5EF4-FFF2-40B4-BE49-F238E27FC236}">
                <a16:creationId xmlns:a16="http://schemas.microsoft.com/office/drawing/2014/main" id="{A00F5CB1-17F3-883F-B1BC-379B1C83327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6329" y="709738"/>
            <a:ext cx="2708275" cy="1523365"/>
          </a:xfrm>
          <a:prstGeom prst="rect">
            <a:avLst/>
          </a:prstGeom>
          <a:noFill/>
          <a:ln>
            <a:noFill/>
          </a:ln>
        </p:spPr>
      </p:pic>
      <p:sp>
        <p:nvSpPr>
          <p:cNvPr id="9" name="CaixaDeTexto 8">
            <a:extLst>
              <a:ext uri="{FF2B5EF4-FFF2-40B4-BE49-F238E27FC236}">
                <a16:creationId xmlns:a16="http://schemas.microsoft.com/office/drawing/2014/main" id="{B4553B66-0679-7AFD-CA48-395708E26AB2}"/>
              </a:ext>
            </a:extLst>
          </p:cNvPr>
          <p:cNvSpPr txBox="1"/>
          <p:nvPr/>
        </p:nvSpPr>
        <p:spPr>
          <a:xfrm>
            <a:off x="9087783" y="709738"/>
            <a:ext cx="2921562" cy="2123658"/>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III) Erin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Brockovich</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Uma Mulher de Talento (2000)</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Conexão com o Material: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Oxidação, Sais e Poluição por Metais.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64416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0CA7-1A1D-6D61-41B7-F7DF2A3D125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B786703-8733-9BB1-1C89-DBEE2749794B}"/>
              </a:ext>
            </a:extLst>
          </p:cNvPr>
          <p:cNvSpPr txBox="1"/>
          <p:nvPr/>
        </p:nvSpPr>
        <p:spPr>
          <a:xfrm>
            <a:off x="412376" y="3590895"/>
            <a:ext cx="5334000" cy="280076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Enredo: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Narra o maior desastre de vazamento de petróleo na história dos EUA, na plataforma da BP.</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assistir: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Ideal para visualizar as propriedades físicas dos hidrocarbonetos (densidade e insolubilidade em água) e os riscos reais da extração do "ouro negro".</a:t>
            </a:r>
            <a:endParaRPr lang="pt-BR" sz="2200" dirty="0">
              <a:effectLst/>
              <a:latin typeface="Arial Narrow" panose="020B0606020202030204" pitchFamily="34" charset="0"/>
              <a:ea typeface="Calibri" panose="020F0502020204030204" pitchFamily="34" charset="0"/>
            </a:endParaRPr>
          </a:p>
        </p:txBody>
      </p:sp>
      <p:pic>
        <p:nvPicPr>
          <p:cNvPr id="4" name="Imagem 3" descr="Horizonte Profundo: Desastre no Golfo (2016) - IMDb">
            <a:extLst>
              <a:ext uri="{FF2B5EF4-FFF2-40B4-BE49-F238E27FC236}">
                <a16:creationId xmlns:a16="http://schemas.microsoft.com/office/drawing/2014/main" id="{7A27D7D9-7A76-F5DC-4453-DFAE65B1EF8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963" y="679375"/>
            <a:ext cx="1892636" cy="2839802"/>
          </a:xfrm>
          <a:prstGeom prst="rect">
            <a:avLst/>
          </a:prstGeom>
          <a:noFill/>
          <a:ln>
            <a:noFill/>
          </a:ln>
        </p:spPr>
      </p:pic>
      <p:sp>
        <p:nvSpPr>
          <p:cNvPr id="5" name="CaixaDeTexto 4">
            <a:extLst>
              <a:ext uri="{FF2B5EF4-FFF2-40B4-BE49-F238E27FC236}">
                <a16:creationId xmlns:a16="http://schemas.microsoft.com/office/drawing/2014/main" id="{37E93E62-EAD2-1E48-44C7-16422ADD9784}"/>
              </a:ext>
            </a:extLst>
          </p:cNvPr>
          <p:cNvSpPr txBox="1"/>
          <p:nvPr/>
        </p:nvSpPr>
        <p:spPr>
          <a:xfrm>
            <a:off x="2133599" y="607657"/>
            <a:ext cx="3872754" cy="212365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IV)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Deepwater</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Horizon: </a:t>
            </a: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Horizonte Profundo (2016)</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Conexão com o Material:</a:t>
            </a:r>
            <a:endParaRPr lang="pt-BR" sz="2200" b="1" kern="100" dirty="0">
              <a:latin typeface="Arial Narrow" panose="020B0606020202030204" pitchFamily="34" charset="0"/>
              <a:ea typeface="Calibri" panose="020F0502020204030204" pitchFamily="34" charset="0"/>
              <a:cs typeface="Arial" panose="020B0604020202020204" pitchFamily="34" charset="0"/>
            </a:endParaRPr>
          </a:p>
          <a:p>
            <a:pPr algn="just" fontAlgn="auto">
              <a:buNone/>
            </a:pPr>
            <a:endParaRPr lang="pt-BR" sz="22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Hidrocarbonetos e Petróleo.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1113913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1CBF2-2542-0996-F978-BD6465A0A37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6402EC1-F7EB-15A2-FEA7-C41056A4CE59}"/>
              </a:ext>
            </a:extLst>
          </p:cNvPr>
          <p:cNvSpPr txBox="1"/>
          <p:nvPr/>
        </p:nvSpPr>
        <p:spPr>
          <a:xfrm>
            <a:off x="98612" y="814899"/>
            <a:ext cx="6096000" cy="430887"/>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Laboratório de Orgânica: Da Teoria à Prática</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2282F420-9FF1-CAED-22D4-B0C5372FDC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933" y="1245786"/>
            <a:ext cx="5186620" cy="3456829"/>
          </a:xfrm>
          <a:prstGeom prst="rect">
            <a:avLst/>
          </a:prstGeom>
        </p:spPr>
      </p:pic>
      <p:sp>
        <p:nvSpPr>
          <p:cNvPr id="6" name="CaixaDeTexto 5">
            <a:extLst>
              <a:ext uri="{FF2B5EF4-FFF2-40B4-BE49-F238E27FC236}">
                <a16:creationId xmlns:a16="http://schemas.microsoft.com/office/drawing/2014/main" id="{A89CB0BA-52E0-70A3-3D8D-9AF868AA8773}"/>
              </a:ext>
            </a:extLst>
          </p:cNvPr>
          <p:cNvSpPr txBox="1"/>
          <p:nvPr/>
        </p:nvSpPr>
        <p:spPr>
          <a:xfrm>
            <a:off x="4315206" y="4785783"/>
            <a:ext cx="1424178"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por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DAAD7673-B975-24FF-D881-96718CA3EEEE}"/>
              </a:ext>
            </a:extLst>
          </p:cNvPr>
          <p:cNvSpPr txBox="1"/>
          <p:nvPr/>
        </p:nvSpPr>
        <p:spPr>
          <a:xfrm>
            <a:off x="262773" y="5145950"/>
            <a:ext cx="5699116" cy="144655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Experimento I: Teste da Chama e Combustão (Diferenciando Hidrocarbonetos)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Este experimento visualiza diretamente o que discutimos sobre combustão completa e incompleta.</a:t>
            </a:r>
            <a:endParaRPr lang="pt-BR" sz="2200" dirty="0">
              <a:effectLst/>
              <a:latin typeface="Arial Narrow" panose="020B0606020202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E316A678-5904-4060-56B5-989BC7CD2627}"/>
              </a:ext>
            </a:extLst>
          </p:cNvPr>
          <p:cNvSpPr txBox="1"/>
          <p:nvPr/>
        </p:nvSpPr>
        <p:spPr>
          <a:xfrm>
            <a:off x="6230113" y="814899"/>
            <a:ext cx="5767679" cy="5711756"/>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Materiais: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Algodão, Pinça, Etanol (Álcool), Óleo de Cozinha ou Diesel, Vela.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Procedimento:</a:t>
            </a:r>
          </a:p>
          <a:p>
            <a:pPr algn="just" fontAlgn="auto">
              <a:buNone/>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Embeba um algodão em etanol e aproxime da chama. Observe a cor da chama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Azul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Aproxime uma pinça de metal da parte superior da chama e veja se há resíduos.</a:t>
            </a: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Repita o processo com o óleo ou diesel (com cuidado). Observe a cor da chama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Amarela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o acúmulo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fuligem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pinça.</a:t>
            </a:r>
          </a:p>
          <a:p>
            <a:pPr algn="just">
              <a:lnSpc>
                <a:spcPct val="107000"/>
              </a:lnSpc>
              <a:spcAft>
                <a:spcPts val="800"/>
              </a:spcAft>
            </a:pPr>
            <a:r>
              <a:rPr lang="pt-BR" sz="2200" b="1" dirty="0">
                <a:latin typeface="Arial Narrow" panose="020B0606020202030204" pitchFamily="34" charset="0"/>
              </a:rPr>
              <a:t>Conexão com o Revisa:</a:t>
            </a:r>
            <a:r>
              <a:rPr lang="pt-BR" sz="2200" dirty="0">
                <a:latin typeface="Arial Narrow" panose="020B0606020202030204" pitchFamily="34" charset="0"/>
              </a:rPr>
              <a:t> Demonstra que cadeias menores (etanol) queimam de forma mais completa que cadeias longas e complexas (óleos), que geram resíduos de carbono sólido.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9760060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4BDFB-6436-EF04-F1AF-0E2E5D5CED3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3282190-061F-1717-222C-E56125AA56FD}"/>
              </a:ext>
            </a:extLst>
          </p:cNvPr>
          <p:cNvSpPr txBox="1"/>
          <p:nvPr/>
        </p:nvSpPr>
        <p:spPr>
          <a:xfrm>
            <a:off x="112014" y="607571"/>
            <a:ext cx="5712714" cy="6034281"/>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b) Experimento II: Polaridade e Solubilidade (A "Lâmpada de Lava" Química)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Ideal para fixar a natureza apolar dos hidrocarbonetos.</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Materiais: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Um copo de vidro, água, óleo de cozinha, corante alimentício e um comprimido efervescente.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Procedimento:</a:t>
            </a:r>
          </a:p>
          <a:p>
            <a:pPr algn="just" fontAlgn="auto">
              <a:buNone/>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Encha 1/4 do copo com água e adicione o corante.</a:t>
            </a:r>
          </a:p>
          <a:p>
            <a:pPr marL="342900" lvl="0" indent="-342900" algn="just" fontAlgn="auto">
              <a:lnSpc>
                <a:spcPct val="107000"/>
              </a:lnSpc>
              <a:spcAft>
                <a:spcPts val="800"/>
              </a:spcAft>
              <a:buFont typeface="Symbol" panose="05050102010706020507" pitchFamily="18" charset="2"/>
              <a:buChar char=""/>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Complete o restante com óleo. Observe a separação (Imiscibilidade).</a:t>
            </a:r>
          </a:p>
          <a:p>
            <a:pPr lvl="0" algn="just" fontAlgn="auto">
              <a:lnSpc>
                <a:spcPct val="107000"/>
              </a:lnSpc>
              <a:spcAft>
                <a:spcPts val="800"/>
              </a:spcAft>
            </a:pPr>
            <a:endParaRPr lang="pt-BR" sz="2200" dirty="0">
              <a:effectLst/>
              <a:latin typeface="Arial Narrow" panose="020B0606020202030204" pitchFamily="34" charset="0"/>
              <a:ea typeface="Calibri" panose="020F0502020204030204" pitchFamily="34" charset="0"/>
            </a:endParaRPr>
          </a:p>
          <a:p>
            <a:pPr marL="342900" lvl="0" indent="-342900" algn="just" fontAlgn="auto">
              <a:lnSpc>
                <a:spcPct val="107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Solte o comprimido efervescente.</a:t>
            </a:r>
          </a:p>
        </p:txBody>
      </p:sp>
      <p:sp>
        <p:nvSpPr>
          <p:cNvPr id="5" name="CaixaDeTexto 4">
            <a:extLst>
              <a:ext uri="{FF2B5EF4-FFF2-40B4-BE49-F238E27FC236}">
                <a16:creationId xmlns:a16="http://schemas.microsoft.com/office/drawing/2014/main" id="{C6FF7763-332B-CDA0-3187-A837C37747A8}"/>
              </a:ext>
            </a:extLst>
          </p:cNvPr>
          <p:cNvSpPr txBox="1"/>
          <p:nvPr/>
        </p:nvSpPr>
        <p:spPr>
          <a:xfrm>
            <a:off x="6367272" y="677675"/>
            <a:ext cx="5712714" cy="280076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Conexão com o Revisa: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algn="just" fontAlgn="auto">
              <a:buNone/>
            </a:pPr>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gás liberado (CO</a:t>
            </a:r>
            <a:r>
              <a:rPr lang="pt-BR" sz="2200" kern="100" baseline="-250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sobe através das fases. </a:t>
            </a:r>
          </a:p>
          <a:p>
            <a:pPr algn="just" fontAlgn="auto">
              <a:buNone/>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aluno visualiza que o óleo (hidrocarboneto) e a água (polar) não se misturam devido à diferença de forças intermoleculares, um conceito chave no refino do petróleo.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1662774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8A7A0-2074-0FB4-B4AC-23A8F52AC57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3A5BA506-F901-38CD-C4B5-3EEFFAB1967F}"/>
              </a:ext>
            </a:extLst>
          </p:cNvPr>
          <p:cNvSpPr txBox="1"/>
          <p:nvPr/>
        </p:nvSpPr>
        <p:spPr>
          <a:xfrm>
            <a:off x="148590" y="948133"/>
            <a:ext cx="5712714" cy="5509200"/>
          </a:xfrm>
          <a:prstGeom prst="rect">
            <a:avLst/>
          </a:prstGeom>
          <a:noFill/>
        </p:spPr>
        <p:txBody>
          <a:bodyPr wrap="square">
            <a:spAutoFit/>
          </a:bodyPr>
          <a:lstStyle/>
          <a:p>
            <a:pPr fontAlgn="auto"/>
            <a:r>
              <a:rPr lang="pt-BR" sz="2200" b="1" dirty="0">
                <a:latin typeface="Arial Narrow" panose="020B0606020202030204" pitchFamily="34" charset="0"/>
              </a:rPr>
              <a:t>c) Experimento III: Identificação de Fenóis (O Teste do Chá)</a:t>
            </a:r>
          </a:p>
          <a:p>
            <a:pPr fontAlgn="auto"/>
            <a:endParaRPr lang="pt-BR" sz="2200" dirty="0">
              <a:latin typeface="Arial Narrow" panose="020B0606020202030204" pitchFamily="34" charset="0"/>
            </a:endParaRPr>
          </a:p>
          <a:p>
            <a:pPr fontAlgn="auto"/>
            <a:r>
              <a:rPr lang="pt-BR" sz="2200" dirty="0">
                <a:latin typeface="Arial Narrow" panose="020B0606020202030204" pitchFamily="34" charset="0"/>
              </a:rPr>
              <a:t>Para diferenciar álcoois de fenóis usando indicadores naturais.</a:t>
            </a:r>
          </a:p>
          <a:p>
            <a:pPr fontAlgn="auto"/>
            <a:r>
              <a:rPr lang="pt-BR" sz="2200" b="1" dirty="0">
                <a:latin typeface="Arial Narrow" panose="020B0606020202030204" pitchFamily="34" charset="0"/>
              </a:rPr>
              <a:t> </a:t>
            </a:r>
            <a:endParaRPr lang="pt-BR" sz="2200" dirty="0">
              <a:latin typeface="Arial Narrow" panose="020B0606020202030204" pitchFamily="34" charset="0"/>
            </a:endParaRPr>
          </a:p>
          <a:p>
            <a:pPr fontAlgn="auto"/>
            <a:r>
              <a:rPr lang="pt-BR" sz="2200" b="1" dirty="0">
                <a:latin typeface="Arial Narrow" panose="020B0606020202030204" pitchFamily="34" charset="0"/>
              </a:rPr>
              <a:t>Materiais:</a:t>
            </a:r>
            <a:r>
              <a:rPr lang="pt-BR" sz="2200" dirty="0">
                <a:latin typeface="Arial Narrow" panose="020B0606020202030204" pitchFamily="34" charset="0"/>
              </a:rPr>
              <a:t> Chá de hibisco (ou repolho roxo), álcool gel e um pedaço de desinfetante que contenha fenol (ou extrato de cravo-da-índia).</a:t>
            </a:r>
          </a:p>
          <a:p>
            <a:pPr fontAlgn="auto"/>
            <a:endParaRPr lang="pt-BR" sz="2200" dirty="0">
              <a:latin typeface="Arial Narrow" panose="020B0606020202030204" pitchFamily="34" charset="0"/>
            </a:endParaRPr>
          </a:p>
          <a:p>
            <a:pPr fontAlgn="auto"/>
            <a:r>
              <a:rPr lang="pt-BR" sz="2200" b="1" dirty="0">
                <a:latin typeface="Arial Narrow" panose="020B0606020202030204" pitchFamily="34" charset="0"/>
              </a:rPr>
              <a:t>Procedimento:</a:t>
            </a:r>
            <a:r>
              <a:rPr lang="pt-BR" sz="2200" dirty="0">
                <a:latin typeface="Arial Narrow" panose="020B0606020202030204" pitchFamily="34" charset="0"/>
              </a:rPr>
              <a:t> Adicione o indicador natural às duas substâncias.</a:t>
            </a:r>
          </a:p>
          <a:p>
            <a:pPr fontAlgn="auto"/>
            <a:endParaRPr lang="pt-BR" sz="2200" dirty="0">
              <a:latin typeface="Arial Narrow" panose="020B0606020202030204" pitchFamily="34" charset="0"/>
            </a:endParaRPr>
          </a:p>
          <a:p>
            <a:pPr fontAlgn="auto"/>
            <a:r>
              <a:rPr lang="pt-BR" sz="2200" b="1" dirty="0">
                <a:latin typeface="Arial Narrow" panose="020B0606020202030204" pitchFamily="34" charset="0"/>
              </a:rPr>
              <a:t>Conexão com o Revisa:</a:t>
            </a:r>
            <a:r>
              <a:rPr lang="pt-BR" sz="2200" dirty="0">
                <a:latin typeface="Arial Narrow" panose="020B0606020202030204" pitchFamily="34" charset="0"/>
              </a:rPr>
              <a:t> O indicador mudará de cor de forma distinta no fenol devido ao seu caráter ácido, algo que não acontece no álcool comum.</a:t>
            </a:r>
          </a:p>
        </p:txBody>
      </p:sp>
    </p:spTree>
    <p:extLst>
      <p:ext uri="{BB962C8B-B14F-4D97-AF65-F5344CB8AC3E}">
        <p14:creationId xmlns:p14="http://schemas.microsoft.com/office/powerpoint/2010/main" val="3130935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6FB4D-A994-81BD-EEC0-A577B7137B5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AA18BC7-7437-8F37-AFB0-7AFC52400C6F}"/>
              </a:ext>
            </a:extLst>
          </p:cNvPr>
          <p:cNvSpPr txBox="1"/>
          <p:nvPr/>
        </p:nvSpPr>
        <p:spPr>
          <a:xfrm>
            <a:off x="0" y="775454"/>
            <a:ext cx="6096000" cy="43088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Laboratórios Virtuais (Simulações para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gamificar</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5A6F9427-E926-BC18-8ED1-B74B983E07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281" y="1365377"/>
            <a:ext cx="5481438" cy="3654679"/>
          </a:xfrm>
          <a:prstGeom prst="rect">
            <a:avLst/>
          </a:prstGeom>
        </p:spPr>
      </p:pic>
      <p:sp>
        <p:nvSpPr>
          <p:cNvPr id="6" name="CaixaDeTexto 5">
            <a:extLst>
              <a:ext uri="{FF2B5EF4-FFF2-40B4-BE49-F238E27FC236}">
                <a16:creationId xmlns:a16="http://schemas.microsoft.com/office/drawing/2014/main" id="{DADEFD36-8A64-ECB2-2923-F495BE29185B}"/>
              </a:ext>
            </a:extLst>
          </p:cNvPr>
          <p:cNvSpPr txBox="1"/>
          <p:nvPr/>
        </p:nvSpPr>
        <p:spPr>
          <a:xfrm>
            <a:off x="4745736" y="5123291"/>
            <a:ext cx="1175004" cy="276999"/>
          </a:xfrm>
          <a:prstGeom prst="rect">
            <a:avLst/>
          </a:prstGeom>
          <a:noFill/>
        </p:spPr>
        <p:txBody>
          <a:bodyPr wrap="square">
            <a:spAutoFit/>
          </a:bodyPr>
          <a:lstStyle/>
          <a:p>
            <a:pPr algn="r" fontAlgn="auto">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(Gerado com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0636C27E-BF0B-F21F-B270-52E1AA15DCCA}"/>
              </a:ext>
            </a:extLst>
          </p:cNvPr>
          <p:cNvSpPr txBox="1"/>
          <p:nvPr/>
        </p:nvSpPr>
        <p:spPr>
          <a:xfrm>
            <a:off x="182880" y="5593003"/>
            <a:ext cx="5737860" cy="769441"/>
          </a:xfrm>
          <a:prstGeom prst="rect">
            <a:avLst/>
          </a:prstGeom>
          <a:noFill/>
        </p:spPr>
        <p:txBody>
          <a:bodyPr wrap="square">
            <a:spAutoFit/>
          </a:bodyPr>
          <a:lstStyle/>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Caso o acesso ao laboratório físico for restrito, estas ferramentas são bem interessantes:</a:t>
            </a:r>
            <a:endParaRPr lang="pt-BR" sz="2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B9AFCE25-B268-F704-CCF8-17306969A960}"/>
              </a:ext>
            </a:extLst>
          </p:cNvPr>
          <p:cNvSpPr txBox="1"/>
          <p:nvPr/>
        </p:nvSpPr>
        <p:spPr>
          <a:xfrm>
            <a:off x="6403283" y="737475"/>
            <a:ext cx="5605837" cy="5816977"/>
          </a:xfrm>
          <a:prstGeom prst="rect">
            <a:avLst/>
          </a:prstGeom>
          <a:noFill/>
        </p:spPr>
        <p:txBody>
          <a:bodyPr wrap="square">
            <a:spAutoFit/>
          </a:bodyPr>
          <a:lstStyle/>
          <a:p>
            <a:pPr marL="514350" indent="-514350" algn="just" fontAlgn="auto">
              <a:buAutoNum type="romanUcParenR"/>
            </a:pP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PhET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Interactive</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Simulations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p>
          <a:p>
            <a:pPr algn="ctr" fontAlgn="auto"/>
            <a:r>
              <a:rPr lang="pt-BR" sz="2200" b="1" kern="100" dirty="0">
                <a:effectLst/>
                <a:latin typeface="Arial Narrow" panose="020B0606020202030204" pitchFamily="34" charset="0"/>
                <a:ea typeface="Calibri" panose="020F0502020204030204" pitchFamily="34" charset="0"/>
                <a:cs typeface="Arial" panose="020B0604020202020204" pitchFamily="34" charset="0"/>
              </a:rPr>
              <a:t>(Universidade do Colorado)</a:t>
            </a:r>
            <a:endParaRPr lang="pt-BR" sz="2200" dirty="0">
              <a:effectLst/>
              <a:latin typeface="Arial Narrow" panose="020B0606020202030204" pitchFamily="34" charset="0"/>
              <a:ea typeface="Calibri" panose="020F0502020204030204" pitchFamily="34" charset="0"/>
            </a:endParaRPr>
          </a:p>
          <a:p>
            <a:pPr algn="just" fontAlgn="auto">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Plataforma lúdica e visual, excelente para revisar conceitos de geometria molecular e polaridade.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Acesso: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3"/>
              </a:rPr>
              <a:t>https://phet.colorado.edu/pt_BR/</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Foco Orgânica: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Procure pelas simulações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"Formas de Moléculas"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"Polaridade de Moléculas"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II)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ChemCollective</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(Virtual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Labs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Este é um simulador que trabalha uma bancada de laboratório real com vidrarias e reagentes.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Acesso: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4"/>
              </a:rPr>
              <a:t>http://chemcollective.org/vlabs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Foco Orgânica: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Ideal para experimentos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Estequiometria de Combustão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medição de propriedades físicas (como densidade e solubilidade).</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9096883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37E26-2039-6BB0-98D3-9D6BFAAC7CA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4D2133D-A387-7561-54A9-2A637E50D5DA}"/>
              </a:ext>
            </a:extLst>
          </p:cNvPr>
          <p:cNvSpPr txBox="1"/>
          <p:nvPr/>
        </p:nvSpPr>
        <p:spPr>
          <a:xfrm>
            <a:off x="322730" y="733246"/>
            <a:ext cx="5540188" cy="6124754"/>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III)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MolView</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Ferramenta indispensável para o estudo de Nomenclatura e Estrutura. Estudante digita o nome e ele gera o modelo 3D.</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Acesso: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https://molview.org/</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Foco Orgânica: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Visualização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Aromáticos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a diferença entre cadeias normais e ramificadas em 3D.</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IV)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LabVirtual</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(Universidade de Coimbra)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 repositório em português com simulações e roteiros muito interessantes.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Acesso: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3"/>
              </a:rPr>
              <a:t>http://labvirtual.eq.uc.pt/</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Foco Orgânica: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Possui módulos específicos sobre 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Indústria do Petróleo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processos de separação.</a:t>
            </a:r>
            <a:endParaRPr lang="pt-BR" sz="2200" dirty="0">
              <a:effectLst/>
              <a:latin typeface="Arial Narrow" panose="020B0606020202030204" pitchFamily="34" charset="0"/>
              <a:ea typeface="Calibri" panose="020F0502020204030204" pitchFamily="34" charset="0"/>
            </a:endParaRPr>
          </a:p>
          <a:p>
            <a:pPr algn="just" fontAlgn="auto">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dirty="0">
              <a:effectLst/>
              <a:latin typeface="Calibri" panose="020F0502020204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3395AC87-8C8B-EC03-E46B-861A3673A42F}"/>
              </a:ext>
            </a:extLst>
          </p:cNvPr>
          <p:cNvSpPr txBox="1"/>
          <p:nvPr/>
        </p:nvSpPr>
        <p:spPr>
          <a:xfrm>
            <a:off x="6096001" y="733246"/>
            <a:ext cx="5773269" cy="3816429"/>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V)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PubChem</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Sketcher</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Tool)</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Embora seja um banco de dados, a ferramenta de desenho é excelente para criar as fórmulas de bastão.</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Acesso: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4"/>
              </a:rPr>
              <a:t>https://pubchem.ncbi.nlm.nih.gov/edit3/index.html</a:t>
            </a:r>
            <a:endParaRPr lang="pt-BR" sz="2200"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endParaRP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Foco Orgânica: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Ótimo para o estudante praticar o desenho de estruturas complexas e conferir se a nomenclatura bate com o desenho.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711038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08DE1-3A58-B4C1-2C4A-E511E854EC2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51530AB-E6B6-EA0A-7FEA-06E15F60BF24}"/>
              </a:ext>
            </a:extLst>
          </p:cNvPr>
          <p:cNvSpPr txBox="1"/>
          <p:nvPr/>
        </p:nvSpPr>
        <p:spPr>
          <a:xfrm>
            <a:off x="197223" y="671464"/>
            <a:ext cx="3361765" cy="43088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Leituras Paradidáticas </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4DAB7075-C02F-9FAD-8166-1254A5DB337C}"/>
              </a:ext>
            </a:extLst>
          </p:cNvPr>
          <p:cNvSpPr txBox="1"/>
          <p:nvPr/>
        </p:nvSpPr>
        <p:spPr>
          <a:xfrm>
            <a:off x="197223" y="3194520"/>
            <a:ext cx="5710518" cy="344709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Temática: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o livro definitivo para conectar 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Química Orgânica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com a história mundial.</a:t>
            </a:r>
          </a:p>
          <a:p>
            <a:pPr algn="just" fontAlgn="auto">
              <a:buNone/>
            </a:pPr>
            <a:endParaRPr lang="pt-BR" sz="10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que aborda?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Explica como estruturas químicas simples (como o polímero da borracha, a glicose ou a celulose) decidiram guerras e moldaram civilizações. </a:t>
            </a:r>
          </a:p>
          <a:p>
            <a:pPr algn="just" fontAlgn="auto">
              <a:buNone/>
            </a:pPr>
            <a:endParaRPr lang="pt-BR" sz="10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ler?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Ajuda o aluno a entender que a posição de um átomo em uma molécula não é apenas um exercício de nomenclatura, mas algo que pode mudar o destino de um império.</a:t>
            </a:r>
            <a:endParaRPr lang="pt-BR" sz="2200" dirty="0">
              <a:effectLst/>
              <a:latin typeface="Arial Narrow" panose="020B0606020202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A246FDE3-53D1-FCE5-D49B-24E235B46158}"/>
              </a:ext>
            </a:extLst>
          </p:cNvPr>
          <p:cNvPicPr>
            <a:picLocks noChangeAspect="1"/>
          </p:cNvPicPr>
          <p:nvPr/>
        </p:nvPicPr>
        <p:blipFill>
          <a:blip r:embed="rId2"/>
          <a:stretch>
            <a:fillRect/>
          </a:stretch>
        </p:blipFill>
        <p:spPr>
          <a:xfrm>
            <a:off x="336942" y="1168235"/>
            <a:ext cx="1401445" cy="2026285"/>
          </a:xfrm>
          <a:prstGeom prst="rect">
            <a:avLst/>
          </a:prstGeom>
        </p:spPr>
      </p:pic>
      <p:sp>
        <p:nvSpPr>
          <p:cNvPr id="7" name="CaixaDeTexto 6">
            <a:extLst>
              <a:ext uri="{FF2B5EF4-FFF2-40B4-BE49-F238E27FC236}">
                <a16:creationId xmlns:a16="http://schemas.microsoft.com/office/drawing/2014/main" id="{5A222EFA-0E70-938F-6738-425E6A0F3533}"/>
              </a:ext>
            </a:extLst>
          </p:cNvPr>
          <p:cNvSpPr txBox="1"/>
          <p:nvPr/>
        </p:nvSpPr>
        <p:spPr>
          <a:xfrm>
            <a:off x="1878105" y="1288825"/>
            <a:ext cx="4029636" cy="144655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a:t>
            </a: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Os Botões de Napoleão: As 17 Moléculas que Mudaram a História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Autores: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Penny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Couteur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Jay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Burreson</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42DBFA96-E1AB-22FB-7C5A-DAC525983365}"/>
              </a:ext>
            </a:extLst>
          </p:cNvPr>
          <p:cNvSpPr txBox="1"/>
          <p:nvPr/>
        </p:nvSpPr>
        <p:spPr>
          <a:xfrm>
            <a:off x="7781365" y="1102351"/>
            <a:ext cx="4195483" cy="1046440"/>
          </a:xfrm>
          <a:prstGeom prst="rect">
            <a:avLst/>
          </a:prstGeom>
          <a:noFill/>
        </p:spPr>
        <p:txBody>
          <a:bodyPr wrap="square">
            <a:spAutoFit/>
          </a:bodyPr>
          <a:lstStyle/>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b)</a:t>
            </a: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Colher que Desaparece</a:t>
            </a:r>
            <a:endParaRPr lang="pt-BR" sz="2200" dirty="0">
              <a:effectLst/>
              <a:latin typeface="Arial Narrow" panose="020B0606020202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Autor: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Sam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Kean</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1600" dirty="0">
              <a:effectLst/>
              <a:latin typeface="Calibri" panose="020F0502020204030204" pitchFamily="34" charset="0"/>
              <a:ea typeface="Calibri" panose="020F0502020204030204" pitchFamily="34" charset="0"/>
            </a:endParaRPr>
          </a:p>
          <a:p>
            <a:pPr algn="ctr" fontAlgn="auto">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dirty="0">
              <a:effectLst/>
              <a:latin typeface="Calibri" panose="020F0502020204030204" pitchFamily="34" charset="0"/>
              <a:ea typeface="Calibri" panose="020F0502020204030204" pitchFamily="34" charset="0"/>
            </a:endParaRPr>
          </a:p>
        </p:txBody>
      </p:sp>
      <p:pic>
        <p:nvPicPr>
          <p:cNvPr id="10" name="Imagem 9">
            <a:extLst>
              <a:ext uri="{FF2B5EF4-FFF2-40B4-BE49-F238E27FC236}">
                <a16:creationId xmlns:a16="http://schemas.microsoft.com/office/drawing/2014/main" id="{4C35E4B6-1859-95FB-832A-9FECA8C23621}"/>
              </a:ext>
            </a:extLst>
          </p:cNvPr>
          <p:cNvPicPr>
            <a:picLocks noChangeAspect="1"/>
          </p:cNvPicPr>
          <p:nvPr/>
        </p:nvPicPr>
        <p:blipFill>
          <a:blip r:embed="rId3"/>
          <a:stretch>
            <a:fillRect/>
          </a:stretch>
        </p:blipFill>
        <p:spPr>
          <a:xfrm>
            <a:off x="6284261" y="1079463"/>
            <a:ext cx="1427421" cy="2026285"/>
          </a:xfrm>
          <a:prstGeom prst="rect">
            <a:avLst/>
          </a:prstGeom>
        </p:spPr>
      </p:pic>
      <p:sp>
        <p:nvSpPr>
          <p:cNvPr id="11" name="CaixaDeTexto 10">
            <a:extLst>
              <a:ext uri="{FF2B5EF4-FFF2-40B4-BE49-F238E27FC236}">
                <a16:creationId xmlns:a16="http://schemas.microsoft.com/office/drawing/2014/main" id="{78418C84-5546-4BFB-2D0D-FC0A56593275}"/>
              </a:ext>
            </a:extLst>
          </p:cNvPr>
          <p:cNvSpPr txBox="1"/>
          <p:nvPr/>
        </p:nvSpPr>
        <p:spPr>
          <a:xfrm>
            <a:off x="6284261" y="2944905"/>
            <a:ext cx="5692587" cy="3046988"/>
          </a:xfrm>
          <a:prstGeom prst="rect">
            <a:avLst/>
          </a:prstGeom>
          <a:noFill/>
        </p:spPr>
        <p:txBody>
          <a:bodyPr wrap="square">
            <a:spAutoFit/>
          </a:bodyPr>
          <a:lstStyle/>
          <a:p>
            <a:pPr fontAlgn="auto">
              <a:buNone/>
            </a:pPr>
            <a:r>
              <a:rPr lang="pt-BR" sz="18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600" dirty="0">
              <a:effectLst/>
              <a:latin typeface="Calibri" panose="020F0502020204030204" pitchFamily="34" charset="0"/>
              <a:ea typeface="Calibri" panose="020F0502020204030204" pitchFamily="34" charset="0"/>
            </a:endParaRPr>
          </a:p>
          <a:p>
            <a:pP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Temática: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Tabela Periódica, Propriedades Físicas e Reatividade.</a:t>
            </a:r>
          </a:p>
          <a:p>
            <a:pPr fontAlgn="auto">
              <a:buNone/>
            </a:pPr>
            <a:endParaRPr lang="pt-BR" sz="10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que aborda?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Reúne crônicas fascinantes, divertidas e às vezes sinistras sobre os elementos químicos e os cientistas que os descobriram.</a:t>
            </a:r>
          </a:p>
          <a:p>
            <a:pPr algn="just" fontAlgn="auto">
              <a:buNone/>
            </a:pPr>
            <a:endParaRPr lang="pt-BR" sz="10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ler?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Excelente para humanizar os nomes que aparecem na Tabela Periódica.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8934686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B3486-89D7-49DE-2A2B-C44B0965863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5C8ACAE-1B54-789A-0ED3-9A716D677ACF}"/>
              </a:ext>
            </a:extLst>
          </p:cNvPr>
          <p:cNvSpPr txBox="1"/>
          <p:nvPr/>
        </p:nvSpPr>
        <p:spPr>
          <a:xfrm>
            <a:off x="186204" y="2807100"/>
            <a:ext cx="5658784" cy="3816429"/>
          </a:xfrm>
          <a:prstGeom prst="rect">
            <a:avLst/>
          </a:prstGeom>
          <a:noFill/>
        </p:spPr>
        <p:txBody>
          <a:bodyPr wrap="square">
            <a:spAutoFit/>
          </a:bodyPr>
          <a:lstStyle/>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Temática: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História da Ciência e Prática Laboratorial.</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que aborda?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renomado neurologista Oliver Sacks narra sua infância em Londres durante a Segunda Guerra, focada em sua paixão obsessiva pela química e seus experimentos caseiros.</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que ler?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descreve o deslumbramento com as cores, cheiros e reações, resgatando o prazer da descoberta científica que muitas vezes se perde na pressão dos vestibulares.</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8AB6CAF6-D3BC-71D1-2DBF-C4AAA8DA9BED}"/>
              </a:ext>
            </a:extLst>
          </p:cNvPr>
          <p:cNvPicPr>
            <a:picLocks noChangeAspect="1"/>
          </p:cNvPicPr>
          <p:nvPr/>
        </p:nvPicPr>
        <p:blipFill>
          <a:blip r:embed="rId2"/>
          <a:stretch>
            <a:fillRect/>
          </a:stretch>
        </p:blipFill>
        <p:spPr>
          <a:xfrm>
            <a:off x="186204" y="913260"/>
            <a:ext cx="1187450" cy="1786255"/>
          </a:xfrm>
          <a:prstGeom prst="rect">
            <a:avLst/>
          </a:prstGeom>
        </p:spPr>
      </p:pic>
      <p:sp>
        <p:nvSpPr>
          <p:cNvPr id="5" name="CaixaDeTexto 4">
            <a:extLst>
              <a:ext uri="{FF2B5EF4-FFF2-40B4-BE49-F238E27FC236}">
                <a16:creationId xmlns:a16="http://schemas.microsoft.com/office/drawing/2014/main" id="{1E8F6592-9957-C3DE-48E4-9622949318A2}"/>
              </a:ext>
            </a:extLst>
          </p:cNvPr>
          <p:cNvSpPr txBox="1"/>
          <p:nvPr/>
        </p:nvSpPr>
        <p:spPr>
          <a:xfrm>
            <a:off x="1445371" y="913260"/>
            <a:ext cx="4256181" cy="1107996"/>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t>
            </a: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Tio Tungstênio: Memórias de uma Infância Química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Autor:</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Oliver Sacks.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0017948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95B5A-6E8E-D603-AC2A-0AFBF34CC37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98BFBDE-8C67-D9CE-39C7-DC363C362928}"/>
              </a:ext>
            </a:extLst>
          </p:cNvPr>
          <p:cNvSpPr txBox="1"/>
          <p:nvPr/>
        </p:nvSpPr>
        <p:spPr>
          <a:xfrm>
            <a:off x="286871" y="843677"/>
            <a:ext cx="5683623" cy="5847755"/>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SUPER DESAFIO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Questão (ITA – SP):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Considere os seguintes hidrocarbonetos:</a:t>
            </a: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 2,2-dimetilbutano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II. 3-metilpentano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III. n-hexano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IV. 2,2,4-trimetilpentano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isooctano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Assinale a alternativa que apresenta os hidrocarbonetos em ordem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crescente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 seus respectivos pontos de ebulição:</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I &lt; II &lt; III &lt; IV</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B) IV &lt; I &lt; II &lt; III</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 I &lt; II &lt; IV &lt; III</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 III &lt; II &lt; I &lt; IV</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IV &lt; III &lt; II &lt; I</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407396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B2C69-9013-C2FE-AF97-CDC9961B19F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6B3DE16-7FB4-1A38-B1E1-F5E33EB060D4}"/>
              </a:ext>
            </a:extLst>
          </p:cNvPr>
          <p:cNvSpPr txBox="1"/>
          <p:nvPr/>
        </p:nvSpPr>
        <p:spPr>
          <a:xfrm>
            <a:off x="179294" y="714072"/>
            <a:ext cx="5710518" cy="2277547"/>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Capítulo Especial: A Química Orgânica em sua Casa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ctr"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"Química Orgânica: Você usa, você sente"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dirty="0">
              <a:effectLst/>
              <a:latin typeface="Arial Narrow" panose="020B0606020202030204" pitchFamily="34" charset="0"/>
              <a:ea typeface="Calibri" panose="020F0502020204030204" pitchFamily="34" charset="0"/>
            </a:endParaRPr>
          </a:p>
          <a:p>
            <a:pPr algn="just" fontAlgn="auto">
              <a:buNone/>
            </a:pPr>
            <a:r>
              <a:rPr lang="pt-BR" sz="10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dirty="0">
              <a:effectLst/>
              <a:latin typeface="Arial Narrow" panose="020B0606020202030204" pitchFamily="34" charset="0"/>
              <a:ea typeface="Calibri" panose="020F0502020204030204" pitchFamily="34" charset="0"/>
            </a:endParaRPr>
          </a:p>
          <a:p>
            <a:pPr algn="just" fontAlgn="auto">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Abaixo, exploramos onde os hidrocarbonetos e seus derivados se escondem no seu dia a dia.</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E8FF2251-3EDA-5453-9DBA-A98DDC80FB0D}"/>
              </a:ext>
            </a:extLst>
          </p:cNvPr>
          <p:cNvSpPr txBox="1"/>
          <p:nvPr/>
        </p:nvSpPr>
        <p:spPr>
          <a:xfrm>
            <a:off x="179294" y="2991619"/>
            <a:ext cx="5710518" cy="3816429"/>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  Na Cozinha: Ésteres, Ácidos e Hidrocarbonetos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O cheiro das frutas (Ésteres):</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Aquele aroma artificial de morango no iogurte ou de uva na bala vem de ésteres sintetizados em laboratório.</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Exemplo: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etanoato</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de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octila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o responsável pelo aroma de laranja.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O vinagre (Ácido Carboxílico):</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vinagre nada mais é do que uma solução aquosa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ácido etanoico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(antigamente chamado de ácido acético).</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F5FD41A0-353D-1045-3934-A48B710968CB}"/>
              </a:ext>
            </a:extLst>
          </p:cNvPr>
          <p:cNvSpPr txBox="1"/>
          <p:nvPr/>
        </p:nvSpPr>
        <p:spPr>
          <a:xfrm>
            <a:off x="6302188" y="714072"/>
            <a:ext cx="5710518" cy="2800767"/>
          </a:xfrm>
          <a:prstGeom prst="rect">
            <a:avLst/>
          </a:prstGeom>
          <a:noFill/>
        </p:spPr>
        <p:txBody>
          <a:bodyPr wrap="square">
            <a:spAutoFit/>
          </a:bodyPr>
          <a:lstStyle/>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Gás de Cozinha (GLP):</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Uma mistura de hidrocarbonetos de cadeia curta, principalmente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Propano (C</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3</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8</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Butano (C</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4</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H</a:t>
            </a:r>
            <a:r>
              <a:rPr lang="pt-BR" sz="2200" b="1" kern="100" baseline="-25000" dirty="0">
                <a:effectLst/>
                <a:latin typeface="Arial Narrow" panose="020B0606020202030204" pitchFamily="34" charset="0"/>
                <a:ea typeface="Calibri" panose="020F0502020204030204" pitchFamily="34" charset="0"/>
                <a:cs typeface="Arial" panose="020B0604020202020204" pitchFamily="34" charset="0"/>
              </a:rPr>
              <a:t>10</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algn="just" fontAlgn="auto">
              <a:buNone/>
            </a:pPr>
            <a:endParaRPr lang="pt-BR" sz="2200" kern="100" dirty="0">
              <a:latin typeface="Arial Narrow" panose="020B0606020202030204" pitchFamily="34" charset="0"/>
              <a:ea typeface="Calibri" panose="020F0502020204030204" pitchFamily="34" charset="0"/>
              <a:cs typeface="Arial" panose="020B0604020202020204" pitchFamily="34" charset="0"/>
            </a:endParaRPr>
          </a:p>
          <a:p>
            <a:pPr algn="just"/>
            <a:r>
              <a:rPr lang="pt-BR" sz="2200" kern="100" dirty="0">
                <a:solidFill>
                  <a:srgbClr val="00B0F0"/>
                </a:solidFill>
                <a:latin typeface="Arial Narrow" panose="020B0606020202030204" pitchFamily="34" charset="0"/>
                <a:ea typeface="Calibri" panose="020F0502020204030204" pitchFamily="34" charset="0"/>
                <a:cs typeface="Arial" panose="020B0604020202020204" pitchFamily="34" charset="0"/>
              </a:rPr>
              <a:t>Curiosidade: </a:t>
            </a:r>
            <a:r>
              <a:rPr lang="pt-BR" sz="2200" kern="100" dirty="0">
                <a:latin typeface="Arial Narrow" panose="020B0606020202030204" pitchFamily="34" charset="0"/>
                <a:ea typeface="Calibri" panose="020F0502020204030204" pitchFamily="34" charset="0"/>
                <a:cs typeface="Arial" panose="020B0604020202020204" pitchFamily="34" charset="0"/>
              </a:rPr>
              <a:t>Esses gases não têm cheiro. O odor característico é um composto de enxofre (</a:t>
            </a:r>
            <a:r>
              <a:rPr lang="pt-BR" sz="2200" kern="100" dirty="0" err="1">
                <a:latin typeface="Arial Narrow" panose="020B0606020202030204" pitchFamily="34" charset="0"/>
                <a:ea typeface="Calibri" panose="020F0502020204030204" pitchFamily="34" charset="0"/>
                <a:cs typeface="Arial" panose="020B0604020202020204" pitchFamily="34" charset="0"/>
              </a:rPr>
              <a:t>mercaptana</a:t>
            </a:r>
            <a:r>
              <a:rPr lang="pt-BR" sz="2200" kern="100" dirty="0">
                <a:latin typeface="Arial Narrow" panose="020B0606020202030204" pitchFamily="34" charset="0"/>
                <a:ea typeface="Calibri" panose="020F0502020204030204" pitchFamily="34" charset="0"/>
                <a:cs typeface="Arial" panose="020B0604020202020204" pitchFamily="34" charset="0"/>
              </a:rPr>
              <a:t>) adicionado propositalmente para detectar vazamentos.</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551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041BB-7B30-FBA7-6199-8FE24881519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67407E8-238C-5190-1B85-2182CFFA0DF7}"/>
              </a:ext>
            </a:extLst>
          </p:cNvPr>
          <p:cNvSpPr txBox="1"/>
          <p:nvPr/>
        </p:nvSpPr>
        <p:spPr>
          <a:xfrm>
            <a:off x="134470" y="843677"/>
            <a:ext cx="5853954" cy="5170646"/>
          </a:xfrm>
          <a:prstGeom prst="rect">
            <a:avLst/>
          </a:prstGeom>
          <a:noFill/>
        </p:spPr>
        <p:txBody>
          <a:bodyPr wrap="square">
            <a:spAutoFit/>
          </a:bodyPr>
          <a:lstStyle/>
          <a:p>
            <a:pPr algn="just" fontAlgn="auto">
              <a:buNone/>
            </a:pPr>
            <a:r>
              <a:rPr lang="pt-BR" sz="1800" i="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II) No Banheiro e Limpeza: Álcoois e Aminas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Antissépticos (Álcool):</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álcool em gel utiliza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Etanol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ou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Isopropanol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(Propan-2-ol) para desintegrar a membrana lipídica de bactérias e vírus.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Removendo Esmalte (Cetona):</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acetona comercial é 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Propanona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Sua eficácia vem da capacidade de dissolver polímeros (esmalte) devido à sua polaridade média.</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Amaciantes (Sais de Amônio Quaternário</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As funções nitrogenadas aparecem aqui. Esses sais reduzem a eletricidade estática das fibras do tecido, deixando as roupas macias.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F1C45551-DF3E-0CF7-B6CB-5A9A9BC75783}"/>
              </a:ext>
            </a:extLst>
          </p:cNvPr>
          <p:cNvSpPr txBox="1"/>
          <p:nvPr/>
        </p:nvSpPr>
        <p:spPr>
          <a:xfrm>
            <a:off x="6203576" y="843677"/>
            <a:ext cx="5853954" cy="5509200"/>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III) Na Garagem e Manutenção: Aromáticos e Alcanos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Gasolina e Diesel:</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Como vimos, são misturas complexas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Alcanos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Ciclanos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Aromáticos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desempenho depende da ramificação das cadeias.</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Naftalina (Aromático):</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Aquelas bolinhas brancas usadas para espantar traças são feitas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Naftaleno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um hidrocarboneto aromático polinuclear que sofre sublimação (passa do sólido para o gás) à temperatura ambiente.</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Solventes e Tintas (Tolueno):</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Muitos solventes de secagem rápida utilizam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Metilbenzeno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(Tolueno), um aromático ramificado.</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9212145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A757B-B7A7-5FE7-9C8B-AF36AF7E529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26EB266-F0A1-5B45-F2B1-F345A5256E15}"/>
              </a:ext>
            </a:extLst>
          </p:cNvPr>
          <p:cNvSpPr txBox="1"/>
          <p:nvPr/>
        </p:nvSpPr>
        <p:spPr>
          <a:xfrm>
            <a:off x="170329" y="926104"/>
            <a:ext cx="5782236" cy="4493538"/>
          </a:xfrm>
          <a:prstGeom prst="rect">
            <a:avLst/>
          </a:prstGeom>
          <a:noFill/>
        </p:spPr>
        <p:txBody>
          <a:bodyPr wrap="square">
            <a:spAutoFit/>
          </a:bodyPr>
          <a:lstStyle/>
          <a:p>
            <a:pPr algn="just" fontAlgn="auto">
              <a:buNone/>
            </a:pPr>
            <a:r>
              <a:rPr lang="pt-BR" sz="2200" b="1" kern="100" dirty="0">
                <a:effectLst/>
                <a:latin typeface="Arial Narrow" panose="020B0606020202030204" pitchFamily="34" charset="0"/>
                <a:ea typeface="Calibri" panose="020F0502020204030204" pitchFamily="34" charset="0"/>
                <a:cs typeface="Segoe UI Emoji" panose="020B0502040204020203" pitchFamily="34" charset="0"/>
              </a:rPr>
              <a:t>💡</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Dica extra do Editor: O Experimento da "Borracha de Apagar"</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Desafio em Casa: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Tente apagar um risco de caneta permanente (que usa solventes orgânicos apolares) usando água. Depois, tente usando um pouco de perfume (que contém álcool) ou acetona.</a:t>
            </a:r>
          </a:p>
          <a:p>
            <a:pPr algn="just" fontAlgn="auto">
              <a:buNone/>
            </a:pPr>
            <a:endParaRPr lang="pt-BR" sz="2200" dirty="0">
              <a:effectLst/>
              <a:latin typeface="Arial Narrow" panose="020B0606020202030204" pitchFamily="34" charset="0"/>
              <a:ea typeface="Calibri" panose="020F0502020204030204" pitchFamily="34" charset="0"/>
            </a:endParaRPr>
          </a:p>
          <a:p>
            <a:pPr algn="just" fontAlgn="auto">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Explicação: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regra "Semelhante dissolve Semelhante". A água (polar) não remove a tinta (apolar). O álcool ou a acetona, por possuírem partes apolares em suas moléculas, conseguem interagir com a tinta e removê-la.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7091284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1640</TotalTime>
  <Words>7509</Words>
  <Application>Microsoft Office PowerPoint</Application>
  <PresentationFormat>Widescreen</PresentationFormat>
  <Paragraphs>847</Paragraphs>
  <Slides>76</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76</vt:i4>
      </vt:variant>
    </vt:vector>
  </HeadingPairs>
  <TitlesOfParts>
    <vt:vector size="85" baseType="lpstr">
      <vt:lpstr>Arial</vt:lpstr>
      <vt:lpstr>Arial Narrow</vt:lpstr>
      <vt:lpstr>Calibri</vt:lpstr>
      <vt:lpstr>Calibri Light</vt:lpstr>
      <vt:lpstr>Segoe UI Emoji</vt:lpstr>
      <vt:lpstr>Segoe UI Symbol</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98</cp:revision>
  <dcterms:created xsi:type="dcterms:W3CDTF">2024-02-02T11:27:21Z</dcterms:created>
  <dcterms:modified xsi:type="dcterms:W3CDTF">2026-05-12T12:43:34Z</dcterms:modified>
</cp:coreProperties>
</file>