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170" r:id="rId3"/>
    <p:sldId id="2171" r:id="rId4"/>
    <p:sldId id="2172" r:id="rId5"/>
    <p:sldId id="2173" r:id="rId6"/>
    <p:sldId id="2174" r:id="rId7"/>
    <p:sldId id="2175" r:id="rId8"/>
    <p:sldId id="2064" r:id="rId9"/>
    <p:sldId id="2133" r:id="rId10"/>
    <p:sldId id="2134" r:id="rId11"/>
    <p:sldId id="2176" r:id="rId12"/>
    <p:sldId id="2177" r:id="rId13"/>
    <p:sldId id="2178" r:id="rId14"/>
    <p:sldId id="2179" r:id="rId15"/>
    <p:sldId id="2180" r:id="rId16"/>
    <p:sldId id="2181" r:id="rId17"/>
    <p:sldId id="2182" r:id="rId18"/>
    <p:sldId id="2140" r:id="rId19"/>
    <p:sldId id="2128" r:id="rId20"/>
    <p:sldId id="2121" r:id="rId21"/>
    <p:sldId id="2129" r:id="rId22"/>
    <p:sldId id="2183" r:id="rId23"/>
    <p:sldId id="2184" r:id="rId24"/>
    <p:sldId id="2185" r:id="rId25"/>
    <p:sldId id="2186" r:id="rId26"/>
    <p:sldId id="2187" r:id="rId27"/>
    <p:sldId id="2188" r:id="rId28"/>
    <p:sldId id="2122" r:id="rId29"/>
    <p:sldId id="2189" r:id="rId30"/>
    <p:sldId id="2190" r:id="rId31"/>
    <p:sldId id="2191" r:id="rId32"/>
    <p:sldId id="2192" r:id="rId33"/>
    <p:sldId id="2193" r:id="rId34"/>
    <p:sldId id="2148" r:id="rId35"/>
    <p:sldId id="2194" r:id="rId36"/>
    <p:sldId id="2195" r:id="rId37"/>
    <p:sldId id="2196" r:id="rId38"/>
    <p:sldId id="2197" r:id="rId39"/>
    <p:sldId id="2198" r:id="rId40"/>
    <p:sldId id="2200" r:id="rId41"/>
    <p:sldId id="2153" r:id="rId42"/>
    <p:sldId id="2201" r:id="rId43"/>
    <p:sldId id="2169" r:id="rId4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0" autoAdjust="0"/>
    <p:restoredTop sz="96247" autoAdjust="0"/>
  </p:normalViewPr>
  <p:slideViewPr>
    <p:cSldViewPr snapToGrid="0">
      <p:cViewPr varScale="1">
        <p:scale>
          <a:sx n="103" d="100"/>
          <a:sy n="103" d="100"/>
        </p:scale>
        <p:origin x="8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59E7F-958F-4FFD-9667-A18686709A3F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2D3722-B5ED-478C-B5AD-884992C969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8393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4F0E1-5A07-EBCD-C52F-B1DF78383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9E781E3-0817-2B82-B160-07E6F5A28A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9FFF01F-5CBB-E362-35F7-50BDECFB22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161A60-2FDE-28E5-CD0C-6DC66B24FC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9590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DED5C-3C49-4CFA-FE61-EE8782E7A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62305BD-43FF-7B1D-AB5F-5D47BCBA6F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52080B8-E671-8422-D8D7-1618565F4D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78C1423-DE99-31A9-AC68-A2E385349C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0710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3A98D-CBE0-7E03-49A9-B29E431FA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16007A7-8DF7-AA2A-A660-00FFBE62C5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27BC6E4-181B-67F7-311C-6B54641D6C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6502FFA-4EF1-5144-8F52-9D4B753CE4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0488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0F43C-1E49-B059-ECBB-292D827B8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3F467F8-9ACC-D22E-E777-BACB2BC780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E8C3D8A-C668-5411-2C18-5A1E6CAEA4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42FC579-3271-8962-CE97-E60E74F93A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9177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0460B-8A90-969F-2078-69A40DC11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4DE292C-FB76-3FCC-9C8B-602B341923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1007CB2-BB2D-C12F-DF1B-B547C520C6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9A1FF37-3D70-5BB6-5131-6FDE8A6D0B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80482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690C4-3812-A983-FFB5-7339B2479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EE7197B-056B-B855-0F17-3AC6873B08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4B704A4-0196-BDCB-E268-0BB8906C32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834AC99-C54A-E416-0859-99FE4EDDF3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3373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6CAC6-BBFE-2C6D-ADD4-ABAEA592F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2B8C1FD-D7F7-ABE4-BC2C-6C7FDAE2A6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E9EA5BA-9915-A0A6-7B79-CB77F9E8BD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CC2D1C6-3CEA-756F-2E88-9D42DF3F6B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15778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9C3AE-A8D9-B51E-4868-611C6C1EB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9EA79F4-A75E-F596-C435-4546E41E21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36599E3-CB0C-E728-6DDF-13BD9E2197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D0CF61F-8598-97D5-4812-DD0960FF7D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39296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97534-2BC9-6BC3-99BA-7157EFC0A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6222340-36BE-C8C1-C970-C32AC4CE57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DD1CE5E-EB84-5DEE-6B88-D3FEFB8C06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F079A37-D486-C8F7-47E7-FF110B353F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72580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05C02-B7E6-6B14-D036-42BED1A66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50226DC-9294-EA39-EDA3-C92335E730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9259B4F-B509-54B2-C42F-E101662693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BEFF72F-C6DA-38F8-1496-DF16EB465E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6889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74997-9FF3-4E9E-28E1-7E62EA5EC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22016DB-B0A5-55A2-F9BF-4A58594788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6653678-E635-3757-532E-BE78A39030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7DF545B-6102-B003-F7AA-E5586A7BE0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99250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7D688-6BD0-0BA1-8333-E94A99127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17D0943-8240-A49E-755D-4A94FADF17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4ABECDD-E4DB-65BE-0EB3-D8D104D18E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01892F5-D253-EB5C-55BB-CF4F51E660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43066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43293-291B-939D-543F-9088E2DCC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DB38F7F-1FAC-7A6E-6524-42B4B4AC34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C26F77E-F225-803C-A143-0B75636A2C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F7D2DB0-116F-0523-5A9A-E2BB714292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1373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C4DEB-54B5-8F72-9F22-D55A4F165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CC7FC4F-BB78-501F-FA79-AF1B744147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1C5D598-75F7-970B-AF2A-3F190D683B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7CD42F9-E53D-36C3-4EFD-A0E48B884E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2716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5DD69-DC6C-0505-E411-61E49C0EF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6F317AE-38FE-55A4-28E0-7059097E3A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EC396AF-80C1-FBA1-244C-39395BF541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0DE2F8A-913B-F957-E1C3-DF6BB431F5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80762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C843E-3454-FE4F-B68C-FCCA46497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BEACF4F-EB8F-8E4D-52A5-6F9275F1E3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AF812BE-9E90-03AC-2148-9A290DD93D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A3DBFA7-855E-1729-4DEF-159CD36F0D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64436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39B2B-C272-FF90-BB85-84763797E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36FE64C-303F-F86F-8224-265B8E9710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270D140-FC37-95D6-A51A-CF514CFAC4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0BE87CD-86FA-3F24-9ED7-884E17F2F1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67906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AD86B-9763-CD63-CFAB-24125A80F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559F376-9E73-859B-C933-E88AAEF59F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7A41A6A-7B90-F801-13A0-A3FA6089FF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5F46A2C-E4F1-1C57-7F97-C6058BF79A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73850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246CA-5907-D2DF-5E09-1129830E4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9C4D3BD-A4EA-679E-BF53-1AC84683B5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3968F08-DD74-B782-6A9C-E1D102F0C1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3D07DF5-3C45-C01C-2CE8-31D2598B3E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85856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8C859-AF3D-5A6E-55D5-3B64B58F9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9E411FB-DCDC-50FD-94AB-2B921FD1B6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409A973-0D30-B4B0-D16E-59C6171318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F0C2DCB-24B1-78F4-926D-C153783258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68262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1FC85-4E8E-0146-1BE2-0BD016183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7E8DFDF-56F7-2555-AA32-4C07D9E7C5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EF76EBF-1E73-AEA6-2850-755E0B564F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D8E1866-E229-7EB8-64D1-19EBDAD918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88020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9EA3C-7FD9-3F55-52E6-AFDD4FA84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9B3354D-CA2D-8509-74A2-74D6230848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FBD1DFD-6FF5-5046-42EF-19A6B721E8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CC30191-AC78-0734-C98A-063A2EDC81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72253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29D71-0358-3C39-947F-9B4022549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A79EA42-2154-4B67-ED4F-0611BDFD0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4C3B8EE-52CE-7E27-1B3B-C557DD61F4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E2C6D4-0A1C-FD00-2C0C-9AEF8E951F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30566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31CB6-2906-3A39-BA05-4AE93081B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10E4655-7620-4247-9FE3-A443F6BBE7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9677196-D65A-0A1C-25C5-FE822269FF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128F32D-4BE8-689F-F1D3-93092F2BCE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62485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26199-227E-0828-397B-A2F10A91C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65C7302-0179-8929-8222-3FAE60D3A9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8AEC283-8276-5E79-BE10-FBCBC22EE0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E317ED7-4D71-F748-2685-D063ACA1A5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07600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7ADD1-DA1D-9B10-9B27-76FA9F04E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BE5FC7A-BC0E-D9F4-37F6-7898897410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2598FEB-16AA-E889-558C-AC7BE28506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5994218-CADE-65E3-0E85-B04F0BF170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23190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A39FD-82BB-693F-B3C3-2D3E0A52F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24C16DE-7B72-92BF-D6C3-A830174891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53DC470-40BC-5FB5-D603-F78824F39D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2C89DD2-BCCA-157B-7927-8B43C695BC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58745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6528E-97FA-C37A-8BF9-C160AB4D7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89359A3-B187-59D6-B918-24B4701EF3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52EF31C-79E0-DF6D-A4D7-250E81D173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E50C0B9-0A8F-C39C-39DC-2B610E198B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90768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E77EC-6006-36A8-DFCF-DBDD43E9C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CE6F8D3-DBA1-015C-E917-B13B0E11D1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E608D51-7825-2B23-3A5A-FB32057DE5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5CCE703-AA7A-AA7F-786F-6318E277F8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30387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D4813-796E-34F3-8E3C-02F166E92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538D831-0B78-04F2-B935-736C9F56FE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4EBC7FD-68E6-9616-1A43-91FD8901AF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1669650-FB83-2205-2EA9-0F2E1B05C9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6433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AC455-E703-4A51-9B27-DD2164F69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47F2EE0-C789-FDEF-EB37-ADDD4D4401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BE1C6FA-BA8B-E90C-BED3-7B926C21EA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DC5EE73-5822-9305-625C-75DEF09865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68202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B3A8F-0B9C-BA86-2701-CFE4E8E1F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58B985F-EBE4-3258-DE3A-9913005A87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FA55602-B75B-AC5C-346A-8C3C342388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CA3A697-736A-3488-101A-DBDBE37640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582126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5618E-E24F-1D6E-7159-6E15AA1C0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91BB4DE-F666-EC2F-40F6-22CEF33C2F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5670231-4170-424A-34D9-2975275467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88B9788-9618-6F84-5AB0-E88F64ADFA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67737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60698-FDBD-3A22-00B4-5A6B57918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529978F-4E2E-2BC6-F7AC-C562C6D579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F949475-9E69-EA2A-187A-49FAF4BF08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4951247-7EA9-A9D7-2355-7019821B7D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707236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D2EFE-D930-24B5-CD4C-7374CCF65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2920BC9-F59D-05BC-8AEE-DCB2D36822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0D1382A-F695-C32F-F27D-46A5AA4E54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7D5D099-0B4E-A9F7-8028-D0E28DE9B1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168699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14667-CFF2-A185-EEF1-EB54A3F03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45A5440-2C58-C1B2-CD8D-5735FF4C4D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82B6574-D1C6-B429-6315-BB24767E48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808D680-786F-AC63-EE21-47167A973A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136582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7595C-4C7B-A6E9-1F8D-5B1045CD7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E9E4E12-9AE0-5938-67D2-8496AE212C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862382B-E780-2DB8-8077-902D7A2135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98CA21C-8EEC-DD78-B944-D720B4C0BA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459638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AC494-21A8-A17A-4F87-C534B2CD4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D92A082-FABD-8902-F854-D93031204F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7981912-5B58-5194-B904-8E964A1610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94FCD89-73E3-EEA3-6F6A-E420AC8284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969837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F0711-02CF-6616-605E-21443FC86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4B303B6-40A0-2E10-ED41-DA781339EE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BE8F73E-9D80-E91E-C5EB-68D4C8D51B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112F026-9384-37B4-CC13-C04F9C45AB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792849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B8AD7-94BA-9804-5604-98AAE4802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03E3205-FE27-2189-1E3B-C0A4EAB284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9E1B743-6057-D07D-D57C-BCCE2F3C37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723A80E-1B55-B2D6-FEBC-622287AA79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41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558341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1AC0A-4017-1D30-1B14-8CBD4C569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A0EA222-ABAA-445C-9A95-A4D222C49C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8816790-28AB-79C9-9042-04CD85F7E7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3BCB488-FF2D-80FE-CB80-2BA26B529B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42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3591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EE564-F948-FCCD-82F5-59A7EE5C88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1BE117-4852-D6B9-E0F3-4DF658DE07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7E34DD-F0F2-365E-1E16-3D33F488B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637472-FA25-2219-F195-2EBD1DF0A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2769A0-1F51-C479-7497-0BC0057B8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6148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1438E6-F580-6E99-5EE5-F9A6D12D5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FB6C6A-4076-2E48-9A29-0FD2EE9DA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AED79F-BF57-DACA-3CD6-E2E72832B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AB6B35-0FA8-5C52-990D-C6711DE6D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A719BB-E607-49C2-FC93-14D52B2D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3362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2F7C64-5C47-EE82-1F25-6B39076CB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3B70E0-A6E5-5A20-32FD-DB96B266F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9D9121-7BA5-34C8-50A3-24CFA79E9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9F9526-2DEE-9747-2450-7AA4B1BA3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66F5FC-0F89-73BD-2D56-36FC11CD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0545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16F40F-1B2F-EE42-4E29-49A457118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A676A13-2FCA-6941-E9E2-8FE9B2B6AC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05B8CE1-3CD4-ADDF-28EF-1DE0D8F37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2DF3B3D-12A0-1027-FF8A-472E7CDAA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507EE66-B208-E86A-1F79-DF9C50A02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23068E3-4ACB-84AC-75F5-73AD78F13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0704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E2D933-483A-5663-AC81-784F88908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E3BC44-E884-62E9-68E7-5EC21F310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9341D85-5EC2-6BFF-A64A-D57868A3A3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5A5B424-5B1F-5894-C6E0-DA7C729CD6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6A08EEA-4EE7-54CB-C3A2-BD13C5CD58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38FB9D7-D259-9988-2770-C7A720C98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4588836-8E49-21EA-B780-CBC7A726A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2D3FB74-BCE8-9BA8-21A2-7A68C09FB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6531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79E527-B9DD-B88C-AC03-11D5C447E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EBFAAC1-28B1-6DA2-DE07-D02F6D9F1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90904FD-2CB3-ED0D-9CDC-BD7D7FC1C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6790736-E826-E6BA-F28F-7F863D9B8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4572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B5E40209-D6BE-11BE-4AFA-1E1DA917E678}"/>
              </a:ext>
            </a:extLst>
          </p:cNvPr>
          <p:cNvSpPr/>
          <p:nvPr userDrawn="1"/>
        </p:nvSpPr>
        <p:spPr>
          <a:xfrm>
            <a:off x="0" y="0"/>
            <a:ext cx="12192000" cy="5644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 descr="Diagrama&#10;&#10;O conteúdo gerado por IA pode estar incorreto.">
            <a:extLst>
              <a:ext uri="{FF2B5EF4-FFF2-40B4-BE49-F238E27FC236}">
                <a16:creationId xmlns:a16="http://schemas.microsoft.com/office/drawing/2014/main" id="{5C0986B7-F707-0695-21C7-B30A070816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328" y="4199"/>
            <a:ext cx="2537343" cy="56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958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279136-8201-AECE-8F6D-51837606E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DFB027-2819-B93F-1E1B-DFC2DC9FA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AD791D9-F07F-E5B1-4658-37DF588FF1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82F2B60-8920-AD23-4B28-7A41968D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EB25CE-2B02-AD4D-999A-962A64D15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A0041A3-782E-9077-768B-D9FE99B4D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414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636344-AE6C-AD8A-6073-7C74789BA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534EF67-D029-00DD-0D7D-093CDF6844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FA9D8C2-2E50-5BFB-2F48-525DA572C5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E2582A9-1FCA-8E26-9A6C-75D243AD5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108BA5E-A6DB-CE8F-8AC5-4A6605E94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982E48-07C0-789D-62B4-6E5C9ED56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6776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8B59F4-E6F0-E6CD-C6EF-F69E33A23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C772AF2-F057-579A-3B7C-092BA4A2DD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E94A10-A237-0F1A-FCD8-9ADFC9EA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5F94A-E23C-E7D7-63B2-690A4569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A6253C-67AB-22D7-4239-CBE3DB185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1443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2D85FEA-A880-6656-00B8-68E2C96A2F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B867634-7EF3-4BED-E640-5AA05D1A0F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55D0EF6-2017-9073-BC0E-07AC32863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CCEA66-BA1F-B765-A8FC-860C66145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0097608-A93A-B43C-74E4-0D7EB46DC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5560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2A9A388-A9ED-BF8C-8EA6-547124D77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E1590F-9A3B-C9D4-155F-940EF1F38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FC48DE-05BA-22E6-388C-AFB7C60482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35F1C1-3ED6-49FE-3DA0-0DD1CBB190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64E440-424A-C68C-EDD8-150242EC55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608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E81A940-12FD-22DE-6F3C-430A6B2B1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275"/>
            <a:ext cx="12192000" cy="685800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0C2940D2-74E0-9E09-E895-27BF153E88CC}"/>
              </a:ext>
            </a:extLst>
          </p:cNvPr>
          <p:cNvSpPr txBox="1"/>
          <p:nvPr/>
        </p:nvSpPr>
        <p:spPr>
          <a:xfrm>
            <a:off x="3364148" y="4250577"/>
            <a:ext cx="3673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  <a:ea typeface="Verdana" panose="020B0604030504040204" pitchFamily="34" charset="0"/>
                <a:cs typeface="ADLaM Display" panose="02010000000000000000" pitchFamily="2" charset="0"/>
              </a:rPr>
              <a:t>3ª SÉRIE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650F88E-F68A-F96E-FD12-C3F1AF0B089B}"/>
              </a:ext>
            </a:extLst>
          </p:cNvPr>
          <p:cNvSpPr txBox="1"/>
          <p:nvPr/>
        </p:nvSpPr>
        <p:spPr>
          <a:xfrm>
            <a:off x="3675555" y="5114923"/>
            <a:ext cx="4206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ea typeface="Verdana" panose="020B0604030504040204" pitchFamily="34" charset="0"/>
                <a:cs typeface="ADLaM Display" panose="02010000000000000000" pitchFamily="2" charset="0"/>
              </a:rPr>
              <a:t>GEOGRAFIA</a:t>
            </a:r>
          </a:p>
        </p:txBody>
      </p:sp>
    </p:spTree>
    <p:extLst>
      <p:ext uri="{BB962C8B-B14F-4D97-AF65-F5344CB8AC3E}">
        <p14:creationId xmlns:p14="http://schemas.microsoft.com/office/powerpoint/2010/main" val="116968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5E38F-7282-69AF-DDFB-FB617E847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695CAC0-4460-B2EF-60A0-086E0CCB9D8D}"/>
              </a:ext>
            </a:extLst>
          </p:cNvPr>
          <p:cNvSpPr txBox="1"/>
          <p:nvPr/>
        </p:nvSpPr>
        <p:spPr>
          <a:xfrm>
            <a:off x="175896" y="1353759"/>
            <a:ext cx="11835445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latin typeface="Arial Narrow" panose="020B0606020202030204" pitchFamily="34" charset="0"/>
              </a:rPr>
              <a:t>Fontes de Energia: Renováveis e Não Renováveis no Contexto Brasileiro</a:t>
            </a:r>
          </a:p>
          <a:p>
            <a:pPr algn="ctr"/>
            <a:endParaRPr lang="pt-BR" sz="2400" b="1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	A energia é fundamental para o funcionamento da sociedade contemporânea. Ela está presente na indústria, nos transportes, na agricultura, nos serviços e no cotidiano das famílias. Por isso, compreender de onde vem a energia consumida por um país ajuda a entender seu desenvolvimento econômico, seus impactos ambientais e as escolhas políticas envolvidas em sua produção e distribuição.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	As fontes de energia dividem-se em dois grandes grupos. As fontes não renováveis são originadas de recursos que levaram milhões de anos para se formar e que, uma vez consumidos, não se regeneram em escala humana. Petróleo, gás natural, carvão mineral e urânio, utilizado na energia nuclear, são os principais exemplos. Essas fontes dominaram a matriz energética mundial ao longo do século XX, impulsionando a industrialização, mas também ampliando a emissão de gases de efeito estufa e a dependência de reservas concentradas em determinadas regiões do planeta. Já as fontes renováveis são aquelas que se regeneram naturalmente, como a energia hidráulica, solar, eólica, de biomassa e geotérmica. Em geral, apresentam menor emissão de poluentes, embora também possam gerar impactos socioambientais.</a:t>
            </a:r>
            <a:endParaRPr lang="pt-BR" sz="2000" dirty="0">
              <a:latin typeface="Arial Narrow" panose="020B0606020202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7B8BFEA-BD07-C81D-8D4D-68FFA20D851A}"/>
              </a:ext>
            </a:extLst>
          </p:cNvPr>
          <p:cNvSpPr txBox="1"/>
          <p:nvPr/>
        </p:nvSpPr>
        <p:spPr>
          <a:xfrm>
            <a:off x="175896" y="529016"/>
            <a:ext cx="270310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Leia o texto a seguir:</a:t>
            </a:r>
          </a:p>
          <a:p>
            <a:r>
              <a:rPr lang="pt-BR" sz="2200" b="1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Texto I </a:t>
            </a:r>
          </a:p>
          <a:p>
            <a:endParaRPr lang="pt-BR" sz="2200" dirty="0">
              <a:latin typeface="Arial Narrow" panose="020B0606020202030204" pitchFamily="34" charset="0"/>
              <a:ea typeface="Inter" panose="020B060402020202020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683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CCBCE-C177-BF47-5BB5-AA8C903AE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11531F3-6C58-D153-4692-7E9EEBBB7141}"/>
              </a:ext>
            </a:extLst>
          </p:cNvPr>
          <p:cNvSpPr txBox="1"/>
          <p:nvPr/>
        </p:nvSpPr>
        <p:spPr>
          <a:xfrm>
            <a:off x="178277" y="548001"/>
            <a:ext cx="1183544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	No cenário mundial, o Brasil ocupa posição de destaque, pois grande parte da eletricidade gerada no país provém de fontes renováveis, especialmente da energia hidráulica, além do crescimento recente das fontes eólica e solar. Segundo dados do Balanço Energético Nacional, essa característica coloca o Brasil entre as matrizes elétricas mais renováveis. No entanto, isso não elimina desafios ligados a impactos ambientais, conflitos territoriais, variabilidade climática e necessidade de planejamento de longo prazo.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	A tabela 1 apresenta a participação aproximada das fontes na geração de eletricidade no Brasil em 2024, permitindo comparar o peso relativo de cada uma na matriz elétrica nacional.</a:t>
            </a:r>
          </a:p>
          <a:p>
            <a:pPr algn="ctr"/>
            <a:r>
              <a:rPr lang="pt-BR" sz="2200" b="1" dirty="0">
                <a:latin typeface="Arial Narrow" panose="020B0606020202030204" pitchFamily="34" charset="0"/>
              </a:rPr>
              <a:t>Tabela 1 - Geração de eletricidade no Brasil por fonte (2024 – valores aproximados)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B1C830D-A4A3-DFB5-834D-446282731B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530" y="3429000"/>
            <a:ext cx="6088234" cy="305324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67EF96C-9F15-8845-137C-C433F202FF14}"/>
              </a:ext>
            </a:extLst>
          </p:cNvPr>
          <p:cNvSpPr txBox="1"/>
          <p:nvPr/>
        </p:nvSpPr>
        <p:spPr>
          <a:xfrm>
            <a:off x="99588" y="6536602"/>
            <a:ext cx="11742118" cy="254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000" dirty="0">
                <a:latin typeface="Arial" panose="020B0604020202020204" pitchFamily="34" charset="0"/>
                <a:ea typeface="Arial" panose="020B0604020202020204" pitchFamily="34" charset="0"/>
                <a:cs typeface="Aptos" panose="020B0004020202020204" pitchFamily="34" charset="0"/>
              </a:rPr>
              <a:t>Fonte: Equipe NUREDI. Referência: EPE – Empresa de Pesquisa Energética. Balanço Energético Nacional 2025 (ano-base 2024). Disponível em: https://abre.ai/o5Fq. Acesso em: 25 fev. 2026. Adaptado.</a:t>
            </a:r>
          </a:p>
        </p:txBody>
      </p:sp>
    </p:spTree>
    <p:extLst>
      <p:ext uri="{BB962C8B-B14F-4D97-AF65-F5344CB8AC3E}">
        <p14:creationId xmlns:p14="http://schemas.microsoft.com/office/powerpoint/2010/main" val="2886419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8F495-64F7-A621-7023-C01E4E41F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78F2F65-2AAB-1BB1-A544-A3B05D9DF935}"/>
              </a:ext>
            </a:extLst>
          </p:cNvPr>
          <p:cNvSpPr txBox="1"/>
          <p:nvPr/>
        </p:nvSpPr>
        <p:spPr>
          <a:xfrm>
            <a:off x="178277" y="548001"/>
            <a:ext cx="11835445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	Os dados evidenciam o predomínio de fontes renováveis na geração de eletricidade, mas também mostram a presença de fontes fósseis, o que permite problematizar os impactos e as decisões de política energética. Nesse contexto, é importante distinguir dois conceitos frequentemente confundidos: matriz elétrica e matriz energética. A matriz elétrica refere-se apenas à geração de eletricidade. Já a matriz energética é mais ampla, pois inclui toda a energia consumida no país, como combustíveis utilizados nos transportes, na indústria, no setor de serviços e nas residências. Quando se analisa a matriz energética total, percebe-se que os combustíveis fósseis, sobretudo os derivados do petróleo, ainda ocupam posição relevante, revelando que uma matriz elétrica mais limpa pode coexistir com dependência fóssil em outros setores.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	A política energética brasileira é marcada por grandes escolhas, como a expansão de hidrelétricas, o fortalecimento dos biocombustíveis, a exploração de petróleo e gás e, mais recentemente, a ampliação das energias eólica e solar. Cada uma dessas alternativas envolve benefícios econômicos e desafios socioambientais. Assim, compreender a complexidade da energia no Brasil é essencial para analisar criticamente as escolhas que moldam o território, a economia e as condições de vida da população. Mais do que um insumo econômico, a energia é elemento central na produção do espaço geográfico.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19DDD70-5D28-CC3E-D2F1-7BBA19D54B90}"/>
              </a:ext>
            </a:extLst>
          </p:cNvPr>
          <p:cNvSpPr txBox="1"/>
          <p:nvPr/>
        </p:nvSpPr>
        <p:spPr>
          <a:xfrm>
            <a:off x="271604" y="5588101"/>
            <a:ext cx="11742118" cy="1269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000" dirty="0">
                <a:latin typeface="Arial" panose="020B0604020202020204" pitchFamily="34" charset="0"/>
                <a:ea typeface="Arial" panose="020B0604020202020204" pitchFamily="34" charset="0"/>
                <a:cs typeface="Aptos" panose="020B0004020202020204" pitchFamily="34" charset="0"/>
              </a:rPr>
              <a:t>Fonte: Equipe NUREDI. </a:t>
            </a:r>
          </a:p>
          <a:p>
            <a:pPr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000" dirty="0">
                <a:latin typeface="Arial" panose="020B0604020202020204" pitchFamily="34" charset="0"/>
                <a:ea typeface="Arial" panose="020B0604020202020204" pitchFamily="34" charset="0"/>
                <a:cs typeface="Aptos" panose="020B0004020202020204" pitchFamily="34" charset="0"/>
              </a:rPr>
              <a:t>Referências: </a:t>
            </a:r>
          </a:p>
          <a:p>
            <a:pPr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000" dirty="0">
                <a:latin typeface="Arial" panose="020B0604020202020204" pitchFamily="34" charset="0"/>
                <a:ea typeface="Arial" panose="020B0604020202020204" pitchFamily="34" charset="0"/>
                <a:cs typeface="Aptos" panose="020B0004020202020204" pitchFamily="34" charset="0"/>
              </a:rPr>
              <a:t>EPE – EMPRESA DE PESQUISA ENERGÉTICA. Balanço Energético Nacional 2025 (ano-base 2024). Brasília: EPE/MME, 2025. Disponível em: https://www.epe.gov.br/</a:t>
            </a:r>
            <a:r>
              <a:rPr lang="pt-BR" sz="1000" dirty="0" err="1">
                <a:latin typeface="Arial" panose="020B0604020202020204" pitchFamily="34" charset="0"/>
                <a:ea typeface="Arial" panose="020B0604020202020204" pitchFamily="34" charset="0"/>
                <a:cs typeface="Aptos" panose="020B0004020202020204" pitchFamily="34" charset="0"/>
              </a:rPr>
              <a:t>pt</a:t>
            </a:r>
            <a:r>
              <a:rPr lang="pt-BR" sz="1000" dirty="0">
                <a:latin typeface="Arial" panose="020B0604020202020204" pitchFamily="34" charset="0"/>
                <a:ea typeface="Arial" panose="020B0604020202020204" pitchFamily="34" charset="0"/>
                <a:cs typeface="Aptos" panose="020B0004020202020204" pitchFamily="34" charset="0"/>
              </a:rPr>
              <a:t>/</a:t>
            </a:r>
            <a:r>
              <a:rPr lang="pt-BR" sz="1000" dirty="0" err="1">
                <a:latin typeface="Arial" panose="020B0604020202020204" pitchFamily="34" charset="0"/>
                <a:ea typeface="Arial" panose="020B0604020202020204" pitchFamily="34" charset="0"/>
                <a:cs typeface="Aptos" panose="020B0004020202020204" pitchFamily="34" charset="0"/>
              </a:rPr>
              <a:t>publicacoes</a:t>
            </a:r>
            <a:r>
              <a:rPr lang="pt-BR" sz="1000" dirty="0">
                <a:latin typeface="Arial" panose="020B0604020202020204" pitchFamily="34" charset="0"/>
                <a:ea typeface="Arial" panose="020B0604020202020204" pitchFamily="34" charset="0"/>
                <a:cs typeface="Aptos" panose="020B0004020202020204" pitchFamily="34" charset="0"/>
              </a:rPr>
              <a:t>-dados-abertos/</a:t>
            </a:r>
            <a:r>
              <a:rPr lang="pt-BR" sz="1000" dirty="0" err="1">
                <a:latin typeface="Arial" panose="020B0604020202020204" pitchFamily="34" charset="0"/>
                <a:ea typeface="Arial" panose="020B0604020202020204" pitchFamily="34" charset="0"/>
                <a:cs typeface="Aptos" panose="020B0004020202020204" pitchFamily="34" charset="0"/>
              </a:rPr>
              <a:t>publicacoes</a:t>
            </a:r>
            <a:r>
              <a:rPr lang="pt-BR" sz="1000" dirty="0">
                <a:latin typeface="Arial" panose="020B0604020202020204" pitchFamily="34" charset="0"/>
                <a:ea typeface="Arial" panose="020B0604020202020204" pitchFamily="34" charset="0"/>
                <a:cs typeface="Aptos" panose="020B0004020202020204" pitchFamily="34" charset="0"/>
              </a:rPr>
              <a:t>/balanco-energetico-nacional-2025. Acesso em: 27 fev. 2026.</a:t>
            </a:r>
          </a:p>
          <a:p>
            <a:pPr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000" dirty="0">
                <a:latin typeface="Arial" panose="020B0604020202020204" pitchFamily="34" charset="0"/>
                <a:ea typeface="Arial" panose="020B0604020202020204" pitchFamily="34" charset="0"/>
                <a:cs typeface="Aptos" panose="020B0004020202020204" pitchFamily="34" charset="0"/>
              </a:rPr>
              <a:t>EPE – EMPRESA DE PESQUISA ENERGÉTICA. Matriz Energética e Elétrica. Disponível em: https://www.epe.gov.br/</a:t>
            </a:r>
            <a:r>
              <a:rPr lang="pt-BR" sz="1000" dirty="0" err="1">
                <a:latin typeface="Arial" panose="020B0604020202020204" pitchFamily="34" charset="0"/>
                <a:ea typeface="Arial" panose="020B0604020202020204" pitchFamily="34" charset="0"/>
                <a:cs typeface="Aptos" panose="020B0004020202020204" pitchFamily="34" charset="0"/>
              </a:rPr>
              <a:t>pt</a:t>
            </a:r>
            <a:r>
              <a:rPr lang="pt-BR" sz="1000" dirty="0">
                <a:latin typeface="Arial" panose="020B0604020202020204" pitchFamily="34" charset="0"/>
                <a:ea typeface="Arial" panose="020B0604020202020204" pitchFamily="34" charset="0"/>
                <a:cs typeface="Aptos" panose="020B0004020202020204" pitchFamily="34" charset="0"/>
              </a:rPr>
              <a:t>/</a:t>
            </a:r>
            <a:r>
              <a:rPr lang="pt-BR" sz="1000" dirty="0" err="1">
                <a:latin typeface="Arial" panose="020B0604020202020204" pitchFamily="34" charset="0"/>
                <a:ea typeface="Arial" panose="020B0604020202020204" pitchFamily="34" charset="0"/>
                <a:cs typeface="Aptos" panose="020B0004020202020204" pitchFamily="34" charset="0"/>
              </a:rPr>
              <a:t>abcdenergia</a:t>
            </a:r>
            <a:r>
              <a:rPr lang="pt-BR" sz="1000" dirty="0">
                <a:latin typeface="Arial" panose="020B0604020202020204" pitchFamily="34" charset="0"/>
                <a:ea typeface="Arial" panose="020B0604020202020204" pitchFamily="34" charset="0"/>
                <a:cs typeface="Aptos" panose="020B0004020202020204" pitchFamily="34" charset="0"/>
              </a:rPr>
              <a:t>/matriz-</a:t>
            </a:r>
            <a:r>
              <a:rPr lang="pt-BR" sz="1000" dirty="0" err="1">
                <a:latin typeface="Arial" panose="020B0604020202020204" pitchFamily="34" charset="0"/>
                <a:ea typeface="Arial" panose="020B0604020202020204" pitchFamily="34" charset="0"/>
                <a:cs typeface="Aptos" panose="020B0004020202020204" pitchFamily="34" charset="0"/>
              </a:rPr>
              <a:t>energetica</a:t>
            </a:r>
            <a:r>
              <a:rPr lang="pt-BR" sz="1000" dirty="0">
                <a:latin typeface="Arial" panose="020B0604020202020204" pitchFamily="34" charset="0"/>
                <a:ea typeface="Arial" panose="020B0604020202020204" pitchFamily="34" charset="0"/>
                <a:cs typeface="Aptos" panose="020B0004020202020204" pitchFamily="34" charset="0"/>
              </a:rPr>
              <a:t>-e-</a:t>
            </a:r>
            <a:r>
              <a:rPr lang="pt-BR" sz="1000" dirty="0" err="1">
                <a:latin typeface="Arial" panose="020B0604020202020204" pitchFamily="34" charset="0"/>
                <a:ea typeface="Arial" panose="020B0604020202020204" pitchFamily="34" charset="0"/>
                <a:cs typeface="Aptos" panose="020B0004020202020204" pitchFamily="34" charset="0"/>
              </a:rPr>
              <a:t>eletrica</a:t>
            </a:r>
            <a:r>
              <a:rPr lang="pt-BR" sz="1000" dirty="0">
                <a:latin typeface="Arial" panose="020B0604020202020204" pitchFamily="34" charset="0"/>
                <a:ea typeface="Arial" panose="020B0604020202020204" pitchFamily="34" charset="0"/>
                <a:cs typeface="Aptos" panose="020B0004020202020204" pitchFamily="34" charset="0"/>
              </a:rPr>
              <a:t>. Acesso em: 27 fev. 2026.</a:t>
            </a:r>
          </a:p>
        </p:txBody>
      </p:sp>
    </p:spTree>
    <p:extLst>
      <p:ext uri="{BB962C8B-B14F-4D97-AF65-F5344CB8AC3E}">
        <p14:creationId xmlns:p14="http://schemas.microsoft.com/office/powerpoint/2010/main" val="1881187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2FF80-7AEA-5451-F30E-256A385E6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Imagem 25">
            <a:extLst>
              <a:ext uri="{FF2B5EF4-FFF2-40B4-BE49-F238E27FC236}">
                <a16:creationId xmlns:a16="http://schemas.microsoft.com/office/drawing/2014/main" id="{3FD541A0-7E21-2209-B2E4-AA72A5345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744538"/>
            <a:ext cx="2143125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64B2E34-A06B-5C9D-6D82-681546F08B5D}"/>
              </a:ext>
            </a:extLst>
          </p:cNvPr>
          <p:cNvSpPr txBox="1"/>
          <p:nvPr/>
        </p:nvSpPr>
        <p:spPr>
          <a:xfrm>
            <a:off x="119668" y="3045424"/>
            <a:ext cx="39259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latin typeface="Arial Narrow" panose="020B0606020202030204" pitchFamily="34" charset="0"/>
              </a:rPr>
              <a:t>1. Belo Monte: Anúncio de uma Guerra</a:t>
            </a:r>
            <a:endParaRPr lang="pt-BR" dirty="0">
              <a:latin typeface="Arial Narrow" panose="020B0606020202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6F601A3-ABFE-CB1F-1A4E-659BF9053AF8}"/>
              </a:ext>
            </a:extLst>
          </p:cNvPr>
          <p:cNvSpPr txBox="1"/>
          <p:nvPr/>
        </p:nvSpPr>
        <p:spPr>
          <a:xfrm>
            <a:off x="2718013" y="3609747"/>
            <a:ext cx="92561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Arial Narrow" panose="020B0606020202030204" pitchFamily="34" charset="0"/>
              </a:rPr>
              <a:t>SINOPSE: </a:t>
            </a:r>
            <a:r>
              <a:rPr lang="pt-BR" dirty="0">
                <a:latin typeface="Arial Narrow" panose="020B0606020202030204" pitchFamily="34" charset="0"/>
              </a:rPr>
              <a:t>Documentário que retrata os impactos sociais e ambientais associados à construção da Usina Hidrelétrica de Belo Monte, evidenciando conflitos territoriais, pressões sobre o rio Xingu e efeitos sobre comunidades indígenas e populações locais.</a:t>
            </a:r>
          </a:p>
          <a:p>
            <a:pPr algn="just"/>
            <a:r>
              <a:rPr lang="pt-BR" b="1" dirty="0">
                <a:latin typeface="Arial Narrow" panose="020B0606020202030204" pitchFamily="34" charset="0"/>
              </a:rPr>
              <a:t>Classificação</a:t>
            </a:r>
            <a:r>
              <a:rPr lang="pt-BR" dirty="0">
                <a:latin typeface="Arial Narrow" panose="020B0606020202030204" pitchFamily="34" charset="0"/>
              </a:rPr>
              <a:t>: 14 anos.</a:t>
            </a:r>
          </a:p>
        </p:txBody>
      </p:sp>
      <p:pic>
        <p:nvPicPr>
          <p:cNvPr id="4" name="Imagem 3" descr="Prime Video: Belo Monte - Anúncio de Uma Guerra">
            <a:extLst>
              <a:ext uri="{FF2B5EF4-FFF2-40B4-BE49-F238E27FC236}">
                <a16:creationId xmlns:a16="http://schemas.microsoft.com/office/drawing/2014/main" id="{AC15D8B9-82DE-38B1-96BA-4B2929786D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63" y="3512251"/>
            <a:ext cx="2480650" cy="1395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D10D69C0-62B4-77FF-EE17-ED390BC43A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5309" y="1129695"/>
            <a:ext cx="8243951" cy="33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714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277AF-371A-311D-21D2-9778BE23A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2AA0F2FC-B585-D465-91F5-7BF56DEF9E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1620632"/>
              </p:ext>
            </p:extLst>
          </p:nvPr>
        </p:nvGraphicFramePr>
        <p:xfrm>
          <a:off x="0" y="1465098"/>
          <a:ext cx="12192000" cy="5392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2638729088"/>
                    </a:ext>
                  </a:extLst>
                </a:gridCol>
              </a:tblGrid>
              <a:tr h="5392902"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 </a:t>
                      </a:r>
                      <a:r>
                        <a:rPr lang="pt-BR" sz="2400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Pré</a:t>
                      </a:r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-sal Brasileiro: Riqueza e Responsabilidade</a:t>
                      </a:r>
                    </a:p>
                    <a:p>
                      <a:pPr algn="ctr"/>
                      <a:endParaRPr lang="pt-BR" sz="25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just"/>
                      <a:r>
                        <a:rPr lang="pt-BR" sz="2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	</a:t>
                      </a:r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0415917"/>
                  </a:ext>
                </a:extLst>
              </a:tr>
            </a:tbl>
          </a:graphicData>
        </a:graphic>
      </p:graphicFrame>
      <p:pic>
        <p:nvPicPr>
          <p:cNvPr id="3" name="Imagem 2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C723A992-28DD-F1AF-78E7-03348971C4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6" r="2349" b="9754"/>
          <a:stretch>
            <a:fillRect/>
          </a:stretch>
        </p:blipFill>
        <p:spPr bwMode="auto">
          <a:xfrm>
            <a:off x="270588" y="304303"/>
            <a:ext cx="2892490" cy="11607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m 3" descr="Exploração e Produção de Petróleo e Gás | DIÁRIO DO PRÉ-SAL">
            <a:extLst>
              <a:ext uri="{FF2B5EF4-FFF2-40B4-BE49-F238E27FC236}">
                <a16:creationId xmlns:a16="http://schemas.microsoft.com/office/drawing/2014/main" id="{4C7B1A42-9911-E453-6260-9A03874476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651" y="1971005"/>
            <a:ext cx="7166697" cy="458269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1CF9C8B-3ED2-FAC8-4F36-2F3B996038D7}"/>
              </a:ext>
            </a:extLst>
          </p:cNvPr>
          <p:cNvSpPr txBox="1"/>
          <p:nvPr/>
        </p:nvSpPr>
        <p:spPr>
          <a:xfrm>
            <a:off x="3040455" y="6553697"/>
            <a:ext cx="6111088" cy="259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000" dirty="0">
                <a:effectLst/>
                <a:latin typeface="Arial Narrow" panose="020B0606020202030204" pitchFamily="34" charset="0"/>
                <a:ea typeface="Arial" panose="020B0604020202020204" pitchFamily="34" charset="0"/>
                <a:cs typeface="Aptos" panose="020B0004020202020204" pitchFamily="34" charset="0"/>
              </a:rPr>
              <a:t>Disponível em: https://abre.ai/</a:t>
            </a:r>
            <a:r>
              <a:rPr lang="pt-BR" sz="1000" dirty="0" err="1">
                <a:effectLst/>
                <a:latin typeface="Arial Narrow" panose="020B0606020202030204" pitchFamily="34" charset="0"/>
                <a:ea typeface="Arial" panose="020B0604020202020204" pitchFamily="34" charset="0"/>
                <a:cs typeface="Aptos" panose="020B0004020202020204" pitchFamily="34" charset="0"/>
              </a:rPr>
              <a:t>oOIR</a:t>
            </a:r>
            <a:r>
              <a:rPr lang="pt-BR" sz="1000" dirty="0">
                <a:effectLst/>
                <a:latin typeface="Arial Narrow" panose="020B0606020202030204" pitchFamily="34" charset="0"/>
                <a:ea typeface="Arial" panose="020B0604020202020204" pitchFamily="34" charset="0"/>
                <a:cs typeface="Aptos" panose="020B0004020202020204" pitchFamily="34" charset="0"/>
              </a:rPr>
              <a:t>. Acesso em: 23 fev. 2026. Adaptado.</a:t>
            </a:r>
            <a:endParaRPr lang="pt-BR" sz="10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259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D7FBE-124D-4A85-30FF-020AB269A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146A1336-8FD0-006B-A5C4-FE1920931D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298702"/>
              </p:ext>
            </p:extLst>
          </p:nvPr>
        </p:nvGraphicFramePr>
        <p:xfrm>
          <a:off x="0" y="1465098"/>
          <a:ext cx="12192000" cy="5392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2638729088"/>
                    </a:ext>
                  </a:extLst>
                </a:gridCol>
              </a:tblGrid>
              <a:tr h="5392902"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 </a:t>
                      </a:r>
                      <a:r>
                        <a:rPr lang="pt-BR" sz="2400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Pré</a:t>
                      </a:r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-sal Brasileiro: Riqueza e Responsabilidade</a:t>
                      </a:r>
                    </a:p>
                    <a:p>
                      <a:pPr algn="ctr"/>
                      <a:endParaRPr lang="pt-BR" sz="25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just"/>
                      <a:r>
                        <a:rPr lang="pt-BR" sz="2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	</a:t>
                      </a:r>
                      <a:r>
                        <a:rPr lang="pt-BR" sz="2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Entre as escolhas que marcam a política energética brasileira nas últimas décadas, destaca-se a expansão da exploração de petróleo e gás no </a:t>
                      </a:r>
                      <a:r>
                        <a:rPr lang="pt-BR" sz="2200" b="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pré</a:t>
                      </a:r>
                      <a:r>
                        <a:rPr lang="pt-BR" sz="2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-sal. A descoberta dessas reservas ampliou significativamente a produção petrolífera do país e aumentou a importância do </a:t>
                      </a:r>
                      <a:r>
                        <a:rPr lang="pt-BR" sz="2200" b="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pré</a:t>
                      </a:r>
                      <a:r>
                        <a:rPr lang="pt-BR" sz="2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-sal nas atividades de exploração e produção da Petrobras. Situadas principalmente nas bacias de Santos e Campos, em águas profundas e </a:t>
                      </a:r>
                      <a:r>
                        <a:rPr lang="pt-BR" sz="2200" b="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ultraprofundas</a:t>
                      </a:r>
                      <a:r>
                        <a:rPr lang="pt-BR" sz="2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, abaixo de uma espessa camada de sal no fundo do mar, essas reservas já respondem pela maior parte da produção da companhia.</a:t>
                      </a:r>
                    </a:p>
                    <a:p>
                      <a:pPr algn="just"/>
                      <a:r>
                        <a:rPr lang="pt-BR" sz="2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              Essa riqueza gera receitas expressivas, associadas a royalties e participações governamentais, e amplia o debate sobre como transformar uma renda de origem fóssil em investimentos de longo prazo em infraestrutura, ciência, educação e transição energética. Ao mesmo tempo, cresce a discussão sobre a continuidade da exploração do petróleo em um contexto de crise climática, pois, embora o </a:t>
                      </a:r>
                      <a:r>
                        <a:rPr lang="pt-BR" sz="2200" b="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pré</a:t>
                      </a:r>
                      <a:r>
                        <a:rPr lang="pt-BR" sz="2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-sal garanta divisas, arrecadação e empregos, a queima de combustíveis fósseis contribui para o aumento das emissões de CO₂. O Brasil, portanto, enfrenta um dilema estratégico: como administrar uma riqueza fóssil de forma responsável, sem adiar decisões necessárias para a transição energética?</a:t>
                      </a: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0415917"/>
                  </a:ext>
                </a:extLst>
              </a:tr>
            </a:tbl>
          </a:graphicData>
        </a:graphic>
      </p:graphicFrame>
      <p:pic>
        <p:nvPicPr>
          <p:cNvPr id="3" name="Imagem 2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0C3472F8-7C29-74EC-AA9D-686447A30C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6" r="2349" b="9754"/>
          <a:stretch>
            <a:fillRect/>
          </a:stretch>
        </p:blipFill>
        <p:spPr bwMode="auto">
          <a:xfrm>
            <a:off x="270588" y="304303"/>
            <a:ext cx="2892490" cy="11607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3CCA10D-266E-8006-BB43-AF2453604CF6}"/>
              </a:ext>
            </a:extLst>
          </p:cNvPr>
          <p:cNvSpPr txBox="1"/>
          <p:nvPr/>
        </p:nvSpPr>
        <p:spPr>
          <a:xfrm>
            <a:off x="7069247" y="6598826"/>
            <a:ext cx="6111088" cy="259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000" dirty="0">
                <a:latin typeface="Arial Narrow" panose="020B0606020202030204" pitchFamily="34" charset="0"/>
                <a:ea typeface="Arial" panose="020B0604020202020204" pitchFamily="34" charset="0"/>
                <a:cs typeface="Aptos" panose="020B0004020202020204" pitchFamily="34" charset="0"/>
              </a:rPr>
              <a:t>Disponível em: https://petrobras.com.br/</a:t>
            </a:r>
            <a:r>
              <a:rPr lang="pt-BR" sz="1000" dirty="0" err="1">
                <a:latin typeface="Arial Narrow" panose="020B0606020202030204" pitchFamily="34" charset="0"/>
                <a:ea typeface="Arial" panose="020B0604020202020204" pitchFamily="34" charset="0"/>
                <a:cs typeface="Aptos" panose="020B0004020202020204" pitchFamily="34" charset="0"/>
              </a:rPr>
              <a:t>pre-sal</a:t>
            </a:r>
            <a:r>
              <a:rPr lang="pt-BR" sz="1000" dirty="0">
                <a:latin typeface="Arial Narrow" panose="020B0606020202030204" pitchFamily="34" charset="0"/>
                <a:ea typeface="Arial" panose="020B0604020202020204" pitchFamily="34" charset="0"/>
                <a:cs typeface="Aptos" panose="020B0004020202020204" pitchFamily="34" charset="0"/>
              </a:rPr>
              <a:t>. Acesso em: 25 fev. 2026. Adaptado.</a:t>
            </a:r>
            <a:endParaRPr lang="pt-BR" sz="10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46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81540-02A3-BEDC-D8C6-D8BB179DA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A2BEC1F-126B-A054-C4F5-04AF7ED0D7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792" y="577058"/>
            <a:ext cx="3828415" cy="664210"/>
          </a:xfrm>
          <a:prstGeom prst="rect">
            <a:avLst/>
          </a:prstGeom>
          <a:noFill/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C856B4F-1E48-3CF3-4C7B-4F832753DB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13" y="1482252"/>
            <a:ext cx="12148687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1. De acordo com o Texto I, diferencie matriz elétrica de matriz energética.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pt-BR" sz="2200" dirty="0">
              <a:latin typeface="Arial Narrow" panose="020B0606020202030204" pitchFamily="34" charset="0"/>
              <a:ea typeface="Inter" panose="020B060402020202020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2. Com base no Texto I, como a matriz elétrica brasileira se caracteriza e qual é o principal desafio associado a ela?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A) É composta majoritariamente por termelétricas a gás natural, o que reduz os impactos ambientais e territoriais.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B) Tem forte participação de fontes renováveis, especialmente hidráulica, eólica e solar, mas enfrenta desafios como impactos socioambientais, conflitos territoriais e variabilidade climática.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C) Depende exclusivamente da energia nuclear, o que elimina a emissão de poluentes e os conflitos pelo uso do território.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D) É formada apenas por energia solar e eólica, o que dispensa hidrelétricas e termelétricas.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E) É baseada principalmente no carvão mineral, o que a torna mais limpa e menos vulnerável às mudanças climáticas.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sz="2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310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3F7F1-875E-8CBF-BB26-B32D42C69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AD1810F-2155-AF73-54C3-11DC899CFD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792" y="577058"/>
            <a:ext cx="3828415" cy="664210"/>
          </a:xfrm>
          <a:prstGeom prst="rect">
            <a:avLst/>
          </a:prstGeom>
          <a:noFill/>
        </p:spPr>
      </p:pic>
      <p:sp>
        <p:nvSpPr>
          <p:cNvPr id="13315" name="CaixaDeTexto 2">
            <a:extLst>
              <a:ext uri="{FF2B5EF4-FFF2-40B4-BE49-F238E27FC236}">
                <a16:creationId xmlns:a16="http://schemas.microsoft.com/office/drawing/2014/main" id="{07B1EECB-6D85-D9A1-502F-424F95C38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40877"/>
            <a:ext cx="12192000" cy="521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altLang="pt-BR" sz="21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3. (ENEM-2025) Pela falta de chuvas, a geração de energia eólica, solar e térmica atingiu níveis recordes em agosto de 2021, quando as hidrelétricas ficaram com cerca de 50% do total. Para um professor da Universidade Federal da Bahia, essa queda não é uma surpresa. “Não aconteceu de uma hora para outra. Se olharmos o mapa do Brasil, um dos grandes provedores de água é a Floresta Amazônica. Se você diminui a floresta, diminui a quantidade de água que vai para a atmosfera”, explica.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altLang="pt-BR" sz="21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BORGES, T. O fantasma do apagão. Disponível em: www.correio24horas.com.br. Acesso em: 9 out. 2021 (adaptado).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altLang="pt-BR" sz="21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De acordo com o texto, a dificuldade na produção de energia é causada pela alteração da(s)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altLang="pt-BR" sz="21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(A) variável em pesquisas meteorológicas.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altLang="pt-BR" sz="21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(B) paisagem em locais estratégicos.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altLang="pt-BR" sz="21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(C) demandas em regiões industriais.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altLang="pt-BR" sz="21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(D) metas em acordos climáticos.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altLang="pt-BR" sz="21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(E) geologia em áreas naturais.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endParaRPr lang="pt-BR" altLang="pt-BR" sz="2100" dirty="0">
              <a:latin typeface="Arial Narrow" panose="020B0606020202030204" pitchFamily="34" charset="0"/>
              <a:ea typeface="Inter" panose="020B060402020202020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2000" dirty="0">
                <a:latin typeface="Arial Narrow" panose="020B0606020202030204" pitchFamily="34" charset="0"/>
              </a:rPr>
              <a:t>4. Com base no box “Para saber mais!”, explique o dilema estratégico que o Brasil enfrenta em relação ao </a:t>
            </a:r>
            <a:r>
              <a:rPr lang="pt-BR" sz="2000" dirty="0" err="1">
                <a:latin typeface="Arial Narrow" panose="020B0606020202030204" pitchFamily="34" charset="0"/>
              </a:rPr>
              <a:t>pré</a:t>
            </a:r>
            <a:r>
              <a:rPr lang="pt-BR" sz="2000" dirty="0">
                <a:latin typeface="Arial Narrow" panose="020B0606020202030204" pitchFamily="34" charset="0"/>
              </a:rPr>
              <a:t>-sal.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endParaRPr lang="pt-BR" sz="2000" dirty="0">
              <a:latin typeface="Arial Narrow" panose="020B060602020203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36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FA232-C94C-3B2A-A592-FEF150974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5EEC505-5A51-E0A7-F2C4-9BD6707311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792" y="577058"/>
            <a:ext cx="3828415" cy="664210"/>
          </a:xfrm>
          <a:prstGeom prst="rect">
            <a:avLst/>
          </a:prstGeom>
          <a:noFill/>
        </p:spPr>
      </p:pic>
      <p:sp>
        <p:nvSpPr>
          <p:cNvPr id="13315" name="CaixaDeTexto 2">
            <a:extLst>
              <a:ext uri="{FF2B5EF4-FFF2-40B4-BE49-F238E27FC236}">
                <a16:creationId xmlns:a16="http://schemas.microsoft.com/office/drawing/2014/main" id="{F6414820-DF98-C400-D3F9-7E3032B6DB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51507"/>
            <a:ext cx="1219200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alt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5. Considerando o Texto I e o box “Para saber mais!”, qual alternativa expressa um desafio da política energética brasileira na atualidade?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alt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(A) Abandonar imediatamente o uso de petróleo e gás, sem considerar os impactos econômicos e territoriais dessa decisão.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alt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(B) Expandir fontes renováveis e, ao mesmo tempo, administrar a dependência de combustíveis fósseis, conciliando crescimento econômico, segurança energética e redução de impactos ambientais.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alt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(C) Substituir completamente a geração hidrelétrica pela energia nuclear, eliminando os conflitos socioambientais no território.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alt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(D) Priorizar apenas a produção de eletricidade, sem considerar os combustíveis usados nos transportes e na indústria.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alt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(E) Concentrar os investimentos somente no </a:t>
            </a:r>
            <a:r>
              <a:rPr lang="pt-BR" altLang="pt-BR" sz="2200" dirty="0" err="1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pré</a:t>
            </a:r>
            <a:r>
              <a:rPr lang="pt-BR" alt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-sal, pois isso resolve automaticamente os problemas da matriz energética brasileira.</a:t>
            </a:r>
            <a:endParaRPr lang="pt-BR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311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87C51-DC86-342E-AD37-5CB1807B4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7255FFE-87BE-C8D4-03FD-52A89223B12C}"/>
              </a:ext>
            </a:extLst>
          </p:cNvPr>
          <p:cNvSpPr txBox="1"/>
          <p:nvPr/>
        </p:nvSpPr>
        <p:spPr>
          <a:xfrm>
            <a:off x="175896" y="1353759"/>
            <a:ext cx="1183544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latin typeface="Arial Narrow" panose="020B0606020202030204" pitchFamily="34" charset="0"/>
              </a:rPr>
              <a:t>Biodiversidade e ameaças aos biomas brasileiros </a:t>
            </a:r>
          </a:p>
          <a:p>
            <a:pPr algn="ctr"/>
            <a:endParaRPr lang="pt-BR" sz="2400" b="1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	Os biomas brasileiros representam grandes conjuntos de paisagens naturais, resultantes da interação entre vegetação, clima, relevo, solos, hidrografia e fauna. Em seu vasto território, o Brasil abriga seis grandes biomas: Amazônia, Cerrado, Caatinga, Mata Atlântica, Pantanal e Pampa. Cada um deles apresenta características próprias e abriga diferentes formações vegetais e espécies animais. Essa diversidade natural, porém, encontra-se sob forte pressão em razão das diferentes formas de ocupação e uso do território.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	O desmatamento é uma ameaça comum a todos os biomas brasileiros, pois implica a remoção da vegetação nativa e desencadeia uma série de impactos socioambientais. Além dele, cada bioma sofre pressões específicas, relacionadas ao avanço de atividades econômicas, às queimadas, à mineração, à expansão agropecuária, à urbanização e a diferentes usos intensivos do solo. Compreender os biomas brasileiros, portanto, exige relacionar biodiversidade, ocupação do espaço e modelos de desenvolvimento.</a:t>
            </a: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F6AD8EF-954E-FC51-11F1-C63E10FA0E61}"/>
              </a:ext>
            </a:extLst>
          </p:cNvPr>
          <p:cNvSpPr txBox="1"/>
          <p:nvPr/>
        </p:nvSpPr>
        <p:spPr>
          <a:xfrm>
            <a:off x="175896" y="529016"/>
            <a:ext cx="270310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Leia o texto a seguir:</a:t>
            </a:r>
          </a:p>
          <a:p>
            <a:r>
              <a:rPr lang="pt-BR" sz="2200" b="1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Texto II </a:t>
            </a:r>
          </a:p>
          <a:p>
            <a:endParaRPr lang="pt-BR" sz="2200" dirty="0">
              <a:latin typeface="Arial Narrow" panose="020B0606020202030204" pitchFamily="34" charset="0"/>
              <a:ea typeface="Inter" panose="020B060402020202020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403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C8949-F4E2-7B57-CDC8-E71093803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BE7085D-2E23-E968-FFF4-02363F7B6E40}"/>
              </a:ext>
            </a:extLst>
          </p:cNvPr>
          <p:cNvSpPr txBox="1"/>
          <p:nvPr/>
        </p:nvSpPr>
        <p:spPr>
          <a:xfrm>
            <a:off x="76308" y="557054"/>
            <a:ext cx="1183544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	</a:t>
            </a:r>
            <a:r>
              <a:rPr lang="pt-BR" sz="2000" b="1" dirty="0">
                <a:latin typeface="Arial Narrow" panose="020B0606020202030204" pitchFamily="34" charset="0"/>
              </a:rPr>
              <a:t>A</a:t>
            </a:r>
            <a:r>
              <a:rPr lang="pt-BR" sz="2000" dirty="0">
                <a:latin typeface="Arial Narrow" panose="020B0606020202030204" pitchFamily="34" charset="0"/>
              </a:rPr>
              <a:t> </a:t>
            </a:r>
            <a:r>
              <a:rPr lang="pt-BR" sz="2000" b="1" dirty="0">
                <a:latin typeface="Arial Narrow" panose="020B0606020202030204" pitchFamily="34" charset="0"/>
              </a:rPr>
              <a:t>Amazônia</a:t>
            </a:r>
            <a:r>
              <a:rPr lang="pt-BR" sz="2000" dirty="0">
                <a:latin typeface="Arial Narrow" panose="020B0606020202030204" pitchFamily="34" charset="0"/>
              </a:rPr>
              <a:t>, maior bioma brasileiro e maior floresta tropical do mundo, estende-se por nove estados e abriga enorme diversidade de espécies vegetais e animais. Apesar de ainda ser o bioma proporcionalmente mais preservado do país, já perdeu parte significativa de sua cobertura original. Entre as principais ameaças estão o avanço da agropecuária sobre áreas públicas, as queimadas associadas ao desmatamento, os garimpos ilegais, a extração ilegal de madeira e a implantação de grandes obras de infraestrutura, como barragens e rodovias. A devastação amazônica compromete não apenas a biodiversidade, mas também a regulação climática, uma vez que a floresta exerce papel importante na captura de carbono.</a:t>
            </a:r>
          </a:p>
        </p:txBody>
      </p:sp>
      <p:pic>
        <p:nvPicPr>
          <p:cNvPr id="4" name="Imagem 3" descr="Área de floresta derrubada no noroeste do Mato Grosso: análise aponta que desmatamento deve levar Brasil a ter aumento nas emissões apesar da pandemia (Mayke Toscano/Secom/MT)">
            <a:extLst>
              <a:ext uri="{FF2B5EF4-FFF2-40B4-BE49-F238E27FC236}">
                <a16:creationId xmlns:a16="http://schemas.microsoft.com/office/drawing/2014/main" id="{EC7B6002-F7F4-FE29-4F6D-403042DAEB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438" y="2640594"/>
            <a:ext cx="5403177" cy="36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D9D80DF-4379-BBC3-B6E5-507B8C9336B4}"/>
              </a:ext>
            </a:extLst>
          </p:cNvPr>
          <p:cNvSpPr txBox="1"/>
          <p:nvPr/>
        </p:nvSpPr>
        <p:spPr>
          <a:xfrm>
            <a:off x="2140645" y="6285595"/>
            <a:ext cx="7706761" cy="382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dirty="0">
                <a:effectLst/>
                <a:latin typeface="Arial Narrow" panose="020B0606020202030204" pitchFamily="34" charset="0"/>
                <a:ea typeface="Arial" panose="020B0604020202020204" pitchFamily="34" charset="0"/>
                <a:cs typeface="Aptos" panose="020B0004020202020204" pitchFamily="34" charset="0"/>
              </a:rPr>
              <a:t>Figura 1 – Área de floresta derrubada no noroeste do Mato Grosso, na Amazônia</a:t>
            </a:r>
            <a:endParaRPr lang="pt-BR" sz="36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213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C4D84-868F-E05E-0C0A-35D413C71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8A5CE1A-C952-19F7-61EC-06EF0470A762}"/>
              </a:ext>
            </a:extLst>
          </p:cNvPr>
          <p:cNvSpPr txBox="1"/>
          <p:nvPr/>
        </p:nvSpPr>
        <p:spPr>
          <a:xfrm>
            <a:off x="76308" y="557054"/>
            <a:ext cx="1183544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	</a:t>
            </a:r>
            <a:r>
              <a:rPr lang="pt-BR" sz="2000" b="1" dirty="0">
                <a:latin typeface="Arial Narrow" panose="020B0606020202030204" pitchFamily="34" charset="0"/>
              </a:rPr>
              <a:t>O Cerrado</a:t>
            </a:r>
            <a:r>
              <a:rPr lang="pt-BR" sz="2000" dirty="0">
                <a:latin typeface="Arial Narrow" panose="020B0606020202030204" pitchFamily="34" charset="0"/>
              </a:rPr>
              <a:t>, segundo maior bioma da América do Sul, ocupa cerca de 23% do território brasileiro e apresenta formações savânicas, campestres e florestais. Além de sua elevada biodiversidade, possui grande relevância hídrica. Entretanto, a expansão agropecuária, urbana e outras formas de uso intensivo do solo têm provocado a redução e a fragmentação da vegetação nativa.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4B8B516-3800-3985-AB3D-B1A261E89797}"/>
              </a:ext>
            </a:extLst>
          </p:cNvPr>
          <p:cNvSpPr txBox="1"/>
          <p:nvPr/>
        </p:nvSpPr>
        <p:spPr>
          <a:xfrm>
            <a:off x="2140649" y="6159834"/>
            <a:ext cx="7706761" cy="382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b="1" dirty="0">
                <a:latin typeface="Arial Narrow" panose="020B0606020202030204" pitchFamily="34" charset="0"/>
                <a:ea typeface="Arial" panose="020B0604020202020204" pitchFamily="34" charset="0"/>
                <a:cs typeface="Aptos" panose="020B0004020202020204" pitchFamily="34" charset="0"/>
              </a:rPr>
              <a:t>Figura 2 – Desmatamento em região do bioma Cerrado</a:t>
            </a:r>
            <a:endParaRPr lang="pt-BR" sz="36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2" name="Imagem 1" descr="Desmatamento em região do bioma Cerrado: MapBiomas aponta que, em 2023, o Cerrado correspondeu a 61% da área desmatada em todo o país (Foto: Adriano Gambarini / WWF)">
            <a:extLst>
              <a:ext uri="{FF2B5EF4-FFF2-40B4-BE49-F238E27FC236}">
                <a16:creationId xmlns:a16="http://schemas.microsoft.com/office/drawing/2014/main" id="{8755A87E-5B72-61D1-5C12-A732400F39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823" y="2491765"/>
            <a:ext cx="5398412" cy="36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6932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15A05-ED09-5396-895C-1EBC981A3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E1A9696-4F8E-F607-5BEF-3FC8ACBD4AE6}"/>
              </a:ext>
            </a:extLst>
          </p:cNvPr>
          <p:cNvSpPr txBox="1"/>
          <p:nvPr/>
        </p:nvSpPr>
        <p:spPr>
          <a:xfrm>
            <a:off x="76308" y="557054"/>
            <a:ext cx="1183544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	</a:t>
            </a:r>
            <a:r>
              <a:rPr lang="pt-BR" sz="2000" b="1" dirty="0">
                <a:latin typeface="Arial Narrow" panose="020B0606020202030204" pitchFamily="34" charset="0"/>
              </a:rPr>
              <a:t>A Caatinga</a:t>
            </a:r>
            <a:r>
              <a:rPr lang="pt-BR" sz="2000" dirty="0">
                <a:latin typeface="Arial Narrow" panose="020B0606020202030204" pitchFamily="34" charset="0"/>
              </a:rPr>
              <a:t>, único bioma exclusivamente brasileiro, predomina no semiárido nordestino e possui vegetação adaptada aos longos períodos de seca. Mesmo em condições naturais marcadas pela escassez hídrica, esse bioma vem sofrendo intensa degradação em decorrência da expansão agropecuária e da retirada da vegetação nativa. Esse processo, somado aos efeitos da crise climática, intensifica o risco de desertificação, comprometendo o solo, a biodiversidade e as condições de vida da população local.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B96CAE9-F71B-3A5D-2ECD-C2945426AF50}"/>
              </a:ext>
            </a:extLst>
          </p:cNvPr>
          <p:cNvSpPr txBox="1"/>
          <p:nvPr/>
        </p:nvSpPr>
        <p:spPr>
          <a:xfrm>
            <a:off x="2140649" y="6159834"/>
            <a:ext cx="7706761" cy="382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b="1" dirty="0">
                <a:latin typeface="Arial Narrow" panose="020B0606020202030204" pitchFamily="34" charset="0"/>
                <a:ea typeface="Arial" panose="020B0604020202020204" pitchFamily="34" charset="0"/>
                <a:cs typeface="Aptos" panose="020B0004020202020204" pitchFamily="34" charset="0"/>
              </a:rPr>
              <a:t>Figura 3 – Umbuzeiro, árvores símbolo da Caatinga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43FDD4A-9444-9572-E67D-A187D3FB91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394" y="2460903"/>
            <a:ext cx="5549212" cy="36989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9730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5F821-FD86-BAC2-9A3B-5C6EE3135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A6CE44A-D2D9-E6C1-4209-5BFB60FCE004}"/>
              </a:ext>
            </a:extLst>
          </p:cNvPr>
          <p:cNvSpPr txBox="1"/>
          <p:nvPr/>
        </p:nvSpPr>
        <p:spPr>
          <a:xfrm>
            <a:off x="76308" y="557054"/>
            <a:ext cx="1183544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	</a:t>
            </a:r>
            <a:r>
              <a:rPr lang="pt-BR" sz="2000" b="1" dirty="0">
                <a:latin typeface="Arial Narrow" panose="020B0606020202030204" pitchFamily="34" charset="0"/>
              </a:rPr>
              <a:t>A Mata Atlântica</a:t>
            </a:r>
            <a:r>
              <a:rPr lang="pt-BR" sz="2000" dirty="0">
                <a:latin typeface="Arial Narrow" panose="020B0606020202030204" pitchFamily="34" charset="0"/>
              </a:rPr>
              <a:t>, distribuída por áreas litorâneas e interiores de diferentes estados do Brasil, é um dos biomas mais biodiversos das Américas. Ao mesmo tempo, é também um dos mais degradados, pois concentra grande parte da população e das atividades econômicas do país. A urbanização, a industrialização, a ocupação desordenada e a poluição da água, do solo e do ar somam-se ao desmatamento histórico, fazendo com que reste apenas uma pequena parcela de sua vegetação original.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DAB52C3-D926-DBF6-9C48-1A35B7455579}"/>
              </a:ext>
            </a:extLst>
          </p:cNvPr>
          <p:cNvSpPr txBox="1"/>
          <p:nvPr/>
        </p:nvSpPr>
        <p:spPr>
          <a:xfrm>
            <a:off x="2140649" y="6159834"/>
            <a:ext cx="7706761" cy="382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b="1" dirty="0">
                <a:latin typeface="Arial Narrow" panose="020B0606020202030204" pitchFamily="34" charset="0"/>
                <a:ea typeface="Arial" panose="020B0604020202020204" pitchFamily="34" charset="0"/>
                <a:cs typeface="Aptos" panose="020B0004020202020204" pitchFamily="34" charset="0"/>
              </a:rPr>
              <a:t>Figura 4 – Vegetação de Mata Atlântica</a:t>
            </a:r>
          </a:p>
        </p:txBody>
      </p:sp>
      <p:pic>
        <p:nvPicPr>
          <p:cNvPr id="2" name="Imagem 1" descr="Exuberante vegetação de Mata Atlântica na Floresta Nacional da Tijuca, no Rio: quase metade dos municípios do bioma registraram aumento de vegetação nativa depois do Código Florestal (Foto: Tomaz Silva / Agência Brasil - 14/12/2022)">
            <a:extLst>
              <a:ext uri="{FF2B5EF4-FFF2-40B4-BE49-F238E27FC236}">
                <a16:creationId xmlns:a16="http://schemas.microsoft.com/office/drawing/2014/main" id="{E51F923E-9339-C4CD-2E70-1E675F2838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637" y="2451534"/>
            <a:ext cx="5476784" cy="3644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75309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A301F-ABC5-43D3-DAC0-F39405211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01B8056-7F3D-DC2B-552E-550937F53F9E}"/>
              </a:ext>
            </a:extLst>
          </p:cNvPr>
          <p:cNvSpPr txBox="1"/>
          <p:nvPr/>
        </p:nvSpPr>
        <p:spPr>
          <a:xfrm>
            <a:off x="76308" y="557054"/>
            <a:ext cx="1183544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	</a:t>
            </a:r>
            <a:r>
              <a:rPr lang="pt-BR" sz="2000" b="1" dirty="0">
                <a:latin typeface="Arial Narrow" panose="020B0606020202030204" pitchFamily="34" charset="0"/>
              </a:rPr>
              <a:t>O Pantanal</a:t>
            </a:r>
            <a:r>
              <a:rPr lang="pt-BR" sz="2000" dirty="0">
                <a:latin typeface="Arial Narrow" panose="020B0606020202030204" pitchFamily="34" charset="0"/>
              </a:rPr>
              <a:t>, maior planície de inundação contínua do planeta, depende diretamente do ritmo natural das cheias e vazantes para manter sua dinâmica ecológica. Embora ainda conserve grande parte de sua área, o bioma vem sendo ameaçado pela expansão agropecuária, pelo aumento do desmatamento e das queimadas em áreas mais elevadas de seu entorno. Esses processos afetam os rios, favorecem o assoreamento e alteram o equilíbrio hídrico da planície.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6D27FE2-8345-0F4D-AEA8-3D9B8509B0B8}"/>
              </a:ext>
            </a:extLst>
          </p:cNvPr>
          <p:cNvSpPr txBox="1"/>
          <p:nvPr/>
        </p:nvSpPr>
        <p:spPr>
          <a:xfrm>
            <a:off x="2140649" y="6159834"/>
            <a:ext cx="7706761" cy="382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b="1" dirty="0">
                <a:latin typeface="Arial Narrow" panose="020B0606020202030204" pitchFamily="34" charset="0"/>
                <a:ea typeface="Arial" panose="020B0604020202020204" pitchFamily="34" charset="0"/>
                <a:cs typeface="Aptos" panose="020B0004020202020204" pitchFamily="34" charset="0"/>
              </a:rPr>
              <a:t>Figura 5 – Vista aérea do Pantanal Mato grossense</a:t>
            </a:r>
          </a:p>
        </p:txBody>
      </p:sp>
      <p:pic>
        <p:nvPicPr>
          <p:cNvPr id="2" name="Imagem 1" descr="Vista aérea do Pantanal Mato grossense. A região enfrenta a maior crise hídrica da sua história. Foto WWF-Brasil">
            <a:extLst>
              <a:ext uri="{FF2B5EF4-FFF2-40B4-BE49-F238E27FC236}">
                <a16:creationId xmlns:a16="http://schemas.microsoft.com/office/drawing/2014/main" id="{8865D08A-A8DC-2DA3-4F09-A7358E088B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823" y="2446500"/>
            <a:ext cx="5398412" cy="36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11110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1DDB0-0275-3A44-DFF7-B2DBAC91F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0BC8CE0-A2AD-1F86-70D7-AB4A400386F0}"/>
              </a:ext>
            </a:extLst>
          </p:cNvPr>
          <p:cNvSpPr txBox="1"/>
          <p:nvPr/>
        </p:nvSpPr>
        <p:spPr>
          <a:xfrm>
            <a:off x="76308" y="557054"/>
            <a:ext cx="1183544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	</a:t>
            </a:r>
            <a:r>
              <a:rPr lang="pt-BR" sz="2000" b="1" dirty="0">
                <a:latin typeface="Arial Narrow" panose="020B0606020202030204" pitchFamily="34" charset="0"/>
              </a:rPr>
              <a:t>Já o Pampa</a:t>
            </a:r>
            <a:r>
              <a:rPr lang="pt-BR" sz="2000" dirty="0">
                <a:latin typeface="Arial Narrow" panose="020B0606020202030204" pitchFamily="34" charset="0"/>
              </a:rPr>
              <a:t>, restrito ao Rio Grande do Sul, caracteriza-se pelo predomínio dos campos nativos. Apesar de sua riqueza biológica, o bioma vem sofrendo com a substituição da vegetação natural por monoculturas, sobretudo a soja, o que reduz a extensão dos campos e compromete a biodiversidade. Nas últimas décadas, o Pampa perdeu parcela significativa de sua cobertura vegetal e apresenta baixa proporção de áreas protegidas.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88C6534-2CA7-C84A-44F1-F9DE10A97ED2}"/>
              </a:ext>
            </a:extLst>
          </p:cNvPr>
          <p:cNvSpPr txBox="1"/>
          <p:nvPr/>
        </p:nvSpPr>
        <p:spPr>
          <a:xfrm>
            <a:off x="2022954" y="4893272"/>
            <a:ext cx="8605814" cy="382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b="1" dirty="0">
                <a:latin typeface="Arial Narrow" panose="020B0606020202030204" pitchFamily="34" charset="0"/>
                <a:ea typeface="Arial" panose="020B0604020202020204" pitchFamily="34" charset="0"/>
                <a:cs typeface="Aptos" panose="020B0004020202020204" pitchFamily="34" charset="0"/>
              </a:rPr>
              <a:t>Figura 6 – Degradação de áreas do Pampa afeta dinâmica de absorção de água pelos solos</a:t>
            </a:r>
          </a:p>
        </p:txBody>
      </p:sp>
      <p:pic>
        <p:nvPicPr>
          <p:cNvPr id="2" name="Imagem 1" descr="Foto colorida de campos no bioma Pampa em Bagé">
            <a:extLst>
              <a:ext uri="{FF2B5EF4-FFF2-40B4-BE49-F238E27FC236}">
                <a16:creationId xmlns:a16="http://schemas.microsoft.com/office/drawing/2014/main" id="{04111830-930A-AF8C-5E06-E2BF7A937A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245" y="1964728"/>
            <a:ext cx="4935570" cy="292854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E4CDE36-8E90-25E7-0280-C0B9262E319C}"/>
              </a:ext>
            </a:extLst>
          </p:cNvPr>
          <p:cNvSpPr txBox="1"/>
          <p:nvPr/>
        </p:nvSpPr>
        <p:spPr>
          <a:xfrm>
            <a:off x="76308" y="5222610"/>
            <a:ext cx="1193764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	Desse modo, os biomas brasileiros revelam a grande diversidade natural do país, mas também evidenciam os efeitos dos modelos de ocupação e de exploração econômica sobre o território. Entre eles, o Cerrado ocupa posição especialmente estratégica, tanto por sua biodiversidade quanto por sua importância hídrica, sendo fundamental para o equilíbrio ambiental em diferentes regiões do país.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612E098-D2BD-352F-DD3D-CB5D78628D2C}"/>
              </a:ext>
            </a:extLst>
          </p:cNvPr>
          <p:cNvSpPr txBox="1"/>
          <p:nvPr/>
        </p:nvSpPr>
        <p:spPr>
          <a:xfrm>
            <a:off x="5776111" y="6616214"/>
            <a:ext cx="651849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latin typeface="Arial Narrow" panose="020B0606020202030204" pitchFamily="34" charset="0"/>
              </a:rPr>
              <a:t>Disponível em: https://projetocolabora.com.br/ods13/os-seis-biomas-do-brasil-riqueza-sob-</a:t>
            </a:r>
            <a:r>
              <a:rPr lang="pt-BR" sz="1000" dirty="0" err="1">
                <a:latin typeface="Arial Narrow" panose="020B0606020202030204" pitchFamily="34" charset="0"/>
              </a:rPr>
              <a:t>ameaca</a:t>
            </a:r>
            <a:r>
              <a:rPr lang="pt-BR" sz="1000" dirty="0">
                <a:latin typeface="Arial Narrow" panose="020B0606020202030204" pitchFamily="34" charset="0"/>
              </a:rPr>
              <a:t>/. Acesso em: 24 fev. 2026. Adaptado.</a:t>
            </a:r>
          </a:p>
        </p:txBody>
      </p:sp>
    </p:spTree>
    <p:extLst>
      <p:ext uri="{BB962C8B-B14F-4D97-AF65-F5344CB8AC3E}">
        <p14:creationId xmlns:p14="http://schemas.microsoft.com/office/powerpoint/2010/main" val="4624901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72F99-7BC3-D257-1206-C5C12931D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17E199EF-75AB-3BD4-5A2E-67EE18A70790}"/>
              </a:ext>
            </a:extLst>
          </p:cNvPr>
          <p:cNvGraphicFramePr>
            <a:graphicFrameLocks noGrp="1"/>
          </p:cNvGraphicFramePr>
          <p:nvPr/>
        </p:nvGraphicFramePr>
        <p:xfrm>
          <a:off x="19454" y="580397"/>
          <a:ext cx="12192000" cy="646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2638729088"/>
                    </a:ext>
                  </a:extLst>
                </a:gridCol>
              </a:tblGrid>
              <a:tr h="5392902">
                <a:tc>
                  <a:txBody>
                    <a:bodyPr/>
                    <a:lstStyle/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0415917"/>
                  </a:ext>
                </a:extLst>
              </a:tr>
            </a:tbl>
          </a:graphicData>
        </a:graphic>
      </p:graphicFrame>
      <p:pic>
        <p:nvPicPr>
          <p:cNvPr id="3" name="Imagem 2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C232043E-DAB4-8C19-29AA-6C0B989103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6" r="2349" b="9754"/>
          <a:stretch>
            <a:fillRect/>
          </a:stretch>
        </p:blipFill>
        <p:spPr bwMode="auto">
          <a:xfrm>
            <a:off x="30341" y="580397"/>
            <a:ext cx="2698606" cy="108298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9FF9924-A8AE-DDD8-F8A2-1503706DDC6B}"/>
              </a:ext>
            </a:extLst>
          </p:cNvPr>
          <p:cNvSpPr txBox="1"/>
          <p:nvPr/>
        </p:nvSpPr>
        <p:spPr>
          <a:xfrm>
            <a:off x="182301" y="1757444"/>
            <a:ext cx="11827397" cy="4621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100" dirty="0">
                <a:latin typeface="Arial Narrow" panose="020B0606020202030204" pitchFamily="34" charset="0"/>
                <a:ea typeface="Arial" panose="020B0604020202020204" pitchFamily="34" charset="0"/>
                <a:cs typeface="Aptos" panose="020B0004020202020204" pitchFamily="34" charset="0"/>
              </a:rPr>
              <a:t>Biomas e domínios morfoclimáticos não são sinônimos, embora ambos ajudem a compreender a diversidade natural do território brasileiro. Os biomas correspondem a grandes áreas naturais com características ambientais semelhantes, marcadas pela cobertura vegetal e pela biodiversidade. Já os domínios morfoclimáticos, conceito desenvolvido por Aziz Ab’Saber, são grandes unidades paisagísticas definidas pela integração entre relevo, clima, vegetação, solos e hidrografia.</a:t>
            </a:r>
          </a:p>
          <a:p>
            <a:pPr indent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100" dirty="0">
                <a:latin typeface="Arial Narrow" panose="020B0606020202030204" pitchFamily="34" charset="0"/>
                <a:ea typeface="Arial" panose="020B0604020202020204" pitchFamily="34" charset="0"/>
                <a:cs typeface="Aptos" panose="020B0004020202020204" pitchFamily="34" charset="0"/>
              </a:rPr>
              <a:t>A principal diferença está no foco da análise: o bioma destaca grandes conjuntos naturais e sua biodiversidade, enquanto o domínio morfoclimático enfatiza a organização física da paisagem. No Brasil, Ab’Saber identificou seis domínios morfoclimáticos principais: Amazônico, Cerrado, Caatinga, Mares de Morros, Araucárias e Pradarias, além das faixas de transição. Compreender essa distinção é importante para analisar com mais precisão a diversidade das paisagens brasileiras e reforçar que a conservação dos biomas, especialmente do Cerrado e dos demais ambientes ameaçados, é fundamental para a biodiversidade, para os recursos hídricos e para o equilíbrio ambiental em escala local, regional e nacional.</a:t>
            </a:r>
            <a:endParaRPr lang="pt-BR" sz="2100" dirty="0">
              <a:latin typeface="Arial Narrow" panose="020B0606020202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77F3837-8E35-AA4E-9EDC-C4D4FC005BC0}"/>
              </a:ext>
            </a:extLst>
          </p:cNvPr>
          <p:cNvSpPr txBox="1"/>
          <p:nvPr/>
        </p:nvSpPr>
        <p:spPr>
          <a:xfrm>
            <a:off x="2005204" y="663623"/>
            <a:ext cx="840161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dirty="0">
                <a:latin typeface="Arial Narrow" panose="020B0606020202030204" pitchFamily="34" charset="0"/>
              </a:rPr>
              <a:t>Biomas e Domínios Morfoclimáticos: qual é a diferença??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E2803B5-4C39-8BC9-AAA3-38EC1F491971}"/>
              </a:ext>
            </a:extLst>
          </p:cNvPr>
          <p:cNvSpPr txBox="1"/>
          <p:nvPr/>
        </p:nvSpPr>
        <p:spPr>
          <a:xfrm>
            <a:off x="6319319" y="6734889"/>
            <a:ext cx="651849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latin typeface="Arial Narrow" panose="020B0606020202030204" pitchFamily="34" charset="0"/>
              </a:rPr>
              <a:t>Disponível em: https://publicacoes.sbenbio.org.br/trabalhos/</a:t>
            </a:r>
            <a:r>
              <a:rPr lang="pt-BR" sz="1000" dirty="0" err="1">
                <a:latin typeface="Arial Narrow" panose="020B0606020202030204" pitchFamily="34" charset="0"/>
              </a:rPr>
              <a:t>ixerebio_ne</a:t>
            </a:r>
            <a:r>
              <a:rPr lang="pt-BR" sz="1000" dirty="0">
                <a:latin typeface="Arial Narrow" panose="020B0606020202030204" pitchFamily="34" charset="0"/>
              </a:rPr>
              <a:t>/1071501.pdf. Acesso em: 24 fev. 2026. Adaptado.</a:t>
            </a:r>
          </a:p>
        </p:txBody>
      </p:sp>
    </p:spTree>
    <p:extLst>
      <p:ext uri="{BB962C8B-B14F-4D97-AF65-F5344CB8AC3E}">
        <p14:creationId xmlns:p14="http://schemas.microsoft.com/office/powerpoint/2010/main" val="28189316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F3A7F-D49E-0437-D585-F12CC12B1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C8C3CA2B-B85D-4299-F698-F3B811964BE3}"/>
              </a:ext>
            </a:extLst>
          </p:cNvPr>
          <p:cNvSpPr txBox="1"/>
          <p:nvPr/>
        </p:nvSpPr>
        <p:spPr>
          <a:xfrm>
            <a:off x="123848" y="1209205"/>
            <a:ext cx="11821888" cy="4447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6. Cite três biomas brasileiros apresentados no Texto II e indique uma característica e uma ameaça de cada um.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7. Com base no box ‘Para saber mais!’, explique a diferença entre biomas e domínios morfoclimáticos e analise por que essa distinção é importante para interpretar as características naturais do Cerrado.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8. De acordo com o Texto II, o Cerrado ocupa posição estratégica entre os biomas brasileiros porque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(A) concentra a maior parte da industrialização do país e, por isso, sofre menos pressão ambiental.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(B) reúne elevada biodiversidade e grande importância hídrica, sendo fundamental para o equilíbrio ambiental em diferentes regiões do Brasil.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(C) apresenta clima temperado e vegetação homogênea, o que favorece sua preservação natural.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(D) é o único bioma exclusivamente brasileiro e, por isso, não sofre com desmatamento.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(E) possui a maior floresta tropical contínua do planeta, responsável pela maior captura de carbono do país. </a:t>
            </a:r>
          </a:p>
          <a:p>
            <a:pPr algn="just"/>
            <a:endParaRPr lang="pt-BR" sz="1900" dirty="0">
              <a:latin typeface="Arial Narrow" panose="020B060602020203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94C7D35-232A-94AE-63C8-5D1D5D6366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792" y="577058"/>
            <a:ext cx="3828415" cy="6642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814531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09363-F3D0-C075-5510-6507C5353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0CF3CB3-F3EF-F245-6300-213D09ACB2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792" y="577058"/>
            <a:ext cx="3828415" cy="664210"/>
          </a:xfrm>
          <a:prstGeom prst="rect">
            <a:avLst/>
          </a:prstGeom>
          <a:noFill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8337130-874E-0D03-3EB7-3C3DBC817F5C}"/>
              </a:ext>
            </a:extLst>
          </p:cNvPr>
          <p:cNvSpPr txBox="1"/>
          <p:nvPr/>
        </p:nvSpPr>
        <p:spPr>
          <a:xfrm>
            <a:off x="136788" y="1152369"/>
            <a:ext cx="11796008" cy="364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100" dirty="0">
                <a:latin typeface="Arial Narrow" panose="020B0606020202030204" pitchFamily="34" charset="0"/>
              </a:rPr>
              <a:t>9. Em muitas áreas do bioma Cerrado, a intensificação da fronteira agropecuária, associada ao período seco, tem ampliado os danos à vegetação nativa. Entre os problemas ambientais relacionados a esse contexto, destaca-se a ocorrência de:</a:t>
            </a:r>
          </a:p>
          <a:p>
            <a:pPr algn="just"/>
            <a:r>
              <a:rPr lang="pt-BR" sz="2100" dirty="0">
                <a:latin typeface="Arial Narrow" panose="020B0606020202030204" pitchFamily="34" charset="0"/>
              </a:rPr>
              <a:t>(A) Queimadas em remanescentes vegetais. </a:t>
            </a:r>
          </a:p>
          <a:p>
            <a:pPr algn="just"/>
            <a:r>
              <a:rPr lang="pt-BR" sz="2100" dirty="0">
                <a:latin typeface="Arial Narrow" panose="020B0606020202030204" pitchFamily="34" charset="0"/>
              </a:rPr>
              <a:t>(B) Contaminação das águas subterrâneas.</a:t>
            </a:r>
          </a:p>
          <a:p>
            <a:pPr algn="just"/>
            <a:r>
              <a:rPr lang="pt-BR" sz="2100" dirty="0">
                <a:latin typeface="Arial Narrow" panose="020B0606020202030204" pitchFamily="34" charset="0"/>
              </a:rPr>
              <a:t>(C) Desertificação das áreas afetadas.</a:t>
            </a:r>
          </a:p>
          <a:p>
            <a:pPr algn="just"/>
            <a:r>
              <a:rPr lang="pt-BR" sz="2100" dirty="0">
                <a:latin typeface="Arial Narrow" panose="020B0606020202030204" pitchFamily="34" charset="0"/>
              </a:rPr>
              <a:t>(D) Desmatamento das matas ciliares.</a:t>
            </a:r>
          </a:p>
          <a:p>
            <a:pPr algn="just"/>
            <a:r>
              <a:rPr lang="pt-BR" sz="2100" dirty="0">
                <a:latin typeface="Arial Narrow" panose="020B0606020202030204" pitchFamily="34" charset="0"/>
              </a:rPr>
              <a:t>(E) Poluição dos rios temporários.</a:t>
            </a:r>
          </a:p>
          <a:p>
            <a:pPr algn="just"/>
            <a:endParaRPr lang="pt-BR" sz="2100" dirty="0">
              <a:latin typeface="Arial Narrow" panose="020B0606020202030204" pitchFamily="34" charset="0"/>
            </a:endParaRPr>
          </a:p>
          <a:p>
            <a:pPr algn="just"/>
            <a:r>
              <a:rPr lang="pt-BR" sz="2100" dirty="0">
                <a:latin typeface="Arial Narrow" panose="020B0606020202030204" pitchFamily="34" charset="0"/>
              </a:rPr>
              <a:t>10. Com base nos textos, explique por que o Cerrado ocupa posição estratégica no território brasileiro e de que maneira o atual modelo de desenvolvimento econômico ameaça o equilíbrio ambiental desse bioma.</a:t>
            </a:r>
          </a:p>
        </p:txBody>
      </p:sp>
    </p:spTree>
    <p:extLst>
      <p:ext uri="{BB962C8B-B14F-4D97-AF65-F5344CB8AC3E}">
        <p14:creationId xmlns:p14="http://schemas.microsoft.com/office/powerpoint/2010/main" val="27118653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A4FC2-9646-C68C-2EDB-3F64E768C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FEB938E5-A9D4-3E10-2269-4A38C7275CF3}"/>
              </a:ext>
            </a:extLst>
          </p:cNvPr>
          <p:cNvSpPr txBox="1"/>
          <p:nvPr/>
        </p:nvSpPr>
        <p:spPr>
          <a:xfrm>
            <a:off x="160554" y="535221"/>
            <a:ext cx="238654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Leia o texto a seguir:</a:t>
            </a:r>
          </a:p>
          <a:p>
            <a:r>
              <a:rPr lang="pt-BR" sz="2200" b="1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Texto III </a:t>
            </a:r>
          </a:p>
          <a:p>
            <a:endParaRPr lang="pt-BR" sz="1900" b="1" dirty="0">
              <a:latin typeface="Arial Narrow" panose="020B0606020202030204" pitchFamily="34" charset="0"/>
              <a:ea typeface="Inter" panose="020B0604020202020204" charset="0"/>
              <a:cs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402869C-41F8-58F0-AA5B-D945ABB806B1}"/>
              </a:ext>
            </a:extLst>
          </p:cNvPr>
          <p:cNvSpPr txBox="1"/>
          <p:nvPr/>
        </p:nvSpPr>
        <p:spPr>
          <a:xfrm>
            <a:off x="160554" y="2336582"/>
            <a:ext cx="11870891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9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	</a:t>
            </a:r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O Cerrado é o segundo maior bioma brasileiro, ocupando aproximadamente 1.984.554 km², o que corresponde a cerca de 23,3% do território nacional. Localizado na porção central do Brasil, faz limite com a Amazônia, a Mata Atlântica, a Caatinga e o Pantanal, funcionando como importante área de conexão ecológica em escala nacional. A combinação entre posição geográfica, variações de altitude, clima, solos e geologia ajuda a explicar por que o Cerrado é reconhecido como um </a:t>
            </a:r>
            <a:r>
              <a:rPr lang="pt-BR" sz="2200" dirty="0" err="1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hotspot</a:t>
            </a:r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 de biodiversidade, isto é, uma região com riqueza biológica excepcional, mas sob forte pressão antrópica. A figura a seguir localiza o bioma Cerrado no território brasileiro e evidencia sua posição central e seus contatos com outros biomas.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3D9B175-2512-9CB9-8E3C-D46C9601ABD3}"/>
              </a:ext>
            </a:extLst>
          </p:cNvPr>
          <p:cNvSpPr txBox="1"/>
          <p:nvPr/>
        </p:nvSpPr>
        <p:spPr>
          <a:xfrm>
            <a:off x="1086415" y="1655011"/>
            <a:ext cx="1056539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500" b="1" dirty="0">
                <a:latin typeface="Arial Narrow" panose="020B0606020202030204" pitchFamily="34" charset="0"/>
              </a:rPr>
              <a:t>A savana mais biodiversa do planeta: riqueza, funções ecossistêmicas e ameaças</a:t>
            </a:r>
          </a:p>
          <a:p>
            <a:endParaRPr lang="pt-BR" sz="25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4071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75A7C-55C9-91CB-5B85-EFBA00A29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Mapa&#10;&#10;O conteúdo gerado por IA pode estar incorreto.">
            <a:extLst>
              <a:ext uri="{FF2B5EF4-FFF2-40B4-BE49-F238E27FC236}">
                <a16:creationId xmlns:a16="http://schemas.microsoft.com/office/drawing/2014/main" id="{E414C1C6-EEF2-9B42-DC64-88AA94EB9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0430" y="543266"/>
            <a:ext cx="4835939" cy="631473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194FC7C-A192-8D57-8277-B908BEF62009}"/>
              </a:ext>
            </a:extLst>
          </p:cNvPr>
          <p:cNvSpPr txBox="1"/>
          <p:nvPr/>
        </p:nvSpPr>
        <p:spPr>
          <a:xfrm>
            <a:off x="8576369" y="6550223"/>
            <a:ext cx="40038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>
                <a:latin typeface="Arial Narrow" panose="020B0606020202030204" pitchFamily="34" charset="0"/>
              </a:rPr>
              <a:t>Figura 7 – Localização do bioma Cerrado</a:t>
            </a:r>
          </a:p>
        </p:txBody>
      </p:sp>
    </p:spTree>
    <p:extLst>
      <p:ext uri="{BB962C8B-B14F-4D97-AF65-F5344CB8AC3E}">
        <p14:creationId xmlns:p14="http://schemas.microsoft.com/office/powerpoint/2010/main" val="19154566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E58B4-A322-F180-E25F-1F0E5B124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CBA66A4-DD9C-0404-B092-50448ECFBF94}"/>
              </a:ext>
            </a:extLst>
          </p:cNvPr>
          <p:cNvSpPr txBox="1"/>
          <p:nvPr/>
        </p:nvSpPr>
        <p:spPr>
          <a:xfrm>
            <a:off x="160554" y="575317"/>
            <a:ext cx="1187089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9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	</a:t>
            </a:r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A vegetação do Cerrado organiza-se em um mosaico de fitofisionomias, isto é, diferentes formas de vegetação distribuídas em grandes formações florestais, savânicas e campestres. Entre elas, destacam-se as formações florestais, como a mata ciliar, a mata de galeria, a mata seca e o cerradão; as formações savânicas, como o cerrado sentido restrito, o parque de cerrado, o palmeiral e a vereda; e as formações campestres, como o campo sujo, o campo limpo e o campo rupestre. Essa diversidade de paisagens vegetais sustenta uma fauna muito expressiva, com grande variedade de mamíferos, aves, peixes, répteis e anfíbios. Parte dessa biodiversidade é endêmica, ou seja, ocorre apenas nesse bioma, o que torna sua conservação ainda mais estratégica. A perda de habitat, nesse caso, pode significar extinções irreversíveis. A figura a seguir sintetiza as principais fitofisionomias do Cerrado e permite visualizar a diversidade de formações vegetais do bioma. </a:t>
            </a:r>
          </a:p>
        </p:txBody>
      </p:sp>
      <p:pic>
        <p:nvPicPr>
          <p:cNvPr id="2" name="Imagem 1" descr="Diagrama&#10;&#10;O conteúdo gerado por IA pode estar incorreto.">
            <a:extLst>
              <a:ext uri="{FF2B5EF4-FFF2-40B4-BE49-F238E27FC236}">
                <a16:creationId xmlns:a16="http://schemas.microsoft.com/office/drawing/2014/main" id="{CA8B2257-C9DB-580D-AC56-935BF92834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246" y="3714638"/>
            <a:ext cx="10455505" cy="308881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FA2FCF4-7DC7-64B0-CB41-95B7D8DE26CC}"/>
              </a:ext>
            </a:extLst>
          </p:cNvPr>
          <p:cNvSpPr txBox="1"/>
          <p:nvPr/>
        </p:nvSpPr>
        <p:spPr>
          <a:xfrm>
            <a:off x="9415604" y="6581001"/>
            <a:ext cx="287900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1" dirty="0">
                <a:latin typeface="Arial Narrow" panose="020B0606020202030204" pitchFamily="34" charset="0"/>
              </a:rPr>
              <a:t>Figura 8 – Fitofisionomias do Bioma Cerrado</a:t>
            </a:r>
          </a:p>
        </p:txBody>
      </p:sp>
    </p:spTree>
    <p:extLst>
      <p:ext uri="{BB962C8B-B14F-4D97-AF65-F5344CB8AC3E}">
        <p14:creationId xmlns:p14="http://schemas.microsoft.com/office/powerpoint/2010/main" val="20278725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2E799-01BD-F8BA-6896-6BB096959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EA74801-36B3-349F-1463-A64EBB5F90BC}"/>
              </a:ext>
            </a:extLst>
          </p:cNvPr>
          <p:cNvSpPr txBox="1"/>
          <p:nvPr/>
        </p:nvSpPr>
        <p:spPr>
          <a:xfrm>
            <a:off x="160554" y="575317"/>
            <a:ext cx="1187089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9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	</a:t>
            </a:r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Do ponto de vista do equilíbrio ambiental, o Cerrado presta serviços ecossistêmicos que extrapolam suas fronteiras. O bioma é conhecido como “berço das águas”, pois contribui para alimentar importantes bacias hidrográficas do país. A figura a seguir apresenta as regiões hidrográficas e os principais corpos hídricos associados ao Cerrado, evidenciando sua relevância para a dinâmica das águas no Brasil.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7B1B673-CF25-6FB5-EC48-9F9C2CACA28D}"/>
              </a:ext>
            </a:extLst>
          </p:cNvPr>
          <p:cNvSpPr txBox="1"/>
          <p:nvPr/>
        </p:nvSpPr>
        <p:spPr>
          <a:xfrm>
            <a:off x="7769208" y="6396335"/>
            <a:ext cx="42592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200" b="1" dirty="0">
                <a:latin typeface="Arial Narrow" panose="020B0606020202030204" pitchFamily="34" charset="0"/>
              </a:rPr>
              <a:t>Figura 9 – Regiões hidrográficas e principais corpos hídricos presentes no bioma Cerrado</a:t>
            </a:r>
          </a:p>
        </p:txBody>
      </p:sp>
      <p:pic>
        <p:nvPicPr>
          <p:cNvPr id="4" name="Imagem 3" descr="Mapa&#10;&#10;O conteúdo gerado por IA pode estar incorreto.">
            <a:extLst>
              <a:ext uri="{FF2B5EF4-FFF2-40B4-BE49-F238E27FC236}">
                <a16:creationId xmlns:a16="http://schemas.microsoft.com/office/drawing/2014/main" id="{3BC5B172-27B3-748E-523B-5CD4B0DA21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8820" y="2021867"/>
            <a:ext cx="3830388" cy="483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096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9B852-1B5C-EBF2-4909-067485B7E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950AE01-3EDE-0B47-F906-15DFBE17505F}"/>
              </a:ext>
            </a:extLst>
          </p:cNvPr>
          <p:cNvSpPr txBox="1"/>
          <p:nvPr/>
        </p:nvSpPr>
        <p:spPr>
          <a:xfrm>
            <a:off x="160554" y="575317"/>
            <a:ext cx="11870891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9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	</a:t>
            </a:r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A manutenção desse regime hídrico depende, entre outros fatores, da cobertura vegetal nativa. Muitas plantas do Cerrado possuem sistemas radiculares profundos, capazes de favorecer a infiltração da água no solo e a recarga de aquíferos, sustentando nascentes e vazões ao longo do ano. Assim, a degradação do bioma não afeta apenas a biodiversidade local, mas também o abastecimento de água, a estabilidade climática e a dinâmica ecológica em diferentes regiões brasileiras, com impactos que podem alcançar escalas nacional e global.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	Apesar dessa relevância, o Cerrado é um dos biomas mais pressionados pela conversão de áreas naturais. Dados do </a:t>
            </a:r>
            <a:r>
              <a:rPr lang="pt-BR" sz="2200" dirty="0" err="1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MapBiomas</a:t>
            </a:r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 indicam que apenas parte de sua vegetação nativa permanece preservada, enquanto extensas áreas já foram convertidas para usos antrópicos, especialmente pastagens e agricultura. Soma-se a isso o baixo percentual de áreas formalmente protegidas, o que intensifica a fragmentação dos habitats e amplia o risco para espécies ameaçadas. Esse cenário reforça a necessidade de compreender não apenas a importância ecológica do Cerrado, mas também os processos econômicos e territoriais responsáveis por sua transformação.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	Se, por um lado, o Cerrado se destaca por sua biodiversidade, importância hídrica e funções ecológicas, por outro, sua ocupação recente revela como diferentes modelos de desenvolvimento econômico e tecnológico transformaram profundamente esse bioma. Compreender essas transformações é essencial para relacionar a expansão produtiva aos problemas socioambientais observados no território.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17FF4EA-FE50-0738-F5C3-F1F19DF15C3F}"/>
              </a:ext>
            </a:extLst>
          </p:cNvPr>
          <p:cNvSpPr txBox="1"/>
          <p:nvPr/>
        </p:nvSpPr>
        <p:spPr>
          <a:xfrm>
            <a:off x="4961300" y="6581001"/>
            <a:ext cx="78005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200" dirty="0">
                <a:latin typeface="Arial Narrow" panose="020B0606020202030204" pitchFamily="34" charset="0"/>
              </a:rPr>
              <a:t>Disponível em: https://portaldelivros.ufg.br/</a:t>
            </a:r>
            <a:r>
              <a:rPr lang="pt-BR" sz="1200" dirty="0" err="1">
                <a:latin typeface="Arial Narrow" panose="020B0606020202030204" pitchFamily="34" charset="0"/>
              </a:rPr>
              <a:t>index.php</a:t>
            </a:r>
            <a:r>
              <a:rPr lang="pt-BR" sz="1200" dirty="0">
                <a:latin typeface="Arial Narrow" panose="020B0606020202030204" pitchFamily="34" charset="0"/>
              </a:rPr>
              <a:t>/</a:t>
            </a:r>
            <a:r>
              <a:rPr lang="pt-BR" sz="1200" dirty="0" err="1">
                <a:latin typeface="Arial Narrow" panose="020B0606020202030204" pitchFamily="34" charset="0"/>
              </a:rPr>
              <a:t>cegrafufg</a:t>
            </a:r>
            <a:r>
              <a:rPr lang="pt-BR" sz="1200" dirty="0">
                <a:latin typeface="Arial Narrow" panose="020B0606020202030204" pitchFamily="34" charset="0"/>
              </a:rPr>
              <a:t>/</a:t>
            </a:r>
            <a:r>
              <a:rPr lang="pt-BR" sz="1200" dirty="0" err="1">
                <a:latin typeface="Arial Narrow" panose="020B0606020202030204" pitchFamily="34" charset="0"/>
              </a:rPr>
              <a:t>catalog</a:t>
            </a:r>
            <a:r>
              <a:rPr lang="pt-BR" sz="1200" dirty="0">
                <a:latin typeface="Arial Narrow" panose="020B0606020202030204" pitchFamily="34" charset="0"/>
              </a:rPr>
              <a:t>/</a:t>
            </a:r>
            <a:r>
              <a:rPr lang="pt-BR" sz="1200" dirty="0" err="1">
                <a:latin typeface="Arial Narrow" panose="020B0606020202030204" pitchFamily="34" charset="0"/>
              </a:rPr>
              <a:t>view</a:t>
            </a:r>
            <a:r>
              <a:rPr lang="pt-BR" sz="1200" dirty="0">
                <a:latin typeface="Arial Narrow" panose="020B0606020202030204" pitchFamily="34" charset="0"/>
              </a:rPr>
              <a:t>/862/836/3500. Acesso em: 24 fev. 2026. Adaptado.</a:t>
            </a:r>
          </a:p>
        </p:txBody>
      </p:sp>
    </p:spTree>
    <p:extLst>
      <p:ext uri="{BB962C8B-B14F-4D97-AF65-F5344CB8AC3E}">
        <p14:creationId xmlns:p14="http://schemas.microsoft.com/office/powerpoint/2010/main" val="12426592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FFA27-AD5C-01B7-1A1E-4F1531343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E35BF6FF-7F0D-BCB7-0449-A1643C25D858}"/>
              </a:ext>
            </a:extLst>
          </p:cNvPr>
          <p:cNvGraphicFramePr>
            <a:graphicFrameLocks noGrp="1"/>
          </p:cNvGraphicFramePr>
          <p:nvPr/>
        </p:nvGraphicFramePr>
        <p:xfrm>
          <a:off x="19454" y="580397"/>
          <a:ext cx="12192000" cy="646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2638729088"/>
                    </a:ext>
                  </a:extLst>
                </a:gridCol>
              </a:tblGrid>
              <a:tr h="5392902">
                <a:tc>
                  <a:txBody>
                    <a:bodyPr/>
                    <a:lstStyle/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0415917"/>
                  </a:ext>
                </a:extLst>
              </a:tr>
            </a:tbl>
          </a:graphicData>
        </a:graphic>
      </p:graphicFrame>
      <p:pic>
        <p:nvPicPr>
          <p:cNvPr id="3" name="Imagem 2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3DB3D929-7D3B-F67C-BCB1-B505B0541D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6" r="2349" b="9754"/>
          <a:stretch>
            <a:fillRect/>
          </a:stretch>
        </p:blipFill>
        <p:spPr bwMode="auto">
          <a:xfrm>
            <a:off x="30341" y="580397"/>
            <a:ext cx="2698606" cy="108298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18F01A0-815D-5E51-1D2E-E314C13739E5}"/>
              </a:ext>
            </a:extLst>
          </p:cNvPr>
          <p:cNvSpPr txBox="1"/>
          <p:nvPr/>
        </p:nvSpPr>
        <p:spPr>
          <a:xfrm>
            <a:off x="182301" y="1511296"/>
            <a:ext cx="11827397" cy="1917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100" dirty="0">
                <a:latin typeface="Arial Narrow" panose="020B0606020202030204" pitchFamily="34" charset="0"/>
                <a:ea typeface="Arial" panose="020B0604020202020204" pitchFamily="34" charset="0"/>
                <a:cs typeface="Aptos" panose="020B0004020202020204" pitchFamily="34" charset="0"/>
              </a:rPr>
              <a:t>O Cerrado, considerado a savana mais biodiversa do mundo, ocupa grande parte do território de Goiás e desempenha papel fundamental para o equilíbrio ambiental, a economia e a qualidade de vida da população. Nesse contexto, destacam-se os serviços ecossistêmicos, que correspondem aos benefícios diretos e indiretos que os seres humanos obtêm da natureza e que são essenciais para a manutenção da vida e das atividades produtivas. A figura a seguir apresenta, de forma sintética, os principais serviços ecossistêmicos associados aos ambientes naturais.</a:t>
            </a:r>
            <a:endParaRPr lang="pt-BR" sz="2100" dirty="0">
              <a:latin typeface="Arial Narrow" panose="020B0606020202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434BD6F-83B5-DED6-5E3C-285B0B2FE65D}"/>
              </a:ext>
            </a:extLst>
          </p:cNvPr>
          <p:cNvSpPr txBox="1"/>
          <p:nvPr/>
        </p:nvSpPr>
        <p:spPr>
          <a:xfrm>
            <a:off x="1987097" y="951679"/>
            <a:ext cx="840161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dirty="0">
                <a:latin typeface="Arial Narrow" panose="020B0606020202030204" pitchFamily="34" charset="0"/>
              </a:rPr>
              <a:t>Serviços ecossistêmicos do Cerrado goiano</a:t>
            </a:r>
          </a:p>
        </p:txBody>
      </p:sp>
      <p:pic>
        <p:nvPicPr>
          <p:cNvPr id="4" name="Imagem 3" descr="Relatorio BPBES servicos ecossistemicos 2024 site">
            <a:extLst>
              <a:ext uri="{FF2B5EF4-FFF2-40B4-BE49-F238E27FC236}">
                <a16:creationId xmlns:a16="http://schemas.microsoft.com/office/drawing/2014/main" id="{7F3460A8-EB48-8FBA-350D-F0131521DD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228" y="3478232"/>
            <a:ext cx="3255542" cy="351469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84A4E5B-6380-E4B2-ADE4-8686038D3682}"/>
              </a:ext>
            </a:extLst>
          </p:cNvPr>
          <p:cNvSpPr txBox="1"/>
          <p:nvPr/>
        </p:nvSpPr>
        <p:spPr>
          <a:xfrm>
            <a:off x="7077896" y="612150"/>
            <a:ext cx="51444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>
                <a:latin typeface="Arial Narrow" panose="020B0606020202030204" pitchFamily="34" charset="0"/>
              </a:rPr>
              <a:t>Contribuição: Prof. Marcos Bonifácio - Colégio Estadual Estrela do Sul</a:t>
            </a:r>
            <a:endParaRPr lang="pt-BR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9218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38246-9915-9DD4-462B-E56839E03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5336273-3944-B1B1-AC9E-75D7B8C016EA}"/>
              </a:ext>
            </a:extLst>
          </p:cNvPr>
          <p:cNvGraphicFramePr>
            <a:graphicFrameLocks noGrp="1"/>
          </p:cNvGraphicFramePr>
          <p:nvPr/>
        </p:nvGraphicFramePr>
        <p:xfrm>
          <a:off x="19454" y="580397"/>
          <a:ext cx="12192000" cy="646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2638729088"/>
                    </a:ext>
                  </a:extLst>
                </a:gridCol>
              </a:tblGrid>
              <a:tr h="5392902">
                <a:tc>
                  <a:txBody>
                    <a:bodyPr/>
                    <a:lstStyle/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0415917"/>
                  </a:ext>
                </a:extLst>
              </a:tr>
            </a:tbl>
          </a:graphicData>
        </a:graphic>
      </p:graphicFrame>
      <p:pic>
        <p:nvPicPr>
          <p:cNvPr id="3" name="Imagem 2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5FD25957-1892-E6BD-23AC-732E70657C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6" r="2349" b="9754"/>
          <a:stretch>
            <a:fillRect/>
          </a:stretch>
        </p:blipFill>
        <p:spPr bwMode="auto">
          <a:xfrm>
            <a:off x="84662" y="444210"/>
            <a:ext cx="2698606" cy="108298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0509C12-302D-892D-60C3-743C2F57CA50}"/>
              </a:ext>
            </a:extLst>
          </p:cNvPr>
          <p:cNvSpPr txBox="1"/>
          <p:nvPr/>
        </p:nvSpPr>
        <p:spPr>
          <a:xfrm>
            <a:off x="182301" y="1420372"/>
            <a:ext cx="11827397" cy="4993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100" dirty="0">
                <a:latin typeface="Arial Narrow" panose="020B0606020202030204" pitchFamily="34" charset="0"/>
                <a:ea typeface="Arial" panose="020B0604020202020204" pitchFamily="34" charset="0"/>
                <a:cs typeface="Aptos" panose="020B0004020202020204" pitchFamily="34" charset="0"/>
              </a:rPr>
              <a:t>No Cerrado goiano, esses serviços podem ser agrupados em quatro categorias. Os serviços de provisão relacionam-se ao fornecimento de recursos naturais, como água, alimentos, frutos nativos e matérias-primas. Os serviços de regulação dizem respeito à capacidade dos ecossistemas de manter o equilíbrio ambiental, contribuindo para a regulação do clima, a proteção do solo, a qualidade da água, a polinização e a recarga de aquíferos. Os serviços culturais envolvem valores simbólicos, educativos e turísticos associados à relação entre sociedade e natureza. Já os serviços de suporte incluem processos como a formação do solo, a ciclagem de nutrientes e a manutenção da biodiversidade, que sustentam todos os demais. </a:t>
            </a:r>
          </a:p>
          <a:p>
            <a:pPr indent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100" dirty="0">
                <a:latin typeface="Arial Narrow" panose="020B0606020202030204" pitchFamily="34" charset="0"/>
                <a:ea typeface="Arial" panose="020B0604020202020204" pitchFamily="34" charset="0"/>
                <a:cs typeface="Aptos" panose="020B0004020202020204" pitchFamily="34" charset="0"/>
              </a:rPr>
              <a:t>A importância do Cerrado vai além da dimensão ambiental, alcançando também a economia e o bem-estar da população. A conservação desses serviços está diretamente ligada à produtividade agrícola, à segurança hídrica e à qualidade de vida. Entretanto, a expansão da agropecuária, o desmatamento e as queimadas comprometem essas funções ecológicas e podem provocar escassez de água, perda de biodiversidade e agravamento dos impactos ambientais. Assim, preservar o Cerrado significa garantir não apenas a conservação da vegetação e da fauna, mas também a continuidade dos serviços ecossistêmicos essenciais para as presentes e futuras gerações.</a:t>
            </a:r>
            <a:endParaRPr lang="pt-BR" sz="2100" dirty="0">
              <a:latin typeface="Arial Narrow" panose="020B0606020202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385E40F-CA0E-6F70-4F5B-F2CA75D895E0}"/>
              </a:ext>
            </a:extLst>
          </p:cNvPr>
          <p:cNvSpPr txBox="1"/>
          <p:nvPr/>
        </p:nvSpPr>
        <p:spPr>
          <a:xfrm>
            <a:off x="0" y="6277603"/>
            <a:ext cx="1219200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900" dirty="0">
                <a:latin typeface="Arial Narrow" panose="020B0606020202030204" pitchFamily="34" charset="0"/>
              </a:rPr>
              <a:t>Referências: </a:t>
            </a:r>
          </a:p>
          <a:p>
            <a:r>
              <a:rPr lang="pt-BR" sz="900" dirty="0">
                <a:latin typeface="Arial Narrow" panose="020B0606020202030204" pitchFamily="34" charset="0"/>
              </a:rPr>
              <a:t>EMPRESA BRASILEIRA DE PESQUISA AGROPECUÁRIA (EMBRAPA).</a:t>
            </a:r>
          </a:p>
          <a:p>
            <a:r>
              <a:rPr lang="pt-BR" sz="900" dirty="0">
                <a:latin typeface="Arial Narrow" panose="020B0606020202030204" pitchFamily="34" charset="0"/>
              </a:rPr>
              <a:t>Artigo – Dia do Cerrado: os serviços ecossistêmicos e seus benefícios para a sociedade e a economia. Disponível em: https://www.embrapa.br/busca-de-noticias/-/noticia/102984415/artigo---dia-do-cerrado-os-servicos-ecossistemicos-e-seus-beneficios-para-a-sociedade-e-a-economia. Acesso em: 18 mar. 2026.</a:t>
            </a:r>
          </a:p>
          <a:p>
            <a:r>
              <a:rPr lang="pt-BR" sz="900" dirty="0">
                <a:latin typeface="Arial Narrow" panose="020B0606020202030204" pitchFamily="34" charset="0"/>
              </a:rPr>
              <a:t>SANTOS, A. P. Serviços ecossistêmicos do Cerrado: contribuições para a sociedade e a economia. Disponível em: https://periodicos.unievangelica.edu.br/</a:t>
            </a:r>
            <a:r>
              <a:rPr lang="pt-BR" sz="900" dirty="0" err="1">
                <a:latin typeface="Arial Narrow" panose="020B0606020202030204" pitchFamily="34" charset="0"/>
              </a:rPr>
              <a:t>index.php</a:t>
            </a:r>
            <a:r>
              <a:rPr lang="pt-BR" sz="900" dirty="0">
                <a:latin typeface="Arial Narrow" panose="020B0606020202030204" pitchFamily="34" charset="0"/>
              </a:rPr>
              <a:t>/fronteiras/</a:t>
            </a:r>
            <a:r>
              <a:rPr lang="pt-BR" sz="900" dirty="0" err="1">
                <a:latin typeface="Arial Narrow" panose="020B0606020202030204" pitchFamily="34" charset="0"/>
              </a:rPr>
              <a:t>article</a:t>
            </a:r>
            <a:r>
              <a:rPr lang="pt-BR" sz="900" dirty="0">
                <a:latin typeface="Arial Narrow" panose="020B0606020202030204" pitchFamily="34" charset="0"/>
              </a:rPr>
              <a:t>/</a:t>
            </a:r>
            <a:r>
              <a:rPr lang="pt-BR" sz="900" dirty="0" err="1">
                <a:latin typeface="Arial Narrow" panose="020B0606020202030204" pitchFamily="34" charset="0"/>
              </a:rPr>
              <a:t>view</a:t>
            </a:r>
            <a:r>
              <a:rPr lang="pt-BR" sz="900" dirty="0">
                <a:latin typeface="Arial Narrow" panose="020B0606020202030204" pitchFamily="34" charset="0"/>
              </a:rPr>
              <a:t>/7034. Acesso em: 18 mar. 2026.</a:t>
            </a:r>
          </a:p>
        </p:txBody>
      </p:sp>
    </p:spTree>
    <p:extLst>
      <p:ext uri="{BB962C8B-B14F-4D97-AF65-F5344CB8AC3E}">
        <p14:creationId xmlns:p14="http://schemas.microsoft.com/office/powerpoint/2010/main" val="17882216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116DD-9F06-E2AB-F537-5B89E0157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E4FFF04-2306-4367-574C-97D56FA246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792" y="577058"/>
            <a:ext cx="3828415" cy="664210"/>
          </a:xfrm>
          <a:prstGeom prst="rect">
            <a:avLst/>
          </a:prstGeom>
          <a:noFill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85614A5-27FC-0067-851E-AA40DE472C6E}"/>
              </a:ext>
            </a:extLst>
          </p:cNvPr>
          <p:cNvSpPr txBox="1"/>
          <p:nvPr/>
        </p:nvSpPr>
        <p:spPr>
          <a:xfrm>
            <a:off x="172116" y="1273774"/>
            <a:ext cx="11847767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11. Com base no Texto III, explique por que a destruição do Cerrado pode afetar o abastecimento de água em diferentes regiões do país.</a:t>
            </a: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12. (Enem-2016) O bioma Cerrado foi considerado recentemente um dos 25 </a:t>
            </a:r>
            <a:r>
              <a:rPr lang="pt-BR" sz="2000" dirty="0" err="1">
                <a:latin typeface="Arial Narrow" panose="020B0606020202030204" pitchFamily="34" charset="0"/>
              </a:rPr>
              <a:t>hotspots</a:t>
            </a:r>
            <a:r>
              <a:rPr lang="pt-BR" sz="2000" dirty="0">
                <a:latin typeface="Arial Narrow" panose="020B0606020202030204" pitchFamily="34" charset="0"/>
              </a:rPr>
              <a:t> de biodiversidade do mundo segundo uma análise em escala mundial das regiões biogeográficas sobre áreas globais prioritárias para conservação. O conceito de </a:t>
            </a:r>
            <a:r>
              <a:rPr lang="pt-BR" sz="2000" dirty="0" err="1">
                <a:latin typeface="Arial Narrow" panose="020B0606020202030204" pitchFamily="34" charset="0"/>
              </a:rPr>
              <a:t>hotspot</a:t>
            </a:r>
            <a:r>
              <a:rPr lang="pt-BR" sz="2000" dirty="0">
                <a:latin typeface="Arial Narrow" panose="020B0606020202030204" pitchFamily="34" charset="0"/>
              </a:rPr>
              <a:t> foi criado tendo em vista a escassez de recursos direcionados para conservação, com o objetivo de apresentar os chamados “pontos quentes”, ou seja, locais para os quais existe maior necessidade de direcionamento de esforços, buscando evitar a extinção de muitas espécies que estão altamente ameaçadas por ações antrópicas.</a:t>
            </a:r>
          </a:p>
          <a:p>
            <a:pPr algn="r"/>
            <a:r>
              <a:rPr lang="pt-BR" sz="1000" dirty="0">
                <a:latin typeface="Arial Narrow" panose="020B0606020202030204" pitchFamily="34" charset="0"/>
              </a:rPr>
              <a:t>PINTO, PP: DINIZ-FILHO, J. A. F. In: ALMEIDA, M. G. (Org.). Tantos cerrados: múltiplas abordagens sobre a </a:t>
            </a:r>
            <a:r>
              <a:rPr lang="pt-BR" sz="1000" dirty="0" err="1">
                <a:latin typeface="Arial Narrow" panose="020B0606020202030204" pitchFamily="34" charset="0"/>
              </a:rPr>
              <a:t>biogeodiversidade</a:t>
            </a:r>
            <a:r>
              <a:rPr lang="pt-BR" sz="1000" dirty="0">
                <a:latin typeface="Arial Narrow" panose="020B0606020202030204" pitchFamily="34" charset="0"/>
              </a:rPr>
              <a:t> e singularidade Cultural Goiânia: Vieira, 2005 (adaptado).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A necessidade desse tipo de ação na área mencionada tem como causa a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a) intensificação da atividade turística.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b) implantação de parques ecológicos.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c) exploração dos recursos minerais.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d) elevação do extrativismo vegetal.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e) expansão da fronteira agrícola.</a:t>
            </a:r>
          </a:p>
        </p:txBody>
      </p:sp>
    </p:spTree>
    <p:extLst>
      <p:ext uri="{BB962C8B-B14F-4D97-AF65-F5344CB8AC3E}">
        <p14:creationId xmlns:p14="http://schemas.microsoft.com/office/powerpoint/2010/main" val="31076325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77961-98C8-8536-F1D4-0EB3F5E95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4C32-E249-159E-24AA-0C10B43A74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792" y="577058"/>
            <a:ext cx="3828415" cy="664210"/>
          </a:xfrm>
          <a:prstGeom prst="rect">
            <a:avLst/>
          </a:prstGeom>
          <a:noFill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3A38150-C82A-FE3B-BD6D-CD51E783A92D}"/>
              </a:ext>
            </a:extLst>
          </p:cNvPr>
          <p:cNvSpPr txBox="1"/>
          <p:nvPr/>
        </p:nvSpPr>
        <p:spPr>
          <a:xfrm>
            <a:off x="172116" y="1273774"/>
            <a:ext cx="11847767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13. Parte significativa das espécies do Cerrado é endêmica. A intensificação da perda de habitats nesse bioma representa um problema ambiental global porque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(A) promove a substituição natural das espécies sem alterar o equilíbrio ambiental.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(B) reduz temporariamente a fauna, sem afetar a diversidade em outras áreas.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(C) pode causar extinções definitivas, comprometendo a diversidade natural em escala global.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(D) amplia a homogeneidade dos ambientes, favorecendo o equilíbrio ecológico.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(E) limita seus impactos ao bioma, sem repercussões em outras regiões.</a:t>
            </a: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14. Com base no Texto III e no box “Para saber mais!”, a relação entre serviços ecossistêmicos e economia demonstra que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(A) a preservação ambiental pode contribuir para o desenvolvimento sustentável.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(B) a conservação ambiental impõe limites que inviabilizam, necessariamente, as atividades produtivas.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(C) o crescimento econômico depende prioritariamente da expansão industrial, mesmo em áreas de relevância ecológica.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(D) os serviços ecossistêmicos têm valor ambiental, mas pouca influência sobre a produtividade e o bem-estar social.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(E) a disponibilidade de recursos naturais compensa os impactos do uso intensivo do território.</a:t>
            </a: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15. O Texto III afirma que muitas plantas do Cerrado possuem sistemas radiculares profundos. Explique por que essa característica é importante para a sobrevivência das plantas nesse bioma.</a:t>
            </a:r>
          </a:p>
        </p:txBody>
      </p:sp>
    </p:spTree>
    <p:extLst>
      <p:ext uri="{BB962C8B-B14F-4D97-AF65-F5344CB8AC3E}">
        <p14:creationId xmlns:p14="http://schemas.microsoft.com/office/powerpoint/2010/main" val="14418482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FEA23-5CCD-F6C4-C5DB-61AD8F6A0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C192201F-2C8F-CDCC-1364-A20169D1F12B}"/>
              </a:ext>
            </a:extLst>
          </p:cNvPr>
          <p:cNvSpPr txBox="1"/>
          <p:nvPr/>
        </p:nvSpPr>
        <p:spPr>
          <a:xfrm>
            <a:off x="160554" y="535221"/>
            <a:ext cx="238654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Leia o texto a seguir:</a:t>
            </a:r>
          </a:p>
          <a:p>
            <a:r>
              <a:rPr lang="pt-BR" sz="2200" b="1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Texto IV </a:t>
            </a:r>
          </a:p>
          <a:p>
            <a:endParaRPr lang="pt-BR" sz="1900" b="1" dirty="0">
              <a:latin typeface="Arial Narrow" panose="020B0606020202030204" pitchFamily="34" charset="0"/>
              <a:ea typeface="Inter" panose="020B0604020202020204" charset="0"/>
              <a:cs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B3D1D33-65AC-F0FB-139E-780FF4D71CFB}"/>
              </a:ext>
            </a:extLst>
          </p:cNvPr>
          <p:cNvSpPr txBox="1"/>
          <p:nvPr/>
        </p:nvSpPr>
        <p:spPr>
          <a:xfrm>
            <a:off x="160554" y="1444449"/>
            <a:ext cx="1187089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	A transformação do Cerrado em uma das principais fronteiras agropecuárias do mundo não ocorreu por “vocação natural” do bioma, mas como resultado de decisões políticas, avanços técnico-científicos e expansão de mercados. Ao longo do tempo, diferentes frentes de ocupação reorientaram o uso do território, alterando paisagens e relações sociais. Entre essas frentes, destaca-se a modernização agropecuária intensificada a partir do final do século XX, quando pesquisas e tecnologias passaram a viabilizar a produção em larga escala em áreas antes consideradas pouco aptas devido à acidez e à baixa fertilidade natural dos solos.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	A correção química do solo, o uso de maquinário, sementes melhoradas, irrigação, fertilizantes e infraestrutura logística permitiram o avanço de monoculturas e da pecuária em larga escala, consolidando o Cerrado como área estratégica para a produção de commodities agrícolas. Esse processo está associado a um modelo de desenvolvimento econômico e tecnológico baseado na expansão da agricultura empresarial, na intensificação do uso da terra e na integração do território aos mercados nacionais e globais.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	Esse modelo intensificou a conversão da vegetação nativa. Os dados do </a:t>
            </a:r>
            <a:r>
              <a:rPr lang="pt-BR" sz="2000" dirty="0" err="1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MapBiomas</a:t>
            </a:r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 evidenciam mudanças estruturais no uso da terra: entre 1985 e 2023, a cobertura de vegetação nativa recuou de aproximadamente 69% para 51% do bioma, enquanto a agricultura aumentou de cerca de 2,08% para 13,09%. Somadas, as áreas de pastagem e de agricultura ocupam parcela expressiva do território, reduzindo a conectividade ecológica, ampliando processos erosivos, pressionando recursos hídricos e aumentando a vulnerabilidade a incêndios e desequilíbrios climáticos regionais.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EEDBD85-B498-DD78-DADE-7F971067AE9E}"/>
              </a:ext>
            </a:extLst>
          </p:cNvPr>
          <p:cNvSpPr txBox="1"/>
          <p:nvPr/>
        </p:nvSpPr>
        <p:spPr>
          <a:xfrm>
            <a:off x="2547101" y="840045"/>
            <a:ext cx="82296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latin typeface="Arial Narrow" panose="020B0606020202030204" pitchFamily="34" charset="0"/>
              </a:rPr>
              <a:t>Expansão agropecuária e impactos socioambientais no Cerrado</a:t>
            </a:r>
          </a:p>
          <a:p>
            <a:endParaRPr lang="pt-BR" sz="25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7544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FA34B-0887-D795-3095-4FE01B30B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D19D863-BCDF-5942-F2A9-C1E82FC2925E}"/>
              </a:ext>
            </a:extLst>
          </p:cNvPr>
          <p:cNvSpPr txBox="1"/>
          <p:nvPr/>
        </p:nvSpPr>
        <p:spPr>
          <a:xfrm>
            <a:off x="160554" y="584369"/>
            <a:ext cx="1187089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	A figura a seguir sintetiza essa dinâmica de conversão do uso e cobertura do solo no período. 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359B7F3-806F-ACB9-D71E-17869F6FD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0475" y="984479"/>
            <a:ext cx="8691047" cy="561108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959E76B-F1EE-E563-FCC6-93902563BAF5}"/>
              </a:ext>
            </a:extLst>
          </p:cNvPr>
          <p:cNvSpPr txBox="1"/>
          <p:nvPr/>
        </p:nvSpPr>
        <p:spPr>
          <a:xfrm>
            <a:off x="6160273" y="6604404"/>
            <a:ext cx="6097508" cy="253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000" b="1" dirty="0">
                <a:effectLst/>
                <a:latin typeface="Arial Narrow" panose="020B0606020202030204" pitchFamily="34" charset="0"/>
                <a:ea typeface="Arial" panose="020B0604020202020204" pitchFamily="34" charset="0"/>
                <a:cs typeface="Aptos" panose="020B0004020202020204" pitchFamily="34" charset="0"/>
              </a:rPr>
              <a:t>Figura 10 – Dinâmica de uso e cobertura do solo no bioma Cerrado entre 1985 e 2023</a:t>
            </a:r>
            <a:endParaRPr lang="pt-BR" sz="10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6346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E7EB6-9228-B673-85A6-B1E600979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4275906-0921-979A-F3A3-F22309B3CEC9}"/>
              </a:ext>
            </a:extLst>
          </p:cNvPr>
          <p:cNvSpPr txBox="1"/>
          <p:nvPr/>
        </p:nvSpPr>
        <p:spPr>
          <a:xfrm>
            <a:off x="160554" y="819759"/>
            <a:ext cx="1187089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	Os impactos, porém, não se limitam ao meio físico-biótico. A reestruturação produtiva do Cerrado também reorganiza a sociedade e o território, com efeitos socioeconômicos distribuídos de forma desigual. A modernização tende a favorecer grandes empreendimentos com acesso a crédito, tecnologia e extensas propriedades, ao mesmo tempo em que pode intensificar a concentração fundiária e os conflitos territoriais, pressionando comunidades tradicionais e modos de vida vinculados ao uso sustentável do bioma. Além disso, a mecanização reduz a demanda por mão de obra no campo, contribuindo para fluxos migratórios e mudanças no perfil do emprego rural.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	Para analisar criticamente essa realidade, é essencial utilizar indicadores socioambientais, isto é, dados mensuráveis que permitem acompanhar tendências, comparar períodos e avaliar consequências do desenvolvimento sobre a natureza e a sociedade. No Cerrado, são exemplos desses indicadores: taxa anual de desmatamento e fragmentação de habitats; percentual de vegetação nativa remanescente e de áreas protegidas; focos de queimadas e área queimada; disponibilidade e qualidade da água; número de espécies ameaçadas; além de indicadores sociais, como concentração fundiária e registros de conflitos por terra. 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	Ao categorizar e interpretar esses indicadores, torna-se possível debater o Cerrado não apenas como recurso econômico, mas como patrimônio ecológico fundamental e como base material de diferentes formas de vida. Dessa forma, o estudo do bioma contribui para a construção de uma análise crítica sobre políticas públicas, justiça socioambiental, conservação e desenvolvimento.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AD14301-08FC-096E-F56A-FC8ADF9C1CCC}"/>
              </a:ext>
            </a:extLst>
          </p:cNvPr>
          <p:cNvSpPr txBox="1"/>
          <p:nvPr/>
        </p:nvSpPr>
        <p:spPr>
          <a:xfrm>
            <a:off x="6096000" y="6611779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latin typeface="Arial Narrow" panose="020B0606020202030204" pitchFamily="34" charset="0"/>
              </a:rPr>
              <a:t>Disponível em: https://portaldelivros.ufg.br/</a:t>
            </a:r>
            <a:r>
              <a:rPr lang="pt-BR" sz="1000" dirty="0" err="1">
                <a:latin typeface="Arial Narrow" panose="020B0606020202030204" pitchFamily="34" charset="0"/>
              </a:rPr>
              <a:t>index.php</a:t>
            </a:r>
            <a:r>
              <a:rPr lang="pt-BR" sz="1000" dirty="0">
                <a:latin typeface="Arial Narrow" panose="020B0606020202030204" pitchFamily="34" charset="0"/>
              </a:rPr>
              <a:t>/</a:t>
            </a:r>
            <a:r>
              <a:rPr lang="pt-BR" sz="1000" dirty="0" err="1">
                <a:latin typeface="Arial Narrow" panose="020B0606020202030204" pitchFamily="34" charset="0"/>
              </a:rPr>
              <a:t>cegrafufg</a:t>
            </a:r>
            <a:r>
              <a:rPr lang="pt-BR" sz="1000" dirty="0">
                <a:latin typeface="Arial Narrow" panose="020B0606020202030204" pitchFamily="34" charset="0"/>
              </a:rPr>
              <a:t>/</a:t>
            </a:r>
            <a:r>
              <a:rPr lang="pt-BR" sz="1000" dirty="0" err="1">
                <a:latin typeface="Arial Narrow" panose="020B0606020202030204" pitchFamily="34" charset="0"/>
              </a:rPr>
              <a:t>catalog</a:t>
            </a:r>
            <a:r>
              <a:rPr lang="pt-BR" sz="1000" dirty="0">
                <a:latin typeface="Arial Narrow" panose="020B0606020202030204" pitchFamily="34" charset="0"/>
              </a:rPr>
              <a:t>/</a:t>
            </a:r>
            <a:r>
              <a:rPr lang="pt-BR" sz="1000" dirty="0" err="1">
                <a:latin typeface="Arial Narrow" panose="020B0606020202030204" pitchFamily="34" charset="0"/>
              </a:rPr>
              <a:t>view</a:t>
            </a:r>
            <a:r>
              <a:rPr lang="pt-BR" sz="1000" dirty="0">
                <a:latin typeface="Arial Narrow" panose="020B0606020202030204" pitchFamily="34" charset="0"/>
              </a:rPr>
              <a:t>/862/836/3500. Acesso em: 24 fev. 2026. Adaptado.</a:t>
            </a:r>
          </a:p>
        </p:txBody>
      </p:sp>
    </p:spTree>
    <p:extLst>
      <p:ext uri="{BB962C8B-B14F-4D97-AF65-F5344CB8AC3E}">
        <p14:creationId xmlns:p14="http://schemas.microsoft.com/office/powerpoint/2010/main" val="31658358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6D503-FE0B-8228-B000-71CFC84DA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Imagem 25">
            <a:extLst>
              <a:ext uri="{FF2B5EF4-FFF2-40B4-BE49-F238E27FC236}">
                <a16:creationId xmlns:a16="http://schemas.microsoft.com/office/drawing/2014/main" id="{791C53A5-C8E4-CCDC-AFEE-D0B5C6AF7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13" y="643872"/>
            <a:ext cx="2143125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15A9725-D694-8E64-7BE1-64B3B97CACE5}"/>
              </a:ext>
            </a:extLst>
          </p:cNvPr>
          <p:cNvSpPr txBox="1"/>
          <p:nvPr/>
        </p:nvSpPr>
        <p:spPr>
          <a:xfrm>
            <a:off x="115289" y="2182620"/>
            <a:ext cx="2497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latin typeface="Arial Narrow" panose="020B0606020202030204" pitchFamily="34" charset="0"/>
              </a:rPr>
              <a:t>2. Ser Tão Velho Cerrado</a:t>
            </a:r>
            <a:endParaRPr lang="pt-BR" dirty="0">
              <a:latin typeface="Arial Narrow" panose="020B0606020202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E46AA7A-9CBD-0736-5D20-C9C6B53FF681}"/>
              </a:ext>
            </a:extLst>
          </p:cNvPr>
          <p:cNvSpPr txBox="1"/>
          <p:nvPr/>
        </p:nvSpPr>
        <p:spPr>
          <a:xfrm>
            <a:off x="2681349" y="2223586"/>
            <a:ext cx="925614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Arial Narrow" panose="020B0606020202030204" pitchFamily="34" charset="0"/>
              </a:rPr>
              <a:t>SINOPSE: </a:t>
            </a:r>
            <a:r>
              <a:rPr lang="pt-BR" dirty="0">
                <a:latin typeface="Arial Narrow" panose="020B0606020202030204" pitchFamily="34" charset="0"/>
              </a:rPr>
              <a:t>O documentário aborda os impactos ambientais e sociais sofridos pelo Cerrado brasileiro, com destaque para a Chapada dos Veadeiros, em Goiás. A obra problematiza a degradação do bioma e debate a busca por formas de desenvolvimento que conciliem conservação ambiental, ciência, comunidades locais e atividades econômicas.</a:t>
            </a:r>
          </a:p>
          <a:p>
            <a:pPr algn="just"/>
            <a:r>
              <a:rPr lang="pt-BR" b="1" dirty="0">
                <a:latin typeface="Arial Narrow" panose="020B0606020202030204" pitchFamily="34" charset="0"/>
              </a:rPr>
              <a:t>Classificação</a:t>
            </a:r>
            <a:r>
              <a:rPr lang="pt-BR" dirty="0">
                <a:latin typeface="Arial Narrow" panose="020B0606020202030204" pitchFamily="34" charset="0"/>
              </a:rPr>
              <a:t>: Livre.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4757E72-F01B-7C87-5211-BB3A972EC7C0}"/>
              </a:ext>
            </a:extLst>
          </p:cNvPr>
          <p:cNvSpPr txBox="1"/>
          <p:nvPr/>
        </p:nvSpPr>
        <p:spPr>
          <a:xfrm>
            <a:off x="115289" y="4628642"/>
            <a:ext cx="2274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latin typeface="Arial Narrow" panose="020B0606020202030204" pitchFamily="34" charset="0"/>
              </a:rPr>
              <a:t>3. A Lei da Água – Novo Código Florestal</a:t>
            </a:r>
            <a:endParaRPr lang="pt-BR" dirty="0">
              <a:latin typeface="Arial Narrow" panose="020B0606020202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36108B9-1621-7BDA-2578-EF694641C7E5}"/>
              </a:ext>
            </a:extLst>
          </p:cNvPr>
          <p:cNvSpPr txBox="1"/>
          <p:nvPr/>
        </p:nvSpPr>
        <p:spPr>
          <a:xfrm>
            <a:off x="2746957" y="4628641"/>
            <a:ext cx="92561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Arial Narrow" panose="020B0606020202030204" pitchFamily="34" charset="0"/>
              </a:rPr>
              <a:t>SINOPSE: </a:t>
            </a:r>
            <a:r>
              <a:rPr lang="pt-BR" dirty="0">
                <a:latin typeface="Arial Narrow" panose="020B0606020202030204" pitchFamily="34" charset="0"/>
              </a:rPr>
              <a:t>O documentário esclarece as mudanças promovidas pelo novo Código Florestal e a polêmica em torno de sua elaboração, mostrando os impactos da legislação sobre a floresta e, por consequência, sobre a água, o ar, o solo, a produção de alimentos e a vida da população.</a:t>
            </a:r>
          </a:p>
          <a:p>
            <a:pPr algn="just"/>
            <a:r>
              <a:rPr lang="pt-BR" b="1" dirty="0">
                <a:latin typeface="Arial Narrow" panose="020B0606020202030204" pitchFamily="34" charset="0"/>
              </a:rPr>
              <a:t>Classificação</a:t>
            </a:r>
            <a:r>
              <a:rPr lang="pt-BR" dirty="0">
                <a:latin typeface="Arial Narrow" panose="020B0606020202030204" pitchFamily="34" charset="0"/>
              </a:rPr>
              <a:t>: Livre.</a:t>
            </a:r>
          </a:p>
        </p:txBody>
      </p:sp>
      <p:pic>
        <p:nvPicPr>
          <p:cNvPr id="7" name="Imagem 6" descr="Placa azul com letras brancas em fundo verde&#10;&#10;O conteúdo gerado por IA pode estar incorreto.">
            <a:extLst>
              <a:ext uri="{FF2B5EF4-FFF2-40B4-BE49-F238E27FC236}">
                <a16:creationId xmlns:a16="http://schemas.microsoft.com/office/drawing/2014/main" id="{091D4504-AD89-5885-F6BB-91EC03FCE1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659" y="5327904"/>
            <a:ext cx="2159635" cy="1215390"/>
          </a:xfrm>
          <a:prstGeom prst="rect">
            <a:avLst/>
          </a:prstGeom>
        </p:spPr>
      </p:pic>
      <p:pic>
        <p:nvPicPr>
          <p:cNvPr id="8" name="Imagem 7" descr="SER TÃO VELHO CERRADO- DOCUMENTÁRIO – Razão Consultoria ...">
            <a:extLst>
              <a:ext uri="{FF2B5EF4-FFF2-40B4-BE49-F238E27FC236}">
                <a16:creationId xmlns:a16="http://schemas.microsoft.com/office/drawing/2014/main" id="{7177CF5E-4184-C280-2D17-C530F89261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13" y="2672834"/>
            <a:ext cx="2159635" cy="113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85873A0-E9EE-CFA9-9D4D-AB9E5D03CD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6957" y="962861"/>
            <a:ext cx="8243951" cy="33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7297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E119F-D423-CC9E-E851-3479ADFA8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F2B7FCA-FB4A-D8DD-49CF-04A68EBB2E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792" y="609564"/>
            <a:ext cx="3828415" cy="664210"/>
          </a:xfrm>
          <a:prstGeom prst="rect">
            <a:avLst/>
          </a:prstGeom>
          <a:noFill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D81292C-B985-F1FA-0583-21B4E7B664C0}"/>
              </a:ext>
            </a:extLst>
          </p:cNvPr>
          <p:cNvSpPr txBox="1"/>
          <p:nvPr/>
        </p:nvSpPr>
        <p:spPr>
          <a:xfrm>
            <a:off x="0" y="1174185"/>
            <a:ext cx="12192000" cy="5770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Arial Narrow" panose="020B0606020202030204" pitchFamily="34" charset="0"/>
              </a:rPr>
              <a:t>16. Com base no Texto IV e na Figura 10, explique o que a expansão agropecuária revela sobre o modelo de desenvolvimento no Cerrado.</a:t>
            </a:r>
          </a:p>
          <a:p>
            <a:pPr algn="just"/>
            <a:endParaRPr lang="pt-BR" dirty="0">
              <a:latin typeface="Arial Narrow" panose="020B0606020202030204" pitchFamily="34" charset="0"/>
            </a:endParaRPr>
          </a:p>
          <a:p>
            <a:pPr algn="just"/>
            <a:r>
              <a:rPr lang="pt-BR" dirty="0">
                <a:latin typeface="Arial Narrow" panose="020B0606020202030204" pitchFamily="34" charset="0"/>
              </a:rPr>
              <a:t>17. Cite um indicador ambiental e um indicador social mencionados no Texto IV e explique por que eles são importantes para analisar os impactos da ocupação do Cerrado.</a:t>
            </a:r>
          </a:p>
          <a:p>
            <a:pPr algn="just"/>
            <a:endParaRPr lang="pt-BR" dirty="0">
              <a:latin typeface="Arial Narrow" panose="020B0606020202030204" pitchFamily="34" charset="0"/>
            </a:endParaRPr>
          </a:p>
          <a:p>
            <a:pPr algn="just"/>
            <a:r>
              <a:rPr lang="pt-BR" dirty="0">
                <a:latin typeface="Arial Narrow" panose="020B0606020202030204" pitchFamily="34" charset="0"/>
              </a:rPr>
              <a:t>18. (Enem-2016)</a:t>
            </a:r>
          </a:p>
          <a:p>
            <a:pPr algn="just"/>
            <a:r>
              <a:rPr lang="pt-BR" dirty="0">
                <a:latin typeface="Arial Narrow" panose="020B0606020202030204" pitchFamily="34" charset="0"/>
              </a:rPr>
              <a:t>TEXTO I</a:t>
            </a:r>
          </a:p>
          <a:p>
            <a:pPr algn="just"/>
            <a:r>
              <a:rPr lang="pt-BR" dirty="0">
                <a:latin typeface="Arial Narrow" panose="020B0606020202030204" pitchFamily="34" charset="0"/>
              </a:rPr>
              <a:t>O Cerrado brasileiro apresenta diversos aspectos favoráveis, mas tem como problema a baixa fertilidade de seus solos. A grande maioria é ácido, com baixo pH.</a:t>
            </a:r>
          </a:p>
          <a:p>
            <a:pPr algn="just"/>
            <a:r>
              <a:rPr lang="pt-BR" dirty="0">
                <a:latin typeface="Arial Narrow" panose="020B0606020202030204" pitchFamily="34" charset="0"/>
              </a:rPr>
              <a:t>Disponível em: www.fmb.edu.br. Acesso em: 21 dez. 2012 (adaptado).</a:t>
            </a:r>
          </a:p>
          <a:p>
            <a:pPr algn="just"/>
            <a:r>
              <a:rPr lang="pt-BR" dirty="0">
                <a:latin typeface="Arial Narrow" panose="020B0606020202030204" pitchFamily="34" charset="0"/>
              </a:rPr>
              <a:t>TEXTO II</a:t>
            </a:r>
          </a:p>
          <a:p>
            <a:pPr algn="just"/>
            <a:r>
              <a:rPr lang="pt-BR" dirty="0">
                <a:latin typeface="Arial Narrow" panose="020B0606020202030204" pitchFamily="34" charset="0"/>
              </a:rPr>
              <a:t>O crescimento da participação da Região Central do Brasil na produção de soja foi estimulado, entre outros fatores, por avanços científicos em tecnologias para manejo de solos.</a:t>
            </a:r>
          </a:p>
          <a:p>
            <a:pPr algn="r"/>
            <a:r>
              <a:rPr lang="pt-BR" sz="900" dirty="0">
                <a:latin typeface="Arial Narrow" panose="020B0606020202030204" pitchFamily="34" charset="0"/>
              </a:rPr>
              <a:t>Disponível em: www.conhecer.org.br. Acesso em: 19 dez. 2012 (adaptado).</a:t>
            </a:r>
          </a:p>
          <a:p>
            <a:pPr algn="just"/>
            <a:r>
              <a:rPr lang="pt-BR" dirty="0">
                <a:latin typeface="Arial Narrow" panose="020B0606020202030204" pitchFamily="34" charset="0"/>
              </a:rPr>
              <a:t>Nos textos, são apresentados aspectos do processo de ocupação de um bioma brasileiro. Uma tecnologia que permite corrigir os limites impostos pelas condições naturais está indicada em:</a:t>
            </a:r>
          </a:p>
          <a:p>
            <a:pPr algn="just"/>
            <a:r>
              <a:rPr lang="pt-BR" dirty="0">
                <a:latin typeface="Arial Narrow" panose="020B0606020202030204" pitchFamily="34" charset="0"/>
              </a:rPr>
              <a:t>a) Calagem.</a:t>
            </a:r>
          </a:p>
          <a:p>
            <a:pPr algn="just"/>
            <a:r>
              <a:rPr lang="pt-BR" dirty="0">
                <a:latin typeface="Arial Narrow" panose="020B0606020202030204" pitchFamily="34" charset="0"/>
              </a:rPr>
              <a:t>b) Hidroponia.</a:t>
            </a:r>
          </a:p>
          <a:p>
            <a:pPr algn="just"/>
            <a:r>
              <a:rPr lang="pt-BR" dirty="0">
                <a:latin typeface="Arial Narrow" panose="020B0606020202030204" pitchFamily="34" charset="0"/>
              </a:rPr>
              <a:t>c) Terraceamento.</a:t>
            </a:r>
          </a:p>
          <a:p>
            <a:pPr algn="just"/>
            <a:r>
              <a:rPr lang="pt-BR" dirty="0">
                <a:latin typeface="Arial Narrow" panose="020B0606020202030204" pitchFamily="34" charset="0"/>
              </a:rPr>
              <a:t>d) Cultivo orgânico.</a:t>
            </a:r>
          </a:p>
          <a:p>
            <a:pPr algn="just"/>
            <a:r>
              <a:rPr lang="pt-BR" dirty="0">
                <a:latin typeface="Arial Narrow" panose="020B0606020202030204" pitchFamily="34" charset="0"/>
              </a:rPr>
              <a:t>e) Rotação de culturas.</a:t>
            </a:r>
          </a:p>
        </p:txBody>
      </p:sp>
    </p:spTree>
    <p:extLst>
      <p:ext uri="{BB962C8B-B14F-4D97-AF65-F5344CB8AC3E}">
        <p14:creationId xmlns:p14="http://schemas.microsoft.com/office/powerpoint/2010/main" val="2834273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BFA01-6207-2F02-8665-18193C77F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FD18E5A-6A5D-1C92-CF0A-3E144D8549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792" y="609564"/>
            <a:ext cx="3828415" cy="664210"/>
          </a:xfrm>
          <a:prstGeom prst="rect">
            <a:avLst/>
          </a:prstGeom>
          <a:noFill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DB5C6E9-101E-6450-0530-91BC8F13BCB2}"/>
              </a:ext>
            </a:extLst>
          </p:cNvPr>
          <p:cNvSpPr txBox="1"/>
          <p:nvPr/>
        </p:nvSpPr>
        <p:spPr>
          <a:xfrm>
            <a:off x="0" y="1174185"/>
            <a:ext cx="1219200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19. Com base no Texto IV, a expansão da agropecuária no Cerrado evidencia, principalmente, um modelo de ocupação do território marcado pela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(A) preservação mais ampla da vegetação nativa e menor uso intensivo da terra.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(B) expansão da agricultura empresarial integrada aos mercados nacionais e globais.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(C) valorização das práticas tradicionais de cultivo voltadas ao abastecimento local.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(D) redução do uso de máquinas, insumos modernos e infraestrutura no campo.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(E) fortalecimento de pequenas propriedades direcionadas ao consumo regional.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20. De acordo com o Texto IV, um dos efeitos sociais da modernização agropecuária no Cerrado é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(A) o fortalecimento da agricultura familiar e a redução da concentração fundiária.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(B) a diminuição dos conflitos territoriais e a valorização dos modos de vida tradicionais.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(C) o aumento da demanda por mão de obra no campo devido à mecanização.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(D) a intensificação da concentração fundiária e a pressão sobre comunidades tradicionais.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(E) a substituição da produção de commodities por práticas sustentáveis em larga escala.</a:t>
            </a:r>
          </a:p>
        </p:txBody>
      </p:sp>
    </p:spTree>
    <p:extLst>
      <p:ext uri="{BB962C8B-B14F-4D97-AF65-F5344CB8AC3E}">
        <p14:creationId xmlns:p14="http://schemas.microsoft.com/office/powerpoint/2010/main" val="28507721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D18D9-7451-454F-A346-47183866B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3188CE9D-524B-1BC3-18A2-8AB6CA825963}"/>
              </a:ext>
            </a:extLst>
          </p:cNvPr>
          <p:cNvSpPr txBox="1"/>
          <p:nvPr/>
        </p:nvSpPr>
        <p:spPr>
          <a:xfrm>
            <a:off x="160554" y="535221"/>
            <a:ext cx="238654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Leia o texto a seguir:</a:t>
            </a:r>
          </a:p>
          <a:p>
            <a:r>
              <a:rPr lang="pt-BR" sz="2200" b="1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Texto V </a:t>
            </a:r>
          </a:p>
          <a:p>
            <a:endParaRPr lang="pt-BR" sz="1900" b="1" dirty="0">
              <a:latin typeface="Arial Narrow" panose="020B0606020202030204" pitchFamily="34" charset="0"/>
              <a:ea typeface="Inter" panose="020B0604020202020204" charset="0"/>
              <a:cs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9A62100-6934-2036-8635-90055A68D16F}"/>
              </a:ext>
            </a:extLst>
          </p:cNvPr>
          <p:cNvSpPr txBox="1"/>
          <p:nvPr/>
        </p:nvSpPr>
        <p:spPr>
          <a:xfrm>
            <a:off x="160554" y="1444449"/>
            <a:ext cx="11870891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	O mundo contemporâneo é marcado por fortes assimetrias entre os países. Em geral, os países mais ricos, de industrialização pioneira, concentram tecnologia, crédito, grandes empresas e maior influência política, enquanto muitos países periféricos e semiperiféricos permanecem mais dependentes da exportação de produtos básicos e commodities e da importação de máquinas, tecnologias e bens industriais de maior valor agregado. Essas diferenças interferem nas oportunidades de crescimento, na inserção internacional e na capacidade de decisão dos Estados. 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	O economista Ruy Mauro Marini analisou esse quadro por meio do conceito de capitalismo dependente. Nessa condição, a economia nacional pode crescer e se integrar ao mercado mundial, mas continua submetida a mecanismos de subordinação externa, como dependência tecnológica, remessa de lucros e vulnerabilidade financeira. Essa perspectiva ajuda a compreender por que o crescimento econômico pode coexistir com desigualdade social, fragilidade industrial e limitações à soberania. 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	É nesse cenário que entram os organismos internacionais. Eles foram criados para lidar com temas que atravessam fronteiras, como paz, comércio, saúde e trabalho. Podem trazer cooperação, regras comuns e apoio técnico, mas também refletem o peso político e econômico dos países mais poderosos. Para o Brasil, isso pode representar ganhos, como o acesso a acordos, padrões e programas, mas também limites, como pressões e regras que reduzem a margem de escolha do Estado. Essa tensão ajuda a pensar os limites da cidadania em países dependentes: os direitos sociais, trabalhistas e ambientais, bem como a capacidade do Estado de formular políticas públicas, muitas vezes esbarram em decisões externas, mercados globais e regras internacionais.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2027BCE-AF10-3979-2EFB-42C22978098D}"/>
              </a:ext>
            </a:extLst>
          </p:cNvPr>
          <p:cNvSpPr txBox="1"/>
          <p:nvPr/>
        </p:nvSpPr>
        <p:spPr>
          <a:xfrm>
            <a:off x="2547101" y="840045"/>
            <a:ext cx="82296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500" b="1" dirty="0">
                <a:latin typeface="Arial Narrow" panose="020B0606020202030204" pitchFamily="34" charset="0"/>
              </a:rPr>
              <a:t>Principais organismos internacionais e sua relação com o Brasil</a:t>
            </a:r>
            <a:endParaRPr lang="pt-BR" sz="25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0501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EBAA3-42B7-5E9E-7B4B-D881CBDB2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C00EB51-0772-0504-9743-7D0689D7E269}"/>
              </a:ext>
            </a:extLst>
          </p:cNvPr>
          <p:cNvSpPr txBox="1"/>
          <p:nvPr/>
        </p:nvSpPr>
        <p:spPr>
          <a:xfrm>
            <a:off x="0" y="908794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	ONU (Organização das Nações Unidas)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A ONU é o principal espaço de diálogo político global. Reúne 193 países e atua em temas como paz, direitos humanos, desenvolvimento e meio ambiente. Para o Brasil, a organização é importante por meio de suas agências e programas voltados ao desenvolvimento, à infância, à alimentação, aos refugiados e ao clima. Um de seus principais limites está no Conselho de Segurança, onde o poder de veto dos membros permanentes pode bloquear decisões e evidenciar a desigualdade de poder entre os países.</a:t>
            </a:r>
          </a:p>
          <a:p>
            <a:pPr algn="just"/>
            <a:r>
              <a:rPr lang="pt-BR" sz="2000" b="1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	OTAN (Organização do Tratado do Atlântico Norte)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A OTAN é uma aliança político-militar de defesa coletiva formada por 32 países-membros. O Brasil não integra a organização. Ainda assim, crises e decisões envolvendo a OTAN podem afetar indiretamente o país, sobretudo por seus impactos geopolíticos, comerciais e energéticos. Isso demonstra que questões de segurança internacional também podem repercutir na economia e na política externa brasileiras.</a:t>
            </a:r>
          </a:p>
          <a:p>
            <a:pPr algn="just"/>
            <a:r>
              <a:rPr lang="pt-BR" sz="2000" b="1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	OMC (Organização Mundial do Comércio)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A OMC administra acordos do comércio internacional, funciona como espaço de negociação entre os países-membros e oferece um mecanismo formal de solução de controvérsias comerciais. Atualmente, conta com 166 membros. Para o Brasil, a organização pode ser positiva ao reduzir barreiras consideradas injustas e ao disponibilizar um canal institucional para disputas comerciais. Ao mesmo tempo, parte de suas regras e negociações pode limitar políticas industriais e ampliar a pressão pela abertura de mercados, o que exige análise crítica sobre quem se beneficia dessas normas, quem tem maior poder de negociação e como isso repercute no emprego, na renda e na capacidade de desenvolvimento do país.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5360947-A93C-E822-96CB-20BC05C19FF5}"/>
              </a:ext>
            </a:extLst>
          </p:cNvPr>
          <p:cNvSpPr txBox="1"/>
          <p:nvPr/>
        </p:nvSpPr>
        <p:spPr>
          <a:xfrm>
            <a:off x="3680262" y="477907"/>
            <a:ext cx="48314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b="1" dirty="0">
                <a:latin typeface="Arial Narrow" panose="020B0606020202030204" pitchFamily="34" charset="0"/>
              </a:rPr>
              <a:t>Principais organismos internacionais</a:t>
            </a:r>
          </a:p>
        </p:txBody>
      </p:sp>
    </p:spTree>
    <p:extLst>
      <p:ext uri="{BB962C8B-B14F-4D97-AF65-F5344CB8AC3E}">
        <p14:creationId xmlns:p14="http://schemas.microsoft.com/office/powerpoint/2010/main" val="19251917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0B137-B325-A851-F891-8F9A757DA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AE9E62D-DE83-C556-1369-C7D296B1C9E5}"/>
              </a:ext>
            </a:extLst>
          </p:cNvPr>
          <p:cNvSpPr txBox="1"/>
          <p:nvPr/>
        </p:nvSpPr>
        <p:spPr>
          <a:xfrm>
            <a:off x="0" y="519495"/>
            <a:ext cx="12192000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	OCDE (Organização para a Cooperação e o Desenvolvimento Econômico)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A OCDE reúne 38 países-membros e produz padrões e recomendações sobre economia e políticas públicas. O Brasil está em processo de acessão à organização, iniciado formalmente em 2022. Entre os possíveis ganhos, destacam-se o alinhamento a boas práticas, a ampliação da cooperação internacional e o aumento da confiança externa. Por outro lado, há críticas de que determinadas exigências, se adotadas sem considerar a realidade social e produtiva do país, podem reduzir a autonomia nacional na formulação de políticas de desenvolvimento.</a:t>
            </a:r>
          </a:p>
          <a:p>
            <a:pPr algn="just"/>
            <a:r>
              <a:rPr lang="pt-BR" sz="2000" b="1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	OMS (Organização Mundial da Saúde)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A OMS foi fundada em 1948 e coordena respostas globais na área da saúde, emite orientações técnicas e divulga dados epidemiológicos. Para o Brasil, contribui com referências utilizadas no Sistema Único de Saúde e com ações de cooperação em vigilância, prevenção e vacinação. O debate crítico surge quando decisões e recomendações da organização sofrem pressões políticas e econômicas internacionais, especialmente em contextos de crise sanitária.</a:t>
            </a:r>
          </a:p>
          <a:p>
            <a:pPr algn="just"/>
            <a:r>
              <a:rPr lang="pt-BR" sz="2000" b="1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	OIT (Organização Internacional do Trabalho)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A OIT estabelece convenções internacionais sobre direitos do trabalho, como o combate ao trabalho infantil, ao trabalho forçado e a outras formas de violação trabalhista. O Brasil é membro fundador da organização e já ratificou diversas convenções e protocolos da organização, ainda que nem todas permaneçam em vigor. O principal aspecto positivo da OIT é oferecer parâmetros internacionais de proteção ao trabalho. Seu limite está no fato de que a efetividade dessas normas depende da legislação nacional, da fiscalização e das escolhas políticas internas, de modo que a implementação nem sempre acompanha o que foi assumido nos acordos internacionais.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	Desse modo, discutir os organismos internacionais no mundo contemporâneo não significa apenas identificar suas funções, mas compreender como suas normas, recomendações e decisões interferem na vida concreta da população.</a:t>
            </a:r>
          </a:p>
        </p:txBody>
      </p:sp>
    </p:spTree>
    <p:extLst>
      <p:ext uri="{BB962C8B-B14F-4D97-AF65-F5344CB8AC3E}">
        <p14:creationId xmlns:p14="http://schemas.microsoft.com/office/powerpoint/2010/main" val="2074411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16FEE-DE01-DECD-9227-020B7A190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22E634E-ACE6-44BA-408B-0868CFB67C77}"/>
              </a:ext>
            </a:extLst>
          </p:cNvPr>
          <p:cNvSpPr txBox="1"/>
          <p:nvPr/>
        </p:nvSpPr>
        <p:spPr>
          <a:xfrm>
            <a:off x="0" y="519495"/>
            <a:ext cx="12192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	</a:t>
            </a:r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No caso brasileiro, temas como acesso à saúde, proteção do trabalho, comércio exterior, políticas industriais e margem de decisão do Estado revelam que a cidadania não se realiza em condições abstratas, mas dentro de uma ordem internacional marcada por desigualdades de poder. Em países de capitalismo dependente, a ampliação de direitos convive com limites impostos por pressões externas, regras multilaterais e interesses econômicos globais, o que exige análise crítica sobre soberania, desenvolvimento e cidadania.</a:t>
            </a:r>
          </a:p>
          <a:p>
            <a:pPr algn="ctr"/>
            <a:r>
              <a:rPr lang="pt-BR" sz="2000" b="1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O Quadro 1 sintetiza os principais organismos internacionais abordados no texto e sua relação com o Brasil.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CE9F6C2-BE1B-DB0A-6398-C77A0C84E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917" y="2530914"/>
            <a:ext cx="8492231" cy="327512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B59696B2-8BCF-52CC-AC2F-15E123156FE4}"/>
              </a:ext>
            </a:extLst>
          </p:cNvPr>
          <p:cNvSpPr txBox="1"/>
          <p:nvPr/>
        </p:nvSpPr>
        <p:spPr>
          <a:xfrm>
            <a:off x="-81481" y="5604095"/>
            <a:ext cx="12192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800" dirty="0">
                <a:latin typeface="Arial Narrow" panose="020B0606020202030204" pitchFamily="34" charset="0"/>
              </a:rPr>
              <a:t>Fonte: Equipe NUREDI.</a:t>
            </a:r>
          </a:p>
          <a:p>
            <a:pPr algn="just"/>
            <a:r>
              <a:rPr lang="pt-BR" sz="800" dirty="0">
                <a:latin typeface="Arial Narrow" panose="020B0606020202030204" pitchFamily="34" charset="0"/>
              </a:rPr>
              <a:t>Referências:</a:t>
            </a:r>
          </a:p>
          <a:p>
            <a:pPr algn="just"/>
            <a:r>
              <a:rPr lang="pt-BR" sz="800" dirty="0">
                <a:latin typeface="Arial Narrow" panose="020B0606020202030204" pitchFamily="34" charset="0"/>
              </a:rPr>
              <a:t>BRASIL. Ministério das Relações Exteriores. Disponível em: https://www.gov.br/</a:t>
            </a:r>
            <a:r>
              <a:rPr lang="pt-BR" sz="800" dirty="0" err="1">
                <a:latin typeface="Arial Narrow" panose="020B0606020202030204" pitchFamily="34" charset="0"/>
              </a:rPr>
              <a:t>mre</a:t>
            </a:r>
            <a:r>
              <a:rPr lang="pt-BR" sz="800" dirty="0">
                <a:latin typeface="Arial Narrow" panose="020B0606020202030204" pitchFamily="34" charset="0"/>
              </a:rPr>
              <a:t>/. Acesso em: 26 fev. 2026.</a:t>
            </a:r>
          </a:p>
          <a:p>
            <a:pPr algn="just"/>
            <a:r>
              <a:rPr lang="pt-BR" sz="800" dirty="0">
                <a:latin typeface="Arial Narrow" panose="020B0606020202030204" pitchFamily="34" charset="0"/>
              </a:rPr>
              <a:t>MARINI, Ruy Mauro. Dialética da Dependência. Petrópolis: Vozes, 1973.</a:t>
            </a:r>
          </a:p>
          <a:p>
            <a:pPr algn="just"/>
            <a:r>
              <a:rPr lang="pt-BR" sz="800" dirty="0">
                <a:latin typeface="Arial Narrow" panose="020B0606020202030204" pitchFamily="34" charset="0"/>
              </a:rPr>
              <a:t>ORGANIZAÇÃO DAS NAÇÕES UNIDAS (ONU). Disponível em: https://www.un.org/</a:t>
            </a:r>
            <a:r>
              <a:rPr lang="pt-BR" sz="800" dirty="0" err="1">
                <a:latin typeface="Arial Narrow" panose="020B0606020202030204" pitchFamily="34" charset="0"/>
              </a:rPr>
              <a:t>securitycouncil</a:t>
            </a:r>
            <a:r>
              <a:rPr lang="pt-BR" sz="800" dirty="0">
                <a:latin typeface="Arial Narrow" panose="020B0606020202030204" pitchFamily="34" charset="0"/>
              </a:rPr>
              <a:t>/. Acesso em: 26 fev. 2026.</a:t>
            </a:r>
          </a:p>
          <a:p>
            <a:pPr algn="just"/>
            <a:r>
              <a:rPr lang="pt-BR" sz="800" dirty="0">
                <a:latin typeface="Arial Narrow" panose="020B0606020202030204" pitchFamily="34" charset="0"/>
              </a:rPr>
              <a:t>ORGANIZAÇÃO DO TRATADO DO ATLÂNTICO NORTE (OTAN). Disponível em: https://www.nato.int/</a:t>
            </a:r>
            <a:r>
              <a:rPr lang="pt-BR" sz="800" dirty="0" err="1">
                <a:latin typeface="Arial Narrow" panose="020B0606020202030204" pitchFamily="34" charset="0"/>
              </a:rPr>
              <a:t>cps</a:t>
            </a:r>
            <a:r>
              <a:rPr lang="pt-BR" sz="800" dirty="0">
                <a:latin typeface="Arial Narrow" panose="020B0606020202030204" pitchFamily="34" charset="0"/>
              </a:rPr>
              <a:t>/</a:t>
            </a:r>
            <a:r>
              <a:rPr lang="pt-BR" sz="800" dirty="0" err="1">
                <a:latin typeface="Arial Narrow" panose="020B0606020202030204" pitchFamily="34" charset="0"/>
              </a:rPr>
              <a:t>en</a:t>
            </a:r>
            <a:r>
              <a:rPr lang="pt-BR" sz="800" dirty="0">
                <a:latin typeface="Arial Narrow" panose="020B0606020202030204" pitchFamily="34" charset="0"/>
              </a:rPr>
              <a:t>/</a:t>
            </a:r>
            <a:r>
              <a:rPr lang="pt-BR" sz="800" dirty="0" err="1">
                <a:latin typeface="Arial Narrow" panose="020B0606020202030204" pitchFamily="34" charset="0"/>
              </a:rPr>
              <a:t>natohq</a:t>
            </a:r>
            <a:r>
              <a:rPr lang="pt-BR" sz="800" dirty="0">
                <a:latin typeface="Arial Narrow" panose="020B0606020202030204" pitchFamily="34" charset="0"/>
              </a:rPr>
              <a:t>/topics_49188.htm. Acesso em: 26 fev. 2026.</a:t>
            </a:r>
          </a:p>
          <a:p>
            <a:pPr algn="just"/>
            <a:r>
              <a:rPr lang="pt-BR" sz="800" dirty="0">
                <a:latin typeface="Arial Narrow" panose="020B0606020202030204" pitchFamily="34" charset="0"/>
              </a:rPr>
              <a:t>ORGANIZAÇÃO MUNDIAL DO COMÉRCIO (OMC). Disponível em: https://www.wto.org/</a:t>
            </a:r>
            <a:r>
              <a:rPr lang="pt-BR" sz="800" dirty="0" err="1">
                <a:latin typeface="Arial Narrow" panose="020B0606020202030204" pitchFamily="34" charset="0"/>
              </a:rPr>
              <a:t>english</a:t>
            </a:r>
            <a:r>
              <a:rPr lang="pt-BR" sz="800" dirty="0">
                <a:latin typeface="Arial Narrow" panose="020B0606020202030204" pitchFamily="34" charset="0"/>
              </a:rPr>
              <a:t>/</a:t>
            </a:r>
            <a:r>
              <a:rPr lang="pt-BR" sz="800" dirty="0" err="1">
                <a:latin typeface="Arial Narrow" panose="020B0606020202030204" pitchFamily="34" charset="0"/>
              </a:rPr>
              <a:t>thewto_e</a:t>
            </a:r>
            <a:r>
              <a:rPr lang="pt-BR" sz="800" dirty="0">
                <a:latin typeface="Arial Narrow" panose="020B0606020202030204" pitchFamily="34" charset="0"/>
              </a:rPr>
              <a:t>/</a:t>
            </a:r>
            <a:r>
              <a:rPr lang="pt-BR" sz="800" dirty="0" err="1">
                <a:latin typeface="Arial Narrow" panose="020B0606020202030204" pitchFamily="34" charset="0"/>
              </a:rPr>
              <a:t>whatis_e</a:t>
            </a:r>
            <a:r>
              <a:rPr lang="pt-BR" sz="800" dirty="0">
                <a:latin typeface="Arial Narrow" panose="020B0606020202030204" pitchFamily="34" charset="0"/>
              </a:rPr>
              <a:t>/</a:t>
            </a:r>
            <a:r>
              <a:rPr lang="pt-BR" sz="800" dirty="0" err="1">
                <a:latin typeface="Arial Narrow" panose="020B0606020202030204" pitchFamily="34" charset="0"/>
              </a:rPr>
              <a:t>tif_e</a:t>
            </a:r>
            <a:r>
              <a:rPr lang="pt-BR" sz="800" dirty="0">
                <a:latin typeface="Arial Narrow" panose="020B0606020202030204" pitchFamily="34" charset="0"/>
              </a:rPr>
              <a:t>/org6_e.htm. Acesso em: 26 fev. 2026.</a:t>
            </a:r>
          </a:p>
          <a:p>
            <a:pPr algn="just"/>
            <a:r>
              <a:rPr lang="pt-BR" sz="800" dirty="0">
                <a:latin typeface="Arial Narrow" panose="020B0606020202030204" pitchFamily="34" charset="0"/>
              </a:rPr>
              <a:t>ORGANIZAÇÃO PARA A COOPERAÇÃO E O DESENVOLVIMENTO ECONÔMICO (OCDE). Disponível em: https://www.oecd.org/</a:t>
            </a:r>
            <a:r>
              <a:rPr lang="pt-BR" sz="800" dirty="0" err="1">
                <a:latin typeface="Arial Narrow" panose="020B0606020202030204" pitchFamily="34" charset="0"/>
              </a:rPr>
              <a:t>about</a:t>
            </a:r>
            <a:r>
              <a:rPr lang="pt-BR" sz="800" dirty="0">
                <a:latin typeface="Arial Narrow" panose="020B0606020202030204" pitchFamily="34" charset="0"/>
              </a:rPr>
              <a:t>/</a:t>
            </a:r>
            <a:r>
              <a:rPr lang="pt-BR" sz="800" dirty="0" err="1">
                <a:latin typeface="Arial Narrow" panose="020B0606020202030204" pitchFamily="34" charset="0"/>
              </a:rPr>
              <a:t>members-and-partners</a:t>
            </a:r>
            <a:r>
              <a:rPr lang="pt-BR" sz="800" dirty="0">
                <a:latin typeface="Arial Narrow" panose="020B0606020202030204" pitchFamily="34" charset="0"/>
              </a:rPr>
              <a:t>/. Acesso em: 26 fev. 2026.</a:t>
            </a:r>
          </a:p>
          <a:p>
            <a:pPr algn="just"/>
            <a:r>
              <a:rPr lang="pt-BR" sz="800" dirty="0">
                <a:latin typeface="Arial Narrow" panose="020B0606020202030204" pitchFamily="34" charset="0"/>
              </a:rPr>
              <a:t>ORGANIZAÇÃO MUNDIAL DA SAÚDE (OMS). Disponível em: https://www.who.int/</a:t>
            </a:r>
            <a:r>
              <a:rPr lang="pt-BR" sz="800" dirty="0" err="1">
                <a:latin typeface="Arial Narrow" panose="020B0606020202030204" pitchFamily="34" charset="0"/>
              </a:rPr>
              <a:t>about</a:t>
            </a:r>
            <a:r>
              <a:rPr lang="pt-BR" sz="800" dirty="0">
                <a:latin typeface="Arial Narrow" panose="020B0606020202030204" pitchFamily="34" charset="0"/>
              </a:rPr>
              <a:t>. Acesso em: 26 fev. 2026.</a:t>
            </a:r>
          </a:p>
          <a:p>
            <a:pPr algn="just"/>
            <a:r>
              <a:rPr lang="pt-BR" sz="800" dirty="0">
                <a:latin typeface="Arial Narrow" panose="020B0606020202030204" pitchFamily="34" charset="0"/>
              </a:rPr>
              <a:t>ORGANIZAÇÃO INTERNACIONAL DO TRABALHO (OIT). Disponível em: https://www.ilo.org/. Acesso em: 26 fev. 2026.</a:t>
            </a:r>
            <a:endParaRPr lang="pt-BR" sz="1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0253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7DDCD-F81A-6147-9361-AE9B048AC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90B2EE8D-CD19-654E-A78C-572CBDB971D7}"/>
              </a:ext>
            </a:extLst>
          </p:cNvPr>
          <p:cNvGraphicFramePr>
            <a:graphicFrameLocks noGrp="1"/>
          </p:cNvGraphicFramePr>
          <p:nvPr/>
        </p:nvGraphicFramePr>
        <p:xfrm>
          <a:off x="19454" y="580397"/>
          <a:ext cx="12192000" cy="646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2638729088"/>
                    </a:ext>
                  </a:extLst>
                </a:gridCol>
              </a:tblGrid>
              <a:tr h="5392902">
                <a:tc>
                  <a:txBody>
                    <a:bodyPr/>
                    <a:lstStyle/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0415917"/>
                  </a:ext>
                </a:extLst>
              </a:tr>
            </a:tbl>
          </a:graphicData>
        </a:graphic>
      </p:graphicFrame>
      <p:pic>
        <p:nvPicPr>
          <p:cNvPr id="3" name="Imagem 2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2625D758-9B4F-FF6A-4439-994DF004E9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6" r="2349" b="9754"/>
          <a:stretch>
            <a:fillRect/>
          </a:stretch>
        </p:blipFill>
        <p:spPr bwMode="auto">
          <a:xfrm>
            <a:off x="19454" y="580397"/>
            <a:ext cx="2271073" cy="91141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1C543004-088D-3D3E-8C36-91CF33F41086}"/>
              </a:ext>
            </a:extLst>
          </p:cNvPr>
          <p:cNvSpPr txBox="1"/>
          <p:nvPr/>
        </p:nvSpPr>
        <p:spPr>
          <a:xfrm>
            <a:off x="0" y="1305711"/>
            <a:ext cx="12172546" cy="5647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900" dirty="0">
                <a:latin typeface="Arial Narrow" panose="020B0606020202030204" pitchFamily="34" charset="0"/>
                <a:ea typeface="Arial" panose="020B0604020202020204" pitchFamily="34" charset="0"/>
                <a:cs typeface="Aptos" panose="020B0004020202020204" pitchFamily="34" charset="0"/>
              </a:rPr>
              <a:t>O Fundo Monetário Internacional (FMI) é um organismo internacional criado em 1944, no contexto da Conferência de Bretton Woods, com o objetivo de contribuir para a estabilidade monetária e financeira internacional. A relação do Brasil com o Fundo é antiga: o país participou das articulações que antecederam sua criação e, desde então, manteve uma trajetória marcada por aproximações, conflitos e mudanças de posição ao longo do tempo. Em momentos de crise cambial, endividamento externo e dificuldades no balanço de pagamentos, o Brasil recorreu a negociações e empréstimos do FMI, o que revela como a inserção internacional também pode impor condicionantes à política econômica nacional.</a:t>
            </a:r>
          </a:p>
          <a:p>
            <a:pPr indent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900" dirty="0">
                <a:latin typeface="Arial Narrow" panose="020B0606020202030204" pitchFamily="34" charset="0"/>
                <a:ea typeface="Arial" panose="020B0604020202020204" pitchFamily="34" charset="0"/>
                <a:cs typeface="Aptos" panose="020B0004020202020204" pitchFamily="34" charset="0"/>
              </a:rPr>
              <a:t>Do ponto de vista positivo, o FMI pode oferecer crédito em situações de instabilidade, além de contribuir para restaurar a confiança externa e evitar o agravamento de crises financeiras. Por outro lado, a relação com o Fundo costuma envolver exigências de ajuste econômico, controle de gastos, mudanças cambiais e outras medidas que podem reduzir a autonomia do Estado na definição de suas políticas. No caso brasileiro, essa relação evidencia uma tensão importante: ao mesmo tempo que o acesso ao financiamento internacional pode ajudar a enfrentar crises, ele também pode ampliar pressões externas sobre decisões econômicas internas.</a:t>
            </a:r>
          </a:p>
          <a:p>
            <a:pPr indent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900" dirty="0">
                <a:latin typeface="Arial Narrow" panose="020B0606020202030204" pitchFamily="34" charset="0"/>
                <a:ea typeface="Arial" panose="020B0604020202020204" pitchFamily="34" charset="0"/>
                <a:cs typeface="Aptos" panose="020B0004020202020204" pitchFamily="34" charset="0"/>
              </a:rPr>
              <a:t>Nas últimas décadas, essa relação passou por mudanças. Depois de ter recorrido a empréstimos em momentos críticos, o Brasil quitou sua dívida com o FMI em 2005 e, anos depois, chegou a emprestar recursos ao próprio Fundo. Ainda assim, o funcionamento do FMI continua baseado em cotas e pesos decisórios desiguais, o que mostra que os países mais fortes economicamente tendem a exercer maior influência. Assim, discutir a relação entre Brasil e FMI ajuda a compreender, de forma concreta, como soberania, desenvolvimento e cidadania podem ser afetados por regras e instituições da ordem econômica internacional.</a:t>
            </a:r>
            <a:endParaRPr lang="pt-BR" sz="1900" dirty="0">
              <a:latin typeface="Arial Narrow" panose="020B0606020202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437DA7C-77A6-8781-0543-B2B127855CB8}"/>
              </a:ext>
            </a:extLst>
          </p:cNvPr>
          <p:cNvSpPr txBox="1"/>
          <p:nvPr/>
        </p:nvSpPr>
        <p:spPr>
          <a:xfrm>
            <a:off x="2403555" y="614959"/>
            <a:ext cx="840161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dirty="0">
                <a:latin typeface="Arial Narrow" panose="020B0606020202030204" pitchFamily="34" charset="0"/>
              </a:rPr>
              <a:t>FMI e Brasil: como é a relação com o Fundo Monetário Internacional?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99BDC1F-A56E-2C40-A0DF-D7EA63B646B0}"/>
              </a:ext>
            </a:extLst>
          </p:cNvPr>
          <p:cNvSpPr txBox="1"/>
          <p:nvPr/>
        </p:nvSpPr>
        <p:spPr>
          <a:xfrm>
            <a:off x="6115454" y="6830366"/>
            <a:ext cx="720217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latin typeface="Arial Narrow" panose="020B0606020202030204" pitchFamily="34" charset="0"/>
              </a:rPr>
              <a:t>Disponível em: https://www.politize.com.br/</a:t>
            </a:r>
            <a:r>
              <a:rPr lang="pt-BR" sz="1000" dirty="0" err="1">
                <a:latin typeface="Arial Narrow" panose="020B0606020202030204" pitchFamily="34" charset="0"/>
              </a:rPr>
              <a:t>fmi</a:t>
            </a:r>
            <a:r>
              <a:rPr lang="pt-BR" sz="1000" dirty="0">
                <a:latin typeface="Arial Narrow" panose="020B0606020202030204" pitchFamily="34" charset="0"/>
              </a:rPr>
              <a:t>-brasil-</a:t>
            </a:r>
            <a:r>
              <a:rPr lang="pt-BR" sz="1000" dirty="0" err="1">
                <a:latin typeface="Arial Narrow" panose="020B0606020202030204" pitchFamily="34" charset="0"/>
              </a:rPr>
              <a:t>relacao</a:t>
            </a:r>
            <a:r>
              <a:rPr lang="pt-BR" sz="1000" dirty="0">
                <a:latin typeface="Arial Narrow" panose="020B0606020202030204" pitchFamily="34" charset="0"/>
              </a:rPr>
              <a:t>-fundo-</a:t>
            </a:r>
            <a:r>
              <a:rPr lang="pt-BR" sz="1000" dirty="0" err="1">
                <a:latin typeface="Arial Narrow" panose="020B0606020202030204" pitchFamily="34" charset="0"/>
              </a:rPr>
              <a:t>monetario</a:t>
            </a:r>
            <a:r>
              <a:rPr lang="pt-BR" sz="1000" dirty="0">
                <a:latin typeface="Arial Narrow" panose="020B0606020202030204" pitchFamily="34" charset="0"/>
              </a:rPr>
              <a:t>-internacional/. Acesso em: 27 mar. 2026. Adaptado.</a:t>
            </a:r>
          </a:p>
        </p:txBody>
      </p:sp>
    </p:spTree>
    <p:extLst>
      <p:ext uri="{BB962C8B-B14F-4D97-AF65-F5344CB8AC3E}">
        <p14:creationId xmlns:p14="http://schemas.microsoft.com/office/powerpoint/2010/main" val="28377504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00C14-4DED-D929-8528-402A946A4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51CFC11-1D17-1F19-AB09-9AA0F925ED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792" y="577058"/>
            <a:ext cx="3828415" cy="664210"/>
          </a:xfrm>
          <a:prstGeom prst="rect">
            <a:avLst/>
          </a:prstGeom>
          <a:noFill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687A409-B720-3725-4DF5-5ABC5F593AFD}"/>
              </a:ext>
            </a:extLst>
          </p:cNvPr>
          <p:cNvSpPr txBox="1"/>
          <p:nvPr/>
        </p:nvSpPr>
        <p:spPr>
          <a:xfrm>
            <a:off x="0" y="1069252"/>
            <a:ext cx="1219200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100" dirty="0">
                <a:latin typeface="Arial Narrow" panose="020B0606020202030204" pitchFamily="34" charset="0"/>
              </a:rPr>
              <a:t>21. Segundo o Texto V, no contexto do capitalismo dependente, a atuação dos organismos internacionais no Brasil evidencia que o país:</a:t>
            </a:r>
          </a:p>
          <a:p>
            <a:pPr algn="just"/>
            <a:r>
              <a:rPr lang="pt-BR" sz="2100" dirty="0">
                <a:latin typeface="Arial Narrow" panose="020B0606020202030204" pitchFamily="34" charset="0"/>
              </a:rPr>
              <a:t>(A) integra-se ao mercado mundial e, por isso, supera progressivamente sua dependência tecnológica e financeira.</a:t>
            </a:r>
          </a:p>
          <a:p>
            <a:pPr algn="just"/>
            <a:r>
              <a:rPr lang="pt-BR" sz="2100" dirty="0">
                <a:latin typeface="Arial Narrow" panose="020B0606020202030204" pitchFamily="34" charset="0"/>
              </a:rPr>
              <a:t>(B) integra-se ao mercado mundial, mas continua submetido a pressões e regras externas que limitam sua soberania.</a:t>
            </a:r>
          </a:p>
          <a:p>
            <a:pPr algn="just"/>
            <a:r>
              <a:rPr lang="pt-BR" sz="2100" dirty="0">
                <a:latin typeface="Arial Narrow" panose="020B0606020202030204" pitchFamily="34" charset="0"/>
              </a:rPr>
              <a:t>(C) participa dos organismos internacionais em condições equivalentes às das grandes potências econômicas.</a:t>
            </a:r>
          </a:p>
          <a:p>
            <a:pPr algn="just"/>
            <a:r>
              <a:rPr lang="pt-BR" sz="2100" dirty="0">
                <a:latin typeface="Arial Narrow" panose="020B0606020202030204" pitchFamily="34" charset="0"/>
              </a:rPr>
              <a:t>(D) amplia sua inserção internacional e, com isso, deixa de sofrer os efeitos das crises globais sobre sua economia.</a:t>
            </a:r>
          </a:p>
          <a:p>
            <a:pPr algn="just"/>
            <a:r>
              <a:rPr lang="pt-BR" sz="2100" dirty="0">
                <a:latin typeface="Arial Narrow" panose="020B0606020202030204" pitchFamily="34" charset="0"/>
              </a:rPr>
              <a:t>(E) fortalece sua cidadania social porque as normas multilaterais substituem automaticamente as decisões internas do Estado.</a:t>
            </a:r>
          </a:p>
          <a:p>
            <a:pPr algn="just"/>
            <a:endParaRPr lang="pt-BR" sz="2100" dirty="0">
              <a:latin typeface="Arial Narrow" panose="020B0606020202030204" pitchFamily="34" charset="0"/>
            </a:endParaRPr>
          </a:p>
          <a:p>
            <a:pPr algn="just"/>
            <a:r>
              <a:rPr lang="pt-BR" sz="2100" dirty="0">
                <a:latin typeface="Arial Narrow" panose="020B0606020202030204" pitchFamily="34" charset="0"/>
              </a:rPr>
              <a:t>22. Com base no Texto V e no Quadro 1, qual é o organismo internacional e o respectivo efeito de sua atuação sobre o Brasil?</a:t>
            </a:r>
          </a:p>
          <a:p>
            <a:pPr algn="just"/>
            <a:r>
              <a:rPr lang="pt-BR" sz="2100" dirty="0">
                <a:latin typeface="Arial Narrow" panose="020B0606020202030204" pitchFamily="34" charset="0"/>
              </a:rPr>
              <a:t>(A) OTAN – o Brasil é membro da aliança e participa diretamente das decisões de defesa coletiva do bloco.</a:t>
            </a:r>
          </a:p>
          <a:p>
            <a:pPr algn="just"/>
            <a:r>
              <a:rPr lang="pt-BR" sz="2100" dirty="0">
                <a:latin typeface="Arial Narrow" panose="020B0606020202030204" pitchFamily="34" charset="0"/>
              </a:rPr>
              <a:t>(B) OMC – o Brasil participa de negociações e disputas comerciais, o que pode favorecer seus interesses, embora as regras também possam pressionar pela abertura de mercados.</a:t>
            </a:r>
          </a:p>
          <a:p>
            <a:pPr algn="just"/>
            <a:r>
              <a:rPr lang="pt-BR" sz="2100" dirty="0">
                <a:latin typeface="Arial Narrow" panose="020B0606020202030204" pitchFamily="34" charset="0"/>
              </a:rPr>
              <a:t>(C) OCDE – o Brasil já concluiu seu processo de adesão e passou a adotar automaticamente todas as recomendações da organização.</a:t>
            </a:r>
          </a:p>
          <a:p>
            <a:pPr algn="just"/>
            <a:r>
              <a:rPr lang="pt-BR" sz="2100" dirty="0">
                <a:latin typeface="Arial Narrow" panose="020B0606020202030204" pitchFamily="34" charset="0"/>
              </a:rPr>
              <a:t>(D) OMS – sua principal função em relação ao Brasil é coordenar alianças militares para enfrentar crises sanitárias.</a:t>
            </a:r>
          </a:p>
          <a:p>
            <a:pPr algn="just"/>
            <a:r>
              <a:rPr lang="pt-BR" sz="2100" dirty="0">
                <a:latin typeface="Arial Narrow" panose="020B0606020202030204" pitchFamily="34" charset="0"/>
              </a:rPr>
              <a:t>(E) OIT – suas convenções substituem integralmente a legislação brasileira e dispensam fiscalização interna.</a:t>
            </a:r>
          </a:p>
        </p:txBody>
      </p:sp>
    </p:spTree>
    <p:extLst>
      <p:ext uri="{BB962C8B-B14F-4D97-AF65-F5344CB8AC3E}">
        <p14:creationId xmlns:p14="http://schemas.microsoft.com/office/powerpoint/2010/main" val="26146126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48845-8502-A43D-6C1E-F85B2AC37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04BCB26-F11F-DCAE-DF03-61876A0142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792" y="577058"/>
            <a:ext cx="3828415" cy="664210"/>
          </a:xfrm>
          <a:prstGeom prst="rect">
            <a:avLst/>
          </a:prstGeom>
          <a:noFill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69CED75-CDED-CDF0-DECF-800202667EF0}"/>
              </a:ext>
            </a:extLst>
          </p:cNvPr>
          <p:cNvSpPr txBox="1"/>
          <p:nvPr/>
        </p:nvSpPr>
        <p:spPr>
          <a:xfrm>
            <a:off x="0" y="1069252"/>
            <a:ext cx="12192000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100" dirty="0">
                <a:latin typeface="Arial Narrow" panose="020B0606020202030204" pitchFamily="34" charset="0"/>
              </a:rPr>
              <a:t>23. Com base no Texto V e no box “Para saber mais!”, a relação do Brasil com o FMI mostra que:</a:t>
            </a:r>
          </a:p>
          <a:p>
            <a:pPr algn="just"/>
            <a:r>
              <a:rPr lang="pt-BR" sz="2100" dirty="0">
                <a:latin typeface="Arial Narrow" panose="020B0606020202030204" pitchFamily="34" charset="0"/>
              </a:rPr>
              <a:t>(A) O Fundo atua apenas como órgão de cooperação técnica, sem interferir nas escolhas econômicas dos países.</a:t>
            </a:r>
          </a:p>
          <a:p>
            <a:pPr algn="just"/>
            <a:r>
              <a:rPr lang="pt-BR" sz="2100" dirty="0">
                <a:latin typeface="Arial Narrow" panose="020B0606020202030204" pitchFamily="34" charset="0"/>
              </a:rPr>
              <a:t>(B) A quitação da dívida brasileira com o FMI encerrou definitivamente a influência de organismos financeiros internacionais sobre o país.</a:t>
            </a:r>
          </a:p>
          <a:p>
            <a:pPr algn="just"/>
            <a:r>
              <a:rPr lang="pt-BR" sz="2100" dirty="0">
                <a:latin typeface="Arial Narrow" panose="020B0606020202030204" pitchFamily="34" charset="0"/>
              </a:rPr>
              <a:t>(C) O acesso a crédito internacional pode ajudar em momentos de crise, mas também pode vir acompanhado de exigências que tensionam a autonomia do Estado.</a:t>
            </a:r>
          </a:p>
          <a:p>
            <a:pPr algn="just"/>
            <a:r>
              <a:rPr lang="pt-BR" sz="2100" dirty="0">
                <a:latin typeface="Arial Narrow" panose="020B0606020202030204" pitchFamily="34" charset="0"/>
              </a:rPr>
              <a:t>(D) Ao emprestar recursos ao FMI, o Brasil passou a ter o mesmo peso decisório das maiores potências dentro do Fundo.</a:t>
            </a:r>
          </a:p>
          <a:p>
            <a:pPr algn="just"/>
            <a:r>
              <a:rPr lang="pt-BR" sz="2100" dirty="0">
                <a:latin typeface="Arial Narrow" panose="020B0606020202030204" pitchFamily="34" charset="0"/>
              </a:rPr>
              <a:t>(E) O sistema de cotas do FMI garante participação igualitária a todos os países-membros, independentemente de sua força econômica.</a:t>
            </a:r>
          </a:p>
          <a:p>
            <a:pPr algn="just"/>
            <a:endParaRPr lang="pt-BR" sz="2100" dirty="0">
              <a:latin typeface="Arial Narrow" panose="020B0606020202030204" pitchFamily="34" charset="0"/>
            </a:endParaRPr>
          </a:p>
          <a:p>
            <a:pPr algn="just"/>
            <a:r>
              <a:rPr lang="pt-BR" sz="2100" dirty="0">
                <a:latin typeface="Arial Narrow" panose="020B0606020202030204" pitchFamily="34" charset="0"/>
              </a:rPr>
              <a:t>24. Como as convenções da Organização Internacional do Trabalho (OIT) beneficiam os trabalhadores brasileiros e qual é o principal obstáculo interno para a efetivação desses direitos?</a:t>
            </a:r>
          </a:p>
          <a:p>
            <a:pPr algn="just"/>
            <a:endParaRPr lang="pt-BR" sz="2100" dirty="0">
              <a:latin typeface="Arial Narrow" panose="020B0606020202030204" pitchFamily="34" charset="0"/>
            </a:endParaRPr>
          </a:p>
          <a:p>
            <a:pPr algn="just"/>
            <a:r>
              <a:rPr lang="pt-BR" sz="2100" dirty="0">
                <a:latin typeface="Arial Narrow" panose="020B0606020202030204" pitchFamily="34" charset="0"/>
              </a:rPr>
              <a:t>25. Cite dois organismos internacionais com os quais o Brasil mantém relação e indique, para cada um, um aspecto positivo e um limite dessa participação.</a:t>
            </a:r>
          </a:p>
        </p:txBody>
      </p:sp>
    </p:spTree>
    <p:extLst>
      <p:ext uri="{BB962C8B-B14F-4D97-AF65-F5344CB8AC3E}">
        <p14:creationId xmlns:p14="http://schemas.microsoft.com/office/powerpoint/2010/main" val="23728300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334BEE-E397-89BC-DCAA-16881EB59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1" name="Espaço Reservado para Conteúdo 10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311799FB-D7D9-4247-13C5-08AE79E330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0777"/>
          </a:xfrm>
        </p:spPr>
      </p:pic>
    </p:spTree>
    <p:extLst>
      <p:ext uri="{BB962C8B-B14F-4D97-AF65-F5344CB8AC3E}">
        <p14:creationId xmlns:p14="http://schemas.microsoft.com/office/powerpoint/2010/main" val="4545598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4136</TotalTime>
  <Words>7902</Words>
  <Application>Microsoft Office PowerPoint</Application>
  <PresentationFormat>Widescreen</PresentationFormat>
  <Paragraphs>360</Paragraphs>
  <Slides>43</Slides>
  <Notes>41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43</vt:i4>
      </vt:variant>
    </vt:vector>
  </HeadingPairs>
  <TitlesOfParts>
    <vt:vector size="50" baseType="lpstr">
      <vt:lpstr>Aptos</vt:lpstr>
      <vt:lpstr>Arial</vt:lpstr>
      <vt:lpstr>Arial Narrow</vt:lpstr>
      <vt:lpstr>Calibri</vt:lpstr>
      <vt:lpstr>Calibri Light</vt:lpstr>
      <vt:lpstr>Verdana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Adriani Grun</dc:creator>
  <cp:lastModifiedBy>Alexsander Costa Sampaio</cp:lastModifiedBy>
  <cp:revision>149</cp:revision>
  <dcterms:created xsi:type="dcterms:W3CDTF">2024-02-02T11:27:21Z</dcterms:created>
  <dcterms:modified xsi:type="dcterms:W3CDTF">2026-05-12T12:37:59Z</dcterms:modified>
</cp:coreProperties>
</file>