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328" r:id="rId3"/>
    <p:sldId id="329" r:id="rId4"/>
    <p:sldId id="331" r:id="rId5"/>
    <p:sldId id="332" r:id="rId6"/>
    <p:sldId id="333" r:id="rId7"/>
    <p:sldId id="330" r:id="rId8"/>
    <p:sldId id="334" r:id="rId9"/>
    <p:sldId id="335" r:id="rId10"/>
    <p:sldId id="336" r:id="rId11"/>
    <p:sldId id="337" r:id="rId12"/>
    <p:sldId id="340" r:id="rId13"/>
    <p:sldId id="339" r:id="rId14"/>
    <p:sldId id="341" r:id="rId15"/>
    <p:sldId id="342" r:id="rId16"/>
    <p:sldId id="343" r:id="rId17"/>
    <p:sldId id="257" r:id="rId18"/>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97" autoAdjust="0"/>
    <p:restoredTop sz="94660"/>
  </p:normalViewPr>
  <p:slideViewPr>
    <p:cSldViewPr snapToGrid="0">
      <p:cViewPr varScale="1">
        <p:scale>
          <a:sx n="107" d="100"/>
          <a:sy n="107" d="100"/>
        </p:scale>
        <p:origin x="612"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8DEE564-F948-FCCD-82F5-59A7EE5C88D8}"/>
              </a:ext>
            </a:extLst>
          </p:cNvPr>
          <p:cNvSpPr>
            <a:spLocks noGrp="1"/>
          </p:cNvSpPr>
          <p:nvPr>
            <p:ph type="ctrTitle"/>
          </p:nvPr>
        </p:nvSpPr>
        <p:spPr>
          <a:xfrm>
            <a:off x="1524000" y="1122363"/>
            <a:ext cx="9144000" cy="2387600"/>
          </a:xfrm>
        </p:spPr>
        <p:txBody>
          <a:bodyPr anchor="b"/>
          <a:lstStyle>
            <a:lvl1pPr algn="ctr">
              <a:defRPr sz="6000"/>
            </a:lvl1pPr>
          </a:lstStyle>
          <a:p>
            <a:r>
              <a:rPr lang="pt-BR"/>
              <a:t>Clique para editar o título Mestre</a:t>
            </a:r>
          </a:p>
        </p:txBody>
      </p:sp>
      <p:sp>
        <p:nvSpPr>
          <p:cNvPr id="3" name="Subtítulo 2">
            <a:extLst>
              <a:ext uri="{FF2B5EF4-FFF2-40B4-BE49-F238E27FC236}">
                <a16:creationId xmlns:a16="http://schemas.microsoft.com/office/drawing/2014/main" id="{661BE117-4852-D6B9-E0F3-4DF658DE078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p>
        </p:txBody>
      </p:sp>
      <p:sp>
        <p:nvSpPr>
          <p:cNvPr id="4" name="Espaço Reservado para Data 3">
            <a:extLst>
              <a:ext uri="{FF2B5EF4-FFF2-40B4-BE49-F238E27FC236}">
                <a16:creationId xmlns:a16="http://schemas.microsoft.com/office/drawing/2014/main" id="{AF7E34DD-F0F2-365E-1E16-3D33F488B27C}"/>
              </a:ext>
            </a:extLst>
          </p:cNvPr>
          <p:cNvSpPr>
            <a:spLocks noGrp="1"/>
          </p:cNvSpPr>
          <p:nvPr>
            <p:ph type="dt" sz="half" idx="10"/>
          </p:nvPr>
        </p:nvSpPr>
        <p:spPr/>
        <p:txBody>
          <a:bodyPr/>
          <a:lstStyle/>
          <a:p>
            <a:fld id="{11C7BEFE-4B67-4275-9DBE-B718A7576177}" type="datetimeFigureOut">
              <a:rPr lang="pt-BR" smtClean="0"/>
              <a:t>12/05/2026</a:t>
            </a:fld>
            <a:endParaRPr lang="pt-BR"/>
          </a:p>
        </p:txBody>
      </p:sp>
      <p:sp>
        <p:nvSpPr>
          <p:cNvPr id="5" name="Espaço Reservado para Rodapé 4">
            <a:extLst>
              <a:ext uri="{FF2B5EF4-FFF2-40B4-BE49-F238E27FC236}">
                <a16:creationId xmlns:a16="http://schemas.microsoft.com/office/drawing/2014/main" id="{C5637472-FA25-2219-F195-2EBD1DF0A7FF}"/>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AB2769A0-1F51-C479-7497-0BC0057B89BA}"/>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19961487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D1438E6-F580-6E99-5EE5-F9A6D12D5E59}"/>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85FB6C6A-4076-2E48-9A29-0FD2EE9DA09F}"/>
              </a:ext>
            </a:extLst>
          </p:cNvPr>
          <p:cNvSpPr>
            <a:spLocks noGrp="1"/>
          </p:cNvSpPr>
          <p:nvPr>
            <p:ph idx="1"/>
          </p:nvPr>
        </p:nvSpPr>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FBAED79F-BF57-DACA-3CD6-E2E72832B151}"/>
              </a:ext>
            </a:extLst>
          </p:cNvPr>
          <p:cNvSpPr>
            <a:spLocks noGrp="1"/>
          </p:cNvSpPr>
          <p:nvPr>
            <p:ph type="dt" sz="half" idx="10"/>
          </p:nvPr>
        </p:nvSpPr>
        <p:spPr/>
        <p:txBody>
          <a:bodyPr/>
          <a:lstStyle/>
          <a:p>
            <a:fld id="{11C7BEFE-4B67-4275-9DBE-B718A7576177}" type="datetimeFigureOut">
              <a:rPr lang="pt-BR" smtClean="0"/>
              <a:t>12/05/2026</a:t>
            </a:fld>
            <a:endParaRPr lang="pt-BR"/>
          </a:p>
        </p:txBody>
      </p:sp>
      <p:sp>
        <p:nvSpPr>
          <p:cNvPr id="5" name="Espaço Reservado para Rodapé 4">
            <a:extLst>
              <a:ext uri="{FF2B5EF4-FFF2-40B4-BE49-F238E27FC236}">
                <a16:creationId xmlns:a16="http://schemas.microsoft.com/office/drawing/2014/main" id="{91AB6B35-0FA8-5C52-990D-C6711DE6DB40}"/>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08A719BB-E607-49C2-FC93-14D52B2D221B}"/>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25533628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52F7C64-5C47-EE82-1F25-6B39076CBA3A}"/>
              </a:ext>
            </a:extLst>
          </p:cNvPr>
          <p:cNvSpPr>
            <a:spLocks noGrp="1"/>
          </p:cNvSpPr>
          <p:nvPr>
            <p:ph type="title"/>
          </p:nvPr>
        </p:nvSpPr>
        <p:spPr>
          <a:xfrm>
            <a:off x="831850" y="1709738"/>
            <a:ext cx="10515600" cy="2852737"/>
          </a:xfrm>
        </p:spPr>
        <p:txBody>
          <a:bodyPr anchor="b"/>
          <a:lstStyle>
            <a:lvl1pPr>
              <a:defRPr sz="6000"/>
            </a:lvl1pPr>
          </a:lstStyle>
          <a:p>
            <a:r>
              <a:rPr lang="pt-BR"/>
              <a:t>Clique para editar o título Mestre</a:t>
            </a:r>
          </a:p>
        </p:txBody>
      </p:sp>
      <p:sp>
        <p:nvSpPr>
          <p:cNvPr id="3" name="Espaço Reservado para Texto 2">
            <a:extLst>
              <a:ext uri="{FF2B5EF4-FFF2-40B4-BE49-F238E27FC236}">
                <a16:creationId xmlns:a16="http://schemas.microsoft.com/office/drawing/2014/main" id="{C83B70E0-A6E5-5A20-32FD-DB96B266F34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a:t>Clique para editar os estilos de texto Mestres</a:t>
            </a:r>
          </a:p>
        </p:txBody>
      </p:sp>
      <p:sp>
        <p:nvSpPr>
          <p:cNvPr id="4" name="Espaço Reservado para Data 3">
            <a:extLst>
              <a:ext uri="{FF2B5EF4-FFF2-40B4-BE49-F238E27FC236}">
                <a16:creationId xmlns:a16="http://schemas.microsoft.com/office/drawing/2014/main" id="{C79D9121-7BA5-34C8-50A3-24CFA79E9671}"/>
              </a:ext>
            </a:extLst>
          </p:cNvPr>
          <p:cNvSpPr>
            <a:spLocks noGrp="1"/>
          </p:cNvSpPr>
          <p:nvPr>
            <p:ph type="dt" sz="half" idx="10"/>
          </p:nvPr>
        </p:nvSpPr>
        <p:spPr/>
        <p:txBody>
          <a:bodyPr/>
          <a:lstStyle/>
          <a:p>
            <a:fld id="{11C7BEFE-4B67-4275-9DBE-B718A7576177}" type="datetimeFigureOut">
              <a:rPr lang="pt-BR" smtClean="0"/>
              <a:t>12/05/2026</a:t>
            </a:fld>
            <a:endParaRPr lang="pt-BR"/>
          </a:p>
        </p:txBody>
      </p:sp>
      <p:sp>
        <p:nvSpPr>
          <p:cNvPr id="5" name="Espaço Reservado para Rodapé 4">
            <a:extLst>
              <a:ext uri="{FF2B5EF4-FFF2-40B4-BE49-F238E27FC236}">
                <a16:creationId xmlns:a16="http://schemas.microsoft.com/office/drawing/2014/main" id="{729F9526-2DEE-9747-2450-7AA4B1BA31C3}"/>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2466F5FC-0F89-73BD-2D56-36FC11CD7C26}"/>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20205457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B16F40F-1B2F-EE42-4E29-49A45711866B}"/>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CA676A13-2FCA-6941-E9E2-8FE9B2B6ACCE}"/>
              </a:ext>
            </a:extLst>
          </p:cNvPr>
          <p:cNvSpPr>
            <a:spLocks noGrp="1"/>
          </p:cNvSpPr>
          <p:nvPr>
            <p:ph sz="half" idx="1"/>
          </p:nvPr>
        </p:nvSpPr>
        <p:spPr>
          <a:xfrm>
            <a:off x="838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a:extLst>
              <a:ext uri="{FF2B5EF4-FFF2-40B4-BE49-F238E27FC236}">
                <a16:creationId xmlns:a16="http://schemas.microsoft.com/office/drawing/2014/main" id="{F05B8CE1-3CD4-ADDF-28EF-1DE0D8F37AF6}"/>
              </a:ext>
            </a:extLst>
          </p:cNvPr>
          <p:cNvSpPr>
            <a:spLocks noGrp="1"/>
          </p:cNvSpPr>
          <p:nvPr>
            <p:ph sz="half" idx="2"/>
          </p:nvPr>
        </p:nvSpPr>
        <p:spPr>
          <a:xfrm>
            <a:off x="6172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Data 4">
            <a:extLst>
              <a:ext uri="{FF2B5EF4-FFF2-40B4-BE49-F238E27FC236}">
                <a16:creationId xmlns:a16="http://schemas.microsoft.com/office/drawing/2014/main" id="{E2DF3B3D-12A0-1027-FF8A-472E7CDAA2BD}"/>
              </a:ext>
            </a:extLst>
          </p:cNvPr>
          <p:cNvSpPr>
            <a:spLocks noGrp="1"/>
          </p:cNvSpPr>
          <p:nvPr>
            <p:ph type="dt" sz="half" idx="10"/>
          </p:nvPr>
        </p:nvSpPr>
        <p:spPr/>
        <p:txBody>
          <a:bodyPr/>
          <a:lstStyle/>
          <a:p>
            <a:fld id="{11C7BEFE-4B67-4275-9DBE-B718A7576177}" type="datetimeFigureOut">
              <a:rPr lang="pt-BR" smtClean="0"/>
              <a:t>12/05/2026</a:t>
            </a:fld>
            <a:endParaRPr lang="pt-BR"/>
          </a:p>
        </p:txBody>
      </p:sp>
      <p:sp>
        <p:nvSpPr>
          <p:cNvPr id="6" name="Espaço Reservado para Rodapé 5">
            <a:extLst>
              <a:ext uri="{FF2B5EF4-FFF2-40B4-BE49-F238E27FC236}">
                <a16:creationId xmlns:a16="http://schemas.microsoft.com/office/drawing/2014/main" id="{E507EE66-B208-E86A-1F79-DF9C50A027B9}"/>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823068E3-4ACB-84AC-75F5-73AD78F133C0}"/>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36807040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0E2D933-483A-5663-AC81-784F88908BAA}"/>
              </a:ext>
            </a:extLst>
          </p:cNvPr>
          <p:cNvSpPr>
            <a:spLocks noGrp="1"/>
          </p:cNvSpPr>
          <p:nvPr>
            <p:ph type="title"/>
          </p:nvPr>
        </p:nvSpPr>
        <p:spPr>
          <a:xfrm>
            <a:off x="839788" y="365125"/>
            <a:ext cx="10515600" cy="1325563"/>
          </a:xfrm>
        </p:spPr>
        <p:txBody>
          <a:bodyPr/>
          <a:lstStyle/>
          <a:p>
            <a:r>
              <a:rPr lang="pt-BR"/>
              <a:t>Clique para editar o título Mestre</a:t>
            </a:r>
          </a:p>
        </p:txBody>
      </p:sp>
      <p:sp>
        <p:nvSpPr>
          <p:cNvPr id="3" name="Espaço Reservado para Texto 2">
            <a:extLst>
              <a:ext uri="{FF2B5EF4-FFF2-40B4-BE49-F238E27FC236}">
                <a16:creationId xmlns:a16="http://schemas.microsoft.com/office/drawing/2014/main" id="{7EE3BC44-E884-62E9-68E7-5EC21F31005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4" name="Espaço Reservado para Conteúdo 3">
            <a:extLst>
              <a:ext uri="{FF2B5EF4-FFF2-40B4-BE49-F238E27FC236}">
                <a16:creationId xmlns:a16="http://schemas.microsoft.com/office/drawing/2014/main" id="{69341D85-5EC2-6BFF-A64A-D57868A3A303}"/>
              </a:ext>
            </a:extLst>
          </p:cNvPr>
          <p:cNvSpPr>
            <a:spLocks noGrp="1"/>
          </p:cNvSpPr>
          <p:nvPr>
            <p:ph sz="half" idx="2"/>
          </p:nvPr>
        </p:nvSpPr>
        <p:spPr>
          <a:xfrm>
            <a:off x="839788" y="2505075"/>
            <a:ext cx="5157787"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a:extLst>
              <a:ext uri="{FF2B5EF4-FFF2-40B4-BE49-F238E27FC236}">
                <a16:creationId xmlns:a16="http://schemas.microsoft.com/office/drawing/2014/main" id="{25A5B424-5B1F-5894-C6E0-DA7C729CD65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6" name="Espaço Reservado para Conteúdo 5">
            <a:extLst>
              <a:ext uri="{FF2B5EF4-FFF2-40B4-BE49-F238E27FC236}">
                <a16:creationId xmlns:a16="http://schemas.microsoft.com/office/drawing/2014/main" id="{06A08EEA-4EE7-54CB-C3A2-BD13C5CD58C1}"/>
              </a:ext>
            </a:extLst>
          </p:cNvPr>
          <p:cNvSpPr>
            <a:spLocks noGrp="1"/>
          </p:cNvSpPr>
          <p:nvPr>
            <p:ph sz="quarter" idx="4"/>
          </p:nvPr>
        </p:nvSpPr>
        <p:spPr>
          <a:xfrm>
            <a:off x="6172200" y="2505075"/>
            <a:ext cx="5183188"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7" name="Espaço Reservado para Data 6">
            <a:extLst>
              <a:ext uri="{FF2B5EF4-FFF2-40B4-BE49-F238E27FC236}">
                <a16:creationId xmlns:a16="http://schemas.microsoft.com/office/drawing/2014/main" id="{838FB9D7-D259-9988-2770-C7A720C98685}"/>
              </a:ext>
            </a:extLst>
          </p:cNvPr>
          <p:cNvSpPr>
            <a:spLocks noGrp="1"/>
          </p:cNvSpPr>
          <p:nvPr>
            <p:ph type="dt" sz="half" idx="10"/>
          </p:nvPr>
        </p:nvSpPr>
        <p:spPr/>
        <p:txBody>
          <a:bodyPr/>
          <a:lstStyle/>
          <a:p>
            <a:fld id="{11C7BEFE-4B67-4275-9DBE-B718A7576177}" type="datetimeFigureOut">
              <a:rPr lang="pt-BR" smtClean="0"/>
              <a:t>12/05/2026</a:t>
            </a:fld>
            <a:endParaRPr lang="pt-BR"/>
          </a:p>
        </p:txBody>
      </p:sp>
      <p:sp>
        <p:nvSpPr>
          <p:cNvPr id="8" name="Espaço Reservado para Rodapé 7">
            <a:extLst>
              <a:ext uri="{FF2B5EF4-FFF2-40B4-BE49-F238E27FC236}">
                <a16:creationId xmlns:a16="http://schemas.microsoft.com/office/drawing/2014/main" id="{14588836-8E49-21EA-B780-CBC7A726AD51}"/>
              </a:ext>
            </a:extLst>
          </p:cNvPr>
          <p:cNvSpPr>
            <a:spLocks noGrp="1"/>
          </p:cNvSpPr>
          <p:nvPr>
            <p:ph type="ftr" sz="quarter" idx="11"/>
          </p:nvPr>
        </p:nvSpPr>
        <p:spPr/>
        <p:txBody>
          <a:bodyPr/>
          <a:lstStyle/>
          <a:p>
            <a:endParaRPr lang="pt-BR"/>
          </a:p>
        </p:txBody>
      </p:sp>
      <p:sp>
        <p:nvSpPr>
          <p:cNvPr id="9" name="Espaço Reservado para Número de Slide 8">
            <a:extLst>
              <a:ext uri="{FF2B5EF4-FFF2-40B4-BE49-F238E27FC236}">
                <a16:creationId xmlns:a16="http://schemas.microsoft.com/office/drawing/2014/main" id="{D2D3FB74-BCE8-9BA8-21A2-7A68C09FBF0C}"/>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40865311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479E527-B9DD-B88C-AC03-11D5C447E4EB}"/>
              </a:ext>
            </a:extLst>
          </p:cNvPr>
          <p:cNvSpPr>
            <a:spLocks noGrp="1"/>
          </p:cNvSpPr>
          <p:nvPr>
            <p:ph type="title"/>
          </p:nvPr>
        </p:nvSpPr>
        <p:spPr/>
        <p:txBody>
          <a:bodyPr/>
          <a:lstStyle/>
          <a:p>
            <a:r>
              <a:rPr lang="pt-BR"/>
              <a:t>Clique para editar o título Mestre</a:t>
            </a:r>
          </a:p>
        </p:txBody>
      </p:sp>
      <p:sp>
        <p:nvSpPr>
          <p:cNvPr id="3" name="Espaço Reservado para Data 2">
            <a:extLst>
              <a:ext uri="{FF2B5EF4-FFF2-40B4-BE49-F238E27FC236}">
                <a16:creationId xmlns:a16="http://schemas.microsoft.com/office/drawing/2014/main" id="{3EBFAAC1-28B1-6DA2-DE07-D02F6D9F1968}"/>
              </a:ext>
            </a:extLst>
          </p:cNvPr>
          <p:cNvSpPr>
            <a:spLocks noGrp="1"/>
          </p:cNvSpPr>
          <p:nvPr>
            <p:ph type="dt" sz="half" idx="10"/>
          </p:nvPr>
        </p:nvSpPr>
        <p:spPr/>
        <p:txBody>
          <a:bodyPr/>
          <a:lstStyle/>
          <a:p>
            <a:fld id="{11C7BEFE-4B67-4275-9DBE-B718A7576177}" type="datetimeFigureOut">
              <a:rPr lang="pt-BR" smtClean="0"/>
              <a:t>12/05/2026</a:t>
            </a:fld>
            <a:endParaRPr lang="pt-BR"/>
          </a:p>
        </p:txBody>
      </p:sp>
      <p:sp>
        <p:nvSpPr>
          <p:cNvPr id="4" name="Espaço Reservado para Rodapé 3">
            <a:extLst>
              <a:ext uri="{FF2B5EF4-FFF2-40B4-BE49-F238E27FC236}">
                <a16:creationId xmlns:a16="http://schemas.microsoft.com/office/drawing/2014/main" id="{B90904FD-2CB3-ED0D-9CDC-BD7D7FC1CD45}"/>
              </a:ext>
            </a:extLst>
          </p:cNvPr>
          <p:cNvSpPr>
            <a:spLocks noGrp="1"/>
          </p:cNvSpPr>
          <p:nvPr>
            <p:ph type="ftr" sz="quarter" idx="11"/>
          </p:nvPr>
        </p:nvSpPr>
        <p:spPr/>
        <p:txBody>
          <a:bodyPr/>
          <a:lstStyle/>
          <a:p>
            <a:endParaRPr lang="pt-BR"/>
          </a:p>
        </p:txBody>
      </p:sp>
      <p:sp>
        <p:nvSpPr>
          <p:cNvPr id="5" name="Espaço Reservado para Número de Slide 4">
            <a:extLst>
              <a:ext uri="{FF2B5EF4-FFF2-40B4-BE49-F238E27FC236}">
                <a16:creationId xmlns:a16="http://schemas.microsoft.com/office/drawing/2014/main" id="{66790736-E826-E6BA-F28F-7F863D9B889C}"/>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16945721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5" name="Retângulo 4">
            <a:extLst>
              <a:ext uri="{FF2B5EF4-FFF2-40B4-BE49-F238E27FC236}">
                <a16:creationId xmlns:a16="http://schemas.microsoft.com/office/drawing/2014/main" id="{B5E40209-D6BE-11BE-4AFA-1E1DA917E678}"/>
              </a:ext>
            </a:extLst>
          </p:cNvPr>
          <p:cNvSpPr/>
          <p:nvPr userDrawn="1"/>
        </p:nvSpPr>
        <p:spPr>
          <a:xfrm>
            <a:off x="0" y="0"/>
            <a:ext cx="12192000" cy="564444"/>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6" name="Imagem 5" descr="Diagrama&#10;&#10;O conteúdo gerado por IA pode estar incorreto.">
            <a:extLst>
              <a:ext uri="{FF2B5EF4-FFF2-40B4-BE49-F238E27FC236}">
                <a16:creationId xmlns:a16="http://schemas.microsoft.com/office/drawing/2014/main" id="{5C0986B7-F707-0695-21C7-B30A0708163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7328" y="4199"/>
            <a:ext cx="2537343" cy="560245"/>
          </a:xfrm>
          <a:prstGeom prst="rect">
            <a:avLst/>
          </a:prstGeom>
        </p:spPr>
      </p:pic>
      <p:cxnSp>
        <p:nvCxnSpPr>
          <p:cNvPr id="7" name="Conector reto 6">
            <a:extLst>
              <a:ext uri="{FF2B5EF4-FFF2-40B4-BE49-F238E27FC236}">
                <a16:creationId xmlns:a16="http://schemas.microsoft.com/office/drawing/2014/main" id="{EAB01FFC-84F2-421C-27E1-E9AE5AFB9D5A}"/>
              </a:ext>
            </a:extLst>
          </p:cNvPr>
          <p:cNvCxnSpPr/>
          <p:nvPr userDrawn="1"/>
        </p:nvCxnSpPr>
        <p:spPr>
          <a:xfrm>
            <a:off x="6095999" y="869245"/>
            <a:ext cx="0" cy="5700889"/>
          </a:xfrm>
          <a:prstGeom prst="line">
            <a:avLst/>
          </a:prstGeom>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37119581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B279136-8201-AECE-8F6D-51837606E973}"/>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Conteúdo 2">
            <a:extLst>
              <a:ext uri="{FF2B5EF4-FFF2-40B4-BE49-F238E27FC236}">
                <a16:creationId xmlns:a16="http://schemas.microsoft.com/office/drawing/2014/main" id="{AADFB027-2819-B93F-1E1B-DFC2DC9FA0F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a:extLst>
              <a:ext uri="{FF2B5EF4-FFF2-40B4-BE49-F238E27FC236}">
                <a16:creationId xmlns:a16="http://schemas.microsoft.com/office/drawing/2014/main" id="{FAD791D9-F07F-E5B1-4658-37DF588FF1A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B82F2B60-8920-AD23-4B28-7A41968DC20E}"/>
              </a:ext>
            </a:extLst>
          </p:cNvPr>
          <p:cNvSpPr>
            <a:spLocks noGrp="1"/>
          </p:cNvSpPr>
          <p:nvPr>
            <p:ph type="dt" sz="half" idx="10"/>
          </p:nvPr>
        </p:nvSpPr>
        <p:spPr/>
        <p:txBody>
          <a:bodyPr/>
          <a:lstStyle/>
          <a:p>
            <a:fld id="{11C7BEFE-4B67-4275-9DBE-B718A7576177}" type="datetimeFigureOut">
              <a:rPr lang="pt-BR" smtClean="0"/>
              <a:t>12/05/2026</a:t>
            </a:fld>
            <a:endParaRPr lang="pt-BR"/>
          </a:p>
        </p:txBody>
      </p:sp>
      <p:sp>
        <p:nvSpPr>
          <p:cNvPr id="6" name="Espaço Reservado para Rodapé 5">
            <a:extLst>
              <a:ext uri="{FF2B5EF4-FFF2-40B4-BE49-F238E27FC236}">
                <a16:creationId xmlns:a16="http://schemas.microsoft.com/office/drawing/2014/main" id="{56EB25CE-2B02-AD4D-999A-962A64D15364}"/>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DA0041A3-782E-9077-768B-D9FE99B4DE74}"/>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24141400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0636344-AE6C-AD8A-6073-7C74789BA602}"/>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Imagem 2">
            <a:extLst>
              <a:ext uri="{FF2B5EF4-FFF2-40B4-BE49-F238E27FC236}">
                <a16:creationId xmlns:a16="http://schemas.microsoft.com/office/drawing/2014/main" id="{F534EF67-D029-00DD-0D7D-093CDF6844F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a:extLst>
              <a:ext uri="{FF2B5EF4-FFF2-40B4-BE49-F238E27FC236}">
                <a16:creationId xmlns:a16="http://schemas.microsoft.com/office/drawing/2014/main" id="{EFA9D8C2-2E50-5BFB-2F48-525DA572C58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9E2582A9-1FCA-8E26-9A6C-75D243AD5A60}"/>
              </a:ext>
            </a:extLst>
          </p:cNvPr>
          <p:cNvSpPr>
            <a:spLocks noGrp="1"/>
          </p:cNvSpPr>
          <p:nvPr>
            <p:ph type="dt" sz="half" idx="10"/>
          </p:nvPr>
        </p:nvSpPr>
        <p:spPr/>
        <p:txBody>
          <a:bodyPr/>
          <a:lstStyle/>
          <a:p>
            <a:fld id="{11C7BEFE-4B67-4275-9DBE-B718A7576177}" type="datetimeFigureOut">
              <a:rPr lang="pt-BR" smtClean="0"/>
              <a:t>12/05/2026</a:t>
            </a:fld>
            <a:endParaRPr lang="pt-BR"/>
          </a:p>
        </p:txBody>
      </p:sp>
      <p:sp>
        <p:nvSpPr>
          <p:cNvPr id="6" name="Espaço Reservado para Rodapé 5">
            <a:extLst>
              <a:ext uri="{FF2B5EF4-FFF2-40B4-BE49-F238E27FC236}">
                <a16:creationId xmlns:a16="http://schemas.microsoft.com/office/drawing/2014/main" id="{9108BA5E-A6DB-CE8F-8AC5-4A6605E94667}"/>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66982E48-07C0-789D-62B4-6E5C9ED56736}"/>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7167769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78B59F4-E6F0-E6CD-C6EF-F69E33A23391}"/>
              </a:ext>
            </a:extLst>
          </p:cNvPr>
          <p:cNvSpPr>
            <a:spLocks noGrp="1"/>
          </p:cNvSpPr>
          <p:nvPr>
            <p:ph type="title"/>
          </p:nvPr>
        </p:nvSpPr>
        <p:spPr/>
        <p:txBody>
          <a:bodyPr/>
          <a:lstStyle/>
          <a:p>
            <a:r>
              <a:rPr lang="pt-BR"/>
              <a:t>Clique para editar o título Mestre</a:t>
            </a:r>
          </a:p>
        </p:txBody>
      </p:sp>
      <p:sp>
        <p:nvSpPr>
          <p:cNvPr id="3" name="Espaço Reservado para Texto Vertical 2">
            <a:extLst>
              <a:ext uri="{FF2B5EF4-FFF2-40B4-BE49-F238E27FC236}">
                <a16:creationId xmlns:a16="http://schemas.microsoft.com/office/drawing/2014/main" id="{4C772AF2-F057-579A-3B7C-092BA4A2DDBD}"/>
              </a:ext>
            </a:extLst>
          </p:cNvPr>
          <p:cNvSpPr>
            <a:spLocks noGrp="1"/>
          </p:cNvSpPr>
          <p:nvPr>
            <p:ph type="body" orient="vert" idx="1"/>
          </p:nvPr>
        </p:nvSpPr>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8CE94A10-A237-0F1A-FCD8-9ADFC9EA3530}"/>
              </a:ext>
            </a:extLst>
          </p:cNvPr>
          <p:cNvSpPr>
            <a:spLocks noGrp="1"/>
          </p:cNvSpPr>
          <p:nvPr>
            <p:ph type="dt" sz="half" idx="10"/>
          </p:nvPr>
        </p:nvSpPr>
        <p:spPr/>
        <p:txBody>
          <a:bodyPr/>
          <a:lstStyle/>
          <a:p>
            <a:fld id="{11C7BEFE-4B67-4275-9DBE-B718A7576177}" type="datetimeFigureOut">
              <a:rPr lang="pt-BR" smtClean="0"/>
              <a:t>12/05/2026</a:t>
            </a:fld>
            <a:endParaRPr lang="pt-BR"/>
          </a:p>
        </p:txBody>
      </p:sp>
      <p:sp>
        <p:nvSpPr>
          <p:cNvPr id="5" name="Espaço Reservado para Rodapé 4">
            <a:extLst>
              <a:ext uri="{FF2B5EF4-FFF2-40B4-BE49-F238E27FC236}">
                <a16:creationId xmlns:a16="http://schemas.microsoft.com/office/drawing/2014/main" id="{C5D5F94A-E23C-E7D7-63B2-690A45693A57}"/>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59A6253C-67AB-22D7-4239-CBE3DB185D7F}"/>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35014436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12D85FEA-A880-6656-00B8-68E2C96A2F10}"/>
              </a:ext>
            </a:extLst>
          </p:cNvPr>
          <p:cNvSpPr>
            <a:spLocks noGrp="1"/>
          </p:cNvSpPr>
          <p:nvPr>
            <p:ph type="title" orient="vert"/>
          </p:nvPr>
        </p:nvSpPr>
        <p:spPr>
          <a:xfrm>
            <a:off x="8724900" y="365125"/>
            <a:ext cx="2628900" cy="5811838"/>
          </a:xfrm>
        </p:spPr>
        <p:txBody>
          <a:bodyPr vert="eaVert"/>
          <a:lstStyle/>
          <a:p>
            <a:r>
              <a:rPr lang="pt-BR"/>
              <a:t>Clique para editar o título Mestre</a:t>
            </a:r>
          </a:p>
        </p:txBody>
      </p:sp>
      <p:sp>
        <p:nvSpPr>
          <p:cNvPr id="3" name="Espaço Reservado para Texto Vertical 2">
            <a:extLst>
              <a:ext uri="{FF2B5EF4-FFF2-40B4-BE49-F238E27FC236}">
                <a16:creationId xmlns:a16="http://schemas.microsoft.com/office/drawing/2014/main" id="{AB867634-7EF3-4BED-E640-5AA05D1A0FE1}"/>
              </a:ext>
            </a:extLst>
          </p:cNvPr>
          <p:cNvSpPr>
            <a:spLocks noGrp="1"/>
          </p:cNvSpPr>
          <p:nvPr>
            <p:ph type="body" orient="vert" idx="1"/>
          </p:nvPr>
        </p:nvSpPr>
        <p:spPr>
          <a:xfrm>
            <a:off x="838200" y="365125"/>
            <a:ext cx="7734300" cy="5811838"/>
          </a:xfrm>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955D0EF6-2017-9073-BC0E-07AC3286331B}"/>
              </a:ext>
            </a:extLst>
          </p:cNvPr>
          <p:cNvSpPr>
            <a:spLocks noGrp="1"/>
          </p:cNvSpPr>
          <p:nvPr>
            <p:ph type="dt" sz="half" idx="10"/>
          </p:nvPr>
        </p:nvSpPr>
        <p:spPr/>
        <p:txBody>
          <a:bodyPr/>
          <a:lstStyle/>
          <a:p>
            <a:fld id="{11C7BEFE-4B67-4275-9DBE-B718A7576177}" type="datetimeFigureOut">
              <a:rPr lang="pt-BR" smtClean="0"/>
              <a:t>12/05/2026</a:t>
            </a:fld>
            <a:endParaRPr lang="pt-BR"/>
          </a:p>
        </p:txBody>
      </p:sp>
      <p:sp>
        <p:nvSpPr>
          <p:cNvPr id="5" name="Espaço Reservado para Rodapé 4">
            <a:extLst>
              <a:ext uri="{FF2B5EF4-FFF2-40B4-BE49-F238E27FC236}">
                <a16:creationId xmlns:a16="http://schemas.microsoft.com/office/drawing/2014/main" id="{5ECCEA66-BA1F-B765-A8FC-860C66145BAE}"/>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B0097608-A93A-B43C-74E4-0D7EB46DC67D}"/>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42655600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a:extLst>
              <a:ext uri="{FF2B5EF4-FFF2-40B4-BE49-F238E27FC236}">
                <a16:creationId xmlns:a16="http://schemas.microsoft.com/office/drawing/2014/main" id="{82A9A388-A9ED-BF8C-8EA6-547124D776E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BR"/>
              <a:t>Clique para editar o título Mestre</a:t>
            </a:r>
          </a:p>
        </p:txBody>
      </p:sp>
      <p:sp>
        <p:nvSpPr>
          <p:cNvPr id="3" name="Espaço Reservado para Texto 2">
            <a:extLst>
              <a:ext uri="{FF2B5EF4-FFF2-40B4-BE49-F238E27FC236}">
                <a16:creationId xmlns:a16="http://schemas.microsoft.com/office/drawing/2014/main" id="{C7E1590F-9A3B-C9D4-155F-940EF1F38A3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97FC48DE-05BA-22E6-388C-AFB7C604827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1C7BEFE-4B67-4275-9DBE-B718A7576177}" type="datetimeFigureOut">
              <a:rPr lang="pt-BR" smtClean="0"/>
              <a:t>12/05/2026</a:t>
            </a:fld>
            <a:endParaRPr lang="pt-BR"/>
          </a:p>
        </p:txBody>
      </p:sp>
      <p:sp>
        <p:nvSpPr>
          <p:cNvPr id="5" name="Espaço Reservado para Rodapé 4">
            <a:extLst>
              <a:ext uri="{FF2B5EF4-FFF2-40B4-BE49-F238E27FC236}">
                <a16:creationId xmlns:a16="http://schemas.microsoft.com/office/drawing/2014/main" id="{9C35F1C1-3ED6-49FE-3DA0-0DD1CBB190E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a:extLst>
              <a:ext uri="{FF2B5EF4-FFF2-40B4-BE49-F238E27FC236}">
                <a16:creationId xmlns:a16="http://schemas.microsoft.com/office/drawing/2014/main" id="{5E64E440-424A-C68C-EDD8-150242EC552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3F061E-E1AA-4D40-8FBD-1E02D6D975F7}" type="slidenum">
              <a:rPr lang="pt-BR" smtClean="0"/>
              <a:t>‹nº›</a:t>
            </a:fld>
            <a:endParaRPr lang="pt-BR"/>
          </a:p>
        </p:txBody>
      </p:sp>
    </p:spTree>
    <p:extLst>
      <p:ext uri="{BB962C8B-B14F-4D97-AF65-F5344CB8AC3E}">
        <p14:creationId xmlns:p14="http://schemas.microsoft.com/office/powerpoint/2010/main" val="19860883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9E81A940-12FD-22DE-6F3C-430A6B2B1A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7" name="CaixaDeTexto 16">
            <a:extLst>
              <a:ext uri="{FF2B5EF4-FFF2-40B4-BE49-F238E27FC236}">
                <a16:creationId xmlns:a16="http://schemas.microsoft.com/office/drawing/2014/main" id="{0C2940D2-74E0-9E09-E895-27BF153E88CC}"/>
              </a:ext>
            </a:extLst>
          </p:cNvPr>
          <p:cNvSpPr txBox="1"/>
          <p:nvPr/>
        </p:nvSpPr>
        <p:spPr>
          <a:xfrm>
            <a:off x="3637181" y="4095301"/>
            <a:ext cx="3673746" cy="707886"/>
          </a:xfrm>
          <a:prstGeom prst="rect">
            <a:avLst/>
          </a:prstGeom>
          <a:noFill/>
        </p:spPr>
        <p:txBody>
          <a:bodyPr wrap="square" rtlCol="0">
            <a:spAutoFit/>
          </a:bodyPr>
          <a:lstStyle/>
          <a:p>
            <a:r>
              <a:rPr lang="pt-BR" sz="4000" b="1" dirty="0">
                <a:solidFill>
                  <a:schemeClr val="bg1"/>
                </a:solidFill>
                <a:ea typeface="Verdana" panose="020B0604030504040204" pitchFamily="34" charset="0"/>
                <a:cs typeface="ADLaM Display" panose="02010000000000000000" pitchFamily="2" charset="0"/>
              </a:rPr>
              <a:t>3ª SÉRIE</a:t>
            </a:r>
          </a:p>
        </p:txBody>
      </p:sp>
      <p:sp>
        <p:nvSpPr>
          <p:cNvPr id="4" name="CaixaDeTexto 3">
            <a:extLst>
              <a:ext uri="{FF2B5EF4-FFF2-40B4-BE49-F238E27FC236}">
                <a16:creationId xmlns:a16="http://schemas.microsoft.com/office/drawing/2014/main" id="{DD1B72A1-903F-5D7B-B52C-806C212F5183}"/>
              </a:ext>
            </a:extLst>
          </p:cNvPr>
          <p:cNvSpPr txBox="1"/>
          <p:nvPr/>
        </p:nvSpPr>
        <p:spPr>
          <a:xfrm>
            <a:off x="3637181" y="4925684"/>
            <a:ext cx="5610336" cy="830997"/>
          </a:xfrm>
          <a:prstGeom prst="rect">
            <a:avLst/>
          </a:prstGeom>
          <a:noFill/>
        </p:spPr>
        <p:txBody>
          <a:bodyPr wrap="square" rtlCol="0">
            <a:spAutoFit/>
          </a:bodyPr>
          <a:lstStyle/>
          <a:p>
            <a:r>
              <a:rPr lang="pt-BR" sz="2400" b="1" dirty="0">
                <a:solidFill>
                  <a:schemeClr val="bg1"/>
                </a:solidFill>
                <a:latin typeface="Arial Narrow" panose="020B0606020202030204" pitchFamily="34" charset="0"/>
                <a:ea typeface="Verdana" panose="020B0604030504040204" pitchFamily="34" charset="0"/>
                <a:cs typeface="Arial" panose="020B0604020202020204" pitchFamily="34" charset="0"/>
              </a:rPr>
              <a:t>Ciências Humanas e Sociais Aplicadas </a:t>
            </a:r>
          </a:p>
          <a:p>
            <a:pPr algn="ctr"/>
            <a:r>
              <a:rPr lang="pt-BR" sz="2400" b="1" dirty="0">
                <a:solidFill>
                  <a:schemeClr val="bg1"/>
                </a:solidFill>
                <a:ea typeface="Verdana" panose="020B0604030504040204" pitchFamily="34" charset="0"/>
                <a:cs typeface="ADLaM Display" panose="02010000000000000000" pitchFamily="2" charset="0"/>
              </a:rPr>
              <a:t>FILOSOFIA</a:t>
            </a:r>
          </a:p>
        </p:txBody>
      </p:sp>
    </p:spTree>
    <p:extLst>
      <p:ext uri="{BB962C8B-B14F-4D97-AF65-F5344CB8AC3E}">
        <p14:creationId xmlns:p14="http://schemas.microsoft.com/office/powerpoint/2010/main" val="1169689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Imagem 1">
            <a:extLst>
              <a:ext uri="{FF2B5EF4-FFF2-40B4-BE49-F238E27FC236}">
                <a16:creationId xmlns:a16="http://schemas.microsoft.com/office/drawing/2014/main" id="{C80E5225-EA9C-DA58-0B06-29FB3204827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5142" y="559160"/>
            <a:ext cx="1718933" cy="8594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Imagem 2">
            <a:extLst>
              <a:ext uri="{FF2B5EF4-FFF2-40B4-BE49-F238E27FC236}">
                <a16:creationId xmlns:a16="http://schemas.microsoft.com/office/drawing/2014/main" id="{232509DE-08CB-8E91-CC8D-72D1E0804711}"/>
              </a:ext>
            </a:extLst>
          </p:cNvPr>
          <p:cNvPicPr>
            <a:picLocks noChangeAspect="1"/>
          </p:cNvPicPr>
          <p:nvPr/>
        </p:nvPicPr>
        <p:blipFill>
          <a:blip r:embed="rId3"/>
          <a:stretch>
            <a:fillRect/>
          </a:stretch>
        </p:blipFill>
        <p:spPr>
          <a:xfrm>
            <a:off x="683362" y="1368443"/>
            <a:ext cx="5287113" cy="1028844"/>
          </a:xfrm>
          <a:prstGeom prst="rect">
            <a:avLst/>
          </a:prstGeom>
        </p:spPr>
      </p:pic>
      <p:sp>
        <p:nvSpPr>
          <p:cNvPr id="5" name="CaixaDeTexto 4">
            <a:extLst>
              <a:ext uri="{FF2B5EF4-FFF2-40B4-BE49-F238E27FC236}">
                <a16:creationId xmlns:a16="http://schemas.microsoft.com/office/drawing/2014/main" id="{29C35C37-76CF-A9D3-E028-11F4B3742AB2}"/>
              </a:ext>
            </a:extLst>
          </p:cNvPr>
          <p:cNvSpPr txBox="1"/>
          <p:nvPr/>
        </p:nvSpPr>
        <p:spPr>
          <a:xfrm>
            <a:off x="265142" y="2391558"/>
            <a:ext cx="5705333" cy="4401205"/>
          </a:xfrm>
          <a:prstGeom prst="rect">
            <a:avLst/>
          </a:prstGeom>
          <a:noFill/>
        </p:spPr>
        <p:txBody>
          <a:bodyPr wrap="square">
            <a:spAutoFit/>
          </a:bodyPr>
          <a:lstStyle/>
          <a:p>
            <a:pPr algn="just">
              <a:buNone/>
            </a:pPr>
            <a:r>
              <a:rPr lang="pt-PT" sz="2000" b="1" kern="100" dirty="0">
                <a:effectLst/>
                <a:latin typeface="Arial Narrow" panose="020B0606020202030204" pitchFamily="34" charset="0"/>
                <a:ea typeface="Calibri" panose="020F0502020204030204" pitchFamily="34" charset="0"/>
                <a:cs typeface="Calibri" panose="020F0502020204030204" pitchFamily="34" charset="0"/>
              </a:rPr>
              <a:t>Leia o texto</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buNone/>
            </a:pPr>
            <a:r>
              <a:rPr lang="pt-PT" sz="2000" b="1" kern="100" dirty="0">
                <a:effectLst/>
                <a:latin typeface="Arial Narrow" panose="020B0606020202030204" pitchFamily="34" charset="0"/>
                <a:ea typeface="Calibri" panose="020F0502020204030204" pitchFamily="34" charset="0"/>
                <a:cs typeface="Calibri" panose="020F0502020204030204" pitchFamily="34" charset="0"/>
              </a:rPr>
              <a:t>Texto I</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buNone/>
            </a:pP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 </a:t>
            </a:r>
          </a:p>
          <a:p>
            <a:pPr algn="just">
              <a:buNone/>
            </a:pP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Da filosofia medieval ao humanismo renascentista: a dignidade humana em destaque</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buNone/>
            </a:pP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 </a:t>
            </a:r>
          </a:p>
          <a:p>
            <a:pPr algn="jus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A transição do pensamento filosófico medieval para o humanismo renascentista representa uma das mudanças mais importantes da história intelectual do Ocidente. Não se trata de uma ruptura absoluta, como se a Idade Média tivesse sido simplesmente abandonada, mas de um processo de transformação no qual certos temas antigos foram retomados e reinterpretados. Entre esses temas, destaca-se a valorização da dignidade humana.</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CaixaDeTexto 6">
            <a:extLst>
              <a:ext uri="{FF2B5EF4-FFF2-40B4-BE49-F238E27FC236}">
                <a16:creationId xmlns:a16="http://schemas.microsoft.com/office/drawing/2014/main" id="{AAD85CA1-6187-291F-A276-0CC68524E08A}"/>
              </a:ext>
            </a:extLst>
          </p:cNvPr>
          <p:cNvSpPr txBox="1"/>
          <p:nvPr/>
        </p:nvSpPr>
        <p:spPr>
          <a:xfrm>
            <a:off x="6156385" y="2096220"/>
            <a:ext cx="5838201" cy="3477875"/>
          </a:xfrm>
          <a:prstGeom prst="rect">
            <a:avLst/>
          </a:prstGeom>
          <a:noFill/>
        </p:spPr>
        <p:txBody>
          <a:bodyPr wrap="square">
            <a:spAutoFit/>
          </a:bodyPr>
          <a:lstStyle/>
          <a:p>
            <a:pPr algn="just"/>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Na filosofia medieval, a vida humana era compreendida sobretudo a partir de sua relação com Deus, com a ordem da criação e com a salvação da alma. Já no Renascimento, sem abandonar necessariamente a religião, muitos pensadores passaram a enfatizar mais diretamente o valor do ser humano, sua capacidade racional, sua liberdade, sua educação e sua ação no mundo. Nesse contexto, o pensamento político de Tomás de Aquino pode ser entendido como um primeiro momento importante de valorização da dignidade humana, que depois será remodelado pelo humanismo renascentista.</a:t>
            </a:r>
            <a:endParaRPr lang="pt-BR" sz="2000" dirty="0"/>
          </a:p>
        </p:txBody>
      </p:sp>
    </p:spTree>
    <p:extLst>
      <p:ext uri="{BB962C8B-B14F-4D97-AF65-F5344CB8AC3E}">
        <p14:creationId xmlns:p14="http://schemas.microsoft.com/office/powerpoint/2010/main" val="9925924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ixaDeTexto 4">
            <a:extLst>
              <a:ext uri="{FF2B5EF4-FFF2-40B4-BE49-F238E27FC236}">
                <a16:creationId xmlns:a16="http://schemas.microsoft.com/office/drawing/2014/main" id="{0118239F-3BD4-D832-BD55-692E6E5357AB}"/>
              </a:ext>
            </a:extLst>
          </p:cNvPr>
          <p:cNvSpPr txBox="1"/>
          <p:nvPr/>
        </p:nvSpPr>
        <p:spPr>
          <a:xfrm>
            <a:off x="260230" y="1440612"/>
            <a:ext cx="5631611" cy="3800592"/>
          </a:xfrm>
          <a:prstGeom prst="rect">
            <a:avLst/>
          </a:prstGeom>
          <a:noFill/>
        </p:spPr>
        <p:txBody>
          <a:bodyPr wrap="square">
            <a:spAutoFit/>
          </a:bodyPr>
          <a:lstStyle/>
          <a:p>
            <a:pPr algn="just">
              <a:lnSpc>
                <a:spcPct val="107000"/>
              </a:lnSpc>
              <a:spcAft>
                <a:spcPts val="800"/>
              </a:spcAft>
              <a:buNone/>
            </a:pP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Tomás de Aquino e um primeiro momento de valorização da dignidade humana</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indent="450215" algn="just">
              <a:lnSpc>
                <a:spcPct val="107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Tomás de Aquino (1225-1274) foi um dos maiores filósofos e teólogos da Idade Média. Sua obra buscou articular a fé cristã com a razão filosófica, especialmente a partir da recepção de Aristóteles. Em seu pensamento, o ser humano ocupa um lugar elevado na criação porque foi dotado de razão e vontade. Isso significa que a pessoa humana não é apenas uma criatura passiva, mas um ser capaz de conhecer, deliberar e orientar suas ações em direção ao bem.</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9" name="Imagem 8">
            <a:extLst>
              <a:ext uri="{FF2B5EF4-FFF2-40B4-BE49-F238E27FC236}">
                <a16:creationId xmlns:a16="http://schemas.microsoft.com/office/drawing/2014/main" id="{D1ADB7C1-D457-7141-EE66-2E751520CB47}"/>
              </a:ext>
            </a:extLst>
          </p:cNvPr>
          <p:cNvPicPr>
            <a:picLocks noChangeAspect="1"/>
          </p:cNvPicPr>
          <p:nvPr/>
        </p:nvPicPr>
        <p:blipFill>
          <a:blip r:embed="rId2"/>
          <a:stretch>
            <a:fillRect/>
          </a:stretch>
        </p:blipFill>
        <p:spPr>
          <a:xfrm>
            <a:off x="7801883" y="1204552"/>
            <a:ext cx="2730969" cy="5279156"/>
          </a:xfrm>
          <a:prstGeom prst="rect">
            <a:avLst/>
          </a:prstGeom>
        </p:spPr>
      </p:pic>
    </p:spTree>
    <p:extLst>
      <p:ext uri="{BB962C8B-B14F-4D97-AF65-F5344CB8AC3E}">
        <p14:creationId xmlns:p14="http://schemas.microsoft.com/office/powerpoint/2010/main" val="35963577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16F98556-95B7-9018-C538-05DE3F6CB0C4}"/>
              </a:ext>
            </a:extLst>
          </p:cNvPr>
          <p:cNvSpPr txBox="1"/>
          <p:nvPr/>
        </p:nvSpPr>
        <p:spPr>
          <a:xfrm>
            <a:off x="209190" y="1742536"/>
            <a:ext cx="5717157" cy="3039358"/>
          </a:xfrm>
          <a:prstGeom prst="rect">
            <a:avLst/>
          </a:prstGeom>
          <a:noFill/>
        </p:spPr>
        <p:txBody>
          <a:bodyPr wrap="square">
            <a:spAutoFit/>
          </a:bodyPr>
          <a:lstStyle/>
          <a:p>
            <a:pPr algn="just">
              <a:lnSpc>
                <a:spcPct val="107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No campo político, Tomás de Aquino entende que a vida em sociedade é natural ao ser humano. As pessoas não vivem juntas apenas por necessidade material, mas porque a própria natureza humana é social. Assim, a comunidade política não existe apenas para impor ordem, e sim para promover o bem comum. Esse ponto é importante porque mostra que o governo deve estar a serviço da realização humana e não apenas da força ou do interesse de governantes.</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CaixaDeTexto 4">
            <a:extLst>
              <a:ext uri="{FF2B5EF4-FFF2-40B4-BE49-F238E27FC236}">
                <a16:creationId xmlns:a16="http://schemas.microsoft.com/office/drawing/2014/main" id="{8FFDA1FD-676A-639F-8C9C-235B30E947F4}"/>
              </a:ext>
            </a:extLst>
          </p:cNvPr>
          <p:cNvSpPr txBox="1"/>
          <p:nvPr/>
        </p:nvSpPr>
        <p:spPr>
          <a:xfrm>
            <a:off x="6170764" y="1742536"/>
            <a:ext cx="5717155" cy="2554545"/>
          </a:xfrm>
          <a:prstGeom prst="rect">
            <a:avLst/>
          </a:prstGeom>
          <a:noFill/>
        </p:spPr>
        <p:txBody>
          <a:bodyPr wrap="square">
            <a:spAutoFit/>
          </a:bodyPr>
          <a:lstStyle/>
          <a:p>
            <a:pPr algn="just"/>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Para Tomás, toda autoridade legítima deve se orientar pela justiça. A lei, em seu sentido verdadeiro, não é mero instrumento de dominação; ela deve ser uma ordenação racional voltada para o bem comum. Isso já indica uma forma inicial de reconhecimento da dignidade humana: se a pessoa é racional, se participa da lei natural e se possui uma finalidade própria, então não pode ser tratada como simples objeto de poder.</a:t>
            </a:r>
            <a:endParaRPr lang="pt-BR" sz="2000" dirty="0"/>
          </a:p>
        </p:txBody>
      </p:sp>
    </p:spTree>
    <p:extLst>
      <p:ext uri="{BB962C8B-B14F-4D97-AF65-F5344CB8AC3E}">
        <p14:creationId xmlns:p14="http://schemas.microsoft.com/office/powerpoint/2010/main" val="18519698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6D8F0FE8-C41E-8F3B-09CD-0B7EE317D4B9}"/>
              </a:ext>
            </a:extLst>
          </p:cNvPr>
          <p:cNvSpPr txBox="1"/>
          <p:nvPr/>
        </p:nvSpPr>
        <p:spPr>
          <a:xfrm>
            <a:off x="140179" y="836764"/>
            <a:ext cx="5820674" cy="3800592"/>
          </a:xfrm>
          <a:prstGeom prst="rect">
            <a:avLst/>
          </a:prstGeom>
          <a:noFill/>
        </p:spPr>
        <p:txBody>
          <a:bodyPr wrap="square">
            <a:spAutoFit/>
          </a:bodyPr>
          <a:lstStyle/>
          <a:p>
            <a:pPr indent="450215" algn="just">
              <a:lnSpc>
                <a:spcPct val="107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Outro aspecto relevante é a ideia de lei natural. Segundo Tomás de Aquino, existe uma ordem moral inscrita na própria natureza humana, acessível à razão. Todos os seres humanos, por participarem dessa racionalidade, são capazes de distinguir, ao menos em linhas gerais, o bem do mal. Isso concede à pessoa um valor moral próprio. </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indent="450215" algn="just">
              <a:lnSpc>
                <a:spcPct val="107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Embora Tomás ainda pense em uma sociedade hierárquica típica do mundo medieval, sua filosofia oferece bases importantes para a posterior noção de dignidade humana universal, pois reconhece em todos os seres humanos uma natureza racional comum.</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CaixaDeTexto 4">
            <a:extLst>
              <a:ext uri="{FF2B5EF4-FFF2-40B4-BE49-F238E27FC236}">
                <a16:creationId xmlns:a16="http://schemas.microsoft.com/office/drawing/2014/main" id="{7C5D6741-16BE-B42F-E2A7-EBB9FD19380A}"/>
              </a:ext>
            </a:extLst>
          </p:cNvPr>
          <p:cNvSpPr txBox="1"/>
          <p:nvPr/>
        </p:nvSpPr>
        <p:spPr>
          <a:xfrm>
            <a:off x="0" y="4787662"/>
            <a:ext cx="5960853" cy="1722074"/>
          </a:xfrm>
          <a:prstGeom prst="rect">
            <a:avLst/>
          </a:prstGeom>
          <a:noFill/>
        </p:spPr>
        <p:txBody>
          <a:bodyPr wrap="square">
            <a:spAutoFit/>
          </a:bodyPr>
          <a:lstStyle/>
          <a:p>
            <a:pPr indent="450215" algn="just">
              <a:lnSpc>
                <a:spcPct val="107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Portanto, em Tomás de Aquino, a dignidade humana aparece ligada à criação divina, à racionalidade, à sociabilidade e à orientação da vida política para o bem comum. Ainda não se trata do conceito moderno de direitos humanos, mas já há elementos decisivos para sua formação.</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CaixaDeTexto 6">
            <a:extLst>
              <a:ext uri="{FF2B5EF4-FFF2-40B4-BE49-F238E27FC236}">
                <a16:creationId xmlns:a16="http://schemas.microsoft.com/office/drawing/2014/main" id="{97D27DB8-9B83-9DD7-69AC-47A6A17B708A}"/>
              </a:ext>
            </a:extLst>
          </p:cNvPr>
          <p:cNvSpPr txBox="1"/>
          <p:nvPr/>
        </p:nvSpPr>
        <p:spPr>
          <a:xfrm>
            <a:off x="6156385" y="836764"/>
            <a:ext cx="5820674" cy="2812629"/>
          </a:xfrm>
          <a:prstGeom prst="rect">
            <a:avLst/>
          </a:prstGeom>
          <a:noFill/>
        </p:spPr>
        <p:txBody>
          <a:bodyPr wrap="square">
            <a:spAutoFit/>
          </a:bodyPr>
          <a:lstStyle/>
          <a:p>
            <a:pPr algn="just">
              <a:lnSpc>
                <a:spcPct val="107000"/>
              </a:lnSpc>
              <a:spcAft>
                <a:spcPts val="800"/>
              </a:spcAft>
              <a:buNone/>
            </a:pP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O que é o humanismo renascentista?</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O humanismo renascentista foi um movimento intelectual e cultural que ganhou força entre os séculos XIV e XVI, especialmente na Itália e depois em outras regiões da Europa. Seu nome vem da valorização das humanidades, isto é, dos estudos de gramática, retórica, poesia, história e filosofia moral, inspirados nos autores da Antiguidade clássica, como Cícero, Sêneca, Platão e outros.</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9" name="CaixaDeTexto 8">
            <a:extLst>
              <a:ext uri="{FF2B5EF4-FFF2-40B4-BE49-F238E27FC236}">
                <a16:creationId xmlns:a16="http://schemas.microsoft.com/office/drawing/2014/main" id="{75C8448A-92BB-FC96-87BE-2C2F956D9C2D}"/>
              </a:ext>
            </a:extLst>
          </p:cNvPr>
          <p:cNvSpPr txBox="1"/>
          <p:nvPr/>
        </p:nvSpPr>
        <p:spPr>
          <a:xfrm>
            <a:off x="6096000" y="3899138"/>
            <a:ext cx="5820674" cy="2380716"/>
          </a:xfrm>
          <a:prstGeom prst="rect">
            <a:avLst/>
          </a:prstGeom>
          <a:noFill/>
        </p:spPr>
        <p:txBody>
          <a:bodyPr wrap="square">
            <a:spAutoFit/>
          </a:bodyPr>
          <a:lstStyle/>
          <a:p>
            <a:pPr indent="450215" algn="just">
              <a:lnSpc>
                <a:spcPct val="107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O humanismo não foi um abandono completo do cristianismo. Muitos humanistas eram profundamente religiosos. O que ocorreu foi uma mudança de ênfase: o ser humano passou a ser visto de maneira mais positiva, como alguém dotado de capacidades que deveriam ser cultivadas pela educação, pela reflexão moral e pela participação na vida pública.</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9351041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0AA612C9-3FB4-E5A0-A060-53BA6E0CC9FA}"/>
              </a:ext>
            </a:extLst>
          </p:cNvPr>
          <p:cNvSpPr txBox="1"/>
          <p:nvPr/>
        </p:nvSpPr>
        <p:spPr>
          <a:xfrm>
            <a:off x="140180" y="1276710"/>
            <a:ext cx="5734409" cy="4534126"/>
          </a:xfrm>
          <a:prstGeom prst="rect">
            <a:avLst/>
          </a:prstGeom>
          <a:noFill/>
        </p:spPr>
        <p:txBody>
          <a:bodyPr wrap="square">
            <a:spAutoFit/>
          </a:bodyPr>
          <a:lstStyle/>
          <a:p>
            <a:pPr algn="just">
              <a:lnSpc>
                <a:spcPct val="107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Entre as principais características do humanismo, podem ser destacadas:</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6000"/>
              </a:lnSpc>
              <a:buFont typeface="Symbol" panose="05050102010706020507" pitchFamily="18" charset="2"/>
              <a:buChar char=""/>
            </a:pPr>
            <a:r>
              <a:rPr lang="pt-BR" sz="2000" dirty="0">
                <a:effectLst/>
                <a:latin typeface="Arial Narrow" panose="020B0606020202030204" pitchFamily="34" charset="0"/>
                <a:ea typeface="Calibri" panose="020F0502020204030204" pitchFamily="34" charset="0"/>
                <a:cs typeface="Times New Roman" panose="02020603050405020304" pitchFamily="18" charset="0"/>
              </a:rPr>
              <a:t>A centralidade do ser humano como tema de reflexão, sem negar Deus, mas valorizando mais a experiência humana concreta.</a:t>
            </a:r>
            <a:endParaRPr lang="pt-BR" sz="20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6000"/>
              </a:lnSpc>
              <a:buFont typeface="Symbol" panose="05050102010706020507" pitchFamily="18" charset="2"/>
              <a:buChar char=""/>
            </a:pPr>
            <a:r>
              <a:rPr lang="pt-BR" sz="2000" dirty="0">
                <a:effectLst/>
                <a:latin typeface="Arial Narrow" panose="020B0606020202030204" pitchFamily="34" charset="0"/>
                <a:ea typeface="Calibri" panose="020F0502020204030204" pitchFamily="34" charset="0"/>
                <a:cs typeface="Times New Roman" panose="02020603050405020304" pitchFamily="18" charset="0"/>
              </a:rPr>
              <a:t>A defesa da educação como caminho de aperfeiçoamento moral, intelectual e político.</a:t>
            </a:r>
            <a:endParaRPr lang="pt-BR" sz="20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6000"/>
              </a:lnSpc>
              <a:buFont typeface="Symbol" panose="05050102010706020507" pitchFamily="18" charset="2"/>
              <a:buChar char=""/>
            </a:pPr>
            <a:r>
              <a:rPr lang="pt-BR" sz="2000" dirty="0">
                <a:effectLst/>
                <a:latin typeface="Arial Narrow" panose="020B0606020202030204" pitchFamily="34" charset="0"/>
                <a:ea typeface="Calibri" panose="020F0502020204030204" pitchFamily="34" charset="0"/>
                <a:cs typeface="Times New Roman" panose="02020603050405020304" pitchFamily="18" charset="0"/>
              </a:rPr>
              <a:t>A retomada crítica dos autores clássicos da Antiguidade.</a:t>
            </a:r>
            <a:endParaRPr lang="pt-BR" sz="20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6000"/>
              </a:lnSpc>
              <a:spcAft>
                <a:spcPts val="800"/>
              </a:spcAft>
              <a:buFont typeface="Symbol" panose="05050102010706020507" pitchFamily="18" charset="2"/>
              <a:buChar char=""/>
            </a:pPr>
            <a:r>
              <a:rPr lang="pt-BR" sz="2000" dirty="0">
                <a:effectLst/>
                <a:latin typeface="Arial Narrow" panose="020B0606020202030204" pitchFamily="34" charset="0"/>
                <a:ea typeface="Calibri" panose="020F0502020204030204" pitchFamily="34" charset="0"/>
                <a:cs typeface="Times New Roman" panose="02020603050405020304" pitchFamily="18" charset="0"/>
              </a:rPr>
              <a:t>A valorização da razão, da liberdade e da capacidade humana de agir no mundo.</a:t>
            </a:r>
            <a:endParaRPr lang="pt-BR" sz="20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800"/>
              </a:spcAft>
              <a:buFont typeface="Symbol" panose="05050102010706020507" pitchFamily="18" charset="2"/>
              <a:buChar char=""/>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A atenção à vida prática, à ética, à linguagem e à formação do cidadão.</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CaixaDeTexto 4">
            <a:extLst>
              <a:ext uri="{FF2B5EF4-FFF2-40B4-BE49-F238E27FC236}">
                <a16:creationId xmlns:a16="http://schemas.microsoft.com/office/drawing/2014/main" id="{69121749-3201-10F9-76A7-1EC7EBB18360}"/>
              </a:ext>
            </a:extLst>
          </p:cNvPr>
          <p:cNvSpPr txBox="1"/>
          <p:nvPr/>
        </p:nvSpPr>
        <p:spPr>
          <a:xfrm>
            <a:off x="6187296" y="1858089"/>
            <a:ext cx="5864524" cy="3141822"/>
          </a:xfrm>
          <a:prstGeom prst="rect">
            <a:avLst/>
          </a:prstGeom>
          <a:noFill/>
        </p:spPr>
        <p:txBody>
          <a:bodyPr wrap="square">
            <a:spAutoFit/>
          </a:bodyPr>
          <a:lstStyle/>
          <a:p>
            <a:pPr algn="just">
              <a:lnSpc>
                <a:spcPct val="107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Nesse contexto, a dignidade humana passa a ser compreendida de forma mais intensa como o valor próprio do ser humano enquanto ser racional, livre, criativo e educável. Se na Idade Média a dignidade estava fortemente associada ao lugar do homem na criação divina, no Renascimento ela passa a ser ressaltada também a partir de suas capacidades terrenas, de sua autonomia moral e de seu potencial de formação.</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buNone/>
            </a:pP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4051339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88C37672-88E6-B6E8-5EB3-1BB4E534A744}"/>
              </a:ext>
            </a:extLst>
          </p:cNvPr>
          <p:cNvSpPr txBox="1"/>
          <p:nvPr/>
        </p:nvSpPr>
        <p:spPr>
          <a:xfrm>
            <a:off x="88421" y="854014"/>
            <a:ext cx="5846552" cy="2483309"/>
          </a:xfrm>
          <a:prstGeom prst="rect">
            <a:avLst/>
          </a:prstGeom>
          <a:noFill/>
        </p:spPr>
        <p:txBody>
          <a:bodyPr wrap="square">
            <a:spAutoFit/>
          </a:bodyPr>
          <a:lstStyle/>
          <a:p>
            <a:pPr algn="just">
              <a:lnSpc>
                <a:spcPct val="107000"/>
              </a:lnSpc>
              <a:spcAft>
                <a:spcPts val="800"/>
              </a:spcAft>
              <a:buNone/>
            </a:pP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O humanismo e a valorização da dignidade humana</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O humanismo renascentista não rejeita totalmente a herança medieval; ele a reelabora. A ideia de que o ser humano possui valor por ter sido criado por Deus permanece em muitos autores. Porém, esse valor passa a ser expresso com uma nova linguagem: a da formação humana, da liberdade interior, da cultura, da educação e da responsabilidade ética.</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CaixaDeTexto 4">
            <a:extLst>
              <a:ext uri="{FF2B5EF4-FFF2-40B4-BE49-F238E27FC236}">
                <a16:creationId xmlns:a16="http://schemas.microsoft.com/office/drawing/2014/main" id="{71C0B317-6D99-4549-B6F3-22D7DCEEE528}"/>
              </a:ext>
            </a:extLst>
          </p:cNvPr>
          <p:cNvSpPr txBox="1"/>
          <p:nvPr/>
        </p:nvSpPr>
        <p:spPr>
          <a:xfrm>
            <a:off x="157432" y="3692106"/>
            <a:ext cx="5777541" cy="2246769"/>
          </a:xfrm>
          <a:prstGeom prst="rect">
            <a:avLst/>
          </a:prstGeom>
          <a:noFill/>
        </p:spPr>
        <p:txBody>
          <a:bodyPr wrap="square">
            <a:spAutoFit/>
          </a:bodyPr>
          <a:lstStyle/>
          <a:p>
            <a:pPr algn="just"/>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Assim, a dignidade humana deixa de aparecer somente como um dado teológico e passa a ser pensada também como uma tarefa. O ser humano é digno não apenas porque ocupa um lugar especial na criação, mas porque pode desenvolver suas potencialidades. A educação humanista procura justamente formar pessoas capazes de julgar, dialogar, agir com prudência e cultivar a virtude</a:t>
            </a:r>
            <a:endParaRPr lang="pt-BR" sz="2000" dirty="0"/>
          </a:p>
        </p:txBody>
      </p:sp>
      <p:sp>
        <p:nvSpPr>
          <p:cNvPr id="7" name="CaixaDeTexto 6">
            <a:extLst>
              <a:ext uri="{FF2B5EF4-FFF2-40B4-BE49-F238E27FC236}">
                <a16:creationId xmlns:a16="http://schemas.microsoft.com/office/drawing/2014/main" id="{62A40213-7DAD-AEE8-72BF-E94835E2484B}"/>
              </a:ext>
            </a:extLst>
          </p:cNvPr>
          <p:cNvSpPr txBox="1"/>
          <p:nvPr/>
        </p:nvSpPr>
        <p:spPr>
          <a:xfrm>
            <a:off x="6374921" y="1362975"/>
            <a:ext cx="5728658" cy="2066026"/>
          </a:xfrm>
          <a:prstGeom prst="rect">
            <a:avLst/>
          </a:prstGeom>
          <a:noFill/>
        </p:spPr>
        <p:txBody>
          <a:bodyPr wrap="square">
            <a:spAutoFit/>
          </a:bodyPr>
          <a:lstStyle/>
          <a:p>
            <a:pPr algn="r">
              <a:buNone/>
            </a:pPr>
            <a:r>
              <a:rPr lang="pt-BR" sz="1600" kern="100" dirty="0">
                <a:effectLst/>
                <a:latin typeface="Arial Narrow" panose="020B0606020202030204" pitchFamily="34" charset="0"/>
                <a:ea typeface="Calibri" panose="020F0502020204030204" pitchFamily="34" charset="0"/>
                <a:cs typeface="Times New Roman" panose="02020603050405020304" pitchFamily="18" charset="0"/>
              </a:rPr>
              <a:t>Texto elaborado para fins didáticos.</a:t>
            </a: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a:p>
            <a:pPr algn="r">
              <a:buNone/>
            </a:pPr>
            <a:r>
              <a:rPr lang="pt-BR" sz="1600" kern="100" dirty="0">
                <a:effectLst/>
                <a:latin typeface="Arial Narrow" panose="020B0606020202030204" pitchFamily="34" charset="0"/>
                <a:ea typeface="Calibri" panose="020F0502020204030204" pitchFamily="34" charset="0"/>
                <a:cs typeface="Times New Roman" panose="02020603050405020304" pitchFamily="18" charset="0"/>
              </a:rPr>
              <a:t>Referências: AQUINO, Tomás de. Suma teológica V. </a:t>
            </a:r>
            <a:r>
              <a:rPr lang="pt-BR" sz="1600" kern="100" dirty="0" err="1">
                <a:effectLst/>
                <a:latin typeface="Arial Narrow" panose="020B0606020202030204" pitchFamily="34" charset="0"/>
                <a:ea typeface="Calibri" panose="020F0502020204030204" pitchFamily="34" charset="0"/>
                <a:cs typeface="Times New Roman" panose="02020603050405020304" pitchFamily="18" charset="0"/>
              </a:rPr>
              <a:t>Edicoes</a:t>
            </a:r>
            <a:r>
              <a:rPr lang="pt-BR" sz="1600" kern="100" dirty="0">
                <a:effectLst/>
                <a:latin typeface="Arial Narrow" panose="020B0606020202030204" pitchFamily="34" charset="0"/>
                <a:ea typeface="Calibri" panose="020F0502020204030204" pitchFamily="34" charset="0"/>
                <a:cs typeface="Times New Roman" panose="02020603050405020304" pitchFamily="18" charset="0"/>
              </a:rPr>
              <a:t> Loyola, 2005.</a:t>
            </a: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a:p>
            <a:pPr algn="r">
              <a:buNone/>
            </a:pPr>
            <a:r>
              <a:rPr lang="pt-BR" sz="1600" kern="100" dirty="0">
                <a:effectLst/>
                <a:latin typeface="Arial Narrow" panose="020B0606020202030204" pitchFamily="34" charset="0"/>
                <a:ea typeface="Calibri" panose="020F0502020204030204" pitchFamily="34" charset="0"/>
                <a:cs typeface="Times New Roman" panose="02020603050405020304" pitchFamily="18" charset="0"/>
              </a:rPr>
              <a:t>CAVALHEIRI, Alceu et al. O pensamento político de Tomás de Aquino no De </a:t>
            </a:r>
            <a:r>
              <a:rPr lang="pt-BR" sz="1600" kern="100" dirty="0" err="1">
                <a:effectLst/>
                <a:latin typeface="Arial Narrow" panose="020B0606020202030204" pitchFamily="34" charset="0"/>
                <a:ea typeface="Calibri" panose="020F0502020204030204" pitchFamily="34" charset="0"/>
                <a:cs typeface="Times New Roman" panose="02020603050405020304" pitchFamily="18" charset="0"/>
              </a:rPr>
              <a:t>regno</a:t>
            </a:r>
            <a:r>
              <a:rPr lang="pt-BR" sz="1600" kern="100" dirty="0">
                <a:effectLst/>
                <a:latin typeface="Arial Narrow" panose="020B0606020202030204" pitchFamily="34" charset="0"/>
                <a:ea typeface="Calibri" panose="020F0502020204030204" pitchFamily="34" charset="0"/>
                <a:cs typeface="Times New Roman" panose="02020603050405020304" pitchFamily="18" charset="0"/>
              </a:rPr>
              <a:t>. 2006.</a:t>
            </a: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a:p>
            <a:pPr algn="r">
              <a:buNone/>
            </a:pPr>
            <a:r>
              <a:rPr lang="pt-BR" sz="1600" kern="100" dirty="0">
                <a:effectLst/>
                <a:latin typeface="Arial Narrow" panose="020B0606020202030204" pitchFamily="34" charset="0"/>
                <a:ea typeface="Calibri" panose="020F0502020204030204" pitchFamily="34" charset="0"/>
                <a:cs typeface="Times New Roman" panose="02020603050405020304" pitchFamily="18" charset="0"/>
              </a:rPr>
              <a:t>DELLA MIRANDOLA, Giovanni Pico. Discurso sobre a dignidade do homem. Edições 70, 2019.</a:t>
            </a: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a:p>
            <a:pPr algn="r">
              <a:buNone/>
            </a:pPr>
            <a:r>
              <a:rPr lang="pt-BR" sz="1600" kern="100" dirty="0">
                <a:effectLst/>
                <a:latin typeface="Arial Narrow" panose="020B0606020202030204" pitchFamily="34" charset="0"/>
                <a:ea typeface="Calibri" panose="020F0502020204030204" pitchFamily="34" charset="0"/>
                <a:cs typeface="Times New Roman" panose="02020603050405020304" pitchFamily="18" charset="0"/>
              </a:rPr>
              <a:t>KRISTELLER, Paul Oskar; MORÃO, Artur. Tradição clássica e pensamento do Renascimento. 1995.</a:t>
            </a:r>
            <a:endParaRPr lang="pt-BR" sz="1600" dirty="0"/>
          </a:p>
        </p:txBody>
      </p:sp>
    </p:spTree>
    <p:extLst>
      <p:ext uri="{BB962C8B-B14F-4D97-AF65-F5344CB8AC3E}">
        <p14:creationId xmlns:p14="http://schemas.microsoft.com/office/powerpoint/2010/main" val="5267687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1A89F866-E788-ED51-CFBE-50714FBAC11B}"/>
              </a:ext>
            </a:extLst>
          </p:cNvPr>
          <p:cNvSpPr txBox="1"/>
          <p:nvPr/>
        </p:nvSpPr>
        <p:spPr>
          <a:xfrm>
            <a:off x="62541" y="654357"/>
            <a:ext cx="6094562" cy="373436"/>
          </a:xfrm>
          <a:prstGeom prst="rect">
            <a:avLst/>
          </a:prstGeom>
          <a:noFill/>
        </p:spPr>
        <p:txBody>
          <a:bodyPr wrap="square">
            <a:spAutoFit/>
          </a:bodyPr>
          <a:lstStyle/>
          <a:p>
            <a:pPr marR="88265" algn="just">
              <a:lnSpc>
                <a:spcPct val="107000"/>
              </a:lnSpc>
              <a:spcAft>
                <a:spcPts val="800"/>
              </a:spcAft>
              <a:buNone/>
            </a:pPr>
            <a:r>
              <a:rPr lang="pt-BR" sz="1800" b="1" kern="100" dirty="0">
                <a:effectLst/>
                <a:latin typeface="Arial Narrow" panose="020B0606020202030204" pitchFamily="34" charset="0"/>
                <a:ea typeface="Calibri" panose="020F0502020204030204" pitchFamily="34" charset="0"/>
                <a:cs typeface="Times New Roman" panose="02020603050405020304" pitchFamily="18" charset="0"/>
              </a:rPr>
              <a:t>ATIVIDADES</a:t>
            </a: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CaixaDeTexto 4">
            <a:extLst>
              <a:ext uri="{FF2B5EF4-FFF2-40B4-BE49-F238E27FC236}">
                <a16:creationId xmlns:a16="http://schemas.microsoft.com/office/drawing/2014/main" id="{AF95B133-FE71-5399-C698-746D8B97B13D}"/>
              </a:ext>
            </a:extLst>
          </p:cNvPr>
          <p:cNvSpPr txBox="1"/>
          <p:nvPr/>
        </p:nvSpPr>
        <p:spPr>
          <a:xfrm>
            <a:off x="144491" y="1027793"/>
            <a:ext cx="5930661" cy="4132157"/>
          </a:xfrm>
          <a:prstGeom prst="rect">
            <a:avLst/>
          </a:prstGeom>
          <a:noFill/>
        </p:spPr>
        <p:txBody>
          <a:bodyPr wrap="square">
            <a:spAutoFit/>
          </a:bodyPr>
          <a:lstStyle/>
          <a:p>
            <a:pPr marR="88265" algn="just">
              <a:lnSpc>
                <a:spcPct val="107000"/>
              </a:lnSpc>
              <a:spcAft>
                <a:spcPts val="800"/>
              </a:spcAft>
              <a:buNone/>
            </a:pP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01. (UECE – 2019) </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“Portanto, deve-se dizer que como a lei escrita não dá força ao direito natural, assim também não pode diminuir-lhe nem </a:t>
            </a:r>
            <a:r>
              <a:rPr lang="pt-BR" sz="2000" kern="100" dirty="0" err="1">
                <a:effectLst/>
                <a:latin typeface="Arial Narrow" panose="020B0606020202030204" pitchFamily="34" charset="0"/>
                <a:ea typeface="Calibri" panose="020F0502020204030204" pitchFamily="34" charset="0"/>
                <a:cs typeface="Times New Roman" panose="02020603050405020304" pitchFamily="18" charset="0"/>
              </a:rPr>
              <a:t>suprimir-lhe</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a força; pois, a vontade humana não pode mudar a natureza. Portanto, se a lei escrita contém algo contra o direito natural, é injusta e não tem força para obrigar. Pois, só há lugar para o direito positivo, quando, segundo o direito natural, é indiferente que se proceda de uma maneira ou de outra, como já foi explicado acima. Por isso, tais textos não hão de chamar leis, mas corrupções da lei, como já se disse. E portanto, não se deve julgar de acordo com elas.”</a:t>
            </a:r>
          </a:p>
          <a:p>
            <a:pPr marR="88265" algn="just">
              <a:lnSpc>
                <a:spcPct val="107000"/>
              </a:lnSpc>
              <a:spcAft>
                <a:spcPts val="800"/>
              </a:spcAft>
              <a:buNone/>
            </a:pP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CaixaDeTexto 6">
            <a:extLst>
              <a:ext uri="{FF2B5EF4-FFF2-40B4-BE49-F238E27FC236}">
                <a16:creationId xmlns:a16="http://schemas.microsoft.com/office/drawing/2014/main" id="{741390A9-560A-7F96-221A-FC442D4B0774}"/>
              </a:ext>
            </a:extLst>
          </p:cNvPr>
          <p:cNvSpPr txBox="1"/>
          <p:nvPr/>
        </p:nvSpPr>
        <p:spPr>
          <a:xfrm>
            <a:off x="-196251" y="4973168"/>
            <a:ext cx="6094562" cy="373564"/>
          </a:xfrm>
          <a:prstGeom prst="rect">
            <a:avLst/>
          </a:prstGeom>
          <a:noFill/>
        </p:spPr>
        <p:txBody>
          <a:bodyPr wrap="square">
            <a:spAutoFit/>
          </a:bodyPr>
          <a:lstStyle/>
          <a:p>
            <a:pPr algn="r">
              <a:lnSpc>
                <a:spcPct val="107000"/>
              </a:lnSpc>
              <a:spcAft>
                <a:spcPts val="800"/>
              </a:spcAft>
              <a:buNone/>
            </a:pPr>
            <a:r>
              <a:rPr lang="pt-BR" sz="1800" kern="100" dirty="0">
                <a:effectLst/>
                <a:latin typeface="Arial Narrow" panose="020B0606020202030204" pitchFamily="34" charset="0"/>
                <a:ea typeface="Calibri" panose="020F0502020204030204" pitchFamily="34" charset="0"/>
                <a:cs typeface="Times New Roman" panose="02020603050405020304" pitchFamily="18" charset="0"/>
              </a:rPr>
              <a:t>Tomás de Aquino, </a:t>
            </a:r>
            <a:r>
              <a:rPr lang="pt-BR" sz="1800" i="1" kern="100" dirty="0">
                <a:effectLst/>
                <a:latin typeface="Arial Narrow" panose="020B0606020202030204" pitchFamily="34" charset="0"/>
                <a:ea typeface="Calibri" panose="020F0502020204030204" pitchFamily="34" charset="0"/>
                <a:cs typeface="Times New Roman" panose="02020603050405020304" pitchFamily="18" charset="0"/>
              </a:rPr>
              <a:t>Suma Teológica,</a:t>
            </a:r>
            <a:r>
              <a:rPr lang="pt-BR" sz="1800" kern="100" dirty="0">
                <a:effectLst/>
                <a:latin typeface="Arial Narrow" panose="020B0606020202030204" pitchFamily="34" charset="0"/>
                <a:ea typeface="Calibri" panose="020F0502020204030204" pitchFamily="34" charset="0"/>
                <a:cs typeface="Times New Roman" panose="02020603050405020304" pitchFamily="18" charset="0"/>
              </a:rPr>
              <a:t> II, Questão 60, Art. 5.</a:t>
            </a: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9" name="CaixaDeTexto 8">
            <a:extLst>
              <a:ext uri="{FF2B5EF4-FFF2-40B4-BE49-F238E27FC236}">
                <a16:creationId xmlns:a16="http://schemas.microsoft.com/office/drawing/2014/main" id="{C23EDFD3-4192-46E7-8306-423AA88B941A}"/>
              </a:ext>
            </a:extLst>
          </p:cNvPr>
          <p:cNvSpPr txBox="1"/>
          <p:nvPr/>
        </p:nvSpPr>
        <p:spPr>
          <a:xfrm>
            <a:off x="6157102" y="1933105"/>
            <a:ext cx="5790483" cy="3226845"/>
          </a:xfrm>
          <a:prstGeom prst="rect">
            <a:avLst/>
          </a:prstGeom>
          <a:noFill/>
        </p:spPr>
        <p:txBody>
          <a:bodyPr wrap="square">
            <a:spAutoFit/>
          </a:bodyPr>
          <a:lstStyle/>
          <a:p>
            <a:pPr algn="just">
              <a:lnSpc>
                <a:spcPct val="107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Com base na passagem acima, é correto afirmar que</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marR="88265" algn="just">
              <a:lnSpc>
                <a:spcPct val="107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(A) a lei escrita só é legítima se for baseada no direito natural.</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marL="457200" algn="just">
              <a:lnSpc>
                <a:spcPct val="106000"/>
              </a:lnSpc>
              <a:buNone/>
            </a:pPr>
            <a:r>
              <a:rPr lang="pt-BR" sz="2000" dirty="0">
                <a:effectLst/>
                <a:latin typeface="Arial Narrow" panose="020B0606020202030204" pitchFamily="34" charset="0"/>
                <a:ea typeface="Calibri" panose="020F0502020204030204" pitchFamily="34" charset="0"/>
                <a:cs typeface="Times New Roman" panose="02020603050405020304" pitchFamily="18" charset="0"/>
              </a:rPr>
              <a:t>(B) o direito positivo não é a lei escrita, mas dos costumes.</a:t>
            </a:r>
            <a:endParaRPr lang="pt-BR" sz="2000" dirty="0">
              <a:effectLst/>
              <a:latin typeface="Calibri" panose="020F0502020204030204" pitchFamily="34" charset="0"/>
              <a:ea typeface="Calibri" panose="020F0502020204030204" pitchFamily="34" charset="0"/>
              <a:cs typeface="Times New Roman" panose="02020603050405020304" pitchFamily="18" charset="0"/>
            </a:endParaRPr>
          </a:p>
          <a:p>
            <a:pPr marL="457200" algn="just">
              <a:lnSpc>
                <a:spcPct val="106000"/>
              </a:lnSpc>
              <a:buNone/>
            </a:pPr>
            <a:r>
              <a:rPr lang="pt-BR" sz="2000" dirty="0">
                <a:effectLst/>
                <a:latin typeface="Arial Narrow" panose="020B0606020202030204" pitchFamily="34" charset="0"/>
                <a:ea typeface="Calibri" panose="020F0502020204030204" pitchFamily="34" charset="0"/>
                <a:cs typeface="Times New Roman" panose="02020603050405020304" pitchFamily="18" charset="0"/>
              </a:rPr>
              <a:t>(C) o direito natural só é legítimo se expresso na lei escrita.</a:t>
            </a:r>
            <a:endParaRPr lang="pt-BR" sz="2000" dirty="0">
              <a:effectLst/>
              <a:latin typeface="Calibri" panose="020F0502020204030204" pitchFamily="34" charset="0"/>
              <a:ea typeface="Calibri" panose="020F0502020204030204" pitchFamily="34" charset="0"/>
              <a:cs typeface="Times New Roman" panose="02020603050405020304" pitchFamily="18" charset="0"/>
            </a:endParaRPr>
          </a:p>
          <a:p>
            <a:pPr marL="457200" algn="just">
              <a:lnSpc>
                <a:spcPct val="106000"/>
              </a:lnSpc>
              <a:spcAft>
                <a:spcPts val="800"/>
              </a:spcAft>
              <a:buNone/>
            </a:pPr>
            <a:r>
              <a:rPr lang="pt-BR" sz="2000" dirty="0">
                <a:effectLst/>
                <a:latin typeface="Arial Narrow" panose="020B0606020202030204" pitchFamily="34" charset="0"/>
                <a:ea typeface="Calibri" panose="020F0502020204030204" pitchFamily="34" charset="0"/>
                <a:cs typeface="Times New Roman" panose="02020603050405020304" pitchFamily="18" charset="0"/>
              </a:rPr>
              <a:t>(D) não há diferença entre direito natural e direito positivo.</a:t>
            </a:r>
            <a:endParaRPr lang="pt-BR" sz="20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8975059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99ABE036-022A-B288-3A50-9C2AC417DEAE}"/>
              </a:ext>
            </a:extLst>
          </p:cNvPr>
          <p:cNvSpPr txBox="1"/>
          <p:nvPr/>
        </p:nvSpPr>
        <p:spPr>
          <a:xfrm>
            <a:off x="197688" y="1061049"/>
            <a:ext cx="5898312" cy="2710037"/>
          </a:xfrm>
          <a:prstGeom prst="rect">
            <a:avLst/>
          </a:prstGeom>
          <a:noFill/>
        </p:spPr>
        <p:txBody>
          <a:bodyPr wrap="square">
            <a:spAutoFit/>
          </a:bodyPr>
          <a:lstStyle/>
          <a:p>
            <a:pPr marR="88265" algn="just">
              <a:lnSpc>
                <a:spcPct val="107000"/>
              </a:lnSpc>
              <a:spcAft>
                <a:spcPts val="800"/>
              </a:spcAft>
              <a:buNone/>
            </a:pP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02. (ENEM – 2021) </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Tomás de Aquino, filósofo cristão que viveu no século XIII, afirma: a lei é uma regra ou um preceito relativo às nossas ações. Ora, a norma suprema dos atos humanos é a razão. Desse modo, em última análise, a lei está submetida à razão; é apenas uma formulação das exigências racionais. Porém, é mister que ela emane da comunidade, ou de uma pessoa que legitimamente a representa.</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CaixaDeTexto 4">
            <a:extLst>
              <a:ext uri="{FF2B5EF4-FFF2-40B4-BE49-F238E27FC236}">
                <a16:creationId xmlns:a16="http://schemas.microsoft.com/office/drawing/2014/main" id="{C244EFF0-0EC6-4EF7-1831-F7B121B6D993}"/>
              </a:ext>
            </a:extLst>
          </p:cNvPr>
          <p:cNvSpPr txBox="1"/>
          <p:nvPr/>
        </p:nvSpPr>
        <p:spPr>
          <a:xfrm>
            <a:off x="-90577" y="4267230"/>
            <a:ext cx="6094562" cy="669927"/>
          </a:xfrm>
          <a:prstGeom prst="rect">
            <a:avLst/>
          </a:prstGeom>
          <a:noFill/>
        </p:spPr>
        <p:txBody>
          <a:bodyPr wrap="square">
            <a:spAutoFit/>
          </a:bodyPr>
          <a:lstStyle/>
          <a:p>
            <a:pPr algn="r">
              <a:lnSpc>
                <a:spcPct val="107000"/>
              </a:lnSpc>
              <a:spcAft>
                <a:spcPts val="800"/>
              </a:spcAft>
              <a:buNone/>
            </a:pPr>
            <a:r>
              <a:rPr lang="pt-BR" sz="1800" kern="100" dirty="0">
                <a:effectLst/>
                <a:latin typeface="Arial Narrow" panose="020B0606020202030204" pitchFamily="34" charset="0"/>
                <a:ea typeface="Calibri" panose="020F0502020204030204" pitchFamily="34" charset="0"/>
                <a:cs typeface="Times New Roman" panose="02020603050405020304" pitchFamily="18" charset="0"/>
              </a:rPr>
              <a:t>GILSON, E.; BOEHNER, P. História da filosofia cristã. Petrópolis: Vozes, 1991 (adaptado).</a:t>
            </a:r>
            <a:endParaRPr lang="pt-BR" sz="32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CaixaDeTexto 6">
            <a:extLst>
              <a:ext uri="{FF2B5EF4-FFF2-40B4-BE49-F238E27FC236}">
                <a16:creationId xmlns:a16="http://schemas.microsoft.com/office/drawing/2014/main" id="{5471771F-CDDC-7732-723D-9F22BF4141F7}"/>
              </a:ext>
            </a:extLst>
          </p:cNvPr>
          <p:cNvSpPr txBox="1"/>
          <p:nvPr/>
        </p:nvSpPr>
        <p:spPr>
          <a:xfrm>
            <a:off x="6188017" y="1621765"/>
            <a:ext cx="5898312" cy="2893677"/>
          </a:xfrm>
          <a:prstGeom prst="rect">
            <a:avLst/>
          </a:prstGeom>
          <a:noFill/>
        </p:spPr>
        <p:txBody>
          <a:bodyPr wrap="square">
            <a:spAutoFit/>
          </a:bodyPr>
          <a:lstStyle/>
          <a:p>
            <a:pPr algn="just">
              <a:lnSpc>
                <a:spcPct val="107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No contexto do século XIII, a visão política do filósofo mencionado retoma o</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marR="88265" algn="just">
              <a:lnSpc>
                <a:spcPct val="107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(A) pensamento idealista de Platão.</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marR="88265" algn="just">
              <a:lnSpc>
                <a:spcPct val="107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(B) conformismo estoico de Sêneca.</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marR="88265" algn="just">
              <a:lnSpc>
                <a:spcPct val="107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(C) ensinamento místico de Pitágoras.</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marR="88265" algn="just">
              <a:lnSpc>
                <a:spcPct val="107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(D) paradigma de vida feliz de Agostinho.</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marR="88265" algn="just">
              <a:lnSpc>
                <a:spcPct val="107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(E) conceito de bem comum de Aristóteles.</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0887955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4F46D14A-9061-6952-32F2-2EC2AB8DBE86}"/>
              </a:ext>
            </a:extLst>
          </p:cNvPr>
          <p:cNvSpPr txBox="1"/>
          <p:nvPr/>
        </p:nvSpPr>
        <p:spPr>
          <a:xfrm>
            <a:off x="79794" y="672860"/>
            <a:ext cx="5924191" cy="6221062"/>
          </a:xfrm>
          <a:prstGeom prst="rect">
            <a:avLst/>
          </a:prstGeom>
          <a:noFill/>
        </p:spPr>
        <p:txBody>
          <a:bodyPr wrap="square">
            <a:spAutoFit/>
          </a:bodyPr>
          <a:lstStyle/>
          <a:p>
            <a:pPr marR="90170" algn="just">
              <a:lnSpc>
                <a:spcPct val="107000"/>
              </a:lnSpc>
              <a:spcAft>
                <a:spcPts val="800"/>
              </a:spcAft>
              <a:buNone/>
            </a:pPr>
            <a:r>
              <a:rPr lang="pt-BR" sz="1800" b="1" kern="100" dirty="0">
                <a:effectLst/>
                <a:latin typeface="Arial Narrow" panose="020B0606020202030204" pitchFamily="34" charset="0"/>
                <a:ea typeface="Calibri" panose="020F0502020204030204" pitchFamily="34" charset="0"/>
                <a:cs typeface="Arial" panose="020B0604020202020204" pitchFamily="34" charset="0"/>
              </a:rPr>
              <a:t>03. </a:t>
            </a:r>
            <a:r>
              <a:rPr lang="pt-BR" sz="1800" b="1" kern="100" dirty="0">
                <a:effectLst/>
                <a:latin typeface="Arial Narrow" panose="020B0606020202030204" pitchFamily="34" charset="0"/>
                <a:ea typeface="Calibri" panose="020F0502020204030204" pitchFamily="34" charset="0"/>
                <a:cs typeface="Times New Roman" panose="02020603050405020304" pitchFamily="18" charset="0"/>
              </a:rPr>
              <a:t>(UEL-PR) </a:t>
            </a:r>
            <a:r>
              <a:rPr lang="pt-BR" sz="1800" kern="100" dirty="0">
                <a:effectLst/>
                <a:latin typeface="Arial Narrow" panose="020B0606020202030204" pitchFamily="34" charset="0"/>
                <a:ea typeface="Calibri" panose="020F0502020204030204" pitchFamily="34" charset="0"/>
                <a:cs typeface="Times New Roman" panose="02020603050405020304" pitchFamily="18" charset="0"/>
              </a:rPr>
              <a:t>O renascimento, amplo movimento artístico, literário e científico, expandiu-se da Península Itálica por quase toda a Europa, provocando transformações na sociedade. Sobre o tema, é correto afirmar:</a:t>
            </a: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a:p>
            <a:pPr marR="90170" algn="just">
              <a:lnSpc>
                <a:spcPct val="107000"/>
              </a:lnSpc>
              <a:spcAft>
                <a:spcPts val="800"/>
              </a:spcAft>
              <a:buNone/>
            </a:pPr>
            <a:r>
              <a:rPr lang="pt-BR" sz="1800" kern="100" dirty="0">
                <a:effectLst/>
                <a:latin typeface="Arial Narrow" panose="020B0606020202030204" pitchFamily="34" charset="0"/>
                <a:ea typeface="Calibri" panose="020F0502020204030204" pitchFamily="34" charset="0"/>
                <a:cs typeface="Times New Roman" panose="02020603050405020304" pitchFamily="18" charset="0"/>
              </a:rPr>
              <a:t>(A) O racionalismo renascentista reforçou o princípio da autoridade da ciência teológica e da tradição medieval.</a:t>
            </a: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a:p>
            <a:pPr marR="90170" algn="just">
              <a:lnSpc>
                <a:spcPct val="107000"/>
              </a:lnSpc>
              <a:spcAft>
                <a:spcPts val="800"/>
              </a:spcAft>
              <a:buNone/>
            </a:pPr>
            <a:r>
              <a:rPr lang="pt-BR" sz="1800" kern="100" dirty="0">
                <a:effectLst/>
                <a:latin typeface="Arial Narrow" panose="020B0606020202030204" pitchFamily="34" charset="0"/>
                <a:ea typeface="Calibri" panose="020F0502020204030204" pitchFamily="34" charset="0"/>
                <a:cs typeface="Times New Roman" panose="02020603050405020304" pitchFamily="18" charset="0"/>
              </a:rPr>
              <a:t>(B) Houve o resgate, pelos intelectuais renascentistas, dos ideais medievais ligados aos dogmas do catolicismo, sobretudo na concepção teocêntrica do mundo.</a:t>
            </a: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a:p>
            <a:pPr marR="90170" algn="just">
              <a:lnSpc>
                <a:spcPct val="107000"/>
              </a:lnSpc>
              <a:spcAft>
                <a:spcPts val="800"/>
              </a:spcAft>
              <a:buNone/>
            </a:pPr>
            <a:r>
              <a:rPr lang="pt-BR" sz="1800" kern="100" dirty="0">
                <a:effectLst/>
                <a:latin typeface="Arial Narrow" panose="020B0606020202030204" pitchFamily="34" charset="0"/>
                <a:ea typeface="Calibri" panose="020F0502020204030204" pitchFamily="34" charset="0"/>
                <a:cs typeface="Times New Roman" panose="02020603050405020304" pitchFamily="18" charset="0"/>
              </a:rPr>
              <a:t>(C) Nesse período, reafirmou-se a ideia do homem cidadão, que terminou por enfraquecer os sentidos de identidade nacional e cultural, os quais contribuíram para o fim das monarquias absolutas.</a:t>
            </a: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a:p>
            <a:pPr marR="90170" algn="just">
              <a:lnSpc>
                <a:spcPct val="107000"/>
              </a:lnSpc>
              <a:spcAft>
                <a:spcPts val="800"/>
              </a:spcAft>
              <a:buNone/>
            </a:pPr>
            <a:r>
              <a:rPr lang="pt-BR" sz="1800" kern="100" dirty="0">
                <a:effectLst/>
                <a:latin typeface="Arial Narrow" panose="020B0606020202030204" pitchFamily="34" charset="0"/>
                <a:ea typeface="Calibri" panose="020F0502020204030204" pitchFamily="34" charset="0"/>
                <a:cs typeface="Times New Roman" panose="02020603050405020304" pitchFamily="18" charset="0"/>
              </a:rPr>
              <a:t>(D) O humanismo pregou a determinação das ações humanas pelo divino e negou que o homem tivesse a capacidade de agir sobre o mundo, transformando-o de acordo com sua vontade e interesse.</a:t>
            </a: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a:p>
            <a:pPr marR="90170" algn="just">
              <a:lnSpc>
                <a:spcPct val="107000"/>
              </a:lnSpc>
              <a:spcAft>
                <a:spcPts val="800"/>
              </a:spcAft>
              <a:buNone/>
            </a:pPr>
            <a:r>
              <a:rPr lang="pt-BR" sz="1800" kern="100" dirty="0">
                <a:effectLst/>
                <a:latin typeface="Arial Narrow" panose="020B0606020202030204" pitchFamily="34" charset="0"/>
                <a:ea typeface="Calibri" panose="020F0502020204030204" pitchFamily="34" charset="0"/>
                <a:cs typeface="Times New Roman" panose="02020603050405020304" pitchFamily="18" charset="0"/>
              </a:rPr>
              <a:t>(E) Os estudiosos do período buscaram apoio na observação, no modelo experimental e na reflexão racional, valorizando a natureza e o ser humano.</a:t>
            </a: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CaixaDeTexto 4">
            <a:extLst>
              <a:ext uri="{FF2B5EF4-FFF2-40B4-BE49-F238E27FC236}">
                <a16:creationId xmlns:a16="http://schemas.microsoft.com/office/drawing/2014/main" id="{CA5E110C-15B3-1815-8398-589EF3122AC6}"/>
              </a:ext>
            </a:extLst>
          </p:cNvPr>
          <p:cNvSpPr txBox="1"/>
          <p:nvPr/>
        </p:nvSpPr>
        <p:spPr>
          <a:xfrm>
            <a:off x="6342572" y="672860"/>
            <a:ext cx="6094562" cy="1171346"/>
          </a:xfrm>
          <a:prstGeom prst="rect">
            <a:avLst/>
          </a:prstGeom>
          <a:noFill/>
        </p:spPr>
        <p:txBody>
          <a:bodyPr wrap="square">
            <a:spAutoFit/>
          </a:bodyPr>
          <a:lstStyle/>
          <a:p>
            <a:pPr>
              <a:lnSpc>
                <a:spcPct val="107000"/>
              </a:lnSpc>
              <a:spcAft>
                <a:spcPts val="800"/>
              </a:spcAft>
              <a:buNone/>
            </a:pPr>
            <a:r>
              <a:rPr lang="pt-BR" sz="1800" b="1" kern="100" dirty="0">
                <a:effectLst/>
                <a:latin typeface="Arial Narrow" panose="020B0606020202030204" pitchFamily="34" charset="0"/>
                <a:ea typeface="Calibri" panose="020F0502020204030204" pitchFamily="34" charset="0"/>
                <a:cs typeface="Arial" panose="020B0604020202020204" pitchFamily="34" charset="0"/>
              </a:rPr>
              <a:t>Leia o texto</a:t>
            </a: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buNone/>
            </a:pPr>
            <a:r>
              <a:rPr lang="pt-BR" sz="1800" b="1" kern="100" dirty="0">
                <a:effectLst/>
                <a:latin typeface="Arial Narrow" panose="020B0606020202030204" pitchFamily="34" charset="0"/>
                <a:ea typeface="Calibri" panose="020F0502020204030204" pitchFamily="34" charset="0"/>
                <a:cs typeface="Arial" panose="020B0604020202020204" pitchFamily="34" charset="0"/>
              </a:rPr>
              <a:t>Texto II</a:t>
            </a:r>
          </a:p>
          <a:p>
            <a:pPr>
              <a:lnSpc>
                <a:spcPct val="107000"/>
              </a:lnSpc>
              <a:spcAft>
                <a:spcPts val="800"/>
              </a:spcAft>
              <a:buNone/>
            </a:pPr>
            <a:r>
              <a:rPr lang="pt-BR" b="1" kern="100" dirty="0">
                <a:latin typeface="Arial Narrow" panose="020B0606020202030204" pitchFamily="34" charset="0"/>
                <a:ea typeface="Calibri" panose="020F0502020204030204" pitchFamily="34" charset="0"/>
                <a:cs typeface="Arial" panose="020B0604020202020204" pitchFamily="34" charset="0"/>
              </a:rPr>
              <a:t>Erasmo de Roterdã</a:t>
            </a: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CaixaDeTexto 6">
            <a:extLst>
              <a:ext uri="{FF2B5EF4-FFF2-40B4-BE49-F238E27FC236}">
                <a16:creationId xmlns:a16="http://schemas.microsoft.com/office/drawing/2014/main" id="{973B3ADB-4C16-6617-6ABB-B3A0F91EA702}"/>
              </a:ext>
            </a:extLst>
          </p:cNvPr>
          <p:cNvSpPr txBox="1"/>
          <p:nvPr/>
        </p:nvSpPr>
        <p:spPr>
          <a:xfrm>
            <a:off x="6149556" y="1844206"/>
            <a:ext cx="5817079" cy="2051395"/>
          </a:xfrm>
          <a:prstGeom prst="rect">
            <a:avLst/>
          </a:prstGeom>
          <a:noFill/>
        </p:spPr>
        <p:txBody>
          <a:bodyPr wrap="square">
            <a:spAutoFit/>
          </a:bodyPr>
          <a:lstStyle/>
          <a:p>
            <a:pPr algn="just">
              <a:lnSpc>
                <a:spcPct val="107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Erasmo de Roterdã (1466 ou 1469-1536) foi um dos mais importantes humanistas do Renascimento. Nascido nos Países Baixos, recebeu formação religiosa e intelectual sólida, tendo vivido em diferentes cidades europeias. Foi sacerdote, estudioso dos textos clássicos e bíblicos, escritor e grande defensor de uma reforma moral do cristianismo.</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9" name="CaixaDeTexto 8">
            <a:extLst>
              <a:ext uri="{FF2B5EF4-FFF2-40B4-BE49-F238E27FC236}">
                <a16:creationId xmlns:a16="http://schemas.microsoft.com/office/drawing/2014/main" id="{6CDEA43B-E172-ADF9-A242-24F756F49743}"/>
              </a:ext>
            </a:extLst>
          </p:cNvPr>
          <p:cNvSpPr txBox="1"/>
          <p:nvPr/>
        </p:nvSpPr>
        <p:spPr>
          <a:xfrm>
            <a:off x="6076770" y="4201065"/>
            <a:ext cx="5962650" cy="2380716"/>
          </a:xfrm>
          <a:prstGeom prst="rect">
            <a:avLst/>
          </a:prstGeom>
          <a:noFill/>
        </p:spPr>
        <p:txBody>
          <a:bodyPr wrap="square">
            <a:spAutoFit/>
          </a:bodyPr>
          <a:lstStyle/>
          <a:p>
            <a:pPr indent="450215" algn="just">
              <a:lnSpc>
                <a:spcPct val="107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Erasmo tornou-se conhecido por seu domínio do latim, por sua vasta produção intelectual e por sua atuação como crítico dos abusos e das corrupções presentes na vida religiosa e política de seu tempo. Diferentemente de reformadores que promoveram ruptura institucional mais radical, Erasmo buscou uma renovação da Igreja a partir do retorno ao Evangelho, da educação e da moralidade cristã.</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436117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2754D6B8-5124-EF0C-2630-8524EEC59DD4}"/>
              </a:ext>
            </a:extLst>
          </p:cNvPr>
          <p:cNvPicPr>
            <a:picLocks noChangeAspect="1"/>
          </p:cNvPicPr>
          <p:nvPr/>
        </p:nvPicPr>
        <p:blipFill>
          <a:blip r:embed="rId2"/>
          <a:stretch>
            <a:fillRect/>
          </a:stretch>
        </p:blipFill>
        <p:spPr>
          <a:xfrm>
            <a:off x="595010" y="918811"/>
            <a:ext cx="3450779" cy="5683003"/>
          </a:xfrm>
          <a:prstGeom prst="rect">
            <a:avLst/>
          </a:prstGeom>
        </p:spPr>
      </p:pic>
      <p:sp>
        <p:nvSpPr>
          <p:cNvPr id="5" name="CaixaDeTexto 4">
            <a:extLst>
              <a:ext uri="{FF2B5EF4-FFF2-40B4-BE49-F238E27FC236}">
                <a16:creationId xmlns:a16="http://schemas.microsoft.com/office/drawing/2014/main" id="{E8AC2741-6593-38BC-16D4-4658412379D9}"/>
              </a:ext>
            </a:extLst>
          </p:cNvPr>
          <p:cNvSpPr txBox="1"/>
          <p:nvPr/>
        </p:nvSpPr>
        <p:spPr>
          <a:xfrm>
            <a:off x="6202391" y="918811"/>
            <a:ext cx="5831457" cy="1722074"/>
          </a:xfrm>
          <a:prstGeom prst="rect">
            <a:avLst/>
          </a:prstGeom>
          <a:noFill/>
        </p:spPr>
        <p:txBody>
          <a:bodyPr wrap="square">
            <a:spAutoFit/>
          </a:bodyPr>
          <a:lstStyle/>
          <a:p>
            <a:pPr indent="450215" algn="just">
              <a:lnSpc>
                <a:spcPct val="107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Entre suas obras mais conhecidas estão Elogio da Loucura, na qual utiliza a ironia para criticar vaidades, superstições e abusos sociais e religiosos, e suas edições e comentários do Novo Testamento, fundamentais para o estudo humanista das fontes cristãs.</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CaixaDeTexto 6">
            <a:extLst>
              <a:ext uri="{FF2B5EF4-FFF2-40B4-BE49-F238E27FC236}">
                <a16:creationId xmlns:a16="http://schemas.microsoft.com/office/drawing/2014/main" id="{CD8271F3-543A-4B16-214E-6FD1797BEEF1}"/>
              </a:ext>
            </a:extLst>
          </p:cNvPr>
          <p:cNvSpPr txBox="1"/>
          <p:nvPr/>
        </p:nvSpPr>
        <p:spPr>
          <a:xfrm>
            <a:off x="6202391" y="3148641"/>
            <a:ext cx="5831457" cy="2483309"/>
          </a:xfrm>
          <a:prstGeom prst="rect">
            <a:avLst/>
          </a:prstGeom>
          <a:noFill/>
        </p:spPr>
        <p:txBody>
          <a:bodyPr wrap="square">
            <a:spAutoFit/>
          </a:bodyPr>
          <a:lstStyle/>
          <a:p>
            <a:pPr algn="just">
              <a:lnSpc>
                <a:spcPct val="107000"/>
              </a:lnSpc>
              <a:spcAft>
                <a:spcPts val="800"/>
              </a:spcAft>
              <a:buNone/>
            </a:pP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As principais ideias de Erasmo de Roterdã</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indent="450215" algn="just">
              <a:lnSpc>
                <a:spcPct val="107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Erasmo defendia um cristianismo mais interior, mais ético e menos preso ao formalismo externo. Para ele, a verdadeira religião não deveria se resumir a ritos vazios, disputas escolásticas excessivamente abstratas ou simples obediência exterior. Ela deveria se expressar na transformação moral da vida.</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955171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3580DA-3047-8140-F6DB-DB6FBE05B4FD}"/>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E50354E4-5CB3-00B4-12CB-D8349A2F4DDC}"/>
              </a:ext>
            </a:extLst>
          </p:cNvPr>
          <p:cNvSpPr txBox="1"/>
          <p:nvPr/>
        </p:nvSpPr>
        <p:spPr>
          <a:xfrm>
            <a:off x="148806" y="819508"/>
            <a:ext cx="5786168" cy="1938992"/>
          </a:xfrm>
          <a:prstGeom prst="rect">
            <a:avLst/>
          </a:prstGeom>
          <a:noFill/>
        </p:spPr>
        <p:txBody>
          <a:bodyPr wrap="square">
            <a:spAutoFit/>
          </a:bodyPr>
          <a:lstStyle/>
          <a:p>
            <a:pPr algn="just"/>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Essa perspectiva é importante para pensar a dignidade humana porque atribui valor à consciência, à interioridade e à formação moral do indivíduo. O ser humano não é visto apenas como alguém submetido mecanicamente a normas, mas como sujeito capaz de discernir, aprender e cultivar a virtude.</a:t>
            </a:r>
            <a:endParaRPr lang="pt-BR" sz="2000" dirty="0"/>
          </a:p>
        </p:txBody>
      </p:sp>
      <p:sp>
        <p:nvSpPr>
          <p:cNvPr id="5" name="CaixaDeTexto 4">
            <a:extLst>
              <a:ext uri="{FF2B5EF4-FFF2-40B4-BE49-F238E27FC236}">
                <a16:creationId xmlns:a16="http://schemas.microsoft.com/office/drawing/2014/main" id="{2754F9E4-909B-C56B-2B4F-3FD6357A3EFC}"/>
              </a:ext>
            </a:extLst>
          </p:cNvPr>
          <p:cNvSpPr txBox="1"/>
          <p:nvPr/>
        </p:nvSpPr>
        <p:spPr>
          <a:xfrm>
            <a:off x="148805" y="3088200"/>
            <a:ext cx="5725783" cy="2380716"/>
          </a:xfrm>
          <a:prstGeom prst="rect">
            <a:avLst/>
          </a:prstGeom>
          <a:noFill/>
        </p:spPr>
        <p:txBody>
          <a:bodyPr wrap="square">
            <a:spAutoFit/>
          </a:bodyPr>
          <a:lstStyle/>
          <a:p>
            <a:pPr indent="450215" algn="just">
              <a:lnSpc>
                <a:spcPct val="107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Outro ponto central em Erasmo é a defesa da educação. Ele acreditava que os seres humanos podem ser aprimorados pelo estudo, pela leitura e pela formação ética. A educação, para ele, não era mero acúmulo de informações, mas um processo de humanização. Isso reforça uma visão positiva do ser humano: mesmo imperfeito, ele é capaz de aperfeiçoamento.</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CaixaDeTexto 6">
            <a:extLst>
              <a:ext uri="{FF2B5EF4-FFF2-40B4-BE49-F238E27FC236}">
                <a16:creationId xmlns:a16="http://schemas.microsoft.com/office/drawing/2014/main" id="{5DE5C7F3-E284-1B21-58B8-AFF4610149E5}"/>
              </a:ext>
            </a:extLst>
          </p:cNvPr>
          <p:cNvSpPr txBox="1"/>
          <p:nvPr/>
        </p:nvSpPr>
        <p:spPr>
          <a:xfrm>
            <a:off x="6217490" y="1036805"/>
            <a:ext cx="5686245" cy="2051395"/>
          </a:xfrm>
          <a:prstGeom prst="rect">
            <a:avLst/>
          </a:prstGeom>
          <a:noFill/>
        </p:spPr>
        <p:txBody>
          <a:bodyPr wrap="square">
            <a:spAutoFit/>
          </a:bodyPr>
          <a:lstStyle/>
          <a:p>
            <a:pPr algn="just">
              <a:lnSpc>
                <a:spcPct val="107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Erasmo também criticava a violência, a intolerância e a guerra. Em vários escritos, manifestou forte inclinação pacifista, denunciando a brutalidade dos conflitos entre cristãos. Sua defesa da paz decorre da ideia de que a vida humana possui valor e não deve ser sacrificada por ambição, fanatismo ou interesses políticos.</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9" name="CaixaDeTexto 8">
            <a:extLst>
              <a:ext uri="{FF2B5EF4-FFF2-40B4-BE49-F238E27FC236}">
                <a16:creationId xmlns:a16="http://schemas.microsoft.com/office/drawing/2014/main" id="{193B7BC2-E56B-0372-CD73-5AB5D099685B}"/>
              </a:ext>
            </a:extLst>
          </p:cNvPr>
          <p:cNvSpPr txBox="1"/>
          <p:nvPr/>
        </p:nvSpPr>
        <p:spPr>
          <a:xfrm>
            <a:off x="6217490" y="3502268"/>
            <a:ext cx="5725783" cy="2380716"/>
          </a:xfrm>
          <a:prstGeom prst="rect">
            <a:avLst/>
          </a:prstGeom>
          <a:noFill/>
        </p:spPr>
        <p:txBody>
          <a:bodyPr wrap="square">
            <a:spAutoFit/>
          </a:bodyPr>
          <a:lstStyle/>
          <a:p>
            <a:pPr indent="450215" algn="just">
              <a:lnSpc>
                <a:spcPct val="107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Além disso, Erasmo valorizava o retorno às fontes. Seu lema de renovação intelectual passava pelo estudo direto dos textos clássicos e bíblicos. Em vez de repetir fórmulas cristalizadas, ele propunha leitura crítica, reflexão e discernimento. Essa atitude contribuiu para fortalecer a ideia de que o ser humano, por meio da razão e da educação, pode buscar a verdade de forma mais autêntica.</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135636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CC231335-5912-2C79-B80C-704139F7F2C6}"/>
              </a:ext>
            </a:extLst>
          </p:cNvPr>
          <p:cNvSpPr txBox="1"/>
          <p:nvPr/>
        </p:nvSpPr>
        <p:spPr>
          <a:xfrm>
            <a:off x="226443" y="948906"/>
            <a:ext cx="5725783" cy="4278702"/>
          </a:xfrm>
          <a:prstGeom prst="rect">
            <a:avLst/>
          </a:prstGeom>
          <a:noFill/>
        </p:spPr>
        <p:txBody>
          <a:bodyPr wrap="square">
            <a:spAutoFit/>
          </a:bodyPr>
          <a:lstStyle/>
          <a:p>
            <a:pPr algn="just">
              <a:lnSpc>
                <a:spcPct val="107000"/>
              </a:lnSpc>
              <a:spcAft>
                <a:spcPts val="800"/>
              </a:spcAft>
              <a:buNone/>
            </a:pP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Erasmo e a dignidade humana</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A importância de Erasmo para pensar a dignidade humana está justamente no modo como articula cristianismo, educação, interioridade e crítica moral. Em sua obra, a dignidade do ser humano aparece ligada à capacidade de formar-se moralmente, de agir com moderação, de cultivar a paz e de desenvolver a razão.</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Ele se opõe a práticas que degradam o ser humano, como o fanatismo, a ignorância cultivada, a guerra e a hipocrisia religiosa. Ao fazer isso, ajuda a construir uma imagem do ser humano como portador de valor intrínseco, merecedor de formação, respeito e cuidado.</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CaixaDeTexto 4">
            <a:extLst>
              <a:ext uri="{FF2B5EF4-FFF2-40B4-BE49-F238E27FC236}">
                <a16:creationId xmlns:a16="http://schemas.microsoft.com/office/drawing/2014/main" id="{682F5FA0-C935-BAC6-AD5C-2943A2CA2FF1}"/>
              </a:ext>
            </a:extLst>
          </p:cNvPr>
          <p:cNvSpPr txBox="1"/>
          <p:nvPr/>
        </p:nvSpPr>
        <p:spPr>
          <a:xfrm>
            <a:off x="6096000" y="948906"/>
            <a:ext cx="5962290" cy="2051395"/>
          </a:xfrm>
          <a:prstGeom prst="rect">
            <a:avLst/>
          </a:prstGeom>
          <a:noFill/>
        </p:spPr>
        <p:txBody>
          <a:bodyPr wrap="square">
            <a:spAutoFit/>
          </a:bodyPr>
          <a:lstStyle/>
          <a:p>
            <a:pPr indent="450215" algn="just">
              <a:lnSpc>
                <a:spcPct val="107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Mesmo sem utilizar a linguagem contemporânea dos direitos humanos, Erasmo participa de um movimento intelectual que amplia o reconhecimento do valor da pessoa. Sua defesa da educação para todos os cristãos, sua crítica à violência e sua insistência na moralidade interior apontam para uma compreensão mais elevada da condição humana.</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CaixaDeTexto 6">
            <a:extLst>
              <a:ext uri="{FF2B5EF4-FFF2-40B4-BE49-F238E27FC236}">
                <a16:creationId xmlns:a16="http://schemas.microsoft.com/office/drawing/2014/main" id="{D3C632AE-CE9A-E714-2F6D-DD7159D2992F}"/>
              </a:ext>
            </a:extLst>
          </p:cNvPr>
          <p:cNvSpPr txBox="1"/>
          <p:nvPr/>
        </p:nvSpPr>
        <p:spPr>
          <a:xfrm>
            <a:off x="6096000" y="3260786"/>
            <a:ext cx="5869557" cy="2153988"/>
          </a:xfrm>
          <a:prstGeom prst="rect">
            <a:avLst/>
          </a:prstGeom>
          <a:noFill/>
        </p:spPr>
        <p:txBody>
          <a:bodyPr wrap="square">
            <a:spAutoFit/>
          </a:bodyPr>
          <a:lstStyle/>
          <a:p>
            <a:pPr algn="just">
              <a:lnSpc>
                <a:spcPct val="107000"/>
              </a:lnSpc>
              <a:spcAft>
                <a:spcPts val="800"/>
              </a:spcAft>
              <a:buNone/>
            </a:pP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Humanismo e Direitos Humanos</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A relação entre humanismo e direitos humanos não deve ser entendida como identidade imediata. O humanismo renascentista não formulou, tal como conhecemos hoje, declarações universais de direitos. No entanto, ele ajudou a preparar o terreno para isso.</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5807475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AF0FD4FF-DB00-E339-DEC1-EAD83FE80A07}"/>
              </a:ext>
            </a:extLst>
          </p:cNvPr>
          <p:cNvSpPr txBox="1"/>
          <p:nvPr/>
        </p:nvSpPr>
        <p:spPr>
          <a:xfrm>
            <a:off x="131553" y="879894"/>
            <a:ext cx="5777541" cy="2051395"/>
          </a:xfrm>
          <a:prstGeom prst="rect">
            <a:avLst/>
          </a:prstGeom>
          <a:noFill/>
        </p:spPr>
        <p:txBody>
          <a:bodyPr wrap="square">
            <a:spAutoFit/>
          </a:bodyPr>
          <a:lstStyle/>
          <a:p>
            <a:pPr algn="just">
              <a:lnSpc>
                <a:spcPct val="107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Ao valorizar o ser humano, sua razão, sua liberdade relativa, sua capacidade de educação e sua dignidade moral, o humanismo contribuiu para a lenta formação de uma cultura na qual a pessoa passou a ser vista como fim em si mesma e não apenas como peça subordinada a estruturas de poder.</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CaixaDeTexto 4">
            <a:extLst>
              <a:ext uri="{FF2B5EF4-FFF2-40B4-BE49-F238E27FC236}">
                <a16:creationId xmlns:a16="http://schemas.microsoft.com/office/drawing/2014/main" id="{A58FD406-5364-F644-BD16-23606ED18151}"/>
              </a:ext>
            </a:extLst>
          </p:cNvPr>
          <p:cNvSpPr txBox="1"/>
          <p:nvPr/>
        </p:nvSpPr>
        <p:spPr>
          <a:xfrm>
            <a:off x="131553" y="3148641"/>
            <a:ext cx="5907656" cy="3471271"/>
          </a:xfrm>
          <a:prstGeom prst="rect">
            <a:avLst/>
          </a:prstGeom>
          <a:noFill/>
        </p:spPr>
        <p:txBody>
          <a:bodyPr wrap="square">
            <a:spAutoFit/>
          </a:bodyPr>
          <a:lstStyle/>
          <a:p>
            <a:pPr algn="just">
              <a:lnSpc>
                <a:spcPct val="107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Mais tarde, na modernidade, essas ideias seriam aprofundadas em debates sobre liberdade de consciência, tolerância religiosa, igualdade jurídica e direitos naturais. Em longo prazo, esses desenvolvimentos dariam origem às formulações modernas dos direitos humanos.</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Por isso, pode-se dizer que o humanismo renascentista foi um momento decisivo na história da dignidade humana. Ele não inventou sozinho os direitos humanos, mas fortaleceu uma visão do ser humano como ser valioso, racional, educável e merecedor de respeito.</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1" name="CaixaDeTexto 10">
            <a:extLst>
              <a:ext uri="{FF2B5EF4-FFF2-40B4-BE49-F238E27FC236}">
                <a16:creationId xmlns:a16="http://schemas.microsoft.com/office/drawing/2014/main" id="{C62CF40C-98FC-CD50-B86F-2B0988354B54}"/>
              </a:ext>
            </a:extLst>
          </p:cNvPr>
          <p:cNvSpPr txBox="1"/>
          <p:nvPr/>
        </p:nvSpPr>
        <p:spPr>
          <a:xfrm>
            <a:off x="6282908" y="879894"/>
            <a:ext cx="5720748" cy="2308324"/>
          </a:xfrm>
          <a:prstGeom prst="rect">
            <a:avLst/>
          </a:prstGeom>
          <a:noFill/>
        </p:spPr>
        <p:txBody>
          <a:bodyPr wrap="square">
            <a:spAutoFit/>
          </a:bodyPr>
          <a:lstStyle/>
          <a:p>
            <a:pPr algn="r">
              <a:buNone/>
            </a:pPr>
            <a:r>
              <a:rPr lang="pt-BR" sz="1600" kern="100" dirty="0">
                <a:effectLst/>
                <a:latin typeface="Arial Narrow" panose="020B0606020202030204" pitchFamily="34" charset="0"/>
                <a:ea typeface="Calibri" panose="020F0502020204030204" pitchFamily="34" charset="0"/>
                <a:cs typeface="Times New Roman" panose="02020603050405020304" pitchFamily="18" charset="0"/>
              </a:rPr>
              <a:t>Texto elaborado para fins didáticos.</a:t>
            </a:r>
          </a:p>
          <a:p>
            <a:pPr algn="r">
              <a:buNone/>
            </a:pPr>
            <a:r>
              <a:rPr lang="pt-BR" sz="1600" kern="100" dirty="0">
                <a:effectLst/>
                <a:latin typeface="Arial Narrow" panose="020B0606020202030204" pitchFamily="34" charset="0"/>
                <a:ea typeface="Calibri" panose="020F0502020204030204" pitchFamily="34" charset="0"/>
                <a:cs typeface="Times New Roman" panose="02020603050405020304" pitchFamily="18" charset="0"/>
              </a:rPr>
              <a:t>Referências: DE ROTERDÃ, Erasmo. Elogio da loucura. Nova Fronteira, 2011.</a:t>
            </a:r>
          </a:p>
          <a:p>
            <a:pPr algn="r">
              <a:buNone/>
            </a:pPr>
            <a:r>
              <a:rPr lang="pt-BR" sz="1600" kern="100" dirty="0">
                <a:effectLst/>
                <a:latin typeface="Arial Narrow" panose="020B0606020202030204" pitchFamily="34" charset="0"/>
                <a:ea typeface="Calibri" panose="020F0502020204030204" pitchFamily="34" charset="0"/>
                <a:cs typeface="Times New Roman" panose="02020603050405020304" pitchFamily="18" charset="0"/>
              </a:rPr>
              <a:t>PERIN, Conceição Solange </a:t>
            </a:r>
            <a:r>
              <a:rPr lang="pt-BR" sz="1600" kern="100" dirty="0" err="1">
                <a:effectLst/>
                <a:latin typeface="Arial Narrow" panose="020B0606020202030204" pitchFamily="34" charset="0"/>
                <a:ea typeface="Calibri" panose="020F0502020204030204" pitchFamily="34" charset="0"/>
                <a:cs typeface="Times New Roman" panose="02020603050405020304" pitchFamily="18" charset="0"/>
              </a:rPr>
              <a:t>Bution</a:t>
            </a:r>
            <a:r>
              <a:rPr lang="pt-BR" sz="1600" kern="100" dirty="0">
                <a:effectLst/>
                <a:latin typeface="Arial Narrow" panose="020B0606020202030204" pitchFamily="34" charset="0"/>
                <a:ea typeface="Calibri" panose="020F0502020204030204" pitchFamily="34" charset="0"/>
                <a:cs typeface="Times New Roman" panose="02020603050405020304" pitchFamily="18" charset="0"/>
              </a:rPr>
              <a:t>. A Influência Do Pensamento De Erasmo De Roterdã Na Educação Das Crianças Dos Séculos XV-XVI. Revista Eletrônica Científica Ensino Interdisciplinar, 2020.</a:t>
            </a:r>
          </a:p>
          <a:p>
            <a:pPr algn="r">
              <a:buNone/>
            </a:pPr>
            <a:r>
              <a:rPr lang="pt-BR" sz="1600" kern="100" dirty="0">
                <a:effectLst/>
                <a:latin typeface="Arial Narrow" panose="020B0606020202030204" pitchFamily="34" charset="0"/>
                <a:ea typeface="Calibri" panose="020F0502020204030204" pitchFamily="34" charset="0"/>
                <a:cs typeface="Times New Roman" panose="02020603050405020304" pitchFamily="18" charset="0"/>
              </a:rPr>
              <a:t>HUIZINGA, Johan; VITA, Arrigo. Erasmo. Giulio </a:t>
            </a:r>
            <a:r>
              <a:rPr lang="pt-BR" sz="1600" kern="100" dirty="0" err="1">
                <a:effectLst/>
                <a:latin typeface="Arial Narrow" panose="020B0606020202030204" pitchFamily="34" charset="0"/>
                <a:ea typeface="Calibri" panose="020F0502020204030204" pitchFamily="34" charset="0"/>
                <a:cs typeface="Times New Roman" panose="02020603050405020304" pitchFamily="18" charset="0"/>
              </a:rPr>
              <a:t>Einaudi</a:t>
            </a:r>
            <a:r>
              <a:rPr lang="pt-BR" sz="1600" kern="100" dirty="0">
                <a:effectLst/>
                <a:latin typeface="Arial Narrow" panose="020B0606020202030204" pitchFamily="34" charset="0"/>
                <a:ea typeface="Calibri" panose="020F0502020204030204" pitchFamily="34" charset="0"/>
                <a:cs typeface="Times New Roman" panose="02020603050405020304" pitchFamily="18" charset="0"/>
              </a:rPr>
              <a:t>, 1941.</a:t>
            </a:r>
          </a:p>
          <a:p>
            <a:pPr algn="r">
              <a:buNone/>
            </a:pPr>
            <a:r>
              <a:rPr lang="pt-BR" sz="1600" kern="100" dirty="0">
                <a:effectLst/>
                <a:latin typeface="Arial Narrow" panose="020B0606020202030204" pitchFamily="34" charset="0"/>
                <a:ea typeface="Calibri" panose="020F0502020204030204" pitchFamily="34" charset="0"/>
                <a:cs typeface="Times New Roman" panose="02020603050405020304" pitchFamily="18" charset="0"/>
              </a:rPr>
              <a:t>COMPARATO, Fábio Konder. A afirmação histórica dos </a:t>
            </a:r>
            <a:r>
              <a:rPr lang="pt-BR" sz="1600" kern="100" dirty="0" err="1">
                <a:effectLst/>
                <a:latin typeface="Arial Narrow" panose="020B0606020202030204" pitchFamily="34" charset="0"/>
                <a:ea typeface="Calibri" panose="020F0502020204030204" pitchFamily="34" charset="0"/>
                <a:cs typeface="Times New Roman" panose="02020603050405020304" pitchFamily="18" charset="0"/>
              </a:rPr>
              <a:t>dereitos</a:t>
            </a:r>
            <a:r>
              <a:rPr lang="pt-BR" sz="1600" kern="100" dirty="0">
                <a:effectLst/>
                <a:latin typeface="Arial Narrow" panose="020B0606020202030204" pitchFamily="34" charset="0"/>
                <a:ea typeface="Calibri" panose="020F0502020204030204" pitchFamily="34" charset="0"/>
                <a:cs typeface="Times New Roman" panose="02020603050405020304" pitchFamily="18" charset="0"/>
              </a:rPr>
              <a:t> humanos. São Paulo: Saraiva, 2003</a:t>
            </a:r>
          </a:p>
        </p:txBody>
      </p:sp>
    </p:spTree>
    <p:extLst>
      <p:ext uri="{BB962C8B-B14F-4D97-AF65-F5344CB8AC3E}">
        <p14:creationId xmlns:p14="http://schemas.microsoft.com/office/powerpoint/2010/main" val="13264078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1701855C-648A-D39D-B6FE-DD8F74FA2A62}"/>
              </a:ext>
            </a:extLst>
          </p:cNvPr>
          <p:cNvSpPr txBox="1"/>
          <p:nvPr/>
        </p:nvSpPr>
        <p:spPr>
          <a:xfrm>
            <a:off x="226444" y="727682"/>
            <a:ext cx="6094562" cy="373436"/>
          </a:xfrm>
          <a:prstGeom prst="rect">
            <a:avLst/>
          </a:prstGeom>
          <a:noFill/>
        </p:spPr>
        <p:txBody>
          <a:bodyPr wrap="square">
            <a:spAutoFit/>
          </a:bodyPr>
          <a:lstStyle/>
          <a:p>
            <a:pPr marR="88265" algn="just">
              <a:lnSpc>
                <a:spcPct val="107000"/>
              </a:lnSpc>
              <a:spcAft>
                <a:spcPts val="800"/>
              </a:spcAft>
              <a:buNone/>
            </a:pPr>
            <a:r>
              <a:rPr lang="pt-BR" sz="1800" b="1" kern="100" dirty="0">
                <a:effectLst/>
                <a:latin typeface="Arial Narrow" panose="020B0606020202030204" pitchFamily="34" charset="0"/>
                <a:ea typeface="Calibri" panose="020F0502020204030204" pitchFamily="34" charset="0"/>
                <a:cs typeface="Times New Roman" panose="02020603050405020304" pitchFamily="18" charset="0"/>
              </a:rPr>
              <a:t>ATIVIDADES</a:t>
            </a: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CaixaDeTexto 2">
            <a:extLst>
              <a:ext uri="{FF2B5EF4-FFF2-40B4-BE49-F238E27FC236}">
                <a16:creationId xmlns:a16="http://schemas.microsoft.com/office/drawing/2014/main" id="{32DCD4C3-38C4-B67F-FD01-15FF796E5731}"/>
              </a:ext>
            </a:extLst>
          </p:cNvPr>
          <p:cNvSpPr txBox="1"/>
          <p:nvPr/>
        </p:nvSpPr>
        <p:spPr>
          <a:xfrm>
            <a:off x="122927" y="1668691"/>
            <a:ext cx="5907656" cy="4076501"/>
          </a:xfrm>
          <a:prstGeom prst="rect">
            <a:avLst/>
          </a:prstGeom>
          <a:noFill/>
        </p:spPr>
        <p:txBody>
          <a:bodyPr wrap="square">
            <a:spAutoFit/>
          </a:bodyPr>
          <a:lstStyle/>
          <a:p>
            <a:pPr algn="just">
              <a:lnSpc>
                <a:spcPct val="107000"/>
              </a:lnSpc>
              <a:spcAft>
                <a:spcPts val="800"/>
              </a:spcAft>
              <a:buNone/>
            </a:pPr>
            <a:r>
              <a:rPr lang="pt-BR" sz="1800" b="1" kern="100" dirty="0">
                <a:effectLst/>
                <a:latin typeface="Arial Narrow" panose="020B0606020202030204" pitchFamily="34" charset="0"/>
                <a:ea typeface="Calibri" panose="020F0502020204030204" pitchFamily="34" charset="0"/>
                <a:cs typeface="Times New Roman" panose="02020603050405020304" pitchFamily="18" charset="0"/>
              </a:rPr>
              <a:t>04. (UFRN) </a:t>
            </a:r>
            <a:r>
              <a:rPr lang="pt-BR" sz="1800" kern="100" dirty="0">
                <a:effectLst/>
                <a:latin typeface="Arial Narrow" panose="020B0606020202030204" pitchFamily="34" charset="0"/>
                <a:ea typeface="Calibri" panose="020F0502020204030204" pitchFamily="34" charset="0"/>
                <a:cs typeface="Times New Roman" panose="02020603050405020304" pitchFamily="18" charset="0"/>
              </a:rPr>
              <a:t>Erasmo de Roterdã, autor de </a:t>
            </a:r>
            <a:r>
              <a:rPr lang="pt-BR" sz="1800" i="1" kern="100" dirty="0">
                <a:effectLst/>
                <a:latin typeface="Arial Narrow" panose="020B0606020202030204" pitchFamily="34" charset="0"/>
                <a:ea typeface="Calibri" panose="020F0502020204030204" pitchFamily="34" charset="0"/>
                <a:cs typeface="Times New Roman" panose="02020603050405020304" pitchFamily="18" charset="0"/>
              </a:rPr>
              <a:t>Elogio da Loucura</a:t>
            </a:r>
            <a:r>
              <a:rPr lang="pt-BR" sz="1800" kern="100" dirty="0">
                <a:effectLst/>
                <a:latin typeface="Arial Narrow" panose="020B0606020202030204" pitchFamily="34" charset="0"/>
                <a:ea typeface="Calibri" panose="020F0502020204030204" pitchFamily="34" charset="0"/>
                <a:cs typeface="Times New Roman" panose="02020603050405020304" pitchFamily="18" charset="0"/>
              </a:rPr>
              <a:t> (1511), obra em que criticava valores dominantes na sociedade de seu tempo, assim escreveu:</a:t>
            </a: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buNone/>
            </a:pPr>
            <a:r>
              <a:rPr lang="pt-BR" sz="1800" kern="100" dirty="0">
                <a:effectLst/>
                <a:latin typeface="Arial Narrow" panose="020B0606020202030204" pitchFamily="34" charset="0"/>
                <a:ea typeface="Calibri" panose="020F0502020204030204" pitchFamily="34" charset="0"/>
                <a:cs typeface="Times New Roman" panose="02020603050405020304" pitchFamily="18" charset="0"/>
              </a:rPr>
              <a:t>“No presente, o homem se faz pela posse da razão. Se as árvores e as bestas selvagens crescem, os homens, creiam-me, moldam-se. [...] E aquele que não permite que seu filho seja instruído de forma conveniente, não é homem, nem seu filho se tornará um homem. A natureza, ao dar-vos um filho, vos presenteia com uma criatura rude, sem forma, a qual deveis moldar para que se converta em um homem de verdade.”</a:t>
            </a:r>
          </a:p>
          <a:p>
            <a:pPr algn="r">
              <a:lnSpc>
                <a:spcPct val="107000"/>
              </a:lnSpc>
              <a:spcAft>
                <a:spcPts val="800"/>
              </a:spcAft>
            </a:pPr>
            <a:r>
              <a:rPr lang="pt-BR" sz="1400" i="1" dirty="0">
                <a:latin typeface="Arial Narrow" panose="020B0606020202030204" pitchFamily="34" charset="0"/>
              </a:rPr>
              <a:t>Apud:</a:t>
            </a:r>
            <a:r>
              <a:rPr lang="pt-BR" sz="1400" dirty="0">
                <a:latin typeface="Arial Narrow" panose="020B0606020202030204" pitchFamily="34" charset="0"/>
              </a:rPr>
              <a:t> FERREIRA, João Paulo M. H.; FERNANDES, Luiz Estevam de O. </a:t>
            </a:r>
            <a:r>
              <a:rPr lang="pt-BR" sz="1400" i="1" dirty="0">
                <a:latin typeface="Arial Narrow" panose="020B0606020202030204" pitchFamily="34" charset="0"/>
              </a:rPr>
              <a:t>Nova história integrada</a:t>
            </a:r>
            <a:r>
              <a:rPr lang="pt-BR" sz="1400" dirty="0">
                <a:latin typeface="Arial Narrow" panose="020B0606020202030204" pitchFamily="34" charset="0"/>
              </a:rPr>
              <a:t>. Campinas: Companhia da Escola, 2005. p. 103.</a:t>
            </a:r>
          </a:p>
          <a:p>
            <a:pPr algn="just">
              <a:lnSpc>
                <a:spcPct val="107000"/>
              </a:lnSpc>
              <a:spcAft>
                <a:spcPts val="800"/>
              </a:spcAft>
              <a:buNone/>
            </a:pP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CaixaDeTexto 4">
            <a:extLst>
              <a:ext uri="{FF2B5EF4-FFF2-40B4-BE49-F238E27FC236}">
                <a16:creationId xmlns:a16="http://schemas.microsoft.com/office/drawing/2014/main" id="{04BD8768-A875-839D-081B-0CFB151B1AAB}"/>
              </a:ext>
            </a:extLst>
          </p:cNvPr>
          <p:cNvSpPr txBox="1"/>
          <p:nvPr/>
        </p:nvSpPr>
        <p:spPr>
          <a:xfrm>
            <a:off x="6161419" y="1636823"/>
            <a:ext cx="5907656" cy="4108369"/>
          </a:xfrm>
          <a:prstGeom prst="rect">
            <a:avLst/>
          </a:prstGeom>
          <a:noFill/>
        </p:spPr>
        <p:txBody>
          <a:bodyPr wrap="square">
            <a:spAutoFit/>
          </a:bodyPr>
          <a:lstStyle/>
          <a:p>
            <a:pPr algn="just">
              <a:lnSpc>
                <a:spcPct val="107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Esse fragmento textual sugere a vinculação de Erasmo de Roterdã ao:</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(A) Escolasticismo, que tentava conciliar as verdades da revelação com aquelas formuladas pela pesquisa empírica.</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(B) Liberalismo, que pregava a necessidade de uma sociedade em que os homens construíssem, livremente, seu destino.</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(C) Renascimento, que valorizava a pessoa humana e acreditava no poder de suas capacidades intelectuais.</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(D) Universalismo, que desejava descobrir leis que pudessem explicar, cientificamente, o mundo.</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3558724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59612118-28E1-6944-A815-11B9D0D0B00C}"/>
              </a:ext>
            </a:extLst>
          </p:cNvPr>
          <p:cNvSpPr txBox="1"/>
          <p:nvPr/>
        </p:nvSpPr>
        <p:spPr>
          <a:xfrm>
            <a:off x="166057" y="769064"/>
            <a:ext cx="5812048" cy="5793894"/>
          </a:xfrm>
          <a:prstGeom prst="rect">
            <a:avLst/>
          </a:prstGeom>
          <a:noFill/>
        </p:spPr>
        <p:txBody>
          <a:bodyPr wrap="square">
            <a:spAutoFit/>
          </a:bodyPr>
          <a:lstStyle/>
          <a:p>
            <a:pPr algn="just">
              <a:buNone/>
            </a:pP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05. (Centec-BA) </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Leia o texto abaixo para poder responder às duas questões que em seguida serão apresentadas.</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“Os teólogos, portanto, tinham toda a preocupação voltada para as almas e para Deus, ou seja, para o mundo transcendente, o mundo dos fenômenos espirituais e imateriais. Os humanistas, por sua vez, voltavam-se para o aqui e agora, para o mundo concreto dos seres humanos em luta entre si e com a natureza, a fim de terem um controle maior sobre o próprio destino. Por outro lado, a pregação do clero tradicional reforçava a submissão total do homem, em primeiro lugar, à onipotência divina, em segundo, à orientação do clero e, em terceiro, à tutela da nobreza, exaltando no ser humano, sobretudo, os valores de piedade, da mansidão e da disciplina. A postura dos humanistas era completamente diferente, valorizava o que de divino havia em cada homem, induzindo-o a expandir suas forças, a criar e a produzir, agindo sobre o mundo </a:t>
            </a:r>
            <a:r>
              <a:rPr lang="pt-BR" sz="1800" kern="100" dirty="0">
                <a:effectLst/>
                <a:latin typeface="Arial Narrow" panose="020B0606020202030204" pitchFamily="34" charset="0"/>
                <a:ea typeface="Calibri" panose="020F0502020204030204" pitchFamily="34" charset="0"/>
                <a:cs typeface="Times New Roman" panose="02020603050405020304" pitchFamily="18" charset="0"/>
              </a:rPr>
              <a:t>para </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transformá-lo de acordo com sua vontade e interesse.”</a:t>
            </a:r>
            <a:endParaRPr lang="pt-BR" sz="2000" kern="100" dirty="0">
              <a:latin typeface="Calibri" panose="020F0502020204030204" pitchFamily="34" charset="0"/>
              <a:ea typeface="Calibri" panose="020F0502020204030204" pitchFamily="34" charset="0"/>
              <a:cs typeface="Times New Roman" panose="02020603050405020304" pitchFamily="18" charset="0"/>
            </a:endParaRPr>
          </a:p>
          <a:p>
            <a:pPr algn="r">
              <a:buNone/>
            </a:pPr>
            <a:r>
              <a:rPr lang="pt-BR" sz="1050" kern="100" dirty="0">
                <a:effectLst/>
                <a:latin typeface="Arial Narrow" panose="020B0606020202030204" pitchFamily="34" charset="0"/>
                <a:ea typeface="Calibri" panose="020F0502020204030204" pitchFamily="34" charset="0"/>
                <a:cs typeface="Times New Roman" panose="02020603050405020304" pitchFamily="18" charset="0"/>
              </a:rPr>
              <a:t>(SEVCENKO, p. 15)</a:t>
            </a: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CaixaDeTexto 4">
            <a:extLst>
              <a:ext uri="{FF2B5EF4-FFF2-40B4-BE49-F238E27FC236}">
                <a16:creationId xmlns:a16="http://schemas.microsoft.com/office/drawing/2014/main" id="{00834C58-7AFA-ED7E-FEF9-E267BAA99804}"/>
              </a:ext>
            </a:extLst>
          </p:cNvPr>
          <p:cNvSpPr txBox="1"/>
          <p:nvPr/>
        </p:nvSpPr>
        <p:spPr>
          <a:xfrm>
            <a:off x="6213897" y="899314"/>
            <a:ext cx="5812046" cy="2554545"/>
          </a:xfrm>
          <a:prstGeom prst="rect">
            <a:avLst/>
          </a:prstGeom>
          <a:noFill/>
        </p:spPr>
        <p:txBody>
          <a:bodyPr wrap="square">
            <a:spAutoFit/>
          </a:bodyPr>
          <a:lstStyle/>
          <a:p>
            <a:pPr algn="just">
              <a:buNone/>
            </a:pP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I.</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No texto, a característica marcante do movimento humanista-renascentista é:</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(A) espírito crítico voltado para o estímulo às mudanças.</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(B) supremacia do mundo espiritual sobre o material.</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(C) valorização da piedade, da mansidão e da disciplina.</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(D) defesa da Igreja e da cultura medievais.</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(E) reprodução da crença dogmática dos teólogos medievais.</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CaixaDeTexto 6">
            <a:extLst>
              <a:ext uri="{FF2B5EF4-FFF2-40B4-BE49-F238E27FC236}">
                <a16:creationId xmlns:a16="http://schemas.microsoft.com/office/drawing/2014/main" id="{F602F8C2-10AD-786C-1686-5799C3E97C26}"/>
              </a:ext>
            </a:extLst>
          </p:cNvPr>
          <p:cNvSpPr txBox="1"/>
          <p:nvPr/>
        </p:nvSpPr>
        <p:spPr>
          <a:xfrm>
            <a:off x="6213897" y="4019694"/>
            <a:ext cx="5426016" cy="1938992"/>
          </a:xfrm>
          <a:prstGeom prst="rect">
            <a:avLst/>
          </a:prstGeom>
          <a:noFill/>
        </p:spPr>
        <p:txBody>
          <a:bodyPr wrap="square">
            <a:spAutoFit/>
          </a:bodyPr>
          <a:lstStyle/>
          <a:p>
            <a:pPr algn="just">
              <a:buNone/>
            </a:pP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II</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A crítica dos humanistas era dirigida à sociedade:</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(A) capitalista.</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(B) feudal.</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(C) comunista.</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(D) escravista.</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(E) socialista.</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07210666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4334BEE-E397-89BC-DCAA-16881EB59E8A}"/>
              </a:ext>
            </a:extLst>
          </p:cNvPr>
          <p:cNvSpPr>
            <a:spLocks noGrp="1"/>
          </p:cNvSpPr>
          <p:nvPr>
            <p:ph type="title"/>
          </p:nvPr>
        </p:nvSpPr>
        <p:spPr/>
        <p:txBody>
          <a:bodyPr/>
          <a:lstStyle/>
          <a:p>
            <a:endParaRPr lang="pt-BR"/>
          </a:p>
        </p:txBody>
      </p:sp>
      <p:pic>
        <p:nvPicPr>
          <p:cNvPr id="11" name="Espaço Reservado para Conteúdo 10" descr="Logotipo, nome da empresa&#10;&#10;O conteúdo gerado por IA pode estar incorreto.">
            <a:extLst>
              <a:ext uri="{FF2B5EF4-FFF2-40B4-BE49-F238E27FC236}">
                <a16:creationId xmlns:a16="http://schemas.microsoft.com/office/drawing/2014/main" id="{311799FB-D7D9-4247-13C5-08AE79E3308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
            <a:ext cx="12192000" cy="6860777"/>
          </a:xfrm>
        </p:spPr>
      </p:pic>
    </p:spTree>
    <p:extLst>
      <p:ext uri="{BB962C8B-B14F-4D97-AF65-F5344CB8AC3E}">
        <p14:creationId xmlns:p14="http://schemas.microsoft.com/office/powerpoint/2010/main" val="258877621"/>
      </p:ext>
    </p:extLst>
  </p:cSld>
  <p:clrMapOvr>
    <a:masterClrMapping/>
  </p:clrMapOvr>
</p:sld>
</file>

<file path=ppt/theme/theme1.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771</TotalTime>
  <Words>3179</Words>
  <Application>Microsoft Office PowerPoint</Application>
  <PresentationFormat>Widescreen</PresentationFormat>
  <Paragraphs>108</Paragraphs>
  <Slides>17</Slides>
  <Notes>0</Notes>
  <HiddenSlides>0</HiddenSlides>
  <MMClips>0</MMClips>
  <ScaleCrop>false</ScaleCrop>
  <HeadingPairs>
    <vt:vector size="6" baseType="variant">
      <vt:variant>
        <vt:lpstr>Fontes usadas</vt:lpstr>
      </vt:variant>
      <vt:variant>
        <vt:i4>6</vt:i4>
      </vt:variant>
      <vt:variant>
        <vt:lpstr>Tema</vt:lpstr>
      </vt:variant>
      <vt:variant>
        <vt:i4>1</vt:i4>
      </vt:variant>
      <vt:variant>
        <vt:lpstr>Títulos de slides</vt:lpstr>
      </vt:variant>
      <vt:variant>
        <vt:i4>17</vt:i4>
      </vt:variant>
    </vt:vector>
  </HeadingPairs>
  <TitlesOfParts>
    <vt:vector size="24" baseType="lpstr">
      <vt:lpstr>Arial</vt:lpstr>
      <vt:lpstr>Arial Narrow</vt:lpstr>
      <vt:lpstr>Calibri</vt:lpstr>
      <vt:lpstr>Calibri Light</vt:lpstr>
      <vt:lpstr>Symbol</vt:lpstr>
      <vt:lpstr>Verdana</vt:lpstr>
      <vt:lpstr>Tema do Office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Adriani Grun</dc:creator>
  <cp:lastModifiedBy>Alexsander Costa Sampaio</cp:lastModifiedBy>
  <cp:revision>11</cp:revision>
  <dcterms:created xsi:type="dcterms:W3CDTF">2024-02-02T11:27:21Z</dcterms:created>
  <dcterms:modified xsi:type="dcterms:W3CDTF">2026-05-12T12:37:39Z</dcterms:modified>
</cp:coreProperties>
</file>