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350" r:id="rId4"/>
    <p:sldId id="261" r:id="rId5"/>
    <p:sldId id="262" r:id="rId6"/>
    <p:sldId id="263" r:id="rId7"/>
    <p:sldId id="264" r:id="rId8"/>
    <p:sldId id="266" r:id="rId9"/>
    <p:sldId id="267" r:id="rId10"/>
    <p:sldId id="268" r:id="rId11"/>
    <p:sldId id="351" r:id="rId12"/>
    <p:sldId id="269" r:id="rId13"/>
    <p:sldId id="274" r:id="rId14"/>
    <p:sldId id="273" r:id="rId15"/>
    <p:sldId id="270" r:id="rId16"/>
    <p:sldId id="271" r:id="rId17"/>
    <p:sldId id="275" r:id="rId18"/>
    <p:sldId id="280" r:id="rId19"/>
    <p:sldId id="276" r:id="rId20"/>
    <p:sldId id="281" r:id="rId21"/>
    <p:sldId id="278" r:id="rId22"/>
    <p:sldId id="279" r:id="rId23"/>
    <p:sldId id="272" r:id="rId24"/>
    <p:sldId id="282" r:id="rId25"/>
    <p:sldId id="265" r:id="rId26"/>
    <p:sldId id="288" r:id="rId27"/>
    <p:sldId id="293" r:id="rId28"/>
    <p:sldId id="283" r:id="rId29"/>
    <p:sldId id="284" r:id="rId30"/>
    <p:sldId id="289" r:id="rId31"/>
    <p:sldId id="285" r:id="rId32"/>
    <p:sldId id="287" r:id="rId33"/>
    <p:sldId id="290" r:id="rId34"/>
    <p:sldId id="291" r:id="rId35"/>
    <p:sldId id="292" r:id="rId36"/>
    <p:sldId id="294" r:id="rId37"/>
    <p:sldId id="295" r:id="rId38"/>
    <p:sldId id="299" r:id="rId39"/>
    <p:sldId id="301" r:id="rId40"/>
    <p:sldId id="303" r:id="rId41"/>
    <p:sldId id="304" r:id="rId42"/>
    <p:sldId id="297" r:id="rId43"/>
    <p:sldId id="298" r:id="rId44"/>
    <p:sldId id="305" r:id="rId45"/>
    <p:sldId id="308" r:id="rId46"/>
    <p:sldId id="309" r:id="rId47"/>
    <p:sldId id="310" r:id="rId48"/>
    <p:sldId id="306" r:id="rId49"/>
    <p:sldId id="307" r:id="rId50"/>
    <p:sldId id="311" r:id="rId51"/>
    <p:sldId id="315" r:id="rId52"/>
    <p:sldId id="316" r:id="rId53"/>
    <p:sldId id="312" r:id="rId54"/>
    <p:sldId id="313" r:id="rId55"/>
    <p:sldId id="314" r:id="rId56"/>
    <p:sldId id="317" r:id="rId57"/>
    <p:sldId id="318" r:id="rId58"/>
    <p:sldId id="323" r:id="rId59"/>
    <p:sldId id="319" r:id="rId60"/>
    <p:sldId id="320" r:id="rId61"/>
    <p:sldId id="321" r:id="rId62"/>
    <p:sldId id="322" r:id="rId63"/>
    <p:sldId id="325" r:id="rId64"/>
    <p:sldId id="324" r:id="rId65"/>
    <p:sldId id="326" r:id="rId66"/>
    <p:sldId id="327" r:id="rId67"/>
    <p:sldId id="328" r:id="rId68"/>
    <p:sldId id="330" r:id="rId69"/>
    <p:sldId id="329" r:id="rId70"/>
    <p:sldId id="331" r:id="rId71"/>
    <p:sldId id="332" r:id="rId72"/>
    <p:sldId id="333" r:id="rId73"/>
    <p:sldId id="334" r:id="rId74"/>
    <p:sldId id="335" r:id="rId75"/>
    <p:sldId id="336" r:id="rId76"/>
    <p:sldId id="337" r:id="rId77"/>
    <p:sldId id="338" r:id="rId78"/>
    <p:sldId id="343" r:id="rId79"/>
    <p:sldId id="344" r:id="rId80"/>
    <p:sldId id="341" r:id="rId81"/>
    <p:sldId id="339" r:id="rId82"/>
    <p:sldId id="340" r:id="rId83"/>
    <p:sldId id="345" r:id="rId84"/>
    <p:sldId id="346" r:id="rId85"/>
    <p:sldId id="347" r:id="rId86"/>
    <p:sldId id="348" r:id="rId87"/>
    <p:sldId id="349" r:id="rId88"/>
    <p:sldId id="257" r:id="rId8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FEFCDC"/>
    <a:srgbClr val="E87C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67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7.png"/><Relationship Id="rId12" Type="http://schemas.microsoft.com/office/2007/relationships/hdphoto" Target="../media/hdphoto4.wdp"/><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9.png"/><Relationship Id="rId5" Type="http://schemas.openxmlformats.org/officeDocument/2006/relationships/image" Target="../media/image6.png"/><Relationship Id="rId10" Type="http://schemas.microsoft.com/office/2007/relationships/hdphoto" Target="../media/hdphoto3.wdp"/><Relationship Id="rId4" Type="http://schemas.openxmlformats.org/officeDocument/2006/relationships/image" Target="../media/image5.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emf"/></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0.emf"/><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5.png"/><Relationship Id="rId5" Type="http://schemas.microsoft.com/office/2007/relationships/hdphoto" Target="../media/hdphoto7.wdp"/><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microsoft.com/office/2007/relationships/hdphoto" Target="../media/hdphoto9.wdp"/><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30.png"/><Relationship Id="rId10" Type="http://schemas.openxmlformats.org/officeDocument/2006/relationships/image" Target="../media/image32.png"/><Relationship Id="rId4" Type="http://schemas.microsoft.com/office/2007/relationships/hdphoto" Target="../media/hdphoto8.wdp"/><Relationship Id="rId9" Type="http://schemas.microsoft.com/office/2007/relationships/hdphoto" Target="../media/hdphoto10.wdp"/></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6.emf"/><Relationship Id="rId5" Type="http://schemas.microsoft.com/office/2007/relationships/hdphoto" Target="../media/hdphoto11.wdp"/><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microsoft.com/office/2007/relationships/hdphoto" Target="../media/hdphoto12.wdp"/><Relationship Id="rId7" Type="http://schemas.openxmlformats.org/officeDocument/2006/relationships/image" Target="../media/image41.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0.png"/><Relationship Id="rId5" Type="http://schemas.microsoft.com/office/2007/relationships/hdphoto" Target="../media/hdphoto13.wdp"/><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image" Target="../media/image42.png"/><Relationship Id="rId1" Type="http://schemas.openxmlformats.org/officeDocument/2006/relationships/slideLayout" Target="../slideLayouts/slideLayout7.xml"/><Relationship Id="rId6" Type="http://schemas.microsoft.com/office/2007/relationships/hdphoto" Target="../media/hdphoto15.wdp"/><Relationship Id="rId5" Type="http://schemas.openxmlformats.org/officeDocument/2006/relationships/image" Target="../media/image44.png"/><Relationship Id="rId4" Type="http://schemas.microsoft.com/office/2007/relationships/hdphoto" Target="../media/hdphoto14.wdp"/></Relationships>
</file>

<file path=ppt/slides/_rels/slide12.xml.rels><?xml version="1.0" encoding="UTF-8" standalone="yes"?>
<Relationships xmlns="http://schemas.openxmlformats.org/package/2006/relationships"><Relationship Id="rId8" Type="http://schemas.openxmlformats.org/officeDocument/2006/relationships/image" Target="../media/image49.png"/><Relationship Id="rId13" Type="http://schemas.microsoft.com/office/2007/relationships/hdphoto" Target="../media/hdphoto20.wdp"/><Relationship Id="rId3" Type="http://schemas.microsoft.com/office/2007/relationships/hdphoto" Target="../media/hdphoto16.wdp"/><Relationship Id="rId7" Type="http://schemas.microsoft.com/office/2007/relationships/hdphoto" Target="../media/hdphoto18.wdp"/><Relationship Id="rId12"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00.png"/><Relationship Id="rId5" Type="http://schemas.microsoft.com/office/2007/relationships/hdphoto" Target="../media/hdphoto17.wdp"/><Relationship Id="rId10" Type="http://schemas.openxmlformats.org/officeDocument/2006/relationships/image" Target="../media/image50.png"/><Relationship Id="rId4" Type="http://schemas.openxmlformats.org/officeDocument/2006/relationships/image" Target="../media/image47.png"/><Relationship Id="rId9" Type="http://schemas.microsoft.com/office/2007/relationships/hdphoto" Target="../media/hdphoto19.wdp"/></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6" Type="http://schemas.microsoft.com/office/2007/relationships/hdphoto" Target="../media/hdphoto21.wdp"/><Relationship Id="rId5" Type="http://schemas.openxmlformats.org/officeDocument/2006/relationships/image" Target="../media/image55.pn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58.emf"/><Relationship Id="rId5" Type="http://schemas.openxmlformats.org/officeDocument/2006/relationships/image" Target="../media/image58.png"/><Relationship Id="rId4" Type="http://schemas.microsoft.com/office/2007/relationships/hdphoto" Target="../media/hdphoto22.wdp"/></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0.emf"/><Relationship Id="rId5" Type="http://schemas.openxmlformats.org/officeDocument/2006/relationships/image" Target="../media/image62.png"/><Relationship Id="rId4" Type="http://schemas.microsoft.com/office/2007/relationships/hdphoto" Target="../media/hdphoto23.wdp"/></Relationships>
</file>

<file path=ppt/slides/_rels/slide16.xml.rels><?xml version="1.0" encoding="UTF-8" standalone="yes"?>
<Relationships xmlns="http://schemas.openxmlformats.org/package/2006/relationships"><Relationship Id="rId8" Type="http://schemas.openxmlformats.org/officeDocument/2006/relationships/image" Target="../media/image68.png"/><Relationship Id="rId3" Type="http://schemas.microsoft.com/office/2007/relationships/hdphoto" Target="../media/hdphoto24.wdp"/><Relationship Id="rId7" Type="http://schemas.microsoft.com/office/2007/relationships/hdphoto" Target="../media/hdphoto25.wdp"/><Relationship Id="rId12" Type="http://schemas.openxmlformats.org/officeDocument/2006/relationships/image" Target="../media/image67.jpe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70.png"/><Relationship Id="rId5" Type="http://schemas.openxmlformats.org/officeDocument/2006/relationships/image" Target="../media/image63.png"/><Relationship Id="rId10" Type="http://schemas.microsoft.com/office/2007/relationships/hdphoto" Target="../media/hdphoto26.wdp"/><Relationship Id="rId4" Type="http://schemas.openxmlformats.org/officeDocument/2006/relationships/image" Target="../media/image65.png"/><Relationship Id="rId9" Type="http://schemas.openxmlformats.org/officeDocument/2006/relationships/image" Target="../media/image66.png"/></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9.png"/><Relationship Id="rId1" Type="http://schemas.openxmlformats.org/officeDocument/2006/relationships/slideLayout" Target="../slideLayouts/slideLayout7.xml"/><Relationship Id="rId6" Type="http://schemas.microsoft.com/office/2007/relationships/hdphoto" Target="../media/hdphoto28.wdp"/><Relationship Id="rId5" Type="http://schemas.openxmlformats.org/officeDocument/2006/relationships/image" Target="../media/image72.png"/><Relationship Id="rId4" Type="http://schemas.microsoft.com/office/2007/relationships/hdphoto" Target="../media/hdphoto27.wdp"/></Relationships>
</file>

<file path=ppt/slides/_rels/slide1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5" Type="http://schemas.openxmlformats.org/officeDocument/2006/relationships/image" Target="../media/image75.png"/><Relationship Id="rId4" Type="http://schemas.microsoft.com/office/2007/relationships/hdphoto" Target="../media/hdphoto29.wdp"/></Relationships>
</file>

<file path=ppt/slides/_rels/slide1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32.png"/><Relationship Id="rId1" Type="http://schemas.openxmlformats.org/officeDocument/2006/relationships/slideLayout" Target="../slideLayouts/slideLayout7.xml"/><Relationship Id="rId4" Type="http://schemas.microsoft.com/office/2007/relationships/hdphoto" Target="../media/hdphoto30.wdp"/></Relationships>
</file>

<file path=ppt/slides/_rels/slide2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9.pn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81.png"/><Relationship Id="rId4" Type="http://schemas.microsoft.com/office/2007/relationships/hdphoto" Target="../media/hdphoto31.wdp"/></Relationships>
</file>

<file path=ppt/slides/_rels/slide2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0.png"/><Relationship Id="rId7" Type="http://schemas.microsoft.com/office/2007/relationships/hdphoto" Target="../media/hdphoto33.wdp"/><Relationship Id="rId2" Type="http://schemas.openxmlformats.org/officeDocument/2006/relationships/image" Target="../media/image780.png"/><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png"/><Relationship Id="rId4" Type="http://schemas.microsoft.com/office/2007/relationships/hdphoto" Target="../media/hdphoto32.wdp"/></Relationships>
</file>

<file path=ppt/slides/_rels/slide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microsoft.com/office/2007/relationships/hdphoto" Target="../media/hdphoto34.wdp"/></Relationships>
</file>

<file path=ppt/slides/_rels/slide2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5" Type="http://schemas.openxmlformats.org/officeDocument/2006/relationships/image" Target="../media/image91.png"/><Relationship Id="rId4" Type="http://schemas.microsoft.com/office/2007/relationships/hdphoto" Target="../media/hdphoto35.wdp"/></Relationships>
</file>

<file path=ppt/slides/_rels/slide24.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1.png"/><Relationship Id="rId2" Type="http://schemas.openxmlformats.org/officeDocument/2006/relationships/image" Target="../media/image92.png"/><Relationship Id="rId1" Type="http://schemas.openxmlformats.org/officeDocument/2006/relationships/slideLayout" Target="../slideLayouts/slideLayout7.xml"/><Relationship Id="rId6" Type="http://schemas.microsoft.com/office/2007/relationships/hdphoto" Target="../media/hdphoto36.wdp"/><Relationship Id="rId5" Type="http://schemas.openxmlformats.org/officeDocument/2006/relationships/image" Target="../media/image95.png"/><Relationship Id="rId4" Type="http://schemas.openxmlformats.org/officeDocument/2006/relationships/image" Target="../media/image94.png"/></Relationships>
</file>

<file path=ppt/slides/_rels/slide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6.png"/><Relationship Id="rId1" Type="http://schemas.openxmlformats.org/officeDocument/2006/relationships/slideLayout" Target="../slideLayouts/slideLayout7.xml"/><Relationship Id="rId6" Type="http://schemas.openxmlformats.org/officeDocument/2006/relationships/image" Target="../media/image99.png"/><Relationship Id="rId5" Type="http://schemas.microsoft.com/office/2007/relationships/hdphoto" Target="../media/hdphoto37.wdp"/><Relationship Id="rId4" Type="http://schemas.openxmlformats.org/officeDocument/2006/relationships/image" Target="../media/image97.png"/></Relationships>
</file>

<file path=ppt/slides/_rels/slide2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32.png"/><Relationship Id="rId1" Type="http://schemas.openxmlformats.org/officeDocument/2006/relationships/slideLayout" Target="../slideLayouts/slideLayout7.xml"/><Relationship Id="rId4" Type="http://schemas.microsoft.com/office/2007/relationships/hdphoto" Target="../media/hdphoto38.wdp"/></Relationships>
</file>

<file path=ppt/slides/_rels/slide2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101.png"/><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102.png"/><Relationship Id="rId4" Type="http://schemas.microsoft.com/office/2007/relationships/hdphoto" Target="../media/hdphoto39.wdp"/></Relationships>
</file>

<file path=ppt/slides/_rels/slide28.xml.rels><?xml version="1.0" encoding="UTF-8" standalone="yes"?>
<Relationships xmlns="http://schemas.openxmlformats.org/package/2006/relationships"><Relationship Id="rId8" Type="http://schemas.openxmlformats.org/officeDocument/2006/relationships/image" Target="../media/image100.png"/><Relationship Id="rId13" Type="http://schemas.microsoft.com/office/2007/relationships/hdphoto" Target="../media/hdphoto42.wdp"/><Relationship Id="rId3" Type="http://schemas.openxmlformats.org/officeDocument/2006/relationships/image" Target="../media/image106.png"/><Relationship Id="rId7" Type="http://schemas.openxmlformats.org/officeDocument/2006/relationships/image" Target="../media/image108.png"/><Relationship Id="rId12" Type="http://schemas.openxmlformats.org/officeDocument/2006/relationships/image" Target="../media/image107.png"/><Relationship Id="rId1" Type="http://schemas.openxmlformats.org/officeDocument/2006/relationships/slideLayout" Target="../slideLayouts/slideLayout7.xml"/><Relationship Id="rId6" Type="http://schemas.openxmlformats.org/officeDocument/2006/relationships/hyperlink" Target="https://www.todamateria.com.br/semelhanca-de-triangulos/" TargetMode="External"/><Relationship Id="rId11" Type="http://schemas.microsoft.com/office/2007/relationships/hdphoto" Target="../media/hdphoto41.wdp"/><Relationship Id="rId5" Type="http://schemas.microsoft.com/office/2007/relationships/hdphoto" Target="../media/hdphoto40.wdp"/><Relationship Id="rId10" Type="http://schemas.openxmlformats.org/officeDocument/2006/relationships/image" Target="../media/image105.png"/><Relationship Id="rId4" Type="http://schemas.openxmlformats.org/officeDocument/2006/relationships/image" Target="../media/image104.png"/><Relationship Id="rId9" Type="http://schemas.microsoft.com/office/2007/relationships/hdphoto" Target="../media/hdphoto39.wdp"/></Relationships>
</file>

<file path=ppt/slides/_rels/slide29.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09.png"/><Relationship Id="rId7" Type="http://schemas.openxmlformats.org/officeDocument/2006/relationships/image" Target="../media/image110.png"/><Relationship Id="rId2" Type="http://schemas.openxmlformats.org/officeDocument/2006/relationships/image" Target="../media/image111.png"/><Relationship Id="rId1" Type="http://schemas.openxmlformats.org/officeDocument/2006/relationships/slideLayout" Target="../slideLayouts/slideLayout7.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 Id="rId9" Type="http://schemas.openxmlformats.org/officeDocument/2006/relationships/image" Target="../media/image118.png"/></Relationships>
</file>

<file path=ppt/slides/_rels/slide30.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9.png"/><Relationship Id="rId7" Type="http://schemas.openxmlformats.org/officeDocument/2006/relationships/image" Target="../media/image122.png"/><Relationship Id="rId2" Type="http://schemas.openxmlformats.org/officeDocument/2006/relationships/image" Target="../media/image119.png"/><Relationship Id="rId1" Type="http://schemas.openxmlformats.org/officeDocument/2006/relationships/slideLayout" Target="../slideLayouts/slideLayout7.xml"/><Relationship Id="rId6" Type="http://schemas.openxmlformats.org/officeDocument/2006/relationships/image" Target="../media/image121.png"/><Relationship Id="rId5" Type="http://schemas.openxmlformats.org/officeDocument/2006/relationships/image" Target="../media/image120.png"/><Relationship Id="rId10" Type="http://schemas.openxmlformats.org/officeDocument/2006/relationships/image" Target="../media/image123.png"/><Relationship Id="rId4" Type="http://schemas.openxmlformats.org/officeDocument/2006/relationships/image" Target="../media/image110.png"/><Relationship Id="rId9" Type="http://schemas.microsoft.com/office/2007/relationships/hdphoto" Target="../media/hdphoto40.wdp"/></Relationships>
</file>

<file path=ppt/slides/_rels/slide31.xml.rels><?xml version="1.0" encoding="UTF-8" standalone="yes"?>
<Relationships xmlns="http://schemas.openxmlformats.org/package/2006/relationships"><Relationship Id="rId8" Type="http://schemas.openxmlformats.org/officeDocument/2006/relationships/image" Target="../media/image125.emf"/><Relationship Id="rId3" Type="http://schemas.microsoft.com/office/2007/relationships/hdphoto" Target="../media/hdphoto43.wdp"/><Relationship Id="rId7" Type="http://schemas.openxmlformats.org/officeDocument/2006/relationships/image" Target="../media/image124.png"/><Relationship Id="rId2" Type="http://schemas.openxmlformats.org/officeDocument/2006/relationships/image" Target="../media/image112.png"/><Relationship Id="rId1" Type="http://schemas.openxmlformats.org/officeDocument/2006/relationships/slideLayout" Target="../slideLayouts/slideLayout7.xml"/><Relationship Id="rId6" Type="http://schemas.openxmlformats.org/officeDocument/2006/relationships/image" Target="../media/image116.png"/><Relationship Id="rId5" Type="http://schemas.openxmlformats.org/officeDocument/2006/relationships/image" Target="../media/image125.png"/></Relationships>
</file>

<file path=ppt/slides/_rels/slide3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6.png"/><Relationship Id="rId1" Type="http://schemas.openxmlformats.org/officeDocument/2006/relationships/slideLayout" Target="../slideLayouts/slideLayout7.xml"/><Relationship Id="rId5" Type="http://schemas.microsoft.com/office/2007/relationships/hdphoto" Target="../media/hdphoto40.wdp"/><Relationship Id="rId4" Type="http://schemas.openxmlformats.org/officeDocument/2006/relationships/image" Target="../media/image104.png"/></Relationships>
</file>

<file path=ppt/slides/_rels/slide3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7.xml"/><Relationship Id="rId4" Type="http://schemas.microsoft.com/office/2007/relationships/hdphoto" Target="../media/hdphoto44.wdp"/></Relationships>
</file>

<file path=ppt/slides/_rels/slide3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29.png"/><Relationship Id="rId1" Type="http://schemas.openxmlformats.org/officeDocument/2006/relationships/slideLayout" Target="../slideLayouts/slideLayout7.xml"/><Relationship Id="rId5" Type="http://schemas.openxmlformats.org/officeDocument/2006/relationships/image" Target="../media/image133.png"/><Relationship Id="rId4" Type="http://schemas.openxmlformats.org/officeDocument/2006/relationships/image" Target="../media/image132.png"/></Relationships>
</file>

<file path=ppt/slides/_rels/slide35.xml.rels><?xml version="1.0" encoding="UTF-8" standalone="yes"?>
<Relationships xmlns="http://schemas.openxmlformats.org/package/2006/relationships"><Relationship Id="rId3" Type="http://schemas.microsoft.com/office/2007/relationships/hdphoto" Target="../media/hdphoto45.wdp"/><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8.png"/><Relationship Id="rId1" Type="http://schemas.openxmlformats.org/officeDocument/2006/relationships/slideLayout" Target="../slideLayouts/slideLayout7.xml"/><Relationship Id="rId4" Type="http://schemas.openxmlformats.org/officeDocument/2006/relationships/image" Target="../media/image136.png"/></Relationships>
</file>

<file path=ppt/slides/_rels/slide3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7.png"/><Relationship Id="rId1" Type="http://schemas.openxmlformats.org/officeDocument/2006/relationships/slideLayout" Target="../slideLayouts/slideLayout7.xml"/><Relationship Id="rId4" Type="http://schemas.microsoft.com/office/2007/relationships/hdphoto" Target="../media/hdphoto46.wdp"/></Relationships>
</file>

<file path=ppt/slides/_rels/slide3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32.png"/><Relationship Id="rId1" Type="http://schemas.openxmlformats.org/officeDocument/2006/relationships/slideLayout" Target="../slideLayouts/slideLayout7.xml"/><Relationship Id="rId4" Type="http://schemas.microsoft.com/office/2007/relationships/hdphoto" Target="../media/hdphoto47.wdp"/></Relationships>
</file>

<file path=ppt/slides/_rels/slide3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141.png"/></Relationships>
</file>

<file path=ppt/slides/_rels/slide40.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48.wdp"/><Relationship Id="rId5" Type="http://schemas.openxmlformats.org/officeDocument/2006/relationships/image" Target="../media/image143.png"/><Relationship Id="rId4" Type="http://schemas.openxmlformats.org/officeDocument/2006/relationships/image" Target="../media/image147.png"/></Relationships>
</file>

<file path=ppt/slides/_rels/slide41.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145.png"/><Relationship Id="rId7" Type="http://schemas.openxmlformats.org/officeDocument/2006/relationships/image" Target="../media/image153.png"/><Relationship Id="rId2" Type="http://schemas.openxmlformats.org/officeDocument/2006/relationships/image" Target="../media/image149.png"/><Relationship Id="rId1" Type="http://schemas.openxmlformats.org/officeDocument/2006/relationships/slideLayout" Target="../slideLayouts/slideLayout7.xml"/><Relationship Id="rId6" Type="http://schemas.openxmlformats.org/officeDocument/2006/relationships/image" Target="../media/image152.png"/><Relationship Id="rId5" Type="http://schemas.openxmlformats.org/officeDocument/2006/relationships/image" Target="../media/image151.png"/><Relationship Id="rId4" Type="http://schemas.microsoft.com/office/2007/relationships/hdphoto" Target="../media/hdphoto49.wdp"/></Relationships>
</file>

<file path=ppt/slides/_rels/slide4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6.emf"/><Relationship Id="rId1" Type="http://schemas.openxmlformats.org/officeDocument/2006/relationships/slideLayout" Target="../slideLayouts/slideLayout7.xml"/><Relationship Id="rId4" Type="http://schemas.openxmlformats.org/officeDocument/2006/relationships/image" Target="../media/image149.emf"/></Relationships>
</file>

<file path=ppt/slides/_rels/slide43.xml.rels><?xml version="1.0" encoding="UTF-8" standalone="yes"?>
<Relationships xmlns="http://schemas.openxmlformats.org/package/2006/relationships"><Relationship Id="rId3" Type="http://schemas.openxmlformats.org/officeDocument/2006/relationships/image" Target="../media/image150.png"/><Relationship Id="rId7" Type="http://schemas.openxmlformats.org/officeDocument/2006/relationships/image" Target="../media/image156.emf"/><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55.png"/><Relationship Id="rId5" Type="http://schemas.openxmlformats.org/officeDocument/2006/relationships/image" Target="../media/image151.emf"/><Relationship Id="rId4" Type="http://schemas.microsoft.com/office/2007/relationships/hdphoto" Target="../media/hdphoto50.wdp"/></Relationships>
</file>

<file path=ppt/slides/_rels/slide44.xml.rels><?xml version="1.0" encoding="UTF-8" standalone="yes"?>
<Relationships xmlns="http://schemas.openxmlformats.org/package/2006/relationships"><Relationship Id="rId8" Type="http://schemas.microsoft.com/office/2007/relationships/hdphoto" Target="../media/hdphoto53.wdp"/><Relationship Id="rId3" Type="http://schemas.openxmlformats.org/officeDocument/2006/relationships/image" Target="../media/image158.png"/><Relationship Id="rId7" Type="http://schemas.openxmlformats.org/officeDocument/2006/relationships/image" Target="../media/image160.png"/><Relationship Id="rId2" Type="http://schemas.openxmlformats.org/officeDocument/2006/relationships/image" Target="../media/image157.emf"/><Relationship Id="rId1" Type="http://schemas.openxmlformats.org/officeDocument/2006/relationships/slideLayout" Target="../slideLayouts/slideLayout7.xml"/><Relationship Id="rId6" Type="http://schemas.microsoft.com/office/2007/relationships/hdphoto" Target="../media/hdphoto52.wdp"/><Relationship Id="rId5" Type="http://schemas.openxmlformats.org/officeDocument/2006/relationships/image" Target="../media/image159.png"/><Relationship Id="rId4" Type="http://schemas.microsoft.com/office/2007/relationships/hdphoto" Target="../media/hdphoto51.wdp"/></Relationships>
</file>

<file path=ppt/slides/_rels/slide45.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70.png"/><Relationship Id="rId1" Type="http://schemas.openxmlformats.org/officeDocument/2006/relationships/slideLayout" Target="../slideLayouts/slideLayout7.xml"/><Relationship Id="rId5" Type="http://schemas.microsoft.com/office/2007/relationships/hdphoto" Target="../media/hdphoto54.wdp"/><Relationship Id="rId4" Type="http://schemas.openxmlformats.org/officeDocument/2006/relationships/image" Target="../media/image163.png"/></Relationships>
</file>

<file path=ppt/slides/_rels/slide48.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7.xml"/><Relationship Id="rId6" Type="http://schemas.openxmlformats.org/officeDocument/2006/relationships/image" Target="../media/image169.png"/><Relationship Id="rId5" Type="http://schemas.openxmlformats.org/officeDocument/2006/relationships/image" Target="../media/image167.png"/><Relationship Id="rId4" Type="http://schemas.microsoft.com/office/2007/relationships/hdphoto" Target="../media/hdphoto55.wdp"/></Relationships>
</file>

<file path=ppt/slides/_rels/slide49.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7.xml"/><Relationship Id="rId4" Type="http://schemas.microsoft.com/office/2007/relationships/hdphoto" Target="../media/hdphoto56.wdp"/></Relationships>
</file>

<file path=ppt/slides/_rels/slide51.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32.png"/><Relationship Id="rId1" Type="http://schemas.openxmlformats.org/officeDocument/2006/relationships/slideLayout" Target="../slideLayouts/slideLayout7.xml"/><Relationship Id="rId5" Type="http://schemas.microsoft.com/office/2007/relationships/hdphoto" Target="../media/hdphoto57.wdp"/><Relationship Id="rId4" Type="http://schemas.openxmlformats.org/officeDocument/2006/relationships/image" Target="../media/image174.png"/></Relationships>
</file>

<file path=ppt/slides/_rels/slide52.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184.png"/><Relationship Id="rId4" Type="http://schemas.openxmlformats.org/officeDocument/2006/relationships/image" Target="../media/image176.emf"/></Relationships>
</file>

<file path=ppt/slides/_rels/slide53.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image" Target="../media/image173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80.png"/><Relationship Id="rId7" Type="http://schemas.openxmlformats.org/officeDocument/2006/relationships/image" Target="../media/image185.png"/><Relationship Id="rId2" Type="http://schemas.openxmlformats.org/officeDocument/2006/relationships/image" Target="../media/image179.png"/><Relationship Id="rId1" Type="http://schemas.openxmlformats.org/officeDocument/2006/relationships/slideLayout" Target="../slideLayouts/slideLayout7.xml"/><Relationship Id="rId6" Type="http://schemas.openxmlformats.org/officeDocument/2006/relationships/image" Target="../media/image183.emf"/><Relationship Id="rId5" Type="http://schemas.openxmlformats.org/officeDocument/2006/relationships/image" Target="../media/image182.png"/><Relationship Id="rId4" Type="http://schemas.openxmlformats.org/officeDocument/2006/relationships/image" Target="../media/image181.png"/></Relationships>
</file>

<file path=ppt/slides/_rels/slide55.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image" Target="../media/image1850.png"/><Relationship Id="rId7" Type="http://schemas.microsoft.com/office/2007/relationships/hdphoto" Target="../media/hdphoto59.wdp"/><Relationship Id="rId2" Type="http://schemas.openxmlformats.org/officeDocument/2006/relationships/image" Target="../media/image183.png"/><Relationship Id="rId1" Type="http://schemas.openxmlformats.org/officeDocument/2006/relationships/slideLayout" Target="../slideLayouts/slideLayout7.xml"/><Relationship Id="rId6" Type="http://schemas.openxmlformats.org/officeDocument/2006/relationships/image" Target="../media/image187.png"/><Relationship Id="rId11" Type="http://schemas.microsoft.com/office/2007/relationships/hdphoto" Target="../media/hdphoto61.wdp"/><Relationship Id="rId5" Type="http://schemas.microsoft.com/office/2007/relationships/hdphoto" Target="../media/hdphoto58.wdp"/><Relationship Id="rId10" Type="http://schemas.openxmlformats.org/officeDocument/2006/relationships/image" Target="../media/image189.png"/><Relationship Id="rId4" Type="http://schemas.openxmlformats.org/officeDocument/2006/relationships/image" Target="../media/image186.png"/><Relationship Id="rId9" Type="http://schemas.microsoft.com/office/2007/relationships/hdphoto" Target="../media/hdphoto60.wdp"/></Relationships>
</file>

<file path=ppt/slides/_rels/slide56.xml.rels><?xml version="1.0" encoding="UTF-8" standalone="yes"?>
<Relationships xmlns="http://schemas.openxmlformats.org/package/2006/relationships"><Relationship Id="rId3" Type="http://schemas.microsoft.com/office/2007/relationships/hdphoto" Target="../media/hdphoto62.wdp"/><Relationship Id="rId2" Type="http://schemas.openxmlformats.org/officeDocument/2006/relationships/image" Target="../media/image190.png"/><Relationship Id="rId1" Type="http://schemas.openxmlformats.org/officeDocument/2006/relationships/slideLayout" Target="../slideLayouts/slideLayout7.xml"/><Relationship Id="rId5" Type="http://schemas.openxmlformats.org/officeDocument/2006/relationships/image" Target="../media/image192.emf"/><Relationship Id="rId4" Type="http://schemas.openxmlformats.org/officeDocument/2006/relationships/image" Target="../media/image191.emf"/></Relationships>
</file>

<file path=ppt/slides/_rels/slide57.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7.xml"/><Relationship Id="rId5" Type="http://schemas.microsoft.com/office/2007/relationships/hdphoto" Target="../media/hdphoto63.wdp"/><Relationship Id="rId4" Type="http://schemas.openxmlformats.org/officeDocument/2006/relationships/image" Target="../media/image195.png"/></Relationships>
</file>

<file path=ppt/slides/_rels/slide58.xml.rels><?xml version="1.0" encoding="UTF-8" standalone="yes"?>
<Relationships xmlns="http://schemas.openxmlformats.org/package/2006/relationships"><Relationship Id="rId3" Type="http://schemas.microsoft.com/office/2007/relationships/hdphoto" Target="../media/hdphoto64.wdp"/><Relationship Id="rId2" Type="http://schemas.openxmlformats.org/officeDocument/2006/relationships/image" Target="../media/image196.png"/><Relationship Id="rId1" Type="http://schemas.openxmlformats.org/officeDocument/2006/relationships/slideLayout" Target="../slideLayouts/slideLayout7.xml"/><Relationship Id="rId4" Type="http://schemas.openxmlformats.org/officeDocument/2006/relationships/image" Target="../media/image197.png"/></Relationships>
</file>

<file path=ppt/slides/_rels/slide59.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199.png"/></Relationships>
</file>

<file path=ppt/slides/_rels/slide60.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s://www.educamaisbrasil.com.br/enem/matematica/tangente" TargetMode="External"/><Relationship Id="rId4" Type="http://schemas.openxmlformats.org/officeDocument/2006/relationships/hyperlink" Target="https://www.educamaisbrasil.com.br/enem/matematica/cosseno"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7.xml"/><Relationship Id="rId4" Type="http://schemas.microsoft.com/office/2007/relationships/hdphoto" Target="../media/hdphoto65.wdp"/></Relationships>
</file>

<file path=ppt/slides/_rels/slide62.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7.xml"/><Relationship Id="rId5" Type="http://schemas.openxmlformats.org/officeDocument/2006/relationships/image" Target="../media/image206.png"/><Relationship Id="rId4" Type="http://schemas.openxmlformats.org/officeDocument/2006/relationships/image" Target="../media/image205.png"/></Relationships>
</file>

<file path=ppt/slides/_rels/slide63.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5.emf"/><Relationship Id="rId1" Type="http://schemas.openxmlformats.org/officeDocument/2006/relationships/slideLayout" Target="../slideLayouts/slideLayout7.xml"/><Relationship Id="rId5" Type="http://schemas.microsoft.com/office/2007/relationships/hdphoto" Target="../media/hdphoto66.wdp"/><Relationship Id="rId4" Type="http://schemas.openxmlformats.org/officeDocument/2006/relationships/image" Target="../media/image208.png"/></Relationships>
</file>

<file path=ppt/slides/_rels/slide64.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91.png"/><Relationship Id="rId1" Type="http://schemas.openxmlformats.org/officeDocument/2006/relationships/slideLayout" Target="../slideLayouts/slideLayout7.xml"/><Relationship Id="rId5" Type="http://schemas.openxmlformats.org/officeDocument/2006/relationships/image" Target="../media/image210.png"/><Relationship Id="rId4" Type="http://schemas.openxmlformats.org/officeDocument/2006/relationships/image" Target="../media/image211.png"/></Relationships>
</file>

<file path=ppt/slides/_rels/slide65.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3.png"/><Relationship Id="rId1" Type="http://schemas.openxmlformats.org/officeDocument/2006/relationships/slideLayout" Target="../slideLayouts/slideLayout7.xml"/><Relationship Id="rId4" Type="http://schemas.openxmlformats.org/officeDocument/2006/relationships/image" Target="../media/image215.png"/></Relationships>
</file>

<file path=ppt/slides/_rels/slide66.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167.png"/><Relationship Id="rId1" Type="http://schemas.openxmlformats.org/officeDocument/2006/relationships/slideLayout" Target="../slideLayouts/slideLayout7.xml"/><Relationship Id="rId4" Type="http://schemas.microsoft.com/office/2007/relationships/hdphoto" Target="../media/hdphoto67.wdp"/></Relationships>
</file>

<file path=ppt/slides/_rels/slide67.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png"/><Relationship Id="rId1" Type="http://schemas.openxmlformats.org/officeDocument/2006/relationships/slideLayout" Target="../slideLayouts/slideLayout7.xml"/><Relationship Id="rId5" Type="http://schemas.openxmlformats.org/officeDocument/2006/relationships/image" Target="../media/image220.png"/><Relationship Id="rId4" Type="http://schemas.openxmlformats.org/officeDocument/2006/relationships/image" Target="../media/image218.png"/></Relationships>
</file>

<file path=ppt/slides/_rels/slide68.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21.png"/><Relationship Id="rId5" Type="http://schemas.openxmlformats.org/officeDocument/2006/relationships/image" Target="../media/image223.png"/><Relationship Id="rId4" Type="http://schemas.openxmlformats.org/officeDocument/2006/relationships/image" Target="../media/image222.png"/></Relationships>
</file>

<file path=ppt/slides/_rels/slide69.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microsoft.com/office/2007/relationships/hdphoto" Target="../media/hdphoto68.wdp"/><Relationship Id="rId2" Type="http://schemas.openxmlformats.org/officeDocument/2006/relationships/image" Target="../media/image224.png"/><Relationship Id="rId1" Type="http://schemas.openxmlformats.org/officeDocument/2006/relationships/slideLayout" Target="../slideLayouts/slideLayout7.xml"/><Relationship Id="rId5" Type="http://schemas.openxmlformats.org/officeDocument/2006/relationships/image" Target="../media/image228.png"/><Relationship Id="rId4" Type="http://schemas.openxmlformats.org/officeDocument/2006/relationships/image" Target="../media/image226.png"/></Relationships>
</file>

<file path=ppt/slides/_rels/slide71.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8" Type="http://schemas.microsoft.com/office/2007/relationships/hdphoto" Target="../media/hdphoto71.wdp"/><Relationship Id="rId3" Type="http://schemas.microsoft.com/office/2007/relationships/hdphoto" Target="../media/hdphoto69.wdp"/><Relationship Id="rId7" Type="http://schemas.openxmlformats.org/officeDocument/2006/relationships/image" Target="../media/image232.png"/><Relationship Id="rId2" Type="http://schemas.openxmlformats.org/officeDocument/2006/relationships/image" Target="../media/image229.png"/><Relationship Id="rId1" Type="http://schemas.openxmlformats.org/officeDocument/2006/relationships/slideLayout" Target="../slideLayouts/slideLayout7.xml"/><Relationship Id="rId6" Type="http://schemas.openxmlformats.org/officeDocument/2006/relationships/image" Target="../media/image231.png"/><Relationship Id="rId5" Type="http://schemas.microsoft.com/office/2007/relationships/hdphoto" Target="../media/hdphoto70.wdp"/><Relationship Id="rId4" Type="http://schemas.openxmlformats.org/officeDocument/2006/relationships/image" Target="../media/image230.png"/></Relationships>
</file>

<file path=ppt/slides/_rels/slide73.xml.rels><?xml version="1.0" encoding="UTF-8" standalone="yes"?>
<Relationships xmlns="http://schemas.openxmlformats.org/package/2006/relationships"><Relationship Id="rId3" Type="http://schemas.microsoft.com/office/2007/relationships/hdphoto" Target="../media/hdphoto72.wdp"/><Relationship Id="rId2" Type="http://schemas.openxmlformats.org/officeDocument/2006/relationships/image" Target="../media/image233.png"/><Relationship Id="rId1" Type="http://schemas.openxmlformats.org/officeDocument/2006/relationships/slideLayout" Target="../slideLayouts/slideLayout7.xml"/><Relationship Id="rId5" Type="http://schemas.openxmlformats.org/officeDocument/2006/relationships/image" Target="../media/image234.png"/><Relationship Id="rId4" Type="http://schemas.openxmlformats.org/officeDocument/2006/relationships/image" Target="../media/image235.png"/></Relationships>
</file>

<file path=ppt/slides/_rels/slide74.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36.png"/></Relationships>
</file>

<file path=ppt/slides/_rels/slide75.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png"/><Relationship Id="rId1" Type="http://schemas.openxmlformats.org/officeDocument/2006/relationships/slideLayout" Target="../slideLayouts/slideLayout7.xml"/><Relationship Id="rId4" Type="http://schemas.openxmlformats.org/officeDocument/2006/relationships/image" Target="../media/image167.png"/></Relationships>
</file>

<file path=ppt/slides/_rels/slide7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41.png"/><Relationship Id="rId1" Type="http://schemas.openxmlformats.org/officeDocument/2006/relationships/slideLayout" Target="../slideLayouts/slideLayout7.xml"/><Relationship Id="rId6" Type="http://schemas.openxmlformats.org/officeDocument/2006/relationships/image" Target="../media/image243.png"/><Relationship Id="rId5" Type="http://schemas.microsoft.com/office/2007/relationships/hdphoto" Target="../media/hdphoto73.wdp"/><Relationship Id="rId4" Type="http://schemas.openxmlformats.org/officeDocument/2006/relationships/image" Target="../media/image240.png"/></Relationships>
</file>

<file path=ppt/slides/_rels/slide77.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4.png"/><Relationship Id="rId1" Type="http://schemas.openxmlformats.org/officeDocument/2006/relationships/slideLayout" Target="../slideLayouts/slideLayout7.xml"/><Relationship Id="rId5" Type="http://schemas.openxmlformats.org/officeDocument/2006/relationships/image" Target="../media/image245.png"/><Relationship Id="rId4" Type="http://schemas.openxmlformats.org/officeDocument/2006/relationships/image" Target="../media/image246.png"/></Relationships>
</file>

<file path=ppt/slides/_rels/slide78.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6.png"/><Relationship Id="rId1" Type="http://schemas.openxmlformats.org/officeDocument/2006/relationships/slideLayout" Target="../slideLayouts/slideLayout7.xml"/><Relationship Id="rId5" Type="http://schemas.openxmlformats.org/officeDocument/2006/relationships/image" Target="../media/image247.png"/><Relationship Id="rId4" Type="http://schemas.openxmlformats.org/officeDocument/2006/relationships/image" Target="../media/image248.png"/></Relationships>
</file>

<file path=ppt/slides/_rels/slide79.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6.png"/><Relationship Id="rId1" Type="http://schemas.openxmlformats.org/officeDocument/2006/relationships/slideLayout" Target="../slideLayouts/slideLayout7.xml"/><Relationship Id="rId5" Type="http://schemas.openxmlformats.org/officeDocument/2006/relationships/image" Target="../media/image249.png"/><Relationship Id="rId4" Type="http://schemas.openxmlformats.org/officeDocument/2006/relationships/image" Target="../media/image250.png"/></Relationships>
</file>

<file path=ppt/slides/_rels/slide80.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2.png"/><Relationship Id="rId1" Type="http://schemas.openxmlformats.org/officeDocument/2006/relationships/slideLayout" Target="../slideLayouts/slideLayout7.xml"/><Relationship Id="rId5" Type="http://schemas.openxmlformats.org/officeDocument/2006/relationships/image" Target="../media/image245.png"/><Relationship Id="rId4" Type="http://schemas.openxmlformats.org/officeDocument/2006/relationships/image" Target="../media/image246.png"/></Relationships>
</file>

<file path=ppt/slides/_rels/slide81.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3.png"/><Relationship Id="rId1" Type="http://schemas.openxmlformats.org/officeDocument/2006/relationships/slideLayout" Target="../slideLayouts/slideLayout7.xml"/><Relationship Id="rId5" Type="http://schemas.microsoft.com/office/2007/relationships/hdphoto" Target="../media/hdphoto74.wdp"/><Relationship Id="rId4" Type="http://schemas.openxmlformats.org/officeDocument/2006/relationships/image" Target="../media/image254.png"/></Relationships>
</file>

<file path=ppt/slides/_rels/slide82.xml.rels><?xml version="1.0" encoding="UTF-8" standalone="yes"?>
<Relationships xmlns="http://schemas.openxmlformats.org/package/2006/relationships"><Relationship Id="rId3" Type="http://schemas.openxmlformats.org/officeDocument/2006/relationships/image" Target="../media/image257.png"/><Relationship Id="rId7" Type="http://schemas.openxmlformats.org/officeDocument/2006/relationships/image" Target="../media/image261.png"/><Relationship Id="rId2" Type="http://schemas.openxmlformats.org/officeDocument/2006/relationships/image" Target="../media/image91.png"/><Relationship Id="rId1" Type="http://schemas.openxmlformats.org/officeDocument/2006/relationships/slideLayout" Target="../slideLayouts/slideLayout7.xml"/><Relationship Id="rId6" Type="http://schemas.openxmlformats.org/officeDocument/2006/relationships/image" Target="../media/image258.png"/><Relationship Id="rId5" Type="http://schemas.openxmlformats.org/officeDocument/2006/relationships/image" Target="../media/image259.png"/><Relationship Id="rId4" Type="http://schemas.openxmlformats.org/officeDocument/2006/relationships/image" Target="../media/image256.png"/></Relationships>
</file>

<file path=ppt/slides/_rels/slide83.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62.png"/><Relationship Id="rId1" Type="http://schemas.openxmlformats.org/officeDocument/2006/relationships/slideLayout" Target="../slideLayouts/slideLayout7.xml"/><Relationship Id="rId4" Type="http://schemas.openxmlformats.org/officeDocument/2006/relationships/image" Target="../media/image167.png"/></Relationships>
</file>

<file path=ppt/slides/_rels/slide84.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4.png"/><Relationship Id="rId1" Type="http://schemas.openxmlformats.org/officeDocument/2006/relationships/slideLayout" Target="../slideLayouts/slideLayout7.xml"/><Relationship Id="rId4" Type="http://schemas.microsoft.com/office/2007/relationships/hdphoto" Target="../media/hdphoto75.wdp"/></Relationships>
</file>

<file path=ppt/slides/_rels/slide85.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264.em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68.png"/><Relationship Id="rId1" Type="http://schemas.openxmlformats.org/officeDocument/2006/relationships/slideLayout" Target="../slideLayouts/slideLayout7.xml"/><Relationship Id="rId4" Type="http://schemas.microsoft.com/office/2007/relationships/hdphoto" Target="../media/hdphoto76.wdp"/></Relationships>
</file>

<file path=ppt/slides/_rels/slide88.xml.rels><?xml version="1.0" encoding="UTF-8" standalone="yes"?>
<Relationships xmlns="http://schemas.openxmlformats.org/package/2006/relationships"><Relationship Id="rId2" Type="http://schemas.openxmlformats.org/officeDocument/2006/relationships/image" Target="../media/image26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81A940-12FD-22DE-6F3C-430A6B2B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2ª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560981" y="4994000"/>
            <a:ext cx="4206483" cy="646331"/>
          </a:xfrm>
          <a:prstGeom prst="rect">
            <a:avLst/>
          </a:prstGeom>
          <a:noFill/>
        </p:spPr>
        <p:txBody>
          <a:bodyPr wrap="square" rtlCol="0">
            <a:spAutoFit/>
          </a:bodyPr>
          <a:lstStyle/>
          <a:p>
            <a:r>
              <a:rPr lang="pt-BR" sz="3600" b="1" dirty="0">
                <a:solidFill>
                  <a:schemeClr val="bg1"/>
                </a:solidFill>
                <a:ea typeface="Verdana" panose="020B0604030504040204" pitchFamily="34" charset="0"/>
                <a:cs typeface="ADLaM Display" panose="02010000000000000000" pitchFamily="2" charset="0"/>
              </a:rPr>
              <a:t>MATEMÁTICA</a:t>
            </a:r>
            <a:endParaRPr lang="pt-BR" sz="3200" b="1" dirty="0">
              <a:solidFill>
                <a:schemeClr val="bg1"/>
              </a:solidFill>
              <a:ea typeface="Verdana" panose="020B0604030504040204" pitchFamily="34" charset="0"/>
              <a:cs typeface="ADLaM Display" panose="02010000000000000000" pitchFamily="2" charset="0"/>
            </a:endParaRP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C00789F2-F198-5B11-4CC1-D1FF6E9D82A5}"/>
              </a:ext>
            </a:extLst>
          </p:cNvPr>
          <p:cNvPicPr>
            <a:picLocks noChangeAspect="1"/>
          </p:cNvPicPr>
          <p:nvPr/>
        </p:nvPicPr>
        <p:blipFill>
          <a:blip r:embed="rId2"/>
          <a:srcRect t="5739"/>
          <a:stretch>
            <a:fillRect/>
          </a:stretch>
        </p:blipFill>
        <p:spPr>
          <a:xfrm>
            <a:off x="156000" y="1215805"/>
            <a:ext cx="3600000" cy="762706"/>
          </a:xfrm>
          <a:prstGeom prst="rect">
            <a:avLst/>
          </a:prstGeom>
        </p:spPr>
      </p:pic>
      <p:pic>
        <p:nvPicPr>
          <p:cNvPr id="3" name="Imagem 2">
            <a:extLst>
              <a:ext uri="{FF2B5EF4-FFF2-40B4-BE49-F238E27FC236}">
                <a16:creationId xmlns:a16="http://schemas.microsoft.com/office/drawing/2014/main" id="{8C43DEF9-1809-53C9-2AC1-E4E1C40A7E40}"/>
              </a:ext>
            </a:extLst>
          </p:cNvPr>
          <p:cNvPicPr>
            <a:picLocks noChangeAspect="1"/>
          </p:cNvPicPr>
          <p:nvPr/>
        </p:nvPicPr>
        <p:blipFill>
          <a:blip r:embed="rId3"/>
          <a:srcRect t="-1" r="339" b="6216"/>
          <a:stretch>
            <a:fillRect/>
          </a:stretch>
        </p:blipFill>
        <p:spPr>
          <a:xfrm>
            <a:off x="1767035" y="753833"/>
            <a:ext cx="4320000" cy="559655"/>
          </a:xfrm>
          <a:prstGeom prst="rect">
            <a:avLst/>
          </a:prstGeom>
        </p:spPr>
      </p:pic>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1F6A1B52-A5F3-179A-4FDB-943E927CA54F}"/>
                  </a:ext>
                </a:extLst>
              </p:cNvPr>
              <p:cNvSpPr txBox="1"/>
              <p:nvPr/>
            </p:nvSpPr>
            <p:spPr>
              <a:xfrm>
                <a:off x="257032" y="1880345"/>
                <a:ext cx="5751037" cy="4155753"/>
              </a:xfrm>
              <a:prstGeom prst="rect">
                <a:avLst/>
              </a:prstGeom>
              <a:solidFill>
                <a:schemeClr val="bg1"/>
              </a:solidFill>
            </p:spPr>
            <p:txBody>
              <a:bodyPr wrap="square">
                <a:spAutoFit/>
              </a:bodyPr>
              <a:lstStyle/>
              <a:p>
                <a:pPr algn="ctr">
                  <a:buNone/>
                </a:pPr>
                <a:r>
                  <a:rPr lang="pt-BR" sz="2200" b="1" kern="100" dirty="0">
                    <a:solidFill>
                      <a:srgbClr val="0D0D0D"/>
                    </a:solidFill>
                    <a:effectLst/>
                    <a:latin typeface="Arial Narrow" panose="020B0606020202030204" pitchFamily="34" charset="0"/>
                    <a:ea typeface="MS Mincho" panose="02020609040205080304" pitchFamily="49" charset="-128"/>
                    <a:cs typeface="Arabic Typesetting" panose="03020402040406030203" pitchFamily="66" charset="-78"/>
                  </a:rPr>
                  <a:t>TRIÂNGULOS</a:t>
                </a:r>
              </a:p>
              <a:p>
                <a:pPr algn="ctr">
                  <a:buNone/>
                </a:pP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buNone/>
                </a:pPr>
                <a:r>
                  <a:rPr lang="pt-BR" sz="2200" b="1" u="sng" kern="100" dirty="0">
                    <a:solidFill>
                      <a:srgbClr val="0D0D0D"/>
                    </a:solidFill>
                    <a:effectLst/>
                    <a:latin typeface="Arial Narrow" panose="020B0606020202030204" pitchFamily="34" charset="0"/>
                    <a:ea typeface="MS Mincho" panose="02020609040205080304" pitchFamily="49" charset="-128"/>
                    <a:cs typeface="Arabic Typesetting" panose="03020402040406030203" pitchFamily="66" charset="-78"/>
                  </a:rPr>
                  <a:t>Define-se</a:t>
                </a:r>
                <a:r>
                  <a:rPr lang="pt-BR" sz="2200" b="1" kern="100" dirty="0">
                    <a:solidFill>
                      <a:srgbClr val="0D0D0D"/>
                    </a:solidFill>
                    <a:effectLst/>
                    <a:latin typeface="Arial Narrow" panose="020B0606020202030204" pitchFamily="34" charset="0"/>
                    <a:ea typeface="MS Mincho" panose="02020609040205080304" pitchFamily="49" charset="-128"/>
                    <a:cs typeface="Arabic Typesetting" panose="03020402040406030203" pitchFamily="66" charset="-78"/>
                  </a:rPr>
                  <a:t> </a:t>
                </a:r>
                <a:r>
                  <a:rPr lang="pt-BR" sz="2200" kern="100" dirty="0">
                    <a:solidFill>
                      <a:srgbClr val="0D0D0D"/>
                    </a:solidFill>
                    <a:effectLst/>
                    <a:latin typeface="Arial Narrow" panose="020B0606020202030204" pitchFamily="34" charset="0"/>
                    <a:ea typeface="MS Mincho" panose="02020609040205080304" pitchFamily="49" charset="-128"/>
                    <a:cs typeface="Arabic Typesetting" panose="03020402040406030203" pitchFamily="66" charset="-78"/>
                  </a:rPr>
                  <a:t>por triângulo o polígono que possui três lados e três ângulos internos.</a:t>
                </a: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buNone/>
                </a:pPr>
                <a:r>
                  <a:rPr lang="pt-BR" sz="2200" kern="100" dirty="0">
                    <a:solidFill>
                      <a:srgbClr val="0D0D0D"/>
                    </a:solidFill>
                    <a:effectLst/>
                    <a:latin typeface="Arial Narrow" panose="020B0606020202030204" pitchFamily="34" charset="0"/>
                    <a:ea typeface="MS Mincho" panose="02020609040205080304" pitchFamily="49" charset="-128"/>
                    <a:cs typeface="Arabic Typesetting" panose="03020402040406030203" pitchFamily="66" charset="-78"/>
                  </a:rPr>
                  <a:t>Observe:</a:t>
                </a:r>
              </a:p>
              <a:p>
                <a:pPr marL="2959100" algn="just"/>
                <a:r>
                  <a:rPr lang="pt-BR" sz="2200" dirty="0">
                    <a:latin typeface="Arial Narrow" panose="020B0606020202030204" pitchFamily="34" charset="0"/>
                    <a:cs typeface="Arabic Typesetting" panose="03020402040406030203" pitchFamily="66" charset="-78"/>
                  </a:rPr>
                  <a:t>Podemos observar os </a:t>
                </a:r>
                <a:r>
                  <a:rPr lang="pt-BR" sz="2200" b="1" dirty="0">
                    <a:latin typeface="Arial Narrow" panose="020B0606020202030204" pitchFamily="34" charset="0"/>
                    <a:cs typeface="Arabic Typesetting" panose="03020402040406030203" pitchFamily="66" charset="-78"/>
                  </a:rPr>
                  <a:t>lados </a:t>
                </a:r>
                <a14:m>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AB</m:t>
                        </m:r>
                      </m:e>
                    </m:acc>
                  </m:oMath>
                </a14:m>
                <a:r>
                  <a:rPr lang="pt-BR" sz="2200" b="1" dirty="0">
                    <a:latin typeface="Arial Narrow" panose="020B0606020202030204" pitchFamily="34" charset="0"/>
                    <a:cs typeface="Arabic Typesetting" panose="03020402040406030203" pitchFamily="66" charset="-78"/>
                  </a:rPr>
                  <a:t>, </a:t>
                </a:r>
                <a14:m>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BC</m:t>
                        </m:r>
                      </m:e>
                    </m:acc>
                  </m:oMath>
                </a14:m>
                <a:r>
                  <a:rPr lang="pt-BR" sz="2200" b="1" dirty="0">
                    <a:latin typeface="Arial Narrow" panose="020B0606020202030204" pitchFamily="34" charset="0"/>
                    <a:cs typeface="Arabic Typesetting" panose="03020402040406030203" pitchFamily="66" charset="-78"/>
                  </a:rPr>
                  <a:t> </a:t>
                </a:r>
                <a:r>
                  <a:rPr lang="pt-BR" sz="2200" dirty="0">
                    <a:latin typeface="Arial Narrow" panose="020B0606020202030204" pitchFamily="34" charset="0"/>
                    <a:cs typeface="Arabic Typesetting" panose="03020402040406030203" pitchFamily="66" charset="-78"/>
                  </a:rPr>
                  <a:t>e </a:t>
                </a:r>
                <a14:m>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AC</m:t>
                        </m:r>
                      </m:e>
                    </m:acc>
                  </m:oMath>
                </a14:m>
                <a:r>
                  <a:rPr lang="pt-BR" sz="2200" dirty="0">
                    <a:latin typeface="Arial Narrow" panose="020B0606020202030204" pitchFamily="34" charset="0"/>
                    <a:cs typeface="Arabic Typesetting" panose="03020402040406030203" pitchFamily="66" charset="-78"/>
                  </a:rPr>
                  <a:t> (segmentos de reta), que se interceptam nos </a:t>
                </a:r>
                <a:r>
                  <a:rPr lang="pt-BR" sz="2200" b="1" dirty="0">
                    <a:latin typeface="Arial Narrow" panose="020B0606020202030204" pitchFamily="34" charset="0"/>
                    <a:cs typeface="Arabic Typesetting" panose="03020402040406030203" pitchFamily="66" charset="-78"/>
                  </a:rPr>
                  <a:t>vértices</a:t>
                </a:r>
                <a:r>
                  <a:rPr lang="pt-BR" sz="2200" dirty="0">
                    <a:latin typeface="Arial Narrow" panose="020B0606020202030204" pitchFamily="34" charset="0"/>
                    <a:cs typeface="Arabic Typesetting" panose="03020402040406030203" pitchFamily="66" charset="-78"/>
                  </a:rPr>
                  <a:t> </a:t>
                </a:r>
                <a:r>
                  <a:rPr lang="pt-BR" sz="2200" b="1" dirty="0">
                    <a:latin typeface="Arial Narrow" panose="020B0606020202030204" pitchFamily="34" charset="0"/>
                    <a:cs typeface="Arabic Typesetting" panose="03020402040406030203" pitchFamily="66" charset="-78"/>
                  </a:rPr>
                  <a:t>A</a:t>
                </a:r>
                <a:r>
                  <a:rPr lang="pt-BR" sz="2200" dirty="0">
                    <a:latin typeface="Arial Narrow" panose="020B0606020202030204" pitchFamily="34" charset="0"/>
                    <a:cs typeface="Arabic Typesetting" panose="03020402040406030203" pitchFamily="66" charset="-78"/>
                  </a:rPr>
                  <a:t>, </a:t>
                </a:r>
                <a:r>
                  <a:rPr lang="pt-BR" sz="2200" b="1" dirty="0">
                    <a:latin typeface="Arial Narrow" panose="020B0606020202030204" pitchFamily="34" charset="0"/>
                    <a:cs typeface="Arabic Typesetting" panose="03020402040406030203" pitchFamily="66" charset="-78"/>
                  </a:rPr>
                  <a:t>B</a:t>
                </a:r>
                <a:r>
                  <a:rPr lang="pt-BR" sz="2200" dirty="0">
                    <a:latin typeface="Arial Narrow" panose="020B0606020202030204" pitchFamily="34" charset="0"/>
                    <a:cs typeface="Arabic Typesetting" panose="03020402040406030203" pitchFamily="66" charset="-78"/>
                  </a:rPr>
                  <a:t> e </a:t>
                </a:r>
                <a:r>
                  <a:rPr lang="pt-BR" sz="2200" b="1" dirty="0">
                    <a:latin typeface="Arial Narrow" panose="020B0606020202030204" pitchFamily="34" charset="0"/>
                    <a:cs typeface="Arabic Typesetting" panose="03020402040406030203" pitchFamily="66" charset="-78"/>
                  </a:rPr>
                  <a:t>C</a:t>
                </a:r>
                <a:r>
                  <a:rPr lang="pt-BR" sz="2200" dirty="0">
                    <a:latin typeface="Arial Narrow" panose="020B0606020202030204" pitchFamily="34" charset="0"/>
                    <a:cs typeface="Arabic Typesetting" panose="03020402040406030203" pitchFamily="66" charset="-78"/>
                  </a:rPr>
                  <a:t>, e formam os </a:t>
                </a:r>
                <a:r>
                  <a:rPr lang="pt-BR" sz="2200" b="1" dirty="0">
                    <a:latin typeface="Arial Narrow" panose="020B0606020202030204" pitchFamily="34" charset="0"/>
                    <a:cs typeface="Arabic Typesetting" panose="03020402040406030203" pitchFamily="66" charset="-78"/>
                  </a:rPr>
                  <a:t>ângulos </a:t>
                </a:r>
                <a14:m>
                  <m:oMath xmlns:m="http://schemas.openxmlformats.org/officeDocument/2006/math">
                    <m:r>
                      <a:rPr lang="pt-BR" sz="2200" b="1">
                        <a:latin typeface="Cambria Math" panose="02040503050406030204" pitchFamily="18" charset="0"/>
                      </a:rPr>
                      <m:t>𝛂</m:t>
                    </m:r>
                  </m:oMath>
                </a14:m>
                <a:r>
                  <a:rPr lang="pt-BR" sz="2200" b="1" dirty="0">
                    <a:latin typeface="Arial Narrow" panose="020B0606020202030204" pitchFamily="34" charset="0"/>
                    <a:cs typeface="Arabic Typesetting" panose="03020402040406030203" pitchFamily="66" charset="-78"/>
                  </a:rPr>
                  <a:t>, </a:t>
                </a:r>
                <a14:m>
                  <m:oMath xmlns:m="http://schemas.openxmlformats.org/officeDocument/2006/math">
                    <m:r>
                      <a:rPr lang="pt-BR" sz="2200" b="1">
                        <a:latin typeface="Cambria Math" panose="02040503050406030204" pitchFamily="18" charset="0"/>
                      </a:rPr>
                      <m:t>𝛃</m:t>
                    </m:r>
                  </m:oMath>
                </a14:m>
                <a:r>
                  <a:rPr lang="pt-BR" sz="2200" b="1" dirty="0">
                    <a:latin typeface="Arial Narrow" panose="020B0606020202030204" pitchFamily="34" charset="0"/>
                    <a:cs typeface="Arabic Typesetting" panose="03020402040406030203" pitchFamily="66" charset="-78"/>
                  </a:rPr>
                  <a:t> e </a:t>
                </a:r>
                <a14:m>
                  <m:oMath xmlns:m="http://schemas.openxmlformats.org/officeDocument/2006/math">
                    <m:r>
                      <a:rPr lang="pt-BR" sz="2200" b="1">
                        <a:latin typeface="Cambria Math" panose="02040503050406030204" pitchFamily="18" charset="0"/>
                      </a:rPr>
                      <m:t>𝛄</m:t>
                    </m:r>
                  </m:oMath>
                </a14:m>
                <a:r>
                  <a:rPr lang="pt-BR" sz="2200" b="1" dirty="0">
                    <a:latin typeface="Arial Narrow" panose="020B0606020202030204" pitchFamily="34" charset="0"/>
                    <a:cs typeface="Arabic Typesetting" panose="03020402040406030203" pitchFamily="66" charset="-78"/>
                  </a:rPr>
                  <a:t>. </a:t>
                </a:r>
                <a:endParaRPr lang="pt-BR" sz="2200" dirty="0">
                  <a:latin typeface="Arial Narrow" panose="020B0606020202030204" pitchFamily="34" charset="0"/>
                  <a:cs typeface="Arabic Typesetting" panose="03020402040406030203" pitchFamily="66" charset="-78"/>
                </a:endParaRPr>
              </a:p>
            </p:txBody>
          </p:sp>
        </mc:Choice>
        <mc:Fallback>
          <p:sp>
            <p:nvSpPr>
              <p:cNvPr id="7" name="CaixaDeTexto 6">
                <a:extLst>
                  <a:ext uri="{FF2B5EF4-FFF2-40B4-BE49-F238E27FC236}">
                    <a16:creationId xmlns:a16="http://schemas.microsoft.com/office/drawing/2014/main" id="{1F6A1B52-A5F3-179A-4FDB-943E927CA54F}"/>
                  </a:ext>
                </a:extLst>
              </p:cNvPr>
              <p:cNvSpPr txBox="1">
                <a:spLocks noRot="1" noChangeAspect="1" noMove="1" noResize="1" noEditPoints="1" noAdjustHandles="1" noChangeArrowheads="1" noChangeShapeType="1" noTextEdit="1"/>
              </p:cNvSpPr>
              <p:nvPr/>
            </p:nvSpPr>
            <p:spPr>
              <a:xfrm>
                <a:off x="257032" y="1880345"/>
                <a:ext cx="5751037" cy="4155753"/>
              </a:xfrm>
              <a:prstGeom prst="rect">
                <a:avLst/>
              </a:prstGeom>
              <a:blipFill>
                <a:blip r:embed="rId4"/>
                <a:stretch>
                  <a:fillRect l="-1377" t="-880" r="-1271" b="-2053"/>
                </a:stretch>
              </a:blipFill>
            </p:spPr>
            <p:txBody>
              <a:bodyPr/>
              <a:lstStyle/>
              <a:p>
                <a:r>
                  <a:rPr lang="pt-BR">
                    <a:noFill/>
                  </a:rPr>
                  <a:t> </a:t>
                </a:r>
              </a:p>
            </p:txBody>
          </p:sp>
        </mc:Fallback>
      </mc:AlternateContent>
      <p:pic>
        <p:nvPicPr>
          <p:cNvPr id="8" name="Imagem 7" descr="Diagrama&#10;&#10;Descrição gerada automaticamente">
            <a:extLst>
              <a:ext uri="{FF2B5EF4-FFF2-40B4-BE49-F238E27FC236}">
                <a16:creationId xmlns:a16="http://schemas.microsoft.com/office/drawing/2014/main" id="{7B724CB5-0370-7199-1B2C-9C06DCAF1942}"/>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1" y="3609229"/>
            <a:ext cx="3043777" cy="2494938"/>
          </a:xfrm>
          <a:prstGeom prst="rect">
            <a:avLst/>
          </a:prstGeom>
        </p:spPr>
      </p:pic>
      <p:sp>
        <p:nvSpPr>
          <p:cNvPr id="11" name="CaixaDeTexto 10">
            <a:extLst>
              <a:ext uri="{FF2B5EF4-FFF2-40B4-BE49-F238E27FC236}">
                <a16:creationId xmlns:a16="http://schemas.microsoft.com/office/drawing/2014/main" id="{7106A421-D686-4BC9-C335-139A29996B5E}"/>
              </a:ext>
            </a:extLst>
          </p:cNvPr>
          <p:cNvSpPr txBox="1"/>
          <p:nvPr/>
        </p:nvSpPr>
        <p:spPr>
          <a:xfrm>
            <a:off x="6276000" y="782254"/>
            <a:ext cx="5760000" cy="848374"/>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Classificação dos triângulos a partir da medida de seus lados</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graphicFrame>
        <p:nvGraphicFramePr>
          <p:cNvPr id="13" name="Tabela 12">
            <a:extLst>
              <a:ext uri="{FF2B5EF4-FFF2-40B4-BE49-F238E27FC236}">
                <a16:creationId xmlns:a16="http://schemas.microsoft.com/office/drawing/2014/main" id="{A6E50585-C0A3-DDE4-E555-FA825122D446}"/>
              </a:ext>
            </a:extLst>
          </p:cNvPr>
          <p:cNvGraphicFramePr>
            <a:graphicFrameLocks noGrp="1"/>
          </p:cNvGraphicFramePr>
          <p:nvPr>
            <p:extLst>
              <p:ext uri="{D42A27DB-BD31-4B8C-83A1-F6EECF244321}">
                <p14:modId xmlns:p14="http://schemas.microsoft.com/office/powerpoint/2010/main" val="2226976406"/>
              </p:ext>
            </p:extLst>
          </p:nvPr>
        </p:nvGraphicFramePr>
        <p:xfrm>
          <a:off x="6284965" y="1612698"/>
          <a:ext cx="5589670" cy="4968240"/>
        </p:xfrm>
        <a:graphic>
          <a:graphicData uri="http://schemas.openxmlformats.org/drawingml/2006/table">
            <a:tbl>
              <a:tblPr firstRow="1" bandRow="1">
                <a:tableStyleId>{5C22544A-7EE6-4342-B048-85BDC9FD1C3A}</a:tableStyleId>
              </a:tblPr>
              <a:tblGrid>
                <a:gridCol w="2981011">
                  <a:extLst>
                    <a:ext uri="{9D8B030D-6E8A-4147-A177-3AD203B41FA5}">
                      <a16:colId xmlns:a16="http://schemas.microsoft.com/office/drawing/2014/main" val="777663010"/>
                    </a:ext>
                  </a:extLst>
                </a:gridCol>
                <a:gridCol w="2608659">
                  <a:extLst>
                    <a:ext uri="{9D8B030D-6E8A-4147-A177-3AD203B41FA5}">
                      <a16:colId xmlns:a16="http://schemas.microsoft.com/office/drawing/2014/main" val="3086639464"/>
                    </a:ext>
                  </a:extLst>
                </a:gridCol>
              </a:tblGrid>
              <a:tr h="697439">
                <a:tc>
                  <a:txBody>
                    <a:bodyPr/>
                    <a:lstStyle/>
                    <a:p>
                      <a:pPr algn="just"/>
                      <a:endParaRPr lang="pt-BR" sz="2200" b="1" kern="1200" dirty="0">
                        <a:ln>
                          <a:noFill/>
                        </a:ln>
                        <a:solidFill>
                          <a:sysClr val="windowText" lastClr="000000"/>
                        </a:solidFill>
                        <a:effectLst/>
                        <a:latin typeface="Arial Narrow" panose="020B0606020202030204" pitchFamily="34" charset="0"/>
                        <a:ea typeface="+mn-ea"/>
                        <a:cs typeface="+mn-cs"/>
                      </a:endParaRPr>
                    </a:p>
                    <a:p>
                      <a:pPr algn="just"/>
                      <a:r>
                        <a:rPr lang="pt-BR" sz="2200" b="1" kern="1200" dirty="0">
                          <a:ln>
                            <a:noFill/>
                          </a:ln>
                          <a:solidFill>
                            <a:sysClr val="windowText" lastClr="000000"/>
                          </a:solidFill>
                          <a:effectLst/>
                          <a:latin typeface="Arial Narrow" panose="020B0606020202030204" pitchFamily="34" charset="0"/>
                          <a:ea typeface="+mn-ea"/>
                          <a:cs typeface="+mn-cs"/>
                        </a:rPr>
                        <a:t>Equiláteros: </a:t>
                      </a:r>
                      <a:r>
                        <a:rPr lang="pt-BR" sz="2200" b="0" kern="1200" dirty="0">
                          <a:ln>
                            <a:noFill/>
                          </a:ln>
                          <a:solidFill>
                            <a:sysClr val="windowText" lastClr="000000"/>
                          </a:solidFill>
                          <a:effectLst/>
                          <a:latin typeface="Arial Narrow" panose="020B0606020202030204" pitchFamily="34" charset="0"/>
                          <a:ea typeface="+mn-ea"/>
                          <a:cs typeface="+mn-cs"/>
                        </a:rPr>
                        <a:t>os três lados têm a mesma medida.</a:t>
                      </a:r>
                    </a:p>
                    <a:p>
                      <a:pPr algn="just"/>
                      <a:endParaRPr lang="pt-BR" sz="2200" b="0" kern="1200" dirty="0">
                        <a:ln>
                          <a:noFill/>
                        </a:ln>
                        <a:solidFill>
                          <a:sysClr val="windowText" lastClr="000000"/>
                        </a:solidFill>
                        <a:effectLst/>
                        <a:latin typeface="Arial Narrow" panose="020B0606020202030204" pitchFamily="34" charset="0"/>
                        <a:ea typeface="+mn-ea"/>
                        <a:cs typeface="+mn-cs"/>
                      </a:endParaRPr>
                    </a:p>
                  </a:txBody>
                  <a:tcPr>
                    <a:lnR w="12700" cap="flat" cmpd="sng" algn="ctr">
                      <a:solidFill>
                        <a:schemeClr val="tx1"/>
                      </a:solidFill>
                      <a:prstDash val="sysDash"/>
                      <a:round/>
                      <a:headEnd type="none" w="med" len="med"/>
                      <a:tailEnd type="none" w="med" len="med"/>
                    </a:lnR>
                    <a:lnB w="12700" cap="flat" cmpd="sng" algn="ctr">
                      <a:solidFill>
                        <a:schemeClr val="tx1"/>
                      </a:solidFill>
                      <a:prstDash val="sysDash"/>
                      <a:round/>
                      <a:headEnd type="none" w="med" len="med"/>
                      <a:tailEnd type="none" w="med" len="med"/>
                    </a:lnB>
                    <a:noFill/>
                  </a:tcPr>
                </a:tc>
                <a:tc>
                  <a:txBody>
                    <a:bodyPr/>
                    <a:lstStyle/>
                    <a:p>
                      <a:endParaRPr lang="pt-BR" sz="2200" dirty="0">
                        <a:ln>
                          <a:noFill/>
                        </a:ln>
                        <a:solidFill>
                          <a:sysClr val="windowText" lastClr="000000"/>
                        </a:solidFill>
                        <a:latin typeface="Arial Narrow" panose="020B0606020202030204" pitchFamily="34" charset="0"/>
                      </a:endParaRPr>
                    </a:p>
                  </a:txBody>
                  <a:tcPr>
                    <a:lnL w="12700" cap="flat" cmpd="sng" algn="ctr">
                      <a:solidFill>
                        <a:schemeClr val="tx1"/>
                      </a:solidFill>
                      <a:prstDash val="sysDash"/>
                      <a:round/>
                      <a:headEnd type="none" w="med" len="med"/>
                      <a:tailEnd type="none" w="med" len="med"/>
                    </a:lnL>
                    <a:lnB w="12700"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3221142091"/>
                  </a:ext>
                </a:extLst>
              </a:tr>
              <a:tr h="370840">
                <a:tc>
                  <a:txBody>
                    <a:bodyPr/>
                    <a:lstStyle/>
                    <a:p>
                      <a:pPr algn="just"/>
                      <a:endParaRPr lang="pt-BR" sz="2200" b="1" kern="1200" dirty="0">
                        <a:ln>
                          <a:noFill/>
                        </a:ln>
                        <a:solidFill>
                          <a:sysClr val="windowText" lastClr="000000"/>
                        </a:solidFill>
                        <a:effectLst/>
                        <a:latin typeface="Arial Narrow" panose="020B0606020202030204" pitchFamily="34" charset="0"/>
                        <a:ea typeface="+mn-ea"/>
                        <a:cs typeface="+mn-cs"/>
                      </a:endParaRPr>
                    </a:p>
                    <a:p>
                      <a:pPr algn="just"/>
                      <a:r>
                        <a:rPr lang="pt-BR" sz="2200" b="1" kern="1200" dirty="0">
                          <a:ln>
                            <a:noFill/>
                          </a:ln>
                          <a:solidFill>
                            <a:sysClr val="windowText" lastClr="000000"/>
                          </a:solidFill>
                          <a:effectLst/>
                          <a:latin typeface="Arial Narrow" panose="020B0606020202030204" pitchFamily="34" charset="0"/>
                          <a:ea typeface="+mn-ea"/>
                          <a:cs typeface="+mn-cs"/>
                        </a:rPr>
                        <a:t>Isósceles</a:t>
                      </a:r>
                      <a:r>
                        <a:rPr lang="pt-BR" sz="2200" kern="1200" dirty="0">
                          <a:ln>
                            <a:noFill/>
                          </a:ln>
                          <a:solidFill>
                            <a:sysClr val="windowText" lastClr="000000"/>
                          </a:solidFill>
                          <a:effectLst/>
                          <a:latin typeface="Arial Narrow" panose="020B0606020202030204" pitchFamily="34" charset="0"/>
                          <a:ea typeface="+mn-ea"/>
                          <a:cs typeface="+mn-cs"/>
                        </a:rPr>
                        <a:t>: dois lados têm a mesma medida e um lado têm medida diferente (denominado </a:t>
                      </a:r>
                      <a:r>
                        <a:rPr lang="pt-BR" sz="2200" u="sng" kern="1200" dirty="0">
                          <a:ln>
                            <a:noFill/>
                          </a:ln>
                          <a:solidFill>
                            <a:sysClr val="windowText" lastClr="000000"/>
                          </a:solidFill>
                          <a:effectLst/>
                          <a:latin typeface="Arial Narrow" panose="020B0606020202030204" pitchFamily="34" charset="0"/>
                          <a:ea typeface="+mn-ea"/>
                          <a:cs typeface="+mn-cs"/>
                        </a:rPr>
                        <a:t>base</a:t>
                      </a:r>
                      <a:r>
                        <a:rPr lang="pt-BR" sz="2200" kern="1200" dirty="0">
                          <a:ln>
                            <a:noFill/>
                          </a:ln>
                          <a:solidFill>
                            <a:sysClr val="windowText" lastClr="000000"/>
                          </a:solidFill>
                          <a:effectLst/>
                          <a:latin typeface="Arial Narrow" panose="020B0606020202030204" pitchFamily="34" charset="0"/>
                          <a:ea typeface="+mn-ea"/>
                          <a:cs typeface="+mn-cs"/>
                        </a:rPr>
                        <a:t>).</a:t>
                      </a:r>
                    </a:p>
                    <a:p>
                      <a:pPr algn="just"/>
                      <a:endParaRPr lang="pt-BR" sz="2200" dirty="0">
                        <a:ln>
                          <a:noFill/>
                        </a:ln>
                        <a:solidFill>
                          <a:sysClr val="windowText" lastClr="000000"/>
                        </a:solidFill>
                        <a:latin typeface="Arial Narrow" panose="020B0606020202030204" pitchFamily="34" charset="0"/>
                      </a:endParaRPr>
                    </a:p>
                  </a:txBody>
                  <a:tcPr>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endParaRPr lang="pt-BR" sz="2200" dirty="0">
                        <a:ln>
                          <a:noFill/>
                        </a:ln>
                        <a:solidFill>
                          <a:sysClr val="windowText" lastClr="000000"/>
                        </a:solidFill>
                        <a:latin typeface="Arial Narrow" panose="020B0606020202030204" pitchFamily="34" charset="0"/>
                      </a:endParaRPr>
                    </a:p>
                  </a:txBody>
                  <a:tcPr>
                    <a:lnL w="12700" cap="flat" cmpd="sng" algn="ctr">
                      <a:solidFill>
                        <a:schemeClr val="tx1"/>
                      </a:solidFill>
                      <a:prstDash val="sysDash"/>
                      <a:round/>
                      <a:headEnd type="none" w="med" len="med"/>
                      <a:tailEnd type="none" w="med" len="med"/>
                    </a:lnL>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4109390564"/>
                  </a:ext>
                </a:extLst>
              </a:tr>
              <a:tr h="370840">
                <a:tc>
                  <a:txBody>
                    <a:bodyPr/>
                    <a:lstStyle/>
                    <a:p>
                      <a:pPr algn="just"/>
                      <a:endParaRPr lang="pt-BR" sz="2200" b="1" kern="1200" dirty="0">
                        <a:ln>
                          <a:noFill/>
                        </a:ln>
                        <a:solidFill>
                          <a:sysClr val="windowText" lastClr="000000"/>
                        </a:solidFill>
                        <a:effectLst/>
                        <a:latin typeface="Arial Narrow" panose="020B0606020202030204" pitchFamily="34" charset="0"/>
                        <a:ea typeface="+mn-ea"/>
                        <a:cs typeface="+mn-cs"/>
                      </a:endParaRPr>
                    </a:p>
                    <a:p>
                      <a:pPr algn="just"/>
                      <a:r>
                        <a:rPr lang="pt-BR" sz="2200" b="1" kern="1200" dirty="0">
                          <a:ln>
                            <a:noFill/>
                          </a:ln>
                          <a:solidFill>
                            <a:sysClr val="windowText" lastClr="000000"/>
                          </a:solidFill>
                          <a:effectLst/>
                          <a:latin typeface="Arial Narrow" panose="020B0606020202030204" pitchFamily="34" charset="0"/>
                          <a:ea typeface="+mn-ea"/>
                          <a:cs typeface="+mn-cs"/>
                        </a:rPr>
                        <a:t>Escaleno</a:t>
                      </a:r>
                      <a:r>
                        <a:rPr lang="pt-BR" sz="2200" kern="1200" dirty="0">
                          <a:ln>
                            <a:noFill/>
                          </a:ln>
                          <a:solidFill>
                            <a:sysClr val="windowText" lastClr="000000"/>
                          </a:solidFill>
                          <a:effectLst/>
                          <a:latin typeface="Arial Narrow" panose="020B0606020202030204" pitchFamily="34" charset="0"/>
                          <a:ea typeface="+mn-ea"/>
                          <a:cs typeface="+mn-cs"/>
                        </a:rPr>
                        <a:t>: os três lados têm medidas diferentes.</a:t>
                      </a:r>
                    </a:p>
                    <a:p>
                      <a:pPr algn="just"/>
                      <a:endParaRPr lang="pt-BR" sz="2200" dirty="0">
                        <a:ln>
                          <a:noFill/>
                        </a:ln>
                        <a:solidFill>
                          <a:sysClr val="windowText" lastClr="000000"/>
                        </a:solidFill>
                        <a:latin typeface="Arial Narrow" panose="020B0606020202030204" pitchFamily="34" charset="0"/>
                      </a:endParaRPr>
                    </a:p>
                  </a:txBody>
                  <a:tcPr>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noFill/>
                  </a:tcPr>
                </a:tc>
                <a:tc>
                  <a:txBody>
                    <a:bodyPr/>
                    <a:lstStyle/>
                    <a:p>
                      <a:endParaRPr lang="pt-BR" sz="2200" dirty="0">
                        <a:ln>
                          <a:noFill/>
                        </a:ln>
                        <a:solidFill>
                          <a:sysClr val="windowText" lastClr="000000"/>
                        </a:solidFill>
                        <a:latin typeface="Arial Narrow" panose="020B0606020202030204" pitchFamily="34" charset="0"/>
                      </a:endParaRPr>
                    </a:p>
                  </a:txBody>
                  <a:tcPr>
                    <a:lnL w="12700" cap="flat" cmpd="sng" algn="ctr">
                      <a:solidFill>
                        <a:schemeClr val="tx1"/>
                      </a:solidFill>
                      <a:prstDash val="sysDash"/>
                      <a:round/>
                      <a:headEnd type="none" w="med" len="med"/>
                      <a:tailEnd type="none" w="med" len="med"/>
                    </a:lnL>
                    <a:lnT w="12700" cap="flat" cmpd="sng" algn="ctr">
                      <a:solidFill>
                        <a:schemeClr val="tx1"/>
                      </a:solidFill>
                      <a:prstDash val="sysDash"/>
                      <a:round/>
                      <a:headEnd type="none" w="med" len="med"/>
                      <a:tailEnd type="none" w="med" len="med"/>
                    </a:lnT>
                    <a:noFill/>
                  </a:tcPr>
                </a:tc>
                <a:extLst>
                  <a:ext uri="{0D108BD9-81ED-4DB2-BD59-A6C34878D82A}">
                    <a16:rowId xmlns:a16="http://schemas.microsoft.com/office/drawing/2014/main" val="907766063"/>
                  </a:ext>
                </a:extLst>
              </a:tr>
            </a:tbl>
          </a:graphicData>
        </a:graphic>
      </p:graphicFrame>
      <p:pic>
        <p:nvPicPr>
          <p:cNvPr id="14" name="Imagem 13" descr="Gráfico, Gráfico de linhas&#10;&#10;Descrição gerada automaticamente">
            <a:extLst>
              <a:ext uri="{FF2B5EF4-FFF2-40B4-BE49-F238E27FC236}">
                <a16:creationId xmlns:a16="http://schemas.microsoft.com/office/drawing/2014/main" id="{E6AD563A-C724-39F0-95EF-081F946CAD0D}"/>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50000"/>
                    </a14:imgEffect>
                    <a14:imgEffect>
                      <a14:saturation sat="200000"/>
                    </a14:imgEffect>
                    <a14:imgEffect>
                      <a14:brightnessContrast contrast="40000"/>
                    </a14:imgEffect>
                  </a14:imgLayer>
                </a14:imgProps>
              </a:ext>
            </a:extLst>
          </a:blip>
          <a:srcRect l="7786"/>
          <a:stretch/>
        </p:blipFill>
        <p:spPr bwMode="auto">
          <a:xfrm>
            <a:off x="9644774" y="1461804"/>
            <a:ext cx="1641514" cy="1460689"/>
          </a:xfrm>
          <a:prstGeom prst="rect">
            <a:avLst/>
          </a:prstGeom>
          <a:ln>
            <a:noFill/>
          </a:ln>
          <a:extLst>
            <a:ext uri="{53640926-AAD7-44D8-BBD7-CCE9431645EC}">
              <a14:shadowObscured xmlns:a14="http://schemas.microsoft.com/office/drawing/2010/main"/>
            </a:ext>
          </a:extLst>
        </p:spPr>
      </p:pic>
      <p:pic>
        <p:nvPicPr>
          <p:cNvPr id="15" name="Imagem 14" descr="Diagrama&#10;&#10;Descrição gerada automaticamente">
            <a:extLst>
              <a:ext uri="{FF2B5EF4-FFF2-40B4-BE49-F238E27FC236}">
                <a16:creationId xmlns:a16="http://schemas.microsoft.com/office/drawing/2014/main" id="{5E458A5D-3EE3-5349-FB1B-D1E13718C9C5}"/>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saturation sat="200000"/>
                    </a14:imgEffect>
                    <a14:imgEffect>
                      <a14:brightnessContrast contrast="40000"/>
                    </a14:imgEffect>
                  </a14:imgLayer>
                </a14:imgProps>
              </a:ext>
            </a:extLst>
          </a:blip>
          <a:stretch>
            <a:fillRect/>
          </a:stretch>
        </p:blipFill>
        <p:spPr>
          <a:xfrm>
            <a:off x="9501338" y="3291781"/>
            <a:ext cx="2138083" cy="1504298"/>
          </a:xfrm>
          <a:prstGeom prst="rect">
            <a:avLst/>
          </a:prstGeom>
        </p:spPr>
      </p:pic>
      <p:pic>
        <p:nvPicPr>
          <p:cNvPr id="16" name="Imagem 15" descr="Diagrama&#10;&#10;Descrição gerada automaticamente">
            <a:extLst>
              <a:ext uri="{FF2B5EF4-FFF2-40B4-BE49-F238E27FC236}">
                <a16:creationId xmlns:a16="http://schemas.microsoft.com/office/drawing/2014/main" id="{89865C40-BE41-1EC1-E057-CA2E9977375C}"/>
              </a:ext>
            </a:extLst>
          </p:cNvPr>
          <p:cNvPicPr>
            <a:picLocks noChangeAspect="1"/>
          </p:cNvPicPr>
          <p:nvPr/>
        </p:nvPicPr>
        <p:blipFill rotWithShape="1">
          <a:blip r:embed="rId11">
            <a:extLst>
              <a:ext uri="{BEBA8EAE-BF5A-486C-A8C5-ECC9F3942E4B}">
                <a14:imgProps xmlns:a14="http://schemas.microsoft.com/office/drawing/2010/main">
                  <a14:imgLayer r:embed="rId12">
                    <a14:imgEffect>
                      <a14:sharpenSoften amount="50000"/>
                    </a14:imgEffect>
                    <a14:imgEffect>
                      <a14:saturation sat="200000"/>
                    </a14:imgEffect>
                    <a14:imgEffect>
                      <a14:brightnessContrast contrast="40000"/>
                    </a14:imgEffect>
                  </a14:imgLayer>
                </a14:imgProps>
              </a:ext>
            </a:extLst>
          </a:blip>
          <a:srcRect l="6432"/>
          <a:stretch/>
        </p:blipFill>
        <p:spPr bwMode="auto">
          <a:xfrm>
            <a:off x="9440194" y="5245302"/>
            <a:ext cx="2270945" cy="106585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86866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271BD-C9CF-C2C5-28AA-7C61D630C175}"/>
            </a:ext>
          </a:extLst>
        </p:cNvPr>
        <p:cNvGrpSpPr/>
        <p:nvPr/>
      </p:nvGrpSpPr>
      <p:grpSpPr>
        <a:xfrm>
          <a:off x="0" y="0"/>
          <a:ext cx="0" cy="0"/>
          <a:chOff x="0" y="0"/>
          <a:chExt cx="0" cy="0"/>
        </a:xfrm>
      </p:grpSpPr>
      <p:sp>
        <p:nvSpPr>
          <p:cNvPr id="12" name="CaixaDeTexto 11">
            <a:extLst>
              <a:ext uri="{FF2B5EF4-FFF2-40B4-BE49-F238E27FC236}">
                <a16:creationId xmlns:a16="http://schemas.microsoft.com/office/drawing/2014/main" id="{7C70D558-33E4-ACE1-7527-13DA66B77A53}"/>
              </a:ext>
            </a:extLst>
          </p:cNvPr>
          <p:cNvSpPr txBox="1"/>
          <p:nvPr/>
        </p:nvSpPr>
        <p:spPr>
          <a:xfrm>
            <a:off x="156000" y="3390793"/>
            <a:ext cx="5760000" cy="3108543"/>
          </a:xfrm>
          <a:prstGeom prst="rect">
            <a:avLst/>
          </a:prstGeom>
          <a:solidFill>
            <a:schemeClr val="bg1"/>
          </a:solidFill>
          <a:ln>
            <a:solidFill>
              <a:schemeClr val="bg1"/>
            </a:solidFill>
          </a:ln>
        </p:spPr>
        <p:txBody>
          <a:bodyPr wrap="square">
            <a:spAutoFit/>
          </a:bodyPr>
          <a:lstStyle/>
          <a:p>
            <a:pPr algn="just">
              <a:spcAft>
                <a:spcPts val="800"/>
              </a:spcAft>
              <a:buNone/>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Exemplo 1. </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Verifique se os seguimentos de medidas 3 cm, 5 cm e 6 cm formam um triângulo.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Como cada seguimento mede, respectivamente, 3 cm, 5 cm e 6 cm, podemos verificar sua existência:</a:t>
            </a:r>
          </a:p>
          <a:p>
            <a:pPr marL="3316288" algn="just">
              <a:spcAft>
                <a:spcPts val="800"/>
              </a:spcAft>
              <a:buNone/>
            </a:pPr>
            <a:endPar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3316288" algn="just">
              <a:spcAft>
                <a:spcPts val="800"/>
              </a:spcAft>
              <a:buNone/>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Logo, 3, 5 e 6 </a:t>
            </a:r>
            <a:r>
              <a:rPr lang="pt-BR" sz="2200" b="1" kern="100" dirty="0">
                <a:solidFill>
                  <a:srgbClr val="3A7C22"/>
                </a:solidFill>
                <a:effectLst/>
                <a:latin typeface="Arial Narrow" panose="020B0606020202030204" pitchFamily="34" charset="0"/>
                <a:ea typeface="MS Mincho" panose="02020609040205080304" pitchFamily="49" charset="-128"/>
                <a:cs typeface="Times New Roman" panose="02020603050405020304" pitchFamily="18" charset="0"/>
              </a:rPr>
              <a:t>podem</a:t>
            </a:r>
            <a:r>
              <a:rPr lang="pt-BR" sz="2200" kern="100" dirty="0">
                <a:solidFill>
                  <a:srgbClr val="3A7C22"/>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ser usados para formar um triângulo.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7" name="Imagem 6">
            <a:extLst>
              <a:ext uri="{FF2B5EF4-FFF2-40B4-BE49-F238E27FC236}">
                <a16:creationId xmlns:a16="http://schemas.microsoft.com/office/drawing/2014/main" id="{F4C16159-C565-615B-55A2-52709FAA3241}"/>
              </a:ext>
            </a:extLst>
          </p:cNvPr>
          <p:cNvPicPr>
            <a:picLocks noChangeAspect="1"/>
          </p:cNvPicPr>
          <p:nvPr/>
        </p:nvPicPr>
        <p:blipFill>
          <a:blip r:embed="rId2"/>
          <a:srcRect l="37324" r="36884" b="21459"/>
          <a:stretch>
            <a:fillRect/>
          </a:stretch>
        </p:blipFill>
        <p:spPr>
          <a:xfrm>
            <a:off x="281506" y="4910154"/>
            <a:ext cx="3081859" cy="1831309"/>
          </a:xfrm>
          <a:prstGeom prst="rect">
            <a:avLst/>
          </a:prstGeom>
        </p:spPr>
      </p:pic>
      <p:grpSp>
        <p:nvGrpSpPr>
          <p:cNvPr id="10" name="Agrupar 9">
            <a:extLst>
              <a:ext uri="{FF2B5EF4-FFF2-40B4-BE49-F238E27FC236}">
                <a16:creationId xmlns:a16="http://schemas.microsoft.com/office/drawing/2014/main" id="{278CAA50-9C41-14FB-04D2-32C8927CF8BA}"/>
              </a:ext>
            </a:extLst>
          </p:cNvPr>
          <p:cNvGrpSpPr/>
          <p:nvPr/>
        </p:nvGrpSpPr>
        <p:grpSpPr>
          <a:xfrm>
            <a:off x="156000" y="781880"/>
            <a:ext cx="5768965" cy="2513769"/>
            <a:chOff x="6267035" y="1141701"/>
            <a:chExt cx="5768965" cy="2513769"/>
          </a:xfrm>
        </p:grpSpPr>
        <p:sp>
          <p:nvSpPr>
            <p:cNvPr id="14" name="Retângulo: Cantos Arredondados 13">
              <a:extLst>
                <a:ext uri="{FF2B5EF4-FFF2-40B4-BE49-F238E27FC236}">
                  <a16:creationId xmlns:a16="http://schemas.microsoft.com/office/drawing/2014/main" id="{BEF2AD49-B8C4-16AA-7132-F188772C9261}"/>
                </a:ext>
              </a:extLst>
            </p:cNvPr>
            <p:cNvSpPr/>
            <p:nvPr/>
          </p:nvSpPr>
          <p:spPr>
            <a:xfrm>
              <a:off x="6276000" y="1334407"/>
              <a:ext cx="5760000" cy="2321063"/>
            </a:xfrm>
            <a:prstGeom prst="roundRect">
              <a:avLst>
                <a:gd name="adj" fmla="val 21591"/>
              </a:avLst>
            </a:prstGeom>
            <a:solidFill>
              <a:schemeClr val="bg1"/>
            </a:solidFill>
            <a:ln w="19050">
              <a:solidFill>
                <a:srgbClr val="E87C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971675" algn="just">
                <a:spcAft>
                  <a:spcPts val="400"/>
                </a:spcAft>
                <a:buNone/>
              </a:pPr>
              <a:r>
                <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Para que um triângulo seja formado, há uma condição de existência chamada </a:t>
              </a:r>
              <a:r>
                <a:rPr lang="pt-BR" sz="2200" b="1"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Desigualdade Triangular.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Ela é verificada a partir de seus lados, pois </a:t>
              </a:r>
              <a:r>
                <a:rPr lang="pt-BR" sz="2200" u="sng"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a soma das medidas de dois lados deve ser </a:t>
              </a:r>
              <a:r>
                <a:rPr lang="pt-BR" sz="2200" b="1" u="sng"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sempre</a:t>
              </a:r>
              <a:r>
                <a:rPr lang="pt-BR" sz="2200" u="sng"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 maior que a medida do terceiro lado</a:t>
              </a:r>
              <a:r>
                <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6" name="Imagem 15">
              <a:extLst>
                <a:ext uri="{FF2B5EF4-FFF2-40B4-BE49-F238E27FC236}">
                  <a16:creationId xmlns:a16="http://schemas.microsoft.com/office/drawing/2014/main" id="{8AC48192-0ACD-8056-D922-D7F2509675B2}"/>
                </a:ext>
              </a:extLst>
            </p:cNvPr>
            <p:cNvPicPr>
              <a:picLocks noChangeAspect="1"/>
            </p:cNvPicPr>
            <p:nvPr/>
          </p:nvPicPr>
          <p:blipFill>
            <a:blip r:embed="rId3"/>
            <a:stretch>
              <a:fillRect/>
            </a:stretch>
          </p:blipFill>
          <p:spPr>
            <a:xfrm>
              <a:off x="6267035" y="1141701"/>
              <a:ext cx="1800000" cy="672289"/>
            </a:xfrm>
            <a:prstGeom prst="rect">
              <a:avLst/>
            </a:prstGeom>
          </p:spPr>
        </p:pic>
      </p:grpSp>
      <p:sp>
        <p:nvSpPr>
          <p:cNvPr id="17" name="CaixaDeTexto 16">
            <a:extLst>
              <a:ext uri="{FF2B5EF4-FFF2-40B4-BE49-F238E27FC236}">
                <a16:creationId xmlns:a16="http://schemas.microsoft.com/office/drawing/2014/main" id="{B5E28058-37C9-40B3-723D-02F97EB823AA}"/>
              </a:ext>
            </a:extLst>
          </p:cNvPr>
          <p:cNvSpPr txBox="1"/>
          <p:nvPr/>
        </p:nvSpPr>
        <p:spPr>
          <a:xfrm>
            <a:off x="6167717" y="1119790"/>
            <a:ext cx="5859318" cy="2769989"/>
          </a:xfrm>
          <a:prstGeom prst="rect">
            <a:avLst/>
          </a:prstGeom>
          <a:solidFill>
            <a:schemeClr val="bg1"/>
          </a:solidFill>
          <a:ln>
            <a:solidFill>
              <a:schemeClr val="bg1"/>
            </a:solidFill>
          </a:ln>
        </p:spPr>
        <p:txBody>
          <a:bodyPr wrap="square">
            <a:spAutoFit/>
          </a:bodyPr>
          <a:lstStyle/>
          <a:p>
            <a:pPr algn="just">
              <a:spcAft>
                <a:spcPts val="800"/>
              </a:spcAft>
              <a:buNone/>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Exemplo 2.</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Verifique se os segmentos de medidas 3 cm, 5 cm e 10 cm, formam um triângulo.</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Como cada segmento mede, respectivamente 3 cm, 5 cm e 10 cm, podemos verificar sua existência:</a:t>
            </a:r>
            <a:endPar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endParaRPr>
          </a:p>
          <a:p>
            <a:pPr marL="2600325" algn="just">
              <a:spcAft>
                <a:spcPts val="800"/>
              </a:spcAft>
              <a:buNone/>
            </a:pPr>
            <a:endParaRPr lang="pt-BR" sz="22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2689225" algn="just">
              <a:spcAft>
                <a:spcPts val="800"/>
              </a:spcAft>
              <a:buNone/>
            </a:pPr>
            <a:r>
              <a:rPr lang="pt-BR" sz="22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Logo, 3, 5 e 10 </a:t>
            </a:r>
            <a:r>
              <a:rPr lang="pt-BR" sz="2200" b="1" dirty="0">
                <a:solidFill>
                  <a:srgbClr val="FF0000"/>
                </a:solidFill>
                <a:effectLst/>
                <a:latin typeface="Arial Narrow" panose="020B0606020202030204" pitchFamily="34" charset="0"/>
                <a:ea typeface="MS Mincho" panose="02020609040205080304" pitchFamily="49" charset="-128"/>
                <a:cs typeface="Times New Roman" panose="02020603050405020304" pitchFamily="18" charset="0"/>
              </a:rPr>
              <a:t>não podem</a:t>
            </a:r>
            <a:r>
              <a:rPr lang="pt-BR" sz="2200" dirty="0">
                <a:solidFill>
                  <a:srgbClr val="FF000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formar um triângulo.</a:t>
            </a:r>
            <a:endPar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8" name="Imagem 17">
            <a:extLst>
              <a:ext uri="{FF2B5EF4-FFF2-40B4-BE49-F238E27FC236}">
                <a16:creationId xmlns:a16="http://schemas.microsoft.com/office/drawing/2014/main" id="{F6EE1693-00BF-DCB7-4F5F-9974049B3F4A}"/>
              </a:ext>
            </a:extLst>
          </p:cNvPr>
          <p:cNvPicPr>
            <a:picLocks noChangeAspect="1"/>
          </p:cNvPicPr>
          <p:nvPr/>
        </p:nvPicPr>
        <p:blipFill>
          <a:blip r:embed="rId4"/>
          <a:srcRect l="36986" r="36572" b="17906"/>
          <a:stretch>
            <a:fillRect/>
          </a:stretch>
        </p:blipFill>
        <p:spPr>
          <a:xfrm>
            <a:off x="6276002" y="2715707"/>
            <a:ext cx="2576695" cy="1694928"/>
          </a:xfrm>
          <a:prstGeom prst="rect">
            <a:avLst/>
          </a:prstGeom>
        </p:spPr>
      </p:pic>
      <p:pic>
        <p:nvPicPr>
          <p:cNvPr id="19" name="Imagem 18">
            <a:extLst>
              <a:ext uri="{FF2B5EF4-FFF2-40B4-BE49-F238E27FC236}">
                <a16:creationId xmlns:a16="http://schemas.microsoft.com/office/drawing/2014/main" id="{6581F485-5853-4914-AC38-1D05DB931D90}"/>
              </a:ext>
            </a:extLst>
          </p:cNvPr>
          <p:cNvPicPr>
            <a:picLocks noChangeAspect="1"/>
          </p:cNvPicPr>
          <p:nvPr/>
        </p:nvPicPr>
        <p:blipFill>
          <a:blip r:embed="rId5"/>
          <a:stretch>
            <a:fillRect/>
          </a:stretch>
        </p:blipFill>
        <p:spPr>
          <a:xfrm>
            <a:off x="6332697" y="4550796"/>
            <a:ext cx="5040000" cy="1573574"/>
          </a:xfrm>
          <a:prstGeom prst="rect">
            <a:avLst/>
          </a:prstGeom>
        </p:spPr>
      </p:pic>
    </p:spTree>
    <p:extLst>
      <p:ext uri="{BB962C8B-B14F-4D97-AF65-F5344CB8AC3E}">
        <p14:creationId xmlns:p14="http://schemas.microsoft.com/office/powerpoint/2010/main" val="1283359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E797599-3C38-5879-55B4-A12C04355CFC}"/>
              </a:ext>
            </a:extLst>
          </p:cNvPr>
          <p:cNvSpPr txBox="1"/>
          <p:nvPr/>
        </p:nvSpPr>
        <p:spPr>
          <a:xfrm>
            <a:off x="165600" y="721124"/>
            <a:ext cx="5760000" cy="848374"/>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Classificação de </a:t>
            </a:r>
            <a:r>
              <a:rPr lang="pt-BR" sz="2200" b="1"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triângulos a partir da medida dos ângulos</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7A49B121-6E55-1CC6-5B34-C59315C28ABA}"/>
              </a:ext>
            </a:extLst>
          </p:cNvPr>
          <p:cNvGraphicFramePr>
            <a:graphicFrameLocks noGrp="1"/>
          </p:cNvGraphicFramePr>
          <p:nvPr>
            <p:extLst>
              <p:ext uri="{D42A27DB-BD31-4B8C-83A1-F6EECF244321}">
                <p14:modId xmlns:p14="http://schemas.microsoft.com/office/powerpoint/2010/main" val="3912681896"/>
              </p:ext>
            </p:extLst>
          </p:nvPr>
        </p:nvGraphicFramePr>
        <p:xfrm>
          <a:off x="255249" y="1643482"/>
          <a:ext cx="5485949" cy="4810760"/>
        </p:xfrm>
        <a:graphic>
          <a:graphicData uri="http://schemas.openxmlformats.org/drawingml/2006/table">
            <a:tbl>
              <a:tblPr firstRow="1" bandRow="1">
                <a:tableStyleId>{5C22544A-7EE6-4342-B048-85BDC9FD1C3A}</a:tableStyleId>
              </a:tblPr>
              <a:tblGrid>
                <a:gridCol w="3321669">
                  <a:extLst>
                    <a:ext uri="{9D8B030D-6E8A-4147-A177-3AD203B41FA5}">
                      <a16:colId xmlns:a16="http://schemas.microsoft.com/office/drawing/2014/main" val="777663010"/>
                    </a:ext>
                  </a:extLst>
                </a:gridCol>
                <a:gridCol w="2164280">
                  <a:extLst>
                    <a:ext uri="{9D8B030D-6E8A-4147-A177-3AD203B41FA5}">
                      <a16:colId xmlns:a16="http://schemas.microsoft.com/office/drawing/2014/main" val="3086639464"/>
                    </a:ext>
                  </a:extLst>
                </a:gridCol>
              </a:tblGrid>
              <a:tr h="370840">
                <a:tc>
                  <a:txBody>
                    <a:bodyPr/>
                    <a:lstStyle/>
                    <a:p>
                      <a:pPr algn="just">
                        <a:lnSpc>
                          <a:spcPct val="100000"/>
                        </a:lnSpc>
                        <a:spcAft>
                          <a:spcPts val="800"/>
                        </a:spcAft>
                        <a:buNone/>
                      </a:pPr>
                      <a:r>
                        <a:rPr lang="pt-BR" sz="2000" b="0" kern="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Um triângulo é conhecido como acutângulo quando os seus três ângulos são agudos, ou seja, menores que 90º.</a:t>
                      </a:r>
                    </a:p>
                    <a:p>
                      <a:pPr algn="just">
                        <a:lnSpc>
                          <a:spcPct val="100000"/>
                        </a:lnSpc>
                        <a:spcAft>
                          <a:spcPts val="800"/>
                        </a:spcAft>
                        <a:buNone/>
                      </a:pPr>
                      <a:endParaRPr lang="pt-BR" sz="900" b="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R w="28575" cap="flat" cmpd="sng" algn="ctr">
                      <a:solidFill>
                        <a:srgbClr val="0070C0"/>
                      </a:solidFill>
                      <a:prstDash val="dash"/>
                      <a:round/>
                      <a:headEnd type="none" w="med" len="med"/>
                      <a:tailEnd type="none" w="med" len="med"/>
                    </a:lnR>
                    <a:lnB w="28575" cap="flat" cmpd="sng" algn="ctr">
                      <a:solidFill>
                        <a:srgbClr val="0070C0"/>
                      </a:solidFill>
                      <a:prstDash val="dash"/>
                      <a:round/>
                      <a:headEnd type="none" w="med" len="med"/>
                      <a:tailEnd type="none" w="med" len="med"/>
                    </a:lnB>
                    <a:noFill/>
                  </a:tcPr>
                </a:tc>
                <a:tc>
                  <a:txBody>
                    <a:bodyPr/>
                    <a:lstStyle/>
                    <a:p>
                      <a:pPr>
                        <a:lnSpc>
                          <a:spcPct val="100000"/>
                        </a:lnSpc>
                      </a:pPr>
                      <a:endParaRPr lang="pt-BR" sz="2000" dirty="0">
                        <a:ln>
                          <a:noFill/>
                        </a:ln>
                        <a:solidFill>
                          <a:sysClr val="windowText" lastClr="000000"/>
                        </a:solidFill>
                        <a:latin typeface="Arial Narrow" panose="020B0606020202030204" pitchFamily="34" charset="0"/>
                      </a:endParaRPr>
                    </a:p>
                  </a:txBody>
                  <a:tcPr>
                    <a:lnL w="28575" cap="flat" cmpd="sng" algn="ctr">
                      <a:solidFill>
                        <a:srgbClr val="0070C0"/>
                      </a:solidFill>
                      <a:prstDash val="dash"/>
                      <a:round/>
                      <a:headEnd type="none" w="med" len="med"/>
                      <a:tailEnd type="none" w="med" len="med"/>
                    </a:lnL>
                    <a:lnB w="28575" cap="flat" cmpd="sng" algn="ctr">
                      <a:solidFill>
                        <a:srgbClr val="0070C0"/>
                      </a:solidFill>
                      <a:prstDash val="dash"/>
                      <a:round/>
                      <a:headEnd type="none" w="med" len="med"/>
                      <a:tailEnd type="none" w="med" len="med"/>
                    </a:lnB>
                    <a:noFill/>
                  </a:tcPr>
                </a:tc>
                <a:extLst>
                  <a:ext uri="{0D108BD9-81ED-4DB2-BD59-A6C34878D82A}">
                    <a16:rowId xmlns:a16="http://schemas.microsoft.com/office/drawing/2014/main" val="3221142091"/>
                  </a:ext>
                </a:extLst>
              </a:tr>
              <a:tr h="370840">
                <a:tc>
                  <a:txBody>
                    <a:bodyPr/>
                    <a:lstStyle/>
                    <a:p>
                      <a:pPr algn="just">
                        <a:lnSpc>
                          <a:spcPct val="100000"/>
                        </a:lnSpc>
                        <a:spcAft>
                          <a:spcPts val="800"/>
                        </a:spcAft>
                        <a:buNone/>
                      </a:pPr>
                      <a:r>
                        <a:rPr lang="pt-BR" sz="2000" kern="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Um triângulo é </a:t>
                      </a:r>
                      <a:r>
                        <a:rPr lang="pt-BR" sz="2000" b="1" kern="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retângulo</a:t>
                      </a:r>
                      <a:r>
                        <a:rPr lang="pt-BR" sz="2000" kern="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quando um de seus ângulos é reto, ou seja, igual a 90º. Como </a:t>
                      </a:r>
                      <a:r>
                        <a:rPr lang="pt-BR" sz="2000" u="sng" kern="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a soma dos três ângulos é sempre igual a 180º</a:t>
                      </a:r>
                      <a:r>
                        <a:rPr lang="pt-BR" sz="2000" kern="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os demais ângulos são, necessariamente, agudos.</a:t>
                      </a:r>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R w="28575" cap="flat" cmpd="sng" algn="ctr">
                      <a:solidFill>
                        <a:srgbClr val="0070C0"/>
                      </a:solidFill>
                      <a:prstDash val="dash"/>
                      <a:round/>
                      <a:headEnd type="none" w="med" len="med"/>
                      <a:tailEnd type="none" w="med" len="med"/>
                    </a:lnR>
                    <a:lnT w="28575" cap="flat" cmpd="sng" algn="ctr">
                      <a:solidFill>
                        <a:srgbClr val="0070C0"/>
                      </a:solidFill>
                      <a:prstDash val="dash"/>
                      <a:round/>
                      <a:headEnd type="none" w="med" len="med"/>
                      <a:tailEnd type="none" w="med" len="med"/>
                    </a:lnT>
                    <a:lnB w="28575" cap="flat" cmpd="sng" algn="ctr">
                      <a:solidFill>
                        <a:srgbClr val="0070C0"/>
                      </a:solidFill>
                      <a:prstDash val="dash"/>
                      <a:round/>
                      <a:headEnd type="none" w="med" len="med"/>
                      <a:tailEnd type="none" w="med" len="med"/>
                    </a:lnB>
                    <a:noFill/>
                  </a:tcPr>
                </a:tc>
                <a:tc>
                  <a:txBody>
                    <a:bodyPr/>
                    <a:lstStyle/>
                    <a:p>
                      <a:pPr>
                        <a:lnSpc>
                          <a:spcPct val="100000"/>
                        </a:lnSpc>
                      </a:pPr>
                      <a:endParaRPr lang="pt-BR" sz="2000" dirty="0">
                        <a:ln>
                          <a:noFill/>
                        </a:ln>
                        <a:solidFill>
                          <a:sysClr val="windowText" lastClr="000000"/>
                        </a:solidFill>
                        <a:latin typeface="Arial Narrow" panose="020B0606020202030204" pitchFamily="34" charset="0"/>
                      </a:endParaRPr>
                    </a:p>
                  </a:txBody>
                  <a:tcPr>
                    <a:lnL w="28575" cap="flat" cmpd="sng" algn="ctr">
                      <a:solidFill>
                        <a:srgbClr val="0070C0"/>
                      </a:solidFill>
                      <a:prstDash val="dash"/>
                      <a:round/>
                      <a:headEnd type="none" w="med" len="med"/>
                      <a:tailEnd type="none" w="med" len="med"/>
                    </a:lnL>
                    <a:lnT w="28575" cap="flat" cmpd="sng" algn="ctr">
                      <a:solidFill>
                        <a:srgbClr val="0070C0"/>
                      </a:solidFill>
                      <a:prstDash val="dash"/>
                      <a:round/>
                      <a:headEnd type="none" w="med" len="med"/>
                      <a:tailEnd type="none" w="med" len="med"/>
                    </a:lnT>
                    <a:lnB w="28575" cap="flat" cmpd="sng" algn="ctr">
                      <a:solidFill>
                        <a:srgbClr val="0070C0"/>
                      </a:solidFill>
                      <a:prstDash val="dash"/>
                      <a:round/>
                      <a:headEnd type="none" w="med" len="med"/>
                      <a:tailEnd type="none" w="med" len="med"/>
                    </a:lnB>
                    <a:noFill/>
                  </a:tcPr>
                </a:tc>
                <a:extLst>
                  <a:ext uri="{0D108BD9-81ED-4DB2-BD59-A6C34878D82A}">
                    <a16:rowId xmlns:a16="http://schemas.microsoft.com/office/drawing/2014/main" val="4109390564"/>
                  </a:ext>
                </a:extLst>
              </a:tr>
              <a:tr h="370840">
                <a:tc>
                  <a:txBody>
                    <a:bodyPr/>
                    <a:lstStyle/>
                    <a:p>
                      <a:pPr algn="just">
                        <a:lnSpc>
                          <a:spcPct val="100000"/>
                        </a:lnSpc>
                        <a:spcAft>
                          <a:spcPts val="800"/>
                        </a:spcAft>
                        <a:buNone/>
                      </a:pPr>
                      <a:r>
                        <a:rPr lang="pt-BR" sz="2000" kern="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Um triângulo é </a:t>
                      </a:r>
                      <a:r>
                        <a:rPr lang="pt-BR" sz="2000" b="1" kern="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obtusângulo</a:t>
                      </a:r>
                      <a:r>
                        <a:rPr lang="pt-BR" sz="2000" kern="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quando um de seus ângulos é obtuso, ou seja, maior que 90º. Os demais ângulos são, necessariamente, agudos.</a:t>
                      </a:r>
                      <a:endParaRPr lang="pt-BR" sz="2000" kern="100" dirty="0">
                        <a:effectLst/>
                        <a:latin typeface="Aptos" panose="020B0004020202020204" pitchFamily="34" charset="0"/>
                        <a:ea typeface="MS Mincho" panose="02020609040205080304" pitchFamily="49" charset="-128"/>
                        <a:cs typeface="Times New Roman" panose="02020603050405020304" pitchFamily="18" charset="0"/>
                      </a:endParaRPr>
                    </a:p>
                  </a:txBody>
                  <a:tcPr marL="68580" marR="68580" marT="0" marB="0" anchor="ctr">
                    <a:lnR w="28575" cap="flat" cmpd="sng" algn="ctr">
                      <a:solidFill>
                        <a:srgbClr val="0070C0"/>
                      </a:solidFill>
                      <a:prstDash val="dash"/>
                      <a:round/>
                      <a:headEnd type="none" w="med" len="med"/>
                      <a:tailEnd type="none" w="med" len="med"/>
                    </a:lnR>
                    <a:lnT w="28575" cap="flat" cmpd="sng" algn="ctr">
                      <a:solidFill>
                        <a:srgbClr val="0070C0"/>
                      </a:solidFill>
                      <a:prstDash val="dash"/>
                      <a:round/>
                      <a:headEnd type="none" w="med" len="med"/>
                      <a:tailEnd type="none" w="med" len="med"/>
                    </a:lnT>
                    <a:noFill/>
                  </a:tcPr>
                </a:tc>
                <a:tc>
                  <a:txBody>
                    <a:bodyPr/>
                    <a:lstStyle/>
                    <a:p>
                      <a:pPr>
                        <a:lnSpc>
                          <a:spcPct val="100000"/>
                        </a:lnSpc>
                      </a:pPr>
                      <a:endParaRPr lang="pt-BR" sz="2000" dirty="0">
                        <a:ln>
                          <a:noFill/>
                        </a:ln>
                        <a:solidFill>
                          <a:sysClr val="windowText" lastClr="000000"/>
                        </a:solidFill>
                        <a:latin typeface="Arial Narrow" panose="020B0606020202030204" pitchFamily="34" charset="0"/>
                      </a:endParaRPr>
                    </a:p>
                  </a:txBody>
                  <a:tcPr>
                    <a:lnL w="28575" cap="flat" cmpd="sng" algn="ctr">
                      <a:solidFill>
                        <a:srgbClr val="0070C0"/>
                      </a:solidFill>
                      <a:prstDash val="dash"/>
                      <a:round/>
                      <a:headEnd type="none" w="med" len="med"/>
                      <a:tailEnd type="none" w="med" len="med"/>
                    </a:lnL>
                    <a:lnT w="28575" cap="flat" cmpd="sng" algn="ctr">
                      <a:solidFill>
                        <a:srgbClr val="0070C0"/>
                      </a:solidFill>
                      <a:prstDash val="dash"/>
                      <a:round/>
                      <a:headEnd type="none" w="med" len="med"/>
                      <a:tailEnd type="none" w="med" len="med"/>
                    </a:lnT>
                    <a:noFill/>
                  </a:tcPr>
                </a:tc>
                <a:extLst>
                  <a:ext uri="{0D108BD9-81ED-4DB2-BD59-A6C34878D82A}">
                    <a16:rowId xmlns:a16="http://schemas.microsoft.com/office/drawing/2014/main" val="907766063"/>
                  </a:ext>
                </a:extLst>
              </a:tr>
            </a:tbl>
          </a:graphicData>
        </a:graphic>
      </p:graphicFrame>
      <p:pic>
        <p:nvPicPr>
          <p:cNvPr id="5" name="Imagem 4" descr="Diagrama, Forma&#10;&#10;Descrição gerada automaticamente">
            <a:extLst>
              <a:ext uri="{FF2B5EF4-FFF2-40B4-BE49-F238E27FC236}">
                <a16:creationId xmlns:a16="http://schemas.microsoft.com/office/drawing/2014/main" id="{E2BE3FEF-739E-FD5D-2B5F-CC9CEA58C46C}"/>
              </a:ext>
            </a:extLst>
          </p:cNvPr>
          <p:cNvPicPr>
            <a:picLocks noChangeAspect="1"/>
          </p:cNvPicPr>
          <p:nvPr/>
        </p:nvPicPr>
        <p:blipFill rotWithShape="1">
          <a:blip r:embed="rId2"/>
          <a:srcRect l="4918" t="3028" b="1"/>
          <a:stretch/>
        </p:blipFill>
        <p:spPr bwMode="auto">
          <a:xfrm>
            <a:off x="3739029" y="1441846"/>
            <a:ext cx="1820802" cy="1508242"/>
          </a:xfrm>
          <a:prstGeom prst="rect">
            <a:avLst/>
          </a:prstGeom>
          <a:ln>
            <a:noFill/>
          </a:ln>
          <a:extLst>
            <a:ext uri="{53640926-AAD7-44D8-BBD7-CCE9431645EC}">
              <a14:shadowObscured xmlns:a14="http://schemas.microsoft.com/office/drawing/2010/main"/>
            </a:ext>
          </a:extLst>
        </p:spPr>
      </p:pic>
      <p:pic>
        <p:nvPicPr>
          <p:cNvPr id="6" name="Imagem 5" descr="Diagrama&#10;&#10;Descrição gerada automaticamente">
            <a:extLst>
              <a:ext uri="{FF2B5EF4-FFF2-40B4-BE49-F238E27FC236}">
                <a16:creationId xmlns:a16="http://schemas.microsoft.com/office/drawing/2014/main" id="{4FEC9841-BAC8-E715-21DD-EDE6F7AB6008}"/>
              </a:ext>
            </a:extLst>
          </p:cNvPr>
          <p:cNvPicPr>
            <a:picLocks noChangeAspect="1"/>
          </p:cNvPicPr>
          <p:nvPr/>
        </p:nvPicPr>
        <p:blipFill rotWithShape="1">
          <a:blip r:embed="rId3"/>
          <a:srcRect l="5328"/>
          <a:stretch/>
        </p:blipFill>
        <p:spPr bwMode="auto">
          <a:xfrm>
            <a:off x="3700501" y="3193600"/>
            <a:ext cx="2298969" cy="1710524"/>
          </a:xfrm>
          <a:prstGeom prst="rect">
            <a:avLst/>
          </a:prstGeom>
          <a:ln>
            <a:noFill/>
          </a:ln>
          <a:extLst>
            <a:ext uri="{53640926-AAD7-44D8-BBD7-CCE9431645EC}">
              <a14:shadowObscured xmlns:a14="http://schemas.microsoft.com/office/drawing/2010/main"/>
            </a:ext>
          </a:extLst>
        </p:spPr>
      </p:pic>
      <p:pic>
        <p:nvPicPr>
          <p:cNvPr id="7" name="Imagem 6" descr="Diagrama&#10;&#10;Descrição gerada automaticamente">
            <a:extLst>
              <a:ext uri="{FF2B5EF4-FFF2-40B4-BE49-F238E27FC236}">
                <a16:creationId xmlns:a16="http://schemas.microsoft.com/office/drawing/2014/main" id="{B37CF593-E9C1-8FFF-1D97-66C12FF3B8EA}"/>
              </a:ext>
            </a:extLst>
          </p:cNvPr>
          <p:cNvPicPr>
            <a:picLocks noChangeAspect="1"/>
          </p:cNvPicPr>
          <p:nvPr/>
        </p:nvPicPr>
        <p:blipFill rotWithShape="1">
          <a:blip r:embed="rId4"/>
          <a:srcRect l="5500" t="3350"/>
          <a:stretch/>
        </p:blipFill>
        <p:spPr bwMode="auto">
          <a:xfrm>
            <a:off x="3661018" y="5112830"/>
            <a:ext cx="2292593" cy="1332447"/>
          </a:xfrm>
          <a:prstGeom prst="rect">
            <a:avLst/>
          </a:prstGeom>
          <a:ln>
            <a:noFill/>
          </a:ln>
          <a:extLst>
            <a:ext uri="{53640926-AAD7-44D8-BBD7-CCE9431645EC}">
              <a14:shadowObscured xmlns:a14="http://schemas.microsoft.com/office/drawing/2010/main"/>
            </a:ext>
          </a:extLst>
        </p:spPr>
      </p:pic>
      <p:grpSp>
        <p:nvGrpSpPr>
          <p:cNvPr id="4" name="Agrupar 3">
            <a:extLst>
              <a:ext uri="{FF2B5EF4-FFF2-40B4-BE49-F238E27FC236}">
                <a16:creationId xmlns:a16="http://schemas.microsoft.com/office/drawing/2014/main" id="{6364BF10-1CD2-38B9-AA39-8B96EBED7FD2}"/>
              </a:ext>
            </a:extLst>
          </p:cNvPr>
          <p:cNvGrpSpPr/>
          <p:nvPr/>
        </p:nvGrpSpPr>
        <p:grpSpPr>
          <a:xfrm>
            <a:off x="6228884" y="724555"/>
            <a:ext cx="5788858" cy="5939161"/>
            <a:chOff x="6247142" y="1145132"/>
            <a:chExt cx="5788858" cy="5939161"/>
          </a:xfrm>
        </p:grpSpPr>
        <mc:AlternateContent xmlns:mc="http://schemas.openxmlformats.org/markup-compatibility/2006" xmlns:a14="http://schemas.microsoft.com/office/drawing/2010/main">
          <mc:Choice Requires="a14">
            <p:sp>
              <p:nvSpPr>
                <p:cNvPr id="9" name="Retângulo: Cantos Arredondados 8">
                  <a:extLst>
                    <a:ext uri="{FF2B5EF4-FFF2-40B4-BE49-F238E27FC236}">
                      <a16:creationId xmlns:a16="http://schemas.microsoft.com/office/drawing/2014/main" id="{A5A73892-1C12-85B6-26D2-3872B770F2E7}"/>
                    </a:ext>
                  </a:extLst>
                </p:cNvPr>
                <p:cNvSpPr/>
                <p:nvPr/>
              </p:nvSpPr>
              <p:spPr>
                <a:xfrm>
                  <a:off x="6276000" y="1334406"/>
                  <a:ext cx="5760000" cy="5749887"/>
                </a:xfrm>
                <a:prstGeom prst="roundRect">
                  <a:avLst>
                    <a:gd name="adj" fmla="val 7428"/>
                  </a:avLst>
                </a:prstGeom>
                <a:solidFill>
                  <a:schemeClr val="bg1"/>
                </a:solidFill>
                <a:ln w="19050">
                  <a:solidFill>
                    <a:srgbClr val="E87C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612900" algn="just"/>
                  <a:r>
                    <a:rPr lang="pt-BR" sz="22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rPr>
                    <a:t>As duas categorizações de triângulos descritas anteriormente, por meio da medidas dos lados ou, da medida de seus ângulos, se relacionam, em alguns casos, e tem algumas particularidades.</a:t>
                  </a:r>
                </a:p>
                <a:p>
                  <a:pPr marL="1612900" indent="179388" algn="just">
                    <a:buFont typeface="Arial" panose="020B0604020202020204" pitchFamily="34" charset="0"/>
                    <a:buChar char="•"/>
                  </a:pPr>
                  <a:r>
                    <a:rPr lang="pt-BR" sz="2200" b="1" dirty="0">
                      <a:solidFill>
                        <a:schemeClr val="tx1"/>
                      </a:solidFill>
                      <a:latin typeface="Arial Narrow" panose="020B0606020202030204" pitchFamily="34" charset="0"/>
                    </a:rPr>
                    <a:t>Todo triângulo equilátero é acutângulo. </a:t>
                  </a:r>
                </a:p>
                <a:p>
                  <a:pPr marL="1612900" indent="179388" algn="just"/>
                  <a:r>
                    <a:rPr lang="pt-BR" sz="2200" dirty="0">
                      <a:solidFill>
                        <a:schemeClr val="tx1"/>
                      </a:solidFill>
                      <a:latin typeface="Arial Narrow" panose="020B0606020202030204" pitchFamily="34" charset="0"/>
                    </a:rPr>
                    <a:t>Isso acontece pois seus lados são congruentes e, por consequência, seus ângulos também são congruentes, medindo </a:t>
                  </a:r>
                  <a14:m>
                    <m:oMath xmlns:m="http://schemas.openxmlformats.org/officeDocument/2006/math">
                      <m:r>
                        <a:rPr lang="pt-BR" sz="2200" i="1">
                          <a:solidFill>
                            <a:schemeClr val="tx1"/>
                          </a:solidFill>
                          <a:latin typeface="Cambria Math" panose="02040503050406030204" pitchFamily="18" charset="0"/>
                        </a:rPr>
                        <m:t>60° </m:t>
                      </m:r>
                    </m:oMath>
                  </a14:m>
                  <a:r>
                    <a:rPr lang="pt-BR" sz="2200" dirty="0">
                      <a:solidFill>
                        <a:schemeClr val="tx1"/>
                      </a:solidFill>
                      <a:latin typeface="Arial Narrow" panose="020B0606020202030204" pitchFamily="34" charset="0"/>
                    </a:rPr>
                    <a:t>cada.</a:t>
                  </a:r>
                </a:p>
                <a:p>
                  <a:pPr marL="1612900" indent="179388" algn="just">
                    <a:buFont typeface="Arial" panose="020B0604020202020204" pitchFamily="34" charset="0"/>
                    <a:buChar char="•"/>
                  </a:pPr>
                  <a:r>
                    <a:rPr lang="pt-BR" sz="2200" b="1" dirty="0">
                      <a:solidFill>
                        <a:schemeClr val="tx1"/>
                      </a:solidFill>
                      <a:latin typeface="Arial Narrow" panose="020B0606020202030204" pitchFamily="34" charset="0"/>
                    </a:rPr>
                    <a:t>No triângulo isósceles, há dois ângulos congruentes.</a:t>
                  </a:r>
                </a:p>
                <a:p>
                  <a:pPr marL="1612900" indent="179388" algn="just"/>
                  <a:r>
                    <a:rPr lang="pt-BR" sz="2200" dirty="0">
                      <a:solidFill>
                        <a:schemeClr val="tx1"/>
                      </a:solidFill>
                      <a:latin typeface="Arial Narrow" panose="020B0606020202030204" pitchFamily="34" charset="0"/>
                    </a:rPr>
                    <a:t>Como dois dos seus lados são congruentes, os ângulos respectivos também serão congruentes. </a:t>
                  </a:r>
                </a:p>
              </p:txBody>
            </p:sp>
          </mc:Choice>
          <mc:Fallback xmlns="">
            <p:sp>
              <p:nvSpPr>
                <p:cNvPr id="9" name="Retângulo: Cantos Arredondados 8">
                  <a:extLst>
                    <a:ext uri="{FF2B5EF4-FFF2-40B4-BE49-F238E27FC236}">
                      <a16:creationId xmlns:a16="http://schemas.microsoft.com/office/drawing/2014/main" id="{A5A73892-1C12-85B6-26D2-3872B770F2E7}"/>
                    </a:ext>
                  </a:extLst>
                </p:cNvPr>
                <p:cNvSpPr>
                  <a:spLocks noRot="1" noChangeAspect="1" noMove="1" noResize="1" noEditPoints="1" noAdjustHandles="1" noChangeArrowheads="1" noChangeShapeType="1" noTextEdit="1"/>
                </p:cNvSpPr>
                <p:nvPr/>
              </p:nvSpPr>
              <p:spPr>
                <a:xfrm>
                  <a:off x="6276000" y="1334406"/>
                  <a:ext cx="5760000" cy="5749887"/>
                </a:xfrm>
                <a:prstGeom prst="roundRect">
                  <a:avLst>
                    <a:gd name="adj" fmla="val 7428"/>
                  </a:avLst>
                </a:prstGeom>
                <a:blipFill>
                  <a:blip r:embed="rId5"/>
                  <a:stretch>
                    <a:fillRect/>
                  </a:stretch>
                </a:blipFill>
                <a:ln w="19050">
                  <a:solidFill>
                    <a:srgbClr val="E87C28"/>
                  </a:solidFill>
                </a:ln>
              </p:spPr>
              <p:txBody>
                <a:bodyPr/>
                <a:lstStyle/>
                <a:p>
                  <a:r>
                    <a:rPr lang="pt-BR">
                      <a:noFill/>
                    </a:rPr>
                    <a:t> </a:t>
                  </a:r>
                </a:p>
              </p:txBody>
            </p:sp>
          </mc:Fallback>
        </mc:AlternateContent>
        <p:pic>
          <p:nvPicPr>
            <p:cNvPr id="11" name="Imagem 10">
              <a:extLst>
                <a:ext uri="{FF2B5EF4-FFF2-40B4-BE49-F238E27FC236}">
                  <a16:creationId xmlns:a16="http://schemas.microsoft.com/office/drawing/2014/main" id="{C9B2AAB4-934D-324E-50C6-3D373652EE3D}"/>
                </a:ext>
              </a:extLst>
            </p:cNvPr>
            <p:cNvPicPr>
              <a:picLocks noChangeAspect="1"/>
            </p:cNvPicPr>
            <p:nvPr/>
          </p:nvPicPr>
          <p:blipFill>
            <a:blip r:embed="rId6"/>
            <a:stretch>
              <a:fillRect/>
            </a:stretch>
          </p:blipFill>
          <p:spPr>
            <a:xfrm>
              <a:off x="6247142" y="1145132"/>
              <a:ext cx="1800000" cy="672289"/>
            </a:xfrm>
            <a:prstGeom prst="rect">
              <a:avLst/>
            </a:prstGeom>
          </p:spPr>
        </p:pic>
      </p:grpSp>
      <p:pic>
        <p:nvPicPr>
          <p:cNvPr id="12" name="Imagem 11" descr="Gráfico, Gráfico de linhas&#10;&#10;O conteúdo gerado por IA pode estar incorreto.">
            <a:extLst>
              <a:ext uri="{FF2B5EF4-FFF2-40B4-BE49-F238E27FC236}">
                <a16:creationId xmlns:a16="http://schemas.microsoft.com/office/drawing/2014/main" id="{E377BFB1-8547-ECBC-AC14-5CFA500AE66F}"/>
              </a:ext>
            </a:extLst>
          </p:cNvPr>
          <p:cNvPicPr>
            <a:picLocks noChangeAspect="1"/>
          </p:cNvPicPr>
          <p:nvPr/>
        </p:nvPicPr>
        <p:blipFill rotWithShape="1">
          <a:blip r:embed="rId7"/>
          <a:srcRect l="22684" t="26601" r="57435" b="37796"/>
          <a:stretch>
            <a:fillRect/>
          </a:stretch>
        </p:blipFill>
        <p:spPr bwMode="auto">
          <a:xfrm>
            <a:off x="6398702" y="2894609"/>
            <a:ext cx="1532082" cy="1710525"/>
          </a:xfrm>
          <a:prstGeom prst="rect">
            <a:avLst/>
          </a:prstGeom>
          <a:ln>
            <a:noFill/>
          </a:ln>
          <a:extLst>
            <a:ext uri="{53640926-AAD7-44D8-BBD7-CCE9431645EC}">
              <a14:shadowObscured xmlns:a14="http://schemas.microsoft.com/office/drawing/2010/main"/>
            </a:ext>
          </a:extLst>
        </p:spPr>
      </p:pic>
      <p:pic>
        <p:nvPicPr>
          <p:cNvPr id="13" name="Imagem 12" descr="Gráfico, Gráfico de linhas&#10;&#10;O conteúdo gerado por IA pode estar incorreto.">
            <a:extLst>
              <a:ext uri="{FF2B5EF4-FFF2-40B4-BE49-F238E27FC236}">
                <a16:creationId xmlns:a16="http://schemas.microsoft.com/office/drawing/2014/main" id="{3985C2FC-A562-90BF-B0DC-B4666F0E2AF0}"/>
              </a:ext>
            </a:extLst>
          </p:cNvPr>
          <p:cNvPicPr>
            <a:picLocks noChangeAspect="1"/>
          </p:cNvPicPr>
          <p:nvPr/>
        </p:nvPicPr>
        <p:blipFill rotWithShape="1">
          <a:blip r:embed="rId7"/>
          <a:srcRect l="42661" t="25743" r="39414" b="38654"/>
          <a:stretch>
            <a:fillRect/>
          </a:stretch>
        </p:blipFill>
        <p:spPr bwMode="auto">
          <a:xfrm>
            <a:off x="6371808" y="4619086"/>
            <a:ext cx="1532081" cy="18970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15873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FE4EC3C-1534-375F-11D5-0578400E366C}"/>
              </a:ext>
            </a:extLst>
          </p:cNvPr>
          <p:cNvSpPr txBox="1"/>
          <p:nvPr/>
        </p:nvSpPr>
        <p:spPr>
          <a:xfrm>
            <a:off x="156000" y="711718"/>
            <a:ext cx="5760000" cy="3241913"/>
          </a:xfrm>
          <a:prstGeom prst="rect">
            <a:avLst/>
          </a:prstGeom>
          <a:noFill/>
        </p:spPr>
        <p:txBody>
          <a:bodyPr wrap="square">
            <a:spAutoFit/>
          </a:bodyPr>
          <a:lstStyle/>
          <a:p>
            <a:pPr marL="342900" lvl="0" indent="-342900" algn="just">
              <a:spcAft>
                <a:spcPts val="800"/>
              </a:spcAft>
              <a:buFont typeface="Wingdings" panose="05000000000000000000" pitchFamily="2" charset="2"/>
              <a:buChar char=""/>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Ângulos Internos e Externos de um triângulo</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rPr>
              <a:t>Ao classificarmos os triângulos, a partir de seus ângulos, devemos nos lembrar da condição de existência em relação aos ângulos: </a:t>
            </a:r>
            <a:r>
              <a:rPr lang="pt-BR" sz="2200" u="sng" dirty="0">
                <a:solidFill>
                  <a:srgbClr val="000000"/>
                </a:solidFill>
                <a:effectLst/>
                <a:latin typeface="Arial Narrow" panose="020B0606020202030204" pitchFamily="34" charset="0"/>
                <a:ea typeface="Times New Roman" panose="02020603050405020304" pitchFamily="18" charset="0"/>
              </a:rPr>
              <a:t>a soma das medidas de seus ângulos internos é igual a 180°</a:t>
            </a:r>
            <a:r>
              <a:rPr lang="pt-BR" sz="2200" dirty="0">
                <a:solidFill>
                  <a:srgbClr val="000000"/>
                </a:solidFill>
                <a:effectLst/>
                <a:latin typeface="Arial Narrow" panose="020B0606020202030204" pitchFamily="34" charset="0"/>
                <a:ea typeface="Times New Roman" panose="02020603050405020304" pitchFamily="18" charset="0"/>
              </a:rPr>
              <a:t>, o que sempre ocorre na Geometria Euclidiana.</a:t>
            </a:r>
            <a:endParaRPr lang="pt-BR" sz="2200" dirty="0">
              <a:solidFill>
                <a:srgbClr val="000000"/>
              </a:solidFill>
              <a:effectLst/>
              <a:latin typeface="Times New Roman" panose="02020603050405020304" pitchFamily="18" charset="0"/>
              <a:ea typeface="Times New Roman" panose="020206030504050203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rPr>
              <a:t>Partindo desse princípio, é possível delimitar os </a:t>
            </a:r>
            <a:r>
              <a:rPr lang="pt-BR" sz="2200" u="sng" dirty="0">
                <a:solidFill>
                  <a:srgbClr val="000000"/>
                </a:solidFill>
                <a:effectLst/>
                <a:latin typeface="Arial Narrow" panose="020B0606020202030204" pitchFamily="34" charset="0"/>
                <a:ea typeface="Times New Roman" panose="02020603050405020304" pitchFamily="18" charset="0"/>
              </a:rPr>
              <a:t>ângulos externos</a:t>
            </a:r>
            <a:r>
              <a:rPr lang="pt-BR" sz="2200" dirty="0">
                <a:solidFill>
                  <a:srgbClr val="000000"/>
                </a:solidFill>
                <a:effectLst/>
                <a:latin typeface="Arial Narrow" panose="020B0606020202030204" pitchFamily="34" charset="0"/>
                <a:ea typeface="Times New Roman" panose="02020603050405020304" pitchFamily="18" charset="0"/>
              </a:rPr>
              <a:t> de um triângulo, obtidos a partir das semirretas que delimitam o triângulo. Observe:</a:t>
            </a:r>
            <a:endParaRPr lang="pt-BR" sz="2200" dirty="0">
              <a:solidFill>
                <a:srgbClr val="000000"/>
              </a:solidFill>
              <a:effectLst/>
              <a:latin typeface="Times New Roman" panose="02020603050405020304" pitchFamily="18" charset="0"/>
              <a:ea typeface="Times New Roman" panose="02020603050405020304" pitchFamily="18" charset="0"/>
            </a:endParaRPr>
          </a:p>
        </p:txBody>
      </p:sp>
      <p:pic>
        <p:nvPicPr>
          <p:cNvPr id="4" name="Imagem 3" descr="Gráfico&#10;&#10;Descrição gerada automaticamente com confiança média">
            <a:extLst>
              <a:ext uri="{FF2B5EF4-FFF2-40B4-BE49-F238E27FC236}">
                <a16:creationId xmlns:a16="http://schemas.microsoft.com/office/drawing/2014/main" id="{5830926E-62D3-9738-53CA-99D24AD27F0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038207" y="3953631"/>
            <a:ext cx="4177355" cy="2879071"/>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FF84EA7C-1ED5-DE69-D296-FCA04174E5B2}"/>
                  </a:ext>
                </a:extLst>
              </p:cNvPr>
              <p:cNvSpPr txBox="1"/>
              <p:nvPr/>
            </p:nvSpPr>
            <p:spPr>
              <a:xfrm>
                <a:off x="6276000" y="711718"/>
                <a:ext cx="5760000" cy="3934923"/>
              </a:xfrm>
              <a:prstGeom prst="rect">
                <a:avLst/>
              </a:prstGeom>
              <a:noFill/>
            </p:spPr>
            <p:txBody>
              <a:bodyPr wrap="square">
                <a:spAutoFit/>
              </a:bodyPr>
              <a:lstStyle/>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No triângulo ABC, </a:t>
                </a:r>
                <a14:m>
                  <m:oMath xmlns:m="http://schemas.openxmlformats.org/officeDocument/2006/math">
                    <m:r>
                      <a:rPr lang="pt-BR" sz="2200" b="1">
                        <a:solidFill>
                          <a:srgbClr val="BF4E14"/>
                        </a:solidFill>
                        <a:effectLst/>
                        <a:latin typeface="Cambria Math" panose="02040503050406030204" pitchFamily="18" charset="0"/>
                        <a:ea typeface="Times New Roman" panose="02020603050405020304" pitchFamily="18" charset="0"/>
                      </a:rPr>
                      <m:t>𝛂</m:t>
                    </m:r>
                  </m:oMath>
                </a14:m>
                <a:r>
                  <a:rPr lang="pt-BR" sz="2200" dirty="0">
                    <a:solidFill>
                      <a:srgbClr val="0D0D0D"/>
                    </a:solidFill>
                    <a:effectLst/>
                    <a:latin typeface="Arial Narrow" panose="020B0606020202030204" pitchFamily="34" charset="0"/>
                    <a:ea typeface="Times New Roman" panose="02020603050405020304" pitchFamily="18" charset="0"/>
                  </a:rPr>
                  <a:t>, </a:t>
                </a:r>
                <a14:m>
                  <m:oMath xmlns:m="http://schemas.openxmlformats.org/officeDocument/2006/math">
                    <m:r>
                      <a:rPr lang="pt-BR" sz="2200" b="1">
                        <a:solidFill>
                          <a:srgbClr val="BF4E14"/>
                        </a:solidFill>
                        <a:latin typeface="Cambria Math" panose="02040503050406030204" pitchFamily="18" charset="0"/>
                        <a:ea typeface="Times New Roman" panose="02020603050405020304" pitchFamily="18" charset="0"/>
                      </a:rPr>
                      <m:t>𝛃</m:t>
                    </m:r>
                  </m:oMath>
                </a14:m>
                <a:r>
                  <a:rPr lang="pt-BR" sz="2200" dirty="0">
                    <a:solidFill>
                      <a:srgbClr val="0D0D0D"/>
                    </a:solidFill>
                    <a:effectLst/>
                    <a:latin typeface="Arial Narrow" panose="020B0606020202030204" pitchFamily="34" charset="0"/>
                    <a:ea typeface="Times New Roman" panose="02020603050405020304" pitchFamily="18" charset="0"/>
                  </a:rPr>
                  <a:t> e </a:t>
                </a:r>
                <a14:m>
                  <m:oMath xmlns:m="http://schemas.openxmlformats.org/officeDocument/2006/math">
                    <m:r>
                      <a:rPr lang="pt-BR" sz="2200" b="1">
                        <a:solidFill>
                          <a:srgbClr val="BF4E14"/>
                        </a:solidFill>
                        <a:latin typeface="Cambria Math" panose="02040503050406030204" pitchFamily="18" charset="0"/>
                        <a:ea typeface="Times New Roman" panose="02020603050405020304" pitchFamily="18" charset="0"/>
                      </a:rPr>
                      <m:t>𝛄</m:t>
                    </m:r>
                  </m:oMath>
                </a14:m>
                <a:r>
                  <a:rPr lang="pt-BR" sz="2200" dirty="0">
                    <a:solidFill>
                      <a:srgbClr val="0D0D0D"/>
                    </a:solidFill>
                    <a:effectLst/>
                    <a:latin typeface="Arial Narrow" panose="020B0606020202030204" pitchFamily="34" charset="0"/>
                    <a:ea typeface="Times New Roman" panose="02020603050405020304" pitchFamily="18" charset="0"/>
                  </a:rPr>
                  <a:t> são ângulos internos e </a:t>
                </a:r>
                <a14:m>
                  <m:oMath xmlns:m="http://schemas.openxmlformats.org/officeDocument/2006/math">
                    <m:r>
                      <a:rPr lang="pt-BR" sz="2200" b="1">
                        <a:solidFill>
                          <a:srgbClr val="00B050"/>
                        </a:solidFill>
                        <a:effectLst/>
                        <a:latin typeface="Cambria Math" panose="02040503050406030204" pitchFamily="18" charset="0"/>
                        <a:ea typeface="Times New Roman" panose="02020603050405020304" pitchFamily="18" charset="0"/>
                      </a:rPr>
                      <m:t>𝐱</m:t>
                    </m:r>
                  </m:oMath>
                </a14:m>
                <a:r>
                  <a:rPr lang="pt-BR" sz="2200" dirty="0">
                    <a:solidFill>
                      <a:srgbClr val="0D0D0D"/>
                    </a:solidFill>
                    <a:effectLst/>
                    <a:latin typeface="Arial Narrow" panose="020B0606020202030204" pitchFamily="34" charset="0"/>
                    <a:ea typeface="Times New Roman" panose="02020603050405020304" pitchFamily="18" charset="0"/>
                  </a:rPr>
                  <a:t>, </a:t>
                </a:r>
                <a14:m>
                  <m:oMath xmlns:m="http://schemas.openxmlformats.org/officeDocument/2006/math">
                    <m:r>
                      <a:rPr lang="pt-BR" sz="2200" b="1">
                        <a:solidFill>
                          <a:srgbClr val="00B050"/>
                        </a:solidFill>
                        <a:latin typeface="Cambria Math" panose="02040503050406030204" pitchFamily="18" charset="0"/>
                        <a:ea typeface="Times New Roman" panose="02020603050405020304" pitchFamily="18" charset="0"/>
                      </a:rPr>
                      <m:t>𝐲</m:t>
                    </m:r>
                  </m:oMath>
                </a14:m>
                <a:r>
                  <a:rPr lang="pt-BR" sz="2200" dirty="0">
                    <a:solidFill>
                      <a:srgbClr val="0D0D0D"/>
                    </a:solidFill>
                    <a:effectLst/>
                    <a:latin typeface="Arial Narrow" panose="020B0606020202030204" pitchFamily="34" charset="0"/>
                    <a:ea typeface="Times New Roman" panose="02020603050405020304" pitchFamily="18" charset="0"/>
                  </a:rPr>
                  <a:t> e </a:t>
                </a:r>
                <a14:m>
                  <m:oMath xmlns:m="http://schemas.openxmlformats.org/officeDocument/2006/math">
                    <m:r>
                      <a:rPr lang="pt-BR" sz="2200" b="1">
                        <a:solidFill>
                          <a:srgbClr val="00B050"/>
                        </a:solidFill>
                        <a:latin typeface="Cambria Math" panose="02040503050406030204" pitchFamily="18" charset="0"/>
                        <a:ea typeface="Times New Roman" panose="02020603050405020304" pitchFamily="18" charset="0"/>
                      </a:rPr>
                      <m:t>𝐳</m:t>
                    </m:r>
                  </m:oMath>
                </a14:m>
                <a:r>
                  <a:rPr lang="pt-BR" sz="2200" dirty="0">
                    <a:solidFill>
                      <a:srgbClr val="0D0D0D"/>
                    </a:solidFill>
                    <a:effectLst/>
                    <a:latin typeface="Arial Narrow" panose="020B0606020202030204" pitchFamily="34" charset="0"/>
                    <a:ea typeface="Times New Roman" panose="02020603050405020304" pitchFamily="18" charset="0"/>
                  </a:rPr>
                  <a:t> são externos. Ao somar um ângulo interno com seu externo adjacente, obtém-se a medida igual a </a:t>
                </a:r>
                <a14:m>
                  <m:oMath xmlns:m="http://schemas.openxmlformats.org/officeDocument/2006/math">
                    <m:r>
                      <a:rPr lang="pt-BR" sz="2200">
                        <a:solidFill>
                          <a:srgbClr val="0D0D0D"/>
                        </a:solidFill>
                        <a:effectLst/>
                        <a:latin typeface="Cambria Math" panose="02040503050406030204" pitchFamily="18" charset="0"/>
                        <a:ea typeface="Times New Roman" panose="02020603050405020304" pitchFamily="18" charset="0"/>
                      </a:rPr>
                      <m:t>180°</m:t>
                    </m:r>
                  </m:oMath>
                </a14:m>
                <a:r>
                  <a:rPr lang="pt-BR" sz="2200" dirty="0">
                    <a:solidFill>
                      <a:srgbClr val="0D0D0D"/>
                    </a:solidFill>
                    <a:effectLst/>
                    <a:latin typeface="Arial Narrow" panose="020B0606020202030204" pitchFamily="34" charset="0"/>
                    <a:ea typeface="Times New Roman" panose="02020603050405020304" pitchFamily="18" charset="0"/>
                  </a:rPr>
                  <a:t>, pois eles são suplementares.</a:t>
                </a:r>
                <a:endParaRPr lang="pt-BR" sz="2200" dirty="0">
                  <a:solidFill>
                    <a:srgbClr val="000000"/>
                  </a:solidFill>
                  <a:effectLst/>
                  <a:latin typeface="Times New Roman" panose="02020603050405020304" pitchFamily="18" charset="0"/>
                  <a:ea typeface="Times New Roman" panose="02020603050405020304" pitchFamily="18" charset="0"/>
                </a:endParaRPr>
              </a:p>
              <a:p>
                <a:pPr algn="just">
                  <a:lnSpc>
                    <a:spcPct val="115000"/>
                  </a:lnSpc>
                  <a:buNone/>
                </a:pPr>
                <a:r>
                  <a:rPr lang="pt-BR" sz="2200" dirty="0">
                    <a:solidFill>
                      <a:srgbClr val="0D0D0D"/>
                    </a:solidFill>
                    <a:effectLst/>
                    <a:latin typeface="Arial Narrow" panose="020B0606020202030204" pitchFamily="34" charset="0"/>
                    <a:ea typeface="Times New Roman" panose="02020603050405020304" pitchFamily="18" charset="0"/>
                  </a:rPr>
                  <a:t>Partindo disso, relacionamos os ângulos internos e externos a partir do </a:t>
                </a:r>
                <a:r>
                  <a:rPr lang="pt-BR" sz="2200" b="1" dirty="0">
                    <a:solidFill>
                      <a:srgbClr val="0D0D0D"/>
                    </a:solidFill>
                    <a:effectLst/>
                    <a:latin typeface="Arial Narrow" panose="020B0606020202030204" pitchFamily="34" charset="0"/>
                    <a:ea typeface="Times New Roman" panose="02020603050405020304" pitchFamily="18" charset="0"/>
                  </a:rPr>
                  <a:t>Teorema do Ângulo Externo</a:t>
                </a:r>
                <a:r>
                  <a:rPr lang="pt-BR" sz="2200" dirty="0">
                    <a:solidFill>
                      <a:srgbClr val="0D0D0D"/>
                    </a:solidFill>
                    <a:effectLst/>
                    <a:latin typeface="Arial Narrow" panose="020B0606020202030204" pitchFamily="34" charset="0"/>
                    <a:ea typeface="Times New Roman" panose="02020603050405020304" pitchFamily="18" charset="0"/>
                  </a:rPr>
                  <a:t>, que afirma: </a:t>
                </a:r>
                <a:endParaRPr lang="pt-BR" sz="2200" dirty="0">
                  <a:solidFill>
                    <a:srgbClr val="000000"/>
                  </a:solidFill>
                  <a:effectLst/>
                  <a:latin typeface="Times New Roman" panose="02020603050405020304" pitchFamily="18" charset="0"/>
                  <a:ea typeface="Times New Roman" panose="02020603050405020304" pitchFamily="18" charset="0"/>
                </a:endParaRPr>
              </a:p>
              <a:p>
                <a:pPr algn="ctr">
                  <a:lnSpc>
                    <a:spcPct val="115000"/>
                  </a:lnSpc>
                  <a:buNone/>
                </a:pPr>
                <a:r>
                  <a:rPr lang="pt-BR" sz="2200" b="1" i="1" dirty="0">
                    <a:solidFill>
                      <a:srgbClr val="A02B93"/>
                    </a:solidFill>
                    <a:effectLst/>
                    <a:latin typeface="Arial Narrow" panose="020B0606020202030204" pitchFamily="34" charset="0"/>
                    <a:ea typeface="Times New Roman" panose="02020603050405020304" pitchFamily="18" charset="0"/>
                  </a:rPr>
                  <a:t>Em todo triângulo, qualquer ângulo externo é igual à soma dos dois ângulos internos não adjacentes.</a:t>
                </a:r>
                <a:endParaRPr lang="pt-BR" sz="2200" dirty="0">
                  <a:solidFill>
                    <a:srgbClr val="000000"/>
                  </a:solidFill>
                  <a:effectLst/>
                  <a:latin typeface="Times New Roman" panose="02020603050405020304" pitchFamily="18" charset="0"/>
                  <a:ea typeface="Times New Roman" panose="02020603050405020304" pitchFamily="18" charset="0"/>
                </a:endParaRPr>
              </a:p>
              <a:p>
                <a:pPr algn="just">
                  <a:buNone/>
                </a:pPr>
                <a:r>
                  <a:rPr lang="pt-BR" sz="2200" dirty="0">
                    <a:solidFill>
                      <a:srgbClr val="0D0D0D"/>
                    </a:solidFill>
                    <a:effectLst/>
                    <a:latin typeface="Arial Narrow" panose="020B0606020202030204" pitchFamily="34" charset="0"/>
                    <a:ea typeface="Times New Roman" panose="02020603050405020304" pitchFamily="18" charset="0"/>
                  </a:rPr>
                  <a:t>Dessa forma, no triângulo ABC, temos que:</a:t>
                </a:r>
                <a:endParaRPr lang="pt-BR" sz="2200" dirty="0">
                  <a:solidFill>
                    <a:srgbClr val="000000"/>
                  </a:solidFill>
                  <a:effectLst/>
                  <a:latin typeface="Times New Roman" panose="02020603050405020304" pitchFamily="18" charset="0"/>
                  <a:ea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FF84EA7C-1ED5-DE69-D296-FCA04174E5B2}"/>
                  </a:ext>
                </a:extLst>
              </p:cNvPr>
              <p:cNvSpPr txBox="1">
                <a:spLocks noRot="1" noChangeAspect="1" noMove="1" noResize="1" noEditPoints="1" noAdjustHandles="1" noChangeArrowheads="1" noChangeShapeType="1" noTextEdit="1"/>
              </p:cNvSpPr>
              <p:nvPr/>
            </p:nvSpPr>
            <p:spPr>
              <a:xfrm>
                <a:off x="6276000" y="711718"/>
                <a:ext cx="5760000" cy="3934923"/>
              </a:xfrm>
              <a:prstGeom prst="rect">
                <a:avLst/>
              </a:prstGeom>
              <a:blipFill>
                <a:blip r:embed="rId4"/>
                <a:stretch>
                  <a:fillRect l="-1377" t="-620" r="-2225" b="-2326"/>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5681681F-D460-4F04-DD8A-7985F48B2A8C}"/>
              </a:ext>
            </a:extLst>
          </p:cNvPr>
          <p:cNvPicPr>
            <a:picLocks noChangeAspect="1"/>
          </p:cNvPicPr>
          <p:nvPr/>
        </p:nvPicPr>
        <p:blipFill>
          <a:blip r:embed="rId5"/>
          <a:srcRect l="42986" r="42581" b="24229"/>
          <a:stretch>
            <a:fillRect/>
          </a:stretch>
        </p:blipFill>
        <p:spPr>
          <a:xfrm>
            <a:off x="8364070" y="4646641"/>
            <a:ext cx="2097742" cy="1815722"/>
          </a:xfrm>
          <a:prstGeom prst="rect">
            <a:avLst/>
          </a:prstGeom>
        </p:spPr>
      </p:pic>
    </p:spTree>
    <p:extLst>
      <p:ext uri="{BB962C8B-B14F-4D97-AF65-F5344CB8AC3E}">
        <p14:creationId xmlns:p14="http://schemas.microsoft.com/office/powerpoint/2010/main" val="822562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CEC42B3-7CE4-4597-57C7-A97003011900}"/>
                  </a:ext>
                </a:extLst>
              </p:cNvPr>
              <p:cNvSpPr txBox="1"/>
              <p:nvPr/>
            </p:nvSpPr>
            <p:spPr>
              <a:xfrm>
                <a:off x="156000" y="718377"/>
                <a:ext cx="11880000" cy="5859168"/>
              </a:xfrm>
              <a:prstGeom prst="rect">
                <a:avLst/>
              </a:prstGeom>
              <a:solidFill>
                <a:schemeClr val="bg1"/>
              </a:solidFill>
            </p:spPr>
            <p:txBody>
              <a:bodyPr wrap="square">
                <a:spAutoFit/>
              </a:bodyPr>
              <a:lstStyle/>
              <a:p>
                <a:pPr algn="just">
                  <a:buNone/>
                </a:pPr>
                <a:r>
                  <a:rPr lang="pt-BR" sz="2200" b="1"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Exemplo: </a:t>
                </a:r>
                <a:r>
                  <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Determine os valores dos ângulos </a:t>
                </a:r>
                <a14:m>
                  <m:oMath xmlns:m="http://schemas.openxmlformats.org/officeDocument/2006/math">
                    <m:r>
                      <a:rPr lang="pt-BR" sz="2200" b="1" i="1">
                        <a:solidFill>
                          <a:srgbClr val="000000"/>
                        </a:solidFill>
                        <a:effectLst/>
                        <a:latin typeface="Cambria Math" panose="02040503050406030204" pitchFamily="18" charset="0"/>
                        <a:ea typeface="Times New Roman" panose="02020603050405020304" pitchFamily="18" charset="0"/>
                      </a:rPr>
                      <m:t>𝒙</m:t>
                    </m:r>
                  </m:oMath>
                </a14:m>
                <a:r>
                  <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 e </a:t>
                </a:r>
                <a14:m>
                  <m:oMath xmlns:m="http://schemas.openxmlformats.org/officeDocument/2006/math">
                    <m:r>
                      <a:rPr lang="pt-BR" sz="2200" b="1" i="1">
                        <a:solidFill>
                          <a:srgbClr val="000000"/>
                        </a:solidFill>
                        <a:effectLst/>
                        <a:latin typeface="Cambria Math" panose="02040503050406030204" pitchFamily="18" charset="0"/>
                        <a:ea typeface="Times New Roman" panose="02020603050405020304" pitchFamily="18" charset="0"/>
                      </a:rPr>
                      <m:t>𝒚</m:t>
                    </m:r>
                  </m:oMath>
                </a14:m>
                <a:r>
                  <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 no triângulo a seguir.</a:t>
                </a:r>
              </a:p>
              <a:p>
                <a:pPr marL="5110163" algn="just">
                  <a:buNone/>
                </a:pPr>
                <a:r>
                  <a:rPr lang="pt-BR" sz="2200" i="1" u="sng"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Resolução</a:t>
                </a:r>
                <a:r>
                  <a:rPr lang="pt-BR" sz="2200" i="1"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 </a:t>
                </a:r>
              </a:p>
              <a:p>
                <a:pPr marL="5110163" algn="just">
                  <a:buNone/>
                </a:pPr>
                <a:r>
                  <a:rPr lang="pt-BR" sz="2200" i="1"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Para determinar o valor de </a:t>
                </a:r>
                <a14:m>
                  <m:oMath xmlns:m="http://schemas.openxmlformats.org/officeDocument/2006/math">
                    <m:r>
                      <a:rPr lang="pt-BR" sz="2200" b="1" i="1">
                        <a:solidFill>
                          <a:srgbClr val="196B24"/>
                        </a:solidFill>
                        <a:effectLst/>
                        <a:latin typeface="Cambria Math" panose="02040503050406030204" pitchFamily="18" charset="0"/>
                        <a:ea typeface="Times New Roman" panose="02020603050405020304" pitchFamily="18" charset="0"/>
                      </a:rPr>
                      <m:t>𝒚</m:t>
                    </m:r>
                  </m:oMath>
                </a14:m>
                <a:r>
                  <a:rPr lang="pt-BR" sz="2200" i="1"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 aplicamos o teorema do ângulo externo, segundo o qual o valor de</a:t>
                </a:r>
                <a:r>
                  <a:rPr lang="pt-BR" sz="2200" b="1" i="1"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 </a:t>
                </a:r>
                <a14:m>
                  <m:oMath xmlns:m="http://schemas.openxmlformats.org/officeDocument/2006/math">
                    <m:r>
                      <a:rPr lang="pt-BR" sz="2200" b="1" i="1">
                        <a:solidFill>
                          <a:srgbClr val="196B24"/>
                        </a:solidFill>
                        <a:effectLst/>
                        <a:latin typeface="Cambria Math" panose="02040503050406030204" pitchFamily="18" charset="0"/>
                        <a:ea typeface="Times New Roman" panose="02020603050405020304" pitchFamily="18" charset="0"/>
                      </a:rPr>
                      <m:t>𝒚</m:t>
                    </m:r>
                  </m:oMath>
                </a14:m>
                <a:r>
                  <a:rPr lang="pt-BR" sz="2200" i="1"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 é a soma de 45° e 63° (que não são adjacentes ao ângulo </a:t>
                </a:r>
                <a14:m>
                  <m:oMath xmlns:m="http://schemas.openxmlformats.org/officeDocument/2006/math">
                    <m:r>
                      <a:rPr lang="pt-BR" sz="2200" b="1" i="1">
                        <a:solidFill>
                          <a:srgbClr val="196B24"/>
                        </a:solidFill>
                        <a:effectLst/>
                        <a:latin typeface="Cambria Math" panose="02040503050406030204" pitchFamily="18" charset="0"/>
                        <a:ea typeface="Times New Roman" panose="02020603050405020304" pitchFamily="18" charset="0"/>
                      </a:rPr>
                      <m:t>𝒚</m:t>
                    </m:r>
                  </m:oMath>
                </a14:m>
                <a:r>
                  <a:rPr lang="pt-BR" sz="2200" i="1"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 Logo: </a:t>
                </a:r>
              </a:p>
              <a:p>
                <a:pPr marL="5110163" algn="just">
                  <a:buNone/>
                </a:pPr>
                <a:endPar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endParaRPr>
              </a:p>
              <a:p>
                <a:pPr marL="6634163" algn="ctr">
                  <a:buNone/>
                </a:pPr>
                <a14:m>
                  <m:oMathPara xmlns:m="http://schemas.openxmlformats.org/officeDocument/2006/math">
                    <m:oMathParaPr>
                      <m:jc m:val="right"/>
                    </m:oMathParaPr>
                    <m:oMath xmlns:m="http://schemas.openxmlformats.org/officeDocument/2006/math">
                      <m:r>
                        <a:rPr lang="pt-BR" sz="2200" b="1" i="1">
                          <a:solidFill>
                            <a:srgbClr val="196B24"/>
                          </a:solidFill>
                          <a:effectLst/>
                          <a:latin typeface="Cambria Math" panose="02040503050406030204" pitchFamily="18" charset="0"/>
                          <a:ea typeface="Times New Roman" panose="02020603050405020304" pitchFamily="18" charset="0"/>
                        </a:rPr>
                        <m:t>𝒚</m:t>
                      </m:r>
                      <m:r>
                        <a:rPr lang="pt-BR" sz="2200" i="1">
                          <a:solidFill>
                            <a:srgbClr val="000000"/>
                          </a:solidFill>
                          <a:effectLst/>
                          <a:latin typeface="Cambria Math" panose="02040503050406030204" pitchFamily="18" charset="0"/>
                          <a:ea typeface="Times New Roman" panose="02020603050405020304" pitchFamily="18" charset="0"/>
                        </a:rPr>
                        <m:t>=63°+45° → </m:t>
                      </m:r>
                      <m:r>
                        <a:rPr lang="pt-BR" sz="2200" b="1" i="1">
                          <a:solidFill>
                            <a:srgbClr val="196B24"/>
                          </a:solidFill>
                          <a:effectLst/>
                          <a:latin typeface="Cambria Math" panose="02040503050406030204" pitchFamily="18" charset="0"/>
                          <a:ea typeface="Times New Roman" panose="02020603050405020304" pitchFamily="18" charset="0"/>
                        </a:rPr>
                        <m:t>𝒚</m:t>
                      </m:r>
                      <m:r>
                        <a:rPr lang="pt-BR" sz="2200" i="1">
                          <a:solidFill>
                            <a:srgbClr val="000000"/>
                          </a:solidFill>
                          <a:effectLst/>
                          <a:latin typeface="Cambria Math" panose="02040503050406030204" pitchFamily="18" charset="0"/>
                          <a:ea typeface="Times New Roman" panose="02020603050405020304" pitchFamily="18" charset="0"/>
                        </a:rPr>
                        <m:t>=108°</m:t>
                      </m:r>
                    </m:oMath>
                  </m:oMathPara>
                </a14:m>
                <a:endPar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endParaRPr>
              </a:p>
              <a:p>
                <a:pPr marL="3944938" algn="just">
                  <a:buNone/>
                </a:pPr>
                <a:endParaRPr lang="pt-BR" sz="2200" i="1"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endParaRPr>
              </a:p>
              <a:p>
                <a:pPr algn="just">
                  <a:buNone/>
                </a:pPr>
                <a:r>
                  <a:rPr lang="pt-BR" sz="2200" i="1"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A partir disso, podemos obter o valor do ângulo </a:t>
                </a:r>
                <a14:m>
                  <m:oMath xmlns:m="http://schemas.openxmlformats.org/officeDocument/2006/math">
                    <m:r>
                      <a:rPr lang="pt-BR" sz="2200" b="1" i="1">
                        <a:solidFill>
                          <a:srgbClr val="BF4E14"/>
                        </a:solidFill>
                        <a:effectLst/>
                        <a:latin typeface="Cambria Math" panose="02040503050406030204" pitchFamily="18" charset="0"/>
                        <a:ea typeface="Times New Roman" panose="02020603050405020304" pitchFamily="18" charset="0"/>
                      </a:rPr>
                      <m:t>𝒙</m:t>
                    </m:r>
                  </m:oMath>
                </a14:m>
                <a:r>
                  <a:rPr lang="pt-BR" sz="2200" i="1"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 utilizando a soma das medidas dos ângulos internos do triângulo ABC. Assim:</a:t>
                </a:r>
                <a:endPar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endParaRPr>
              </a:p>
              <a:p>
                <a:pPr algn="just">
                  <a:buNone/>
                </a:pPr>
                <a14:m>
                  <m:oMathPara xmlns:m="http://schemas.openxmlformats.org/officeDocument/2006/math">
                    <m:oMathParaPr>
                      <m:jc m:val="centerGroup"/>
                    </m:oMathParaPr>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b="1">
                              <a:solidFill>
                                <a:srgbClr val="0070C0"/>
                              </a:solidFill>
                              <a:effectLst/>
                              <a:latin typeface="Cambria Math" panose="02040503050406030204" pitchFamily="18" charset="0"/>
                              <a:ea typeface="Times New Roman" panose="02020603050405020304" pitchFamily="18" charset="0"/>
                            </a:rPr>
                            <m:t>𝐀</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b="1">
                              <a:solidFill>
                                <a:srgbClr val="0070C0"/>
                              </a:solidFill>
                              <a:effectLst/>
                              <a:latin typeface="Cambria Math" panose="02040503050406030204" pitchFamily="18" charset="0"/>
                              <a:ea typeface="Times New Roman" panose="02020603050405020304" pitchFamily="18" charset="0"/>
                            </a:rPr>
                            <m:t>𝐁</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b="1">
                              <a:solidFill>
                                <a:srgbClr val="0070C0"/>
                              </a:solidFill>
                              <a:effectLst/>
                              <a:latin typeface="Cambria Math" panose="02040503050406030204" pitchFamily="18" charset="0"/>
                              <a:ea typeface="Times New Roman" panose="02020603050405020304" pitchFamily="18" charset="0"/>
                            </a:rPr>
                            <m:t>𝐂</m:t>
                          </m:r>
                        </m:e>
                      </m:acc>
                      <m:r>
                        <a:rPr lang="pt-BR" sz="2200">
                          <a:solidFill>
                            <a:srgbClr val="000000"/>
                          </a:solidFill>
                          <a:effectLst/>
                          <a:latin typeface="Cambria Math" panose="02040503050406030204" pitchFamily="18" charset="0"/>
                          <a:ea typeface="Times New Roman" panose="02020603050405020304" pitchFamily="18" charset="0"/>
                        </a:rPr>
                        <m:t>=180°</m:t>
                      </m:r>
                    </m:oMath>
                  </m:oMathPara>
                </a14:m>
                <a:endPar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endParaRPr>
              </a:p>
              <a:p>
                <a:pPr algn="just">
                  <a:buNone/>
                </a:pPr>
                <a14:m>
                  <m:oMathPara xmlns:m="http://schemas.openxmlformats.org/officeDocument/2006/math">
                    <m:oMathParaPr>
                      <m:jc m:val="centerGroup"/>
                    </m:oMathParaPr>
                    <m:oMath xmlns:m="http://schemas.openxmlformats.org/officeDocument/2006/math">
                      <m:d>
                        <m:dPr>
                          <m:ctrlPr>
                            <a:rPr lang="pt-BR" sz="2200" i="1">
                              <a:solidFill>
                                <a:srgbClr val="000000"/>
                              </a:solidFill>
                              <a:effectLst/>
                              <a:latin typeface="Cambria Math" panose="02040503050406030204" pitchFamily="18" charset="0"/>
                              <a:ea typeface="Times New Roman" panose="02020603050405020304" pitchFamily="18" charset="0"/>
                            </a:rPr>
                          </m:ctrlPr>
                        </m:dPr>
                        <m:e>
                          <m:r>
                            <a:rPr lang="pt-BR" sz="2200" i="1">
                              <a:solidFill>
                                <a:srgbClr val="000000"/>
                              </a:solidFill>
                              <a:effectLst/>
                              <a:latin typeface="Cambria Math" panose="02040503050406030204" pitchFamily="18" charset="0"/>
                              <a:ea typeface="Times New Roman" panose="02020603050405020304" pitchFamily="18" charset="0"/>
                            </a:rPr>
                            <m:t>63°+</m:t>
                          </m:r>
                          <m:r>
                            <a:rPr lang="pt-BR" sz="2200" b="1" i="1">
                              <a:solidFill>
                                <a:srgbClr val="BF4E14"/>
                              </a:solidFill>
                              <a:effectLst/>
                              <a:latin typeface="Cambria Math" panose="02040503050406030204" pitchFamily="18" charset="0"/>
                              <a:ea typeface="Times New Roman" panose="02020603050405020304" pitchFamily="18" charset="0"/>
                            </a:rPr>
                            <m:t>𝒙</m:t>
                          </m:r>
                        </m:e>
                      </m:d>
                      <m:r>
                        <a:rPr lang="pt-BR" sz="2200" b="1" i="1">
                          <a:solidFill>
                            <a:srgbClr val="BF4E14"/>
                          </a:solidFill>
                          <a:effectLst/>
                          <a:latin typeface="Cambria Math" panose="02040503050406030204" pitchFamily="18" charset="0"/>
                          <a:ea typeface="Times New Roman" panose="02020603050405020304" pitchFamily="18" charset="0"/>
                        </a:rPr>
                        <m:t> </m:t>
                      </m:r>
                      <m:r>
                        <a:rPr lang="pt-BR" sz="2200" i="1">
                          <a:solidFill>
                            <a:srgbClr val="000000"/>
                          </a:solidFill>
                          <a:effectLst/>
                          <a:latin typeface="Cambria Math" panose="02040503050406030204" pitchFamily="18" charset="0"/>
                          <a:ea typeface="Times New Roman" panose="02020603050405020304" pitchFamily="18" charset="0"/>
                        </a:rPr>
                        <m:t>+ 45° + 27°=180°</m:t>
                      </m:r>
                    </m:oMath>
                  </m:oMathPara>
                </a14:m>
                <a:endPar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endParaRPr>
              </a:p>
              <a:p>
                <a:pPr algn="just">
                  <a:buNone/>
                </a:pPr>
                <a14:m>
                  <m:oMathPara xmlns:m="http://schemas.openxmlformats.org/officeDocument/2006/math">
                    <m:oMathParaPr>
                      <m:jc m:val="centerGroup"/>
                    </m:oMathParaPr>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rPr>
                        <m:t>63°+</m:t>
                      </m:r>
                      <m:r>
                        <a:rPr lang="pt-BR" sz="2200" b="1" i="1">
                          <a:solidFill>
                            <a:srgbClr val="BF4E14"/>
                          </a:solidFill>
                          <a:effectLst/>
                          <a:latin typeface="Cambria Math" panose="02040503050406030204" pitchFamily="18" charset="0"/>
                          <a:ea typeface="Times New Roman" panose="02020603050405020304" pitchFamily="18" charset="0"/>
                        </a:rPr>
                        <m:t>𝒙</m:t>
                      </m:r>
                      <m:r>
                        <a:rPr lang="pt-BR" sz="2200" b="1" i="1">
                          <a:solidFill>
                            <a:srgbClr val="BF4E14"/>
                          </a:solidFill>
                          <a:effectLst/>
                          <a:latin typeface="Cambria Math" panose="02040503050406030204" pitchFamily="18" charset="0"/>
                          <a:ea typeface="Times New Roman" panose="02020603050405020304" pitchFamily="18" charset="0"/>
                        </a:rPr>
                        <m:t> </m:t>
                      </m:r>
                      <m:r>
                        <a:rPr lang="pt-BR" sz="2200" i="1">
                          <a:solidFill>
                            <a:srgbClr val="000000"/>
                          </a:solidFill>
                          <a:effectLst/>
                          <a:latin typeface="Cambria Math" panose="02040503050406030204" pitchFamily="18" charset="0"/>
                          <a:ea typeface="Times New Roman" panose="02020603050405020304" pitchFamily="18" charset="0"/>
                        </a:rPr>
                        <m:t>+ 72°=180°</m:t>
                      </m:r>
                    </m:oMath>
                  </m:oMathPara>
                </a14:m>
                <a:endPar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endParaRPr>
              </a:p>
              <a:p>
                <a:pPr algn="just">
                  <a:buNone/>
                </a:pPr>
                <a14:m>
                  <m:oMathPara xmlns:m="http://schemas.openxmlformats.org/officeDocument/2006/math">
                    <m:oMathParaPr>
                      <m:jc m:val="centerGroup"/>
                    </m:oMathParaPr>
                    <m:oMath xmlns:m="http://schemas.openxmlformats.org/officeDocument/2006/math">
                      <m:r>
                        <a:rPr lang="pt-BR" sz="2200" b="1" i="1">
                          <a:solidFill>
                            <a:srgbClr val="BF4E14"/>
                          </a:solidFill>
                          <a:effectLst/>
                          <a:latin typeface="Cambria Math" panose="02040503050406030204" pitchFamily="18" charset="0"/>
                          <a:ea typeface="Times New Roman" panose="02020603050405020304" pitchFamily="18" charset="0"/>
                        </a:rPr>
                        <m:t>𝒙</m:t>
                      </m:r>
                      <m:r>
                        <a:rPr lang="pt-BR" sz="2200" i="1">
                          <a:solidFill>
                            <a:srgbClr val="000000"/>
                          </a:solidFill>
                          <a:effectLst/>
                          <a:latin typeface="Cambria Math" panose="02040503050406030204" pitchFamily="18" charset="0"/>
                          <a:ea typeface="Times New Roman" panose="02020603050405020304" pitchFamily="18" charset="0"/>
                        </a:rPr>
                        <m:t>+135°=180°</m:t>
                      </m:r>
                    </m:oMath>
                  </m:oMathPara>
                </a14:m>
                <a:endPar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endParaRPr>
              </a:p>
              <a:p>
                <a:pPr algn="just">
                  <a:buNone/>
                </a:pPr>
                <a14:m>
                  <m:oMathPara xmlns:m="http://schemas.openxmlformats.org/officeDocument/2006/math">
                    <m:oMathParaPr>
                      <m:jc m:val="centerGroup"/>
                    </m:oMathParaPr>
                    <m:oMath xmlns:m="http://schemas.openxmlformats.org/officeDocument/2006/math">
                      <m:r>
                        <a:rPr lang="pt-BR" sz="2200" b="1" i="1">
                          <a:solidFill>
                            <a:srgbClr val="BF4E14"/>
                          </a:solidFill>
                          <a:effectLst/>
                          <a:latin typeface="Cambria Math" panose="02040503050406030204" pitchFamily="18" charset="0"/>
                          <a:ea typeface="Times New Roman" panose="02020603050405020304" pitchFamily="18" charset="0"/>
                        </a:rPr>
                        <m:t>𝒙</m:t>
                      </m:r>
                      <m:r>
                        <a:rPr lang="pt-BR" sz="2200" i="1">
                          <a:solidFill>
                            <a:srgbClr val="000000"/>
                          </a:solidFill>
                          <a:effectLst/>
                          <a:latin typeface="Cambria Math" panose="02040503050406030204" pitchFamily="18" charset="0"/>
                          <a:ea typeface="Times New Roman" panose="02020603050405020304" pitchFamily="18" charset="0"/>
                        </a:rPr>
                        <m:t>=180°−135°</m:t>
                      </m:r>
                    </m:oMath>
                  </m:oMathPara>
                </a14:m>
                <a:endPar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endParaRPr>
              </a:p>
              <a:p>
                <a:pPr algn="just">
                  <a:buNone/>
                </a:pPr>
                <a14:m>
                  <m:oMathPara xmlns:m="http://schemas.openxmlformats.org/officeDocument/2006/math">
                    <m:oMathParaPr>
                      <m:jc m:val="centerGroup"/>
                    </m:oMathParaPr>
                    <m:oMath xmlns:m="http://schemas.openxmlformats.org/officeDocument/2006/math">
                      <m:r>
                        <a:rPr lang="pt-BR" sz="2200" b="1" i="1">
                          <a:solidFill>
                            <a:srgbClr val="BF4E14"/>
                          </a:solidFill>
                          <a:effectLst/>
                          <a:latin typeface="Cambria Math" panose="02040503050406030204" pitchFamily="18" charset="0"/>
                          <a:ea typeface="Times New Roman" panose="02020603050405020304" pitchFamily="18" charset="0"/>
                        </a:rPr>
                        <m:t>𝒙</m:t>
                      </m:r>
                      <m:r>
                        <a:rPr lang="pt-BR" sz="2200" i="1">
                          <a:solidFill>
                            <a:srgbClr val="000000"/>
                          </a:solidFill>
                          <a:effectLst/>
                          <a:latin typeface="Cambria Math" panose="02040503050406030204" pitchFamily="18" charset="0"/>
                          <a:ea typeface="Times New Roman" panose="02020603050405020304" pitchFamily="18" charset="0"/>
                        </a:rPr>
                        <m:t>=45°</m:t>
                      </m:r>
                    </m:oMath>
                  </m:oMathPara>
                </a14:m>
                <a:endParaRPr lang="pt-BR" sz="22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endParaRPr>
              </a:p>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Arabic Typesetting" panose="03020402040406030203" pitchFamily="66" charset="-78"/>
                  </a:rPr>
                  <a:t>Portanto,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valem 45º e 108º, respectivamente.</a:t>
                </a:r>
              </a:p>
            </p:txBody>
          </p:sp>
        </mc:Choice>
        <mc:Fallback xmlns="">
          <p:sp>
            <p:nvSpPr>
              <p:cNvPr id="3" name="CaixaDeTexto 2">
                <a:extLst>
                  <a:ext uri="{FF2B5EF4-FFF2-40B4-BE49-F238E27FC236}">
                    <a16:creationId xmlns:a16="http://schemas.microsoft.com/office/drawing/2014/main" id="{8CEC42B3-7CE4-4597-57C7-A97003011900}"/>
                  </a:ext>
                </a:extLst>
              </p:cNvPr>
              <p:cNvSpPr txBox="1">
                <a:spLocks noRot="1" noChangeAspect="1" noMove="1" noResize="1" noEditPoints="1" noAdjustHandles="1" noChangeArrowheads="1" noChangeShapeType="1" noTextEdit="1"/>
              </p:cNvSpPr>
              <p:nvPr/>
            </p:nvSpPr>
            <p:spPr>
              <a:xfrm>
                <a:off x="156000" y="718377"/>
                <a:ext cx="11880000" cy="5859168"/>
              </a:xfrm>
              <a:prstGeom prst="rect">
                <a:avLst/>
              </a:prstGeom>
              <a:blipFill>
                <a:blip r:embed="rId2"/>
                <a:stretch>
                  <a:fillRect l="-667" t="-728" r="-719" b="-1249"/>
                </a:stretch>
              </a:blipFill>
            </p:spPr>
            <p:txBody>
              <a:bodyPr/>
              <a:lstStyle/>
              <a:p>
                <a:r>
                  <a:rPr lang="pt-BR">
                    <a:noFill/>
                  </a:rPr>
                  <a:t> </a:t>
                </a:r>
              </a:p>
            </p:txBody>
          </p:sp>
        </mc:Fallback>
      </mc:AlternateContent>
      <p:pic>
        <p:nvPicPr>
          <p:cNvPr id="4" name="Imagem 3" descr="Gráfico, Gráfico de linhas&#10;&#10;O conteúdo gerado por IA pode estar incorreto.">
            <a:extLst>
              <a:ext uri="{FF2B5EF4-FFF2-40B4-BE49-F238E27FC236}">
                <a16:creationId xmlns:a16="http://schemas.microsoft.com/office/drawing/2014/main" id="{74BF33BD-2BEA-07E2-03A7-99158D9078F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40113" t="27318" r="25919" b="46517"/>
          <a:stretch>
            <a:fillRect/>
          </a:stretch>
        </p:blipFill>
        <p:spPr bwMode="auto">
          <a:xfrm>
            <a:off x="396322" y="1171368"/>
            <a:ext cx="4543203" cy="218143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5152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002EA200-35D2-6E80-1AF6-C8DD7CF3FBF7}"/>
                  </a:ext>
                </a:extLst>
              </p:cNvPr>
              <p:cNvSpPr txBox="1"/>
              <p:nvPr/>
            </p:nvSpPr>
            <p:spPr>
              <a:xfrm>
                <a:off x="6185650" y="844473"/>
                <a:ext cx="5850353" cy="3834191"/>
              </a:xfrm>
              <a:prstGeom prst="rect">
                <a:avLst/>
              </a:prstGeom>
              <a:noFill/>
            </p:spPr>
            <p:txBody>
              <a:bodyPr wrap="square">
                <a:spAutoFit/>
              </a:bodyPr>
              <a:lstStyle/>
              <a:p>
                <a:pPr algn="just"/>
                <a:r>
                  <a:rPr lang="pt-BR" sz="2200" b="1" dirty="0">
                    <a:latin typeface="Arial Narrow" panose="020B0606020202030204" pitchFamily="34" charset="0"/>
                  </a:rPr>
                  <a:t>2.</a:t>
                </a:r>
                <a:r>
                  <a:rPr lang="pt-BR" sz="2200" dirty="0">
                    <a:latin typeface="Arial Narrow" panose="020B0606020202030204" pitchFamily="34" charset="0"/>
                  </a:rPr>
                  <a:t> Observe o triângulo a seguir.</a:t>
                </a:r>
              </a:p>
              <a:p>
                <a:pPr marL="2509838" algn="just"/>
                <a:endParaRPr lang="pt-BR" sz="2200" dirty="0">
                  <a:latin typeface="Arial Narrow" panose="020B0606020202030204" pitchFamily="34" charset="0"/>
                </a:endParaRPr>
              </a:p>
              <a:p>
                <a:pPr marL="2509838" algn="just"/>
                <a:r>
                  <a:rPr lang="pt-BR" sz="2200" dirty="0">
                    <a:latin typeface="Arial Narrow" panose="020B0606020202030204" pitchFamily="34" charset="0"/>
                  </a:rPr>
                  <a:t>Sabendo que esse triângulo é isósceles, com base </a:t>
                </a:r>
                <a14:m>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AB</m:t>
                        </m:r>
                      </m:e>
                    </m:acc>
                    <m:r>
                      <a:rPr lang="pt-BR" sz="2200" i="1">
                        <a:latin typeface="Cambria Math" panose="02040503050406030204" pitchFamily="18" charset="0"/>
                      </a:rPr>
                      <m:t>.</m:t>
                    </m:r>
                  </m:oMath>
                </a14:m>
                <a:endParaRPr lang="pt-BR" sz="2200" dirty="0">
                  <a:latin typeface="Arial Narrow" panose="020B0606020202030204" pitchFamily="34" charset="0"/>
                </a:endParaRPr>
              </a:p>
              <a:p>
                <a:pPr marL="2509838"/>
                <a:r>
                  <a:rPr lang="pt-BR" sz="2200" dirty="0">
                    <a:latin typeface="Arial Narrow" panose="020B0606020202030204" pitchFamily="34" charset="0"/>
                  </a:rPr>
                  <a:t>Responda:</a:t>
                </a:r>
              </a:p>
              <a:p>
                <a:pPr marL="2509838" algn="just"/>
                <a:r>
                  <a:rPr lang="pt-BR" sz="2200" dirty="0">
                    <a:latin typeface="Arial Narrow" panose="020B0606020202030204" pitchFamily="34" charset="0"/>
                  </a:rPr>
                  <a:t>a) Qual é a medida de </a:t>
                </a:r>
                <a14:m>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AC</m:t>
                        </m:r>
                      </m:e>
                    </m:acc>
                  </m:oMath>
                </a14:m>
                <a:r>
                  <a:rPr lang="pt-BR" sz="2200" dirty="0">
                    <a:latin typeface="Arial Narrow" panose="020B0606020202030204" pitchFamily="34" charset="0"/>
                  </a:rPr>
                  <a:t>?</a:t>
                </a:r>
              </a:p>
              <a:p>
                <a:pPr marL="2509838" algn="just"/>
                <a:r>
                  <a:rPr lang="pt-BR" sz="2200" dirty="0">
                    <a:latin typeface="Arial Narrow" panose="020B0606020202030204" pitchFamily="34" charset="0"/>
                  </a:rPr>
                  <a:t>b) Qual é o perímetro desta figura?</a:t>
                </a:r>
              </a:p>
              <a:p>
                <a:pPr marL="2151063" algn="just"/>
                <a:endParaRPr lang="pt-BR" sz="2200" dirty="0">
                  <a:solidFill>
                    <a:srgbClr val="000000"/>
                  </a:solidFill>
                  <a:latin typeface="Arial Narrow" panose="020B0606020202030204" pitchFamily="34" charset="0"/>
                  <a:ea typeface="Times New Roman" panose="02020603050405020304" pitchFamily="18" charset="0"/>
                </a:endParaRPr>
              </a:p>
              <a:p>
                <a:pPr marL="2151063" algn="just"/>
                <a:endParaRPr lang="pt-BR" sz="2200" dirty="0">
                  <a:solidFill>
                    <a:srgbClr val="000000"/>
                  </a:solidFill>
                  <a:latin typeface="Arial Narrow" panose="020B0606020202030204" pitchFamily="34" charset="0"/>
                  <a:ea typeface="Times New Roman" panose="02020603050405020304" pitchFamily="18" charset="0"/>
                </a:endParaRPr>
              </a:p>
              <a:p>
                <a:pPr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rPr>
                  <a:t>3. </a:t>
                </a:r>
                <a:r>
                  <a:rPr lang="pt-BR" sz="2200" dirty="0">
                    <a:solidFill>
                      <a:srgbClr val="000000"/>
                    </a:solidFill>
                    <a:effectLst/>
                    <a:latin typeface="Arial Narrow" panose="020B0606020202030204" pitchFamily="34" charset="0"/>
                    <a:ea typeface="Times New Roman" panose="02020603050405020304" pitchFamily="18" charset="0"/>
                  </a:rPr>
                  <a:t>Encontre a medida de </a:t>
                </a:r>
                <a:r>
                  <a:rPr lang="pt-BR" sz="2200" i="1" dirty="0">
                    <a:solidFill>
                      <a:srgbClr val="000000"/>
                    </a:solidFill>
                    <a:effectLst/>
                    <a:latin typeface="Arial Narrow" panose="020B0606020202030204" pitchFamily="34" charset="0"/>
                    <a:ea typeface="Times New Roman" panose="02020603050405020304" pitchFamily="18" charset="0"/>
                  </a:rPr>
                  <a:t>x</a:t>
                </a:r>
                <a:r>
                  <a:rPr lang="pt-BR" sz="2200" dirty="0">
                    <a:solidFill>
                      <a:srgbClr val="000000"/>
                    </a:solidFill>
                    <a:effectLst/>
                    <a:latin typeface="Arial Narrow" panose="020B0606020202030204" pitchFamily="34" charset="0"/>
                    <a:ea typeface="Times New Roman" panose="02020603050405020304" pitchFamily="18" charset="0"/>
                  </a:rPr>
                  <a:t>, </a:t>
                </a:r>
                <a:r>
                  <a:rPr lang="pt-BR" sz="2200" i="1" dirty="0">
                    <a:solidFill>
                      <a:srgbClr val="000000"/>
                    </a:solidFill>
                    <a:effectLst/>
                    <a:latin typeface="Arial Narrow" panose="020B0606020202030204" pitchFamily="34" charset="0"/>
                    <a:ea typeface="Times New Roman" panose="02020603050405020304" pitchFamily="18" charset="0"/>
                  </a:rPr>
                  <a:t>y</a:t>
                </a:r>
                <a:r>
                  <a:rPr lang="pt-BR" sz="2200" dirty="0">
                    <a:solidFill>
                      <a:srgbClr val="000000"/>
                    </a:solidFill>
                    <a:effectLst/>
                    <a:latin typeface="Arial Narrow" panose="020B0606020202030204" pitchFamily="34" charset="0"/>
                    <a:ea typeface="Times New Roman" panose="02020603050405020304" pitchFamily="18" charset="0"/>
                  </a:rPr>
                  <a:t> e </a:t>
                </a:r>
                <a:r>
                  <a:rPr lang="pt-BR" sz="2200" i="1" dirty="0">
                    <a:solidFill>
                      <a:srgbClr val="000000"/>
                    </a:solidFill>
                    <a:effectLst/>
                    <a:latin typeface="Arial Narrow" panose="020B0606020202030204" pitchFamily="34" charset="0"/>
                    <a:ea typeface="Times New Roman" panose="02020603050405020304" pitchFamily="18" charset="0"/>
                  </a:rPr>
                  <a:t>w</a:t>
                </a:r>
                <a:r>
                  <a:rPr lang="pt-BR" sz="2200" dirty="0">
                    <a:solidFill>
                      <a:srgbClr val="000000"/>
                    </a:solidFill>
                    <a:effectLst/>
                    <a:latin typeface="Arial Narrow" panose="020B0606020202030204" pitchFamily="34" charset="0"/>
                    <a:ea typeface="Times New Roman" panose="02020603050405020304" pitchFamily="18" charset="0"/>
                  </a:rPr>
                  <a:t> na figura a seguir.</a:t>
                </a:r>
              </a:p>
            </p:txBody>
          </p:sp>
        </mc:Choice>
        <mc:Fallback>
          <p:sp>
            <p:nvSpPr>
              <p:cNvPr id="6" name="CaixaDeTexto 5">
                <a:extLst>
                  <a:ext uri="{FF2B5EF4-FFF2-40B4-BE49-F238E27FC236}">
                    <a16:creationId xmlns:a16="http://schemas.microsoft.com/office/drawing/2014/main" id="{002EA200-35D2-6E80-1AF6-C8DD7CF3FBF7}"/>
                  </a:ext>
                </a:extLst>
              </p:cNvPr>
              <p:cNvSpPr txBox="1">
                <a:spLocks noRot="1" noChangeAspect="1" noMove="1" noResize="1" noEditPoints="1" noAdjustHandles="1" noChangeArrowheads="1" noChangeShapeType="1" noTextEdit="1"/>
              </p:cNvSpPr>
              <p:nvPr/>
            </p:nvSpPr>
            <p:spPr>
              <a:xfrm>
                <a:off x="6185650" y="844473"/>
                <a:ext cx="5850353" cy="3834191"/>
              </a:xfrm>
              <a:prstGeom prst="rect">
                <a:avLst/>
              </a:prstGeom>
              <a:blipFill>
                <a:blip r:embed="rId2"/>
                <a:stretch>
                  <a:fillRect l="-1356" t="-1115" r="-1460" b="-2548"/>
                </a:stretch>
              </a:blipFill>
            </p:spPr>
            <p:txBody>
              <a:bodyPr/>
              <a:lstStyle/>
              <a:p>
                <a:r>
                  <a:rPr lang="pt-BR">
                    <a:noFill/>
                  </a:rPr>
                  <a:t> </a:t>
                </a:r>
              </a:p>
            </p:txBody>
          </p:sp>
        </mc:Fallback>
      </mc:AlternateContent>
      <p:pic>
        <p:nvPicPr>
          <p:cNvPr id="2" name="Imagem 1" descr="Forma&#10;&#10;O conteúdo gerado por IA pode estar incorreto.">
            <a:extLst>
              <a:ext uri="{FF2B5EF4-FFF2-40B4-BE49-F238E27FC236}">
                <a16:creationId xmlns:a16="http://schemas.microsoft.com/office/drawing/2014/main" id="{3C7A2DE2-2E97-E75E-C97D-2863D714B1DF}"/>
              </a:ext>
            </a:extLst>
          </p:cNvPr>
          <p:cNvPicPr>
            <a:picLocks noChangeAspect="1"/>
          </p:cNvPicPr>
          <p:nvPr/>
        </p:nvPicPr>
        <p:blipFill rotWithShape="1">
          <a:blip r:embed="rId3">
            <a:extLst>
              <a:ext uri="{28A0092B-C50C-407E-A947-70E740481C1C}">
                <a14:useLocalDpi xmlns:a14="http://schemas.microsoft.com/office/drawing/2010/main" val="0"/>
              </a:ext>
            </a:extLst>
          </a:blip>
          <a:srcRect l="1505" t="7077" r="63512"/>
          <a:stretch>
            <a:fillRect/>
          </a:stretch>
        </p:blipFill>
        <p:spPr bwMode="auto">
          <a:xfrm>
            <a:off x="140110" y="967925"/>
            <a:ext cx="2520000" cy="5939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815FA12F-017F-F5D2-F8E2-19918F940A05}"/>
              </a:ext>
            </a:extLst>
          </p:cNvPr>
          <p:cNvSpPr txBox="1"/>
          <p:nvPr/>
        </p:nvSpPr>
        <p:spPr>
          <a:xfrm>
            <a:off x="140110" y="1572800"/>
            <a:ext cx="5850353" cy="3583097"/>
          </a:xfrm>
          <a:prstGeom prst="rect">
            <a:avLst/>
          </a:prstGeom>
          <a:noFill/>
        </p:spPr>
        <p:txBody>
          <a:bodyPr wrap="square">
            <a:spAutoFit/>
          </a:bodyPr>
          <a:lstStyle/>
          <a:p>
            <a:pPr algn="just">
              <a:lnSpc>
                <a:spcPct val="150000"/>
              </a:lnSpc>
              <a:buNone/>
            </a:pPr>
            <a:r>
              <a:rPr lang="pt-BR" sz="2200" b="1" dirty="0">
                <a:solidFill>
                  <a:srgbClr val="000000"/>
                </a:solidFill>
                <a:effectLst/>
                <a:latin typeface="Arial Narrow" panose="020B0606020202030204" pitchFamily="34" charset="0"/>
                <a:ea typeface="Times New Roman" panose="02020603050405020304" pitchFamily="18" charset="0"/>
              </a:rPr>
              <a:t>1. </a:t>
            </a:r>
            <a:r>
              <a:rPr lang="pt-BR" sz="2200" dirty="0">
                <a:solidFill>
                  <a:srgbClr val="000000"/>
                </a:solidFill>
                <a:effectLst/>
                <a:latin typeface="Arial Narrow" panose="020B0606020202030204" pitchFamily="34" charset="0"/>
                <a:ea typeface="Times New Roman" panose="02020603050405020304" pitchFamily="18" charset="0"/>
              </a:rPr>
              <a:t>A partir de três segmentos de reta distintos, é possível determinar um triângulo. </a:t>
            </a:r>
          </a:p>
          <a:p>
            <a:pPr algn="just">
              <a:lnSpc>
                <a:spcPct val="150000"/>
              </a:lnSpc>
              <a:buNone/>
            </a:pPr>
            <a:r>
              <a:rPr lang="pt-BR" sz="2200" dirty="0">
                <a:solidFill>
                  <a:srgbClr val="000000"/>
                </a:solidFill>
                <a:effectLst/>
                <a:latin typeface="Arial Narrow" panose="020B0606020202030204" pitchFamily="34" charset="0"/>
                <a:ea typeface="Times New Roman" panose="02020603050405020304" pitchFamily="18" charset="0"/>
              </a:rPr>
              <a:t>Identifique quais das medidas a seguir formam um triângulo.</a:t>
            </a:r>
          </a:p>
          <a:p>
            <a:pPr algn="just">
              <a:lnSpc>
                <a:spcPct val="150000"/>
              </a:lnSpc>
              <a:buNone/>
            </a:pPr>
            <a:r>
              <a:rPr lang="pt-BR" sz="2200" dirty="0">
                <a:solidFill>
                  <a:srgbClr val="000000"/>
                </a:solidFill>
                <a:effectLst/>
                <a:latin typeface="Arial Narrow" panose="020B0606020202030204" pitchFamily="34" charset="0"/>
                <a:ea typeface="Times New Roman" panose="02020603050405020304" pitchFamily="18" charset="0"/>
              </a:rPr>
              <a:t>a) 5 cm, 6 cm e 7 cm.</a:t>
            </a:r>
          </a:p>
          <a:p>
            <a:pPr algn="just">
              <a:lnSpc>
                <a:spcPct val="150000"/>
              </a:lnSpc>
              <a:buNone/>
            </a:pPr>
            <a:r>
              <a:rPr lang="pt-BR" sz="2200" dirty="0">
                <a:solidFill>
                  <a:srgbClr val="000000"/>
                </a:solidFill>
                <a:effectLst/>
                <a:latin typeface="Arial Narrow" panose="020B0606020202030204" pitchFamily="34" charset="0"/>
                <a:ea typeface="Times New Roman" panose="02020603050405020304" pitchFamily="18" charset="0"/>
              </a:rPr>
              <a:t>b) 2 cm, 2 cm e 6 cm.</a:t>
            </a:r>
          </a:p>
          <a:p>
            <a:pPr algn="just">
              <a:lnSpc>
                <a:spcPct val="150000"/>
              </a:lnSpc>
              <a:buNone/>
            </a:pPr>
            <a:r>
              <a:rPr lang="pt-BR" sz="2200" dirty="0">
                <a:solidFill>
                  <a:srgbClr val="000000"/>
                </a:solidFill>
                <a:effectLst/>
                <a:latin typeface="Arial Narrow" panose="020B0606020202030204" pitchFamily="34" charset="0"/>
                <a:ea typeface="Times New Roman" panose="02020603050405020304" pitchFamily="18" charset="0"/>
              </a:rPr>
              <a:t>c) 8 cm, 9 cm e 1 cm.</a:t>
            </a:r>
          </a:p>
        </p:txBody>
      </p:sp>
      <p:pic>
        <p:nvPicPr>
          <p:cNvPr id="5" name="Imagem 4" descr="Uma imagem contendo Gráfico&#10;&#10;O conteúdo gerado por IA pode estar incorreto.">
            <a:extLst>
              <a:ext uri="{FF2B5EF4-FFF2-40B4-BE49-F238E27FC236}">
                <a16:creationId xmlns:a16="http://schemas.microsoft.com/office/drawing/2014/main" id="{80E87916-2DAB-D874-B6B1-1DB65AA781C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300000"/>
                    </a14:imgEffect>
                  </a14:imgLayer>
                </a14:imgProps>
              </a:ext>
            </a:extLst>
          </a:blip>
          <a:srcRect l="21133" t="10695" r="52117" b="32864"/>
          <a:stretch>
            <a:fillRect/>
          </a:stretch>
        </p:blipFill>
        <p:spPr bwMode="auto">
          <a:xfrm>
            <a:off x="6331986" y="1264919"/>
            <a:ext cx="2330381" cy="2733340"/>
          </a:xfrm>
          <a:prstGeom prst="rect">
            <a:avLst/>
          </a:prstGeom>
          <a:ln>
            <a:noFill/>
          </a:ln>
          <a:extLst>
            <a:ext uri="{53640926-AAD7-44D8-BBD7-CCE9431645EC}">
              <a14:shadowObscured xmlns:a14="http://schemas.microsoft.com/office/drawing/2010/main"/>
            </a:ext>
          </a:extLst>
        </p:spPr>
      </p:pic>
      <p:pic>
        <p:nvPicPr>
          <p:cNvPr id="7" name="Imagem 6" descr="Diagrama&#10;&#10;Descrição gerada automaticamente">
            <a:extLst>
              <a:ext uri="{FF2B5EF4-FFF2-40B4-BE49-F238E27FC236}">
                <a16:creationId xmlns:a16="http://schemas.microsoft.com/office/drawing/2014/main" id="{C1102FFA-613D-938F-719A-7127AE761445}"/>
              </a:ext>
            </a:extLst>
          </p:cNvPr>
          <p:cNvPicPr>
            <a:picLocks noChangeAspect="1"/>
          </p:cNvPicPr>
          <p:nvPr/>
        </p:nvPicPr>
        <p:blipFill rotWithShape="1">
          <a:blip r:embed="rId6"/>
          <a:srcRect r="2835" b="7248"/>
          <a:stretch/>
        </p:blipFill>
        <p:spPr bwMode="auto">
          <a:xfrm>
            <a:off x="6249505" y="4678664"/>
            <a:ext cx="3878956" cy="191039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30517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ADAF788-42DE-DDB1-0375-FF0F51CDA89F}"/>
                  </a:ext>
                </a:extLst>
              </p:cNvPr>
              <p:cNvSpPr txBox="1"/>
              <p:nvPr/>
            </p:nvSpPr>
            <p:spPr>
              <a:xfrm>
                <a:off x="156000" y="853734"/>
                <a:ext cx="5760000" cy="3586623"/>
              </a:xfrm>
              <a:prstGeom prst="rect">
                <a:avLst/>
              </a:prstGeom>
              <a:noFill/>
            </p:spPr>
            <p:txBody>
              <a:bodyPr wrap="square">
                <a:spAutoFit/>
              </a:bodyPr>
              <a:lstStyle/>
              <a:p>
                <a:pPr algn="just">
                  <a:lnSpc>
                    <a:spcPct val="115000"/>
                  </a:lnSpc>
                  <a:buNone/>
                </a:pPr>
                <a:r>
                  <a:rPr lang="pt-BR" sz="2200" b="1" dirty="0">
                    <a:solidFill>
                      <a:srgbClr val="000000"/>
                    </a:solidFill>
                    <a:latin typeface="Arial Narrow" panose="020B0606020202030204" pitchFamily="34" charset="0"/>
                    <a:ea typeface="Times New Roman" panose="02020603050405020304" pitchFamily="18" charset="0"/>
                  </a:rPr>
                  <a:t>4. </a:t>
                </a:r>
                <a:r>
                  <a:rPr lang="pt-BR" sz="2200" dirty="0">
                    <a:solidFill>
                      <a:srgbClr val="000000"/>
                    </a:solidFill>
                    <a:latin typeface="Arial Narrow" panose="020B0606020202030204" pitchFamily="34" charset="0"/>
                    <a:ea typeface="Times New Roman" panose="02020603050405020304" pitchFamily="18" charset="0"/>
                  </a:rPr>
                  <a:t>O triângulo, a seguir, é isósceles de base EG. </a:t>
                </a:r>
              </a:p>
              <a:p>
                <a:pPr marL="3048000" algn="just">
                  <a:lnSpc>
                    <a:spcPct val="115000"/>
                  </a:lnSpc>
                </a:pPr>
                <a:r>
                  <a:rPr lang="pt-BR" sz="2200" dirty="0">
                    <a:solidFill>
                      <a:srgbClr val="000000"/>
                    </a:solidFill>
                    <a:latin typeface="Arial Narrow" panose="020B0606020202030204" pitchFamily="34" charset="0"/>
                    <a:ea typeface="Times New Roman" panose="02020603050405020304" pitchFamily="18" charset="0"/>
                  </a:rPr>
                  <a:t>Determine:</a:t>
                </a:r>
              </a:p>
              <a:p>
                <a:pPr marL="3048000" algn="just">
                  <a:lnSpc>
                    <a:spcPct val="115000"/>
                  </a:lnSpc>
                  <a:buNone/>
                </a:pPr>
                <a:r>
                  <a:rPr lang="pt-BR" sz="2200" dirty="0">
                    <a:solidFill>
                      <a:srgbClr val="000000"/>
                    </a:solidFill>
                    <a:latin typeface="Arial Narrow" panose="020B0606020202030204" pitchFamily="34" charset="0"/>
                    <a:ea typeface="Times New Roman" panose="02020603050405020304" pitchFamily="18" charset="0"/>
                  </a:rPr>
                  <a:t>a) A medida dos ângulos externos </a:t>
                </a:r>
                <a14:m>
                  <m:oMath xmlns:m="http://schemas.openxmlformats.org/officeDocument/2006/math">
                    <m:acc>
                      <m:accPr>
                        <m:chr m:val="̂"/>
                        <m:ctrlPr>
                          <a:rPr lang="pt-BR" sz="2200" i="1">
                            <a:solidFill>
                              <a:srgbClr val="000000"/>
                            </a:solidFill>
                            <a:latin typeface="Cambria Math" panose="02040503050406030204" pitchFamily="18" charset="0"/>
                            <a:ea typeface="Times New Roman" panose="02020603050405020304" pitchFamily="18" charset="0"/>
                          </a:rPr>
                        </m:ctrlPr>
                      </m:accPr>
                      <m:e>
                        <m:r>
                          <m:rPr>
                            <m:sty m:val="p"/>
                          </m:rPr>
                          <a:rPr lang="pt-BR" sz="2200">
                            <a:solidFill>
                              <a:srgbClr val="000000"/>
                            </a:solidFill>
                            <a:latin typeface="Cambria Math" panose="02040503050406030204" pitchFamily="18" charset="0"/>
                            <a:ea typeface="Times New Roman" panose="02020603050405020304" pitchFamily="18" charset="0"/>
                          </a:rPr>
                          <m:t>E</m:t>
                        </m:r>
                      </m:e>
                    </m:acc>
                  </m:oMath>
                </a14:m>
                <a:r>
                  <a:rPr lang="pt-BR" sz="2200" dirty="0">
                    <a:solidFill>
                      <a:srgbClr val="000000"/>
                    </a:solidFill>
                    <a:latin typeface="Arial Narrow" panose="020B0606020202030204" pitchFamily="34" charset="0"/>
                    <a:ea typeface="Times New Roman" panose="02020603050405020304" pitchFamily="18" charset="0"/>
                  </a:rPr>
                  <a:t> e </a:t>
                </a:r>
                <a14:m>
                  <m:oMath xmlns:m="http://schemas.openxmlformats.org/officeDocument/2006/math">
                    <m:acc>
                      <m:accPr>
                        <m:chr m:val="̂"/>
                        <m:ctrlPr>
                          <a:rPr lang="pt-BR" sz="2200" i="1">
                            <a:solidFill>
                              <a:srgbClr val="000000"/>
                            </a:solidFill>
                            <a:latin typeface="Cambria Math" panose="02040503050406030204" pitchFamily="18" charset="0"/>
                            <a:ea typeface="Times New Roman" panose="02020603050405020304" pitchFamily="18" charset="0"/>
                          </a:rPr>
                        </m:ctrlPr>
                      </m:accPr>
                      <m:e>
                        <m:r>
                          <m:rPr>
                            <m:sty m:val="p"/>
                          </m:rPr>
                          <a:rPr lang="pt-BR" sz="2200">
                            <a:solidFill>
                              <a:srgbClr val="000000"/>
                            </a:solidFill>
                            <a:latin typeface="Cambria Math" panose="02040503050406030204" pitchFamily="18" charset="0"/>
                            <a:ea typeface="Times New Roman" panose="02020603050405020304" pitchFamily="18" charset="0"/>
                          </a:rPr>
                          <m:t>G</m:t>
                        </m:r>
                      </m:e>
                    </m:acc>
                  </m:oMath>
                </a14:m>
                <a:r>
                  <a:rPr lang="pt-BR" sz="2200" dirty="0">
                    <a:solidFill>
                      <a:srgbClr val="000000"/>
                    </a:solidFill>
                    <a:latin typeface="Arial Narrow" panose="020B0606020202030204" pitchFamily="34" charset="0"/>
                    <a:ea typeface="Times New Roman" panose="02020603050405020304" pitchFamily="18" charset="0"/>
                  </a:rPr>
                  <a:t>.</a:t>
                </a:r>
              </a:p>
              <a:p>
                <a:pPr marL="3048000" algn="just">
                  <a:lnSpc>
                    <a:spcPct val="115000"/>
                  </a:lnSpc>
                  <a:buNone/>
                </a:pPr>
                <a:r>
                  <a:rPr lang="pt-BR" sz="2200" dirty="0">
                    <a:solidFill>
                      <a:srgbClr val="000000"/>
                    </a:solidFill>
                    <a:latin typeface="Arial Narrow" panose="020B0606020202030204" pitchFamily="34" charset="0"/>
                    <a:ea typeface="Times New Roman" panose="02020603050405020304" pitchFamily="18" charset="0"/>
                  </a:rPr>
                  <a:t>b) A medida do ângulo interno </a:t>
                </a:r>
                <a14:m>
                  <m:oMath xmlns:m="http://schemas.openxmlformats.org/officeDocument/2006/math">
                    <m:r>
                      <m:rPr>
                        <m:sty m:val="p"/>
                      </m:rPr>
                      <a:rPr lang="pt-BR" sz="2200">
                        <a:solidFill>
                          <a:srgbClr val="000000"/>
                        </a:solidFill>
                        <a:latin typeface="Cambria Math" panose="02040503050406030204" pitchFamily="18" charset="0"/>
                        <a:ea typeface="Times New Roman" panose="02020603050405020304" pitchFamily="18" charset="0"/>
                      </a:rPr>
                      <m:t>E</m:t>
                    </m:r>
                    <m:acc>
                      <m:accPr>
                        <m:chr m:val="̂"/>
                        <m:ctrlPr>
                          <a:rPr lang="pt-BR" sz="2200" i="1">
                            <a:solidFill>
                              <a:srgbClr val="000000"/>
                            </a:solidFill>
                            <a:latin typeface="Cambria Math" panose="02040503050406030204" pitchFamily="18" charset="0"/>
                            <a:ea typeface="Times New Roman" panose="02020603050405020304" pitchFamily="18" charset="0"/>
                          </a:rPr>
                        </m:ctrlPr>
                      </m:accPr>
                      <m:e>
                        <m:r>
                          <m:rPr>
                            <m:sty m:val="p"/>
                          </m:rPr>
                          <a:rPr lang="pt-BR" sz="2200">
                            <a:solidFill>
                              <a:srgbClr val="000000"/>
                            </a:solidFill>
                            <a:latin typeface="Cambria Math" panose="02040503050406030204" pitchFamily="18" charset="0"/>
                            <a:ea typeface="Times New Roman" panose="02020603050405020304" pitchFamily="18" charset="0"/>
                          </a:rPr>
                          <m:t>F</m:t>
                        </m:r>
                      </m:e>
                    </m:acc>
                    <m:r>
                      <m:rPr>
                        <m:sty m:val="p"/>
                      </m:rPr>
                      <a:rPr lang="pt-BR" sz="2200">
                        <a:solidFill>
                          <a:srgbClr val="000000"/>
                        </a:solidFill>
                        <a:latin typeface="Cambria Math" panose="02040503050406030204" pitchFamily="18" charset="0"/>
                        <a:ea typeface="Times New Roman" panose="02020603050405020304" pitchFamily="18" charset="0"/>
                      </a:rPr>
                      <m:t>G</m:t>
                    </m:r>
                  </m:oMath>
                </a14:m>
                <a:r>
                  <a:rPr lang="pt-BR" sz="2200" dirty="0">
                    <a:solidFill>
                      <a:srgbClr val="000000"/>
                    </a:solidFill>
                    <a:latin typeface="Arial Narrow" panose="020B0606020202030204" pitchFamily="34" charset="0"/>
                    <a:ea typeface="Times New Roman" panose="02020603050405020304" pitchFamily="18" charset="0"/>
                  </a:rPr>
                  <a:t>.</a:t>
                </a:r>
              </a:p>
              <a:p>
                <a:pPr algn="just">
                  <a:lnSpc>
                    <a:spcPct val="115000"/>
                  </a:lnSpc>
                  <a:buNone/>
                </a:pPr>
                <a:endParaRPr lang="pt-BR" sz="2200" b="1" dirty="0">
                  <a:solidFill>
                    <a:srgbClr val="000000"/>
                  </a:solidFill>
                  <a:latin typeface="Arial Narrow" panose="020B0606020202030204" pitchFamily="34" charset="0"/>
                  <a:ea typeface="Times New Roman" panose="02020603050405020304" pitchFamily="18" charset="0"/>
                </a:endParaRPr>
              </a:p>
              <a:p>
                <a:pPr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rPr>
                  <a:t>5.</a:t>
                </a:r>
                <a:r>
                  <a:rPr lang="pt-BR" sz="2200" dirty="0">
                    <a:solidFill>
                      <a:srgbClr val="000000"/>
                    </a:solidFill>
                    <a:effectLst/>
                    <a:latin typeface="Arial Narrow" panose="020B0606020202030204" pitchFamily="34" charset="0"/>
                    <a:ea typeface="Times New Roman" panose="02020603050405020304" pitchFamily="18" charset="0"/>
                  </a:rPr>
                  <a:t> Na figura, a seguir, </a:t>
                </a:r>
                <a14:m>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AB</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AC</m:t>
                        </m:r>
                      </m:e>
                    </m:acc>
                  </m:oMath>
                </a14:m>
                <a:r>
                  <a:rPr lang="pt-BR" sz="2200" dirty="0">
                    <a:solidFill>
                      <a:srgbClr val="000000"/>
                    </a:solidFill>
                    <a:effectLst/>
                    <a:latin typeface="Arial Narrow" panose="020B0606020202030204" pitchFamily="34" charset="0"/>
                    <a:ea typeface="Times New Roman" panose="02020603050405020304" pitchFamily="18" charset="0"/>
                  </a:rPr>
                  <a:t> e </a:t>
                </a:r>
                <a14:m>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AD</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AE</m:t>
                        </m:r>
                      </m:e>
                    </m:acc>
                  </m:oMath>
                </a14:m>
                <a:r>
                  <a:rPr lang="pt-BR" sz="2200" dirty="0">
                    <a:solidFill>
                      <a:srgbClr val="000000"/>
                    </a:solidFill>
                    <a:effectLst/>
                    <a:latin typeface="Arial Narrow" panose="020B0606020202030204" pitchFamily="34" charset="0"/>
                    <a:ea typeface="Times New Roman" panose="02020603050405020304" pitchFamily="18" charset="0"/>
                  </a:rPr>
                  <a:t>. Determine a medida o ângulo </a:t>
                </a:r>
                <a14:m>
                  <m:oMath xmlns:m="http://schemas.openxmlformats.org/officeDocument/2006/math">
                    <m:r>
                      <a:rPr lang="pt-BR" sz="2200" b="1" i="1">
                        <a:solidFill>
                          <a:srgbClr val="000000"/>
                        </a:solidFill>
                        <a:effectLst/>
                        <a:latin typeface="Cambria Math" panose="02040503050406030204" pitchFamily="18" charset="0"/>
                        <a:ea typeface="Times New Roman" panose="02020603050405020304" pitchFamily="18" charset="0"/>
                      </a:rPr>
                      <m:t>𝒙</m:t>
                    </m:r>
                  </m:oMath>
                </a14:m>
                <a:r>
                  <a:rPr lang="pt-BR" sz="2200" dirty="0">
                    <a:solidFill>
                      <a:srgbClr val="000000"/>
                    </a:solidFill>
                    <a:effectLst/>
                    <a:latin typeface="Arial Narrow" panose="020B0606020202030204" pitchFamily="34" charset="0"/>
                    <a:ea typeface="Times New Roman" panose="02020603050405020304" pitchFamily="18" charset="0"/>
                  </a:rPr>
                  <a:t>. </a:t>
                </a:r>
              </a:p>
            </p:txBody>
          </p:sp>
        </mc:Choice>
        <mc:Fallback xmlns="">
          <p:sp>
            <p:nvSpPr>
              <p:cNvPr id="3" name="CaixaDeTexto 2">
                <a:extLst>
                  <a:ext uri="{FF2B5EF4-FFF2-40B4-BE49-F238E27FC236}">
                    <a16:creationId xmlns:a16="http://schemas.microsoft.com/office/drawing/2014/main" id="{9ADAF788-42DE-DDB1-0375-FF0F51CDA89F}"/>
                  </a:ext>
                </a:extLst>
              </p:cNvPr>
              <p:cNvSpPr txBox="1">
                <a:spLocks noRot="1" noChangeAspect="1" noMove="1" noResize="1" noEditPoints="1" noAdjustHandles="1" noChangeArrowheads="1" noChangeShapeType="1" noTextEdit="1"/>
              </p:cNvSpPr>
              <p:nvPr/>
            </p:nvSpPr>
            <p:spPr>
              <a:xfrm>
                <a:off x="156000" y="853734"/>
                <a:ext cx="5760000" cy="3586623"/>
              </a:xfrm>
              <a:prstGeom prst="rect">
                <a:avLst/>
              </a:prstGeom>
              <a:blipFill>
                <a:blip r:embed="rId2"/>
                <a:stretch>
                  <a:fillRect l="-1377" t="-850" r="-1483" b="-2721"/>
                </a:stretch>
              </a:blipFill>
            </p:spPr>
            <p:txBody>
              <a:bodyPr/>
              <a:lstStyle/>
              <a:p>
                <a:r>
                  <a:rPr lang="pt-BR">
                    <a:noFill/>
                  </a:rPr>
                  <a:t> </a:t>
                </a:r>
              </a:p>
            </p:txBody>
          </p:sp>
        </mc:Fallback>
      </mc:AlternateContent>
      <p:pic>
        <p:nvPicPr>
          <p:cNvPr id="4" name="Imagem 3" descr="Uma imagem contendo Forma&#10;&#10;O conteúdo gerado por IA pode estar incorreto.">
            <a:extLst>
              <a:ext uri="{FF2B5EF4-FFF2-40B4-BE49-F238E27FC236}">
                <a16:creationId xmlns:a16="http://schemas.microsoft.com/office/drawing/2014/main" id="{2C2AD5ED-D2A0-A831-5085-0AA15111FFEB}"/>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21126" t="23824" r="41874" b="41095"/>
          <a:stretch>
            <a:fillRect/>
          </a:stretch>
        </p:blipFill>
        <p:spPr bwMode="auto">
          <a:xfrm>
            <a:off x="1547959" y="4440357"/>
            <a:ext cx="3384706" cy="2005267"/>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1AF2BCD6-A6CF-998B-54BD-B2D68ABF00A1}"/>
                  </a:ext>
                </a:extLst>
              </p:cNvPr>
              <p:cNvSpPr txBox="1"/>
              <p:nvPr/>
            </p:nvSpPr>
            <p:spPr>
              <a:xfrm>
                <a:off x="6275999" y="2985247"/>
                <a:ext cx="5760000" cy="3241785"/>
              </a:xfrm>
              <a:prstGeom prst="rect">
                <a:avLst/>
              </a:prstGeom>
              <a:noFill/>
            </p:spPr>
            <p:txBody>
              <a:bodyPr wrap="square">
                <a:spAutoFit/>
              </a:bodyPr>
              <a:lstStyle/>
              <a:p>
                <a:pPr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rPr>
                  <a:t>Item 1. </a:t>
                </a:r>
                <a:r>
                  <a:rPr lang="pt-BR" sz="2200" dirty="0">
                    <a:solidFill>
                      <a:srgbClr val="000000"/>
                    </a:solidFill>
                    <a:effectLst/>
                    <a:latin typeface="Arial Narrow" panose="020B0606020202030204" pitchFamily="34" charset="0"/>
                    <a:ea typeface="Times New Roman" panose="02020603050405020304" pitchFamily="18" charset="0"/>
                  </a:rPr>
                  <a:t>Na figura a seguir, </a:t>
                </a:r>
                <a14:m>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AB</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BD</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CD</m:t>
                        </m:r>
                      </m:e>
                    </m:acc>
                  </m:oMath>
                </a14:m>
                <a:r>
                  <a:rPr lang="pt-BR" sz="2200" dirty="0">
                    <a:solidFill>
                      <a:srgbClr val="000000"/>
                    </a:solidFill>
                    <a:effectLst/>
                    <a:latin typeface="Arial Narrow" panose="020B0606020202030204" pitchFamily="34" charset="0"/>
                    <a:ea typeface="Times New Roman" panose="02020603050405020304" pitchFamily="18" charset="0"/>
                  </a:rPr>
                  <a:t>.</a:t>
                </a:r>
              </a:p>
              <a:p>
                <a:pPr algn="just">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marL="3227388" algn="just"/>
                <a:r>
                  <a:rPr lang="pt-BR" sz="2200" dirty="0">
                    <a:latin typeface="Arial Narrow" panose="020B0606020202030204" pitchFamily="34" charset="0"/>
                  </a:rPr>
                  <a:t>Então, é possível afirmar que</a:t>
                </a:r>
              </a:p>
              <a:p>
                <a:pPr marL="3227388" algn="just"/>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𝑦</m:t>
                    </m:r>
                    <m:r>
                      <a:rPr lang="pt-BR" sz="2200" i="1">
                        <a:latin typeface="Cambria Math" panose="02040503050406030204" pitchFamily="18" charset="0"/>
                      </a:rPr>
                      <m:t>=3</m:t>
                    </m:r>
                    <m:r>
                      <a:rPr lang="pt-BR" sz="2200" i="1">
                        <a:latin typeface="Cambria Math" panose="02040503050406030204" pitchFamily="18" charset="0"/>
                      </a:rPr>
                      <m:t>𝑥</m:t>
                    </m:r>
                  </m:oMath>
                </a14:m>
                <a:r>
                  <a:rPr lang="pt-BR" sz="2200" dirty="0">
                    <a:latin typeface="Arial Narrow" panose="020B0606020202030204" pitchFamily="34" charset="0"/>
                  </a:rPr>
                  <a:t>.</a:t>
                </a:r>
              </a:p>
              <a:p>
                <a:pPr marL="3227388" algn="just"/>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𝑦</m:t>
                    </m:r>
                    <m:r>
                      <a:rPr lang="pt-BR" sz="2200" i="1">
                        <a:latin typeface="Cambria Math" panose="02040503050406030204" pitchFamily="18" charset="0"/>
                      </a:rPr>
                      <m:t>=2</m:t>
                    </m:r>
                    <m:r>
                      <a:rPr lang="pt-BR" sz="2200" i="1">
                        <a:latin typeface="Cambria Math" panose="02040503050406030204" pitchFamily="18" charset="0"/>
                      </a:rPr>
                      <m:t>𝑥</m:t>
                    </m:r>
                  </m:oMath>
                </a14:m>
                <a:r>
                  <a:rPr lang="pt-BR" sz="2200" dirty="0">
                    <a:latin typeface="Arial Narrow" panose="020B0606020202030204" pitchFamily="34" charset="0"/>
                  </a:rPr>
                  <a:t>.</a:t>
                </a:r>
              </a:p>
              <a:p>
                <a:pPr marL="3227388" algn="just"/>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𝑥</m:t>
                    </m:r>
                    <m:r>
                      <a:rPr lang="pt-BR" sz="2200" i="1">
                        <a:latin typeface="Cambria Math" panose="02040503050406030204" pitchFamily="18" charset="0"/>
                      </a:rPr>
                      <m:t>+</m:t>
                    </m:r>
                    <m:r>
                      <a:rPr lang="pt-BR" sz="2200" i="1">
                        <a:latin typeface="Cambria Math" panose="02040503050406030204" pitchFamily="18" charset="0"/>
                      </a:rPr>
                      <m:t>𝑦</m:t>
                    </m:r>
                    <m:r>
                      <a:rPr lang="pt-BR" sz="2200" i="1">
                        <a:latin typeface="Cambria Math" panose="02040503050406030204" pitchFamily="18" charset="0"/>
                      </a:rPr>
                      <m:t>=180°</m:t>
                    </m:r>
                  </m:oMath>
                </a14:m>
                <a:r>
                  <a:rPr lang="pt-BR" sz="2200" dirty="0">
                    <a:latin typeface="Arial Narrow" panose="020B0606020202030204" pitchFamily="34" charset="0"/>
                  </a:rPr>
                  <a:t>.</a:t>
                </a:r>
              </a:p>
              <a:p>
                <a:pPr marL="3227388" algn="just"/>
                <a:r>
                  <a:rPr lang="pt-BR" sz="2200" dirty="0">
                    <a:latin typeface="Arial Narrow" panose="020B0606020202030204" pitchFamily="34" charset="0"/>
                  </a:rPr>
                  <a:t>(D) </a:t>
                </a:r>
                <a14:m>
                  <m:oMath xmlns:m="http://schemas.openxmlformats.org/officeDocument/2006/math">
                    <m:r>
                      <a:rPr lang="pt-BR" sz="2200" i="1">
                        <a:latin typeface="Cambria Math" panose="02040503050406030204" pitchFamily="18" charset="0"/>
                      </a:rPr>
                      <m:t>𝑦</m:t>
                    </m:r>
                    <m:r>
                      <a:rPr lang="pt-BR" sz="2200" i="1">
                        <a:latin typeface="Cambria Math" panose="02040503050406030204" pitchFamily="18" charset="0"/>
                      </a:rPr>
                      <m:t>=</m:t>
                    </m:r>
                    <m:r>
                      <a:rPr lang="pt-BR" sz="2200" i="1">
                        <a:latin typeface="Cambria Math" panose="02040503050406030204" pitchFamily="18" charset="0"/>
                      </a:rPr>
                      <m:t>𝑥</m:t>
                    </m:r>
                  </m:oMath>
                </a14:m>
                <a:r>
                  <a:rPr lang="pt-BR" sz="2200" dirty="0">
                    <a:latin typeface="Arial Narrow" panose="020B0606020202030204" pitchFamily="34" charset="0"/>
                  </a:rPr>
                  <a:t>.</a:t>
                </a:r>
              </a:p>
              <a:p>
                <a:pPr marL="3227388" algn="just"/>
                <a:r>
                  <a:rPr lang="pt-BR" sz="2200" dirty="0">
                    <a:latin typeface="Arial Narrow" panose="020B0606020202030204" pitchFamily="34" charset="0"/>
                  </a:rPr>
                  <a:t>(E) </a:t>
                </a:r>
                <a14:m>
                  <m:oMath xmlns:m="http://schemas.openxmlformats.org/officeDocument/2006/math">
                    <m:r>
                      <a:rPr lang="pt-BR" sz="2200" i="1">
                        <a:latin typeface="Cambria Math" panose="02040503050406030204" pitchFamily="18" charset="0"/>
                      </a:rPr>
                      <m:t>3</m:t>
                    </m:r>
                    <m:r>
                      <a:rPr lang="pt-BR" sz="2200" i="1">
                        <a:latin typeface="Cambria Math" panose="02040503050406030204" pitchFamily="18" charset="0"/>
                      </a:rPr>
                      <m:t>𝑥</m:t>
                    </m:r>
                    <m:r>
                      <a:rPr lang="pt-BR" sz="2200" i="1">
                        <a:latin typeface="Cambria Math" panose="02040503050406030204" pitchFamily="18" charset="0"/>
                      </a:rPr>
                      <m:t>=2</m:t>
                    </m:r>
                    <m:r>
                      <a:rPr lang="pt-BR" sz="2200" i="1">
                        <a:latin typeface="Cambria Math" panose="02040503050406030204" pitchFamily="18" charset="0"/>
                      </a:rPr>
                      <m:t>𝑦</m:t>
                    </m:r>
                  </m:oMath>
                </a14:m>
                <a:r>
                  <a:rPr lang="pt-BR" sz="2200" dirty="0">
                    <a:latin typeface="Arial Narrow" panose="020B0606020202030204" pitchFamily="34" charset="0"/>
                  </a:rPr>
                  <a:t>.</a:t>
                </a:r>
              </a:p>
            </p:txBody>
          </p:sp>
        </mc:Choice>
        <mc:Fallback xmlns="">
          <p:sp>
            <p:nvSpPr>
              <p:cNvPr id="15" name="CaixaDeTexto 14">
                <a:extLst>
                  <a:ext uri="{FF2B5EF4-FFF2-40B4-BE49-F238E27FC236}">
                    <a16:creationId xmlns:a16="http://schemas.microsoft.com/office/drawing/2014/main" id="{1AF2BCD6-A6CF-998B-54BD-B2D68ABF00A1}"/>
                  </a:ext>
                </a:extLst>
              </p:cNvPr>
              <p:cNvSpPr txBox="1">
                <a:spLocks noRot="1" noChangeAspect="1" noMove="1" noResize="1" noEditPoints="1" noAdjustHandles="1" noChangeArrowheads="1" noChangeShapeType="1" noTextEdit="1"/>
              </p:cNvSpPr>
              <p:nvPr/>
            </p:nvSpPr>
            <p:spPr>
              <a:xfrm>
                <a:off x="6275999" y="2985247"/>
                <a:ext cx="5760000" cy="3241785"/>
              </a:xfrm>
              <a:prstGeom prst="rect">
                <a:avLst/>
              </a:prstGeom>
              <a:blipFill>
                <a:blip r:embed="rId5"/>
                <a:stretch>
                  <a:fillRect l="-1377" t="-753" r="-1483" b="-3013"/>
                </a:stretch>
              </a:blipFill>
            </p:spPr>
            <p:txBody>
              <a:bodyPr/>
              <a:lstStyle/>
              <a:p>
                <a:r>
                  <a:rPr lang="pt-BR">
                    <a:noFill/>
                  </a:rPr>
                  <a:t> </a:t>
                </a:r>
              </a:p>
            </p:txBody>
          </p:sp>
        </mc:Fallback>
      </mc:AlternateContent>
      <p:pic>
        <p:nvPicPr>
          <p:cNvPr id="16" name="Imagem 15" descr="Uma imagem contendo Diagrama&#10;&#10;Descrição gerada automaticamente">
            <a:extLst>
              <a:ext uri="{FF2B5EF4-FFF2-40B4-BE49-F238E27FC236}">
                <a16:creationId xmlns:a16="http://schemas.microsoft.com/office/drawing/2014/main" id="{370F84C1-38DF-952B-004C-CF9976930BA5}"/>
              </a:ext>
            </a:extLst>
          </p:cNvPr>
          <p:cNvPicPr>
            <a:picLocks noChangeAspect="1"/>
          </p:cNvPicPr>
          <p:nvPr/>
        </p:nvPicPr>
        <p:blipFill>
          <a:blip r:embed="rId6">
            <a:extLst>
              <a:ext uri="{BEBA8EAE-BF5A-486C-A8C5-ECC9F3942E4B}">
                <a14:imgProps xmlns:a14="http://schemas.microsoft.com/office/drawing/2010/main">
                  <a14:imgLayer r:embed="rId7">
                    <a14:imgEffect>
                      <a14:saturation sat="400000"/>
                    </a14:imgEffect>
                  </a14:imgLayer>
                </a14:imgProps>
              </a:ext>
            </a:extLst>
          </a:blip>
          <a:stretch>
            <a:fillRect/>
          </a:stretch>
        </p:blipFill>
        <p:spPr>
          <a:xfrm>
            <a:off x="6276000" y="3636666"/>
            <a:ext cx="3179608" cy="2005267"/>
          </a:xfrm>
          <a:prstGeom prst="rect">
            <a:avLst/>
          </a:prstGeom>
        </p:spPr>
      </p:pic>
      <p:pic>
        <p:nvPicPr>
          <p:cNvPr id="17" name="Imagem 16" descr="Gráfico, Gráfico de linhas&#10;&#10;O conteúdo gerado por IA pode estar incorreto.">
            <a:extLst>
              <a:ext uri="{FF2B5EF4-FFF2-40B4-BE49-F238E27FC236}">
                <a16:creationId xmlns:a16="http://schemas.microsoft.com/office/drawing/2014/main" id="{6F79076E-AAB5-1A12-0AFB-60ECF15C8AF0}"/>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Layer>
                </a14:imgProps>
              </a:ext>
            </a:extLst>
          </a:blip>
          <a:srcRect l="19521" t="28028" r="39562" b="33218"/>
          <a:stretch>
            <a:fillRect/>
          </a:stretch>
        </p:blipFill>
        <p:spPr bwMode="auto">
          <a:xfrm>
            <a:off x="156000" y="1289730"/>
            <a:ext cx="3084312" cy="1821023"/>
          </a:xfrm>
          <a:prstGeom prst="rect">
            <a:avLst/>
          </a:prstGeom>
          <a:ln>
            <a:noFill/>
          </a:ln>
          <a:extLst>
            <a:ext uri="{53640926-AAD7-44D8-BBD7-CCE9431645EC}">
              <a14:shadowObscured xmlns:a14="http://schemas.microsoft.com/office/drawing/2010/main"/>
            </a:ext>
          </a:extLst>
        </p:spPr>
      </p:pic>
      <p:grpSp>
        <p:nvGrpSpPr>
          <p:cNvPr id="19" name="Agrupar 18">
            <a:extLst>
              <a:ext uri="{FF2B5EF4-FFF2-40B4-BE49-F238E27FC236}">
                <a16:creationId xmlns:a16="http://schemas.microsoft.com/office/drawing/2014/main" id="{4FA0AB1D-DFCF-0BC9-8BE6-3E989A5110B5}"/>
              </a:ext>
            </a:extLst>
          </p:cNvPr>
          <p:cNvGrpSpPr/>
          <p:nvPr/>
        </p:nvGrpSpPr>
        <p:grpSpPr>
          <a:xfrm>
            <a:off x="6267034" y="717165"/>
            <a:ext cx="5768965" cy="2079823"/>
            <a:chOff x="6267034" y="717165"/>
            <a:chExt cx="5768965" cy="2079823"/>
          </a:xfrm>
        </p:grpSpPr>
        <p:sp>
          <p:nvSpPr>
            <p:cNvPr id="18" name="Retângulo: Cantos Arredondados 17">
              <a:extLst>
                <a:ext uri="{FF2B5EF4-FFF2-40B4-BE49-F238E27FC236}">
                  <a16:creationId xmlns:a16="http://schemas.microsoft.com/office/drawing/2014/main" id="{27958055-99B2-7DD1-E1A1-24240AA5E2F2}"/>
                </a:ext>
              </a:extLst>
            </p:cNvPr>
            <p:cNvSpPr/>
            <p:nvPr/>
          </p:nvSpPr>
          <p:spPr>
            <a:xfrm>
              <a:off x="6275999" y="1084777"/>
              <a:ext cx="5760000" cy="1712211"/>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lgn="just"/>
              <a:r>
                <a:rPr lang="pt-BR" sz="20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Caro(a) estudante, neste momento, vamos exercitar a habilidade de </a:t>
              </a:r>
              <a:r>
                <a:rPr lang="pt-BR" sz="2000" b="1"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resolver</a:t>
              </a:r>
              <a:r>
                <a:rPr lang="pt-BR" sz="20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problemas que envolvam relações existentes entre ângulos de um triângulo. Fique atento(a) à resolução e marque apenas uma alternativa.</a:t>
              </a:r>
              <a:endParaRPr lang="pt-BR" sz="2000" dirty="0">
                <a:solidFill>
                  <a:schemeClr val="tx1"/>
                </a:solidFill>
                <a:latin typeface="Arial Narrow" panose="020B0606020202030204" pitchFamily="34" charset="0"/>
              </a:endParaRPr>
            </a:p>
          </p:txBody>
        </p:sp>
        <p:pic>
          <p:nvPicPr>
            <p:cNvPr id="13" name="Imagem 12">
              <a:extLst>
                <a:ext uri="{FF2B5EF4-FFF2-40B4-BE49-F238E27FC236}">
                  <a16:creationId xmlns:a16="http://schemas.microsoft.com/office/drawing/2014/main" id="{9085C94F-A0E3-F7C2-AECB-1A5956A75FC4}"/>
                </a:ext>
              </a:extLst>
            </p:cNvPr>
            <p:cNvPicPr>
              <a:picLocks noChangeAspect="1"/>
            </p:cNvPicPr>
            <p:nvPr/>
          </p:nvPicPr>
          <p:blipFill>
            <a:blip r:embed="rId10"/>
            <a:stretch>
              <a:fillRect/>
            </a:stretch>
          </p:blipFill>
          <p:spPr>
            <a:xfrm>
              <a:off x="6267034" y="717165"/>
              <a:ext cx="2160000" cy="806943"/>
            </a:xfrm>
            <a:prstGeom prst="rect">
              <a:avLst/>
            </a:prstGeom>
          </p:spPr>
        </p:pic>
      </p:grpSp>
    </p:spTree>
    <p:extLst>
      <p:ext uri="{BB962C8B-B14F-4D97-AF65-F5344CB8AC3E}">
        <p14:creationId xmlns:p14="http://schemas.microsoft.com/office/powerpoint/2010/main" val="4045438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0BC540E7-1921-1F17-AC06-984E5610B413}"/>
                  </a:ext>
                </a:extLst>
              </p:cNvPr>
              <p:cNvSpPr txBox="1"/>
              <p:nvPr/>
            </p:nvSpPr>
            <p:spPr>
              <a:xfrm>
                <a:off x="6276002" y="869290"/>
                <a:ext cx="5760000" cy="3054682"/>
              </a:xfrm>
              <a:prstGeom prst="rect">
                <a:avLst/>
              </a:prstGeom>
              <a:noFill/>
            </p:spPr>
            <p:txBody>
              <a:bodyPr wrap="square">
                <a:spAutoFit/>
              </a:bodyPr>
              <a:lstStyle/>
              <a:p>
                <a:pPr algn="ctr">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endParaRPr lang="pt-BR" sz="2200" dirty="0">
                  <a:solidFill>
                    <a:srgbClr val="000000"/>
                  </a:solidFill>
                  <a:latin typeface="Arial Narrow" panose="020B0606020202030204" pitchFamily="34" charset="0"/>
                  <a:ea typeface="Times New Roman" panose="02020603050405020304" pitchFamily="18" charset="0"/>
                </a:endParaRPr>
              </a:p>
              <a:p>
                <a:pPr algn="just">
                  <a:lnSpc>
                    <a:spcPct val="115000"/>
                  </a:lnSpc>
                  <a:buNone/>
                </a:pPr>
                <a:endParaRPr lang="pt-BR" sz="2200" dirty="0">
                  <a:solidFill>
                    <a:srgbClr val="000000"/>
                  </a:solidFill>
                  <a:latin typeface="Arial Narrow" panose="020B0606020202030204" pitchFamily="34" charset="0"/>
                  <a:ea typeface="Times New Roman" panose="02020603050405020304" pitchFamily="18" charset="0"/>
                </a:endParaRPr>
              </a:p>
              <a:p>
                <a:pPr algn="just">
                  <a:lnSpc>
                    <a:spcPct val="115000"/>
                  </a:lnSpc>
                  <a:buNone/>
                </a:pPr>
                <a:endParaRPr lang="pt-BR" sz="2200" dirty="0">
                  <a:solidFill>
                    <a:srgbClr val="000000"/>
                  </a:solidFill>
                  <a:latin typeface="Arial Narrow" panose="020B0606020202030204" pitchFamily="34" charset="0"/>
                  <a:ea typeface="Times New Roman" panose="02020603050405020304" pitchFamily="18" charset="0"/>
                </a:endParaRPr>
              </a:p>
              <a:p>
                <a:r>
                  <a:rPr lang="pt-BR" sz="2200" dirty="0">
                    <a:latin typeface="Arial Narrow" panose="020B0606020202030204" pitchFamily="34" charset="0"/>
                  </a:rPr>
                  <a:t>Logo, os triângulos ABC e DEF são congruentes. Por notação, temos:</a:t>
                </a:r>
              </a:p>
              <a:p>
                <a:pPr/>
                <a14:m>
                  <m:oMathPara xmlns:m="http://schemas.openxmlformats.org/officeDocument/2006/math">
                    <m:oMathParaPr>
                      <m:jc m:val="centerGroup"/>
                    </m:oMathParaPr>
                    <m:oMath xmlns:m="http://schemas.openxmlformats.org/officeDocument/2006/math">
                      <m:r>
                        <a:rPr lang="pt-BR" sz="2200">
                          <a:latin typeface="Cambria Math" panose="02040503050406030204" pitchFamily="18" charset="0"/>
                        </a:rPr>
                        <m:t>∆</m:t>
                      </m:r>
                      <m:r>
                        <m:rPr>
                          <m:sty m:val="p"/>
                        </m:rPr>
                        <a:rPr lang="pt-BR" sz="2200">
                          <a:latin typeface="Cambria Math" panose="02040503050406030204" pitchFamily="18" charset="0"/>
                        </a:rPr>
                        <m:t>ABC</m:t>
                      </m:r>
                      <m:r>
                        <a:rPr lang="pt-BR" sz="2200">
                          <a:latin typeface="Cambria Math" panose="02040503050406030204" pitchFamily="18" charset="0"/>
                        </a:rPr>
                        <m:t>≡∆</m:t>
                      </m:r>
                      <m:r>
                        <m:rPr>
                          <m:sty m:val="p"/>
                        </m:rPr>
                        <a:rPr lang="pt-BR" sz="2200">
                          <a:latin typeface="Cambria Math" panose="02040503050406030204" pitchFamily="18" charset="0"/>
                        </a:rPr>
                        <m:t>DEF</m:t>
                      </m:r>
                    </m:oMath>
                  </m:oMathPara>
                </a14:m>
                <a:endParaRPr lang="pt-BR" sz="2200" dirty="0">
                  <a:latin typeface="Arial Narrow" panose="020B0606020202030204" pitchFamily="34" charset="0"/>
                </a:endParaRPr>
              </a:p>
            </p:txBody>
          </p:sp>
        </mc:Choice>
        <mc:Fallback xmlns="">
          <p:sp>
            <p:nvSpPr>
              <p:cNvPr id="10" name="CaixaDeTexto 9">
                <a:extLst>
                  <a:ext uri="{FF2B5EF4-FFF2-40B4-BE49-F238E27FC236}">
                    <a16:creationId xmlns:a16="http://schemas.microsoft.com/office/drawing/2014/main" id="{0BC540E7-1921-1F17-AC06-984E5610B413}"/>
                  </a:ext>
                </a:extLst>
              </p:cNvPr>
              <p:cNvSpPr txBox="1">
                <a:spLocks noRot="1" noChangeAspect="1" noMove="1" noResize="1" noEditPoints="1" noAdjustHandles="1" noChangeArrowheads="1" noChangeShapeType="1" noTextEdit="1"/>
              </p:cNvSpPr>
              <p:nvPr/>
            </p:nvSpPr>
            <p:spPr>
              <a:xfrm>
                <a:off x="6276002" y="869290"/>
                <a:ext cx="5760000" cy="3054682"/>
              </a:xfrm>
              <a:prstGeom prst="rect">
                <a:avLst/>
              </a:prstGeom>
              <a:blipFill>
                <a:blip r:embed="rId2"/>
                <a:stretch>
                  <a:fillRect l="-1377"/>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29A774E9-B194-601E-4D09-50A284E6AC3E}"/>
              </a:ext>
            </a:extLst>
          </p:cNvPr>
          <p:cNvPicPr>
            <a:picLocks noChangeAspect="1"/>
          </p:cNvPicPr>
          <p:nvPr/>
        </p:nvPicPr>
        <p:blipFill>
          <a:blip r:embed="rId3"/>
          <a:srcRect l="1170"/>
          <a:stretch>
            <a:fillRect/>
          </a:stretch>
        </p:blipFill>
        <p:spPr>
          <a:xfrm>
            <a:off x="156000" y="612001"/>
            <a:ext cx="3600000" cy="740667"/>
          </a:xfrm>
          <a:prstGeom prst="rect">
            <a:avLst/>
          </a:prstGeom>
        </p:spPr>
      </p:pic>
      <p:sp>
        <p:nvSpPr>
          <p:cNvPr id="6" name="CaixaDeTexto 5">
            <a:extLst>
              <a:ext uri="{FF2B5EF4-FFF2-40B4-BE49-F238E27FC236}">
                <a16:creationId xmlns:a16="http://schemas.microsoft.com/office/drawing/2014/main" id="{6BB14BEF-FC13-1F2F-22C9-6B7CE6CF0A4C}"/>
              </a:ext>
            </a:extLst>
          </p:cNvPr>
          <p:cNvSpPr txBox="1"/>
          <p:nvPr/>
        </p:nvSpPr>
        <p:spPr>
          <a:xfrm>
            <a:off x="156000" y="1434066"/>
            <a:ext cx="5760000" cy="4729949"/>
          </a:xfrm>
          <a:prstGeom prst="rect">
            <a:avLst/>
          </a:prstGeom>
          <a:noFill/>
        </p:spPr>
        <p:txBody>
          <a:bodyPr wrap="square">
            <a:spAutoFit/>
          </a:bodyPr>
          <a:lstStyle/>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Dois triângulos são </a:t>
            </a:r>
            <a:r>
              <a:rPr lang="pt-BR" sz="2200" b="1" dirty="0">
                <a:solidFill>
                  <a:srgbClr val="000000"/>
                </a:solidFill>
                <a:effectLst/>
                <a:latin typeface="Arial Narrow" panose="020B0606020202030204" pitchFamily="34" charset="0"/>
                <a:ea typeface="Times New Roman" panose="02020603050405020304" pitchFamily="18" charset="0"/>
              </a:rPr>
              <a:t>congruentes</a:t>
            </a:r>
            <a:r>
              <a:rPr lang="pt-BR" sz="2200" dirty="0">
                <a:solidFill>
                  <a:srgbClr val="000000"/>
                </a:solidFill>
                <a:effectLst/>
                <a:latin typeface="Arial Narrow" panose="020B0606020202030204" pitchFamily="34" charset="0"/>
                <a:ea typeface="Times New Roman" panose="02020603050405020304" pitchFamily="18" charset="0"/>
              </a:rPr>
              <a:t> quando têm os lados e os ângulos internos correspondentes congruentes.</a:t>
            </a:r>
          </a:p>
          <a:p>
            <a:pPr algn="ctr">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Os triângulos possuem as mesmas medidas de ângulos e de lados. Assim, temos as seguintes correspondências:</a:t>
            </a:r>
            <a:r>
              <a:rPr lang="pt-BR" sz="2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dirty="0">
              <a:solidFill>
                <a:srgbClr val="000000"/>
              </a:solidFill>
              <a:effectLst/>
              <a:latin typeface="Arial Narrow" panose="020B0606020202030204" pitchFamily="34" charset="0"/>
              <a:ea typeface="Times New Roman" panose="02020603050405020304" pitchFamily="18" charset="0"/>
            </a:endParaRPr>
          </a:p>
        </p:txBody>
      </p:sp>
      <p:pic>
        <p:nvPicPr>
          <p:cNvPr id="4" name="Imagem 3" descr="Gráfico, Gráfico de linhas&#10;&#10;Descrição gerada automaticamente">
            <a:extLst>
              <a:ext uri="{FF2B5EF4-FFF2-40B4-BE49-F238E27FC236}">
                <a16:creationId xmlns:a16="http://schemas.microsoft.com/office/drawing/2014/main" id="{D8F42558-CF6E-7563-F68D-C1E3C4A8AA61}"/>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200000"/>
                    </a14:imgEffect>
                    <a14:imgEffect>
                      <a14:brightnessContrast contrast="20000"/>
                    </a14:imgEffect>
                  </a14:imgLayer>
                </a14:imgProps>
              </a:ext>
            </a:extLst>
          </a:blip>
          <a:srcRect l="1309" t="4424" r="2549" b="2463"/>
          <a:stretch/>
        </p:blipFill>
        <p:spPr bwMode="auto">
          <a:xfrm>
            <a:off x="1292283" y="2402600"/>
            <a:ext cx="3759173" cy="2366624"/>
          </a:xfrm>
          <a:prstGeom prst="rect">
            <a:avLst/>
          </a:prstGeom>
          <a:ln>
            <a:noFill/>
          </a:ln>
          <a:extLst>
            <a:ext uri="{53640926-AAD7-44D8-BBD7-CCE9431645EC}">
              <a14:shadowObscured xmlns:a14="http://schemas.microsoft.com/office/drawing/2010/main"/>
            </a:ext>
          </a:extLst>
        </p:spPr>
      </p:pic>
      <p:pic>
        <p:nvPicPr>
          <p:cNvPr id="9" name="Imagem 8">
            <a:extLst>
              <a:ext uri="{FF2B5EF4-FFF2-40B4-BE49-F238E27FC236}">
                <a16:creationId xmlns:a16="http://schemas.microsoft.com/office/drawing/2014/main" id="{4EBB84D4-2C24-40D0-AEA8-89A747104A25}"/>
              </a:ext>
            </a:extLst>
          </p:cNvPr>
          <p:cNvPicPr>
            <a:picLocks noChangeAspect="1"/>
          </p:cNvPicPr>
          <p:nvPr/>
        </p:nvPicPr>
        <p:blipFill>
          <a:blip r:embed="rId6"/>
          <a:srcRect l="39884" r="38129" b="22650"/>
          <a:stretch>
            <a:fillRect/>
          </a:stretch>
        </p:blipFill>
        <p:spPr>
          <a:xfrm>
            <a:off x="7571458" y="982334"/>
            <a:ext cx="2862453" cy="1614124"/>
          </a:xfrm>
          <a:prstGeom prst="rect">
            <a:avLst/>
          </a:prstGeom>
        </p:spPr>
      </p:pic>
      <p:sp>
        <p:nvSpPr>
          <p:cNvPr id="13" name="Retângulo: Cantos Arredondados 12">
            <a:extLst>
              <a:ext uri="{FF2B5EF4-FFF2-40B4-BE49-F238E27FC236}">
                <a16:creationId xmlns:a16="http://schemas.microsoft.com/office/drawing/2014/main" id="{A0483A11-7BAF-0CF9-1B21-F6AE08A39B5E}"/>
              </a:ext>
            </a:extLst>
          </p:cNvPr>
          <p:cNvSpPr/>
          <p:nvPr/>
        </p:nvSpPr>
        <p:spPr>
          <a:xfrm>
            <a:off x="6187739" y="4769223"/>
            <a:ext cx="5760000" cy="1792942"/>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703388" algn="just"/>
            <a:r>
              <a:rPr lang="pt-BR" sz="2200" dirty="0">
                <a:solidFill>
                  <a:schemeClr val="tx1"/>
                </a:solidFill>
                <a:latin typeface="Arial Narrow" panose="020B0606020202030204" pitchFamily="34" charset="0"/>
              </a:rPr>
              <a:t>Note que, para triângulos congruentes, temos um caso de </a:t>
            </a:r>
            <a:r>
              <a:rPr lang="pt-BR" sz="2200" b="1" dirty="0">
                <a:solidFill>
                  <a:schemeClr val="tx1"/>
                </a:solidFill>
                <a:latin typeface="Arial Narrow" panose="020B0606020202030204" pitchFamily="34" charset="0"/>
              </a:rPr>
              <a:t>transformação isométrica,</a:t>
            </a:r>
            <a:r>
              <a:rPr lang="pt-BR" sz="2200" dirty="0">
                <a:solidFill>
                  <a:schemeClr val="tx1"/>
                </a:solidFill>
                <a:latin typeface="Arial Narrow" panose="020B0606020202030204" pitchFamily="34" charset="0"/>
              </a:rPr>
              <a:t> já que modificamos apenas a posição por meio de uma translação, reflexão ou rotação das figuras.</a:t>
            </a:r>
          </a:p>
        </p:txBody>
      </p:sp>
      <p:pic>
        <p:nvPicPr>
          <p:cNvPr id="16" name="Imagem 15">
            <a:extLst>
              <a:ext uri="{FF2B5EF4-FFF2-40B4-BE49-F238E27FC236}">
                <a16:creationId xmlns:a16="http://schemas.microsoft.com/office/drawing/2014/main" id="{295FC597-2FAA-8BCE-EEF1-054C37F245AD}"/>
              </a:ext>
            </a:extLst>
          </p:cNvPr>
          <p:cNvPicPr>
            <a:picLocks noChangeAspect="1"/>
          </p:cNvPicPr>
          <p:nvPr/>
        </p:nvPicPr>
        <p:blipFill>
          <a:blip r:embed="rId7"/>
          <a:stretch>
            <a:fillRect/>
          </a:stretch>
        </p:blipFill>
        <p:spPr>
          <a:xfrm>
            <a:off x="6160844" y="4340479"/>
            <a:ext cx="1647415" cy="857488"/>
          </a:xfrm>
          <a:prstGeom prst="rect">
            <a:avLst/>
          </a:prstGeom>
        </p:spPr>
      </p:pic>
    </p:spTree>
    <p:extLst>
      <p:ext uri="{BB962C8B-B14F-4D97-AF65-F5344CB8AC3E}">
        <p14:creationId xmlns:p14="http://schemas.microsoft.com/office/powerpoint/2010/main" val="1714473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47058FF-1349-8C48-C464-9608A8EF680B}"/>
              </a:ext>
            </a:extLst>
          </p:cNvPr>
          <p:cNvSpPr txBox="1"/>
          <p:nvPr/>
        </p:nvSpPr>
        <p:spPr>
          <a:xfrm>
            <a:off x="156000" y="723765"/>
            <a:ext cx="5850353" cy="3477875"/>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Para identificar e determinar se dois triângulos são congruentes, temos os </a:t>
            </a:r>
            <a:r>
              <a:rPr lang="pt-BR" sz="2200" u="sng" dirty="0">
                <a:solidFill>
                  <a:srgbClr val="000000"/>
                </a:solidFill>
                <a:effectLst/>
                <a:latin typeface="Arial Narrow" panose="020B0606020202030204" pitchFamily="34" charset="0"/>
                <a:ea typeface="Times New Roman" panose="02020603050405020304" pitchFamily="18" charset="0"/>
              </a:rPr>
              <a:t>casos de congruência</a:t>
            </a:r>
            <a:r>
              <a:rPr lang="pt-BR" sz="2200" dirty="0">
                <a:solidFill>
                  <a:srgbClr val="000000"/>
                </a:solidFill>
                <a:effectLst/>
                <a:latin typeface="Arial Narrow" panose="020B0606020202030204" pitchFamily="34" charset="0"/>
                <a:ea typeface="Times New Roman" panose="02020603050405020304" pitchFamily="18" charset="0"/>
              </a:rPr>
              <a:t>:</a:t>
            </a:r>
          </a:p>
          <a:p>
            <a:pPr algn="just">
              <a:buNone/>
            </a:pPr>
            <a:r>
              <a:rPr lang="pt-BR" sz="2200" b="1" dirty="0">
                <a:solidFill>
                  <a:srgbClr val="000000"/>
                </a:solidFill>
                <a:effectLst/>
                <a:latin typeface="Arial Narrow" panose="020B0606020202030204" pitchFamily="34" charset="0"/>
                <a:ea typeface="Times New Roman" panose="02020603050405020304" pitchFamily="18" charset="0"/>
              </a:rPr>
              <a:t>I. Lado, Lado, Lado (LLL):</a:t>
            </a:r>
            <a:r>
              <a:rPr lang="pt-BR" sz="2200" dirty="0">
                <a:solidFill>
                  <a:srgbClr val="000000"/>
                </a:solidFill>
                <a:effectLst/>
                <a:latin typeface="Arial Narrow" panose="020B0606020202030204" pitchFamily="34" charset="0"/>
                <a:ea typeface="Times New Roman" panose="02020603050405020304" pitchFamily="18" charset="0"/>
              </a:rPr>
              <a:t> ocorre quando as medidas dos lados são congruentes.</a:t>
            </a:r>
          </a:p>
          <a:p>
            <a:pPr algn="jus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buNone/>
            </a:pPr>
            <a:endParaRPr lang="pt-BR" sz="2200" dirty="0">
              <a:solidFill>
                <a:srgbClr val="000000"/>
              </a:solidFill>
              <a:latin typeface="Arial Narrow" panose="020B0606020202030204" pitchFamily="34" charset="0"/>
              <a:ea typeface="Times New Roman" panose="02020603050405020304" pitchFamily="18" charset="0"/>
            </a:endParaRPr>
          </a:p>
          <a:p>
            <a:pPr algn="jus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buNone/>
            </a:pPr>
            <a:endParaRPr lang="pt-BR" sz="2200" dirty="0">
              <a:solidFill>
                <a:srgbClr val="000000"/>
              </a:solidFill>
              <a:latin typeface="Arial Narrow" panose="020B0606020202030204" pitchFamily="34" charset="0"/>
              <a:ea typeface="Times New Roman" panose="02020603050405020304" pitchFamily="18" charset="0"/>
            </a:endParaRPr>
          </a:p>
          <a:p>
            <a:pPr algn="just">
              <a:buNone/>
            </a:pPr>
            <a:endParaRPr lang="pt-BR" sz="2200" dirty="0">
              <a:solidFill>
                <a:srgbClr val="000000"/>
              </a:solidFill>
              <a:latin typeface="Arial Narrow" panose="020B0606020202030204" pitchFamily="34" charset="0"/>
              <a:ea typeface="Times New Roman" panose="02020603050405020304" pitchFamily="18" charset="0"/>
            </a:endParaRPr>
          </a:p>
        </p:txBody>
      </p:sp>
      <p:pic>
        <p:nvPicPr>
          <p:cNvPr id="4" name="Imagem 3" descr="Tela de computador com texto preto sobre fundo branco&#10;&#10;Descrição gerada automaticamente com confiança média">
            <a:extLst>
              <a:ext uri="{FF2B5EF4-FFF2-40B4-BE49-F238E27FC236}">
                <a16:creationId xmlns:a16="http://schemas.microsoft.com/office/drawing/2014/main" id="{239BE546-2D58-134C-FAC2-1FA04E2624C3}"/>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614065" y="2165270"/>
            <a:ext cx="4731016" cy="2414891"/>
          </a:xfrm>
          <a:prstGeom prst="rect">
            <a:avLst/>
          </a:prstGeom>
        </p:spPr>
      </p:pic>
      <p:pic>
        <p:nvPicPr>
          <p:cNvPr id="5" name="Imagem 4" descr="Gráfico, Gráfico de radar, Gráfico de linhas&#10;&#10;Descrição gerada automaticamente">
            <a:extLst>
              <a:ext uri="{FF2B5EF4-FFF2-40B4-BE49-F238E27FC236}">
                <a16:creationId xmlns:a16="http://schemas.microsoft.com/office/drawing/2014/main" id="{6468F0F9-C246-1893-69E5-D3D524E713CD}"/>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6529905" y="2165270"/>
            <a:ext cx="5011357" cy="2036370"/>
          </a:xfrm>
          <a:prstGeom prst="rect">
            <a:avLst/>
          </a:prstGeom>
        </p:spPr>
      </p:pic>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D88231D3-4BD2-1635-8095-CFD0BFEAD11F}"/>
                  </a:ext>
                </a:extLst>
              </p:cNvPr>
              <p:cNvSpPr txBox="1"/>
              <p:nvPr/>
            </p:nvSpPr>
            <p:spPr>
              <a:xfrm>
                <a:off x="156000" y="4580161"/>
                <a:ext cx="5766686" cy="2125967"/>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Como</a:t>
                </a:r>
              </a:p>
              <a:p>
                <a:pPr algn="just">
                  <a:buNone/>
                </a:pPr>
                <a14:m>
                  <m:oMathPara xmlns:m="http://schemas.openxmlformats.org/officeDocument/2006/math">
                    <m:oMathParaPr>
                      <m:jc m:val="centerGroup"/>
                    </m:oMathParaPr>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AB</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DE</m:t>
                          </m:r>
                        </m:e>
                      </m:acc>
                    </m:oMath>
                  </m:oMathPara>
                </a14:m>
                <a:endParaRPr lang="pt-BR" sz="2200" dirty="0">
                  <a:solidFill>
                    <a:srgbClr val="000000"/>
                  </a:solidFill>
                  <a:effectLst/>
                  <a:latin typeface="Arial Narrow" panose="020B0606020202030204" pitchFamily="34" charset="0"/>
                  <a:ea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BC</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EF</m:t>
                          </m:r>
                        </m:e>
                      </m:acc>
                    </m:oMath>
                  </m:oMathPara>
                </a14:m>
                <a:endParaRPr lang="pt-BR" sz="2200" dirty="0">
                  <a:solidFill>
                    <a:srgbClr val="000000"/>
                  </a:solidFill>
                  <a:effectLst/>
                  <a:latin typeface="Arial Narrow" panose="020B0606020202030204" pitchFamily="34" charset="0"/>
                  <a:ea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AC</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EF</m:t>
                          </m:r>
                        </m:e>
                      </m:acc>
                    </m:oMath>
                  </m:oMathPara>
                </a14:m>
                <a:endParaRPr lang="pt-BR" sz="2200" dirty="0">
                  <a:solidFill>
                    <a:srgbClr val="000000"/>
                  </a:solidFill>
                  <a:effectLst/>
                  <a:latin typeface="Arial Narrow" panose="020B0606020202030204" pitchFamily="34" charset="0"/>
                  <a:ea typeface="Times New Roman" panose="02020603050405020304" pitchFamily="18" charset="0"/>
                </a:endParaRPr>
              </a:p>
              <a:p>
                <a:pPr algn="jus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buNone/>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Então, </a:t>
                </a:r>
                <a14:m>
                  <m:oMath xmlns:m="http://schemas.openxmlformats.org/officeDocument/2006/math">
                    <m:r>
                      <a:rPr lang="pt-BR" sz="2200">
                        <a:effectLst/>
                        <a:latin typeface="Cambria Math" panose="02040503050406030204" pitchFamily="18" charset="0"/>
                        <a:ea typeface="MS Mincho" panose="02020609040205080304" pitchFamily="49" charset="-128"/>
                        <a:cs typeface="Times New Roman" panose="02020603050405020304" pitchFamily="18" charset="0"/>
                      </a:rPr>
                      <m:t>∆</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ABC</m:t>
                    </m:r>
                    <m:r>
                      <a:rPr lang="pt-BR" sz="2200">
                        <a:effectLst/>
                        <a:latin typeface="Cambria Math" panose="02040503050406030204" pitchFamily="18" charset="0"/>
                        <a:ea typeface="MS Mincho" panose="02020609040205080304" pitchFamily="49" charset="-128"/>
                        <a:cs typeface="Times New Roman" panose="02020603050405020304" pitchFamily="18" charset="0"/>
                      </a:rPr>
                      <m:t>≡∆</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DEF</m:t>
                    </m:r>
                  </m:oMath>
                </a14:m>
                <a:endParaRPr lang="pt-BR" sz="2200" dirty="0">
                  <a:latin typeface="Arial Narrow" panose="020B0606020202030204" pitchFamily="34" charset="0"/>
                </a:endParaRPr>
              </a:p>
            </p:txBody>
          </p:sp>
        </mc:Choice>
        <mc:Fallback>
          <p:sp>
            <p:nvSpPr>
              <p:cNvPr id="7" name="CaixaDeTexto 6">
                <a:extLst>
                  <a:ext uri="{FF2B5EF4-FFF2-40B4-BE49-F238E27FC236}">
                    <a16:creationId xmlns:a16="http://schemas.microsoft.com/office/drawing/2014/main" id="{D88231D3-4BD2-1635-8095-CFD0BFEAD11F}"/>
                  </a:ext>
                </a:extLst>
              </p:cNvPr>
              <p:cNvSpPr txBox="1">
                <a:spLocks noRot="1" noChangeAspect="1" noMove="1" noResize="1" noEditPoints="1" noAdjustHandles="1" noChangeArrowheads="1" noChangeShapeType="1" noTextEdit="1"/>
              </p:cNvSpPr>
              <p:nvPr/>
            </p:nvSpPr>
            <p:spPr>
              <a:xfrm>
                <a:off x="156000" y="4580161"/>
                <a:ext cx="5766686" cy="2125967"/>
              </a:xfrm>
              <a:prstGeom prst="rect">
                <a:avLst/>
              </a:prstGeom>
              <a:blipFill>
                <a:blip r:embed="rId6"/>
                <a:stretch>
                  <a:fillRect l="-1374" t="-1433" b="-5158"/>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76DC5741-0355-DA8E-C088-FBD870AF538B}"/>
              </a:ext>
            </a:extLst>
          </p:cNvPr>
          <p:cNvSpPr txBox="1"/>
          <p:nvPr/>
        </p:nvSpPr>
        <p:spPr>
          <a:xfrm>
            <a:off x="6382870" y="963270"/>
            <a:ext cx="5585010" cy="1107996"/>
          </a:xfrm>
          <a:prstGeom prst="rect">
            <a:avLst/>
          </a:prstGeom>
          <a:noFill/>
        </p:spPr>
        <p:txBody>
          <a:bodyPr wrap="square">
            <a:spAutoFit/>
          </a:bodyPr>
          <a:lstStyle/>
          <a:p>
            <a:pPr algn="just"/>
            <a:r>
              <a:rPr lang="pt-BR" sz="2200" b="1" dirty="0">
                <a:latin typeface="Arial Narrow" panose="020B0606020202030204" pitchFamily="34" charset="0"/>
              </a:rPr>
              <a:t>II. Lado, Ângulo, Lado (LAL):</a:t>
            </a:r>
            <a:r>
              <a:rPr lang="pt-BR" sz="2200" dirty="0">
                <a:latin typeface="Arial Narrow" panose="020B0606020202030204" pitchFamily="34" charset="0"/>
              </a:rPr>
              <a:t> ocorre quando dois lados e o ângulo formado </a:t>
            </a:r>
            <a:r>
              <a:rPr lang="pt-BR" sz="2200" u="sng" dirty="0">
                <a:latin typeface="Arial Narrow" panose="020B0606020202030204" pitchFamily="34" charset="0"/>
              </a:rPr>
              <a:t>entre</a:t>
            </a:r>
            <a:r>
              <a:rPr lang="pt-BR" sz="2200" dirty="0">
                <a:latin typeface="Arial Narrow" panose="020B0606020202030204" pitchFamily="34" charset="0"/>
              </a:rPr>
              <a:t> esses lados são congruentes.</a:t>
            </a:r>
          </a:p>
        </p:txBody>
      </p:sp>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B39E04C9-C4EB-6B9E-1B98-D11CB4BEB1A3}"/>
                  </a:ext>
                </a:extLst>
              </p:cNvPr>
              <p:cNvSpPr txBox="1"/>
              <p:nvPr/>
            </p:nvSpPr>
            <p:spPr>
              <a:xfrm>
                <a:off x="6269316" y="4580161"/>
                <a:ext cx="5698564" cy="1795876"/>
              </a:xfrm>
              <a:prstGeom prst="rect">
                <a:avLst/>
              </a:prstGeom>
              <a:noFill/>
            </p:spPr>
            <p:txBody>
              <a:bodyPr wrap="square">
                <a:spAutoFit/>
              </a:bodyPr>
              <a:lstStyle/>
              <a:p>
                <a:pPr algn="just"/>
                <a:r>
                  <a:rPr lang="pt-BR" sz="2200" dirty="0">
                    <a:latin typeface="Arial Narrow" panose="020B0606020202030204" pitchFamily="34" charset="0"/>
                  </a:rPr>
                  <a:t>Como</a:t>
                </a:r>
              </a:p>
              <a:p>
                <a:pPr algn="just"/>
                <a14:m>
                  <m:oMathPara xmlns:m="http://schemas.openxmlformats.org/officeDocument/2006/math">
                    <m:oMathParaPr>
                      <m:jc m:val="centerGroup"/>
                    </m:oMathParaPr>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AB</m:t>
                          </m:r>
                        </m:e>
                      </m:acc>
                      <m:r>
                        <a:rPr lang="pt-BR" sz="2200">
                          <a:latin typeface="Cambria Math" panose="02040503050406030204" pitchFamily="18" charset="0"/>
                        </a:rPr>
                        <m:t>≡</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DE</m:t>
                          </m:r>
                        </m:e>
                      </m:acc>
                    </m:oMath>
                  </m:oMathPara>
                </a14:m>
                <a:endParaRPr lang="pt-BR" sz="22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B</m:t>
                          </m:r>
                        </m:e>
                      </m:acc>
                      <m:r>
                        <a:rPr lang="pt-BR" sz="2200">
                          <a:latin typeface="Cambria Math" panose="02040503050406030204" pitchFamily="18" charset="0"/>
                        </a:rPr>
                        <m:t>≡</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E</m:t>
                          </m:r>
                        </m:e>
                      </m:acc>
                    </m:oMath>
                  </m:oMathPara>
                </a14:m>
                <a:endParaRPr lang="pt-BR" sz="22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BC</m:t>
                          </m:r>
                        </m:e>
                      </m:acc>
                      <m:r>
                        <a:rPr lang="pt-BR" sz="2200">
                          <a:latin typeface="Cambria Math" panose="02040503050406030204" pitchFamily="18" charset="0"/>
                        </a:rPr>
                        <m:t>≡</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EF</m:t>
                          </m:r>
                        </m:e>
                      </m:acc>
                    </m:oMath>
                  </m:oMathPara>
                </a14:m>
                <a:endParaRPr lang="pt-BR" sz="2200" dirty="0">
                  <a:latin typeface="Arial Narrow" panose="020B0606020202030204" pitchFamily="34" charset="0"/>
                </a:endParaRPr>
              </a:p>
              <a:p>
                <a:pPr algn="just"/>
                <a:r>
                  <a:rPr lang="pt-BR" sz="2200" dirty="0">
                    <a:latin typeface="Arial Narrow" panose="020B0606020202030204" pitchFamily="34" charset="0"/>
                  </a:rPr>
                  <a:t>Então, </a:t>
                </a:r>
                <a14:m>
                  <m:oMath xmlns:m="http://schemas.openxmlformats.org/officeDocument/2006/math">
                    <m:r>
                      <a:rPr lang="pt-BR" sz="2200">
                        <a:latin typeface="Cambria Math" panose="02040503050406030204" pitchFamily="18" charset="0"/>
                      </a:rPr>
                      <m:t>∆</m:t>
                    </m:r>
                    <m:r>
                      <m:rPr>
                        <m:sty m:val="p"/>
                      </m:rPr>
                      <a:rPr lang="pt-BR" sz="2200">
                        <a:latin typeface="Cambria Math" panose="02040503050406030204" pitchFamily="18" charset="0"/>
                      </a:rPr>
                      <m:t>ABC</m:t>
                    </m:r>
                    <m:r>
                      <a:rPr lang="pt-BR" sz="2200">
                        <a:latin typeface="Cambria Math" panose="02040503050406030204" pitchFamily="18" charset="0"/>
                      </a:rPr>
                      <m:t>≡∆</m:t>
                    </m:r>
                    <m:r>
                      <m:rPr>
                        <m:sty m:val="p"/>
                      </m:rPr>
                      <a:rPr lang="pt-BR" sz="2200">
                        <a:latin typeface="Cambria Math" panose="02040503050406030204" pitchFamily="18" charset="0"/>
                      </a:rPr>
                      <m:t>DEF</m:t>
                    </m:r>
                  </m:oMath>
                </a14:m>
                <a:endParaRPr lang="pt-BR" sz="2200" dirty="0">
                  <a:latin typeface="Arial Narrow" panose="020B0606020202030204" pitchFamily="34" charset="0"/>
                </a:endParaRPr>
              </a:p>
            </p:txBody>
          </p:sp>
        </mc:Choice>
        <mc:Fallback>
          <p:sp>
            <p:nvSpPr>
              <p:cNvPr id="9" name="CaixaDeTexto 8">
                <a:extLst>
                  <a:ext uri="{FF2B5EF4-FFF2-40B4-BE49-F238E27FC236}">
                    <a16:creationId xmlns:a16="http://schemas.microsoft.com/office/drawing/2014/main" id="{B39E04C9-C4EB-6B9E-1B98-D11CB4BEB1A3}"/>
                  </a:ext>
                </a:extLst>
              </p:cNvPr>
              <p:cNvSpPr txBox="1">
                <a:spLocks noRot="1" noChangeAspect="1" noMove="1" noResize="1" noEditPoints="1" noAdjustHandles="1" noChangeArrowheads="1" noChangeShapeType="1" noTextEdit="1"/>
              </p:cNvSpPr>
              <p:nvPr/>
            </p:nvSpPr>
            <p:spPr>
              <a:xfrm>
                <a:off x="6269316" y="4580161"/>
                <a:ext cx="5698564" cy="1795876"/>
              </a:xfrm>
              <a:prstGeom prst="rect">
                <a:avLst/>
              </a:prstGeom>
              <a:blipFill>
                <a:blip r:embed="rId7"/>
                <a:stretch>
                  <a:fillRect l="-1390" t="-1695" b="-6441"/>
                </a:stretch>
              </a:blipFill>
            </p:spPr>
            <p:txBody>
              <a:bodyPr/>
              <a:lstStyle/>
              <a:p>
                <a:r>
                  <a:rPr lang="pt-BR">
                    <a:noFill/>
                  </a:rPr>
                  <a:t> </a:t>
                </a:r>
              </a:p>
            </p:txBody>
          </p:sp>
        </mc:Fallback>
      </mc:AlternateContent>
    </p:spTree>
    <p:extLst>
      <p:ext uri="{BB962C8B-B14F-4D97-AF65-F5344CB8AC3E}">
        <p14:creationId xmlns:p14="http://schemas.microsoft.com/office/powerpoint/2010/main" val="2768345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4D25A917-3856-EF9D-1BDA-8B43657C04F7}"/>
              </a:ext>
            </a:extLst>
          </p:cNvPr>
          <p:cNvSpPr txBox="1"/>
          <p:nvPr/>
        </p:nvSpPr>
        <p:spPr>
          <a:xfrm>
            <a:off x="143435" y="723765"/>
            <a:ext cx="5692589" cy="2800767"/>
          </a:xfrm>
          <a:prstGeom prst="rect">
            <a:avLst/>
          </a:prstGeom>
          <a:solidFill>
            <a:schemeClr val="bg1"/>
          </a:solidFill>
        </p:spPr>
        <p:txBody>
          <a:bodyPr wrap="square">
            <a:spAutoFit/>
          </a:bodyPr>
          <a:lstStyle/>
          <a:p>
            <a:pPr algn="just"/>
            <a:r>
              <a:rPr lang="pt-BR" sz="2200" b="1" dirty="0">
                <a:latin typeface="Arial Narrow" panose="020B0606020202030204" pitchFamily="34" charset="0"/>
              </a:rPr>
              <a:t>III. Ângulo, Lado, Ângulo (ALA):</a:t>
            </a:r>
            <a:r>
              <a:rPr lang="pt-BR" sz="2200" dirty="0">
                <a:latin typeface="Arial Narrow" panose="020B0606020202030204" pitchFamily="34" charset="0"/>
              </a:rPr>
              <a:t> ocorre quando dois ângulos são congruentes a seus correspondentes, e o lado que está entre eles também é congruente.</a:t>
            </a:r>
          </a:p>
          <a:p>
            <a:pPr algn="jus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buNone/>
            </a:pPr>
            <a:endParaRPr lang="pt-BR" sz="2200" dirty="0">
              <a:solidFill>
                <a:srgbClr val="000000"/>
              </a:solidFill>
              <a:latin typeface="Arial Narrow" panose="020B0606020202030204" pitchFamily="34" charset="0"/>
              <a:ea typeface="Times New Roman" panose="02020603050405020304" pitchFamily="18" charset="0"/>
            </a:endParaRPr>
          </a:p>
          <a:p>
            <a:pPr algn="jus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buNone/>
            </a:pPr>
            <a:endParaRPr lang="pt-BR" sz="2200" dirty="0">
              <a:solidFill>
                <a:srgbClr val="000000"/>
              </a:solidFill>
              <a:latin typeface="Arial Narrow" panose="020B0606020202030204" pitchFamily="34" charset="0"/>
              <a:ea typeface="Times New Roman" panose="02020603050405020304" pitchFamily="18" charset="0"/>
            </a:endParaRPr>
          </a:p>
        </p:txBody>
      </p:sp>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D9A725F1-DA19-2519-DE4C-40C58EE99D81}"/>
                  </a:ext>
                </a:extLst>
              </p:cNvPr>
              <p:cNvSpPr txBox="1"/>
              <p:nvPr/>
            </p:nvSpPr>
            <p:spPr>
              <a:xfrm>
                <a:off x="6212542" y="3524532"/>
                <a:ext cx="5656738" cy="1806520"/>
              </a:xfrm>
              <a:prstGeom prst="rect">
                <a:avLst/>
              </a:prstGeom>
              <a:noFill/>
            </p:spPr>
            <p:txBody>
              <a:bodyPr wrap="square">
                <a:spAutoFit/>
              </a:bodyPr>
              <a:lstStyle/>
              <a:p>
                <a:r>
                  <a:rPr lang="pt-BR" sz="2200" dirty="0">
                    <a:latin typeface="Arial Narrow" panose="020B0606020202030204" pitchFamily="34" charset="0"/>
                  </a:rPr>
                  <a:t>Como</a:t>
                </a:r>
              </a:p>
              <a:p>
                <a:pPr/>
                <a14:m>
                  <m:oMathPara xmlns:m="http://schemas.openxmlformats.org/officeDocument/2006/math">
                    <m:oMathParaPr>
                      <m:jc m:val="centerGroup"/>
                    </m:oMathParaPr>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AC</m:t>
                          </m:r>
                        </m:e>
                      </m:acc>
                      <m:r>
                        <a:rPr lang="pt-BR" sz="2200">
                          <a:latin typeface="Cambria Math" panose="02040503050406030204" pitchFamily="18" charset="0"/>
                        </a:rPr>
                        <m:t>≡</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DE</m:t>
                          </m:r>
                        </m:e>
                      </m:acc>
                    </m:oMath>
                  </m:oMathPara>
                </a14:m>
                <a:endParaRPr lang="pt-BR" sz="2200" dirty="0">
                  <a:latin typeface="Arial Narrow" panose="020B0606020202030204" pitchFamily="34" charset="0"/>
                </a:endParaRPr>
              </a:p>
              <a:p>
                <a:pPr/>
                <a14:m>
                  <m:oMathPara xmlns:m="http://schemas.openxmlformats.org/officeDocument/2006/math">
                    <m:oMathParaPr>
                      <m:jc m:val="centerGroup"/>
                    </m:oMathParaPr>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A</m:t>
                          </m:r>
                        </m:e>
                      </m:acc>
                      <m:r>
                        <a:rPr lang="pt-BR" sz="2200">
                          <a:latin typeface="Cambria Math" panose="02040503050406030204" pitchFamily="18" charset="0"/>
                        </a:rPr>
                        <m:t>≡</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D</m:t>
                          </m:r>
                        </m:e>
                      </m:acc>
                    </m:oMath>
                  </m:oMathPara>
                </a14:m>
                <a:endParaRPr lang="pt-BR" sz="2200" dirty="0">
                  <a:latin typeface="Arial Narrow" panose="020B0606020202030204" pitchFamily="34" charset="0"/>
                </a:endParaRPr>
              </a:p>
              <a:p>
                <a:pPr/>
                <a14:m>
                  <m:oMathPara xmlns:m="http://schemas.openxmlformats.org/officeDocument/2006/math">
                    <m:oMathParaPr>
                      <m:jc m:val="centerGroup"/>
                    </m:oMathParaPr>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B</m:t>
                          </m:r>
                        </m:e>
                      </m:acc>
                      <m:r>
                        <a:rPr lang="pt-BR" sz="2200">
                          <a:latin typeface="Cambria Math" panose="02040503050406030204" pitchFamily="18" charset="0"/>
                        </a:rPr>
                        <m:t>≡</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E</m:t>
                          </m:r>
                        </m:e>
                      </m:acc>
                    </m:oMath>
                  </m:oMathPara>
                </a14:m>
                <a:endParaRPr lang="pt-BR" sz="2200" dirty="0">
                  <a:latin typeface="Arial Narrow" panose="020B0606020202030204" pitchFamily="34" charset="0"/>
                </a:endParaRPr>
              </a:p>
              <a:p>
                <a:r>
                  <a:rPr lang="pt-BR" sz="2200" dirty="0">
                    <a:latin typeface="Arial Narrow" panose="020B0606020202030204" pitchFamily="34" charset="0"/>
                  </a:rPr>
                  <a:t>Então, </a:t>
                </a:r>
                <a14:m>
                  <m:oMath xmlns:m="http://schemas.openxmlformats.org/officeDocument/2006/math">
                    <m:r>
                      <a:rPr lang="pt-BR" sz="2200">
                        <a:latin typeface="Cambria Math" panose="02040503050406030204" pitchFamily="18" charset="0"/>
                      </a:rPr>
                      <m:t>∆</m:t>
                    </m:r>
                    <m:r>
                      <m:rPr>
                        <m:sty m:val="p"/>
                      </m:rPr>
                      <a:rPr lang="pt-BR" sz="2200">
                        <a:latin typeface="Cambria Math" panose="02040503050406030204" pitchFamily="18" charset="0"/>
                      </a:rPr>
                      <m:t>ABC</m:t>
                    </m:r>
                    <m:r>
                      <a:rPr lang="pt-BR" sz="2200">
                        <a:latin typeface="Cambria Math" panose="02040503050406030204" pitchFamily="18" charset="0"/>
                      </a:rPr>
                      <m:t>≡∆</m:t>
                    </m:r>
                    <m:r>
                      <m:rPr>
                        <m:sty m:val="p"/>
                      </m:rPr>
                      <a:rPr lang="pt-BR" sz="2200">
                        <a:latin typeface="Cambria Math" panose="02040503050406030204" pitchFamily="18" charset="0"/>
                      </a:rPr>
                      <m:t>DEF</m:t>
                    </m:r>
                  </m:oMath>
                </a14:m>
                <a:endParaRPr lang="pt-BR" sz="2200" dirty="0">
                  <a:latin typeface="Arial Narrow" panose="020B0606020202030204" pitchFamily="34" charset="0"/>
                </a:endParaRPr>
              </a:p>
            </p:txBody>
          </p:sp>
        </mc:Choice>
        <mc:Fallback>
          <p:sp>
            <p:nvSpPr>
              <p:cNvPr id="11" name="CaixaDeTexto 10">
                <a:extLst>
                  <a:ext uri="{FF2B5EF4-FFF2-40B4-BE49-F238E27FC236}">
                    <a16:creationId xmlns:a16="http://schemas.microsoft.com/office/drawing/2014/main" id="{D9A725F1-DA19-2519-DE4C-40C58EE99D81}"/>
                  </a:ext>
                </a:extLst>
              </p:cNvPr>
              <p:cNvSpPr txBox="1">
                <a:spLocks noRot="1" noChangeAspect="1" noMove="1" noResize="1" noEditPoints="1" noAdjustHandles="1" noChangeArrowheads="1" noChangeShapeType="1" noTextEdit="1"/>
              </p:cNvSpPr>
              <p:nvPr/>
            </p:nvSpPr>
            <p:spPr>
              <a:xfrm>
                <a:off x="6212542" y="3524532"/>
                <a:ext cx="5656738" cy="1806520"/>
              </a:xfrm>
              <a:prstGeom prst="rect">
                <a:avLst/>
              </a:prstGeom>
              <a:blipFill>
                <a:blip r:embed="rId2"/>
                <a:stretch>
                  <a:fillRect l="-1401" t="-2020" b="-6061"/>
                </a:stretch>
              </a:blipFill>
            </p:spPr>
            <p:txBody>
              <a:bodyPr/>
              <a:lstStyle/>
              <a:p>
                <a:r>
                  <a:rPr lang="pt-BR">
                    <a:noFill/>
                  </a:rPr>
                  <a:t> </a:t>
                </a:r>
              </a:p>
            </p:txBody>
          </p:sp>
        </mc:Fallback>
      </mc:AlternateContent>
      <p:pic>
        <p:nvPicPr>
          <p:cNvPr id="12" name="Imagem 11" descr="Gráfico&#10;&#10;Descrição gerada automaticamente com confiança média">
            <a:extLst>
              <a:ext uri="{FF2B5EF4-FFF2-40B4-BE49-F238E27FC236}">
                <a16:creationId xmlns:a16="http://schemas.microsoft.com/office/drawing/2014/main" id="{ED999D03-6CE0-D9A7-E014-6DCCCCE96DE8}"/>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200000"/>
                    </a14:imgEffect>
                  </a14:imgLayer>
                </a14:imgProps>
              </a:ext>
            </a:extLst>
          </a:blip>
          <a:srcRect l="2568"/>
          <a:stretch/>
        </p:blipFill>
        <p:spPr bwMode="auto">
          <a:xfrm>
            <a:off x="83746" y="1931475"/>
            <a:ext cx="4538380" cy="2156431"/>
          </a:xfrm>
          <a:prstGeom prst="rect">
            <a:avLst/>
          </a:prstGeom>
          <a:ln>
            <a:noFill/>
          </a:ln>
          <a:extLst>
            <a:ext uri="{53640926-AAD7-44D8-BBD7-CCE9431645EC}">
              <a14:shadowObscured xmlns:a14="http://schemas.microsoft.com/office/drawing/2010/main"/>
            </a:ext>
          </a:extLst>
        </p:spPr>
      </p:pic>
      <p:pic>
        <p:nvPicPr>
          <p:cNvPr id="13" name="Imagem 12" descr="Polígono&#10;&#10;Descrição gerada automaticamente">
            <a:extLst>
              <a:ext uri="{FF2B5EF4-FFF2-40B4-BE49-F238E27FC236}">
                <a16:creationId xmlns:a16="http://schemas.microsoft.com/office/drawing/2014/main" id="{79CF53AE-3847-F3F7-036E-A0DC4930C33D}"/>
              </a:ext>
            </a:extLst>
          </p:cNvPr>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Lst>
          </a:blip>
          <a:stretch>
            <a:fillRect/>
          </a:stretch>
        </p:blipFill>
        <p:spPr>
          <a:xfrm>
            <a:off x="7426440" y="2212350"/>
            <a:ext cx="3853529" cy="1658796"/>
          </a:xfrm>
          <a:prstGeom prst="rect">
            <a:avLst/>
          </a:prstGeom>
        </p:spPr>
      </p:pic>
      <p:sp>
        <p:nvSpPr>
          <p:cNvPr id="3" name="CaixaDeTexto 2">
            <a:extLst>
              <a:ext uri="{FF2B5EF4-FFF2-40B4-BE49-F238E27FC236}">
                <a16:creationId xmlns:a16="http://schemas.microsoft.com/office/drawing/2014/main" id="{065873D6-F92D-6E7F-EC1F-9F386156AD97}"/>
              </a:ext>
            </a:extLst>
          </p:cNvPr>
          <p:cNvSpPr txBox="1"/>
          <p:nvPr/>
        </p:nvSpPr>
        <p:spPr>
          <a:xfrm>
            <a:off x="6284250" y="800333"/>
            <a:ext cx="5764315" cy="1569660"/>
          </a:xfrm>
          <a:prstGeom prst="rect">
            <a:avLst/>
          </a:prstGeom>
          <a:noFill/>
        </p:spPr>
        <p:txBody>
          <a:bodyPr wrap="square">
            <a:spAutoFit/>
          </a:bodyPr>
          <a:lstStyle/>
          <a:p>
            <a:pPr algn="just"/>
            <a:endParaRPr lang="pt-BR" sz="1800" dirty="0">
              <a:latin typeface="Arial Narrow" panose="020B0606020202030204" pitchFamily="34" charset="0"/>
            </a:endParaRPr>
          </a:p>
          <a:p>
            <a:pPr algn="just"/>
            <a:endParaRPr lang="pt-BR" sz="1800" dirty="0">
              <a:latin typeface="Arial Narrow" panose="020B0606020202030204" pitchFamily="34" charset="0"/>
            </a:endParaRPr>
          </a:p>
          <a:p>
            <a:pPr algn="just"/>
            <a:endParaRPr lang="pt-BR" sz="1800" dirty="0">
              <a:latin typeface="Arial Narrow" panose="020B0606020202030204" pitchFamily="34" charset="0"/>
            </a:endParaRPr>
          </a:p>
          <a:p>
            <a:pPr algn="just"/>
            <a:endParaRPr lang="pt-BR" sz="1800" dirty="0">
              <a:latin typeface="Arial Narrow" panose="020B0606020202030204" pitchFamily="34" charset="0"/>
            </a:endParaRPr>
          </a:p>
          <a:p>
            <a:pPr algn="just"/>
            <a:endParaRPr lang="pt-BR" sz="2400" dirty="0">
              <a:latin typeface="Arial Narrow" panose="020B0606020202030204" pitchFamily="34" charset="0"/>
            </a:endParaRPr>
          </a:p>
        </p:txBody>
      </p:sp>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77F76735-2577-9A4E-9F96-A71D41672BFA}"/>
                  </a:ext>
                </a:extLst>
              </p:cNvPr>
              <p:cNvSpPr txBox="1"/>
              <p:nvPr/>
            </p:nvSpPr>
            <p:spPr>
              <a:xfrm>
                <a:off x="322720" y="4465821"/>
                <a:ext cx="4903703" cy="2053511"/>
              </a:xfrm>
              <a:prstGeom prst="rect">
                <a:avLst/>
              </a:prstGeom>
              <a:noFill/>
            </p:spPr>
            <p:txBody>
              <a:bodyPr wrap="square">
                <a:spAutoFit/>
              </a:bodyPr>
              <a:lstStyle/>
              <a:p>
                <a:r>
                  <a:rPr lang="pt-BR" sz="2100" dirty="0">
                    <a:latin typeface="Arial Narrow" panose="020B0606020202030204" pitchFamily="34" charset="0"/>
                  </a:rPr>
                  <a:t>Como:</a:t>
                </a:r>
              </a:p>
              <a:p>
                <a:pPr/>
                <a14:m>
                  <m:oMathPara xmlns:m="http://schemas.openxmlformats.org/officeDocument/2006/math">
                    <m:oMathParaPr>
                      <m:jc m:val="centerGroup"/>
                    </m:oMathParaPr>
                    <m:oMath xmlns:m="http://schemas.openxmlformats.org/officeDocument/2006/math">
                      <m:acc>
                        <m:accPr>
                          <m:chr m:val="̂"/>
                          <m:ctrlPr>
                            <a:rPr lang="pt-BR" sz="2100" i="1">
                              <a:latin typeface="Cambria Math" panose="02040503050406030204" pitchFamily="18" charset="0"/>
                            </a:rPr>
                          </m:ctrlPr>
                        </m:accPr>
                        <m:e>
                          <m:r>
                            <m:rPr>
                              <m:sty m:val="p"/>
                            </m:rPr>
                            <a:rPr lang="pt-BR" sz="2100">
                              <a:latin typeface="Cambria Math" panose="02040503050406030204" pitchFamily="18" charset="0"/>
                            </a:rPr>
                            <m:t>A</m:t>
                          </m:r>
                        </m:e>
                      </m:acc>
                      <m:r>
                        <a:rPr lang="pt-BR" sz="2100">
                          <a:latin typeface="Cambria Math" panose="02040503050406030204" pitchFamily="18" charset="0"/>
                        </a:rPr>
                        <m:t>≡</m:t>
                      </m:r>
                      <m:acc>
                        <m:accPr>
                          <m:chr m:val="̂"/>
                          <m:ctrlPr>
                            <a:rPr lang="pt-BR" sz="2100" i="1">
                              <a:latin typeface="Cambria Math" panose="02040503050406030204" pitchFamily="18" charset="0"/>
                            </a:rPr>
                          </m:ctrlPr>
                        </m:accPr>
                        <m:e>
                          <m:r>
                            <m:rPr>
                              <m:sty m:val="p"/>
                            </m:rPr>
                            <a:rPr lang="pt-BR" sz="2100">
                              <a:latin typeface="Cambria Math" panose="02040503050406030204" pitchFamily="18" charset="0"/>
                            </a:rPr>
                            <m:t>D</m:t>
                          </m:r>
                        </m:e>
                      </m:acc>
                    </m:oMath>
                  </m:oMathPara>
                </a14:m>
                <a:endParaRPr lang="pt-BR" sz="2100" dirty="0">
                  <a:latin typeface="Arial Narrow" panose="020B0606020202030204" pitchFamily="34" charset="0"/>
                </a:endParaRPr>
              </a:p>
              <a:p>
                <a:pPr/>
                <a14:m>
                  <m:oMathPara xmlns:m="http://schemas.openxmlformats.org/officeDocument/2006/math">
                    <m:oMathParaPr>
                      <m:jc m:val="centerGroup"/>
                    </m:oMathParaPr>
                    <m:oMath xmlns:m="http://schemas.openxmlformats.org/officeDocument/2006/math">
                      <m:acc>
                        <m:accPr>
                          <m:chr m:val="̅"/>
                          <m:ctrlPr>
                            <a:rPr lang="pt-BR" sz="2100" i="1">
                              <a:latin typeface="Cambria Math" panose="02040503050406030204" pitchFamily="18" charset="0"/>
                            </a:rPr>
                          </m:ctrlPr>
                        </m:accPr>
                        <m:e>
                          <m:r>
                            <m:rPr>
                              <m:sty m:val="p"/>
                            </m:rPr>
                            <a:rPr lang="pt-BR" sz="2100">
                              <a:latin typeface="Cambria Math" panose="02040503050406030204" pitchFamily="18" charset="0"/>
                            </a:rPr>
                            <m:t>AC</m:t>
                          </m:r>
                        </m:e>
                      </m:acc>
                      <m:r>
                        <a:rPr lang="pt-BR" sz="2100">
                          <a:latin typeface="Cambria Math" panose="02040503050406030204" pitchFamily="18" charset="0"/>
                        </a:rPr>
                        <m:t>≡</m:t>
                      </m:r>
                      <m:acc>
                        <m:accPr>
                          <m:chr m:val="̅"/>
                          <m:ctrlPr>
                            <a:rPr lang="pt-BR" sz="2100" i="1">
                              <a:latin typeface="Cambria Math" panose="02040503050406030204" pitchFamily="18" charset="0"/>
                            </a:rPr>
                          </m:ctrlPr>
                        </m:accPr>
                        <m:e>
                          <m:r>
                            <m:rPr>
                              <m:sty m:val="p"/>
                            </m:rPr>
                            <a:rPr lang="pt-BR" sz="2100">
                              <a:latin typeface="Cambria Math" panose="02040503050406030204" pitchFamily="18" charset="0"/>
                            </a:rPr>
                            <m:t>DF</m:t>
                          </m:r>
                        </m:e>
                      </m:acc>
                    </m:oMath>
                  </m:oMathPara>
                </a14:m>
                <a:endParaRPr lang="pt-BR" sz="2100" dirty="0">
                  <a:latin typeface="Arial Narrow" panose="020B0606020202030204" pitchFamily="34" charset="0"/>
                </a:endParaRPr>
              </a:p>
              <a:p>
                <a:pPr/>
                <a14:m>
                  <m:oMathPara xmlns:m="http://schemas.openxmlformats.org/officeDocument/2006/math">
                    <m:oMathParaPr>
                      <m:jc m:val="centerGroup"/>
                    </m:oMathParaPr>
                    <m:oMath xmlns:m="http://schemas.openxmlformats.org/officeDocument/2006/math">
                      <m:acc>
                        <m:accPr>
                          <m:chr m:val="̂"/>
                          <m:ctrlPr>
                            <a:rPr lang="pt-BR" sz="2100" i="1">
                              <a:latin typeface="Cambria Math" panose="02040503050406030204" pitchFamily="18" charset="0"/>
                            </a:rPr>
                          </m:ctrlPr>
                        </m:accPr>
                        <m:e>
                          <m:r>
                            <m:rPr>
                              <m:sty m:val="p"/>
                            </m:rPr>
                            <a:rPr lang="pt-BR" sz="2100">
                              <a:latin typeface="Cambria Math" panose="02040503050406030204" pitchFamily="18" charset="0"/>
                            </a:rPr>
                            <m:t>C</m:t>
                          </m:r>
                        </m:e>
                      </m:acc>
                      <m:r>
                        <a:rPr lang="pt-BR" sz="2100">
                          <a:latin typeface="Cambria Math" panose="02040503050406030204" pitchFamily="18" charset="0"/>
                        </a:rPr>
                        <m:t>≡</m:t>
                      </m:r>
                      <m:acc>
                        <m:accPr>
                          <m:chr m:val="̂"/>
                          <m:ctrlPr>
                            <a:rPr lang="pt-BR" sz="2100" i="1">
                              <a:latin typeface="Cambria Math" panose="02040503050406030204" pitchFamily="18" charset="0"/>
                            </a:rPr>
                          </m:ctrlPr>
                        </m:accPr>
                        <m:e>
                          <m:r>
                            <m:rPr>
                              <m:sty m:val="p"/>
                            </m:rPr>
                            <a:rPr lang="pt-BR" sz="2100">
                              <a:latin typeface="Cambria Math" panose="02040503050406030204" pitchFamily="18" charset="0"/>
                            </a:rPr>
                            <m:t>F</m:t>
                          </m:r>
                        </m:e>
                      </m:acc>
                    </m:oMath>
                  </m:oMathPara>
                </a14:m>
                <a:endParaRPr lang="pt-BR" sz="2100" dirty="0">
                  <a:latin typeface="Arial Narrow" panose="020B0606020202030204" pitchFamily="34" charset="0"/>
                </a:endParaRPr>
              </a:p>
              <a:p>
                <a:endParaRPr lang="pt-BR" sz="2100" dirty="0">
                  <a:latin typeface="Arial Narrow" panose="020B0606020202030204" pitchFamily="34" charset="0"/>
                </a:endParaRPr>
              </a:p>
              <a:p>
                <a:r>
                  <a:rPr lang="pt-BR" sz="2100" dirty="0">
                    <a:latin typeface="Arial Narrow" panose="020B0606020202030204" pitchFamily="34" charset="0"/>
                  </a:rPr>
                  <a:t>Então, </a:t>
                </a:r>
                <a14:m>
                  <m:oMath xmlns:m="http://schemas.openxmlformats.org/officeDocument/2006/math">
                    <m:r>
                      <a:rPr lang="pt-BR" sz="2100">
                        <a:latin typeface="Cambria Math" panose="02040503050406030204" pitchFamily="18" charset="0"/>
                      </a:rPr>
                      <m:t>∆</m:t>
                    </m:r>
                    <m:r>
                      <m:rPr>
                        <m:sty m:val="p"/>
                      </m:rPr>
                      <a:rPr lang="pt-BR" sz="2100">
                        <a:latin typeface="Cambria Math" panose="02040503050406030204" pitchFamily="18" charset="0"/>
                      </a:rPr>
                      <m:t>ABC</m:t>
                    </m:r>
                    <m:r>
                      <a:rPr lang="pt-BR" sz="2100">
                        <a:latin typeface="Cambria Math" panose="02040503050406030204" pitchFamily="18" charset="0"/>
                      </a:rPr>
                      <m:t>≡∆</m:t>
                    </m:r>
                    <m:r>
                      <m:rPr>
                        <m:sty m:val="p"/>
                      </m:rPr>
                      <a:rPr lang="pt-BR" sz="2100">
                        <a:latin typeface="Cambria Math" panose="02040503050406030204" pitchFamily="18" charset="0"/>
                      </a:rPr>
                      <m:t>DEF</m:t>
                    </m:r>
                  </m:oMath>
                </a14:m>
                <a:endParaRPr lang="pt-BR" sz="2100" dirty="0">
                  <a:latin typeface="Arial Narrow" panose="020B0606020202030204" pitchFamily="34" charset="0"/>
                </a:endParaRPr>
              </a:p>
            </p:txBody>
          </p:sp>
        </mc:Choice>
        <mc:Fallback>
          <p:sp>
            <p:nvSpPr>
              <p:cNvPr id="5" name="CaixaDeTexto 4">
                <a:extLst>
                  <a:ext uri="{FF2B5EF4-FFF2-40B4-BE49-F238E27FC236}">
                    <a16:creationId xmlns:a16="http://schemas.microsoft.com/office/drawing/2014/main" id="{77F76735-2577-9A4E-9F96-A71D41672BFA}"/>
                  </a:ext>
                </a:extLst>
              </p:cNvPr>
              <p:cNvSpPr txBox="1">
                <a:spLocks noRot="1" noChangeAspect="1" noMove="1" noResize="1" noEditPoints="1" noAdjustHandles="1" noChangeArrowheads="1" noChangeShapeType="1" noTextEdit="1"/>
              </p:cNvSpPr>
              <p:nvPr/>
            </p:nvSpPr>
            <p:spPr>
              <a:xfrm>
                <a:off x="322720" y="4465821"/>
                <a:ext cx="4903703" cy="2053511"/>
              </a:xfrm>
              <a:prstGeom prst="rect">
                <a:avLst/>
              </a:prstGeom>
              <a:blipFill>
                <a:blip r:embed="rId7"/>
                <a:stretch>
                  <a:fillRect l="-1493" t="-2083" b="-5060"/>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56E58F97-9761-9E38-58E3-8EAA8FDA1845}"/>
              </a:ext>
            </a:extLst>
          </p:cNvPr>
          <p:cNvSpPr txBox="1"/>
          <p:nvPr/>
        </p:nvSpPr>
        <p:spPr>
          <a:xfrm>
            <a:off x="6096000" y="800333"/>
            <a:ext cx="5774565" cy="1446550"/>
          </a:xfrm>
          <a:prstGeom prst="rect">
            <a:avLst/>
          </a:prstGeom>
          <a:noFill/>
        </p:spPr>
        <p:txBody>
          <a:bodyPr wrap="square">
            <a:spAutoFit/>
          </a:bodyPr>
          <a:lstStyle/>
          <a:p>
            <a:pPr algn="just"/>
            <a:r>
              <a:rPr lang="pt-BR" sz="2200" b="1" dirty="0">
                <a:latin typeface="Arial Narrow" panose="020B0606020202030204" pitchFamily="34" charset="0"/>
              </a:rPr>
              <a:t>IV. Lado, Ângulo, Ângulo oposto (LAAo):</a:t>
            </a:r>
            <a:r>
              <a:rPr lang="pt-BR" sz="2200" dirty="0">
                <a:latin typeface="Arial Narrow" panose="020B0606020202030204" pitchFamily="34" charset="0"/>
              </a:rPr>
              <a:t> ocorre quando um lado é congruente ao seu correspondente, o ângulo adjacente a esse lado e o ângulo oposto a esse lado também são congruentes.</a:t>
            </a:r>
          </a:p>
        </p:txBody>
      </p:sp>
      <p:sp>
        <p:nvSpPr>
          <p:cNvPr id="9" name="CaixaDeTexto 8">
            <a:extLst>
              <a:ext uri="{FF2B5EF4-FFF2-40B4-BE49-F238E27FC236}">
                <a16:creationId xmlns:a16="http://schemas.microsoft.com/office/drawing/2014/main" id="{8257826F-AFF7-9A27-C798-853D38FE5DD2}"/>
              </a:ext>
            </a:extLst>
          </p:cNvPr>
          <p:cNvSpPr txBox="1"/>
          <p:nvPr/>
        </p:nvSpPr>
        <p:spPr>
          <a:xfrm>
            <a:off x="6096000" y="5503669"/>
            <a:ext cx="6033247" cy="1107996"/>
          </a:xfrm>
          <a:prstGeom prst="rect">
            <a:avLst/>
          </a:prstGeom>
          <a:noFill/>
        </p:spPr>
        <p:txBody>
          <a:bodyPr wrap="square">
            <a:spAutoFit/>
          </a:bodyPr>
          <a:lstStyle/>
          <a:p>
            <a:pPr algn="just"/>
            <a:r>
              <a:rPr lang="pt-BR" sz="2200" b="1" dirty="0">
                <a:latin typeface="Arial Narrow" panose="020B0606020202030204" pitchFamily="34" charset="0"/>
              </a:rPr>
              <a:t>V. Caso Especial (Congruência no triângulo retângulo):</a:t>
            </a:r>
            <a:r>
              <a:rPr lang="pt-BR" sz="2200" dirty="0">
                <a:latin typeface="Arial Narrow" panose="020B0606020202030204" pitchFamily="34" charset="0"/>
              </a:rPr>
              <a:t> dois triângulos retângulos têm suas hipotenusas congruentes e um dos catetos congruentes.</a:t>
            </a:r>
          </a:p>
        </p:txBody>
      </p:sp>
    </p:spTree>
    <p:extLst>
      <p:ext uri="{BB962C8B-B14F-4D97-AF65-F5344CB8AC3E}">
        <p14:creationId xmlns:p14="http://schemas.microsoft.com/office/powerpoint/2010/main" val="507365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C9F55C9-03F4-3069-5792-DDF9833277F3}"/>
              </a:ext>
            </a:extLst>
          </p:cNvPr>
          <p:cNvSpPr txBox="1"/>
          <p:nvPr/>
        </p:nvSpPr>
        <p:spPr>
          <a:xfrm>
            <a:off x="111175" y="1197047"/>
            <a:ext cx="5760000" cy="5170646"/>
          </a:xfrm>
          <a:prstGeom prst="rect">
            <a:avLst/>
          </a:prstGeom>
          <a:solidFill>
            <a:schemeClr val="bg1"/>
          </a:solidFill>
        </p:spPr>
        <p:txBody>
          <a:bodyPr wrap="square">
            <a:spAutoFit/>
          </a:bodyPr>
          <a:lstStyle/>
          <a:p>
            <a:pPr algn="jus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6.</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Em cada grupo de triângulos, verifique quais triângulos são congruentes e indique qual é o caso de congruência.</a:t>
            </a:r>
          </a:p>
          <a:p>
            <a:pPr algn="jus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a)</a:t>
            </a:r>
          </a:p>
          <a:p>
            <a:pPr algn="jus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b) 							d)</a:t>
            </a:r>
          </a:p>
          <a:p>
            <a:pPr algn="jus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c)</a:t>
            </a:r>
          </a:p>
          <a:p>
            <a:pPr algn="jus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d)</a:t>
            </a:r>
          </a:p>
        </p:txBody>
      </p:sp>
      <p:pic>
        <p:nvPicPr>
          <p:cNvPr id="5" name="Imagem 4" descr="Diagrama&#10;&#10;Descrição gerada automaticamente com confiança média">
            <a:extLst>
              <a:ext uri="{FF2B5EF4-FFF2-40B4-BE49-F238E27FC236}">
                <a16:creationId xmlns:a16="http://schemas.microsoft.com/office/drawing/2014/main" id="{859857D7-D6DF-292E-DE89-59AD5B2AF62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300000"/>
                    </a14:imgEffect>
                  </a14:imgLayer>
                </a14:imgProps>
              </a:ext>
            </a:extLst>
          </a:blip>
          <a:srcRect l="4106" r="1133"/>
          <a:stretch/>
        </p:blipFill>
        <p:spPr bwMode="auto">
          <a:xfrm>
            <a:off x="564540" y="2228295"/>
            <a:ext cx="3600000" cy="1252505"/>
          </a:xfrm>
          <a:prstGeom prst="rect">
            <a:avLst/>
          </a:prstGeom>
          <a:ln>
            <a:noFill/>
          </a:ln>
          <a:extLst>
            <a:ext uri="{53640926-AAD7-44D8-BBD7-CCE9431645EC}">
              <a14:shadowObscured xmlns:a14="http://schemas.microsoft.com/office/drawing/2010/main"/>
            </a:ext>
          </a:extLst>
        </p:spPr>
      </p:pic>
      <p:pic>
        <p:nvPicPr>
          <p:cNvPr id="6" name="Imagem 5" descr="Diagrama&#10;&#10;Descrição gerada automaticamente">
            <a:extLst>
              <a:ext uri="{FF2B5EF4-FFF2-40B4-BE49-F238E27FC236}">
                <a16:creationId xmlns:a16="http://schemas.microsoft.com/office/drawing/2014/main" id="{0BC4B66E-2E7D-C4B8-2A5F-C3F5C922DB5C}"/>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300000"/>
                    </a14:imgEffect>
                  </a14:imgLayer>
                </a14:imgProps>
              </a:ext>
            </a:extLst>
          </a:blip>
          <a:srcRect b="4383"/>
          <a:stretch/>
        </p:blipFill>
        <p:spPr bwMode="auto">
          <a:xfrm>
            <a:off x="564540" y="3480800"/>
            <a:ext cx="3263389" cy="1437089"/>
          </a:xfrm>
          <a:prstGeom prst="rect">
            <a:avLst/>
          </a:prstGeom>
          <a:ln>
            <a:noFill/>
          </a:ln>
          <a:extLst>
            <a:ext uri="{53640926-AAD7-44D8-BBD7-CCE9431645EC}">
              <a14:shadowObscured xmlns:a14="http://schemas.microsoft.com/office/drawing/2010/main"/>
            </a:ext>
          </a:extLst>
        </p:spPr>
      </p:pic>
      <p:pic>
        <p:nvPicPr>
          <p:cNvPr id="7" name="Imagem 6" descr="Uma imagem contendo Diagrama&#10;&#10;Descrição gerada automaticamente">
            <a:extLst>
              <a:ext uri="{FF2B5EF4-FFF2-40B4-BE49-F238E27FC236}">
                <a16:creationId xmlns:a16="http://schemas.microsoft.com/office/drawing/2014/main" id="{0FD3542C-E3F4-D580-71BC-B922725DAD6A}"/>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saturation sat="400000"/>
                    </a14:imgEffect>
                  </a14:imgLayer>
                </a14:imgProps>
              </a:ext>
            </a:extLst>
          </a:blip>
          <a:stretch>
            <a:fillRect/>
          </a:stretch>
        </p:blipFill>
        <p:spPr>
          <a:xfrm>
            <a:off x="564540" y="4908563"/>
            <a:ext cx="3600000" cy="734227"/>
          </a:xfrm>
          <a:prstGeom prst="rect">
            <a:avLst/>
          </a:prstGeom>
        </p:spPr>
      </p:pic>
      <p:pic>
        <p:nvPicPr>
          <p:cNvPr id="8" name="Imagem 7" descr="Diagrama&#10;&#10;Descrição gerada automaticamente">
            <a:extLst>
              <a:ext uri="{FF2B5EF4-FFF2-40B4-BE49-F238E27FC236}">
                <a16:creationId xmlns:a16="http://schemas.microsoft.com/office/drawing/2014/main" id="{9DB31806-EC96-48B0-3915-0E271649A522}"/>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50000"/>
                    </a14:imgEffect>
                    <a14:imgEffect>
                      <a14:saturation sat="400000"/>
                    </a14:imgEffect>
                  </a14:imgLayer>
                </a14:imgProps>
              </a:ext>
            </a:extLst>
          </a:blip>
          <a:srcRect l="998" r="1691"/>
          <a:stretch/>
        </p:blipFill>
        <p:spPr bwMode="auto">
          <a:xfrm>
            <a:off x="564540" y="5642790"/>
            <a:ext cx="3600000" cy="959490"/>
          </a:xfrm>
          <a:prstGeom prst="rect">
            <a:avLst/>
          </a:prstGeom>
          <a:ln>
            <a:noFill/>
          </a:ln>
          <a:extLst>
            <a:ext uri="{53640926-AAD7-44D8-BBD7-CCE9431645EC}">
              <a14:shadowObscured xmlns:a14="http://schemas.microsoft.com/office/drawing/2010/main"/>
            </a:ext>
          </a:extLst>
        </p:spPr>
      </p:pic>
      <p:pic>
        <p:nvPicPr>
          <p:cNvPr id="2" name="Imagem 1" descr="Forma&#10;&#10;O conteúdo gerado por IA pode estar incorreto.">
            <a:extLst>
              <a:ext uri="{FF2B5EF4-FFF2-40B4-BE49-F238E27FC236}">
                <a16:creationId xmlns:a16="http://schemas.microsoft.com/office/drawing/2014/main" id="{38A923F4-501E-C23F-05AE-4B99B928915A}"/>
              </a:ext>
            </a:extLst>
          </p:cNvPr>
          <p:cNvPicPr>
            <a:picLocks noChangeAspect="1"/>
          </p:cNvPicPr>
          <p:nvPr/>
        </p:nvPicPr>
        <p:blipFill rotWithShape="1">
          <a:blip r:embed="rId10">
            <a:extLst>
              <a:ext uri="{28A0092B-C50C-407E-A947-70E740481C1C}">
                <a14:useLocalDpi xmlns:a14="http://schemas.microsoft.com/office/drawing/2010/main" val="0"/>
              </a:ext>
            </a:extLst>
          </a:blip>
          <a:srcRect l="1631" r="63456"/>
          <a:stretch>
            <a:fillRect/>
          </a:stretch>
        </p:blipFill>
        <p:spPr bwMode="auto">
          <a:xfrm>
            <a:off x="156000" y="604630"/>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348D671D-022F-C3A3-14E0-2781C7E4D6DD}"/>
                  </a:ext>
                </a:extLst>
              </p:cNvPr>
              <p:cNvSpPr txBox="1"/>
              <p:nvPr/>
            </p:nvSpPr>
            <p:spPr>
              <a:xfrm>
                <a:off x="6276000" y="833715"/>
                <a:ext cx="5760000" cy="4167166"/>
              </a:xfrm>
              <a:prstGeom prst="rect">
                <a:avLst/>
              </a:prstGeom>
              <a:solidFill>
                <a:schemeClr val="bg1"/>
              </a:solidFill>
            </p:spPr>
            <p:txBody>
              <a:bodyPr wrap="square">
                <a:spAutoFit/>
              </a:bodyPr>
              <a:lstStyle/>
              <a:p>
                <a:pPr algn="just"/>
                <a:r>
                  <a:rPr lang="pt-BR" sz="2200" b="1" dirty="0">
                    <a:latin typeface="Arial Narrow" panose="020B0606020202030204" pitchFamily="34" charset="0"/>
                  </a:rPr>
                  <a:t>7.</a:t>
                </a:r>
                <a:r>
                  <a:rPr lang="pt-BR" sz="2200" dirty="0">
                    <a:latin typeface="Arial Narrow" panose="020B0606020202030204" pitchFamily="34" charset="0"/>
                  </a:rPr>
                  <a:t> Observe a figura, a seguir, onde M é o ponto médio do segmento </a:t>
                </a:r>
                <a14:m>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CD</m:t>
                        </m:r>
                      </m:e>
                    </m:acc>
                  </m:oMath>
                </a14:m>
                <a:r>
                  <a:rPr lang="pt-BR" sz="2200" dirty="0">
                    <a:latin typeface="Arial Narrow" panose="020B0606020202030204" pitchFamily="34" charset="0"/>
                  </a:rPr>
                  <a:t>. Além disso,     </a:t>
                </a:r>
                <a14:m>
                  <m:oMath xmlns:m="http://schemas.openxmlformats.org/officeDocument/2006/math">
                    <m:r>
                      <m:rPr>
                        <m:sty m:val="p"/>
                      </m:rPr>
                      <a:rPr lang="pt-BR" sz="2200">
                        <a:latin typeface="Cambria Math" panose="02040503050406030204" pitchFamily="18" charset="0"/>
                      </a:rPr>
                      <m:t>A</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C</m:t>
                        </m:r>
                      </m:e>
                    </m:acc>
                    <m:r>
                      <m:rPr>
                        <m:sty m:val="p"/>
                      </m:rPr>
                      <a:rPr lang="pt-BR" sz="2200">
                        <a:latin typeface="Cambria Math" panose="02040503050406030204" pitchFamily="18" charset="0"/>
                      </a:rPr>
                      <m:t>M</m:t>
                    </m:r>
                    <m:r>
                      <a:rPr lang="pt-BR" sz="2200">
                        <a:latin typeface="Cambria Math" panose="02040503050406030204" pitchFamily="18" charset="0"/>
                      </a:rPr>
                      <m:t>≡</m:t>
                    </m:r>
                    <m:r>
                      <m:rPr>
                        <m:sty m:val="p"/>
                      </m:rPr>
                      <a:rPr lang="pt-BR" sz="2200">
                        <a:latin typeface="Cambria Math" panose="02040503050406030204" pitchFamily="18" charset="0"/>
                      </a:rPr>
                      <m:t>B</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D</m:t>
                        </m:r>
                      </m:e>
                    </m:acc>
                    <m:r>
                      <m:rPr>
                        <m:sty m:val="p"/>
                      </m:rPr>
                      <a:rPr lang="pt-BR" sz="2200">
                        <a:latin typeface="Cambria Math" panose="02040503050406030204" pitchFamily="18" charset="0"/>
                      </a:rPr>
                      <m:t>M</m:t>
                    </m:r>
                  </m:oMath>
                </a14:m>
                <a:r>
                  <a:rPr lang="pt-BR" sz="2200" dirty="0">
                    <a:latin typeface="Arial Narrow" panose="020B0606020202030204" pitchFamily="34" charset="0"/>
                  </a:rPr>
                  <a:t> e os pontos A, M e B são colineares.</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O que podemos dizer dos segmentos </a:t>
                </a:r>
                <a14:m>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AM</m:t>
                        </m:r>
                      </m:e>
                    </m:acc>
                    <m:r>
                      <a:rPr lang="pt-BR" sz="2200">
                        <a:latin typeface="Cambria Math" panose="02040503050406030204" pitchFamily="18" charset="0"/>
                      </a:rPr>
                      <m:t> </m:t>
                    </m:r>
                    <m:r>
                      <m:rPr>
                        <m:sty m:val="p"/>
                      </m:rPr>
                      <a:rPr lang="pt-BR" sz="2200">
                        <a:latin typeface="Cambria Math" panose="02040503050406030204" pitchFamily="18" charset="0"/>
                      </a:rPr>
                      <m:t>e</m:t>
                    </m:r>
                    <m:r>
                      <a:rPr lang="pt-BR" sz="2200">
                        <a:latin typeface="Cambria Math" panose="02040503050406030204" pitchFamily="18" charset="0"/>
                      </a:rPr>
                      <m:t> </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BM</m:t>
                        </m:r>
                      </m:e>
                    </m:acc>
                  </m:oMath>
                </a14:m>
                <a:r>
                  <a:rPr lang="pt-BR" sz="2200" dirty="0">
                    <a:latin typeface="Arial Narrow" panose="020B0606020202030204" pitchFamily="34" charset="0"/>
                  </a:rPr>
                  <a:t>? Justifique sua resposta.</a:t>
                </a:r>
              </a:p>
            </p:txBody>
          </p:sp>
        </mc:Choice>
        <mc:Fallback xmlns="">
          <p:sp>
            <p:nvSpPr>
              <p:cNvPr id="9" name="CaixaDeTexto 8">
                <a:extLst>
                  <a:ext uri="{FF2B5EF4-FFF2-40B4-BE49-F238E27FC236}">
                    <a16:creationId xmlns:a16="http://schemas.microsoft.com/office/drawing/2014/main" id="{348D671D-022F-C3A3-14E0-2781C7E4D6DD}"/>
                  </a:ext>
                </a:extLst>
              </p:cNvPr>
              <p:cNvSpPr txBox="1">
                <a:spLocks noRot="1" noChangeAspect="1" noMove="1" noResize="1" noEditPoints="1" noAdjustHandles="1" noChangeArrowheads="1" noChangeShapeType="1" noTextEdit="1"/>
              </p:cNvSpPr>
              <p:nvPr/>
            </p:nvSpPr>
            <p:spPr>
              <a:xfrm>
                <a:off x="6276000" y="833715"/>
                <a:ext cx="5760000" cy="4167166"/>
              </a:xfrm>
              <a:prstGeom prst="rect">
                <a:avLst/>
              </a:prstGeom>
              <a:blipFill>
                <a:blip r:embed="rId11"/>
                <a:stretch>
                  <a:fillRect l="-1377" t="-1025" r="-1483" b="-2196"/>
                </a:stretch>
              </a:blipFill>
            </p:spPr>
            <p:txBody>
              <a:bodyPr/>
              <a:lstStyle/>
              <a:p>
                <a:r>
                  <a:rPr lang="pt-BR">
                    <a:noFill/>
                  </a:rPr>
                  <a:t> </a:t>
                </a:r>
              </a:p>
            </p:txBody>
          </p:sp>
        </mc:Fallback>
      </mc:AlternateContent>
      <p:pic>
        <p:nvPicPr>
          <p:cNvPr id="10" name="Imagem 9" descr="Diagrama, Forma&#10;&#10;Descrição gerada automaticamente">
            <a:extLst>
              <a:ext uri="{FF2B5EF4-FFF2-40B4-BE49-F238E27FC236}">
                <a16:creationId xmlns:a16="http://schemas.microsoft.com/office/drawing/2014/main" id="{4C8E8B88-79E9-71AC-0A05-9E8EAAA5F26B}"/>
              </a:ext>
            </a:extLst>
          </p:cNvPr>
          <p:cNvPicPr>
            <a:picLocks noChangeAspect="1"/>
          </p:cNvPicPr>
          <p:nvPr/>
        </p:nvPicPr>
        <p:blipFill rotWithShape="1">
          <a:blip r:embed="rId12">
            <a:extLst>
              <a:ext uri="{BEBA8EAE-BF5A-486C-A8C5-ECC9F3942E4B}">
                <a14:imgProps xmlns:a14="http://schemas.microsoft.com/office/drawing/2010/main">
                  <a14:imgLayer r:embed="rId13">
                    <a14:imgEffect>
                      <a14:sharpenSoften amount="25000"/>
                    </a14:imgEffect>
                  </a14:imgLayer>
                </a14:imgProps>
              </a:ext>
            </a:extLst>
          </a:blip>
          <a:srcRect l="3579" t="3181" r="4303" b="2765"/>
          <a:stretch/>
        </p:blipFill>
        <p:spPr bwMode="auto">
          <a:xfrm>
            <a:off x="7350807" y="2048965"/>
            <a:ext cx="3501568" cy="190447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82630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01196-72D4-F5C0-3F4F-D1D6EC9F623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C999A4FA-5CD3-E36C-0937-6A3E294C98D2}"/>
                  </a:ext>
                </a:extLst>
              </p:cNvPr>
              <p:cNvSpPr txBox="1"/>
              <p:nvPr/>
            </p:nvSpPr>
            <p:spPr>
              <a:xfrm>
                <a:off x="98606" y="728190"/>
                <a:ext cx="6669741" cy="5847755"/>
              </a:xfrm>
              <a:prstGeom prst="rect">
                <a:avLst/>
              </a:prstGeom>
              <a:solidFill>
                <a:schemeClr val="bg1"/>
              </a:solidFill>
            </p:spPr>
            <p:txBody>
              <a:bodyPr wrap="square">
                <a:spAutoFit/>
              </a:bodyPr>
              <a:lstStyle/>
              <a:p>
                <a:pPr algn="just"/>
                <a:r>
                  <a:rPr lang="pt-BR" sz="2200" b="1" dirty="0">
                    <a:latin typeface="Arial Narrow" panose="020B0606020202030204" pitchFamily="34" charset="0"/>
                  </a:rPr>
                  <a:t>8.</a:t>
                </a:r>
                <a:r>
                  <a:rPr lang="pt-BR" sz="2200" dirty="0">
                    <a:latin typeface="Arial Narrow" panose="020B0606020202030204" pitchFamily="34" charset="0"/>
                  </a:rPr>
                  <a:t> A casa de Júlia está situada na metade do caminho entre sua escola e seu local de trabalho. Júlia observou que sua casa também fica exatamente na metade do caminho entre o supermercado e o parque. Sabe-se que a distância entre a escola e a casa de Júlia é de </a:t>
                </a:r>
                <a14:m>
                  <m:oMath xmlns:m="http://schemas.openxmlformats.org/officeDocument/2006/math">
                    <m:d>
                      <m:dPr>
                        <m:ctrlPr>
                          <a:rPr lang="pt-BR" sz="2200" i="1">
                            <a:latin typeface="Cambria Math" panose="02040503050406030204" pitchFamily="18" charset="0"/>
                          </a:rPr>
                        </m:ctrlPr>
                      </m:dPr>
                      <m:e>
                        <m:r>
                          <a:rPr lang="pt-BR" sz="2200">
                            <a:latin typeface="Cambria Math" panose="02040503050406030204" pitchFamily="18" charset="0"/>
                          </a:rPr>
                          <m:t>2</m:t>
                        </m:r>
                        <m:r>
                          <m:rPr>
                            <m:sty m:val="p"/>
                          </m:rPr>
                          <a:rPr lang="pt-BR" sz="2200">
                            <a:latin typeface="Cambria Math" panose="02040503050406030204" pitchFamily="18" charset="0"/>
                          </a:rPr>
                          <m:t>x</m:t>
                        </m:r>
                        <m:r>
                          <a:rPr lang="pt-BR" sz="2200">
                            <a:latin typeface="Cambria Math" panose="02040503050406030204" pitchFamily="18" charset="0"/>
                          </a:rPr>
                          <m:t>+7</m:t>
                        </m:r>
                      </m:e>
                    </m:d>
                  </m:oMath>
                </a14:m>
                <a:r>
                  <a:rPr lang="pt-BR" sz="2200" dirty="0">
                    <a:latin typeface="Arial Narrow" panose="020B0606020202030204" pitchFamily="34" charset="0"/>
                  </a:rPr>
                  <a:t> km, e a distância da casa de Júlia até seu local de trabalho é de 21 km. A distância entre o supermercado e a casa de Júlia é </a:t>
                </a:r>
                <a14:m>
                  <m:oMath xmlns:m="http://schemas.openxmlformats.org/officeDocument/2006/math">
                    <m:r>
                      <m:rPr>
                        <m:sty m:val="p"/>
                      </m:rPr>
                      <a:rPr lang="pt-BR" sz="2200">
                        <a:latin typeface="Cambria Math" panose="02040503050406030204" pitchFamily="18" charset="0"/>
                      </a:rPr>
                      <m:t>x</m:t>
                    </m:r>
                  </m:oMath>
                </a14:m>
                <a:r>
                  <a:rPr lang="pt-BR" sz="2200" dirty="0">
                    <a:latin typeface="Arial Narrow" panose="020B0606020202030204" pitchFamily="34" charset="0"/>
                  </a:rPr>
                  <a:t> km, conforme o esquema a seguir.</a:t>
                </a:r>
              </a:p>
              <a:p>
                <a:pPr marL="3586163" algn="just"/>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Para ir até o parque, saindo de sua casa, quantos quilômetros Júlia deverá percorrer?</a:t>
                </a:r>
              </a:p>
              <a:p>
                <a:pPr marL="3586163" algn="just"/>
                <a:r>
                  <a:rPr lang="pt-BR" sz="2200" dirty="0">
                    <a:latin typeface="Arial Narrow" panose="020B0606020202030204" pitchFamily="34" charset="0"/>
                  </a:rPr>
                  <a:t>(A) 2</a:t>
                </a:r>
              </a:p>
              <a:p>
                <a:pPr marL="3586163" algn="just"/>
                <a:r>
                  <a:rPr lang="pt-BR" sz="2200" dirty="0">
                    <a:latin typeface="Arial Narrow" panose="020B0606020202030204" pitchFamily="34" charset="0"/>
                  </a:rPr>
                  <a:t>(B) 5</a:t>
                </a:r>
              </a:p>
              <a:p>
                <a:pPr marL="3586163" algn="just"/>
                <a:r>
                  <a:rPr lang="pt-BR" sz="2200" dirty="0">
                    <a:latin typeface="Arial Narrow" panose="020B0606020202030204" pitchFamily="34" charset="0"/>
                  </a:rPr>
                  <a:t>(C) 7</a:t>
                </a:r>
              </a:p>
              <a:p>
                <a:pPr marL="3586163" algn="just"/>
                <a:r>
                  <a:rPr lang="pt-BR" sz="2200" dirty="0">
                    <a:latin typeface="Arial Narrow" panose="020B0606020202030204" pitchFamily="34" charset="0"/>
                  </a:rPr>
                  <a:t>(D) 9</a:t>
                </a:r>
              </a:p>
              <a:p>
                <a:pPr marL="3586163" algn="just"/>
                <a:r>
                  <a:rPr lang="pt-BR" sz="2200" dirty="0">
                    <a:latin typeface="Arial Narrow" panose="020B0606020202030204" pitchFamily="34" charset="0"/>
                  </a:rPr>
                  <a:t>(E) 14</a:t>
                </a:r>
              </a:p>
            </p:txBody>
          </p:sp>
        </mc:Choice>
        <mc:Fallback xmlns="">
          <p:sp>
            <p:nvSpPr>
              <p:cNvPr id="10" name="CaixaDeTexto 9">
                <a:extLst>
                  <a:ext uri="{FF2B5EF4-FFF2-40B4-BE49-F238E27FC236}">
                    <a16:creationId xmlns:a16="http://schemas.microsoft.com/office/drawing/2014/main" id="{C999A4FA-5CD3-E36C-0937-6A3E294C98D2}"/>
                  </a:ext>
                </a:extLst>
              </p:cNvPr>
              <p:cNvSpPr txBox="1">
                <a:spLocks noRot="1" noChangeAspect="1" noMove="1" noResize="1" noEditPoints="1" noAdjustHandles="1" noChangeArrowheads="1" noChangeShapeType="1" noTextEdit="1"/>
              </p:cNvSpPr>
              <p:nvPr/>
            </p:nvSpPr>
            <p:spPr>
              <a:xfrm>
                <a:off x="98606" y="728190"/>
                <a:ext cx="6669741" cy="5847755"/>
              </a:xfrm>
              <a:prstGeom prst="rect">
                <a:avLst/>
              </a:prstGeom>
              <a:blipFill>
                <a:blip r:embed="rId2"/>
                <a:stretch>
                  <a:fillRect l="-1188" t="-625" r="-1188" b="-1250"/>
                </a:stretch>
              </a:blipFill>
            </p:spPr>
            <p:txBody>
              <a:bodyPr/>
              <a:lstStyle/>
              <a:p>
                <a:r>
                  <a:rPr lang="pt-BR">
                    <a:noFill/>
                  </a:rPr>
                  <a:t> </a:t>
                </a:r>
              </a:p>
            </p:txBody>
          </p:sp>
        </mc:Fallback>
      </mc:AlternateContent>
      <p:pic>
        <p:nvPicPr>
          <p:cNvPr id="9" name="Imagem 8" descr="Gráfico, Gráfico de radar&#10;&#10;Descrição gerada automaticamente">
            <a:extLst>
              <a:ext uri="{FF2B5EF4-FFF2-40B4-BE49-F238E27FC236}">
                <a16:creationId xmlns:a16="http://schemas.microsoft.com/office/drawing/2014/main" id="{454F556C-3646-8AB5-745A-6591F909F51F}"/>
              </a:ext>
            </a:extLst>
          </p:cNvPr>
          <p:cNvPicPr>
            <a:picLocks noChangeAspect="1"/>
          </p:cNvPicPr>
          <p:nvPr/>
        </p:nvPicPr>
        <p:blipFill>
          <a:blip r:embed="rId3"/>
          <a:stretch>
            <a:fillRect/>
          </a:stretch>
        </p:blipFill>
        <p:spPr>
          <a:xfrm>
            <a:off x="180285" y="3535093"/>
            <a:ext cx="3496694" cy="2653123"/>
          </a:xfrm>
          <a:prstGeom prst="rect">
            <a:avLst/>
          </a:prstGeom>
        </p:spPr>
      </p:pic>
      <p:cxnSp>
        <p:nvCxnSpPr>
          <p:cNvPr id="11" name="Conector reto 10">
            <a:extLst>
              <a:ext uri="{FF2B5EF4-FFF2-40B4-BE49-F238E27FC236}">
                <a16:creationId xmlns:a16="http://schemas.microsoft.com/office/drawing/2014/main" id="{414739CE-E555-D17D-4CB0-473E1A2B4D9B}"/>
              </a:ext>
            </a:extLst>
          </p:cNvPr>
          <p:cNvCxnSpPr/>
          <p:nvPr/>
        </p:nvCxnSpPr>
        <p:spPr>
          <a:xfrm>
            <a:off x="6857998" y="744162"/>
            <a:ext cx="0" cy="5692588"/>
          </a:xfrm>
          <a:prstGeom prst="line">
            <a:avLst/>
          </a:prstGeom>
          <a:ln>
            <a:solidFill>
              <a:srgbClr val="ED7D3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CEF0BE82-CBFE-0326-68B8-781C7F8C056D}"/>
                  </a:ext>
                </a:extLst>
              </p:cNvPr>
              <p:cNvSpPr txBox="1"/>
              <p:nvPr/>
            </p:nvSpPr>
            <p:spPr>
              <a:xfrm>
                <a:off x="6947648" y="744162"/>
                <a:ext cx="5082986" cy="544405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9.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No pentágono regular a seguir, duas diagonais são traçadas, formando três triângulos.</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Determine:</a:t>
                </a:r>
              </a:p>
              <a:p>
                <a:pPr algn="just"/>
                <a:r>
                  <a:rPr lang="pt-BR" sz="2200" dirty="0">
                    <a:latin typeface="Arial Narrow" panose="020B0606020202030204" pitchFamily="34" charset="0"/>
                  </a:rPr>
                  <a:t>a) quais triângulos são congruentes e justifique, indicando por qual caso de congruência.</a:t>
                </a:r>
              </a:p>
              <a:p>
                <a:pPr algn="just"/>
                <a:r>
                  <a:rPr lang="pt-BR" sz="2200" dirty="0">
                    <a:latin typeface="Arial Narrow" panose="020B0606020202030204" pitchFamily="34" charset="0"/>
                  </a:rPr>
                  <a:t>b) a medida do ângulo </a:t>
                </a:r>
                <a14:m>
                  <m:oMath xmlns:m="http://schemas.openxmlformats.org/officeDocument/2006/math">
                    <m:r>
                      <m:rPr>
                        <m:sty m:val="p"/>
                      </m:rPr>
                      <a:rPr lang="pt-BR" sz="2200">
                        <a:latin typeface="Cambria Math" panose="02040503050406030204" pitchFamily="18" charset="0"/>
                      </a:rPr>
                      <m:t>A</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D</m:t>
                        </m:r>
                      </m:e>
                    </m:acc>
                    <m:r>
                      <m:rPr>
                        <m:sty m:val="p"/>
                      </m:rPr>
                      <a:rPr lang="pt-BR" sz="2200">
                        <a:latin typeface="Cambria Math" panose="02040503050406030204" pitchFamily="18" charset="0"/>
                      </a:rPr>
                      <m:t>E</m:t>
                    </m:r>
                  </m:oMath>
                </a14:m>
                <a:r>
                  <a:rPr lang="pt-BR" sz="2200" dirty="0">
                    <a:latin typeface="Arial Narrow" panose="020B0606020202030204" pitchFamily="34" charset="0"/>
                  </a:rPr>
                  <a:t>.</a:t>
                </a:r>
              </a:p>
              <a:p>
                <a:pPr algn="just"/>
                <a:r>
                  <a:rPr lang="pt-BR" sz="2200" dirty="0">
                    <a:latin typeface="Arial Narrow" panose="020B0606020202030204" pitchFamily="34" charset="0"/>
                  </a:rPr>
                  <a:t>c) a medida do ângulo </a:t>
                </a:r>
                <a14:m>
                  <m:oMath xmlns:m="http://schemas.openxmlformats.org/officeDocument/2006/math">
                    <m:r>
                      <m:rPr>
                        <m:sty m:val="p"/>
                      </m:rPr>
                      <a:rPr lang="pt-BR" sz="2200">
                        <a:latin typeface="Cambria Math" panose="02040503050406030204" pitchFamily="18" charset="0"/>
                      </a:rPr>
                      <m:t>A</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D</m:t>
                        </m:r>
                      </m:e>
                    </m:acc>
                    <m:r>
                      <m:rPr>
                        <m:sty m:val="p"/>
                      </m:rPr>
                      <a:rPr lang="pt-BR" sz="2200">
                        <a:latin typeface="Cambria Math" panose="02040503050406030204" pitchFamily="18" charset="0"/>
                      </a:rPr>
                      <m:t>C</m:t>
                    </m:r>
                  </m:oMath>
                </a14:m>
                <a:r>
                  <a:rPr lang="pt-BR" sz="2200" dirty="0">
                    <a:latin typeface="Arial Narrow" panose="020B0606020202030204" pitchFamily="34" charset="0"/>
                  </a:rPr>
                  <a:t>.</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CEF0BE82-CBFE-0326-68B8-781C7F8C056D}"/>
                  </a:ext>
                </a:extLst>
              </p:cNvPr>
              <p:cNvSpPr txBox="1">
                <a:spLocks noRot="1" noChangeAspect="1" noMove="1" noResize="1" noEditPoints="1" noAdjustHandles="1" noChangeArrowheads="1" noChangeShapeType="1" noTextEdit="1"/>
              </p:cNvSpPr>
              <p:nvPr/>
            </p:nvSpPr>
            <p:spPr>
              <a:xfrm>
                <a:off x="6947648" y="744162"/>
                <a:ext cx="5082986" cy="5444054"/>
              </a:xfrm>
              <a:prstGeom prst="rect">
                <a:avLst/>
              </a:prstGeom>
              <a:blipFill>
                <a:blip r:embed="rId4"/>
                <a:stretch>
                  <a:fillRect l="-1559" t="-560" r="-1559" b="-1456"/>
                </a:stretch>
              </a:blipFill>
            </p:spPr>
            <p:txBody>
              <a:bodyPr/>
              <a:lstStyle/>
              <a:p>
                <a:r>
                  <a:rPr lang="pt-BR">
                    <a:noFill/>
                  </a:rPr>
                  <a:t> </a:t>
                </a:r>
              </a:p>
            </p:txBody>
          </p:sp>
        </mc:Fallback>
      </mc:AlternateContent>
      <p:pic>
        <p:nvPicPr>
          <p:cNvPr id="14" name="Imagem 13" descr="Gráfico, Gráfico de radar&#10;&#10;O conteúdo gerado por IA pode estar incorreto.">
            <a:extLst>
              <a:ext uri="{FF2B5EF4-FFF2-40B4-BE49-F238E27FC236}">
                <a16:creationId xmlns:a16="http://schemas.microsoft.com/office/drawing/2014/main" id="{410757B2-FB62-075D-4772-8BEC452E7544}"/>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Lst>
          </a:blip>
          <a:srcRect l="37826" t="26957" r="37826" b="33530"/>
          <a:stretch>
            <a:fillRect/>
          </a:stretch>
        </p:blipFill>
        <p:spPr bwMode="auto">
          <a:xfrm>
            <a:off x="8240053" y="2033789"/>
            <a:ext cx="2132112" cy="216220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41146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F49D91D-24B4-834D-D973-1FAAD5E68C34}"/>
              </a:ext>
            </a:extLst>
          </p:cNvPr>
          <p:cNvPicPr>
            <a:picLocks noChangeAspect="1"/>
          </p:cNvPicPr>
          <p:nvPr/>
        </p:nvPicPr>
        <p:blipFill>
          <a:blip r:embed="rId2"/>
          <a:stretch>
            <a:fillRect/>
          </a:stretch>
        </p:blipFill>
        <p:spPr>
          <a:xfrm>
            <a:off x="156000" y="696886"/>
            <a:ext cx="3600000" cy="747630"/>
          </a:xfrm>
          <a:prstGeom prst="rect">
            <a:avLst/>
          </a:prstGeom>
        </p:spPr>
      </p:pic>
      <p:sp>
        <p:nvSpPr>
          <p:cNvPr id="5" name="CaixaDeTexto 4">
            <a:extLst>
              <a:ext uri="{FF2B5EF4-FFF2-40B4-BE49-F238E27FC236}">
                <a16:creationId xmlns:a16="http://schemas.microsoft.com/office/drawing/2014/main" id="{05FB5841-0671-2DD8-7FB2-0E6BC26784AB}"/>
              </a:ext>
            </a:extLst>
          </p:cNvPr>
          <p:cNvSpPr txBox="1"/>
          <p:nvPr/>
        </p:nvSpPr>
        <p:spPr>
          <a:xfrm>
            <a:off x="156000" y="1444516"/>
            <a:ext cx="5760000" cy="5170646"/>
          </a:xfrm>
          <a:prstGeom prst="rect">
            <a:avLst/>
          </a:prstGeom>
          <a:noFill/>
        </p:spPr>
        <p:txBody>
          <a:bodyPr wrap="square">
            <a:spAutoFit/>
          </a:bodyPr>
          <a:lstStyle/>
          <a:p>
            <a:pPr algn="ctr">
              <a:buNone/>
            </a:pPr>
            <a:r>
              <a:rPr lang="pt-BR" sz="2200" b="1" dirty="0">
                <a:solidFill>
                  <a:srgbClr val="000000"/>
                </a:solidFill>
                <a:effectLst/>
                <a:latin typeface="Arial Narrow" panose="020B0606020202030204" pitchFamily="34" charset="0"/>
                <a:ea typeface="Times New Roman" panose="02020603050405020304" pitchFamily="18" charset="0"/>
              </a:rPr>
              <a:t>SEMELHANÇA DE TRIÂNGULOS</a:t>
            </a:r>
            <a:endParaRPr lang="pt-BR" sz="2200" dirty="0">
              <a:solidFill>
                <a:srgbClr val="000000"/>
              </a:solidFill>
              <a:effectLst/>
              <a:latin typeface="Arial Narrow" panose="020B0606020202030204" pitchFamily="34" charset="0"/>
              <a:ea typeface="Times New Roman" panose="02020603050405020304" pitchFamily="18" charset="0"/>
            </a:endParaRPr>
          </a:p>
          <a:p>
            <a:pPr algn="ctr">
              <a:buNone/>
            </a:pPr>
            <a:r>
              <a:rPr lang="pt-BR" sz="2200" b="1" u="none" strike="noStrike" dirty="0">
                <a:solidFill>
                  <a:srgbClr val="000000"/>
                </a:solidFill>
                <a:effectLst/>
                <a:latin typeface="Arial Narrow" panose="020B0606020202030204" pitchFamily="34" charset="0"/>
                <a:ea typeface="Times New Roman" panose="02020603050405020304" pitchFamily="18" charset="0"/>
              </a:rPr>
              <a:t> </a:t>
            </a:r>
            <a:endParaRPr lang="pt-BR" sz="2200" dirty="0">
              <a:solidFill>
                <a:srgbClr val="000000"/>
              </a:solidFill>
              <a:effectLst/>
              <a:latin typeface="Arial Narrow" panose="020B0606020202030204" pitchFamily="34" charset="0"/>
              <a:ea typeface="Times New Roman" panose="020206030504050203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rPr>
              <a:t>Dois triângulos são </a:t>
            </a:r>
            <a:r>
              <a:rPr lang="pt-BR" sz="2200" b="1" dirty="0">
                <a:solidFill>
                  <a:srgbClr val="000000"/>
                </a:solidFill>
                <a:effectLst/>
                <a:latin typeface="Arial Narrow" panose="020B0606020202030204" pitchFamily="34" charset="0"/>
                <a:ea typeface="Times New Roman" panose="02020603050405020304" pitchFamily="18" charset="0"/>
              </a:rPr>
              <a:t>semelhantes</a:t>
            </a:r>
            <a:r>
              <a:rPr lang="pt-BR" sz="2200" dirty="0">
                <a:solidFill>
                  <a:srgbClr val="000000"/>
                </a:solidFill>
                <a:effectLst/>
                <a:latin typeface="Arial Narrow" panose="020B0606020202030204" pitchFamily="34" charset="0"/>
                <a:ea typeface="Times New Roman" panose="02020603050405020304" pitchFamily="18" charset="0"/>
              </a:rPr>
              <a:t> quando apresentam os ângulos </a:t>
            </a:r>
            <a:r>
              <a:rPr lang="pt-BR" sz="2200" u="sng" dirty="0">
                <a:solidFill>
                  <a:srgbClr val="000000"/>
                </a:solidFill>
                <a:effectLst/>
                <a:latin typeface="Arial Narrow" panose="020B0606020202030204" pitchFamily="34" charset="0"/>
                <a:ea typeface="Times New Roman" panose="02020603050405020304" pitchFamily="18" charset="0"/>
              </a:rPr>
              <a:t>correspondentes congruentes</a:t>
            </a:r>
            <a:r>
              <a:rPr lang="pt-BR" sz="2200" dirty="0">
                <a:solidFill>
                  <a:srgbClr val="000000"/>
                </a:solidFill>
                <a:effectLst/>
                <a:latin typeface="Arial Narrow" panose="020B0606020202030204" pitchFamily="34" charset="0"/>
                <a:ea typeface="Times New Roman" panose="02020603050405020304" pitchFamily="18" charset="0"/>
              </a:rPr>
              <a:t> e os </a:t>
            </a:r>
            <a:r>
              <a:rPr lang="pt-BR" sz="2200" u="sng" dirty="0">
                <a:solidFill>
                  <a:srgbClr val="000000"/>
                </a:solidFill>
                <a:effectLst/>
                <a:latin typeface="Arial Narrow" panose="020B0606020202030204" pitchFamily="34" charset="0"/>
                <a:ea typeface="Times New Roman" panose="02020603050405020304" pitchFamily="18" charset="0"/>
              </a:rPr>
              <a:t>lados correspondentes proporcionais</a:t>
            </a:r>
            <a:r>
              <a:rPr lang="pt-BR" sz="2200" dirty="0">
                <a:solidFill>
                  <a:srgbClr val="000000"/>
                </a:solidFill>
                <a:effectLst/>
                <a:latin typeface="Arial Narrow" panose="020B0606020202030204" pitchFamily="34" charset="0"/>
                <a:ea typeface="Times New Roman" panose="02020603050405020304" pitchFamily="18" charset="0"/>
              </a:rPr>
              <a:t>.</a:t>
            </a:r>
          </a:p>
          <a:p>
            <a:pPr algn="just">
              <a:buNone/>
            </a:pPr>
            <a:endParaRPr lang="pt-BR" sz="2200" dirty="0">
              <a:solidFill>
                <a:srgbClr val="000000"/>
              </a:solidFill>
              <a:latin typeface="Arial Narrow" panose="020B0606020202030204" pitchFamily="34" charset="0"/>
              <a:ea typeface="Times New Roman" panose="02020603050405020304" pitchFamily="18" charset="0"/>
            </a:endParaRPr>
          </a:p>
          <a:p>
            <a:pPr algn="jus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buNone/>
            </a:pPr>
            <a:endParaRPr lang="pt-BR" sz="2200" dirty="0">
              <a:solidFill>
                <a:srgbClr val="000000"/>
              </a:solidFill>
              <a:latin typeface="Arial Narrow" panose="020B0606020202030204" pitchFamily="34" charset="0"/>
              <a:ea typeface="Times New Roman" panose="02020603050405020304" pitchFamily="18" charset="0"/>
            </a:endParaRPr>
          </a:p>
          <a:p>
            <a:pPr algn="just">
              <a:buNone/>
            </a:pPr>
            <a:endParaRPr lang="pt-BR" sz="2200" dirty="0">
              <a:solidFill>
                <a:srgbClr val="000000"/>
              </a:solidFill>
              <a:latin typeface="Arial Narrow" panose="020B0606020202030204" pitchFamily="34" charset="0"/>
              <a:ea typeface="Times New Roman" panose="02020603050405020304" pitchFamily="18" charset="0"/>
            </a:endParaRPr>
          </a:p>
          <a:p>
            <a:pPr algn="just">
              <a:buNone/>
            </a:pPr>
            <a:endParaRPr lang="pt-BR" sz="2200" dirty="0">
              <a:solidFill>
                <a:srgbClr val="000000"/>
              </a:solidFill>
              <a:latin typeface="Arial Narrow" panose="020B0606020202030204" pitchFamily="34" charset="0"/>
              <a:ea typeface="Times New Roman" panose="02020603050405020304" pitchFamily="18" charset="0"/>
            </a:endParaRPr>
          </a:p>
          <a:p>
            <a:pPr algn="just">
              <a:buNone/>
            </a:pPr>
            <a:endParaRPr lang="pt-BR" sz="2200" dirty="0">
              <a:solidFill>
                <a:srgbClr val="000000"/>
              </a:solidFill>
              <a:latin typeface="Arial Narrow" panose="020B0606020202030204" pitchFamily="34" charset="0"/>
              <a:ea typeface="Times New Roman" panose="02020603050405020304" pitchFamily="18" charset="0"/>
            </a:endParaRPr>
          </a:p>
          <a:p>
            <a:pPr algn="just">
              <a:buNone/>
            </a:pPr>
            <a:r>
              <a:rPr lang="pt-BR" sz="2200" dirty="0">
                <a:latin typeface="Arial Narrow" panose="020B0606020202030204" pitchFamily="34" charset="0"/>
              </a:rPr>
              <a:t>Ao fazer esta comparação, estamos falando de um caso de </a:t>
            </a:r>
            <a:r>
              <a:rPr lang="pt-BR" sz="2200" b="1" dirty="0">
                <a:latin typeface="Arial Narrow" panose="020B0606020202030204" pitchFamily="34" charset="0"/>
              </a:rPr>
              <a:t>transformação</a:t>
            </a:r>
            <a:r>
              <a:rPr lang="pt-BR" sz="2200" dirty="0">
                <a:latin typeface="Arial Narrow" panose="020B0606020202030204" pitchFamily="34" charset="0"/>
              </a:rPr>
              <a:t> </a:t>
            </a:r>
            <a:r>
              <a:rPr lang="pt-BR" sz="2200" b="1" dirty="0">
                <a:latin typeface="Arial Narrow" panose="020B0606020202030204" pitchFamily="34" charset="0"/>
              </a:rPr>
              <a:t>de</a:t>
            </a:r>
            <a:r>
              <a:rPr lang="pt-BR" sz="2200" dirty="0">
                <a:latin typeface="Arial Narrow" panose="020B0606020202030204" pitchFamily="34" charset="0"/>
              </a:rPr>
              <a:t> </a:t>
            </a:r>
            <a:r>
              <a:rPr lang="pt-BR" sz="2200" b="1" dirty="0">
                <a:latin typeface="Arial Narrow" panose="020B0606020202030204" pitchFamily="34" charset="0"/>
              </a:rPr>
              <a:t>homotetia </a:t>
            </a:r>
            <a:r>
              <a:rPr lang="pt-BR" sz="2200" dirty="0">
                <a:latin typeface="Arial Narrow" panose="020B0606020202030204" pitchFamily="34" charset="0"/>
              </a:rPr>
              <a:t>(ampliação ou redução), pois modificamos o seu tamanho, mas mantemos seu formato.</a:t>
            </a:r>
            <a:endParaRPr lang="pt-BR" sz="2200" dirty="0">
              <a:solidFill>
                <a:srgbClr val="000000"/>
              </a:solidFill>
              <a:effectLst/>
              <a:latin typeface="Arial Narrow" panose="020B0606020202030204" pitchFamily="34" charset="0"/>
              <a:ea typeface="Times New Roman" panose="02020603050405020304" pitchFamily="18" charset="0"/>
            </a:endParaRPr>
          </a:p>
        </p:txBody>
      </p:sp>
      <p:pic>
        <p:nvPicPr>
          <p:cNvPr id="10" name="Imagem 9" descr="Forma, Seta&#10;&#10;Descrição gerada automaticamente">
            <a:extLst>
              <a:ext uri="{FF2B5EF4-FFF2-40B4-BE49-F238E27FC236}">
                <a16:creationId xmlns:a16="http://schemas.microsoft.com/office/drawing/2014/main" id="{5B33B2A6-9C76-BA38-5F49-1A576510E6F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t="1812" r="3497" b="3663"/>
          <a:stretch/>
        </p:blipFill>
        <p:spPr bwMode="auto">
          <a:xfrm>
            <a:off x="1389664" y="3177987"/>
            <a:ext cx="3292671" cy="2000707"/>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AC873E57-65DE-7ACD-8CD1-9D216BF697E1}"/>
                  </a:ext>
                </a:extLst>
              </p:cNvPr>
              <p:cNvSpPr txBox="1"/>
              <p:nvPr/>
            </p:nvSpPr>
            <p:spPr>
              <a:xfrm>
                <a:off x="6276002" y="835978"/>
                <a:ext cx="5760000" cy="5519716"/>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Como os ângulos internos são congruentes, temos as seguintes correspondências:</a:t>
                </a:r>
                <a:endParaRPr lang="pt-BR" sz="2200" dirty="0">
                  <a:solidFill>
                    <a:srgbClr val="000000"/>
                  </a:solidFill>
                  <a:effectLst/>
                  <a:latin typeface="Times New Roman" panose="02020603050405020304" pitchFamily="18" charset="0"/>
                  <a:ea typeface="Times New Roman" panose="020206030504050203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rPr>
                  <a:t> </a:t>
                </a:r>
              </a:p>
              <a:p>
                <a:pPr algn="just">
                  <a:buNone/>
                </a:pPr>
                <a:endParaRPr lang="pt-BR" sz="2200" dirty="0">
                  <a:solidFill>
                    <a:srgbClr val="000000"/>
                  </a:solidFill>
                  <a:latin typeface="Arial Narrow" panose="020B0606020202030204" pitchFamily="34" charset="0"/>
                  <a:ea typeface="Times New Roman" panose="02020603050405020304" pitchFamily="18" charset="0"/>
                </a:endParaRPr>
              </a:p>
              <a:p>
                <a:pPr algn="just">
                  <a:buNone/>
                </a:pPr>
                <a:endParaRPr lang="pt-BR" sz="2200" dirty="0">
                  <a:solidFill>
                    <a:srgbClr val="000000"/>
                  </a:solidFill>
                  <a:effectLst/>
                  <a:latin typeface="Times New Roman" panose="02020603050405020304" pitchFamily="18" charset="0"/>
                  <a:ea typeface="Times New Roman" panose="02020603050405020304" pitchFamily="18" charset="0"/>
                </a:endParaRPr>
              </a:p>
              <a:p>
                <a:pPr algn="just">
                  <a:buNone/>
                </a:pPr>
                <a:endParaRPr lang="pt-BR" sz="2200" dirty="0">
                  <a:solidFill>
                    <a:srgbClr val="000000"/>
                  </a:solidFill>
                  <a:effectLst/>
                  <a:latin typeface="Times New Roman" panose="02020603050405020304" pitchFamily="18" charset="0"/>
                  <a:ea typeface="Times New Roman" panose="02020603050405020304" pitchFamily="18" charset="0"/>
                </a:endParaRPr>
              </a:p>
              <a:p>
                <a:pPr algn="just">
                  <a:buNone/>
                </a:pPr>
                <a:endParaRPr lang="pt-BR" sz="2200" dirty="0">
                  <a:solidFill>
                    <a:srgbClr val="000000"/>
                  </a:solidFill>
                  <a:effectLst/>
                  <a:latin typeface="Times New Roman" panose="02020603050405020304" pitchFamily="18" charset="0"/>
                  <a:ea typeface="Times New Roman" panose="02020603050405020304" pitchFamily="18" charset="0"/>
                </a:endParaRPr>
              </a:p>
              <a:p>
                <a:pPr algn="just">
                  <a:buNone/>
                </a:pPr>
                <a:r>
                  <a:rPr lang="pt-BR" sz="2200" dirty="0">
                    <a:effectLst/>
                    <a:latin typeface="Arial Narrow" panose="020B0606020202030204" pitchFamily="34" charset="0"/>
                    <a:ea typeface="MS Mincho" panose="02020609040205080304" pitchFamily="49" charset="-128"/>
                    <a:cs typeface="Times New Roman" panose="02020603050405020304" pitchFamily="18" charset="0"/>
                  </a:rPr>
                  <a:t>Além disso, existe uma </a:t>
                </a:r>
                <a:r>
                  <a:rPr lang="pt-BR" sz="2200" u="sng" dirty="0">
                    <a:effectLst/>
                    <a:latin typeface="Arial Narrow" panose="020B0606020202030204" pitchFamily="34" charset="0"/>
                    <a:ea typeface="MS Mincho" panose="02020609040205080304" pitchFamily="49" charset="-128"/>
                    <a:cs typeface="Times New Roman" panose="02020603050405020304" pitchFamily="18" charset="0"/>
                  </a:rPr>
                  <a:t>relação de proporcionalidade</a:t>
                </a:r>
                <a:r>
                  <a:rPr lang="pt-BR" sz="2200" dirty="0">
                    <a:effectLst/>
                    <a:latin typeface="Arial Narrow" panose="020B0606020202030204" pitchFamily="34" charset="0"/>
                    <a:ea typeface="MS Mincho" panose="02020609040205080304" pitchFamily="49" charset="-128"/>
                    <a:cs typeface="Times New Roman" panose="02020603050405020304" pitchFamily="18" charset="0"/>
                  </a:rPr>
                  <a:t> entre os lados correspondentes (opostos aos ângulos congruentes). Essa relação é a </a:t>
                </a:r>
                <a:r>
                  <a:rPr lang="pt-BR" sz="2200" u="sng" dirty="0">
                    <a:effectLst/>
                    <a:latin typeface="Arial Narrow" panose="020B0606020202030204" pitchFamily="34" charset="0"/>
                    <a:ea typeface="MS Mincho" panose="02020609040205080304" pitchFamily="49" charset="-128"/>
                    <a:cs typeface="Times New Roman" panose="02020603050405020304" pitchFamily="18" charset="0"/>
                  </a:rPr>
                  <a:t>razão</a:t>
                </a:r>
                <a:r>
                  <a:rPr lang="pt-BR" sz="2200" dirty="0">
                    <a:effectLst/>
                    <a:latin typeface="Arial Narrow" panose="020B0606020202030204" pitchFamily="34" charset="0"/>
                    <a:ea typeface="MS Mincho" panose="02020609040205080304" pitchFamily="49" charset="-128"/>
                    <a:cs typeface="Times New Roman" panose="02020603050405020304" pitchFamily="18" charset="0"/>
                  </a:rPr>
                  <a:t> entre essas medidas, chamada de </a:t>
                </a:r>
                <a:r>
                  <a:rPr lang="pt-BR" sz="2200" b="1" dirty="0">
                    <a:effectLst/>
                    <a:latin typeface="Arial Narrow" panose="020B0606020202030204" pitchFamily="34" charset="0"/>
                    <a:ea typeface="MS Mincho" panose="02020609040205080304" pitchFamily="49" charset="-128"/>
                    <a:cs typeface="Times New Roman" panose="02020603050405020304" pitchFamily="18" charset="0"/>
                  </a:rPr>
                  <a:t>razão de semelhança </a:t>
                </a:r>
                <a14:m>
                  <m:oMath xmlns:m="http://schemas.openxmlformats.org/officeDocument/2006/math">
                    <m:d>
                      <m:dPr>
                        <m:ctrlPr>
                          <a:rPr lang="pt-BR" sz="2200" b="1" i="1">
                            <a:effectLst/>
                            <a:latin typeface="Cambria Math" panose="02040503050406030204" pitchFamily="18" charset="0"/>
                          </a:rPr>
                        </m:ctrlPr>
                      </m:dPr>
                      <m:e>
                        <m:r>
                          <a:rPr lang="pt-BR" sz="2200" b="1" i="1">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𝒌</m:t>
                        </m:r>
                      </m:e>
                    </m:d>
                  </m:oMath>
                </a14:m>
                <a:r>
                  <a:rPr lang="pt-BR" sz="2200" dirty="0">
                    <a:effectLst/>
                    <a:latin typeface="Arial Narrow" panose="020B0606020202030204" pitchFamily="34" charset="0"/>
                    <a:ea typeface="MS Mincho" panose="02020609040205080304" pitchFamily="49" charset="-128"/>
                    <a:cs typeface="Times New Roman" panose="02020603050405020304" pitchFamily="18" charset="0"/>
                  </a:rPr>
                  <a:t>. Assim:</a:t>
                </a:r>
              </a:p>
              <a:p>
                <a:pPr algn="just">
                  <a:buNone/>
                </a:pPr>
                <a14:m>
                  <m:oMathPara xmlns:m="http://schemas.openxmlformats.org/officeDocument/2006/math">
                    <m:oMathParaPr>
                      <m:jc m:val="centerGroup"/>
                    </m:oMathParaPr>
                    <m:oMath xmlns:m="http://schemas.openxmlformats.org/officeDocument/2006/math">
                      <m:f>
                        <m:fPr>
                          <m:ctrlPr>
                            <a:rPr lang="pt-BR" sz="2200" i="1" smtClean="0">
                              <a:effectLst/>
                              <a:latin typeface="Cambria Math" panose="02040503050406030204" pitchFamily="18" charset="0"/>
                            </a:rPr>
                          </m:ctrlPr>
                        </m:fPr>
                        <m:num>
                          <m:acc>
                            <m:accPr>
                              <m:chr m:val="̅"/>
                              <m:ctrlPr>
                                <a:rPr lang="pt-BR" sz="2200" i="1">
                                  <a:effectLst/>
                                  <a:latin typeface="Cambria Math" panose="02040503050406030204" pitchFamily="18" charset="0"/>
                                </a:rPr>
                              </m:ctrlPr>
                            </m:accPr>
                            <m:e>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AB</m:t>
                              </m:r>
                            </m:e>
                          </m:acc>
                          <m:r>
                            <a:rPr lang="pt-BR" sz="2200">
                              <a:effectLst/>
                              <a:latin typeface="Cambria Math" panose="02040503050406030204" pitchFamily="18" charset="0"/>
                              <a:ea typeface="MS Mincho" panose="02020609040205080304" pitchFamily="49" charset="-128"/>
                              <a:cs typeface="Times New Roman" panose="02020603050405020304" pitchFamily="18" charset="0"/>
                            </a:rPr>
                            <m:t> </m:t>
                          </m:r>
                        </m:num>
                        <m:den>
                          <m:acc>
                            <m:accPr>
                              <m:chr m:val="̅"/>
                              <m:ctrlPr>
                                <a:rPr lang="pt-BR" sz="2200" i="1">
                                  <a:effectLst/>
                                  <a:latin typeface="Cambria Math" panose="02040503050406030204" pitchFamily="18" charset="0"/>
                                </a:rPr>
                              </m:ctrlPr>
                            </m:accPr>
                            <m:e>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DE</m:t>
                              </m:r>
                            </m:e>
                          </m:acc>
                        </m:den>
                      </m:f>
                      <m:r>
                        <a:rPr lang="pt-BR" sz="22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a:effectLst/>
                              <a:latin typeface="Cambria Math" panose="02040503050406030204" pitchFamily="18" charset="0"/>
                            </a:rPr>
                          </m:ctrlPr>
                        </m:fPr>
                        <m:num>
                          <m:r>
                            <a:rPr lang="pt-BR" sz="2200">
                              <a:effectLst/>
                              <a:latin typeface="Cambria Math" panose="02040503050406030204" pitchFamily="18" charset="0"/>
                              <a:ea typeface="MS Mincho" panose="02020609040205080304" pitchFamily="49" charset="-128"/>
                              <a:cs typeface="Times New Roman" panose="02020603050405020304" pitchFamily="18" charset="0"/>
                            </a:rPr>
                            <m:t> </m:t>
                          </m:r>
                          <m:acc>
                            <m:accPr>
                              <m:chr m:val="̅"/>
                              <m:ctrlPr>
                                <a:rPr lang="pt-BR" sz="2200" i="1">
                                  <a:effectLst/>
                                  <a:latin typeface="Cambria Math" panose="02040503050406030204" pitchFamily="18" charset="0"/>
                                </a:rPr>
                              </m:ctrlPr>
                            </m:accPr>
                            <m:e>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AC</m:t>
                              </m:r>
                            </m:e>
                          </m:acc>
                          <m:r>
                            <a:rPr lang="pt-BR" sz="2200">
                              <a:effectLst/>
                              <a:latin typeface="Cambria Math" panose="02040503050406030204" pitchFamily="18" charset="0"/>
                              <a:ea typeface="MS Mincho" panose="02020609040205080304" pitchFamily="49" charset="-128"/>
                              <a:cs typeface="Times New Roman" panose="02020603050405020304" pitchFamily="18" charset="0"/>
                            </a:rPr>
                            <m:t> </m:t>
                          </m:r>
                        </m:num>
                        <m:den>
                          <m:acc>
                            <m:accPr>
                              <m:chr m:val="̅"/>
                              <m:ctrlPr>
                                <a:rPr lang="pt-BR" sz="2200" i="1">
                                  <a:effectLst/>
                                  <a:latin typeface="Cambria Math" panose="02040503050406030204" pitchFamily="18" charset="0"/>
                                </a:rPr>
                              </m:ctrlPr>
                            </m:accPr>
                            <m:e>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DF</m:t>
                              </m:r>
                            </m:e>
                          </m:acc>
                        </m:den>
                      </m:f>
                      <m:r>
                        <a:rPr lang="pt-BR" sz="22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a:effectLst/>
                              <a:latin typeface="Cambria Math" panose="02040503050406030204" pitchFamily="18" charset="0"/>
                            </a:rPr>
                          </m:ctrlPr>
                        </m:fPr>
                        <m:num>
                          <m:r>
                            <a:rPr lang="pt-BR" sz="2200">
                              <a:effectLst/>
                              <a:latin typeface="Cambria Math" panose="02040503050406030204" pitchFamily="18" charset="0"/>
                              <a:ea typeface="MS Mincho" panose="02020609040205080304" pitchFamily="49" charset="-128"/>
                              <a:cs typeface="Times New Roman" panose="02020603050405020304" pitchFamily="18" charset="0"/>
                            </a:rPr>
                            <m:t> </m:t>
                          </m:r>
                          <m:acc>
                            <m:accPr>
                              <m:chr m:val="̅"/>
                              <m:ctrlPr>
                                <a:rPr lang="pt-BR" sz="2200" i="1">
                                  <a:effectLst/>
                                  <a:latin typeface="Cambria Math" panose="02040503050406030204" pitchFamily="18" charset="0"/>
                                </a:rPr>
                              </m:ctrlPr>
                            </m:accPr>
                            <m:e>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BC</m:t>
                              </m:r>
                            </m:e>
                          </m:acc>
                          <m:r>
                            <a:rPr lang="pt-BR" sz="2200">
                              <a:effectLst/>
                              <a:latin typeface="Cambria Math" panose="02040503050406030204" pitchFamily="18" charset="0"/>
                              <a:ea typeface="MS Mincho" panose="02020609040205080304" pitchFamily="49" charset="-128"/>
                              <a:cs typeface="Times New Roman" panose="02020603050405020304" pitchFamily="18" charset="0"/>
                            </a:rPr>
                            <m:t> </m:t>
                          </m:r>
                        </m:num>
                        <m:den>
                          <m:acc>
                            <m:accPr>
                              <m:chr m:val="̅"/>
                              <m:ctrlPr>
                                <a:rPr lang="pt-BR" sz="2200" i="1">
                                  <a:effectLst/>
                                  <a:latin typeface="Cambria Math" panose="02040503050406030204" pitchFamily="18" charset="0"/>
                                </a:rPr>
                              </m:ctrlPr>
                            </m:accPr>
                            <m:e>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EF</m:t>
                              </m:r>
                            </m:e>
                          </m:acc>
                        </m:den>
                      </m:f>
                      <m:r>
                        <a:rPr lang="pt-BR" sz="22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𝒌</m:t>
                      </m:r>
                    </m:oMath>
                  </m:oMathPara>
                </a14:m>
                <a:endParaRPr lang="pt-BR" sz="2200" dirty="0"/>
              </a:p>
              <a:p>
                <a:pPr algn="just">
                  <a:buNone/>
                </a:pPr>
                <a:endParaRPr lang="pt-BR" sz="22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buNone/>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Denotamos:  </a:t>
                </a:r>
                <a14:m>
                  <m:oMath xmlns:m="http://schemas.openxmlformats.org/officeDocument/2006/math">
                    <m:r>
                      <a:rPr lang="pt-BR" sz="2200">
                        <a:effectLst/>
                        <a:latin typeface="Cambria Math" panose="02040503050406030204" pitchFamily="18" charset="0"/>
                        <a:ea typeface="MS Mincho" panose="02020609040205080304" pitchFamily="49" charset="-128"/>
                        <a:cs typeface="Times New Roman" panose="02020603050405020304" pitchFamily="18" charset="0"/>
                      </a:rPr>
                      <m:t>∆</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ABC</m:t>
                    </m:r>
                    <m:r>
                      <a:rPr lang="pt-BR" sz="2200">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i="1">
                        <a:effectLst/>
                        <a:latin typeface="Cambria Math" panose="02040503050406030204" pitchFamily="18" charset="0"/>
                        <a:ea typeface="MS Mincho" panose="02020609040205080304" pitchFamily="49" charset="-128"/>
                        <a:cs typeface="Times New Roman" panose="02020603050405020304" pitchFamily="18" charset="0"/>
                      </a:rPr>
                      <m:t>∆</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DEF</m:t>
                    </m:r>
                  </m:oMath>
                </a14:m>
                <a:r>
                  <a:rPr lang="pt-BR" sz="2200" dirty="0"/>
                  <a:t>.</a:t>
                </a:r>
              </a:p>
            </p:txBody>
          </p:sp>
        </mc:Choice>
        <mc:Fallback xmlns="">
          <p:sp>
            <p:nvSpPr>
              <p:cNvPr id="14" name="CaixaDeTexto 13">
                <a:extLst>
                  <a:ext uri="{FF2B5EF4-FFF2-40B4-BE49-F238E27FC236}">
                    <a16:creationId xmlns:a16="http://schemas.microsoft.com/office/drawing/2014/main" id="{AC873E57-65DE-7ACD-8CD1-9D216BF697E1}"/>
                  </a:ext>
                </a:extLst>
              </p:cNvPr>
              <p:cNvSpPr txBox="1">
                <a:spLocks noRot="1" noChangeAspect="1" noMove="1" noResize="1" noEditPoints="1" noAdjustHandles="1" noChangeArrowheads="1" noChangeShapeType="1" noTextEdit="1"/>
              </p:cNvSpPr>
              <p:nvPr/>
            </p:nvSpPr>
            <p:spPr>
              <a:xfrm>
                <a:off x="6276002" y="835978"/>
                <a:ext cx="5760000" cy="5519716"/>
              </a:xfrm>
              <a:prstGeom prst="rect">
                <a:avLst/>
              </a:prstGeom>
              <a:blipFill>
                <a:blip r:embed="rId5"/>
                <a:stretch>
                  <a:fillRect l="-1377" t="-662" r="-1483" b="-1325"/>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E37D1905-8351-8E7A-769F-068659627465}"/>
              </a:ext>
            </a:extLst>
          </p:cNvPr>
          <p:cNvPicPr>
            <a:picLocks noChangeAspect="1"/>
          </p:cNvPicPr>
          <p:nvPr/>
        </p:nvPicPr>
        <p:blipFill>
          <a:blip r:embed="rId6"/>
          <a:srcRect l="43018" r="42651" b="24623"/>
          <a:stretch>
            <a:fillRect/>
          </a:stretch>
        </p:blipFill>
        <p:spPr>
          <a:xfrm>
            <a:off x="8436002" y="1595800"/>
            <a:ext cx="1774798" cy="1582187"/>
          </a:xfrm>
          <a:prstGeom prst="rect">
            <a:avLst/>
          </a:prstGeom>
        </p:spPr>
      </p:pic>
    </p:spTree>
    <p:extLst>
      <p:ext uri="{BB962C8B-B14F-4D97-AF65-F5344CB8AC3E}">
        <p14:creationId xmlns:p14="http://schemas.microsoft.com/office/powerpoint/2010/main" val="2912236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DBB9EA2-3633-844B-F246-67160F42BEFA}"/>
                  </a:ext>
                </a:extLst>
              </p:cNvPr>
              <p:cNvSpPr txBox="1"/>
              <p:nvPr/>
            </p:nvSpPr>
            <p:spPr>
              <a:xfrm>
                <a:off x="156000" y="703962"/>
                <a:ext cx="5760000" cy="5556329"/>
              </a:xfrm>
              <a:prstGeom prst="rect">
                <a:avLst/>
              </a:prstGeom>
              <a:noFill/>
            </p:spPr>
            <p:txBody>
              <a:bodyPr wrap="square">
                <a:spAutoFit/>
              </a:bodyPr>
              <a:lstStyle/>
              <a:p>
                <a:pPr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rPr>
                  <a:t>Exemplo: </a:t>
                </a:r>
                <a:r>
                  <a:rPr lang="pt-BR" sz="2200" dirty="0">
                    <a:solidFill>
                      <a:srgbClr val="000000"/>
                    </a:solidFill>
                    <a:effectLst/>
                    <a:latin typeface="Arial Narrow" panose="020B0606020202030204" pitchFamily="34" charset="0"/>
                    <a:ea typeface="Times New Roman" panose="02020603050405020304" pitchFamily="18" charset="0"/>
                  </a:rPr>
                  <a:t>Verifique se os triângulos </a:t>
                </a:r>
                <a14:m>
                  <m:oMath xmlns:m="http://schemas.openxmlformats.org/officeDocument/2006/math">
                    <m:r>
                      <m:rPr>
                        <m:sty m:val="p"/>
                      </m:rPr>
                      <a:rPr lang="pt-BR" sz="2200">
                        <a:solidFill>
                          <a:srgbClr val="000000"/>
                        </a:solidFill>
                        <a:effectLst/>
                        <a:latin typeface="Cambria Math" panose="02040503050406030204" pitchFamily="18" charset="0"/>
                        <a:ea typeface="Times New Roman" panose="02020603050405020304" pitchFamily="18" charset="0"/>
                      </a:rPr>
                      <m:t>XYZ</m:t>
                    </m:r>
                  </m:oMath>
                </a14:m>
                <a:r>
                  <a:rPr lang="pt-BR" sz="2200" dirty="0">
                    <a:solidFill>
                      <a:srgbClr val="000000"/>
                    </a:solidFill>
                    <a:effectLst/>
                    <a:latin typeface="Arial Narrow" panose="020B0606020202030204" pitchFamily="34" charset="0"/>
                    <a:ea typeface="Times New Roman" panose="02020603050405020304" pitchFamily="18" charset="0"/>
                  </a:rPr>
                  <a:t> e </a:t>
                </a:r>
                <a14:m>
                  <m:oMath xmlns:m="http://schemas.openxmlformats.org/officeDocument/2006/math">
                    <m:r>
                      <m:rPr>
                        <m:sty m:val="p"/>
                      </m:rPr>
                      <a:rPr lang="pt-BR" sz="2200">
                        <a:solidFill>
                          <a:srgbClr val="000000"/>
                        </a:solidFill>
                        <a:effectLst/>
                        <a:latin typeface="Cambria Math" panose="02040503050406030204" pitchFamily="18" charset="0"/>
                        <a:ea typeface="Times New Roman" panose="02020603050405020304" pitchFamily="18" charset="0"/>
                      </a:rPr>
                      <m:t>ABC</m:t>
                    </m:r>
                  </m:oMath>
                </a14:m>
                <a:r>
                  <a:rPr lang="pt-BR" sz="2200" dirty="0">
                    <a:solidFill>
                      <a:srgbClr val="000000"/>
                    </a:solidFill>
                    <a:effectLst/>
                    <a:latin typeface="Arial Narrow" panose="020B0606020202030204" pitchFamily="34" charset="0"/>
                    <a:ea typeface="Times New Roman" panose="02020603050405020304" pitchFamily="18" charset="0"/>
                  </a:rPr>
                  <a:t> são semelhantes.</a:t>
                </a:r>
              </a:p>
              <a:p>
                <a:pPr algn="ctr">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latin typeface="Arial Narrow" panose="020B0606020202030204" pitchFamily="34" charset="0"/>
                  <a:ea typeface="Times New Roman" panose="02020603050405020304" pitchFamily="18" charset="0"/>
                </a:endParaRPr>
              </a:p>
              <a:p>
                <a:pPr algn="ctr">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ctr">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 </a:t>
                </a:r>
              </a:p>
              <a:p>
                <a:pPr algn="just">
                  <a:lnSpc>
                    <a:spcPct val="115000"/>
                  </a:lnSpc>
                  <a:buNone/>
                </a:pPr>
                <a:r>
                  <a:rPr lang="pt-BR" sz="2200" i="1" u="sng" dirty="0">
                    <a:solidFill>
                      <a:srgbClr val="000000"/>
                    </a:solidFill>
                    <a:effectLst/>
                    <a:latin typeface="Arial Narrow" panose="020B0606020202030204" pitchFamily="34" charset="0"/>
                    <a:ea typeface="Times New Roman" panose="02020603050405020304" pitchFamily="18" charset="0"/>
                  </a:rPr>
                  <a:t>Resolução</a:t>
                </a:r>
                <a:r>
                  <a:rPr lang="pt-BR" sz="2200" i="1" dirty="0">
                    <a:solidFill>
                      <a:srgbClr val="000000"/>
                    </a:solidFill>
                    <a:effectLst/>
                    <a:latin typeface="Arial Narrow" panose="020B0606020202030204" pitchFamily="34" charset="0"/>
                    <a:ea typeface="Times New Roman" panose="02020603050405020304" pitchFamily="18" charset="0"/>
                  </a:rPr>
                  <a:t>: Segundo a notação utilizada na figura, observamos que os </a:t>
                </a:r>
                <a:r>
                  <a:rPr lang="pt-BR" sz="2200" b="1" i="1" dirty="0">
                    <a:solidFill>
                      <a:srgbClr val="000000"/>
                    </a:solidFill>
                    <a:effectLst/>
                    <a:latin typeface="Arial Narrow" panose="020B0606020202030204" pitchFamily="34" charset="0"/>
                    <a:ea typeface="Times New Roman" panose="02020603050405020304" pitchFamily="18" charset="0"/>
                  </a:rPr>
                  <a:t>ângulos são congruentes</a:t>
                </a:r>
                <a:r>
                  <a:rPr lang="pt-BR" sz="2200" i="1" dirty="0">
                    <a:solidFill>
                      <a:srgbClr val="000000"/>
                    </a:solidFill>
                    <a:effectLst/>
                    <a:latin typeface="Arial Narrow" panose="020B0606020202030204" pitchFamily="34" charset="0"/>
                    <a:ea typeface="Times New Roman" panose="02020603050405020304" pitchFamily="18" charset="0"/>
                  </a:rPr>
                  <a:t>, sendo assim, possuem a mesma medida:</a:t>
                </a:r>
                <a:endParaRPr lang="pt-BR" sz="2200"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𝑋</m:t>
                          </m:r>
                        </m:e>
                      </m:acc>
                      <m:r>
                        <a:rPr lang="pt-BR" sz="2200" i="1">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𝐴</m:t>
                          </m:r>
                        </m:e>
                      </m:acc>
                      <m:r>
                        <a:rPr lang="pt-BR" sz="2200" i="1">
                          <a:solidFill>
                            <a:srgbClr val="000000"/>
                          </a:solidFill>
                          <a:effectLst/>
                          <a:latin typeface="Cambria Math" panose="02040503050406030204" pitchFamily="18" charset="0"/>
                          <a:ea typeface="Times New Roman" panose="02020603050405020304" pitchFamily="18" charset="0"/>
                        </a:rPr>
                        <m:t> ; </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𝑌</m:t>
                          </m:r>
                        </m:e>
                      </m:acc>
                      <m:r>
                        <a:rPr lang="pt-BR" sz="2200" i="1">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𝐵</m:t>
                          </m:r>
                        </m:e>
                      </m:acc>
                      <m:r>
                        <a:rPr lang="pt-BR" sz="2200" i="1">
                          <a:solidFill>
                            <a:srgbClr val="000000"/>
                          </a:solidFill>
                          <a:effectLst/>
                          <a:latin typeface="Cambria Math" panose="02040503050406030204" pitchFamily="18" charset="0"/>
                          <a:ea typeface="Times New Roman" panose="02020603050405020304" pitchFamily="18" charset="0"/>
                        </a:rPr>
                        <m:t> ; </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𝑍</m:t>
                          </m:r>
                        </m:e>
                      </m:acc>
                      <m:r>
                        <a:rPr lang="pt-BR" sz="2200" i="1">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𝐶</m:t>
                          </m:r>
                        </m:e>
                      </m:acc>
                    </m:oMath>
                  </m:oMathPara>
                </a14:m>
                <a:endParaRPr lang="pt-BR" sz="2200" dirty="0">
                  <a:solidFill>
                    <a:srgbClr val="000000"/>
                  </a:solidFill>
                  <a:effectLst/>
                  <a:latin typeface="Arial Narrow" panose="020B0606020202030204" pitchFamily="34" charset="0"/>
                  <a:ea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6DBB9EA2-3633-844B-F246-67160F42BEFA}"/>
                  </a:ext>
                </a:extLst>
              </p:cNvPr>
              <p:cNvSpPr txBox="1">
                <a:spLocks noRot="1" noChangeAspect="1" noMove="1" noResize="1" noEditPoints="1" noAdjustHandles="1" noChangeArrowheads="1" noChangeShapeType="1" noTextEdit="1"/>
              </p:cNvSpPr>
              <p:nvPr/>
            </p:nvSpPr>
            <p:spPr>
              <a:xfrm>
                <a:off x="156000" y="703962"/>
                <a:ext cx="5760000" cy="5556329"/>
              </a:xfrm>
              <a:prstGeom prst="rect">
                <a:avLst/>
              </a:prstGeom>
              <a:blipFill>
                <a:blip r:embed="rId2"/>
                <a:stretch>
                  <a:fillRect l="-1377" t="-439" r="-1483"/>
                </a:stretch>
              </a:blipFill>
            </p:spPr>
            <p:txBody>
              <a:bodyPr/>
              <a:lstStyle/>
              <a:p>
                <a:r>
                  <a:rPr lang="pt-BR">
                    <a:noFill/>
                  </a:rPr>
                  <a:t> </a:t>
                </a:r>
              </a:p>
            </p:txBody>
          </p:sp>
        </mc:Fallback>
      </mc:AlternateContent>
      <p:pic>
        <p:nvPicPr>
          <p:cNvPr id="2" name="Imagem 1" descr="Gráfico&#10;&#10;Descrição gerada automaticamente com confiança média">
            <a:extLst>
              <a:ext uri="{FF2B5EF4-FFF2-40B4-BE49-F238E27FC236}">
                <a16:creationId xmlns:a16="http://schemas.microsoft.com/office/drawing/2014/main" id="{498EFF8B-6637-89E2-8363-43CB44B04C9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rcRect l="3966" t="3354"/>
          <a:stretch/>
        </p:blipFill>
        <p:spPr bwMode="auto">
          <a:xfrm>
            <a:off x="516000" y="1551561"/>
            <a:ext cx="5040000" cy="286952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01D57BF-F3BE-5288-B2B5-B078ADEF4397}"/>
                  </a:ext>
                </a:extLst>
              </p:cNvPr>
              <p:cNvSpPr txBox="1"/>
              <p:nvPr/>
            </p:nvSpPr>
            <p:spPr>
              <a:xfrm>
                <a:off x="6276000" y="748787"/>
                <a:ext cx="5760000" cy="5355633"/>
              </a:xfrm>
              <a:prstGeom prst="rect">
                <a:avLst/>
              </a:prstGeom>
              <a:noFill/>
            </p:spPr>
            <p:txBody>
              <a:bodyPr wrap="square">
                <a:spAutoFit/>
              </a:bodyPr>
              <a:lstStyle/>
              <a:p>
                <a:pPr algn="just">
                  <a:lnSpc>
                    <a:spcPct val="115000"/>
                  </a:lnSpc>
                </a:pPr>
                <a:r>
                  <a:rPr lang="pt-BR" sz="2200" i="1" dirty="0">
                    <a:solidFill>
                      <a:srgbClr val="000000"/>
                    </a:solidFill>
                    <a:latin typeface="Arial Narrow" panose="020B0606020202030204" pitchFamily="34" charset="0"/>
                    <a:ea typeface="Times New Roman" panose="02020603050405020304" pitchFamily="18" charset="0"/>
                  </a:rPr>
                  <a:t>Agora, é preciso verificar se seus lados correspondentes são proporcionais. Vejamos as razões entre as medidas dos lados correspondentes:</a:t>
                </a:r>
              </a:p>
              <a:p>
                <a:pPr algn="just">
                  <a:lnSpc>
                    <a:spcPct val="115000"/>
                  </a:lnSpc>
                </a:pPr>
                <a:endParaRPr lang="pt-BR" sz="2200" dirty="0">
                  <a:solidFill>
                    <a:srgbClr val="000000"/>
                  </a:solidFill>
                  <a:latin typeface="Arial Narrow" panose="020B0606020202030204" pitchFamily="34" charset="0"/>
                  <a:ea typeface="Times New Roman" panose="02020603050405020304" pitchFamily="18" charset="0"/>
                </a:endParaRPr>
              </a:p>
              <a:p>
                <a:pPr algn="just">
                  <a:lnSpc>
                    <a:spcPct val="115000"/>
                  </a:lnSpc>
                  <a:buNone/>
                </a:pPr>
                <a:endParaRPr lang="pt-BR" sz="2200" i="1"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endParaRPr lang="pt-BR" sz="2200" i="1" dirty="0">
                  <a:solidFill>
                    <a:srgbClr val="000000"/>
                  </a:solidFill>
                  <a:latin typeface="Arial Narrow" panose="020B0606020202030204" pitchFamily="34" charset="0"/>
                  <a:ea typeface="Times New Roman" panose="02020603050405020304" pitchFamily="18" charset="0"/>
                </a:endParaRPr>
              </a:p>
              <a:p>
                <a:pPr algn="just">
                  <a:lnSpc>
                    <a:spcPct val="115000"/>
                  </a:lnSpc>
                  <a:buNone/>
                </a:pPr>
                <a:endParaRPr lang="pt-BR" sz="2200" i="1"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r>
                  <a:rPr lang="pt-BR" sz="2200" i="1" dirty="0">
                    <a:solidFill>
                      <a:srgbClr val="000000"/>
                    </a:solidFill>
                    <a:effectLst/>
                    <a:latin typeface="Arial Narrow" panose="020B0606020202030204" pitchFamily="34" charset="0"/>
                    <a:ea typeface="Times New Roman" panose="02020603050405020304" pitchFamily="18" charset="0"/>
                  </a:rPr>
                  <a:t>Assim, </a:t>
                </a:r>
                <a14:m>
                  <m:oMath xmlns:m="http://schemas.openxmlformats.org/officeDocument/2006/math">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𝑌𝑍</m:t>
                            </m:r>
                          </m:e>
                        </m:acc>
                        <m:r>
                          <a:rPr lang="pt-BR" sz="2200" i="1">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𝐵𝐶</m:t>
                            </m:r>
                          </m:e>
                        </m:acc>
                      </m:den>
                    </m:f>
                    <m:r>
                      <a:rPr lang="pt-BR" sz="2200" i="1">
                        <a:solidFill>
                          <a:srgbClr val="000000"/>
                        </a:solidFill>
                        <a:effectLst/>
                        <a:latin typeface="Cambria Math" panose="02040503050406030204" pitchFamily="18" charset="0"/>
                        <a:ea typeface="Times New Roman" panose="02020603050405020304" pitchFamily="18" charset="0"/>
                      </a:rPr>
                      <m:t>=</m:t>
                    </m:r>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𝑋𝑍</m:t>
                            </m:r>
                          </m:e>
                        </m:acc>
                        <m:r>
                          <a:rPr lang="pt-BR" sz="2200" i="1">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𝐴𝐶</m:t>
                            </m:r>
                          </m:e>
                        </m:acc>
                      </m:den>
                    </m:f>
                    <m:r>
                      <a:rPr lang="pt-BR" sz="2200" i="1">
                        <a:solidFill>
                          <a:srgbClr val="000000"/>
                        </a:solidFill>
                        <a:effectLst/>
                        <a:latin typeface="Cambria Math" panose="02040503050406030204" pitchFamily="18" charset="0"/>
                        <a:ea typeface="Times New Roman" panose="02020603050405020304" pitchFamily="18" charset="0"/>
                      </a:rPr>
                      <m:t>=</m:t>
                    </m:r>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𝑋𝑌</m:t>
                            </m:r>
                          </m:e>
                        </m:acc>
                        <m:r>
                          <a:rPr lang="pt-BR" sz="2200" i="1">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a:rPr lang="pt-BR" sz="2200" i="1">
                                <a:solidFill>
                                  <a:srgbClr val="000000"/>
                                </a:solidFill>
                                <a:effectLst/>
                                <a:latin typeface="Cambria Math" panose="02040503050406030204" pitchFamily="18" charset="0"/>
                                <a:ea typeface="Times New Roman" panose="02020603050405020304" pitchFamily="18" charset="0"/>
                              </a:rPr>
                              <m:t>𝐴𝐵</m:t>
                            </m:r>
                          </m:e>
                        </m:acc>
                      </m:den>
                    </m:f>
                    <m:r>
                      <a:rPr lang="pt-BR" sz="2200" i="1">
                        <a:solidFill>
                          <a:srgbClr val="000000"/>
                        </a:solidFill>
                        <a:effectLst/>
                        <a:latin typeface="Cambria Math" panose="02040503050406030204" pitchFamily="18" charset="0"/>
                        <a:ea typeface="Times New Roman" panose="02020603050405020304" pitchFamily="18" charset="0"/>
                      </a:rPr>
                      <m:t>=6 .</m:t>
                    </m:r>
                  </m:oMath>
                </a14:m>
                <a:endParaRPr lang="pt-BR" sz="2200"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r>
                  <a:rPr lang="pt-BR" sz="2200" i="1" dirty="0">
                    <a:solidFill>
                      <a:srgbClr val="000000"/>
                    </a:solidFill>
                    <a:effectLst/>
                    <a:latin typeface="Arial Narrow" panose="020B0606020202030204" pitchFamily="34" charset="0"/>
                    <a:ea typeface="Times New Roman" panose="02020603050405020304" pitchFamily="18" charset="0"/>
                  </a:rPr>
                  <a:t>Dessa forma, podemos concluir que os triângulos são </a:t>
                </a:r>
                <a:r>
                  <a:rPr lang="pt-BR" sz="2200" b="1" i="1" dirty="0">
                    <a:solidFill>
                      <a:srgbClr val="000000"/>
                    </a:solidFill>
                    <a:effectLst/>
                    <a:latin typeface="Arial Narrow" panose="020B0606020202030204" pitchFamily="34" charset="0"/>
                    <a:ea typeface="Times New Roman" panose="02020603050405020304" pitchFamily="18" charset="0"/>
                  </a:rPr>
                  <a:t>semelhantes</a:t>
                </a:r>
                <a:r>
                  <a:rPr lang="pt-BR" sz="2200" i="1" dirty="0">
                    <a:solidFill>
                      <a:srgbClr val="000000"/>
                    </a:solidFill>
                    <a:effectLst/>
                    <a:latin typeface="Arial Narrow" panose="020B0606020202030204" pitchFamily="34" charset="0"/>
                    <a:ea typeface="Times New Roman" panose="02020603050405020304" pitchFamily="18" charset="0"/>
                  </a:rPr>
                  <a:t> e a razão de semelhança </a:t>
                </a:r>
                <a14:m>
                  <m:oMath xmlns:m="http://schemas.openxmlformats.org/officeDocument/2006/math">
                    <m:d>
                      <m:dPr>
                        <m:ctrlPr>
                          <a:rPr lang="pt-BR" sz="2200" b="1" i="1">
                            <a:solidFill>
                              <a:srgbClr val="000000"/>
                            </a:solidFill>
                            <a:effectLst/>
                            <a:latin typeface="Cambria Math" panose="02040503050406030204" pitchFamily="18" charset="0"/>
                            <a:ea typeface="Times New Roman" panose="02020603050405020304" pitchFamily="18" charset="0"/>
                          </a:rPr>
                        </m:ctrlPr>
                      </m:dPr>
                      <m:e>
                        <m:r>
                          <a:rPr lang="pt-BR" sz="2200" b="1" i="1">
                            <a:solidFill>
                              <a:srgbClr val="0070C0"/>
                            </a:solidFill>
                            <a:effectLst/>
                            <a:latin typeface="Cambria Math" panose="02040503050406030204" pitchFamily="18" charset="0"/>
                            <a:ea typeface="Times New Roman" panose="02020603050405020304" pitchFamily="18" charset="0"/>
                          </a:rPr>
                          <m:t>𝒌</m:t>
                        </m:r>
                      </m:e>
                    </m:d>
                  </m:oMath>
                </a14:m>
                <a:r>
                  <a:rPr lang="pt-BR" sz="2200" i="1" dirty="0">
                    <a:solidFill>
                      <a:srgbClr val="000000"/>
                    </a:solidFill>
                    <a:effectLst/>
                    <a:latin typeface="Arial Narrow" panose="020B0606020202030204" pitchFamily="34" charset="0"/>
                    <a:ea typeface="Times New Roman" panose="02020603050405020304" pitchFamily="18" charset="0"/>
                  </a:rPr>
                  <a:t>, neste exemplo, é igual a 6. Portanto, podemos indicar que</a:t>
                </a:r>
              </a:p>
              <a:p>
                <a:pPr algn="just">
                  <a:lnSpc>
                    <a:spcPct val="115000"/>
                  </a:lnSpc>
                  <a:buNone/>
                </a:pPr>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m:t>
                      </m:r>
                      <m:r>
                        <a:rPr lang="pt-BR" sz="2200" i="1">
                          <a:latin typeface="Cambria Math" panose="02040503050406030204" pitchFamily="18" charset="0"/>
                        </a:rPr>
                        <m:t>𝑋𝑌𝑍</m:t>
                      </m:r>
                      <m:r>
                        <a:rPr lang="pt-BR" sz="2200" i="1">
                          <a:latin typeface="Cambria Math" panose="02040503050406030204" pitchFamily="18" charset="0"/>
                        </a:rPr>
                        <m:t> ~ ∆</m:t>
                      </m:r>
                      <m:r>
                        <a:rPr lang="pt-BR" sz="2200" i="1">
                          <a:latin typeface="Cambria Math" panose="02040503050406030204" pitchFamily="18" charset="0"/>
                        </a:rPr>
                        <m:t>𝐴𝐵𝐶</m:t>
                      </m:r>
                    </m:oMath>
                  </m:oMathPara>
                </a14:m>
                <a:endParaRPr lang="pt-BR" sz="2200" dirty="0">
                  <a:solidFill>
                    <a:srgbClr val="000000"/>
                  </a:solidFill>
                  <a:effectLst/>
                  <a:latin typeface="Arial Narrow" panose="020B0606020202030204" pitchFamily="34" charset="0"/>
                  <a:ea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801D57BF-F3BE-5288-B2B5-B078ADEF4397}"/>
                  </a:ext>
                </a:extLst>
              </p:cNvPr>
              <p:cNvSpPr txBox="1">
                <a:spLocks noRot="1" noChangeAspect="1" noMove="1" noResize="1" noEditPoints="1" noAdjustHandles="1" noChangeArrowheads="1" noChangeShapeType="1" noTextEdit="1"/>
              </p:cNvSpPr>
              <p:nvPr/>
            </p:nvSpPr>
            <p:spPr>
              <a:xfrm>
                <a:off x="6276000" y="748787"/>
                <a:ext cx="5760000" cy="5355633"/>
              </a:xfrm>
              <a:prstGeom prst="rect">
                <a:avLst/>
              </a:prstGeom>
              <a:blipFill>
                <a:blip r:embed="rId5"/>
                <a:stretch>
                  <a:fillRect l="-1377" t="-456" r="-1483"/>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A42C063A-FC21-DA01-93BC-2EDAA6A64DF2}"/>
              </a:ext>
            </a:extLst>
          </p:cNvPr>
          <p:cNvPicPr>
            <a:picLocks noChangeAspect="1"/>
          </p:cNvPicPr>
          <p:nvPr/>
        </p:nvPicPr>
        <p:blipFill>
          <a:blip r:embed="rId6"/>
          <a:srcRect l="25316" r="25451" b="25451"/>
          <a:stretch>
            <a:fillRect/>
          </a:stretch>
        </p:blipFill>
        <p:spPr>
          <a:xfrm>
            <a:off x="6276000" y="2073437"/>
            <a:ext cx="5760000" cy="1269962"/>
          </a:xfrm>
          <a:prstGeom prst="rect">
            <a:avLst/>
          </a:prstGeom>
        </p:spPr>
      </p:pic>
    </p:spTree>
    <p:extLst>
      <p:ext uri="{BB962C8B-B14F-4D97-AF65-F5344CB8AC3E}">
        <p14:creationId xmlns:p14="http://schemas.microsoft.com/office/powerpoint/2010/main" val="1616022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32ACE7C-C363-CEF2-A27F-3241D6EE5E9E}"/>
              </a:ext>
            </a:extLst>
          </p:cNvPr>
          <p:cNvSpPr txBox="1"/>
          <p:nvPr/>
        </p:nvSpPr>
        <p:spPr>
          <a:xfrm>
            <a:off x="185896" y="1614023"/>
            <a:ext cx="5841280" cy="3200620"/>
          </a:xfrm>
          <a:prstGeom prst="rect">
            <a:avLst/>
          </a:prstGeom>
          <a:noFill/>
        </p:spPr>
        <p:txBody>
          <a:bodyPr wrap="square">
            <a:spAutoFit/>
          </a:bodyPr>
          <a:lstStyle/>
          <a:p>
            <a:pPr algn="just">
              <a:spcAft>
                <a:spcPts val="800"/>
              </a:spcAft>
              <a:buNone/>
            </a:pPr>
            <a:r>
              <a:rPr lang="pt-BR" sz="2100" b="1" kern="100" dirty="0">
                <a:solidFill>
                  <a:srgbClr val="0D0D0D"/>
                </a:solidFill>
                <a:effectLst/>
                <a:latin typeface="Arial Narrow" panose="020B0606020202030204" pitchFamily="34" charset="0"/>
                <a:ea typeface="STCaiyun" panose="020B0503020204020204" pitchFamily="2" charset="-122"/>
                <a:cs typeface="Times New Roman" panose="02020603050405020304" pitchFamily="18" charset="0"/>
              </a:rPr>
              <a:t>1º caso: Ângulo-Ângulo (AA):</a:t>
            </a:r>
            <a:r>
              <a:rPr lang="pt-BR" sz="2100" kern="100" dirty="0">
                <a:solidFill>
                  <a:srgbClr val="0D0D0D"/>
                </a:solidFill>
                <a:effectLst/>
                <a:latin typeface="Arial Narrow" panose="020B0606020202030204" pitchFamily="34" charset="0"/>
                <a:ea typeface="STCaiyun" panose="020B0503020204020204" pitchFamily="2" charset="-122"/>
                <a:cs typeface="Times New Roman" panose="02020603050405020304" pitchFamily="18" charset="0"/>
              </a:rPr>
              <a:t> quando 2 pares de ângulos internos correspondentes são congruentes.</a:t>
            </a:r>
          </a:p>
          <a:p>
            <a:pPr algn="just">
              <a:spcAft>
                <a:spcPts val="800"/>
              </a:spcAft>
              <a:buNone/>
            </a:pPr>
            <a:endParaRPr lang="pt-BR" sz="2100" kern="100" dirty="0">
              <a:solidFill>
                <a:srgbClr val="0D0D0D"/>
              </a:solidFill>
              <a:latin typeface="Arial Narrow" panose="020B0606020202030204" pitchFamily="34" charset="0"/>
              <a:ea typeface="STCaiyun" panose="020B0503020204020204" pitchFamily="2" charset="-122"/>
              <a:cs typeface="Times New Roman" panose="02020603050405020304" pitchFamily="18" charset="0"/>
            </a:endParaRPr>
          </a:p>
          <a:p>
            <a:pPr algn="just">
              <a:spcAft>
                <a:spcPts val="800"/>
              </a:spcAft>
              <a:buNone/>
            </a:pPr>
            <a:endParaRPr lang="pt-BR" sz="2100" kern="100" dirty="0">
              <a:solidFill>
                <a:srgbClr val="0D0D0D"/>
              </a:solidFill>
              <a:effectLst/>
              <a:latin typeface="Arial Narrow" panose="020B0606020202030204" pitchFamily="34" charset="0"/>
              <a:ea typeface="STCaiyun" panose="020B0503020204020204" pitchFamily="2" charset="-122"/>
              <a:cs typeface="Times New Roman" panose="02020603050405020304" pitchFamily="18" charset="0"/>
            </a:endParaRPr>
          </a:p>
          <a:p>
            <a:pPr algn="just">
              <a:spcAft>
                <a:spcPts val="800"/>
              </a:spcAft>
              <a:buNone/>
            </a:pPr>
            <a:endParaRPr lang="pt-BR" sz="2100" kern="100" dirty="0">
              <a:solidFill>
                <a:srgbClr val="0D0D0D"/>
              </a:solidFill>
              <a:latin typeface="Arial Narrow" panose="020B0606020202030204" pitchFamily="34" charset="0"/>
              <a:ea typeface="STCaiyun" panose="020B0503020204020204" pitchFamily="2" charset="-122"/>
              <a:cs typeface="Times New Roman" panose="02020603050405020304" pitchFamily="18" charset="0"/>
            </a:endParaRPr>
          </a:p>
          <a:p>
            <a:pPr algn="just">
              <a:lnSpc>
                <a:spcPct val="115000"/>
              </a:lnSpc>
              <a:spcAft>
                <a:spcPts val="800"/>
              </a:spcAft>
              <a:buNone/>
            </a:pPr>
            <a:r>
              <a:rPr lang="pt-BR" sz="2100" b="1" kern="100" dirty="0">
                <a:solidFill>
                  <a:srgbClr val="0D0D0D"/>
                </a:solidFill>
                <a:effectLst/>
                <a:latin typeface="Arial Narrow" panose="020B0606020202030204" pitchFamily="34" charset="0"/>
                <a:ea typeface="STCaiyun" panose="020B0503020204020204" pitchFamily="2" charset="-122"/>
                <a:cs typeface="Times New Roman" panose="02020603050405020304" pitchFamily="18" charset="0"/>
              </a:rPr>
              <a:t>2º caso: Lado-Ângulo-Lado (LAL):</a:t>
            </a:r>
            <a:r>
              <a:rPr lang="pt-BR" sz="2100" kern="100" dirty="0">
                <a:solidFill>
                  <a:srgbClr val="0D0D0D"/>
                </a:solidFill>
                <a:effectLst/>
                <a:latin typeface="Arial Narrow" panose="020B0606020202030204" pitchFamily="34" charset="0"/>
                <a:ea typeface="STCaiyun" panose="020B0503020204020204" pitchFamily="2" charset="-122"/>
                <a:cs typeface="Times New Roman" panose="02020603050405020304" pitchFamily="18" charset="0"/>
              </a:rPr>
              <a:t> quando as medidas de 2 pares de lados correspondentes são proporcionais e os ângulos internos entre esses lados são congruentes.</a:t>
            </a:r>
            <a:endParaRPr lang="pt-BR" sz="2100" kern="100" dirty="0">
              <a:effectLst/>
              <a:latin typeface="Arial Narrow" panose="020B0606020202030204" pitchFamily="34" charset="0"/>
              <a:ea typeface="STCaiyun" panose="020B0503020204020204" pitchFamily="2" charset="-122"/>
              <a:cs typeface="Times New Roman" panose="02020603050405020304" pitchFamily="18" charset="0"/>
            </a:endParaRPr>
          </a:p>
        </p:txBody>
      </p:sp>
      <p:pic>
        <p:nvPicPr>
          <p:cNvPr id="4" name="Imagem 3" descr="Gráfico, Gráfico de linhas&#10;&#10;Descrição gerada automaticamente">
            <a:extLst>
              <a:ext uri="{FF2B5EF4-FFF2-40B4-BE49-F238E27FC236}">
                <a16:creationId xmlns:a16="http://schemas.microsoft.com/office/drawing/2014/main" id="{137EF60F-9C87-75EB-61C3-3500F3EDDBE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rcRect t="7927"/>
          <a:stretch/>
        </p:blipFill>
        <p:spPr bwMode="auto">
          <a:xfrm>
            <a:off x="151783" y="2356324"/>
            <a:ext cx="3010926" cy="122059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66210F1-A7B2-6411-673B-695BC305AEC9}"/>
                  </a:ext>
                </a:extLst>
              </p:cNvPr>
              <p:cNvSpPr txBox="1"/>
              <p:nvPr/>
            </p:nvSpPr>
            <p:spPr>
              <a:xfrm>
                <a:off x="3312981" y="2305957"/>
                <a:ext cx="2669242" cy="849720"/>
              </a:xfrm>
              <a:prstGeom prst="rect">
                <a:avLst/>
              </a:prstGeom>
              <a:noFill/>
            </p:spPr>
            <p:txBody>
              <a:bodyPr wrap="square">
                <a:spAutoFit/>
              </a:bodyPr>
              <a:lstStyle/>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Como </a:t>
                </a:r>
                <a14:m>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D</m:t>
                        </m:r>
                      </m:e>
                    </m:acc>
                  </m:oMath>
                </a14:m>
                <a:r>
                  <a:rPr lang="pt-BR" sz="2200" dirty="0">
                    <a:solidFill>
                      <a:srgbClr val="000000"/>
                    </a:solidFill>
                    <a:effectLst/>
                    <a:latin typeface="Arial Narrow" panose="020B0606020202030204" pitchFamily="34" charset="0"/>
                    <a:ea typeface="Times New Roman" panose="02020603050405020304" pitchFamily="18" charset="0"/>
                  </a:rPr>
                  <a:t> e </a:t>
                </a:r>
                <a14:m>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B</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E</m:t>
                        </m:r>
                      </m:e>
                    </m:acc>
                  </m:oMath>
                </a14:m>
                <a:endParaRPr lang="pt-BR" sz="2200"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Então, </a:t>
                </a:r>
                <a14:m>
                  <m:oMath xmlns:m="http://schemas.openxmlformats.org/officeDocument/2006/math">
                    <m:r>
                      <a:rPr lang="pt-BR" sz="2200" b="0" i="0" smtClean="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a:effectLst/>
                        <a:latin typeface="Cambria Math" panose="02040503050406030204" pitchFamily="18" charset="0"/>
                        <a:ea typeface="MS Mincho" panose="02020609040205080304" pitchFamily="49" charset="-128"/>
                        <a:cs typeface="Times New Roman" panose="02020603050405020304" pitchFamily="18" charset="0"/>
                      </a:rPr>
                      <m:t>∆</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ABC</m:t>
                    </m:r>
                    <m:r>
                      <a:rPr lang="pt-BR" sz="2200">
                        <a:effectLst/>
                        <a:latin typeface="Cambria Math" panose="02040503050406030204" pitchFamily="18" charset="0"/>
                        <a:ea typeface="MS Mincho" panose="02020609040205080304" pitchFamily="49" charset="-128"/>
                        <a:cs typeface="Times New Roman" panose="02020603050405020304" pitchFamily="18" charset="0"/>
                      </a:rPr>
                      <m:t> ~ ∆</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DEF</m:t>
                    </m:r>
                  </m:oMath>
                </a14:m>
                <a:endParaRPr lang="pt-BR" sz="2200" dirty="0">
                  <a:latin typeface="Arial Narrow" panose="020B0606020202030204" pitchFamily="34" charset="0"/>
                </a:endParaRPr>
              </a:p>
            </p:txBody>
          </p:sp>
        </mc:Choice>
        <mc:Fallback xmlns="">
          <p:sp>
            <p:nvSpPr>
              <p:cNvPr id="6" name="CaixaDeTexto 5">
                <a:extLst>
                  <a:ext uri="{FF2B5EF4-FFF2-40B4-BE49-F238E27FC236}">
                    <a16:creationId xmlns:a16="http://schemas.microsoft.com/office/drawing/2014/main" id="{D66210F1-A7B2-6411-673B-695BC305AEC9}"/>
                  </a:ext>
                </a:extLst>
              </p:cNvPr>
              <p:cNvSpPr txBox="1">
                <a:spLocks noRot="1" noChangeAspect="1" noMove="1" noResize="1" noEditPoints="1" noAdjustHandles="1" noChangeArrowheads="1" noChangeShapeType="1" noTextEdit="1"/>
              </p:cNvSpPr>
              <p:nvPr/>
            </p:nvSpPr>
            <p:spPr>
              <a:xfrm>
                <a:off x="3312981" y="2305957"/>
                <a:ext cx="2669242" cy="849720"/>
              </a:xfrm>
              <a:prstGeom prst="rect">
                <a:avLst/>
              </a:prstGeom>
              <a:blipFill>
                <a:blip r:embed="rId4"/>
                <a:stretch>
                  <a:fillRect l="-2968" t="-714" r="-12100" b="-14286"/>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FDA1FD92-26BA-50EE-B00C-CA6C2320A573}"/>
                  </a:ext>
                </a:extLst>
              </p:cNvPr>
              <p:cNvSpPr txBox="1"/>
              <p:nvPr/>
            </p:nvSpPr>
            <p:spPr>
              <a:xfrm>
                <a:off x="2988010" y="5092790"/>
                <a:ext cx="2994213" cy="1055225"/>
              </a:xfrm>
              <a:prstGeom prst="rect">
                <a:avLst/>
              </a:prstGeom>
              <a:noFill/>
            </p:spPr>
            <p:txBody>
              <a:bodyPr wrap="square">
                <a:spAutoFit/>
              </a:bodyPr>
              <a:lstStyle/>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Como </a:t>
                </a:r>
                <a14:m>
                  <m:oMath xmlns:m="http://schemas.openxmlformats.org/officeDocument/2006/math">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AB</m:t>
                            </m:r>
                          </m:e>
                        </m:acc>
                        <m:r>
                          <a:rPr lang="pt-BR" sz="2200" i="1">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DE</m:t>
                            </m:r>
                          </m:e>
                        </m:acc>
                      </m:den>
                    </m:f>
                    <m:r>
                      <a:rPr lang="pt-BR" sz="2200">
                        <a:solidFill>
                          <a:srgbClr val="000000"/>
                        </a:solidFill>
                        <a:effectLst/>
                        <a:latin typeface="Cambria Math" panose="02040503050406030204" pitchFamily="18" charset="0"/>
                        <a:ea typeface="Times New Roman" panose="02020603050405020304" pitchFamily="18" charset="0"/>
                      </a:rPr>
                      <m:t>=</m:t>
                    </m:r>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AC</m:t>
                            </m:r>
                          </m:e>
                        </m:acc>
                        <m:r>
                          <a:rPr lang="pt-BR" sz="2200" i="1">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DF</m:t>
                            </m:r>
                          </m:e>
                        </m:acc>
                      </m:den>
                    </m:f>
                  </m:oMath>
                </a14:m>
                <a:r>
                  <a:rPr lang="pt-BR" sz="2200" dirty="0">
                    <a:solidFill>
                      <a:srgbClr val="000000"/>
                    </a:solidFill>
                    <a:effectLst/>
                    <a:latin typeface="Times New Roman" panose="02020603050405020304" pitchFamily="18" charset="0"/>
                    <a:ea typeface="Times New Roman" panose="02020603050405020304" pitchFamily="18" charset="0"/>
                  </a:rPr>
                  <a:t> </a:t>
                </a:r>
                <a:r>
                  <a:rPr lang="pt-BR" sz="2200" dirty="0">
                    <a:solidFill>
                      <a:srgbClr val="000000"/>
                    </a:solidFill>
                    <a:effectLst/>
                    <a:latin typeface="Arial Narrow" panose="020B0606020202030204" pitchFamily="34" charset="0"/>
                    <a:ea typeface="Times New Roman" panose="02020603050405020304" pitchFamily="18" charset="0"/>
                  </a:rPr>
                  <a:t>e </a:t>
                </a:r>
                <a14:m>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m:t>
                        </m:r>
                      </m:e>
                    </m:acc>
                    <m:r>
                      <a:rPr lang="pt-BR" sz="2200">
                        <a:solidFill>
                          <a:srgbClr val="000000"/>
                        </a:solidFill>
                        <a:effectLst/>
                        <a:latin typeface="Cambria Math" panose="02040503050406030204" pitchFamily="18" charset="0"/>
                        <a:ea typeface="Times New Roman" panose="02020603050405020304" pitchFamily="18" charset="0"/>
                      </a:rPr>
                      <m:t>≡</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D</m:t>
                        </m:r>
                      </m:e>
                    </m:acc>
                  </m:oMath>
                </a14:m>
                <a:endParaRPr lang="pt-BR" sz="2200" dirty="0">
                  <a:solidFill>
                    <a:srgbClr val="000000"/>
                  </a:solidFill>
                  <a:effectLst/>
                  <a:latin typeface="Times New Roman" panose="02020603050405020304" pitchFamily="18" charset="0"/>
                  <a:ea typeface="Times New Roman" panose="02020603050405020304" pitchFamily="18" charset="0"/>
                </a:endParaRPr>
              </a:p>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Então, </a:t>
                </a:r>
                <a14:m>
                  <m:oMath xmlns:m="http://schemas.openxmlformats.org/officeDocument/2006/math">
                    <m:r>
                      <a:rPr lang="pt-BR" sz="2200">
                        <a:effectLst/>
                        <a:latin typeface="Cambria Math" panose="02040503050406030204" pitchFamily="18" charset="0"/>
                        <a:ea typeface="MS Mincho" panose="02020609040205080304" pitchFamily="49" charset="-128"/>
                        <a:cs typeface="Times New Roman" panose="02020603050405020304" pitchFamily="18" charset="0"/>
                      </a:rPr>
                      <m:t>∆</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ABC</m:t>
                    </m:r>
                    <m:r>
                      <a:rPr lang="pt-BR" sz="2200">
                        <a:effectLst/>
                        <a:latin typeface="Cambria Math" panose="02040503050406030204" pitchFamily="18" charset="0"/>
                        <a:ea typeface="MS Mincho" panose="02020609040205080304" pitchFamily="49" charset="-128"/>
                        <a:cs typeface="Times New Roman" panose="02020603050405020304" pitchFamily="18" charset="0"/>
                      </a:rPr>
                      <m:t> ~ ∆</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DEF</m:t>
                    </m:r>
                  </m:oMath>
                </a14:m>
                <a:endParaRPr lang="pt-BR" sz="2200" dirty="0"/>
              </a:p>
            </p:txBody>
          </p:sp>
        </mc:Choice>
        <mc:Fallback>
          <p:sp>
            <p:nvSpPr>
              <p:cNvPr id="8" name="CaixaDeTexto 7">
                <a:extLst>
                  <a:ext uri="{FF2B5EF4-FFF2-40B4-BE49-F238E27FC236}">
                    <a16:creationId xmlns:a16="http://schemas.microsoft.com/office/drawing/2014/main" id="{FDA1FD92-26BA-50EE-B00C-CA6C2320A573}"/>
                  </a:ext>
                </a:extLst>
              </p:cNvPr>
              <p:cNvSpPr txBox="1">
                <a:spLocks noRot="1" noChangeAspect="1" noMove="1" noResize="1" noEditPoints="1" noAdjustHandles="1" noChangeArrowheads="1" noChangeShapeType="1" noTextEdit="1"/>
              </p:cNvSpPr>
              <p:nvPr/>
            </p:nvSpPr>
            <p:spPr>
              <a:xfrm>
                <a:off x="2988010" y="5092790"/>
                <a:ext cx="2994213" cy="1055225"/>
              </a:xfrm>
              <a:prstGeom prst="rect">
                <a:avLst/>
              </a:prstGeom>
              <a:blipFill>
                <a:blip r:embed="rId5"/>
                <a:stretch>
                  <a:fillRect l="-2648" b="-10345"/>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A4B74238-A8D3-165B-9202-5C3C8A3EE98D}"/>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saturation sat="300000"/>
                    </a14:imgEffect>
                  </a14:imgLayer>
                </a14:imgProps>
              </a:ext>
            </a:extLst>
          </a:blip>
          <a:srcRect l="13306" t="20470" r="53175" b="37914"/>
          <a:stretch>
            <a:fillRect/>
          </a:stretch>
        </p:blipFill>
        <p:spPr bwMode="auto">
          <a:xfrm>
            <a:off x="244451" y="4713423"/>
            <a:ext cx="2626188" cy="202570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595C2101-A821-23D6-2821-EE300D263934}"/>
                  </a:ext>
                </a:extLst>
              </p:cNvPr>
              <p:cNvSpPr txBox="1"/>
              <p:nvPr/>
            </p:nvSpPr>
            <p:spPr>
              <a:xfrm>
                <a:off x="8934637" y="2588444"/>
                <a:ext cx="2857500" cy="1055225"/>
              </a:xfrm>
              <a:prstGeom prst="rect">
                <a:avLst/>
              </a:prstGeom>
              <a:noFill/>
            </p:spPr>
            <p:txBody>
              <a:bodyPr wrap="square">
                <a:spAutoFit/>
              </a:bodyPr>
              <a:lstStyle/>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Como </a:t>
                </a:r>
                <a14:m>
                  <m:oMath xmlns:m="http://schemas.openxmlformats.org/officeDocument/2006/math">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AB</m:t>
                            </m:r>
                          </m:e>
                        </m:acc>
                        <m:r>
                          <a:rPr lang="pt-BR" sz="2200" i="1">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DE</m:t>
                            </m:r>
                          </m:e>
                        </m:acc>
                      </m:den>
                    </m:f>
                    <m:r>
                      <a:rPr lang="pt-BR" sz="2200">
                        <a:solidFill>
                          <a:srgbClr val="000000"/>
                        </a:solidFill>
                        <a:effectLst/>
                        <a:latin typeface="Cambria Math" panose="02040503050406030204" pitchFamily="18" charset="0"/>
                        <a:ea typeface="Times New Roman" panose="02020603050405020304" pitchFamily="18" charset="0"/>
                      </a:rPr>
                      <m:t>=</m:t>
                    </m:r>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AC</m:t>
                            </m:r>
                          </m:e>
                        </m:acc>
                        <m:r>
                          <a:rPr lang="pt-BR" sz="2200" i="1">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DF</m:t>
                            </m:r>
                          </m:e>
                        </m:acc>
                      </m:den>
                    </m:f>
                    <m:r>
                      <a:rPr lang="pt-BR" sz="2200">
                        <a:solidFill>
                          <a:srgbClr val="000000"/>
                        </a:solidFill>
                        <a:effectLst/>
                        <a:latin typeface="Cambria Math" panose="02040503050406030204" pitchFamily="18" charset="0"/>
                        <a:ea typeface="Times New Roman" panose="02020603050405020304" pitchFamily="18" charset="0"/>
                      </a:rPr>
                      <m:t>=</m:t>
                    </m:r>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BC</m:t>
                            </m:r>
                          </m:e>
                        </m:acc>
                        <m:r>
                          <a:rPr lang="pt-BR" sz="2200" i="1">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EF</m:t>
                            </m:r>
                          </m:e>
                        </m:acc>
                      </m:den>
                    </m:f>
                  </m:oMath>
                </a14:m>
                <a:endParaRPr lang="pt-BR" sz="2200" dirty="0">
                  <a:solidFill>
                    <a:srgbClr val="000000"/>
                  </a:solidFill>
                  <a:effectLst/>
                  <a:latin typeface="Times New Roman" panose="02020603050405020304" pitchFamily="18" charset="0"/>
                  <a:ea typeface="Times New Roman" panose="02020603050405020304" pitchFamily="18" charset="0"/>
                </a:endParaRPr>
              </a:p>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Então, </a:t>
                </a:r>
                <a14:m>
                  <m:oMath xmlns:m="http://schemas.openxmlformats.org/officeDocument/2006/math">
                    <m:r>
                      <a:rPr lang="pt-BR" sz="2200">
                        <a:effectLst/>
                        <a:latin typeface="Cambria Math" panose="02040503050406030204" pitchFamily="18" charset="0"/>
                        <a:ea typeface="MS Mincho" panose="02020609040205080304" pitchFamily="49" charset="-128"/>
                        <a:cs typeface="Times New Roman" panose="02020603050405020304" pitchFamily="18" charset="0"/>
                      </a:rPr>
                      <m:t>∆</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ABC</m:t>
                    </m:r>
                    <m:r>
                      <a:rPr lang="pt-BR" sz="2200">
                        <a:effectLst/>
                        <a:latin typeface="Cambria Math" panose="02040503050406030204" pitchFamily="18" charset="0"/>
                        <a:ea typeface="MS Mincho" panose="02020609040205080304" pitchFamily="49" charset="-128"/>
                        <a:cs typeface="Times New Roman" panose="02020603050405020304" pitchFamily="18" charset="0"/>
                      </a:rPr>
                      <m:t> ~ ∆</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DEF</m:t>
                    </m:r>
                  </m:oMath>
                </a14:m>
                <a:endParaRPr lang="pt-BR" sz="2200" dirty="0"/>
              </a:p>
            </p:txBody>
          </p:sp>
        </mc:Choice>
        <mc:Fallback xmlns="">
          <p:sp>
            <p:nvSpPr>
              <p:cNvPr id="12" name="CaixaDeTexto 11">
                <a:extLst>
                  <a:ext uri="{FF2B5EF4-FFF2-40B4-BE49-F238E27FC236}">
                    <a16:creationId xmlns:a16="http://schemas.microsoft.com/office/drawing/2014/main" id="{595C2101-A821-23D6-2821-EE300D263934}"/>
                  </a:ext>
                </a:extLst>
              </p:cNvPr>
              <p:cNvSpPr txBox="1">
                <a:spLocks noRot="1" noChangeAspect="1" noMove="1" noResize="1" noEditPoints="1" noAdjustHandles="1" noChangeArrowheads="1" noChangeShapeType="1" noTextEdit="1"/>
              </p:cNvSpPr>
              <p:nvPr/>
            </p:nvSpPr>
            <p:spPr>
              <a:xfrm>
                <a:off x="8934637" y="2588444"/>
                <a:ext cx="2857500" cy="1055225"/>
              </a:xfrm>
              <a:prstGeom prst="rect">
                <a:avLst/>
              </a:prstGeom>
              <a:blipFill>
                <a:blip r:embed="rId8"/>
                <a:stretch>
                  <a:fillRect l="-2778" b="-10405"/>
                </a:stretch>
              </a:blipFill>
            </p:spPr>
            <p:txBody>
              <a:bodyPr/>
              <a:lstStyle/>
              <a:p>
                <a:r>
                  <a:rPr lang="pt-BR">
                    <a:noFill/>
                  </a:rPr>
                  <a:t> </a:t>
                </a:r>
              </a:p>
            </p:txBody>
          </p:sp>
        </mc:Fallback>
      </mc:AlternateContent>
      <p:pic>
        <p:nvPicPr>
          <p:cNvPr id="13" name="Imagem 12">
            <a:extLst>
              <a:ext uri="{FF2B5EF4-FFF2-40B4-BE49-F238E27FC236}">
                <a16:creationId xmlns:a16="http://schemas.microsoft.com/office/drawing/2014/main" id="{9AC24DD2-989B-9973-23E9-E8C089024D90}"/>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25000"/>
                    </a14:imgEffect>
                    <a14:imgEffect>
                      <a14:saturation sat="300000"/>
                    </a14:imgEffect>
                  </a14:imgLayer>
                </a14:imgProps>
              </a:ext>
            </a:extLst>
          </a:blip>
          <a:srcRect l="18022" t="18302" r="43234" b="33305"/>
          <a:stretch>
            <a:fillRect/>
          </a:stretch>
        </p:blipFill>
        <p:spPr bwMode="auto">
          <a:xfrm>
            <a:off x="6465465" y="2341845"/>
            <a:ext cx="2248868" cy="1744976"/>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4" name="Retângulo: Cantos Arredondados 13">
                <a:extLst>
                  <a:ext uri="{FF2B5EF4-FFF2-40B4-BE49-F238E27FC236}">
                    <a16:creationId xmlns:a16="http://schemas.microsoft.com/office/drawing/2014/main" id="{12533E2D-99E5-FB42-0ABE-5EDC33E3553C}"/>
                  </a:ext>
                </a:extLst>
              </p:cNvPr>
              <p:cNvSpPr/>
              <p:nvPr/>
            </p:nvSpPr>
            <p:spPr>
              <a:xfrm>
                <a:off x="6187549" y="4501678"/>
                <a:ext cx="5760000" cy="2237450"/>
              </a:xfrm>
              <a:prstGeom prst="roundRect">
                <a:avLst>
                  <a:gd name="adj" fmla="val 3775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619250" algn="just"/>
                <a:r>
                  <a:rPr lang="pt-BR"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 principal característica, quando temos triângulos semelhantes é que as medidas de seus lados correspondentes são proporcionais, seja em ampliação ou redução. Como consequência</a:t>
                </a:r>
                <a:r>
                  <a:rPr lang="pt-BR"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 </a:t>
                </a:r>
                <a:r>
                  <a:rPr lang="pt-BR"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razão</a:t>
                </a:r>
                <a:r>
                  <a:rPr lang="pt-BR"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entre as medidas dos lados correspondentes </a:t>
                </a:r>
                <a14:m>
                  <m:oMath xmlns:m="http://schemas.openxmlformats.org/officeDocument/2006/math">
                    <m:d>
                      <m:dPr>
                        <m:ctrlPr>
                          <a:rPr lang="pt-BR" i="1">
                            <a:solidFill>
                              <a:schemeClr val="tx1"/>
                            </a:solidFill>
                            <a:effectLst/>
                            <a:latin typeface="Cambria Math" panose="02040503050406030204" pitchFamily="18" charset="0"/>
                            <a:ea typeface="Times New Roman" panose="02020603050405020304" pitchFamily="18" charset="0"/>
                          </a:rPr>
                        </m:ctrlPr>
                      </m:dPr>
                      <m:e>
                        <m:r>
                          <a:rPr lang="pt-BR" b="1" i="1" smtClea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𝒌</m:t>
                        </m:r>
                      </m:e>
                    </m:d>
                  </m:oMath>
                </a14:m>
                <a:r>
                  <a:rPr lang="pt-BR"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também é válida para a razão entre os perímetros dos triângulos. Já a razão entre as áreas dos triângulos é de </a:t>
                </a:r>
                <a14:m>
                  <m:oMath xmlns:m="http://schemas.openxmlformats.org/officeDocument/2006/math">
                    <m:sSup>
                      <m:sSupPr>
                        <m:ctrlPr>
                          <a:rPr lang="pt-BR" b="1" i="1" smtClean="0">
                            <a:solidFill>
                              <a:srgbClr val="0070C0"/>
                            </a:solidFill>
                            <a:effectLst/>
                            <a:latin typeface="Cambria Math" panose="02040503050406030204" pitchFamily="18" charset="0"/>
                          </a:rPr>
                        </m:ctrlPr>
                      </m:sSupPr>
                      <m:e>
                        <m:r>
                          <a:rPr lang="pt-BR" b="1" i="1">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𝒌</m:t>
                        </m:r>
                      </m:e>
                      <m:sup>
                        <m:r>
                          <a:rPr lang="pt-BR" b="1" i="1">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oMath>
                </a14:m>
                <a:r>
                  <a:rPr lang="pt-BR"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dirty="0">
                  <a:solidFill>
                    <a:schemeClr val="tx1"/>
                  </a:solidFill>
                  <a:latin typeface="Arial Narrow" panose="020B0606020202030204" pitchFamily="34" charset="0"/>
                </a:endParaRPr>
              </a:p>
            </p:txBody>
          </p:sp>
        </mc:Choice>
        <mc:Fallback xmlns="">
          <p:sp>
            <p:nvSpPr>
              <p:cNvPr id="14" name="Retângulo: Cantos Arredondados 13">
                <a:extLst>
                  <a:ext uri="{FF2B5EF4-FFF2-40B4-BE49-F238E27FC236}">
                    <a16:creationId xmlns:a16="http://schemas.microsoft.com/office/drawing/2014/main" id="{12533E2D-99E5-FB42-0ABE-5EDC33E3553C}"/>
                  </a:ext>
                </a:extLst>
              </p:cNvPr>
              <p:cNvSpPr>
                <a:spLocks noRot="1" noChangeAspect="1" noMove="1" noResize="1" noEditPoints="1" noAdjustHandles="1" noChangeArrowheads="1" noChangeShapeType="1" noTextEdit="1"/>
              </p:cNvSpPr>
              <p:nvPr/>
            </p:nvSpPr>
            <p:spPr>
              <a:xfrm>
                <a:off x="6187549" y="4501678"/>
                <a:ext cx="5760000" cy="2237450"/>
              </a:xfrm>
              <a:prstGeom prst="roundRect">
                <a:avLst>
                  <a:gd name="adj" fmla="val 37750"/>
                </a:avLst>
              </a:prstGeom>
              <a:blipFill>
                <a:blip r:embed="rId11"/>
                <a:stretch>
                  <a:fillRect/>
                </a:stretch>
              </a:blipFill>
              <a:ln w="19050">
                <a:solidFill>
                  <a:schemeClr val="accent2"/>
                </a:solidFill>
              </a:ln>
            </p:spPr>
            <p:txBody>
              <a:bodyPr/>
              <a:lstStyle/>
              <a:p>
                <a:r>
                  <a:rPr lang="pt-BR">
                    <a:noFill/>
                  </a:rPr>
                  <a:t> </a:t>
                </a:r>
              </a:p>
            </p:txBody>
          </p:sp>
        </mc:Fallback>
      </mc:AlternateContent>
      <p:pic>
        <p:nvPicPr>
          <p:cNvPr id="19" name="Imagem 18">
            <a:extLst>
              <a:ext uri="{FF2B5EF4-FFF2-40B4-BE49-F238E27FC236}">
                <a16:creationId xmlns:a16="http://schemas.microsoft.com/office/drawing/2014/main" id="{1FC2D404-0A99-37CE-02DD-92EB59EE3A7A}"/>
              </a:ext>
            </a:extLst>
          </p:cNvPr>
          <p:cNvPicPr>
            <a:picLocks noChangeAspect="1"/>
          </p:cNvPicPr>
          <p:nvPr/>
        </p:nvPicPr>
        <p:blipFill>
          <a:blip r:embed="rId12"/>
          <a:stretch>
            <a:fillRect/>
          </a:stretch>
        </p:blipFill>
        <p:spPr>
          <a:xfrm>
            <a:off x="6247480" y="4216549"/>
            <a:ext cx="1800000" cy="685714"/>
          </a:xfrm>
          <a:prstGeom prst="rect">
            <a:avLst/>
          </a:prstGeom>
        </p:spPr>
      </p:pic>
      <p:sp>
        <p:nvSpPr>
          <p:cNvPr id="20" name="CaixaDeTexto 19">
            <a:extLst>
              <a:ext uri="{FF2B5EF4-FFF2-40B4-BE49-F238E27FC236}">
                <a16:creationId xmlns:a16="http://schemas.microsoft.com/office/drawing/2014/main" id="{33865C68-864A-79AA-4040-DED3D8181F99}"/>
              </a:ext>
            </a:extLst>
          </p:cNvPr>
          <p:cNvSpPr txBox="1"/>
          <p:nvPr/>
        </p:nvSpPr>
        <p:spPr>
          <a:xfrm>
            <a:off x="156000" y="638410"/>
            <a:ext cx="11880000" cy="738664"/>
          </a:xfrm>
          <a:prstGeom prst="rect">
            <a:avLst/>
          </a:prstGeom>
          <a:solidFill>
            <a:schemeClr val="bg1"/>
          </a:solidFill>
        </p:spPr>
        <p:txBody>
          <a:bodyPr wrap="square">
            <a:spAutoFit/>
          </a:bodyPr>
          <a:lstStyle/>
          <a:p>
            <a:pPr algn="just">
              <a:buNone/>
            </a:pPr>
            <a:r>
              <a:rPr lang="pt-BR" sz="2100" dirty="0">
                <a:solidFill>
                  <a:srgbClr val="000000"/>
                </a:solidFill>
                <a:effectLst/>
                <a:latin typeface="Arial Narrow" panose="020B0606020202030204" pitchFamily="34" charset="0"/>
                <a:ea typeface="STCaiyun" panose="020B0503020204020204" pitchFamily="2" charset="-122"/>
              </a:rPr>
              <a:t>Para determinar se dois triângulos são semelhantes, podemos verificar alguns critérios que </a:t>
            </a:r>
            <a:r>
              <a:rPr lang="pt-BR" sz="2100" u="sng" dirty="0">
                <a:solidFill>
                  <a:srgbClr val="000000"/>
                </a:solidFill>
                <a:effectLst/>
                <a:latin typeface="Arial Narrow" panose="020B0606020202030204" pitchFamily="34" charset="0"/>
                <a:ea typeface="STCaiyun" panose="020B0503020204020204" pitchFamily="2" charset="-122"/>
              </a:rPr>
              <a:t>garantem a semelhança</a:t>
            </a:r>
            <a:r>
              <a:rPr lang="pt-BR" sz="2100" dirty="0">
                <a:solidFill>
                  <a:srgbClr val="000000"/>
                </a:solidFill>
                <a:effectLst/>
                <a:latin typeface="Arial Narrow" panose="020B0606020202030204" pitchFamily="34" charset="0"/>
                <a:ea typeface="STCaiyun" panose="020B0503020204020204" pitchFamily="2" charset="-122"/>
              </a:rPr>
              <a:t> entre triângulos, chamados de </a:t>
            </a:r>
            <a:r>
              <a:rPr lang="pt-BR" sz="2100" u="sng" dirty="0">
                <a:solidFill>
                  <a:srgbClr val="000000"/>
                </a:solidFill>
                <a:effectLst/>
                <a:latin typeface="Arial Narrow" panose="020B0606020202030204" pitchFamily="34" charset="0"/>
                <a:ea typeface="STCaiyun" panose="020B0503020204020204" pitchFamily="2" charset="-122"/>
              </a:rPr>
              <a:t>casos de </a:t>
            </a:r>
            <a:r>
              <a:rPr lang="pt-BR" sz="2100" u="sng" dirty="0">
                <a:solidFill>
                  <a:srgbClr val="0D0D0D"/>
                </a:solidFill>
                <a:effectLst/>
                <a:latin typeface="Arial Narrow" panose="020B0606020202030204" pitchFamily="34" charset="0"/>
                <a:ea typeface="STCaiyun" panose="020B0503020204020204" pitchFamily="2" charset="-122"/>
              </a:rPr>
              <a:t>semelhança</a:t>
            </a:r>
            <a:r>
              <a:rPr lang="pt-BR" sz="2100" dirty="0">
                <a:solidFill>
                  <a:srgbClr val="0D0D0D"/>
                </a:solidFill>
                <a:effectLst/>
                <a:latin typeface="Arial Narrow" panose="020B0606020202030204" pitchFamily="34" charset="0"/>
                <a:ea typeface="STCaiyun" panose="020B0503020204020204" pitchFamily="2" charset="-122"/>
              </a:rPr>
              <a:t>.</a:t>
            </a:r>
            <a:endParaRPr lang="pt-BR" sz="2100" kern="100" dirty="0">
              <a:effectLst/>
              <a:latin typeface="Arial Narrow" panose="020B0606020202030204" pitchFamily="34" charset="0"/>
              <a:ea typeface="STCaiyun" panose="020B0503020204020204" pitchFamily="2" charset="-122"/>
              <a:cs typeface="Times New Roman" panose="02020603050405020304" pitchFamily="18" charset="0"/>
            </a:endParaRPr>
          </a:p>
        </p:txBody>
      </p:sp>
      <p:sp>
        <p:nvSpPr>
          <p:cNvPr id="10" name="CaixaDeTexto 9">
            <a:extLst>
              <a:ext uri="{FF2B5EF4-FFF2-40B4-BE49-F238E27FC236}">
                <a16:creationId xmlns:a16="http://schemas.microsoft.com/office/drawing/2014/main" id="{4850E7CC-2065-24E3-E1DB-EF636C428C9C}"/>
              </a:ext>
            </a:extLst>
          </p:cNvPr>
          <p:cNvSpPr txBox="1"/>
          <p:nvPr/>
        </p:nvSpPr>
        <p:spPr>
          <a:xfrm>
            <a:off x="6187549" y="1248328"/>
            <a:ext cx="5760000" cy="1107996"/>
          </a:xfrm>
          <a:prstGeom prst="rect">
            <a:avLst/>
          </a:prstGeom>
          <a:noFill/>
        </p:spPr>
        <p:txBody>
          <a:bodyPr wrap="square">
            <a:spAutoFit/>
          </a:bodyPr>
          <a:lstStyle/>
          <a:p>
            <a:pPr algn="just"/>
            <a:r>
              <a:rPr lang="pt-BR" sz="2200" b="1" dirty="0">
                <a:latin typeface="Arial Narrow" panose="020B0606020202030204" pitchFamily="34" charset="0"/>
              </a:rPr>
              <a:t>3° caso: Lado-Lado-Lado (LLL):</a:t>
            </a:r>
            <a:r>
              <a:rPr lang="pt-BR" sz="2200" dirty="0">
                <a:latin typeface="Arial Narrow" panose="020B0606020202030204" pitchFamily="34" charset="0"/>
              </a:rPr>
              <a:t> quando as medidas de seus 3 pares de lados correspondentes são proporcionais.</a:t>
            </a:r>
          </a:p>
        </p:txBody>
      </p:sp>
    </p:spTree>
    <p:extLst>
      <p:ext uri="{BB962C8B-B14F-4D97-AF65-F5344CB8AC3E}">
        <p14:creationId xmlns:p14="http://schemas.microsoft.com/office/powerpoint/2010/main" val="1198365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9AD110F-DDC3-7FC4-81D2-4368D6B7471B}"/>
              </a:ext>
            </a:extLst>
          </p:cNvPr>
          <p:cNvSpPr txBox="1"/>
          <p:nvPr/>
        </p:nvSpPr>
        <p:spPr>
          <a:xfrm>
            <a:off x="6276000" y="770965"/>
            <a:ext cx="5760000" cy="5550237"/>
          </a:xfrm>
          <a:prstGeom prst="rect">
            <a:avLst/>
          </a:prstGeom>
          <a:noFill/>
        </p:spPr>
        <p:txBody>
          <a:bodyPr wrap="square">
            <a:spAutoFit/>
          </a:bodyPr>
          <a:lstStyle/>
          <a:p>
            <a:pPr algn="just">
              <a:spcAft>
                <a:spcPts val="800"/>
              </a:spcAft>
            </a:pPr>
            <a:r>
              <a:rPr lang="pt-BR" sz="2200" b="1" dirty="0">
                <a:latin typeface="Arial Narrow" panose="020B0606020202030204" pitchFamily="34" charset="0"/>
              </a:rPr>
              <a:t>11.</a:t>
            </a:r>
            <a:r>
              <a:rPr lang="pt-BR" sz="2200" dirty="0">
                <a:latin typeface="Arial Narrow" panose="020B0606020202030204" pitchFamily="34" charset="0"/>
              </a:rPr>
              <a:t> Observe os dois triângulos semelhantes desenhados por um(a) estudante.</a:t>
            </a:r>
          </a:p>
          <a:p>
            <a:pPr algn="just">
              <a:spcAft>
                <a:spcPts val="800"/>
              </a:spcAft>
            </a:pPr>
            <a:endParaRPr lang="pt-BR" sz="2200" dirty="0">
              <a:latin typeface="Arial Narrow" panose="020B0606020202030204" pitchFamily="34" charset="0"/>
            </a:endParaRPr>
          </a:p>
          <a:p>
            <a:pPr algn="just">
              <a:spcAft>
                <a:spcPts val="800"/>
              </a:spcAft>
            </a:pPr>
            <a:endParaRPr lang="pt-BR" sz="2200" dirty="0">
              <a:latin typeface="Arial Narrow" panose="020B0606020202030204" pitchFamily="34" charset="0"/>
            </a:endParaRPr>
          </a:p>
          <a:p>
            <a:pPr algn="just">
              <a:spcAft>
                <a:spcPts val="800"/>
              </a:spcAft>
            </a:pPr>
            <a:endParaRPr lang="pt-BR" sz="2200" dirty="0">
              <a:latin typeface="Arial Narrow" panose="020B0606020202030204" pitchFamily="34" charset="0"/>
            </a:endParaRPr>
          </a:p>
          <a:p>
            <a:pPr algn="just">
              <a:spcAft>
                <a:spcPts val="800"/>
              </a:spcAft>
            </a:pPr>
            <a:endParaRPr lang="pt-BR" sz="2200" dirty="0">
              <a:latin typeface="Arial Narrow" panose="020B0606020202030204" pitchFamily="34" charset="0"/>
            </a:endParaRPr>
          </a:p>
          <a:p>
            <a:pPr algn="just">
              <a:spcAft>
                <a:spcPts val="800"/>
              </a:spcAft>
            </a:pPr>
            <a:endParaRPr lang="pt-BR" sz="2200" dirty="0">
              <a:latin typeface="Arial Narrow" panose="020B0606020202030204" pitchFamily="34" charset="0"/>
            </a:endParaRPr>
          </a:p>
          <a:p>
            <a:pPr algn="just">
              <a:spcAft>
                <a:spcPts val="800"/>
              </a:spcAft>
            </a:pPr>
            <a:endParaRPr lang="pt-BR" sz="2200" dirty="0">
              <a:latin typeface="Arial Narrow" panose="020B0606020202030204" pitchFamily="34" charset="0"/>
            </a:endParaRPr>
          </a:p>
          <a:p>
            <a:pPr algn="just"/>
            <a:r>
              <a:rPr lang="pt-BR" sz="2200" dirty="0">
                <a:latin typeface="Arial Narrow" panose="020B0606020202030204" pitchFamily="34" charset="0"/>
              </a:rPr>
              <a:t>Responda:</a:t>
            </a:r>
          </a:p>
          <a:p>
            <a:pPr algn="just"/>
            <a:r>
              <a:rPr lang="pt-BR" sz="2200" dirty="0">
                <a:latin typeface="Arial Narrow" panose="020B0606020202030204" pitchFamily="34" charset="0"/>
              </a:rPr>
              <a:t>a) Qual é a razão de semelhança utilizada por esse(a) estudante do triângulo ABE para o DCE?</a:t>
            </a:r>
          </a:p>
          <a:p>
            <a:pPr algn="just"/>
            <a:r>
              <a:rPr lang="pt-BR" sz="2200" dirty="0">
                <a:latin typeface="Arial Narrow" panose="020B0606020202030204" pitchFamily="34" charset="0"/>
              </a:rPr>
              <a:t>b) Qual é a área de cada triângulo?</a:t>
            </a:r>
          </a:p>
          <a:p>
            <a:pPr algn="just"/>
            <a:r>
              <a:rPr lang="pt-BR" sz="2200" dirty="0">
                <a:latin typeface="Arial Narrow" panose="020B0606020202030204" pitchFamily="34" charset="0"/>
              </a:rPr>
              <a:t>c) Qual é a razão entre as medidas das áreas dos triângulos? O que essa razão significa?</a:t>
            </a:r>
          </a:p>
        </p:txBody>
      </p:sp>
      <p:pic>
        <p:nvPicPr>
          <p:cNvPr id="2" name="Imagem 1">
            <a:extLst>
              <a:ext uri="{FF2B5EF4-FFF2-40B4-BE49-F238E27FC236}">
                <a16:creationId xmlns:a16="http://schemas.microsoft.com/office/drawing/2014/main" id="{E3E9B67B-61A3-6CE0-F04C-BBC32CF4D866}"/>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156000" y="583383"/>
            <a:ext cx="2520000" cy="640226"/>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6AED8D1E-087B-2830-83C4-84FFC0366F8B}"/>
              </a:ext>
            </a:extLst>
          </p:cNvPr>
          <p:cNvSpPr txBox="1"/>
          <p:nvPr/>
        </p:nvSpPr>
        <p:spPr>
          <a:xfrm>
            <a:off x="156000" y="1223609"/>
            <a:ext cx="5760000" cy="526041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Observe os triângulos ABC e LMN a seguir.</a:t>
            </a: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O que podemos afirmar sobre estes triângulos?</a:t>
            </a:r>
          </a:p>
          <a:p>
            <a:pPr algn="just"/>
            <a:r>
              <a:rPr lang="pt-BR" sz="2200" dirty="0">
                <a:latin typeface="Arial Narrow" panose="020B0606020202030204" pitchFamily="34" charset="0"/>
              </a:rPr>
              <a:t>(A) Eles são semelhantes pelo caso LLL.</a:t>
            </a:r>
          </a:p>
          <a:p>
            <a:pPr algn="just"/>
            <a:r>
              <a:rPr lang="pt-BR" sz="2200" dirty="0">
                <a:latin typeface="Arial Narrow" panose="020B0606020202030204" pitchFamily="34" charset="0"/>
              </a:rPr>
              <a:t>(B) Eles são semelhantes pelo caso LAL.</a:t>
            </a:r>
          </a:p>
          <a:p>
            <a:pPr algn="just"/>
            <a:r>
              <a:rPr lang="pt-BR" sz="2200" dirty="0">
                <a:latin typeface="Arial Narrow" panose="020B0606020202030204" pitchFamily="34" charset="0"/>
              </a:rPr>
              <a:t>(C) Eles são semelhantes pelo caso AA.</a:t>
            </a:r>
          </a:p>
          <a:p>
            <a:pPr algn="just"/>
            <a:r>
              <a:rPr lang="pt-BR" sz="2200" dirty="0">
                <a:latin typeface="Arial Narrow" panose="020B0606020202030204" pitchFamily="34" charset="0"/>
              </a:rPr>
              <a:t>(D) Eles são congruentes pelo caso LLL.</a:t>
            </a:r>
          </a:p>
          <a:p>
            <a:pPr algn="just"/>
            <a:r>
              <a:rPr lang="pt-BR" sz="2200" dirty="0">
                <a:latin typeface="Arial Narrow" panose="020B0606020202030204" pitchFamily="34" charset="0"/>
              </a:rPr>
              <a:t>(E) Eles são congruentes pelo caso LAL.</a:t>
            </a:r>
          </a:p>
        </p:txBody>
      </p:sp>
      <p:pic>
        <p:nvPicPr>
          <p:cNvPr id="5" name="Imagem 4" descr="Uma imagem contendo Gráfico&#10;&#10;Descrição gerada automaticamente">
            <a:extLst>
              <a:ext uri="{FF2B5EF4-FFF2-40B4-BE49-F238E27FC236}">
                <a16:creationId xmlns:a16="http://schemas.microsoft.com/office/drawing/2014/main" id="{025503AA-0289-9842-FCF9-F2990BADAF8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tretch>
            <a:fillRect/>
          </a:stretch>
        </p:blipFill>
        <p:spPr>
          <a:xfrm>
            <a:off x="156000" y="1830150"/>
            <a:ext cx="5867832" cy="1997779"/>
          </a:xfrm>
          <a:prstGeom prst="rect">
            <a:avLst/>
          </a:prstGeom>
        </p:spPr>
      </p:pic>
      <p:pic>
        <p:nvPicPr>
          <p:cNvPr id="6" name="Imagem 5" descr="Diagrama&#10;&#10;O conteúdo gerado por IA pode estar incorreto.">
            <a:extLst>
              <a:ext uri="{FF2B5EF4-FFF2-40B4-BE49-F238E27FC236}">
                <a16:creationId xmlns:a16="http://schemas.microsoft.com/office/drawing/2014/main" id="{82CBBA14-D581-4EDD-E726-A6693B3C5EB1}"/>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Lst>
          </a:blip>
          <a:srcRect l="10251" t="25245" r="47132" b="26538"/>
          <a:stretch>
            <a:fillRect/>
          </a:stretch>
        </p:blipFill>
        <p:spPr bwMode="auto">
          <a:xfrm>
            <a:off x="7311177" y="1542303"/>
            <a:ext cx="3878732" cy="274282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09821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02347B52-2BDD-7F8F-77F9-FEBCD6DCAA60}"/>
                  </a:ext>
                </a:extLst>
              </p:cNvPr>
              <p:cNvSpPr txBox="1"/>
              <p:nvPr/>
            </p:nvSpPr>
            <p:spPr>
              <a:xfrm>
                <a:off x="5289174" y="801824"/>
                <a:ext cx="6752471" cy="4832092"/>
              </a:xfrm>
              <a:prstGeom prst="rect">
                <a:avLst/>
              </a:prstGeom>
              <a:solidFill>
                <a:schemeClr val="bg1"/>
              </a:solidFill>
            </p:spPr>
            <p:txBody>
              <a:bodyPr wrap="square">
                <a:spAutoFit/>
              </a:bodyPr>
              <a:lstStyle/>
              <a:p>
                <a:pPr algn="just"/>
                <a:r>
                  <a:rPr lang="pt-BR" sz="2200" b="1" dirty="0">
                    <a:latin typeface="Arial Narrow" panose="020B0606020202030204" pitchFamily="34" charset="0"/>
                  </a:rPr>
                  <a:t>13.</a:t>
                </a:r>
                <a:r>
                  <a:rPr lang="pt-BR" sz="2200" dirty="0">
                    <a:latin typeface="Arial Narrow" panose="020B0606020202030204" pitchFamily="34" charset="0"/>
                  </a:rPr>
                  <a:t> Considere os triângulos a seguir.</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Sabendo que eles são semelhantes, determine os valores de a, b e c, sabendo que o perímetro do </a:t>
                </a:r>
                <a14:m>
                  <m:oMath xmlns:m="http://schemas.openxmlformats.org/officeDocument/2006/math">
                    <m:r>
                      <a:rPr lang="pt-BR" sz="2200">
                        <a:latin typeface="Cambria Math" panose="02040503050406030204" pitchFamily="18" charset="0"/>
                      </a:rPr>
                      <m:t>∆</m:t>
                    </m:r>
                    <m:r>
                      <m:rPr>
                        <m:sty m:val="p"/>
                      </m:rPr>
                      <a:rPr lang="pt-BR" sz="2200">
                        <a:latin typeface="Cambria Math" panose="02040503050406030204" pitchFamily="18" charset="0"/>
                      </a:rPr>
                      <m:t>ABC</m:t>
                    </m:r>
                  </m:oMath>
                </a14:m>
                <a:r>
                  <a:rPr lang="pt-BR" sz="2200" dirty="0">
                    <a:latin typeface="Arial Narrow" panose="020B0606020202030204" pitchFamily="34" charset="0"/>
                  </a:rPr>
                  <a:t> é igual a 63 cm.</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14. </a:t>
                </a:r>
                <a:r>
                  <a:rPr lang="pt-BR" sz="2200" dirty="0">
                    <a:latin typeface="Arial Narrow" panose="020B0606020202030204" pitchFamily="34" charset="0"/>
                  </a:rPr>
                  <a:t>Observe três quadrados alinhados, tangenciados, em um único ponto, por uma reta.</a:t>
                </a:r>
              </a:p>
              <a:p>
                <a:pPr marL="3675063" algn="just"/>
                <a:endParaRPr lang="pt-BR" sz="2200" dirty="0">
                  <a:latin typeface="Arial Narrow" panose="020B0606020202030204" pitchFamily="34" charset="0"/>
                </a:endParaRPr>
              </a:p>
              <a:p>
                <a:pPr marL="3675063" algn="just"/>
                <a:r>
                  <a:rPr lang="pt-BR" sz="2200" dirty="0">
                    <a:latin typeface="Arial Narrow" panose="020B0606020202030204" pitchFamily="34" charset="0"/>
                  </a:rPr>
                  <a:t>Determine o valor de </a:t>
                </a:r>
                <a14:m>
                  <m:oMath xmlns:m="http://schemas.openxmlformats.org/officeDocument/2006/math">
                    <m:r>
                      <a:rPr lang="pt-BR" sz="2200" i="1">
                        <a:latin typeface="Cambria Math" panose="02040503050406030204" pitchFamily="18" charset="0"/>
                      </a:rPr>
                      <m:t>𝑥</m:t>
                    </m:r>
                  </m:oMath>
                </a14:m>
                <a:r>
                  <a:rPr lang="pt-BR" sz="2200" dirty="0">
                    <a:latin typeface="Arial Narrow" panose="020B0606020202030204" pitchFamily="34" charset="0"/>
                  </a:rPr>
                  <a:t> na figura. </a:t>
                </a:r>
              </a:p>
            </p:txBody>
          </p:sp>
        </mc:Choice>
        <mc:Fallback>
          <p:sp>
            <p:nvSpPr>
              <p:cNvPr id="5" name="CaixaDeTexto 4">
                <a:extLst>
                  <a:ext uri="{FF2B5EF4-FFF2-40B4-BE49-F238E27FC236}">
                    <a16:creationId xmlns:a16="http://schemas.microsoft.com/office/drawing/2014/main" id="{02347B52-2BDD-7F8F-77F9-FEBCD6DCAA60}"/>
                  </a:ext>
                </a:extLst>
              </p:cNvPr>
              <p:cNvSpPr txBox="1">
                <a:spLocks noRot="1" noChangeAspect="1" noMove="1" noResize="1" noEditPoints="1" noAdjustHandles="1" noChangeArrowheads="1" noChangeShapeType="1" noTextEdit="1"/>
              </p:cNvSpPr>
              <p:nvPr/>
            </p:nvSpPr>
            <p:spPr>
              <a:xfrm>
                <a:off x="5289174" y="801824"/>
                <a:ext cx="6752471" cy="4832092"/>
              </a:xfrm>
              <a:prstGeom prst="rect">
                <a:avLst/>
              </a:prstGeom>
              <a:blipFill>
                <a:blip r:embed="rId2"/>
                <a:stretch>
                  <a:fillRect l="-1174" t="-884" r="-1265" b="-1768"/>
                </a:stretch>
              </a:blipFill>
            </p:spPr>
            <p:txBody>
              <a:bodyPr/>
              <a:lstStyle/>
              <a:p>
                <a:r>
                  <a:rPr lang="pt-BR">
                    <a:noFill/>
                  </a:rPr>
                  <a:t> </a:t>
                </a:r>
              </a:p>
            </p:txBody>
          </p:sp>
        </mc:Fallback>
      </mc:AlternateContent>
      <p:sp>
        <p:nvSpPr>
          <p:cNvPr id="3" name="CaixaDeTexto 2">
            <a:extLst>
              <a:ext uri="{FF2B5EF4-FFF2-40B4-BE49-F238E27FC236}">
                <a16:creationId xmlns:a16="http://schemas.microsoft.com/office/drawing/2014/main" id="{D749D1DD-9CBC-5ECF-268F-D3994F2E11B7}"/>
              </a:ext>
            </a:extLst>
          </p:cNvPr>
          <p:cNvSpPr txBox="1"/>
          <p:nvPr/>
        </p:nvSpPr>
        <p:spPr>
          <a:xfrm>
            <a:off x="156000" y="909454"/>
            <a:ext cx="4971811" cy="5039200"/>
          </a:xfrm>
          <a:prstGeom prst="rect">
            <a:avLst/>
          </a:prstGeom>
          <a:noFill/>
        </p:spPr>
        <p:txBody>
          <a:bodyPr wrap="square">
            <a:spAutoFit/>
          </a:bodyPr>
          <a:lstStyle/>
          <a:p>
            <a:pPr algn="just">
              <a:lnSpc>
                <a:spcPct val="107000"/>
              </a:lnSpc>
              <a:spcAft>
                <a:spcPts val="800"/>
              </a:spcAft>
              <a:buNone/>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12.</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Um homem está parado ao lado de um edifício de 15 andares, em que cada andar mede 3 metros de altura. Sabe-se que 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homem mede 1,80 metros e que, nesse instante, projeta uma sobra de 30 cm.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Nesse mesmo momento, a sombra projetada pelo edifício, em metros, será igual a</a:t>
            </a:r>
          </a:p>
          <a:p>
            <a:pPr>
              <a:spcAft>
                <a:spcPts val="800"/>
              </a:spcAft>
            </a:pPr>
            <a:r>
              <a:rPr lang="pt-BR" sz="2200" dirty="0">
                <a:latin typeface="Arial Narrow" panose="020B0606020202030204" pitchFamily="34" charset="0"/>
              </a:rPr>
              <a:t>(A) 4,5.</a:t>
            </a:r>
          </a:p>
          <a:p>
            <a:pPr>
              <a:spcAft>
                <a:spcPts val="800"/>
              </a:spcAft>
            </a:pPr>
            <a:r>
              <a:rPr lang="pt-BR" sz="2200" dirty="0">
                <a:latin typeface="Arial Narrow" panose="020B0606020202030204" pitchFamily="34" charset="0"/>
              </a:rPr>
              <a:t>(B) 5.</a:t>
            </a:r>
          </a:p>
          <a:p>
            <a:pPr>
              <a:spcAft>
                <a:spcPts val="800"/>
              </a:spcAft>
            </a:pPr>
            <a:r>
              <a:rPr lang="pt-BR" sz="2200" dirty="0">
                <a:latin typeface="Arial Narrow" panose="020B0606020202030204" pitchFamily="34" charset="0"/>
              </a:rPr>
              <a:t>(C) 7,5.</a:t>
            </a:r>
          </a:p>
          <a:p>
            <a:pPr>
              <a:spcAft>
                <a:spcPts val="800"/>
              </a:spcAft>
            </a:pPr>
            <a:r>
              <a:rPr lang="pt-BR" sz="2200" dirty="0">
                <a:latin typeface="Arial Narrow" panose="020B0606020202030204" pitchFamily="34" charset="0"/>
              </a:rPr>
              <a:t>(D) 8.</a:t>
            </a:r>
          </a:p>
          <a:p>
            <a:pPr>
              <a:spcAft>
                <a:spcPts val="800"/>
              </a:spcAft>
            </a:pPr>
            <a:r>
              <a:rPr lang="pt-BR" sz="2200" dirty="0">
                <a:latin typeface="Arial Narrow" panose="020B0606020202030204" pitchFamily="34" charset="0"/>
              </a:rPr>
              <a:t>(E) 9.</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Gráfico&#10;&#10;Descrição gerada automaticamente com confiança média">
            <a:extLst>
              <a:ext uri="{FF2B5EF4-FFF2-40B4-BE49-F238E27FC236}">
                <a16:creationId xmlns:a16="http://schemas.microsoft.com/office/drawing/2014/main" id="{D24ABCC3-00C4-7C55-A828-25E5A282BB1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tretch>
            <a:fillRect/>
          </a:stretch>
        </p:blipFill>
        <p:spPr>
          <a:xfrm>
            <a:off x="6728473" y="1197189"/>
            <a:ext cx="3600000" cy="1716532"/>
          </a:xfrm>
          <a:prstGeom prst="rect">
            <a:avLst/>
          </a:prstGeom>
        </p:spPr>
      </p:pic>
      <p:pic>
        <p:nvPicPr>
          <p:cNvPr id="6" name="Imagem 5" descr="Forma, Histograma&#10;&#10;O conteúdo gerado por IA pode estar incorreto.">
            <a:extLst>
              <a:ext uri="{FF2B5EF4-FFF2-40B4-BE49-F238E27FC236}">
                <a16:creationId xmlns:a16="http://schemas.microsoft.com/office/drawing/2014/main" id="{1B217881-B311-D43D-4F78-51952816D299}"/>
              </a:ext>
            </a:extLst>
          </p:cNvPr>
          <p:cNvPicPr>
            <a:picLocks noChangeAspect="1"/>
          </p:cNvPicPr>
          <p:nvPr/>
        </p:nvPicPr>
        <p:blipFill rotWithShape="1">
          <a:blip r:embed="rId5"/>
          <a:srcRect t="2202" r="2124"/>
          <a:stretch>
            <a:fillRect/>
          </a:stretch>
        </p:blipFill>
        <p:spPr bwMode="auto">
          <a:xfrm>
            <a:off x="5377076" y="4627805"/>
            <a:ext cx="3599997" cy="1902519"/>
          </a:xfrm>
          <a:prstGeom prst="rect">
            <a:avLst/>
          </a:prstGeom>
          <a:ln>
            <a:noFill/>
          </a:ln>
          <a:extLst>
            <a:ext uri="{53640926-AAD7-44D8-BBD7-CCE9431645EC}">
              <a14:shadowObscured xmlns:a14="http://schemas.microsoft.com/office/drawing/2010/main"/>
            </a:ext>
          </a:extLst>
        </p:spPr>
      </p:pic>
      <p:cxnSp>
        <p:nvCxnSpPr>
          <p:cNvPr id="7" name="Conector reto 6">
            <a:extLst>
              <a:ext uri="{FF2B5EF4-FFF2-40B4-BE49-F238E27FC236}">
                <a16:creationId xmlns:a16="http://schemas.microsoft.com/office/drawing/2014/main" id="{334C5024-C7F2-C729-7798-BF428EA2039B}"/>
              </a:ext>
            </a:extLst>
          </p:cNvPr>
          <p:cNvCxnSpPr/>
          <p:nvPr/>
        </p:nvCxnSpPr>
        <p:spPr>
          <a:xfrm>
            <a:off x="5199527" y="837736"/>
            <a:ext cx="0" cy="5692588"/>
          </a:xfrm>
          <a:prstGeom prst="line">
            <a:avLst/>
          </a:prstGeom>
          <a:ln>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9333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D22DEF49-E7FC-C392-8027-5E438EB2EAD5}"/>
              </a:ext>
            </a:extLst>
          </p:cNvPr>
          <p:cNvSpPr/>
          <p:nvPr/>
        </p:nvSpPr>
        <p:spPr>
          <a:xfrm>
            <a:off x="2537012" y="848379"/>
            <a:ext cx="9483954" cy="1195578"/>
          </a:xfrm>
          <a:prstGeom prst="roundRect">
            <a:avLst>
              <a:gd name="adj" fmla="val 42763"/>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200" dirty="0">
                <a:solidFill>
                  <a:schemeClr val="tx1"/>
                </a:solidFill>
                <a:latin typeface="Arial Narrow" panose="020B0606020202030204" pitchFamily="34" charset="0"/>
              </a:rPr>
              <a:t>Caro(a) estudante, neste momento, vamos exercitar a habilidade de </a:t>
            </a:r>
            <a:r>
              <a:rPr lang="pt-BR" sz="2200" b="1" dirty="0">
                <a:solidFill>
                  <a:schemeClr val="tx1"/>
                </a:solidFill>
                <a:latin typeface="Arial Narrow" panose="020B0606020202030204" pitchFamily="34" charset="0"/>
              </a:rPr>
              <a:t>resolver</a:t>
            </a:r>
            <a:r>
              <a:rPr lang="pt-BR" sz="2200" dirty="0">
                <a:solidFill>
                  <a:schemeClr val="tx1"/>
                </a:solidFill>
                <a:latin typeface="Arial Narrow" panose="020B0606020202030204" pitchFamily="34" charset="0"/>
              </a:rPr>
              <a:t> problema que envolva relações existentes relações existentes entre lados correspondentes de polígonos semelhantes. Fique atento(a) à resolução e marque apenas uma alternativa.</a:t>
            </a:r>
          </a:p>
        </p:txBody>
      </p:sp>
      <p:pic>
        <p:nvPicPr>
          <p:cNvPr id="4" name="Imagem 3">
            <a:extLst>
              <a:ext uri="{FF2B5EF4-FFF2-40B4-BE49-F238E27FC236}">
                <a16:creationId xmlns:a16="http://schemas.microsoft.com/office/drawing/2014/main" id="{1EB2506A-2A7B-70BC-4892-A646417791F0}"/>
              </a:ext>
            </a:extLst>
          </p:cNvPr>
          <p:cNvPicPr>
            <a:picLocks noChangeAspect="1"/>
          </p:cNvPicPr>
          <p:nvPr/>
        </p:nvPicPr>
        <p:blipFill>
          <a:blip r:embed="rId2"/>
          <a:stretch>
            <a:fillRect/>
          </a:stretch>
        </p:blipFill>
        <p:spPr>
          <a:xfrm>
            <a:off x="359509" y="1009244"/>
            <a:ext cx="2339087" cy="873847"/>
          </a:xfrm>
          <a:prstGeom prst="rect">
            <a:avLst/>
          </a:prstGeom>
        </p:spPr>
      </p:pic>
      <p:sp>
        <p:nvSpPr>
          <p:cNvPr id="7" name="CaixaDeTexto 6">
            <a:extLst>
              <a:ext uri="{FF2B5EF4-FFF2-40B4-BE49-F238E27FC236}">
                <a16:creationId xmlns:a16="http://schemas.microsoft.com/office/drawing/2014/main" id="{1E976356-1A45-836B-CC15-47F95AFB3BCF}"/>
              </a:ext>
            </a:extLst>
          </p:cNvPr>
          <p:cNvSpPr txBox="1"/>
          <p:nvPr/>
        </p:nvSpPr>
        <p:spPr>
          <a:xfrm>
            <a:off x="156000" y="2043957"/>
            <a:ext cx="11880000" cy="4565352"/>
          </a:xfrm>
          <a:prstGeom prst="rect">
            <a:avLst/>
          </a:prstGeom>
          <a:solidFill>
            <a:schemeClr val="bg1"/>
          </a:solidFill>
        </p:spPr>
        <p:txBody>
          <a:bodyPr wrap="square">
            <a:spAutoFit/>
          </a:bodyPr>
          <a:lstStyle/>
          <a:p>
            <a:pPr algn="just">
              <a:spcAft>
                <a:spcPts val="400"/>
              </a:spcAft>
              <a:buNone/>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Item 1.</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Um fazendeiro, utilizando seus conhecimentos de Geometria, que aprendera no colégio, quis medir a altura de uma torre de sua fazenda sem ter que escalá-la. Ele fez um desenho e escreveu alguns dados de que já dispunha. Observe: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10163" algn="just">
              <a:spcAft>
                <a:spcPts val="4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Ele sabe 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10163" algn="just">
              <a:spcAft>
                <a:spcPts val="4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I.   A altura da árvore é de 10 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10163" algn="just">
              <a:spcAft>
                <a:spcPts val="4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II.  A distância entre ele e a árvore é de 50 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10163" algn="just">
              <a:spcAft>
                <a:spcPts val="4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III. A distância da árvore até a torre é de 70 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Desconsiderando a sua altura e considerando que o topo da árvore e o topo da torre estão alinhados, qual é a medida da torre? </a:t>
            </a:r>
          </a:p>
          <a:p>
            <a:pPr algn="just">
              <a:spcAft>
                <a:spcPts val="400"/>
              </a:spcAft>
            </a:pPr>
            <a:r>
              <a:rPr lang="pt-BR" sz="2200" dirty="0">
                <a:latin typeface="Arial Narrow" panose="020B0606020202030204" pitchFamily="34" charset="0"/>
              </a:rPr>
              <a:t>(A) 24 m				(D) 30 m</a:t>
            </a:r>
          </a:p>
          <a:p>
            <a:pPr algn="just">
              <a:spcAft>
                <a:spcPts val="400"/>
              </a:spcAft>
            </a:pPr>
            <a:r>
              <a:rPr lang="pt-BR" sz="2200" dirty="0">
                <a:latin typeface="Arial Narrow" panose="020B0606020202030204" pitchFamily="34" charset="0"/>
              </a:rPr>
              <a:t>(B) 26 m				(E) 32 m</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r>
              <a:rPr lang="pt-BR" sz="2200" dirty="0">
                <a:latin typeface="Arial Narrow" panose="020B0606020202030204" pitchFamily="34" charset="0"/>
              </a:rPr>
              <a:t>(C) 28 m</a:t>
            </a:r>
          </a:p>
        </p:txBody>
      </p:sp>
      <p:pic>
        <p:nvPicPr>
          <p:cNvPr id="5" name="Imagem 4" descr="Uma imagem contendo pendurado, esqui&#10;&#10;Descrição gerada automaticamente">
            <a:extLst>
              <a:ext uri="{FF2B5EF4-FFF2-40B4-BE49-F238E27FC236}">
                <a16:creationId xmlns:a16="http://schemas.microsoft.com/office/drawing/2014/main" id="{3B8CC27B-1047-7DCE-010A-34BDA32D01E1}"/>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1658" r="3049"/>
          <a:stretch>
            <a:fillRect/>
          </a:stretch>
        </p:blipFill>
        <p:spPr bwMode="auto">
          <a:xfrm>
            <a:off x="417405" y="3173571"/>
            <a:ext cx="4616173" cy="134464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31320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6B7E2-58B5-6EC6-3524-586303748D2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9ADCE43A-C2E9-2BF8-3923-258DC0FC0E37}"/>
                  </a:ext>
                </a:extLst>
              </p:cNvPr>
              <p:cNvSpPr txBox="1"/>
              <p:nvPr/>
            </p:nvSpPr>
            <p:spPr>
              <a:xfrm>
                <a:off x="156001" y="2994725"/>
                <a:ext cx="5760000" cy="3191386"/>
              </a:xfrm>
              <a:prstGeom prst="rect">
                <a:avLst/>
              </a:prstGeom>
              <a:noFill/>
            </p:spPr>
            <p:txBody>
              <a:bodyPr wrap="square">
                <a:spAutoFit/>
              </a:bodyPr>
              <a:lstStyle/>
              <a:p>
                <a:pPr algn="just">
                  <a:spcAft>
                    <a:spcPts val="400"/>
                  </a:spcAft>
                </a:pPr>
                <a:r>
                  <a:rPr lang="pt-BR" sz="2200" dirty="0">
                    <a:latin typeface="Arial Narrow" panose="020B0606020202030204" pitchFamily="34" charset="0"/>
                  </a:rPr>
                  <a:t>Observe a representação, a seguir.</a:t>
                </a:r>
              </a:p>
              <a:p>
                <a:pPr marL="3136900" lvl="0" indent="-269875" algn="just">
                  <a:buFont typeface="Arial" panose="020B0604020202020204" pitchFamily="34" charset="0"/>
                  <a:buChar char="•"/>
                </a:pPr>
                <a:r>
                  <a:rPr lang="pt-BR" sz="2200" dirty="0">
                    <a:latin typeface="Arial Narrow" panose="020B0606020202030204" pitchFamily="34" charset="0"/>
                  </a:rPr>
                  <a:t>As retas </a:t>
                </a:r>
                <a14:m>
                  <m:oMath xmlns:m="http://schemas.openxmlformats.org/officeDocument/2006/math">
                    <m:r>
                      <a:rPr lang="pt-BR" sz="2200" b="1" i="1">
                        <a:latin typeface="Cambria Math" panose="02040503050406030204" pitchFamily="18" charset="0"/>
                      </a:rPr>
                      <m:t>𝒓</m:t>
                    </m:r>
                  </m:oMath>
                </a14:m>
                <a:r>
                  <a:rPr lang="pt-BR" sz="2200" dirty="0"/>
                  <a:t>,</a:t>
                </a:r>
                <a:r>
                  <a:rPr lang="pt-BR" sz="2200" b="1" dirty="0"/>
                  <a:t> </a:t>
                </a:r>
                <a14:m>
                  <m:oMath xmlns:m="http://schemas.openxmlformats.org/officeDocument/2006/math">
                    <m:r>
                      <a:rPr lang="pt-BR" sz="2200" b="1" i="1">
                        <a:latin typeface="Cambria Math" panose="02040503050406030204" pitchFamily="18" charset="0"/>
                      </a:rPr>
                      <m:t>𝒔</m:t>
                    </m:r>
                  </m:oMath>
                </a14:m>
                <a:r>
                  <a:rPr lang="pt-BR" sz="2200" dirty="0">
                    <a:latin typeface="Arial Narrow" panose="020B0606020202030204" pitchFamily="34" charset="0"/>
                  </a:rPr>
                  <a:t> e </a:t>
                </a:r>
                <a14:m>
                  <m:oMath xmlns:m="http://schemas.openxmlformats.org/officeDocument/2006/math">
                    <m:r>
                      <a:rPr lang="pt-BR" sz="2200" b="1" i="1">
                        <a:latin typeface="Cambria Math" panose="02040503050406030204" pitchFamily="18" charset="0"/>
                      </a:rPr>
                      <m:t>𝒕</m:t>
                    </m:r>
                  </m:oMath>
                </a14:m>
                <a:r>
                  <a:rPr lang="pt-BR" sz="2200" dirty="0">
                    <a:latin typeface="Arial Narrow" panose="020B0606020202030204" pitchFamily="34" charset="0"/>
                  </a:rPr>
                  <a:t> são paralelas (</a:t>
                </a:r>
                <a14:m>
                  <m:oMath xmlns:m="http://schemas.openxmlformats.org/officeDocument/2006/math">
                    <m:r>
                      <a:rPr lang="pt-BR" sz="2200" b="1" i="1" smtClean="0">
                        <a:latin typeface="Cambria Math" panose="02040503050406030204" pitchFamily="18" charset="0"/>
                      </a:rPr>
                      <m:t>𝒓</m:t>
                    </m:r>
                  </m:oMath>
                </a14:m>
                <a:r>
                  <a:rPr lang="pt-BR" sz="2200" dirty="0">
                    <a:latin typeface="Arial Narrow" panose="020B0606020202030204" pitchFamily="34" charset="0"/>
                  </a:rPr>
                  <a:t> //</a:t>
                </a:r>
                <a:r>
                  <a:rPr lang="pt-BR" sz="2200" b="1" dirty="0"/>
                  <a:t> </a:t>
                </a:r>
                <a14:m>
                  <m:oMath xmlns:m="http://schemas.openxmlformats.org/officeDocument/2006/math">
                    <m:r>
                      <a:rPr lang="pt-BR" sz="2200" b="1" i="1">
                        <a:latin typeface="Cambria Math" panose="02040503050406030204" pitchFamily="18" charset="0"/>
                      </a:rPr>
                      <m:t>𝒔</m:t>
                    </m:r>
                  </m:oMath>
                </a14:m>
                <a:r>
                  <a:rPr lang="pt-BR" sz="2200" dirty="0">
                    <a:latin typeface="Arial Narrow" panose="020B0606020202030204" pitchFamily="34" charset="0"/>
                  </a:rPr>
                  <a:t> // </a:t>
                </a:r>
                <a14:m>
                  <m:oMath xmlns:m="http://schemas.openxmlformats.org/officeDocument/2006/math">
                    <m:r>
                      <a:rPr lang="pt-BR" sz="2200" b="1" i="1">
                        <a:latin typeface="Cambria Math" panose="02040503050406030204" pitchFamily="18" charset="0"/>
                      </a:rPr>
                      <m:t>𝒕</m:t>
                    </m:r>
                  </m:oMath>
                </a14:m>
                <a:r>
                  <a:rPr lang="pt-BR" sz="2200" dirty="0">
                    <a:latin typeface="Arial Narrow" panose="020B0606020202030204" pitchFamily="34" charset="0"/>
                  </a:rPr>
                  <a:t>);</a:t>
                </a:r>
              </a:p>
              <a:p>
                <a:pPr marL="3136900" lvl="0" indent="-269875" algn="just">
                  <a:buFont typeface="Arial" panose="020B0604020202020204" pitchFamily="34" charset="0"/>
                  <a:buChar char="•"/>
                </a:pPr>
                <a:r>
                  <a:rPr lang="pt-BR" sz="2200" dirty="0">
                    <a:latin typeface="Arial Narrow" panose="020B0606020202030204" pitchFamily="34" charset="0"/>
                  </a:rPr>
                  <a:t>As retas </a:t>
                </a:r>
                <a14:m>
                  <m:oMath xmlns:m="http://schemas.openxmlformats.org/officeDocument/2006/math">
                    <m:r>
                      <a:rPr lang="pt-BR" sz="2200" b="1" i="1" smtClean="0">
                        <a:latin typeface="Cambria Math" panose="02040503050406030204" pitchFamily="18" charset="0"/>
                      </a:rPr>
                      <m:t>𝒑</m:t>
                    </m:r>
                  </m:oMath>
                </a14:m>
                <a:r>
                  <a:rPr lang="pt-BR" sz="2200" dirty="0">
                    <a:latin typeface="Arial Narrow" panose="020B0606020202030204" pitchFamily="34" charset="0"/>
                  </a:rPr>
                  <a:t> e </a:t>
                </a:r>
                <a14:m>
                  <m:oMath xmlns:m="http://schemas.openxmlformats.org/officeDocument/2006/math">
                    <m:r>
                      <a:rPr lang="pt-BR" sz="2200" b="1">
                        <a:latin typeface="Cambria Math" panose="02040503050406030204" pitchFamily="18" charset="0"/>
                      </a:rPr>
                      <m:t>𝐪</m:t>
                    </m:r>
                  </m:oMath>
                </a14:m>
                <a:r>
                  <a:rPr lang="pt-BR" sz="2200" dirty="0">
                    <a:latin typeface="Arial Narrow" panose="020B0606020202030204" pitchFamily="34" charset="0"/>
                  </a:rPr>
                  <a:t> são transversais;</a:t>
                </a:r>
              </a:p>
              <a:p>
                <a:pPr marL="3136900" lvl="0" indent="-269875" algn="just">
                  <a:buFont typeface="Arial" panose="020B0604020202020204" pitchFamily="34" charset="0"/>
                  <a:buChar char="•"/>
                </a:pPr>
                <a:r>
                  <a:rPr lang="pt-BR" sz="2200" dirty="0">
                    <a:latin typeface="Arial Narrow" panose="020B0606020202030204" pitchFamily="34" charset="0"/>
                  </a:rPr>
                  <a:t>As intersecções dessas retas formam os segmentos:</a:t>
                </a:r>
                <a:endParaRPr lang="pt-BR" sz="2200" i="1" dirty="0"/>
              </a:p>
              <a:p>
                <a:pPr marL="3227388" lvl="0" algn="just"/>
                <a14:m>
                  <m:oMathPara xmlns:m="http://schemas.openxmlformats.org/officeDocument/2006/math">
                    <m:oMathParaPr>
                      <m:jc m:val="centerGroup"/>
                    </m:oMathParaPr>
                    <m:oMath xmlns:m="http://schemas.openxmlformats.org/officeDocument/2006/math">
                      <m:acc>
                        <m:accPr>
                          <m:chr m:val="̅"/>
                          <m:ctrlPr>
                            <a:rPr lang="pt-BR" sz="2200" i="1">
                              <a:latin typeface="Cambria Math" panose="02040503050406030204" pitchFamily="18" charset="0"/>
                            </a:rPr>
                          </m:ctrlPr>
                        </m:accPr>
                        <m:e>
                          <m:r>
                            <a:rPr lang="pt-BR" sz="2200" b="1">
                              <a:latin typeface="Cambria Math" panose="02040503050406030204" pitchFamily="18" charset="0"/>
                            </a:rPr>
                            <m:t>𝐀𝐁</m:t>
                          </m:r>
                        </m:e>
                      </m:acc>
                      <m:r>
                        <a:rPr lang="pt-BR" sz="2200" b="1" i="1">
                          <a:latin typeface="Cambria Math" panose="02040503050406030204" pitchFamily="18" charset="0"/>
                        </a:rPr>
                        <m:t>, </m:t>
                      </m:r>
                      <m:acc>
                        <m:accPr>
                          <m:chr m:val="̅"/>
                          <m:ctrlPr>
                            <a:rPr lang="pt-BR" sz="2200" i="1">
                              <a:latin typeface="Cambria Math" panose="02040503050406030204" pitchFamily="18" charset="0"/>
                            </a:rPr>
                          </m:ctrlPr>
                        </m:accPr>
                        <m:e>
                          <m:r>
                            <a:rPr lang="pt-BR" sz="2200" b="1">
                              <a:latin typeface="Cambria Math" panose="02040503050406030204" pitchFamily="18" charset="0"/>
                            </a:rPr>
                            <m:t>𝐁𝐂</m:t>
                          </m:r>
                        </m:e>
                      </m:acc>
                      <m:r>
                        <a:rPr lang="pt-BR" sz="2200" b="1" i="1">
                          <a:latin typeface="Cambria Math" panose="02040503050406030204" pitchFamily="18" charset="0"/>
                        </a:rPr>
                        <m:t>,</m:t>
                      </m:r>
                      <m:acc>
                        <m:accPr>
                          <m:chr m:val="̅"/>
                          <m:ctrlPr>
                            <a:rPr lang="pt-BR" sz="2200" i="1">
                              <a:latin typeface="Cambria Math" panose="02040503050406030204" pitchFamily="18" charset="0"/>
                            </a:rPr>
                          </m:ctrlPr>
                        </m:accPr>
                        <m:e>
                          <m:r>
                            <a:rPr lang="pt-BR" sz="2200" b="1">
                              <a:latin typeface="Cambria Math" panose="02040503050406030204" pitchFamily="18" charset="0"/>
                            </a:rPr>
                            <m:t>𝐃𝐄</m:t>
                          </m:r>
                        </m:e>
                      </m:acc>
                      <m:r>
                        <a:rPr lang="pt-BR" sz="2200" b="1" i="1">
                          <a:latin typeface="Cambria Math" panose="02040503050406030204" pitchFamily="18" charset="0"/>
                        </a:rPr>
                        <m:t> </m:t>
                      </m:r>
                      <m:r>
                        <a:rPr lang="pt-BR" sz="2200" b="1">
                          <a:latin typeface="Cambria Math" panose="02040503050406030204" pitchFamily="18" charset="0"/>
                        </a:rPr>
                        <m:t>𝐞</m:t>
                      </m:r>
                      <m:r>
                        <a:rPr lang="pt-BR" sz="2200" b="1">
                          <a:latin typeface="Cambria Math" panose="02040503050406030204" pitchFamily="18" charset="0"/>
                        </a:rPr>
                        <m:t> </m:t>
                      </m:r>
                      <m:acc>
                        <m:accPr>
                          <m:chr m:val="̅"/>
                          <m:ctrlPr>
                            <a:rPr lang="pt-BR" sz="2200" i="1">
                              <a:latin typeface="Cambria Math" panose="02040503050406030204" pitchFamily="18" charset="0"/>
                            </a:rPr>
                          </m:ctrlPr>
                        </m:accPr>
                        <m:e>
                          <m:r>
                            <a:rPr lang="pt-BR" sz="2200" b="1">
                              <a:latin typeface="Cambria Math" panose="02040503050406030204" pitchFamily="18" charset="0"/>
                            </a:rPr>
                            <m:t>𝐄𝐅</m:t>
                          </m:r>
                        </m:e>
                      </m:acc>
                    </m:oMath>
                  </m:oMathPara>
                </a14:m>
                <a:endParaRPr lang="pt-BR" sz="2200" dirty="0">
                  <a:latin typeface="Arial Narrow" panose="020B0606020202030204" pitchFamily="34" charset="0"/>
                </a:endParaRPr>
              </a:p>
            </p:txBody>
          </p:sp>
        </mc:Choice>
        <mc:Fallback xmlns="">
          <p:sp>
            <p:nvSpPr>
              <p:cNvPr id="5" name="CaixaDeTexto 4">
                <a:extLst>
                  <a:ext uri="{FF2B5EF4-FFF2-40B4-BE49-F238E27FC236}">
                    <a16:creationId xmlns:a16="http://schemas.microsoft.com/office/drawing/2014/main" id="{9ADCE43A-C2E9-2BF8-3923-258DC0FC0E37}"/>
                  </a:ext>
                </a:extLst>
              </p:cNvPr>
              <p:cNvSpPr txBox="1">
                <a:spLocks noRot="1" noChangeAspect="1" noMove="1" noResize="1" noEditPoints="1" noAdjustHandles="1" noChangeArrowheads="1" noChangeShapeType="1" noTextEdit="1"/>
              </p:cNvSpPr>
              <p:nvPr/>
            </p:nvSpPr>
            <p:spPr>
              <a:xfrm>
                <a:off x="156001" y="2994725"/>
                <a:ext cx="5760000" cy="3191386"/>
              </a:xfrm>
              <a:prstGeom prst="rect">
                <a:avLst/>
              </a:prstGeom>
              <a:blipFill>
                <a:blip r:embed="rId2"/>
                <a:stretch>
                  <a:fillRect l="-1377" t="-954" r="-1483"/>
                </a:stretch>
              </a:blipFill>
            </p:spPr>
            <p:txBody>
              <a:bodyPr/>
              <a:lstStyle/>
              <a:p>
                <a:r>
                  <a:rPr lang="pt-BR">
                    <a:noFill/>
                  </a:rPr>
                  <a:t> </a:t>
                </a:r>
              </a:p>
            </p:txBody>
          </p:sp>
        </mc:Fallback>
      </mc:AlternateContent>
      <p:pic>
        <p:nvPicPr>
          <p:cNvPr id="6" name="Imagem 5" descr="Gráfico, Gráfico de linhas&#10;&#10;O conteúdo gerado por IA pode estar incorreto.">
            <a:extLst>
              <a:ext uri="{FF2B5EF4-FFF2-40B4-BE49-F238E27FC236}">
                <a16:creationId xmlns:a16="http://schemas.microsoft.com/office/drawing/2014/main" id="{B96FCCBD-F3D7-C225-7B4D-1CBA8422405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rcRect l="30150" t="1225" r="30979" b="23796"/>
          <a:stretch>
            <a:fillRect/>
          </a:stretch>
        </p:blipFill>
        <p:spPr bwMode="auto">
          <a:xfrm>
            <a:off x="315047" y="3418806"/>
            <a:ext cx="2764509" cy="296440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0A89BD08-5941-1CC9-64A7-75ABFC0E92B0}"/>
                  </a:ext>
                </a:extLst>
              </p:cNvPr>
              <p:cNvSpPr txBox="1"/>
              <p:nvPr/>
            </p:nvSpPr>
            <p:spPr>
              <a:xfrm>
                <a:off x="6276000" y="2925793"/>
                <a:ext cx="5760000" cy="3630609"/>
              </a:xfrm>
              <a:prstGeom prst="rect">
                <a:avLst/>
              </a:prstGeom>
              <a:noFill/>
            </p:spPr>
            <p:txBody>
              <a:bodyPr wrap="square">
                <a:spAutoFit/>
              </a:bodyPr>
              <a:lstStyle/>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Pelo Teorema de Tales, esses segmentos são </a:t>
                </a:r>
                <a:r>
                  <a:rPr lang="pt-BR" sz="2200" b="1" dirty="0">
                    <a:solidFill>
                      <a:srgbClr val="000000"/>
                    </a:solidFill>
                    <a:effectLst/>
                    <a:latin typeface="Arial Narrow" panose="020B0606020202030204" pitchFamily="34" charset="0"/>
                    <a:ea typeface="Times New Roman" panose="02020603050405020304" pitchFamily="18" charset="0"/>
                  </a:rPr>
                  <a:t>proporcionais</a:t>
                </a:r>
                <a:r>
                  <a:rPr lang="pt-BR" sz="2200" dirty="0">
                    <a:solidFill>
                      <a:srgbClr val="000000"/>
                    </a:solidFill>
                    <a:effectLst/>
                    <a:latin typeface="Arial Narrow" panose="020B0606020202030204" pitchFamily="34" charset="0"/>
                    <a:ea typeface="Times New Roman" panose="02020603050405020304" pitchFamily="18" charset="0"/>
                  </a:rPr>
                  <a:t>, ou seja, as </a:t>
                </a:r>
                <a:r>
                  <a:rPr lang="pt-BR" sz="2200" b="1" dirty="0">
                    <a:solidFill>
                      <a:srgbClr val="000000"/>
                    </a:solidFill>
                    <a:effectLst/>
                    <a:latin typeface="Arial Narrow" panose="020B0606020202030204" pitchFamily="34" charset="0"/>
                    <a:ea typeface="Times New Roman" panose="02020603050405020304" pitchFamily="18" charset="0"/>
                  </a:rPr>
                  <a:t>razões </a:t>
                </a:r>
                <a:r>
                  <a:rPr lang="pt-BR" sz="2200" dirty="0">
                    <a:solidFill>
                      <a:srgbClr val="000000"/>
                    </a:solidFill>
                    <a:effectLst/>
                    <a:latin typeface="Arial Narrow" panose="020B0606020202030204" pitchFamily="34" charset="0"/>
                    <a:ea typeface="Times New Roman" panose="02020603050405020304" pitchFamily="18" charset="0"/>
                  </a:rPr>
                  <a:t>entre eles são iguais.</a:t>
                </a:r>
                <a:endParaRPr lang="pt-BR" sz="2200" dirty="0">
                  <a:effectLst/>
                  <a:latin typeface="Arial Narrow" panose="020B0606020202030204" pitchFamily="34" charset="0"/>
                  <a:ea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AB</m:t>
                              </m:r>
                            </m:e>
                          </m:acc>
                          <m:r>
                            <a:rPr lang="pt-BR" sz="2200" i="1">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BC</m:t>
                              </m:r>
                            </m:e>
                          </m:acc>
                        </m:den>
                      </m:f>
                      <m:r>
                        <a:rPr lang="pt-BR" sz="2200" i="1">
                          <a:solidFill>
                            <a:srgbClr val="000000"/>
                          </a:solidFill>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DE</m:t>
                              </m:r>
                            </m:e>
                          </m:acc>
                          <m:r>
                            <a:rPr lang="pt-BR" sz="2200" i="1">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EF</m:t>
                              </m:r>
                            </m:e>
                          </m:acc>
                        </m:den>
                      </m:f>
                    </m:oMath>
                  </m:oMathPara>
                </a14:m>
                <a:endParaRPr lang="pt-BR" sz="2200" dirty="0">
                  <a:effectLst/>
                  <a:latin typeface="Arial Narrow" panose="020B0606020202030204" pitchFamily="34" charset="0"/>
                  <a:ea typeface="Times New Roman" panose="02020603050405020304" pitchFamily="18" charset="0"/>
                </a:endParaRPr>
              </a:p>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Além disso, do Teorema de Tales decorrem as seguintes proporções:</a:t>
                </a:r>
                <a:endParaRPr lang="pt-BR" sz="2200" dirty="0">
                  <a:effectLst/>
                  <a:latin typeface="Arial Narrow" panose="020B0606020202030204" pitchFamily="34" charset="0"/>
                  <a:ea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AC</m:t>
                              </m:r>
                            </m:e>
                          </m:acc>
                          <m:r>
                            <a:rPr lang="pt-BR" sz="2200">
                              <a:effectLst/>
                              <a:latin typeface="Cambria Math" panose="02040503050406030204" pitchFamily="18" charset="0"/>
                              <a:ea typeface="Times New Roman" panose="02020603050405020304" pitchFamily="18" charset="0"/>
                            </a:rPr>
                            <m:t> </m:t>
                          </m:r>
                        </m:num>
                        <m:den>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AB</m:t>
                              </m:r>
                            </m:e>
                          </m:acc>
                        </m:den>
                      </m:f>
                      <m:r>
                        <a:rPr lang="pt-BR" sz="2200" i="1">
                          <a:solidFill>
                            <a:srgbClr val="000000"/>
                          </a:solidFill>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a:effectLst/>
                              <a:latin typeface="Cambria Math" panose="02040503050406030204" pitchFamily="18" charset="0"/>
                              <a:ea typeface="Times New Roman" panose="02020603050405020304" pitchFamily="18" charset="0"/>
                            </a:rPr>
                            <m:t> </m:t>
                          </m:r>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DF</m:t>
                              </m:r>
                            </m:e>
                          </m:acc>
                          <m:r>
                            <a:rPr lang="pt-BR" sz="2200">
                              <a:effectLst/>
                              <a:latin typeface="Cambria Math" panose="02040503050406030204" pitchFamily="18" charset="0"/>
                              <a:ea typeface="Times New Roman" panose="02020603050405020304" pitchFamily="18" charset="0"/>
                            </a:rPr>
                            <m:t> </m:t>
                          </m:r>
                        </m:num>
                        <m:den>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DE</m:t>
                              </m:r>
                            </m:e>
                          </m:acc>
                        </m:den>
                      </m:f>
                      <m:r>
                        <a:rPr lang="pt-BR" sz="2200">
                          <a:solidFill>
                            <a:srgbClr val="000000"/>
                          </a:solidFill>
                          <a:effectLst/>
                          <a:latin typeface="Cambria Math" panose="02040503050406030204" pitchFamily="18" charset="0"/>
                          <a:ea typeface="Times New Roman" panose="02020603050405020304" pitchFamily="18" charset="0"/>
                        </a:rPr>
                        <m:t> </m:t>
                      </m:r>
                      <m:r>
                        <m:rPr>
                          <m:sty m:val="p"/>
                        </m:rPr>
                        <a:rPr lang="pt-BR" sz="2200">
                          <a:solidFill>
                            <a:srgbClr val="000000"/>
                          </a:solidFill>
                          <a:effectLst/>
                          <a:latin typeface="Cambria Math" panose="02040503050406030204" pitchFamily="18" charset="0"/>
                          <a:ea typeface="Times New Roman" panose="02020603050405020304" pitchFamily="18" charset="0"/>
                        </a:rPr>
                        <m:t>ou</m:t>
                      </m:r>
                      <m:r>
                        <a:rPr lang="pt-BR" sz="2200">
                          <a:effectLst/>
                          <a:latin typeface="Cambria Math" panose="02040503050406030204" pitchFamily="18" charset="0"/>
                          <a:ea typeface="Times New Roman" panose="02020603050405020304" pitchFamily="18" charset="0"/>
                        </a:rPr>
                        <m:t> </m:t>
                      </m:r>
                      <m:f>
                        <m:fPr>
                          <m:ctrlPr>
                            <a:rPr lang="pt-BR" sz="2200" i="1">
                              <a:effectLst/>
                              <a:latin typeface="Cambria Math" panose="02040503050406030204" pitchFamily="18" charset="0"/>
                              <a:ea typeface="Times New Roman" panose="02020603050405020304" pitchFamily="18" charset="0"/>
                            </a:rPr>
                          </m:ctrlPr>
                        </m:fPr>
                        <m:num>
                          <m:r>
                            <a:rPr lang="pt-BR" sz="2200">
                              <a:effectLst/>
                              <a:latin typeface="Cambria Math" panose="02040503050406030204" pitchFamily="18" charset="0"/>
                              <a:ea typeface="Times New Roman" panose="02020603050405020304" pitchFamily="18" charset="0"/>
                            </a:rPr>
                            <m:t> </m:t>
                          </m:r>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AC</m:t>
                              </m:r>
                            </m:e>
                          </m:acc>
                          <m:r>
                            <a:rPr lang="pt-BR" sz="2200">
                              <a:effectLst/>
                              <a:latin typeface="Cambria Math" panose="02040503050406030204" pitchFamily="18" charset="0"/>
                              <a:ea typeface="Times New Roman" panose="02020603050405020304" pitchFamily="18" charset="0"/>
                            </a:rPr>
                            <m:t> </m:t>
                          </m:r>
                        </m:num>
                        <m:den>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BC</m:t>
                              </m:r>
                            </m:e>
                          </m:acc>
                        </m:den>
                      </m:f>
                      <m:r>
                        <a:rPr lang="pt-BR" sz="2200" i="1">
                          <a:solidFill>
                            <a:srgbClr val="000000"/>
                          </a:solidFill>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a:effectLst/>
                              <a:latin typeface="Cambria Math" panose="02040503050406030204" pitchFamily="18" charset="0"/>
                              <a:ea typeface="Times New Roman" panose="02020603050405020304" pitchFamily="18" charset="0"/>
                            </a:rPr>
                            <m:t> </m:t>
                          </m:r>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DF</m:t>
                              </m:r>
                            </m:e>
                          </m:acc>
                          <m:r>
                            <a:rPr lang="pt-BR" sz="2200">
                              <a:effectLst/>
                              <a:latin typeface="Cambria Math" panose="02040503050406030204" pitchFamily="18" charset="0"/>
                              <a:ea typeface="Times New Roman" panose="02020603050405020304" pitchFamily="18" charset="0"/>
                            </a:rPr>
                            <m:t> </m:t>
                          </m:r>
                        </m:num>
                        <m:den>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EF</m:t>
                              </m:r>
                            </m:e>
                          </m:acc>
                        </m:den>
                      </m:f>
                    </m:oMath>
                  </m:oMathPara>
                </a14:m>
                <a:endParaRPr lang="pt-BR" sz="2200" dirty="0">
                  <a:effectLst/>
                  <a:latin typeface="Arial Narrow" panose="020B0606020202030204" pitchFamily="34" charset="0"/>
                  <a:ea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0A89BD08-5941-1CC9-64A7-75ABFC0E92B0}"/>
                  </a:ext>
                </a:extLst>
              </p:cNvPr>
              <p:cNvSpPr txBox="1">
                <a:spLocks noRot="1" noChangeAspect="1" noMove="1" noResize="1" noEditPoints="1" noAdjustHandles="1" noChangeArrowheads="1" noChangeShapeType="1" noTextEdit="1"/>
              </p:cNvSpPr>
              <p:nvPr/>
            </p:nvSpPr>
            <p:spPr>
              <a:xfrm>
                <a:off x="6276000" y="2925793"/>
                <a:ext cx="5760000" cy="3630609"/>
              </a:xfrm>
              <a:prstGeom prst="rect">
                <a:avLst/>
              </a:prstGeom>
              <a:blipFill>
                <a:blip r:embed="rId5"/>
                <a:stretch>
                  <a:fillRect l="-1377" t="-671" r="-1483"/>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70C272B2-418D-866C-E6A8-E9E231DA72BE}"/>
              </a:ext>
            </a:extLst>
          </p:cNvPr>
          <p:cNvSpPr txBox="1"/>
          <p:nvPr/>
        </p:nvSpPr>
        <p:spPr>
          <a:xfrm>
            <a:off x="156000" y="627064"/>
            <a:ext cx="11880000" cy="2236510"/>
          </a:xfrm>
          <a:prstGeom prst="rect">
            <a:avLst/>
          </a:prstGeom>
          <a:solidFill>
            <a:schemeClr val="bg1"/>
          </a:solidFill>
        </p:spPr>
        <p:txBody>
          <a:bodyPr wrap="square">
            <a:spAutoFit/>
          </a:bodyPr>
          <a:lstStyle/>
          <a:p>
            <a:pPr algn="ctr">
              <a:spcAft>
                <a:spcPts val="400"/>
              </a:spcAft>
              <a:buNone/>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TEOREMA DE TALES</a:t>
            </a:r>
          </a:p>
          <a:p>
            <a:pPr algn="ctr">
              <a:spcAft>
                <a:spcPts val="400"/>
              </a:spcAft>
              <a:buNone/>
            </a:pPr>
            <a:endParaRPr lang="pt-BR" sz="1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Segundo o teorema de Tales, temos:</a:t>
            </a:r>
          </a:p>
          <a:p>
            <a:pPr algn="ctr">
              <a:spcAft>
                <a:spcPts val="400"/>
              </a:spcAft>
              <a:buNone/>
            </a:pPr>
            <a:r>
              <a:rPr lang="pt-BR" sz="2200" b="1" i="1" dirty="0">
                <a:latin typeface="Arial Narrow" panose="020B0606020202030204" pitchFamily="34" charset="0"/>
              </a:rPr>
              <a:t>As intersecções de um feixe de retas paralelas por duas retas transversais formam segmentos proporcionais.</a:t>
            </a:r>
          </a:p>
        </p:txBody>
      </p:sp>
      <p:pic>
        <p:nvPicPr>
          <p:cNvPr id="3" name="Imagem 2">
            <a:extLst>
              <a:ext uri="{FF2B5EF4-FFF2-40B4-BE49-F238E27FC236}">
                <a16:creationId xmlns:a16="http://schemas.microsoft.com/office/drawing/2014/main" id="{A731F401-EC1B-33D4-D635-67ACB4865890}"/>
              </a:ext>
            </a:extLst>
          </p:cNvPr>
          <p:cNvPicPr>
            <a:picLocks noChangeAspect="1"/>
          </p:cNvPicPr>
          <p:nvPr/>
        </p:nvPicPr>
        <p:blipFill>
          <a:blip r:embed="rId6"/>
          <a:srcRect l="566" t="4213" r="-1"/>
          <a:stretch>
            <a:fillRect/>
          </a:stretch>
        </p:blipFill>
        <p:spPr>
          <a:xfrm>
            <a:off x="156000" y="663389"/>
            <a:ext cx="3600000" cy="725583"/>
          </a:xfrm>
          <a:prstGeom prst="rect">
            <a:avLst/>
          </a:prstGeom>
        </p:spPr>
      </p:pic>
    </p:spTree>
    <p:extLst>
      <p:ext uri="{BB962C8B-B14F-4D97-AF65-F5344CB8AC3E}">
        <p14:creationId xmlns:p14="http://schemas.microsoft.com/office/powerpoint/2010/main" val="3595691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A5DE3DD-160A-6985-74D1-906FE5845CE9}"/>
                  </a:ext>
                </a:extLst>
              </p:cNvPr>
              <p:cNvSpPr txBox="1"/>
              <p:nvPr/>
            </p:nvSpPr>
            <p:spPr>
              <a:xfrm>
                <a:off x="156000" y="781580"/>
                <a:ext cx="5760000" cy="1991058"/>
              </a:xfrm>
              <a:prstGeom prst="rect">
                <a:avLst/>
              </a:prstGeom>
              <a:noFill/>
            </p:spPr>
            <p:txBody>
              <a:bodyPr wrap="square">
                <a:spAutoFit/>
              </a:bodyPr>
              <a:lstStyle/>
              <a:p>
                <a:pPr marL="342900" lvl="0" indent="-342900">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Arabic Typesetting" panose="03020402040406030203" pitchFamily="66" charset="-78"/>
                  </a:rPr>
                  <a:t>Teorema de Tales aplicado no triângulo</a:t>
                </a: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spcAft>
                    <a:spcPts val="800"/>
                  </a:spcAft>
                  <a:buNone/>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a:t>
                </a:r>
              </a:p>
              <a:p>
                <a:pPr algn="just">
                  <a:spcAft>
                    <a:spcPts val="800"/>
                  </a:spcAft>
                  <a:buNone/>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No triângulo ABC</a:t>
                </a:r>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 </a:t>
                </a: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traçamos uma reta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𝒓</m:t>
                    </m:r>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paralela ao lado </a:t>
                </a:r>
                <a14:m>
                  <m:oMath xmlns:m="http://schemas.openxmlformats.org/officeDocument/2006/math">
                    <m:acc>
                      <m:accPr>
                        <m: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accPr>
                      <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BC</m:t>
                        </m:r>
                      </m:e>
                    </m:acc>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Assim, a reta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𝒓</m:t>
                    </m:r>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intercepta os lados </a:t>
                </a:r>
                <a14:m>
                  <m:oMath xmlns:m="http://schemas.openxmlformats.org/officeDocument/2006/math">
                    <m:acc>
                      <m:accPr>
                        <m: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AB</m:t>
                        </m:r>
                      </m:e>
                    </m:acc>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e </a:t>
                </a:r>
                <a14:m>
                  <m:oMath xmlns:m="http://schemas.openxmlformats.org/officeDocument/2006/math">
                    <m:acc>
                      <m:accPr>
                        <m: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AC</m:t>
                        </m:r>
                      </m:e>
                    </m:acc>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nos pontos </a:t>
                </a:r>
                <a:r>
                  <a:rPr lang="pt-BR" sz="2200" b="1" kern="100" dirty="0">
                    <a:effectLst/>
                    <a:latin typeface="Arial Narrow" panose="020B0606020202030204" pitchFamily="34" charset="0"/>
                    <a:ea typeface="MS Mincho" panose="02020609040205080304" pitchFamily="49" charset="-128"/>
                    <a:cs typeface="Arabic Typesetting" panose="03020402040406030203" pitchFamily="66" charset="-78"/>
                  </a:rPr>
                  <a:t>P</a:t>
                </a: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e </a:t>
                </a:r>
                <a:r>
                  <a:rPr lang="pt-BR" sz="2200" b="1" kern="100" dirty="0">
                    <a:effectLst/>
                    <a:latin typeface="Arial Narrow" panose="020B0606020202030204" pitchFamily="34" charset="0"/>
                    <a:ea typeface="MS Mincho" panose="02020609040205080304" pitchFamily="49" charset="-128"/>
                    <a:cs typeface="Arabic Typesetting" panose="03020402040406030203" pitchFamily="66" charset="-78"/>
                  </a:rPr>
                  <a:t>Q</a:t>
                </a: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respectivamente.</a:t>
                </a:r>
              </a:p>
            </p:txBody>
          </p:sp>
        </mc:Choice>
        <mc:Fallback xmlns="">
          <p:sp>
            <p:nvSpPr>
              <p:cNvPr id="3" name="CaixaDeTexto 2">
                <a:extLst>
                  <a:ext uri="{FF2B5EF4-FFF2-40B4-BE49-F238E27FC236}">
                    <a16:creationId xmlns:a16="http://schemas.microsoft.com/office/drawing/2014/main" id="{4A5DE3DD-160A-6985-74D1-906FE5845CE9}"/>
                  </a:ext>
                </a:extLst>
              </p:cNvPr>
              <p:cNvSpPr txBox="1">
                <a:spLocks noRot="1" noChangeAspect="1" noMove="1" noResize="1" noEditPoints="1" noAdjustHandles="1" noChangeArrowheads="1" noChangeShapeType="1" noTextEdit="1"/>
              </p:cNvSpPr>
              <p:nvPr/>
            </p:nvSpPr>
            <p:spPr>
              <a:xfrm>
                <a:off x="156000" y="781580"/>
                <a:ext cx="5760000" cy="1991058"/>
              </a:xfrm>
              <a:prstGeom prst="rect">
                <a:avLst/>
              </a:prstGeom>
              <a:blipFill>
                <a:blip r:embed="rId2"/>
                <a:stretch>
                  <a:fillRect l="-1377" t="-2141" r="-1483" b="-5505"/>
                </a:stretch>
              </a:blipFill>
            </p:spPr>
            <p:txBody>
              <a:bodyPr/>
              <a:lstStyle/>
              <a:p>
                <a:r>
                  <a:rPr lang="pt-BR">
                    <a:noFill/>
                  </a:rPr>
                  <a:t> </a:t>
                </a:r>
              </a:p>
            </p:txBody>
          </p:sp>
        </mc:Fallback>
      </mc:AlternateContent>
      <p:pic>
        <p:nvPicPr>
          <p:cNvPr id="4" name="Imagem 3" descr="Gráfico, Gráfico de linhas&#10;&#10;O conteúdo gerado por IA pode estar incorreto.">
            <a:extLst>
              <a:ext uri="{FF2B5EF4-FFF2-40B4-BE49-F238E27FC236}">
                <a16:creationId xmlns:a16="http://schemas.microsoft.com/office/drawing/2014/main" id="{CAD27C32-3F2C-D4EF-165F-09943AEAA5A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31184" t="40446" r="42548" b="21293"/>
          <a:stretch>
            <a:fillRect/>
          </a:stretch>
        </p:blipFill>
        <p:spPr bwMode="auto">
          <a:xfrm>
            <a:off x="2238580" y="2772638"/>
            <a:ext cx="2160000" cy="1937997"/>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4F7FB2C-0E17-E92A-485C-A43620F72EA5}"/>
                  </a:ext>
                </a:extLst>
              </p:cNvPr>
              <p:cNvSpPr txBox="1"/>
              <p:nvPr/>
            </p:nvSpPr>
            <p:spPr>
              <a:xfrm>
                <a:off x="6276000" y="1236624"/>
                <a:ext cx="5760000" cy="1533240"/>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Se traçarmos pelo vértice </a:t>
                </a:r>
                <a:r>
                  <a:rPr lang="pt-BR" sz="2200" b="1" kern="100" dirty="0">
                    <a:effectLst/>
                    <a:latin typeface="Arial Narrow" panose="020B0606020202030204" pitchFamily="34" charset="0"/>
                    <a:ea typeface="MS Mincho" panose="02020609040205080304" pitchFamily="49" charset="-128"/>
                    <a:cs typeface="Arabic Typesetting" panose="03020402040406030203" pitchFamily="66" charset="-78"/>
                  </a:rPr>
                  <a:t>A</a:t>
                </a: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uma reta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𝒔</m:t>
                    </m:r>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paralela à reta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𝒓</m:t>
                    </m:r>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obteremos três retas paralelas (</a:t>
                </a:r>
                <a14:m>
                  <m:oMath xmlns:m="http://schemas.openxmlformats.org/officeDocument/2006/math">
                    <m:acc>
                      <m:accPr>
                        <m: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BC</m:t>
                        </m:r>
                      </m:e>
                    </m:acc>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𝒓</m:t>
                    </m:r>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𝒔</m:t>
                    </m:r>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e duas transversais (</a:t>
                </a:r>
                <a14:m>
                  <m:oMath xmlns:m="http://schemas.openxmlformats.org/officeDocument/2006/math">
                    <m:acc>
                      <m:accPr>
                        <m: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AB</m:t>
                        </m:r>
                      </m:e>
                    </m:acc>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e </a:t>
                </a:r>
                <a14:m>
                  <m:oMath xmlns:m="http://schemas.openxmlformats.org/officeDocument/2006/math">
                    <m:acc>
                      <m:accPr>
                        <m: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AC</m:t>
                        </m:r>
                      </m:e>
                    </m:acc>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conforme ilustrado na imagem, a seguir:</a:t>
                </a:r>
              </a:p>
            </p:txBody>
          </p:sp>
        </mc:Choice>
        <mc:Fallback xmlns="">
          <p:sp>
            <p:nvSpPr>
              <p:cNvPr id="6" name="CaixaDeTexto 5">
                <a:extLst>
                  <a:ext uri="{FF2B5EF4-FFF2-40B4-BE49-F238E27FC236}">
                    <a16:creationId xmlns:a16="http://schemas.microsoft.com/office/drawing/2014/main" id="{34F7FB2C-0E17-E92A-485C-A43620F72EA5}"/>
                  </a:ext>
                </a:extLst>
              </p:cNvPr>
              <p:cNvSpPr txBox="1">
                <a:spLocks noRot="1" noChangeAspect="1" noMove="1" noResize="1" noEditPoints="1" noAdjustHandles="1" noChangeArrowheads="1" noChangeShapeType="1" noTextEdit="1"/>
              </p:cNvSpPr>
              <p:nvPr/>
            </p:nvSpPr>
            <p:spPr>
              <a:xfrm>
                <a:off x="6276000" y="1236624"/>
                <a:ext cx="5760000" cy="1533240"/>
              </a:xfrm>
              <a:prstGeom prst="rect">
                <a:avLst/>
              </a:prstGeom>
              <a:blipFill>
                <a:blip r:embed="rId5"/>
                <a:stretch>
                  <a:fillRect l="-1377" t="-2789" r="-1483" b="-7570"/>
                </a:stretch>
              </a:blipFill>
            </p:spPr>
            <p:txBody>
              <a:bodyPr/>
              <a:lstStyle/>
              <a:p>
                <a:r>
                  <a:rPr lang="pt-BR">
                    <a:noFill/>
                  </a:rPr>
                  <a:t> </a:t>
                </a:r>
              </a:p>
            </p:txBody>
          </p:sp>
        </mc:Fallback>
      </mc:AlternateContent>
      <p:pic>
        <p:nvPicPr>
          <p:cNvPr id="7" name="Imagem 6" descr="Gráfico, Gráfico de linhas&#10;&#10;O conteúdo gerado por IA pode estar incorreto.">
            <a:extLst>
              <a:ext uri="{FF2B5EF4-FFF2-40B4-BE49-F238E27FC236}">
                <a16:creationId xmlns:a16="http://schemas.microsoft.com/office/drawing/2014/main" id="{23A93961-2F09-0D0A-E0FD-2A2FA3E47B4C}"/>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saturation sat="200000"/>
                    </a14:imgEffect>
                  </a14:imgLayer>
                </a14:imgProps>
              </a:ext>
            </a:extLst>
          </a:blip>
          <a:srcRect l="31343" t="40834" r="42630" b="21288"/>
          <a:stretch>
            <a:fillRect/>
          </a:stretch>
        </p:blipFill>
        <p:spPr bwMode="auto">
          <a:xfrm>
            <a:off x="7998580" y="2774543"/>
            <a:ext cx="2160000" cy="193609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6364475C-AB06-DABC-A79A-AD05A44AADB9}"/>
                  </a:ext>
                </a:extLst>
              </p:cNvPr>
              <p:cNvSpPr txBox="1"/>
              <p:nvPr/>
            </p:nvSpPr>
            <p:spPr>
              <a:xfrm>
                <a:off x="156000" y="4715314"/>
                <a:ext cx="11880000" cy="1863844"/>
              </a:xfrm>
              <a:prstGeom prst="rect">
                <a:avLst/>
              </a:prstGeom>
              <a:solidFill>
                <a:schemeClr val="bg1"/>
              </a:solidFill>
            </p:spPr>
            <p:txBody>
              <a:bodyPr wrap="square">
                <a:spAutoFit/>
              </a:bodyPr>
              <a:lstStyle/>
              <a:p>
                <a:pPr algn="just">
                  <a:spcAft>
                    <a:spcPts val="800"/>
                  </a:spcAft>
                  <a:buNone/>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Pelo Teorema de Tales: </a:t>
                </a:r>
              </a:p>
              <a:p>
                <a:pPr algn="ctr">
                  <a:spcAft>
                    <a:spcPts val="800"/>
                  </a:spcAft>
                  <a:buNone/>
                </a:pPr>
                <a:r>
                  <a:rPr lang="pt-BR" sz="2200" b="1" dirty="0">
                    <a:solidFill>
                      <a:schemeClr val="accent6">
                        <a:lumMod val="75000"/>
                      </a:schemeClr>
                    </a:solidFill>
                    <a:latin typeface="Arial Narrow" panose="020B0606020202030204" pitchFamily="34" charset="0"/>
                    <a:cs typeface="Arabic Typesetting" panose="03020402040406030203" pitchFamily="66" charset="-78"/>
                  </a:rPr>
                  <a:t>Toda reta paralela a um lado de um triângulo que encontra os outros dois lados em pontos distintos, determina sobre esses dois lados, segmentos proporcionais.</a:t>
                </a:r>
                <a:endParaRPr lang="pt-BR" sz="2200" b="1" kern="100" dirty="0">
                  <a:solidFill>
                    <a:schemeClr val="accent6">
                      <a:lumMod val="75000"/>
                    </a:schemeClr>
                  </a:solidFill>
                  <a:effectLst/>
                  <a:latin typeface="Arial Narrow" panose="020B0606020202030204" pitchFamily="34" charset="0"/>
                  <a:ea typeface="MS Mincho" panose="02020609040205080304" pitchFamily="49" charset="-128"/>
                  <a:cs typeface="Arabic Typesetting" panose="03020402040406030203" pitchFamily="66" charset="-78"/>
                </a:endParaRPr>
              </a:p>
              <a:p>
                <a:pPr algn="just">
                  <a:spcAft>
                    <a:spcPts val="800"/>
                  </a:spcAft>
                  <a:buNone/>
                  <a:tabLst>
                    <a:tab pos="673100" algn="l"/>
                  </a:tabLs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Logo,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acc>
                          <m:accPr>
                            <m: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acc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𝐴𝑃</m:t>
                            </m:r>
                          </m:e>
                        </m:acc>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num>
                      <m:den>
                        <m:acc>
                          <m:accPr>
                            <m: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acc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𝑃𝐵</m:t>
                            </m:r>
                          </m:e>
                        </m:acc>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acc>
                          <m:accPr>
                            <m: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acc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𝐴𝑄</m:t>
                            </m:r>
                          </m:e>
                        </m:acc>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num>
                      <m:den>
                        <m:acc>
                          <m:accPr>
                            <m: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acc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𝑄𝐶</m:t>
                            </m:r>
                          </m:e>
                        </m:acc>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p:txBody>
          </p:sp>
        </mc:Choice>
        <mc:Fallback xmlns="">
          <p:sp>
            <p:nvSpPr>
              <p:cNvPr id="9" name="CaixaDeTexto 8">
                <a:extLst>
                  <a:ext uri="{FF2B5EF4-FFF2-40B4-BE49-F238E27FC236}">
                    <a16:creationId xmlns:a16="http://schemas.microsoft.com/office/drawing/2014/main" id="{6364475C-AB06-DABC-A79A-AD05A44AADB9}"/>
                  </a:ext>
                </a:extLst>
              </p:cNvPr>
              <p:cNvSpPr txBox="1">
                <a:spLocks noRot="1" noChangeAspect="1" noMove="1" noResize="1" noEditPoints="1" noAdjustHandles="1" noChangeArrowheads="1" noChangeShapeType="1" noTextEdit="1"/>
              </p:cNvSpPr>
              <p:nvPr/>
            </p:nvSpPr>
            <p:spPr>
              <a:xfrm>
                <a:off x="156000" y="4715314"/>
                <a:ext cx="11880000" cy="1863844"/>
              </a:xfrm>
              <a:prstGeom prst="rect">
                <a:avLst/>
              </a:prstGeom>
              <a:blipFill>
                <a:blip r:embed="rId8"/>
                <a:stretch>
                  <a:fillRect l="-667" t="-1967"/>
                </a:stretch>
              </a:blipFill>
            </p:spPr>
            <p:txBody>
              <a:bodyPr/>
              <a:lstStyle/>
              <a:p>
                <a:r>
                  <a:rPr lang="pt-BR">
                    <a:noFill/>
                  </a:rPr>
                  <a:t> </a:t>
                </a:r>
              </a:p>
            </p:txBody>
          </p:sp>
        </mc:Fallback>
      </mc:AlternateContent>
    </p:spTree>
    <p:extLst>
      <p:ext uri="{BB962C8B-B14F-4D97-AF65-F5344CB8AC3E}">
        <p14:creationId xmlns:p14="http://schemas.microsoft.com/office/powerpoint/2010/main" val="1121015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DB5FE9E8-3D1F-10E3-2A3C-D4DFBC6E0056}"/>
                  </a:ext>
                </a:extLst>
              </p:cNvPr>
              <p:cNvSpPr txBox="1"/>
              <p:nvPr/>
            </p:nvSpPr>
            <p:spPr>
              <a:xfrm>
                <a:off x="156000" y="760268"/>
                <a:ext cx="5760000" cy="5637697"/>
              </a:xfrm>
              <a:prstGeom prst="rect">
                <a:avLst/>
              </a:prstGeom>
              <a:noFill/>
            </p:spPr>
            <p:txBody>
              <a:bodyPr wrap="square">
                <a:spAutoFit/>
              </a:bodyPr>
              <a:lstStyle/>
              <a:p>
                <a:pPr algn="just">
                  <a:spcAft>
                    <a:spcPts val="800"/>
                  </a:spcAft>
                  <a:buNone/>
                  <a:tabLst>
                    <a:tab pos="673100" algn="l"/>
                  </a:tabLs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tabLst>
                    <a:tab pos="673100" algn="l"/>
                  </a:tabLs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Na figura </a:t>
                </a:r>
                <a14:m>
                  <m:oMath xmlns:m="http://schemas.openxmlformats.org/officeDocument/2006/math">
                    <m:acc>
                      <m:accPr>
                        <m:chr m:val="̅"/>
                        <m:ctrlPr>
                          <a:rPr lang="pt-BR" sz="22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200" kern="100">
                            <a:latin typeface="Cambria Math" panose="02040503050406030204" pitchFamily="18" charset="0"/>
                            <a:ea typeface="MS Mincho" panose="02020609040205080304" pitchFamily="49" charset="-128"/>
                            <a:cs typeface="Times New Roman" panose="02020603050405020304" pitchFamily="18" charset="0"/>
                          </a:rPr>
                          <m:t>RS</m:t>
                        </m:r>
                      </m:e>
                    </m:acc>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 </a:t>
                </a:r>
                <a14:m>
                  <m:oMath xmlns:m="http://schemas.openxmlformats.org/officeDocument/2006/math">
                    <m:acc>
                      <m:accPr>
                        <m: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BC</m:t>
                        </m:r>
                      </m:e>
                    </m:acc>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Vamos calcular o valor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spcAft>
                    <a:spcPts val="800"/>
                  </a:spcAft>
                  <a:buNone/>
                  <a:tabLst>
                    <a:tab pos="67310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tabLst>
                    <a:tab pos="673100" algn="l"/>
                  </a:tabLs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tabLst>
                    <a:tab pos="67310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tabLst>
                    <a:tab pos="673100" algn="l"/>
                  </a:tabLs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tabLst>
                    <a:tab pos="673100" algn="l"/>
                  </a:tabLs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800"/>
                  </a:spcAft>
                  <a:buNone/>
                  <a:tabLst>
                    <a:tab pos="673100" algn="l"/>
                  </a:tabLst>
                </a:pPr>
                <a:endParaRPr lang="pt-BR" sz="2200" i="1" u="sng"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tabLst>
                    <a:tab pos="673100" algn="l"/>
                  </a:tabLst>
                </a:pPr>
                <a:endParaRPr lang="pt-BR" sz="2200" i="1" u="sng"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tabLst>
                    <a:tab pos="673100" algn="l"/>
                  </a:tabLst>
                </a:pPr>
                <a:r>
                  <a:rPr lang="pt-BR" sz="2200" i="1" u="sng" kern="100" dirty="0">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tabLst>
                    <a:tab pos="673100" algn="l"/>
                  </a:tabLst>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Pelo Teorema de Tales no triângulo,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AR</m:t>
                              </m:r>
                            </m:e>
                          </m:acc>
                          <m:r>
                            <a:rPr lang="pt-BR" sz="2200">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RB</m:t>
                              </m:r>
                            </m:e>
                          </m:acc>
                        </m:den>
                      </m:f>
                      <m:r>
                        <a:rPr lang="pt-BR" sz="2200">
                          <a:solidFill>
                            <a:srgbClr val="000000"/>
                          </a:solidFill>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a:solidFill>
                                <a:srgbClr val="000000"/>
                              </a:solidFill>
                              <a:effectLst/>
                              <a:latin typeface="Cambria Math" panose="02040503050406030204" pitchFamily="18" charset="0"/>
                              <a:ea typeface="Times New Roman" panose="02020603050405020304" pitchFamily="18" charset="0"/>
                            </a:rPr>
                            <m:t> </m:t>
                          </m:r>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AS</m:t>
                              </m:r>
                            </m:e>
                          </m:acc>
                          <m:r>
                            <a:rPr lang="pt-BR" sz="2200">
                              <a:solidFill>
                                <a:srgbClr val="000000"/>
                              </a:solidFill>
                              <a:effectLst/>
                              <a:latin typeface="Cambria Math" panose="02040503050406030204" pitchFamily="18" charset="0"/>
                              <a:ea typeface="Times New Roman" panose="02020603050405020304" pitchFamily="18" charset="0"/>
                            </a:rPr>
                            <m:t> </m:t>
                          </m:r>
                        </m:num>
                        <m:den>
                          <m:acc>
                            <m:accPr>
                              <m:chr m:val="̅"/>
                              <m:ctrlPr>
                                <a:rPr lang="pt-BR" sz="2200" i="1">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SC</m:t>
                              </m:r>
                            </m:e>
                          </m:acc>
                        </m:den>
                      </m:f>
                      <m:r>
                        <a:rPr lang="pt-BR" sz="2200">
                          <a:solidFill>
                            <a:srgbClr val="000000"/>
                          </a:solidFill>
                          <a:effectLst/>
                          <a:latin typeface="Cambria Math" panose="02040503050406030204" pitchFamily="18" charset="0"/>
                          <a:ea typeface="Times New Roman" panose="02020603050405020304" pitchFamily="18" charset="0"/>
                        </a:rPr>
                        <m:t> </m:t>
                      </m:r>
                      <m:r>
                        <a:rPr lang="pt-BR" sz="2200" i="1">
                          <a:solidFill>
                            <a:srgbClr val="000000"/>
                          </a:solidFill>
                          <a:effectLst/>
                          <a:latin typeface="Cambria Math" panose="02040503050406030204" pitchFamily="18" charset="0"/>
                          <a:ea typeface="Times New Roman" panose="02020603050405020304" pitchFamily="18" charset="0"/>
                        </a:rPr>
                        <m:t>→</m:t>
                      </m:r>
                      <m:r>
                        <a:rPr lang="pt-BR" sz="2200">
                          <a:solidFill>
                            <a:srgbClr val="000000"/>
                          </a:solidFill>
                          <a:effectLst/>
                          <a:latin typeface="Cambria Math" panose="02040503050406030204" pitchFamily="18" charset="0"/>
                          <a:ea typeface="Times New Roman" panose="02020603050405020304" pitchFamily="18" charset="0"/>
                        </a:rPr>
                        <m:t> </m:t>
                      </m:r>
                      <m:f>
                        <m:fPr>
                          <m:ctrlPr>
                            <a:rPr lang="pt-BR" sz="2200" i="1">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4</m:t>
                          </m:r>
                          <m:r>
                            <a:rPr lang="pt-BR" sz="2200" i="1">
                              <a:solidFill>
                                <a:srgbClr val="000000"/>
                              </a:solidFill>
                              <a:effectLst/>
                              <a:latin typeface="Cambria Math" panose="02040503050406030204" pitchFamily="18" charset="0"/>
                              <a:ea typeface="Times New Roman" panose="02020603050405020304" pitchFamily="18" charset="0"/>
                            </a:rPr>
                            <m:t>𝑥</m:t>
                          </m:r>
                          <m:r>
                            <a:rPr lang="pt-BR" sz="2200" i="1">
                              <a:solidFill>
                                <a:srgbClr val="000000"/>
                              </a:solidFill>
                              <a:effectLst/>
                              <a:latin typeface="Cambria Math" panose="02040503050406030204" pitchFamily="18" charset="0"/>
                              <a:ea typeface="Times New Roman" panose="02020603050405020304" pitchFamily="18" charset="0"/>
                            </a:rPr>
                            <m:t> </m:t>
                          </m:r>
                        </m:num>
                        <m:den>
                          <m:r>
                            <a:rPr lang="pt-BR" sz="2200" i="1">
                              <a:solidFill>
                                <a:srgbClr val="000000"/>
                              </a:solidFill>
                              <a:effectLst/>
                              <a:latin typeface="Cambria Math" panose="02040503050406030204" pitchFamily="18" charset="0"/>
                              <a:ea typeface="Times New Roman" panose="02020603050405020304" pitchFamily="18" charset="0"/>
                            </a:rPr>
                            <m:t>𝑥</m:t>
                          </m:r>
                        </m:den>
                      </m:f>
                      <m:r>
                        <a:rPr lang="pt-BR" sz="2200" i="1">
                          <a:solidFill>
                            <a:srgbClr val="000000"/>
                          </a:solidFill>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 3</m:t>
                          </m:r>
                          <m:r>
                            <a:rPr lang="pt-BR" sz="2200" i="1">
                              <a:solidFill>
                                <a:srgbClr val="000000"/>
                              </a:solidFill>
                              <a:effectLst/>
                              <a:latin typeface="Cambria Math" panose="02040503050406030204" pitchFamily="18" charset="0"/>
                              <a:ea typeface="Times New Roman" panose="02020603050405020304" pitchFamily="18" charset="0"/>
                            </a:rPr>
                            <m:t>𝑥</m:t>
                          </m:r>
                          <m:r>
                            <a:rPr lang="pt-BR" sz="2200" i="1">
                              <a:solidFill>
                                <a:srgbClr val="000000"/>
                              </a:solidFill>
                              <a:effectLst/>
                              <a:latin typeface="Cambria Math" panose="02040503050406030204" pitchFamily="18" charset="0"/>
                              <a:ea typeface="Times New Roman" panose="02020603050405020304" pitchFamily="18" charset="0"/>
                            </a:rPr>
                            <m:t> + 6 </m:t>
                          </m:r>
                        </m:num>
                        <m:den>
                          <m:r>
                            <a:rPr lang="pt-BR" sz="2200" i="1">
                              <a:solidFill>
                                <a:srgbClr val="000000"/>
                              </a:solidFill>
                              <a:effectLst/>
                              <a:latin typeface="Cambria Math" panose="02040503050406030204" pitchFamily="18" charset="0"/>
                              <a:ea typeface="Times New Roman" panose="02020603050405020304" pitchFamily="18" charset="0"/>
                            </a:rPr>
                            <m:t>𝑥</m:t>
                          </m:r>
                          <m:r>
                            <a:rPr lang="pt-BR" sz="2200" i="1">
                              <a:solidFill>
                                <a:srgbClr val="000000"/>
                              </a:solidFill>
                              <a:effectLst/>
                              <a:latin typeface="Cambria Math" panose="02040503050406030204" pitchFamily="18" charset="0"/>
                              <a:ea typeface="Times New Roman" panose="02020603050405020304" pitchFamily="18" charset="0"/>
                            </a:rPr>
                            <m:t> + 1</m:t>
                          </m:r>
                        </m:den>
                      </m:f>
                    </m:oMath>
                  </m:oMathPara>
                </a14:m>
                <a:endParaRPr lang="pt-BR" sz="2200" dirty="0">
                  <a:effectLst/>
                  <a:latin typeface="Arial Narrow" panose="020B0606020202030204" pitchFamily="34" charset="0"/>
                  <a:ea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DB5FE9E8-3D1F-10E3-2A3C-D4DFBC6E0056}"/>
                  </a:ext>
                </a:extLst>
              </p:cNvPr>
              <p:cNvSpPr txBox="1">
                <a:spLocks noRot="1" noChangeAspect="1" noMove="1" noResize="1" noEditPoints="1" noAdjustHandles="1" noChangeArrowheads="1" noChangeShapeType="1" noTextEdit="1"/>
              </p:cNvSpPr>
              <p:nvPr/>
            </p:nvSpPr>
            <p:spPr>
              <a:xfrm>
                <a:off x="156000" y="760268"/>
                <a:ext cx="5760000" cy="5637697"/>
              </a:xfrm>
              <a:prstGeom prst="rect">
                <a:avLst/>
              </a:prstGeom>
              <a:blipFill>
                <a:blip r:embed="rId2"/>
                <a:stretch>
                  <a:fillRect l="-1377" t="-757"/>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4430B97A-6BED-6BA9-AB9B-A2B693DA5D7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32136" t="39416" r="38104" b="20519"/>
          <a:stretch>
            <a:fillRect/>
          </a:stretch>
        </p:blipFill>
        <p:spPr bwMode="auto">
          <a:xfrm>
            <a:off x="1323657" y="1717582"/>
            <a:ext cx="3734790" cy="309646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D0DEA7D6-F195-55BC-D2A8-15207A7CFD3E}"/>
                  </a:ext>
                </a:extLst>
              </p:cNvPr>
              <p:cNvSpPr txBox="1"/>
              <p:nvPr/>
            </p:nvSpPr>
            <p:spPr>
              <a:xfrm>
                <a:off x="6276002" y="769233"/>
                <a:ext cx="5760000" cy="5345053"/>
              </a:xfrm>
              <a:prstGeom prst="rect">
                <a:avLst/>
              </a:prstGeom>
              <a:noFill/>
            </p:spPr>
            <p:txBody>
              <a:bodyPr wrap="square">
                <a:spAutoFit/>
              </a:bodyPr>
              <a:lstStyle/>
              <a:p>
                <a:pPr algn="just">
                  <a:spcAft>
                    <a:spcPts val="400"/>
                  </a:spcAft>
                  <a:buNone/>
                  <a:tabLst>
                    <a:tab pos="673100" algn="l"/>
                  </a:tabLst>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Resolvendo pela propriedade fundamental da proporção: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tabLst>
                    <a:tab pos="673100"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tabLst>
                    <a:tab pos="673100"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3</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tabLst>
                    <a:tab pos="673100"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tabLst>
                    <a:tab pos="673100" algn="l"/>
                  </a:tabLst>
                </a:pPr>
                <a14:m>
                  <m:oMathPara xmlns:m="http://schemas.openxmlformats.org/officeDocument/2006/math">
                    <m:oMathParaPr>
                      <m:jc m:val="centerGroup"/>
                    </m:oMathParaPr>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b="0" i="1" kern="100" smtClean="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tabLst>
                    <a:tab pos="673100"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tabLst>
                    <a:tab pos="673100" algn="l"/>
                  </a:tabLs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Observe que, para o produto ser zero, um dos fatores da multiplicação deve ser nulo, ou seja,</a:t>
                </a:r>
              </a:p>
              <a:p>
                <a:pPr algn="just">
                  <a:spcAft>
                    <a:spcPts val="400"/>
                  </a:spcAft>
                  <a:buNone/>
                  <a:tabLst>
                    <a:tab pos="67310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tabLst>
                    <a:tab pos="673100" algn="l"/>
                  </a:tabLs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tabLst>
                    <a:tab pos="67310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tabLst>
                    <a:tab pos="673100" algn="l"/>
                  </a:tabLst>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Como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 não pode ser nulo, por se tratar da medida de um dos segmentos</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então</a:t>
                </a: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 é igual a 2.</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D0DEA7D6-F195-55BC-D2A8-15207A7CFD3E}"/>
                  </a:ext>
                </a:extLst>
              </p:cNvPr>
              <p:cNvSpPr txBox="1">
                <a:spLocks noRot="1" noChangeAspect="1" noMove="1" noResize="1" noEditPoints="1" noAdjustHandles="1" noChangeArrowheads="1" noChangeShapeType="1" noTextEdit="1"/>
              </p:cNvSpPr>
              <p:nvPr/>
            </p:nvSpPr>
            <p:spPr>
              <a:xfrm>
                <a:off x="6276002" y="769233"/>
                <a:ext cx="5760000" cy="5345053"/>
              </a:xfrm>
              <a:prstGeom prst="rect">
                <a:avLst/>
              </a:prstGeom>
              <a:blipFill>
                <a:blip r:embed="rId5"/>
                <a:stretch>
                  <a:fillRect l="-1377" t="-684" r="-1483" b="-148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9" name="Tabela 8">
                <a:extLst>
                  <a:ext uri="{FF2B5EF4-FFF2-40B4-BE49-F238E27FC236}">
                    <a16:creationId xmlns:a16="http://schemas.microsoft.com/office/drawing/2014/main" id="{37402D7D-DD63-2FAD-9F9B-99E2193907BA}"/>
                  </a:ext>
                </a:extLst>
              </p:cNvPr>
              <p:cNvGraphicFramePr>
                <a:graphicFrameLocks noGrp="1"/>
              </p:cNvGraphicFramePr>
              <p:nvPr>
                <p:extLst>
                  <p:ext uri="{D42A27DB-BD31-4B8C-83A1-F6EECF244321}">
                    <p14:modId xmlns:p14="http://schemas.microsoft.com/office/powerpoint/2010/main" val="236642756"/>
                  </p:ext>
                </p:extLst>
              </p:nvPr>
            </p:nvGraphicFramePr>
            <p:xfrm>
              <a:off x="6984872" y="4359337"/>
              <a:ext cx="4185153" cy="762000"/>
            </p:xfrm>
            <a:graphic>
              <a:graphicData uri="http://schemas.openxmlformats.org/drawingml/2006/table">
                <a:tbl>
                  <a:tblPr firstRow="1" bandRow="1">
                    <a:tableStyleId>{5C22544A-7EE6-4342-B048-85BDC9FD1C3A}</a:tableStyleId>
                  </a:tblPr>
                  <a:tblGrid>
                    <a:gridCol w="1395051">
                      <a:extLst>
                        <a:ext uri="{9D8B030D-6E8A-4147-A177-3AD203B41FA5}">
                          <a16:colId xmlns:a16="http://schemas.microsoft.com/office/drawing/2014/main" val="8196130"/>
                        </a:ext>
                      </a:extLst>
                    </a:gridCol>
                    <a:gridCol w="1395051">
                      <a:extLst>
                        <a:ext uri="{9D8B030D-6E8A-4147-A177-3AD203B41FA5}">
                          <a16:colId xmlns:a16="http://schemas.microsoft.com/office/drawing/2014/main" val="1440911276"/>
                        </a:ext>
                      </a:extLst>
                    </a:gridCol>
                    <a:gridCol w="1395051">
                      <a:extLst>
                        <a:ext uri="{9D8B030D-6E8A-4147-A177-3AD203B41FA5}">
                          <a16:colId xmlns:a16="http://schemas.microsoft.com/office/drawing/2014/main" val="3787751005"/>
                        </a:ext>
                      </a:extLst>
                    </a:gridCol>
                  </a:tblGrid>
                  <a:tr h="370840">
                    <a:tc>
                      <a:txBody>
                        <a:bodyPr/>
                        <a:lstStyle/>
                        <a:p>
                          <a:pPr algn="ctr"/>
                          <a14:m>
                            <m:oMathPara xmlns:m="http://schemas.openxmlformats.org/officeDocument/2006/math">
                              <m:oMathParaPr>
                                <m:jc m:val="centerGroup"/>
                              </m:oMathParaPr>
                              <m:oMath xmlns:m="http://schemas.openxmlformats.org/officeDocument/2006/math">
                                <m:r>
                                  <a:rPr lang="pt-BR" sz="2200" b="0" i="1" kern="100" smtClean="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b="0" i="1" kern="100" smtClean="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=0</m:t>
                                </m:r>
                              </m:oMath>
                            </m:oMathPara>
                          </a14:m>
                          <a:endParaRPr lang="pt-BR" sz="2200" b="0" dirty="0">
                            <a:solidFill>
                              <a:schemeClr val="tx1"/>
                            </a:solidFill>
                            <a:latin typeface="Arial Narrow" panose="020B0606020202030204" pitchFamily="34" charset="0"/>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pt-BR" sz="2200" b="0" dirty="0">
                              <a:solidFill>
                                <a:schemeClr val="tx1"/>
                              </a:solidFill>
                              <a:latin typeface="Arial Narrow" panose="020B0606020202030204" pitchFamily="34" charset="0"/>
                            </a:rPr>
                            <a:t>ou</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pt-BR" sz="2200" b="0" i="1" kern="100" smtClean="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b="0" i="1" kern="100" smtClean="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−2=0</m:t>
                                </m:r>
                              </m:oMath>
                            </m:oMathPara>
                          </a14:m>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pt-BR" sz="2200" b="0" i="1" kern="100" smtClean="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b="0" i="1" kern="100" smtClean="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oMath>
                            </m:oMathPara>
                          </a14:m>
                          <a:endParaRPr lang="pt-BR" sz="2200" b="0" dirty="0">
                            <a:solidFill>
                              <a:schemeClr val="tx1"/>
                            </a:solidFill>
                            <a:latin typeface="Arial Narrow" panose="020B0606020202030204" pitchFamily="34" charset="0"/>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79768587"/>
                      </a:ext>
                    </a:extLst>
                  </a:tr>
                </a:tbl>
              </a:graphicData>
            </a:graphic>
          </p:graphicFrame>
        </mc:Choice>
        <mc:Fallback xmlns="">
          <p:graphicFrame>
            <p:nvGraphicFramePr>
              <p:cNvPr id="9" name="Tabela 8">
                <a:extLst>
                  <a:ext uri="{FF2B5EF4-FFF2-40B4-BE49-F238E27FC236}">
                    <a16:creationId xmlns:a16="http://schemas.microsoft.com/office/drawing/2014/main" id="{37402D7D-DD63-2FAD-9F9B-99E2193907BA}"/>
                  </a:ext>
                </a:extLst>
              </p:cNvPr>
              <p:cNvGraphicFramePr>
                <a:graphicFrameLocks noGrp="1"/>
              </p:cNvGraphicFramePr>
              <p:nvPr>
                <p:extLst>
                  <p:ext uri="{D42A27DB-BD31-4B8C-83A1-F6EECF244321}">
                    <p14:modId xmlns:p14="http://schemas.microsoft.com/office/powerpoint/2010/main" val="236642756"/>
                  </p:ext>
                </p:extLst>
              </p:nvPr>
            </p:nvGraphicFramePr>
            <p:xfrm>
              <a:off x="6984872" y="4359337"/>
              <a:ext cx="4185153" cy="762000"/>
            </p:xfrm>
            <a:graphic>
              <a:graphicData uri="http://schemas.openxmlformats.org/drawingml/2006/table">
                <a:tbl>
                  <a:tblPr firstRow="1" bandRow="1">
                    <a:tableStyleId>{5C22544A-7EE6-4342-B048-85BDC9FD1C3A}</a:tableStyleId>
                  </a:tblPr>
                  <a:tblGrid>
                    <a:gridCol w="1395051">
                      <a:extLst>
                        <a:ext uri="{9D8B030D-6E8A-4147-A177-3AD203B41FA5}">
                          <a16:colId xmlns:a16="http://schemas.microsoft.com/office/drawing/2014/main" val="8196130"/>
                        </a:ext>
                      </a:extLst>
                    </a:gridCol>
                    <a:gridCol w="1395051">
                      <a:extLst>
                        <a:ext uri="{9D8B030D-6E8A-4147-A177-3AD203B41FA5}">
                          <a16:colId xmlns:a16="http://schemas.microsoft.com/office/drawing/2014/main" val="1440911276"/>
                        </a:ext>
                      </a:extLst>
                    </a:gridCol>
                    <a:gridCol w="1395051">
                      <a:extLst>
                        <a:ext uri="{9D8B030D-6E8A-4147-A177-3AD203B41FA5}">
                          <a16:colId xmlns:a16="http://schemas.microsoft.com/office/drawing/2014/main" val="3787751005"/>
                        </a:ext>
                      </a:extLst>
                    </a:gridCol>
                  </a:tblGrid>
                  <a:tr h="762000">
                    <a:tc>
                      <a:txBody>
                        <a:bodyPr/>
                        <a:lstStyle/>
                        <a:p>
                          <a:endParaRPr lang="pt-B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blipFill>
                          <a:blip r:embed="rId6"/>
                          <a:stretch>
                            <a:fillRect r="-200437"/>
                          </a:stretch>
                        </a:blipFill>
                      </a:tcPr>
                    </a:tc>
                    <a:tc>
                      <a:txBody>
                        <a:bodyPr/>
                        <a:lstStyle/>
                        <a:p>
                          <a:pPr algn="ctr"/>
                          <a:r>
                            <a:rPr lang="pt-BR" sz="2200" b="0" dirty="0">
                              <a:solidFill>
                                <a:schemeClr val="tx1"/>
                              </a:solidFill>
                              <a:latin typeface="Arial Narrow" panose="020B0606020202030204" pitchFamily="34" charset="0"/>
                            </a:rPr>
                            <a:t>ou</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pt-B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blipFill>
                          <a:blip r:embed="rId6"/>
                          <a:stretch>
                            <a:fillRect l="-200437"/>
                          </a:stretch>
                        </a:blipFill>
                      </a:tcPr>
                    </a:tc>
                    <a:extLst>
                      <a:ext uri="{0D108BD9-81ED-4DB2-BD59-A6C34878D82A}">
                        <a16:rowId xmlns:a16="http://schemas.microsoft.com/office/drawing/2014/main" val="1679768587"/>
                      </a:ext>
                    </a:extLst>
                  </a:tr>
                </a:tbl>
              </a:graphicData>
            </a:graphic>
          </p:graphicFrame>
        </mc:Fallback>
      </mc:AlternateContent>
    </p:spTree>
    <p:extLst>
      <p:ext uri="{BB962C8B-B14F-4D97-AF65-F5344CB8AC3E}">
        <p14:creationId xmlns:p14="http://schemas.microsoft.com/office/powerpoint/2010/main" val="764446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4CEF8296-8D61-DA1A-6325-B225FB7EC1E3}"/>
                  </a:ext>
                </a:extLst>
              </p:cNvPr>
              <p:cNvSpPr txBox="1"/>
              <p:nvPr/>
            </p:nvSpPr>
            <p:spPr>
              <a:xfrm>
                <a:off x="337334" y="889520"/>
                <a:ext cx="11229176" cy="5778761"/>
              </a:xfrm>
              <a:prstGeom prst="rect">
                <a:avLst/>
              </a:prstGeom>
              <a:solidFill>
                <a:schemeClr val="bg1"/>
              </a:solidFill>
            </p:spPr>
            <p:txBody>
              <a:bodyPr wrap="square">
                <a:spAutoFit/>
              </a:bodyPr>
              <a:lstStyle/>
              <a:p>
                <a:pPr algn="just">
                  <a:lnSpc>
                    <a:spcPct val="107000"/>
                  </a:lnSpc>
                  <a:spcAft>
                    <a:spcPts val="800"/>
                  </a:spcAft>
                  <a:buNone/>
                </a:pPr>
                <a:endPar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15.</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Observe as retas paralelas </a:t>
                </a:r>
                <a14:m>
                  <m:oMath xmlns:m="http://schemas.openxmlformats.org/officeDocument/2006/math">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r</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s</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t</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endParaRPr lang="pt-BR" sz="2200" dirty="0">
                  <a:solidFill>
                    <a:srgbClr val="000000"/>
                  </a:solidFill>
                  <a:latin typeface="Arial Narrow" panose="020B0606020202030204" pitchFamily="34" charset="0"/>
                  <a:ea typeface="Times New Roman" panose="02020603050405020304" pitchFamily="18" charset="0"/>
                </a:endParaRPr>
              </a:p>
              <a:p>
                <a:pPr algn="just">
                  <a:lnSpc>
                    <a:spcPct val="115000"/>
                  </a:lnSpc>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endParaRPr lang="pt-BR" sz="2200" dirty="0">
                  <a:solidFill>
                    <a:srgbClr val="000000"/>
                  </a:solidFill>
                  <a:latin typeface="Arial Narrow" panose="020B0606020202030204" pitchFamily="34" charset="0"/>
                  <a:ea typeface="Times New Roman" panose="02020603050405020304" pitchFamily="18" charset="0"/>
                </a:endParaRPr>
              </a:p>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 </a:t>
                </a:r>
                <a:endParaRPr lang="pt-BR" sz="2200" dirty="0">
                  <a:effectLst/>
                  <a:latin typeface="Arial Narrow" panose="020B0606020202030204" pitchFamily="34" charset="0"/>
                  <a:ea typeface="Times New Roman" panose="02020603050405020304" pitchFamily="18" charset="0"/>
                </a:endParaRPr>
              </a:p>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Podemos afirmar que </a:t>
                </a:r>
                <a14:m>
                  <m:oMath xmlns:m="http://schemas.openxmlformats.org/officeDocument/2006/math">
                    <m:r>
                      <m:rPr>
                        <m:sty m:val="p"/>
                      </m:rPr>
                      <a:rPr lang="pt-BR" sz="2200">
                        <a:solidFill>
                          <a:srgbClr val="000000"/>
                        </a:solidFill>
                        <a:effectLst/>
                        <a:latin typeface="Cambria Math" panose="02040503050406030204" pitchFamily="18" charset="0"/>
                        <a:ea typeface="Times New Roman" panose="02020603050405020304" pitchFamily="18" charset="0"/>
                      </a:rPr>
                      <m:t>x</m:t>
                    </m:r>
                  </m:oMath>
                </a14:m>
                <a:r>
                  <a:rPr lang="pt-BR" sz="2200" dirty="0">
                    <a:solidFill>
                      <a:srgbClr val="000000"/>
                    </a:solidFill>
                    <a:effectLst/>
                    <a:latin typeface="Arial Narrow" panose="020B0606020202030204" pitchFamily="34" charset="0"/>
                    <a:ea typeface="Times New Roman" panose="02020603050405020304" pitchFamily="18" charset="0"/>
                  </a:rPr>
                  <a:t> é, aproximadamente, igual a </a:t>
                </a:r>
              </a:p>
              <a:p>
                <a:pPr algn="just"/>
                <a:r>
                  <a:rPr lang="pt-BR" sz="2200" dirty="0">
                    <a:latin typeface="Arial Narrow" panose="020B0606020202030204" pitchFamily="34" charset="0"/>
                  </a:rPr>
                  <a:t>(A) 1,10.</a:t>
                </a:r>
              </a:p>
              <a:p>
                <a:pPr algn="just"/>
                <a:r>
                  <a:rPr lang="pt-BR" sz="2200" dirty="0">
                    <a:latin typeface="Arial Narrow" panose="020B0606020202030204" pitchFamily="34" charset="0"/>
                  </a:rPr>
                  <a:t>(B) 1,18.</a:t>
                </a:r>
              </a:p>
              <a:p>
                <a:pPr algn="just"/>
                <a:r>
                  <a:rPr lang="pt-BR" sz="2200" dirty="0">
                    <a:latin typeface="Arial Narrow" panose="020B0606020202030204" pitchFamily="34" charset="0"/>
                  </a:rPr>
                  <a:t>(C) 1,20.</a:t>
                </a:r>
              </a:p>
              <a:p>
                <a:pPr algn="just"/>
                <a:r>
                  <a:rPr lang="pt-BR" sz="2200" dirty="0">
                    <a:latin typeface="Arial Narrow" panose="020B0606020202030204" pitchFamily="34" charset="0"/>
                  </a:rPr>
                  <a:t>(D) 1,25.</a:t>
                </a:r>
              </a:p>
              <a:p>
                <a:pPr algn="just"/>
                <a:r>
                  <a:rPr lang="pt-BR" sz="2200" dirty="0">
                    <a:latin typeface="Arial Narrow" panose="020B0606020202030204" pitchFamily="34" charset="0"/>
                  </a:rPr>
                  <a:t>(E) 1,27.</a:t>
                </a:r>
              </a:p>
              <a:p>
                <a:pPr algn="just"/>
                <a:endParaRPr lang="pt-BR" sz="2200" dirty="0">
                  <a:effectLst/>
                  <a:latin typeface="Arial Narrow" panose="020B0606020202030204" pitchFamily="34" charset="0"/>
                  <a:ea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4CEF8296-8D61-DA1A-6325-B225FB7EC1E3}"/>
                  </a:ext>
                </a:extLst>
              </p:cNvPr>
              <p:cNvSpPr txBox="1">
                <a:spLocks noRot="1" noChangeAspect="1" noMove="1" noResize="1" noEditPoints="1" noAdjustHandles="1" noChangeArrowheads="1" noChangeShapeType="1" noTextEdit="1"/>
              </p:cNvSpPr>
              <p:nvPr/>
            </p:nvSpPr>
            <p:spPr>
              <a:xfrm>
                <a:off x="337334" y="889520"/>
                <a:ext cx="11229176" cy="5778761"/>
              </a:xfrm>
              <a:prstGeom prst="rect">
                <a:avLst/>
              </a:prstGeom>
              <a:blipFill>
                <a:blip r:embed="rId2"/>
                <a:stretch>
                  <a:fillRect l="-706"/>
                </a:stretch>
              </a:blipFill>
            </p:spPr>
            <p:txBody>
              <a:bodyPr/>
              <a:lstStyle/>
              <a:p>
                <a:r>
                  <a:rPr lang="pt-BR">
                    <a:noFill/>
                  </a:rPr>
                  <a:t> </a:t>
                </a:r>
              </a:p>
            </p:txBody>
          </p:sp>
        </mc:Fallback>
      </mc:AlternateContent>
      <p:pic>
        <p:nvPicPr>
          <p:cNvPr id="5" name="Imagem 4" descr="Questão com um feixe de três retas paralelas cortadas por duas diagonais para descobrir o valor de x.">
            <a:extLst>
              <a:ext uri="{FF2B5EF4-FFF2-40B4-BE49-F238E27FC236}">
                <a16:creationId xmlns:a16="http://schemas.microsoft.com/office/drawing/2014/main" id="{0AD0175A-788F-8F15-197C-512477C77ED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300000"/>
                    </a14:imgEffect>
                  </a14:imgLayer>
                </a14:imgProps>
              </a:ext>
              <a:ext uri="{28A0092B-C50C-407E-A947-70E740481C1C}">
                <a14:useLocalDpi xmlns:a14="http://schemas.microsoft.com/office/drawing/2010/main" val="0"/>
              </a:ext>
            </a:extLst>
          </a:blip>
          <a:srcRect l="4218" t="7551" b="4253"/>
          <a:stretch>
            <a:fillRect/>
          </a:stretch>
        </p:blipFill>
        <p:spPr bwMode="auto">
          <a:xfrm>
            <a:off x="5308093" y="1322190"/>
            <a:ext cx="4425074" cy="2819504"/>
          </a:xfrm>
          <a:prstGeom prst="rect">
            <a:avLst/>
          </a:prstGeom>
          <a:noFill/>
          <a:ln>
            <a:noFill/>
          </a:ln>
          <a:extLst>
            <a:ext uri="{53640926-AAD7-44D8-BBD7-CCE9431645EC}">
              <a14:shadowObscured xmlns:a14="http://schemas.microsoft.com/office/drawing/2010/main"/>
            </a:ext>
          </a:extLst>
        </p:spPr>
      </p:pic>
      <p:pic>
        <p:nvPicPr>
          <p:cNvPr id="2" name="Imagem 1">
            <a:extLst>
              <a:ext uri="{FF2B5EF4-FFF2-40B4-BE49-F238E27FC236}">
                <a16:creationId xmlns:a16="http://schemas.microsoft.com/office/drawing/2014/main" id="{97527A2B-9D2D-83D0-DE76-526E959BA76A}"/>
              </a:ext>
            </a:extLst>
          </p:cNvPr>
          <p:cNvPicPr>
            <a:picLocks noChangeAspect="1"/>
          </p:cNvPicPr>
          <p:nvPr/>
        </p:nvPicPr>
        <p:blipFill rotWithShape="1">
          <a:blip r:embed="rId5">
            <a:extLst>
              <a:ext uri="{28A0092B-C50C-407E-A947-70E740481C1C}">
                <a14:useLocalDpi xmlns:a14="http://schemas.microsoft.com/office/drawing/2010/main" val="0"/>
              </a:ext>
            </a:extLst>
          </a:blip>
          <a:srcRect l="1609" r="63875"/>
          <a:stretch>
            <a:fillRect/>
          </a:stretch>
        </p:blipFill>
        <p:spPr bwMode="auto">
          <a:xfrm>
            <a:off x="247687" y="684632"/>
            <a:ext cx="2520000" cy="63755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90608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929C3-DAD4-B331-5146-5EA140B7926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0219C701-61D1-DEED-3D97-6BB63814E039}"/>
                  </a:ext>
                </a:extLst>
              </p:cNvPr>
              <p:cNvSpPr txBox="1"/>
              <p:nvPr/>
            </p:nvSpPr>
            <p:spPr>
              <a:xfrm>
                <a:off x="247687" y="853594"/>
                <a:ext cx="6420561" cy="5850063"/>
              </a:xfrm>
              <a:prstGeom prst="rect">
                <a:avLst/>
              </a:prstGeom>
              <a:solidFill>
                <a:schemeClr val="bg1"/>
              </a:solidFill>
            </p:spPr>
            <p:txBody>
              <a:bodyPr wrap="square">
                <a:spAutoFit/>
              </a:bodyPr>
              <a:lstStyle/>
              <a:p>
                <a:pPr algn="just">
                  <a:buNone/>
                  <a:tabLst>
                    <a:tab pos="673100" algn="l"/>
                  </a:tabLst>
                </a:pPr>
                <a:endPar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673100" algn="l"/>
                  </a:tabLs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16.</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Observe o esboço dos terrenos entre duas ruas, a seguir.</a:t>
                </a:r>
              </a:p>
              <a:p>
                <a:pPr algn="just">
                  <a:buNone/>
                  <a:tabLst>
                    <a:tab pos="673100" algn="l"/>
                  </a:tabLs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67310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67310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673100" algn="l"/>
                  </a:tabLs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67310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67310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67310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Sabe-se que:</a:t>
                </a:r>
              </a:p>
              <a:p>
                <a:pPr algn="just"/>
                <a14:m>
                  <m:oMath xmlns:m="http://schemas.openxmlformats.org/officeDocument/2006/math">
                    <m:acc>
                      <m:accPr>
                        <m: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accPr>
                      <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BC</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mede 34 metros;		</a:t>
                </a:r>
                <a14:m>
                  <m:oMath xmlns:m="http://schemas.openxmlformats.org/officeDocument/2006/math">
                    <m:acc>
                      <m:accPr>
                        <m:chr m:val="̅"/>
                        <m:ctrlPr>
                          <a:rPr lang="pt-BR" sz="2200" i="1" kern="100">
                            <a:latin typeface="Cambria Math" panose="02040503050406030204" pitchFamily="18" charset="0"/>
                            <a:ea typeface="MS Mincho" panose="02020609040205080304" pitchFamily="49" charset="-128"/>
                            <a:cs typeface="Times New Roman" panose="02020603050405020304" pitchFamily="18" charset="0"/>
                          </a:rPr>
                        </m:ctrlPr>
                      </m:accPr>
                      <m:e>
                        <m:r>
                          <m:rPr>
                            <m:sty m:val="p"/>
                          </m:rPr>
                          <a:rPr lang="pt-BR" sz="2200" kern="100">
                            <a:latin typeface="Cambria Math" panose="02040503050406030204" pitchFamily="18" charset="0"/>
                            <a:ea typeface="MS Mincho" panose="02020609040205080304" pitchFamily="49" charset="-128"/>
                            <a:cs typeface="Times New Roman" panose="02020603050405020304" pitchFamily="18" charset="0"/>
                          </a:rPr>
                          <m:t>FG</m:t>
                        </m:r>
                      </m:e>
                    </m:acc>
                  </m:oMath>
                </a14:m>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mede 20 metros;</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14:m>
                  <m:oMath xmlns:m="http://schemas.openxmlformats.org/officeDocument/2006/math">
                    <m:acc>
                      <m:accPr>
                        <m: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accPr>
                      <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EF</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mede 30 metros;		</a:t>
                </a:r>
                <a14:m>
                  <m:oMath xmlns:m="http://schemas.openxmlformats.org/officeDocument/2006/math">
                    <m:acc>
                      <m:accPr>
                        <m:chr m:val="̅"/>
                        <m:ctrlPr>
                          <a:rPr lang="pt-BR" sz="2200" i="1" kern="100">
                            <a:latin typeface="Cambria Math" panose="02040503050406030204" pitchFamily="18" charset="0"/>
                            <a:ea typeface="MS Mincho" panose="02020609040205080304" pitchFamily="49" charset="-128"/>
                            <a:cs typeface="Times New Roman" panose="02020603050405020304" pitchFamily="18" charset="0"/>
                          </a:rPr>
                        </m:ctrlPr>
                      </m:accPr>
                      <m:e>
                        <m:r>
                          <m:rPr>
                            <m:sty m:val="p"/>
                          </m:rPr>
                          <a:rPr lang="pt-BR" sz="2200" kern="100">
                            <a:latin typeface="Cambria Math" panose="02040503050406030204" pitchFamily="18" charset="0"/>
                            <a:ea typeface="MS Mincho" panose="02020609040205080304" pitchFamily="49" charset="-128"/>
                            <a:cs typeface="Times New Roman" panose="02020603050405020304" pitchFamily="18" charset="0"/>
                          </a:rPr>
                          <m:t>GH</m:t>
                        </m:r>
                      </m:e>
                    </m:acc>
                  </m:oMath>
                </a14:m>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mede 42 metros;</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respectivas medidas dos segmentos </a:t>
                </a:r>
                <a14:m>
                  <m:oMath xmlns:m="http://schemas.openxmlformats.org/officeDocument/2006/math">
                    <m:acc>
                      <m:accPr>
                        <m: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accPr>
                      <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AB</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acc>
                      <m:accPr>
                        <m:chr m:val="̅"/>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accPr>
                      <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CD</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em metros, são:</a:t>
                </a:r>
              </a:p>
              <a:p>
                <a:pPr algn="just"/>
                <a:r>
                  <a:rPr lang="pt-BR" sz="2200" dirty="0">
                    <a:latin typeface="Arial Narrow" panose="020B0606020202030204" pitchFamily="34" charset="0"/>
                  </a:rPr>
                  <a:t>(A) 18 e 24,7.		(D) 56 e 82.</a:t>
                </a:r>
              </a:p>
              <a:p>
                <a:pPr algn="just"/>
                <a:r>
                  <a:rPr lang="pt-BR" sz="2200" dirty="0">
                    <a:latin typeface="Arial Narrow" panose="020B0606020202030204" pitchFamily="34" charset="0"/>
                  </a:rPr>
                  <a:t>(B) 44 e 56.		(E) 57 e 71,4.</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dirty="0">
                    <a:latin typeface="Arial Narrow" panose="020B0606020202030204" pitchFamily="34" charset="0"/>
                  </a:rPr>
                  <a:t>(C) 51 e 71,4.</a:t>
                </a:r>
              </a:p>
            </p:txBody>
          </p:sp>
        </mc:Choice>
        <mc:Fallback xmlns="">
          <p:sp>
            <p:nvSpPr>
              <p:cNvPr id="8" name="CaixaDeTexto 7">
                <a:extLst>
                  <a:ext uri="{FF2B5EF4-FFF2-40B4-BE49-F238E27FC236}">
                    <a16:creationId xmlns:a16="http://schemas.microsoft.com/office/drawing/2014/main" id="{0219C701-61D1-DEED-3D97-6BB63814E039}"/>
                  </a:ext>
                </a:extLst>
              </p:cNvPr>
              <p:cNvSpPr txBox="1">
                <a:spLocks noRot="1" noChangeAspect="1" noMove="1" noResize="1" noEditPoints="1" noAdjustHandles="1" noChangeArrowheads="1" noChangeShapeType="1" noTextEdit="1"/>
              </p:cNvSpPr>
              <p:nvPr/>
            </p:nvSpPr>
            <p:spPr>
              <a:xfrm>
                <a:off x="247687" y="853594"/>
                <a:ext cx="6420561" cy="5850063"/>
              </a:xfrm>
              <a:prstGeom prst="rect">
                <a:avLst/>
              </a:prstGeom>
              <a:blipFill>
                <a:blip r:embed="rId2"/>
                <a:stretch>
                  <a:fillRect l="-1235" r="-1235" b="-1250"/>
                </a:stretch>
              </a:blipFill>
            </p:spPr>
            <p:txBody>
              <a:bodyPr/>
              <a:lstStyle/>
              <a:p>
                <a:r>
                  <a:rPr lang="pt-BR">
                    <a:noFill/>
                  </a:rPr>
                  <a:t> </a:t>
                </a:r>
              </a:p>
            </p:txBody>
          </p:sp>
        </mc:Fallback>
      </mc:AlternateContent>
      <p:pic>
        <p:nvPicPr>
          <p:cNvPr id="6" name="Imagem 5" descr="Diagrama&#10;&#10;Descrição gerada automaticamente">
            <a:extLst>
              <a:ext uri="{FF2B5EF4-FFF2-40B4-BE49-F238E27FC236}">
                <a16:creationId xmlns:a16="http://schemas.microsoft.com/office/drawing/2014/main" id="{D9683729-6E6F-02E8-E5AC-812F3FAC79E0}"/>
              </a:ext>
            </a:extLst>
          </p:cNvPr>
          <p:cNvPicPr>
            <a:picLocks noChangeAspect="1"/>
          </p:cNvPicPr>
          <p:nvPr/>
        </p:nvPicPr>
        <p:blipFill>
          <a:blip r:embed="rId3">
            <a:extLst>
              <a:ext uri="{28A0092B-C50C-407E-A947-70E740481C1C}">
                <a14:useLocalDpi xmlns:a14="http://schemas.microsoft.com/office/drawing/2010/main" val="0"/>
              </a:ext>
            </a:extLst>
          </a:blip>
          <a:srcRect l="9052" t="6503" r="9363" b="5659"/>
          <a:stretch>
            <a:fillRect/>
          </a:stretch>
        </p:blipFill>
        <p:spPr bwMode="auto">
          <a:xfrm>
            <a:off x="1032003" y="1769848"/>
            <a:ext cx="4902632" cy="2110304"/>
          </a:xfrm>
          <a:prstGeom prst="rect">
            <a:avLst/>
          </a:prstGeom>
          <a:noFill/>
          <a:ln>
            <a:noFill/>
          </a:ln>
        </p:spPr>
      </p:pic>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A8D365EC-8E9A-0C66-AE23-1953F4453EA7}"/>
                  </a:ext>
                </a:extLst>
              </p:cNvPr>
              <p:cNvSpPr txBox="1"/>
              <p:nvPr/>
            </p:nvSpPr>
            <p:spPr>
              <a:xfrm>
                <a:off x="6904313" y="1239144"/>
                <a:ext cx="5040000" cy="5161349"/>
              </a:xfrm>
              <a:prstGeom prst="rect">
                <a:avLst/>
              </a:prstGeom>
              <a:noFill/>
            </p:spPr>
            <p:txBody>
              <a:bodyPr wrap="square">
                <a:spAutoFit/>
              </a:bodyPr>
              <a:lstStyle/>
              <a:p>
                <a:pPr algn="just">
                  <a:lnSpc>
                    <a:spcPct val="115000"/>
                  </a:lnSpc>
                  <a:spcAft>
                    <a:spcPts val="800"/>
                  </a:spcAft>
                  <a:buNone/>
                  <a:tabLst>
                    <a:tab pos="673100" algn="l"/>
                  </a:tabLs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17.</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Na figura a seguir, temos que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𝐴𝐶</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𝐴𝐵</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800"/>
                  </a:spcAft>
                  <a:tabLst>
                    <a:tab pos="673100" algn="l"/>
                  </a:tabLst>
                </a:pPr>
                <a:endParaRPr lang="pt-BR" sz="2200" dirty="0">
                  <a:latin typeface="Arial Narrow" panose="020B0606020202030204" pitchFamily="34" charset="0"/>
                </a:endParaRPr>
              </a:p>
              <a:p>
                <a:pPr algn="just">
                  <a:lnSpc>
                    <a:spcPct val="115000"/>
                  </a:lnSpc>
                  <a:spcAft>
                    <a:spcPts val="800"/>
                  </a:spcAft>
                  <a:tabLst>
                    <a:tab pos="673100" algn="l"/>
                  </a:tabLst>
                </a:pPr>
                <a:endParaRPr lang="pt-BR" sz="2200" dirty="0">
                  <a:latin typeface="Arial Narrow" panose="020B0606020202030204" pitchFamily="34" charset="0"/>
                </a:endParaRPr>
              </a:p>
              <a:p>
                <a:pPr algn="just">
                  <a:lnSpc>
                    <a:spcPct val="115000"/>
                  </a:lnSpc>
                  <a:spcAft>
                    <a:spcPts val="800"/>
                  </a:spcAft>
                  <a:tabLst>
                    <a:tab pos="673100" algn="l"/>
                  </a:tabLst>
                </a:pPr>
                <a:endParaRPr lang="pt-BR" sz="2200" dirty="0">
                  <a:latin typeface="Arial Narrow" panose="020B0606020202030204" pitchFamily="34" charset="0"/>
                </a:endParaRPr>
              </a:p>
              <a:p>
                <a:pPr algn="just">
                  <a:lnSpc>
                    <a:spcPct val="115000"/>
                  </a:lnSpc>
                  <a:spcAft>
                    <a:spcPts val="800"/>
                  </a:spcAft>
                  <a:tabLst>
                    <a:tab pos="673100" algn="l"/>
                  </a:tabLst>
                </a:pPr>
                <a:endParaRPr lang="pt-BR" sz="2200" dirty="0">
                  <a:latin typeface="Arial Narrow" panose="020B0606020202030204" pitchFamily="34" charset="0"/>
                </a:endParaRPr>
              </a:p>
              <a:p>
                <a:pPr algn="just">
                  <a:lnSpc>
                    <a:spcPct val="115000"/>
                  </a:lnSpc>
                  <a:spcAft>
                    <a:spcPts val="800"/>
                  </a:spcAft>
                  <a:tabLst>
                    <a:tab pos="673100" algn="l"/>
                  </a:tabLst>
                </a:pPr>
                <a:endParaRPr lang="pt-BR" sz="2200" dirty="0">
                  <a:latin typeface="Arial Narrow" panose="020B0606020202030204" pitchFamily="34" charset="0"/>
                </a:endParaRPr>
              </a:p>
              <a:p>
                <a:pPr algn="just">
                  <a:lnSpc>
                    <a:spcPct val="115000"/>
                  </a:lnSpc>
                  <a:spcAft>
                    <a:spcPts val="800"/>
                  </a:spcAft>
                  <a:tabLst>
                    <a:tab pos="673100" algn="l"/>
                  </a:tabLst>
                </a:pPr>
                <a:endParaRPr lang="pt-BR" sz="2200" dirty="0">
                  <a:latin typeface="Arial Narrow" panose="020B0606020202030204" pitchFamily="34" charset="0"/>
                </a:endParaRPr>
              </a:p>
              <a:p>
                <a:pPr algn="just">
                  <a:lnSpc>
                    <a:spcPct val="115000"/>
                  </a:lnSpc>
                  <a:spcAft>
                    <a:spcPts val="800"/>
                  </a:spcAft>
                  <a:tabLst>
                    <a:tab pos="673100" algn="l"/>
                  </a:tabLst>
                </a:pPr>
                <a:endParaRPr lang="pt-BR" sz="2200" dirty="0">
                  <a:latin typeface="Arial Narrow" panose="020B0606020202030204" pitchFamily="34" charset="0"/>
                </a:endParaRPr>
              </a:p>
              <a:p>
                <a:pPr algn="just">
                  <a:lnSpc>
                    <a:spcPct val="115000"/>
                  </a:lnSpc>
                  <a:spcAft>
                    <a:spcPts val="800"/>
                  </a:spcAft>
                  <a:tabLst>
                    <a:tab pos="673100" algn="l"/>
                  </a:tabLst>
                </a:pPr>
                <a:r>
                  <a:rPr lang="pt-BR" sz="2200" dirty="0">
                    <a:latin typeface="Arial Narrow" panose="020B0606020202030204" pitchFamily="34" charset="0"/>
                  </a:rPr>
                  <a:t>Determine o perímetro e a área do quadrado AEDF.</a:t>
                </a:r>
              </a:p>
            </p:txBody>
          </p:sp>
        </mc:Choice>
        <mc:Fallback>
          <p:sp>
            <p:nvSpPr>
              <p:cNvPr id="3" name="CaixaDeTexto 2">
                <a:extLst>
                  <a:ext uri="{FF2B5EF4-FFF2-40B4-BE49-F238E27FC236}">
                    <a16:creationId xmlns:a16="http://schemas.microsoft.com/office/drawing/2014/main" id="{A8D365EC-8E9A-0C66-AE23-1953F4453EA7}"/>
                  </a:ext>
                </a:extLst>
              </p:cNvPr>
              <p:cNvSpPr txBox="1">
                <a:spLocks noRot="1" noChangeAspect="1" noMove="1" noResize="1" noEditPoints="1" noAdjustHandles="1" noChangeArrowheads="1" noChangeShapeType="1" noTextEdit="1"/>
              </p:cNvSpPr>
              <p:nvPr/>
            </p:nvSpPr>
            <p:spPr>
              <a:xfrm>
                <a:off x="6904313" y="1239144"/>
                <a:ext cx="5040000" cy="5161349"/>
              </a:xfrm>
              <a:prstGeom prst="rect">
                <a:avLst/>
              </a:prstGeom>
              <a:blipFill>
                <a:blip r:embed="rId4"/>
                <a:stretch>
                  <a:fillRect l="-1574" t="-472" r="-1695" b="-1535"/>
                </a:stretch>
              </a:blipFill>
            </p:spPr>
            <p:txBody>
              <a:bodyPr/>
              <a:lstStyle/>
              <a:p>
                <a:r>
                  <a:rPr lang="pt-BR">
                    <a:noFill/>
                  </a:rPr>
                  <a:t> </a:t>
                </a:r>
              </a:p>
            </p:txBody>
          </p:sp>
        </mc:Fallback>
      </mc:AlternateContent>
      <p:pic>
        <p:nvPicPr>
          <p:cNvPr id="7" name="Imagem 6" descr="Forma&#10;&#10;O conteúdo gerado por IA pode estar incorreto.">
            <a:extLst>
              <a:ext uri="{FF2B5EF4-FFF2-40B4-BE49-F238E27FC236}">
                <a16:creationId xmlns:a16="http://schemas.microsoft.com/office/drawing/2014/main" id="{CC3C72C9-E6E9-D237-73BF-8EE73D23D1C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Lst>
          </a:blip>
          <a:stretch>
            <a:fillRect/>
          </a:stretch>
        </p:blipFill>
        <p:spPr>
          <a:xfrm>
            <a:off x="7094508" y="2098620"/>
            <a:ext cx="4849805" cy="3208486"/>
          </a:xfrm>
          <a:prstGeom prst="rect">
            <a:avLst/>
          </a:prstGeom>
        </p:spPr>
      </p:pic>
      <p:cxnSp>
        <p:nvCxnSpPr>
          <p:cNvPr id="9" name="Conector reto 8">
            <a:extLst>
              <a:ext uri="{FF2B5EF4-FFF2-40B4-BE49-F238E27FC236}">
                <a16:creationId xmlns:a16="http://schemas.microsoft.com/office/drawing/2014/main" id="{94CFBBA4-2AB9-E866-D1B1-CD4001042AC9}"/>
              </a:ext>
            </a:extLst>
          </p:cNvPr>
          <p:cNvCxnSpPr/>
          <p:nvPr/>
        </p:nvCxnSpPr>
        <p:spPr>
          <a:xfrm>
            <a:off x="6786283" y="834765"/>
            <a:ext cx="0" cy="5692588"/>
          </a:xfrm>
          <a:prstGeom prst="line">
            <a:avLst/>
          </a:prstGeom>
          <a:ln>
            <a:solidFill>
              <a:srgbClr val="ED7D31"/>
            </a:solidFill>
          </a:ln>
        </p:spPr>
        <p:style>
          <a:lnRef idx="1">
            <a:schemeClr val="accent1"/>
          </a:lnRef>
          <a:fillRef idx="0">
            <a:schemeClr val="accent1"/>
          </a:fillRef>
          <a:effectRef idx="0">
            <a:schemeClr val="accent1"/>
          </a:effectRef>
          <a:fontRef idx="minor">
            <a:schemeClr val="tx1"/>
          </a:fontRef>
        </p:style>
      </p:cxnSp>
      <p:pic>
        <p:nvPicPr>
          <p:cNvPr id="2" name="Imagem 1">
            <a:extLst>
              <a:ext uri="{FF2B5EF4-FFF2-40B4-BE49-F238E27FC236}">
                <a16:creationId xmlns:a16="http://schemas.microsoft.com/office/drawing/2014/main" id="{5E3658D1-0364-0772-B635-463CC5E4225D}"/>
              </a:ext>
            </a:extLst>
          </p:cNvPr>
          <p:cNvPicPr>
            <a:picLocks noChangeAspect="1"/>
          </p:cNvPicPr>
          <p:nvPr/>
        </p:nvPicPr>
        <p:blipFill rotWithShape="1">
          <a:blip r:embed="rId7">
            <a:extLst>
              <a:ext uri="{28A0092B-C50C-407E-A947-70E740481C1C}">
                <a14:useLocalDpi xmlns:a14="http://schemas.microsoft.com/office/drawing/2010/main" val="0"/>
              </a:ext>
            </a:extLst>
          </a:blip>
          <a:srcRect l="1609" r="63875"/>
          <a:stretch>
            <a:fillRect/>
          </a:stretch>
        </p:blipFill>
        <p:spPr bwMode="auto">
          <a:xfrm>
            <a:off x="247687" y="601586"/>
            <a:ext cx="2520000" cy="63755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96443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A579558-D006-1394-FB79-9F19A81BD438}"/>
                  </a:ext>
                </a:extLst>
              </p:cNvPr>
              <p:cNvSpPr txBox="1"/>
              <p:nvPr/>
            </p:nvSpPr>
            <p:spPr>
              <a:xfrm>
                <a:off x="2489004" y="830281"/>
                <a:ext cx="9360000" cy="1785104"/>
              </a:xfrm>
              <a:prstGeom prst="rect">
                <a:avLst/>
              </a:prstGeom>
              <a:solidFill>
                <a:schemeClr val="bg1"/>
              </a:solidFill>
            </p:spPr>
            <p:txBody>
              <a:bodyPr wrap="square">
                <a:spAutoFit/>
              </a:bodyPr>
              <a:lstStyle/>
              <a:p>
                <a:pPr algn="just">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 estudante posicionou uma haste entre uma parede e uma vela. A haste, com 20 cm de comprimento, foi colocada paralela à parede, na qual projetava uma sombra de comprimento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𝐻</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 estudante mediu a distância entre a chama da vela e a parede, encontrando 140 cm, e elaborou um esquema para ilustrar a situação, como na figura, em que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representa a distância entre a haste e a chama da vela. </a:t>
                </a:r>
              </a:p>
            </p:txBody>
          </p:sp>
        </mc:Choice>
        <mc:Fallback xmlns="">
          <p:sp>
            <p:nvSpPr>
              <p:cNvPr id="7" name="CaixaDeTexto 6">
                <a:extLst>
                  <a:ext uri="{FF2B5EF4-FFF2-40B4-BE49-F238E27FC236}">
                    <a16:creationId xmlns:a16="http://schemas.microsoft.com/office/drawing/2014/main" id="{BA579558-D006-1394-FB79-9F19A81BD438}"/>
                  </a:ext>
                </a:extLst>
              </p:cNvPr>
              <p:cNvSpPr txBox="1">
                <a:spLocks noRot="1" noChangeAspect="1" noMove="1" noResize="1" noEditPoints="1" noAdjustHandles="1" noChangeArrowheads="1" noChangeShapeType="1" noTextEdit="1"/>
              </p:cNvSpPr>
              <p:nvPr/>
            </p:nvSpPr>
            <p:spPr>
              <a:xfrm>
                <a:off x="2489004" y="830281"/>
                <a:ext cx="9360000" cy="1785104"/>
              </a:xfrm>
              <a:prstGeom prst="rect">
                <a:avLst/>
              </a:prstGeom>
              <a:blipFill>
                <a:blip r:embed="rId2"/>
                <a:stretch>
                  <a:fillRect l="-846" t="-2389" r="-781" b="-6485"/>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CEAEE69B-CC85-0ABE-B5AE-49022533D452}"/>
              </a:ext>
            </a:extLst>
          </p:cNvPr>
          <p:cNvPicPr>
            <a:picLocks noChangeAspect="1"/>
          </p:cNvPicPr>
          <p:nvPr/>
        </p:nvPicPr>
        <p:blipFill>
          <a:blip r:embed="rId3"/>
          <a:stretch>
            <a:fillRect/>
          </a:stretch>
        </p:blipFill>
        <p:spPr>
          <a:xfrm>
            <a:off x="329004" y="937857"/>
            <a:ext cx="2160000" cy="878644"/>
          </a:xfrm>
          <a:prstGeom prst="rect">
            <a:avLst/>
          </a:prstGeom>
        </p:spPr>
      </p:pic>
      <p:pic>
        <p:nvPicPr>
          <p:cNvPr id="11" name="Imagem 10" descr="Diagrama&#10;&#10;O conteúdo gerado por IA pode estar incorreto.">
            <a:extLst>
              <a:ext uri="{FF2B5EF4-FFF2-40B4-BE49-F238E27FC236}">
                <a16:creationId xmlns:a16="http://schemas.microsoft.com/office/drawing/2014/main" id="{26D7A958-DFA7-6329-CD75-CF808689BB4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669660" y="2669173"/>
            <a:ext cx="4320000" cy="3863708"/>
          </a:xfrm>
          <a:prstGeom prst="rect">
            <a:avLst/>
          </a:prstGeom>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63C5DFAA-B51A-A943-A0FB-D973A3273059}"/>
                  </a:ext>
                </a:extLst>
              </p:cNvPr>
              <p:cNvSpPr txBox="1"/>
              <p:nvPr/>
            </p:nvSpPr>
            <p:spPr>
              <a:xfrm>
                <a:off x="5529458" y="2615383"/>
                <a:ext cx="5389554" cy="4108241"/>
              </a:xfrm>
              <a:prstGeom prst="rect">
                <a:avLst/>
              </a:prstGeom>
              <a:solidFill>
                <a:schemeClr val="bg1"/>
              </a:solidFill>
            </p:spPr>
            <p:txBody>
              <a:bodyPr wrap="square">
                <a:spAutoFit/>
              </a:bodyPr>
              <a:lstStyle/>
              <a:p>
                <a:pPr algn="just">
                  <a:spcAft>
                    <a:spcPts val="800"/>
                  </a:spcAft>
                </a:pPr>
                <a:endParaRPr lang="pt-BR" sz="2200" dirty="0">
                  <a:latin typeface="Arial Narrow" panose="020B0606020202030204" pitchFamily="34" charset="0"/>
                </a:endParaRPr>
              </a:p>
              <a:p>
                <a:pPr algn="just">
                  <a:spcAft>
                    <a:spcPts val="800"/>
                  </a:spcAft>
                </a:pPr>
                <a:r>
                  <a:rPr lang="pt-BR" sz="2200" dirty="0">
                    <a:latin typeface="Arial Narrow" panose="020B0606020202030204" pitchFamily="34" charset="0"/>
                  </a:rPr>
                  <a:t>Qual é a relação entre </a:t>
                </a:r>
                <a14:m>
                  <m:oMath xmlns:m="http://schemas.openxmlformats.org/officeDocument/2006/math">
                    <m:r>
                      <a:rPr lang="pt-BR" sz="2200" i="1">
                        <a:latin typeface="Cambria Math" panose="02040503050406030204" pitchFamily="18" charset="0"/>
                      </a:rPr>
                      <m:t>𝐻</m:t>
                    </m:r>
                  </m:oMath>
                </a14:m>
                <a:r>
                  <a:rPr lang="pt-BR" sz="2200" dirty="0">
                    <a:latin typeface="Arial Narrow" panose="020B0606020202030204" pitchFamily="34" charset="0"/>
                  </a:rPr>
                  <a:t> e </a:t>
                </a:r>
                <a14:m>
                  <m:oMath xmlns:m="http://schemas.openxmlformats.org/officeDocument/2006/math">
                    <m:r>
                      <a:rPr lang="pt-BR" sz="2200" i="1">
                        <a:latin typeface="Cambria Math" panose="02040503050406030204" pitchFamily="18" charset="0"/>
                      </a:rPr>
                      <m:t>𝑋</m:t>
                    </m:r>
                  </m:oMath>
                </a14:m>
                <a:r>
                  <a:rPr lang="pt-BR" sz="2200" dirty="0">
                    <a:latin typeface="Arial Narrow" panose="020B0606020202030204" pitchFamily="34" charset="0"/>
                  </a:rPr>
                  <a:t> nesse experimento?</a:t>
                </a:r>
              </a:p>
              <a:p>
                <a:pPr>
                  <a:spcAft>
                    <a:spcPts val="800"/>
                  </a:spcAft>
                </a:pPr>
                <a14:m>
                  <m:oMathPara xmlns:m="http://schemas.openxmlformats.org/officeDocument/2006/math">
                    <m:oMathParaPr>
                      <m:jc m:val="left"/>
                    </m:oMathParaPr>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A</m:t>
                          </m:r>
                        </m:e>
                      </m:d>
                      <m:r>
                        <a:rPr lang="pt-BR" sz="2200" i="1">
                          <a:latin typeface="Cambria Math" panose="02040503050406030204" pitchFamily="18" charset="0"/>
                        </a:rPr>
                        <m:t> </m:t>
                      </m:r>
                      <m:f>
                        <m:fPr>
                          <m:ctrlPr>
                            <a:rPr lang="pt-BR" sz="2200" i="1">
                              <a:latin typeface="Cambria Math" panose="02040503050406030204" pitchFamily="18" charset="0"/>
                            </a:rPr>
                          </m:ctrlPr>
                        </m:fPr>
                        <m:num>
                          <m:r>
                            <a:rPr lang="pt-BR" sz="2200" i="1">
                              <a:latin typeface="Cambria Math" panose="02040503050406030204" pitchFamily="18" charset="0"/>
                            </a:rPr>
                            <m:t>𝐻</m:t>
                          </m:r>
                        </m:num>
                        <m:den>
                          <m:r>
                            <a:rPr lang="pt-BR" sz="2200" i="1">
                              <a:latin typeface="Cambria Math" panose="02040503050406030204" pitchFamily="18" charset="0"/>
                            </a:rPr>
                            <m:t>𝑋</m:t>
                          </m:r>
                        </m:den>
                      </m:f>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1</m:t>
                          </m:r>
                        </m:num>
                        <m:den>
                          <m:r>
                            <a:rPr lang="pt-BR" sz="2200" i="1">
                              <a:latin typeface="Cambria Math" panose="02040503050406030204" pitchFamily="18" charset="0"/>
                            </a:rPr>
                            <m:t> 7 </m:t>
                          </m:r>
                        </m:den>
                      </m:f>
                    </m:oMath>
                  </m:oMathPara>
                </a14:m>
                <a:endParaRPr lang="pt-BR" sz="2200" dirty="0">
                  <a:latin typeface="Arial Narrow" panose="020B0606020202030204" pitchFamily="34" charset="0"/>
                </a:endParaRPr>
              </a:p>
              <a:p>
                <a:pPr>
                  <a:spcAft>
                    <a:spcPts val="800"/>
                  </a:spcAft>
                </a:pPr>
                <a14:m>
                  <m:oMathPara xmlns:m="http://schemas.openxmlformats.org/officeDocument/2006/math">
                    <m:oMathParaPr>
                      <m:jc m:val="left"/>
                    </m:oMathParaPr>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B</m:t>
                          </m:r>
                        </m:e>
                      </m:d>
                      <m:r>
                        <a:rPr lang="pt-BR" sz="2200" i="1">
                          <a:latin typeface="Cambria Math" panose="02040503050406030204" pitchFamily="18" charset="0"/>
                        </a:rPr>
                        <m:t> </m:t>
                      </m:r>
                      <m:f>
                        <m:fPr>
                          <m:ctrlPr>
                            <a:rPr lang="pt-BR" sz="2200" i="1">
                              <a:latin typeface="Cambria Math" panose="02040503050406030204" pitchFamily="18" charset="0"/>
                            </a:rPr>
                          </m:ctrlPr>
                        </m:fPr>
                        <m:num>
                          <m:r>
                            <a:rPr lang="pt-BR" sz="2200" i="1">
                              <a:latin typeface="Cambria Math" panose="02040503050406030204" pitchFamily="18" charset="0"/>
                            </a:rPr>
                            <m:t>𝐻</m:t>
                          </m:r>
                        </m:num>
                        <m:den>
                          <m:r>
                            <a:rPr lang="pt-BR" sz="2200" i="1">
                              <a:latin typeface="Cambria Math" panose="02040503050406030204" pitchFamily="18" charset="0"/>
                            </a:rPr>
                            <m:t>𝑋</m:t>
                          </m:r>
                        </m:den>
                      </m:f>
                      <m:r>
                        <a:rPr lang="pt-BR" sz="2200" i="1">
                          <a:latin typeface="Cambria Math" panose="02040503050406030204" pitchFamily="18" charset="0"/>
                        </a:rPr>
                        <m:t>=7</m:t>
                      </m:r>
                    </m:oMath>
                  </m:oMathPara>
                </a14:m>
                <a:endParaRPr lang="pt-BR" sz="2200" dirty="0">
                  <a:latin typeface="Arial Narrow" panose="020B0606020202030204" pitchFamily="34" charset="0"/>
                </a:endParaRPr>
              </a:p>
              <a:p>
                <a:pPr>
                  <a:spcAft>
                    <a:spcPts val="800"/>
                  </a:spcAft>
                </a:pPr>
                <a14:m>
                  <m:oMathPara xmlns:m="http://schemas.openxmlformats.org/officeDocument/2006/math">
                    <m:oMathParaPr>
                      <m:jc m:val="left"/>
                    </m:oMathParaPr>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C</m:t>
                          </m:r>
                        </m:e>
                      </m:d>
                      <m:r>
                        <a:rPr lang="pt-BR" sz="2200" i="1">
                          <a:latin typeface="Cambria Math" panose="02040503050406030204" pitchFamily="18" charset="0"/>
                        </a:rPr>
                        <m:t> </m:t>
                      </m:r>
                      <m:r>
                        <a:rPr lang="pt-BR" sz="2200" i="1">
                          <a:latin typeface="Cambria Math" panose="02040503050406030204" pitchFamily="18" charset="0"/>
                        </a:rPr>
                        <m:t>𝐻</m:t>
                      </m:r>
                      <m:r>
                        <a:rPr lang="pt-BR" sz="2200" i="1">
                          <a:latin typeface="Cambria Math" panose="02040503050406030204" pitchFamily="18" charset="0"/>
                        </a:rPr>
                        <m:t>∙</m:t>
                      </m:r>
                      <m:r>
                        <a:rPr lang="pt-BR" sz="2200" i="1">
                          <a:latin typeface="Cambria Math" panose="02040503050406030204" pitchFamily="18" charset="0"/>
                        </a:rPr>
                        <m:t>𝑋</m:t>
                      </m:r>
                      <m:r>
                        <a:rPr lang="pt-BR" sz="2200" i="1">
                          <a:latin typeface="Cambria Math" panose="02040503050406030204" pitchFamily="18" charset="0"/>
                        </a:rPr>
                        <m:t>=700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D</m:t>
                          </m:r>
                        </m:e>
                      </m:d>
                      <m:r>
                        <a:rPr lang="pt-BR" sz="2200">
                          <a:latin typeface="Cambria Math" panose="02040503050406030204" pitchFamily="18" charset="0"/>
                        </a:rPr>
                        <m:t> </m:t>
                      </m:r>
                      <m:r>
                        <a:rPr lang="pt-BR" sz="2200" i="1">
                          <a:latin typeface="Cambria Math" panose="02040503050406030204" pitchFamily="18" charset="0"/>
                        </a:rPr>
                        <m:t>𝐻</m:t>
                      </m:r>
                      <m:r>
                        <a:rPr lang="pt-BR" sz="2200" i="1">
                          <a:latin typeface="Cambria Math" panose="02040503050406030204" pitchFamily="18" charset="0"/>
                        </a:rPr>
                        <m:t>∙</m:t>
                      </m:r>
                      <m:r>
                        <a:rPr lang="pt-BR" sz="2200" i="1">
                          <a:latin typeface="Cambria Math" panose="02040503050406030204" pitchFamily="18" charset="0"/>
                        </a:rPr>
                        <m:t>𝑋</m:t>
                      </m:r>
                      <m:r>
                        <a:rPr lang="pt-BR" sz="2200" i="1">
                          <a:latin typeface="Cambria Math" panose="02040503050406030204" pitchFamily="18" charset="0"/>
                        </a:rPr>
                        <m:t>=1400</m:t>
                      </m:r>
                    </m:oMath>
                  </m:oMathPara>
                </a14:m>
                <a:endParaRPr lang="pt-BR" sz="2200" dirty="0">
                  <a:latin typeface="Arial Narrow" panose="020B0606020202030204" pitchFamily="34" charset="0"/>
                </a:endParaRPr>
              </a:p>
              <a:p>
                <a:pPr>
                  <a:spcAft>
                    <a:spcPts val="800"/>
                  </a:spcAft>
                </a:pPr>
                <a14:m>
                  <m:oMathPara xmlns:m="http://schemas.openxmlformats.org/officeDocument/2006/math">
                    <m:oMathParaPr>
                      <m:jc m:val="left"/>
                    </m:oMathParaPr>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E</m:t>
                          </m:r>
                        </m:e>
                      </m:d>
                      <m:r>
                        <a:rPr lang="pt-BR" sz="2200" i="1">
                          <a:latin typeface="Cambria Math" panose="02040503050406030204" pitchFamily="18" charset="0"/>
                        </a:rPr>
                        <m:t> </m:t>
                      </m:r>
                      <m:r>
                        <a:rPr lang="pt-BR" sz="2200" i="1">
                          <a:latin typeface="Cambria Math" panose="02040503050406030204" pitchFamily="18" charset="0"/>
                        </a:rPr>
                        <m:t>𝐻</m:t>
                      </m:r>
                      <m:r>
                        <a:rPr lang="pt-BR" sz="2200" i="1">
                          <a:latin typeface="Cambria Math" panose="02040503050406030204" pitchFamily="18" charset="0"/>
                        </a:rPr>
                        <m:t>∙</m:t>
                      </m:r>
                      <m:r>
                        <a:rPr lang="pt-BR" sz="2200" i="1">
                          <a:latin typeface="Cambria Math" panose="02040503050406030204" pitchFamily="18" charset="0"/>
                        </a:rPr>
                        <m:t>𝑋</m:t>
                      </m:r>
                      <m:r>
                        <a:rPr lang="pt-BR" sz="2200" i="1">
                          <a:latin typeface="Cambria Math" panose="02040503050406030204" pitchFamily="18" charset="0"/>
                        </a:rPr>
                        <m:t>=2800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63C5DFAA-B51A-A943-A0FB-D973A3273059}"/>
                  </a:ext>
                </a:extLst>
              </p:cNvPr>
              <p:cNvSpPr txBox="1">
                <a:spLocks noRot="1" noChangeAspect="1" noMove="1" noResize="1" noEditPoints="1" noAdjustHandles="1" noChangeArrowheads="1" noChangeShapeType="1" noTextEdit="1"/>
              </p:cNvSpPr>
              <p:nvPr/>
            </p:nvSpPr>
            <p:spPr>
              <a:xfrm>
                <a:off x="5529458" y="2615383"/>
                <a:ext cx="5389554" cy="4108241"/>
              </a:xfrm>
              <a:prstGeom prst="rect">
                <a:avLst/>
              </a:prstGeom>
              <a:blipFill>
                <a:blip r:embed="rId6"/>
                <a:stretch>
                  <a:fillRect l="-1471"/>
                </a:stretch>
              </a:blipFill>
            </p:spPr>
            <p:txBody>
              <a:bodyPr/>
              <a:lstStyle/>
              <a:p>
                <a:r>
                  <a:rPr lang="pt-BR">
                    <a:noFill/>
                  </a:rPr>
                  <a:t> </a:t>
                </a:r>
              </a:p>
            </p:txBody>
          </p:sp>
        </mc:Fallback>
      </mc:AlternateContent>
    </p:spTree>
    <p:extLst>
      <p:ext uri="{BB962C8B-B14F-4D97-AF65-F5344CB8AC3E}">
        <p14:creationId xmlns:p14="http://schemas.microsoft.com/office/powerpoint/2010/main" val="2535664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594CD-9238-49A6-EC5B-F369BBC0B6B6}"/>
            </a:ext>
          </a:extLst>
        </p:cNvPr>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295D0208-6746-6D52-808C-EA88CE9DDCF8}"/>
              </a:ext>
            </a:extLst>
          </p:cNvPr>
          <p:cNvSpPr/>
          <p:nvPr/>
        </p:nvSpPr>
        <p:spPr>
          <a:xfrm>
            <a:off x="2537012" y="848379"/>
            <a:ext cx="9483954" cy="1195578"/>
          </a:xfrm>
          <a:prstGeom prst="roundRect">
            <a:avLst>
              <a:gd name="adj" fmla="val 5000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dirty="0">
                <a:solidFill>
                  <a:schemeClr val="tx1"/>
                </a:solidFill>
                <a:latin typeface="Arial Narrow" panose="020B0606020202030204" pitchFamily="34" charset="0"/>
              </a:rPr>
              <a:t>Caro(a) estudante, neste momento, vamos exercitar a habilidade de </a:t>
            </a:r>
            <a:r>
              <a:rPr lang="pt-BR" sz="2000" b="1" dirty="0">
                <a:solidFill>
                  <a:schemeClr val="tx1"/>
                </a:solidFill>
                <a:latin typeface="Arial Narrow" panose="020B0606020202030204" pitchFamily="34" charset="0"/>
              </a:rPr>
              <a:t>resolver</a:t>
            </a:r>
            <a:r>
              <a:rPr lang="pt-BR" sz="2000" dirty="0">
                <a:solidFill>
                  <a:schemeClr val="tx1"/>
                </a:solidFill>
                <a:latin typeface="Arial Narrow" panose="020B0606020202030204" pitchFamily="34" charset="0"/>
              </a:rPr>
              <a:t> problemas que envolvam a semelhança de triângulos. Fique atento(a) à resolução e marque apenas uma alternativa.</a:t>
            </a:r>
          </a:p>
        </p:txBody>
      </p:sp>
      <p:pic>
        <p:nvPicPr>
          <p:cNvPr id="4" name="Imagem 3">
            <a:extLst>
              <a:ext uri="{FF2B5EF4-FFF2-40B4-BE49-F238E27FC236}">
                <a16:creationId xmlns:a16="http://schemas.microsoft.com/office/drawing/2014/main" id="{C936F43D-C86C-FFEC-3AD0-0D418A83BF0F}"/>
              </a:ext>
            </a:extLst>
          </p:cNvPr>
          <p:cNvPicPr>
            <a:picLocks noChangeAspect="1"/>
          </p:cNvPicPr>
          <p:nvPr/>
        </p:nvPicPr>
        <p:blipFill>
          <a:blip r:embed="rId2"/>
          <a:stretch>
            <a:fillRect/>
          </a:stretch>
        </p:blipFill>
        <p:spPr>
          <a:xfrm>
            <a:off x="359509" y="1009244"/>
            <a:ext cx="2339087" cy="873847"/>
          </a:xfrm>
          <a:prstGeom prst="rect">
            <a:avLst/>
          </a:prstGeom>
        </p:spPr>
      </p:pic>
      <p:sp>
        <p:nvSpPr>
          <p:cNvPr id="6" name="CaixaDeTexto 5">
            <a:extLst>
              <a:ext uri="{FF2B5EF4-FFF2-40B4-BE49-F238E27FC236}">
                <a16:creationId xmlns:a16="http://schemas.microsoft.com/office/drawing/2014/main" id="{27EAA285-FAA2-9A82-2D50-27520EB8EFCD}"/>
              </a:ext>
            </a:extLst>
          </p:cNvPr>
          <p:cNvSpPr txBox="1"/>
          <p:nvPr/>
        </p:nvSpPr>
        <p:spPr>
          <a:xfrm>
            <a:off x="156000" y="2061886"/>
            <a:ext cx="11880000" cy="4625882"/>
          </a:xfrm>
          <a:prstGeom prst="rect">
            <a:avLst/>
          </a:prstGeom>
          <a:solidFill>
            <a:schemeClr val="bg1"/>
          </a:solidFill>
        </p:spPr>
        <p:txBody>
          <a:bodyPr wrap="square">
            <a:spAutoFit/>
          </a:bodyPr>
          <a:lstStyle/>
          <a:p>
            <a:pPr algn="just">
              <a:lnSpc>
                <a:spcPct val="115000"/>
              </a:lnSpc>
              <a:spcAft>
                <a:spcPts val="800"/>
              </a:spcAft>
              <a:buNone/>
              <a:tabLst>
                <a:tab pos="673100" algn="l"/>
              </a:tabLst>
            </a:pPr>
            <a:endParaRPr lang="pt-BR" sz="14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tabLst>
                <a:tab pos="673100" algn="l"/>
              </a:tabLs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Item 1. (CAED 2025)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um trabalho acadêmico, Jaqueline, que é estudante de engenharia mecânica, projetou um sistema para transportar blocos por uma rampa utilizando cabos de aço e um conjunto de polias. Observe, a seguir, um esboço desse sistema com algumas medidas indicadas.</a:t>
            </a:r>
          </a:p>
          <a:p>
            <a:pPr marL="4930775" algn="just">
              <a:lnSpc>
                <a:spcPct val="115000"/>
              </a:lnSpc>
              <a:spcAft>
                <a:spcPts val="800"/>
              </a:spcAft>
              <a:tabLst>
                <a:tab pos="673100" algn="l"/>
              </a:tabLst>
            </a:pPr>
            <a:r>
              <a:rPr lang="pt-BR" sz="2200" dirty="0">
                <a:latin typeface="Arial Narrow" panose="020B0606020202030204" pitchFamily="34" charset="0"/>
              </a:rPr>
              <a:t>Qual é o comprimento total, em decímetros, da rampa de deslizamento desse sistema? </a:t>
            </a:r>
          </a:p>
          <a:p>
            <a:pPr marL="4930775" algn="just"/>
            <a:r>
              <a:rPr lang="pt-BR" sz="2200" dirty="0">
                <a:latin typeface="Arial Narrow" panose="020B0606020202030204" pitchFamily="34" charset="0"/>
              </a:rPr>
              <a:t>(A) 38 </a:t>
            </a:r>
          </a:p>
          <a:p>
            <a:pPr marL="4930775" algn="just"/>
            <a:r>
              <a:rPr lang="pt-BR" sz="2200" dirty="0">
                <a:latin typeface="Arial Narrow" panose="020B0606020202030204" pitchFamily="34" charset="0"/>
              </a:rPr>
              <a:t>(B) 28 </a:t>
            </a:r>
          </a:p>
          <a:p>
            <a:pPr marL="4930775" algn="just"/>
            <a:r>
              <a:rPr lang="pt-BR" sz="2200" dirty="0">
                <a:latin typeface="Arial Narrow" panose="020B0606020202030204" pitchFamily="34" charset="0"/>
              </a:rPr>
              <a:t>(C) 25 </a:t>
            </a:r>
          </a:p>
          <a:p>
            <a:pPr marL="4930775" algn="just"/>
            <a:r>
              <a:rPr lang="pt-BR" sz="2200" dirty="0">
                <a:latin typeface="Arial Narrow" panose="020B0606020202030204" pitchFamily="34" charset="0"/>
              </a:rPr>
              <a:t>(D) 24 </a:t>
            </a:r>
          </a:p>
          <a:p>
            <a:pPr marL="4930775" algn="just"/>
            <a:r>
              <a:rPr lang="pt-BR" sz="2200" dirty="0">
                <a:latin typeface="Arial Narrow" panose="020B0606020202030204" pitchFamily="34" charset="0"/>
              </a:rPr>
              <a:t>(E) 23</a:t>
            </a:r>
          </a:p>
          <a:p>
            <a:pPr marL="4930775" algn="just"/>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8" name="Imagem 7" descr="Diagrama, Desenho técnico&#10;&#10;O conteúdo gerado por IA pode estar incorreto.">
            <a:extLst>
              <a:ext uri="{FF2B5EF4-FFF2-40B4-BE49-F238E27FC236}">
                <a16:creationId xmlns:a16="http://schemas.microsoft.com/office/drawing/2014/main" id="{5E154BB7-64FB-52A1-0EBB-6F7D7169176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808730" y="3697942"/>
            <a:ext cx="3600000" cy="2876915"/>
          </a:xfrm>
          <a:prstGeom prst="rect">
            <a:avLst/>
          </a:prstGeom>
        </p:spPr>
      </p:pic>
    </p:spTree>
    <p:extLst>
      <p:ext uri="{BB962C8B-B14F-4D97-AF65-F5344CB8AC3E}">
        <p14:creationId xmlns:p14="http://schemas.microsoft.com/office/powerpoint/2010/main" val="2374435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CE98E-4460-7914-C6D3-F1850D05D2D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DFB9F3F-2CF3-A87A-511B-AE28BD627F89}"/>
                  </a:ext>
                </a:extLst>
              </p:cNvPr>
              <p:cNvSpPr txBox="1"/>
              <p:nvPr/>
            </p:nvSpPr>
            <p:spPr>
              <a:xfrm>
                <a:off x="336000" y="880028"/>
                <a:ext cx="11520000" cy="4565352"/>
              </a:xfrm>
              <a:prstGeom prst="rect">
                <a:avLst/>
              </a:prstGeom>
              <a:solidFill>
                <a:schemeClr val="bg1"/>
              </a:solidFill>
            </p:spPr>
            <p:txBody>
              <a:bodyPr wrap="square">
                <a:spAutoFit/>
              </a:bodyPr>
              <a:lstStyle/>
              <a:p>
                <a:pPr marR="88900" algn="ctr">
                  <a:spcAft>
                    <a:spcPts val="400"/>
                  </a:spcAft>
                  <a:buNone/>
                </a:pPr>
                <a:endPar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marR="88900" algn="ctr">
                  <a:spcAft>
                    <a:spcPts val="400"/>
                  </a:spcAft>
                  <a:buNone/>
                </a:pPr>
                <a:endPar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marR="88900" algn="ctr">
                  <a:spcAft>
                    <a:spcPts val="4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RELAÇÕES MÉTRICAS NO TRIÂNGULO RETÂNGULO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R="88900" algn="ctr">
                  <a:spcAft>
                    <a:spcPts val="400"/>
                  </a:spcAft>
                  <a:buNone/>
                </a:pPr>
                <a:r>
                  <a:rPr lang="pt-BR" sz="2200" b="1" u="none" strike="noStrike"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fontAlgn="base">
                  <a:spcAft>
                    <a:spcPts val="400"/>
                  </a:spcAft>
                  <a:buNone/>
                </a:pPr>
                <a:r>
                  <a:rPr lang="pt-BR" sz="2200" dirty="0">
                    <a:solidFill>
                      <a:srgbClr val="000000"/>
                    </a:solidFill>
                    <a:effectLst/>
                    <a:latin typeface="Arial Narrow" panose="020B0606020202030204" pitchFamily="34" charset="0"/>
                    <a:ea typeface="Times New Roman" panose="02020603050405020304" pitchFamily="18" charset="0"/>
                  </a:rPr>
                  <a:t>As relações métricas relacionam as medidas dos elementos de um triângulo retângulo. O triângulo retângulo </a:t>
                </a:r>
                <a14:m>
                  <m:oMath xmlns:m="http://schemas.openxmlformats.org/officeDocument/2006/math">
                    <m:r>
                      <m:rPr>
                        <m:sty m:val="p"/>
                      </m:rPr>
                      <a:rPr lang="pt-BR" sz="2200">
                        <a:solidFill>
                          <a:srgbClr val="000000"/>
                        </a:solidFill>
                        <a:effectLst/>
                        <a:latin typeface="Cambria Math" panose="02040503050406030204" pitchFamily="18" charset="0"/>
                        <a:ea typeface="Times New Roman" panose="02020603050405020304" pitchFamily="18" charset="0"/>
                      </a:rPr>
                      <m:t>ABC</m:t>
                    </m:r>
                  </m:oMath>
                </a14:m>
                <a:r>
                  <a:rPr lang="pt-BR" sz="2200" dirty="0">
                    <a:solidFill>
                      <a:srgbClr val="000000"/>
                    </a:solidFill>
                    <a:effectLst/>
                    <a:latin typeface="Arial Narrow" panose="020B0606020202030204" pitchFamily="34" charset="0"/>
                    <a:ea typeface="Times New Roman" panose="02020603050405020304" pitchFamily="18" charset="0"/>
                  </a:rPr>
                  <a:t>, a seguir, apresenta um lado denominado hipotenusa (maior lado do triângulo e oposto ao ângulo reto) e, outros dois lados chamados de catetos. </a:t>
                </a:r>
              </a:p>
              <a:p>
                <a:pPr marL="5648325" algn="just" fontAlgn="base">
                  <a:spcAft>
                    <a:spcPts val="400"/>
                  </a:spcAft>
                  <a:buNone/>
                </a:pPr>
                <a:r>
                  <a:rPr lang="pt-BR" sz="2200" dirty="0">
                    <a:effectLst/>
                    <a:latin typeface="Arial Narrow" panose="020B0606020202030204" pitchFamily="34" charset="0"/>
                    <a:ea typeface="Times New Roman" panose="02020603050405020304" pitchFamily="18" charset="0"/>
                  </a:rPr>
                  <a:t>Elementos do triângulo </a:t>
                </a:r>
                <a14:m>
                  <m:oMath xmlns:m="http://schemas.openxmlformats.org/officeDocument/2006/math">
                    <m:r>
                      <a:rPr lang="pt-BR" sz="2200" b="1">
                        <a:effectLst/>
                        <a:latin typeface="Cambria Math" panose="02040503050406030204" pitchFamily="18" charset="0"/>
                        <a:ea typeface="Times New Roman" panose="02020603050405020304" pitchFamily="18" charset="0"/>
                      </a:rPr>
                      <m:t>𝐀𝐁𝐂</m:t>
                    </m:r>
                  </m:oMath>
                </a14:m>
                <a:r>
                  <a:rPr lang="pt-BR" sz="2200" dirty="0">
                    <a:effectLst/>
                    <a:latin typeface="Arial Narrow" panose="020B0606020202030204" pitchFamily="34" charset="0"/>
                    <a:ea typeface="Times New Roman" panose="02020603050405020304" pitchFamily="18" charset="0"/>
                  </a:rPr>
                  <a:t>:</a:t>
                </a:r>
              </a:p>
              <a:p>
                <a:pPr marL="5648325" algn="just" fontAlgn="base">
                  <a:spcAft>
                    <a:spcPts val="400"/>
                  </a:spcAft>
                  <a:buNone/>
                </a:pPr>
                <a14:m>
                  <m:oMath xmlns:m="http://schemas.openxmlformats.org/officeDocument/2006/math">
                    <m:r>
                      <a:rPr lang="pt-BR" sz="2200" b="1" i="1">
                        <a:solidFill>
                          <a:srgbClr val="0070C0"/>
                        </a:solidFill>
                        <a:effectLst/>
                        <a:latin typeface="Cambria Math" panose="02040503050406030204" pitchFamily="18" charset="0"/>
                        <a:ea typeface="Times New Roman" panose="02020603050405020304" pitchFamily="18" charset="0"/>
                      </a:rPr>
                      <m:t>𝒂</m:t>
                    </m:r>
                    <m:r>
                      <a:rPr lang="pt-BR" sz="2200" b="1" i="1">
                        <a:effectLst/>
                        <a:latin typeface="Cambria Math" panose="02040503050406030204" pitchFamily="18" charset="0"/>
                        <a:ea typeface="Times New Roman" panose="02020603050405020304" pitchFamily="18" charset="0"/>
                      </a:rPr>
                      <m:t>→</m:t>
                    </m:r>
                  </m:oMath>
                </a14:m>
                <a:r>
                  <a:rPr lang="pt-BR" sz="2200" dirty="0">
                    <a:effectLst/>
                    <a:latin typeface="Arial Narrow" panose="020B0606020202030204" pitchFamily="34" charset="0"/>
                    <a:ea typeface="Times New Roman" panose="02020603050405020304" pitchFamily="18" charset="0"/>
                  </a:rPr>
                  <a:t> hipotenusa;</a:t>
                </a:r>
              </a:p>
              <a:p>
                <a:pPr marL="5648325">
                  <a:spcAft>
                    <a:spcPts val="400"/>
                  </a:spcAft>
                  <a:buNone/>
                </a:pPr>
                <a14:m>
                  <m:oMath xmlns:m="http://schemas.openxmlformats.org/officeDocument/2006/math">
                    <m:r>
                      <a:rPr lang="pt-BR" sz="2200" b="1" i="1">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a:effectLst/>
                        <a:latin typeface="Cambria Math" panose="02040503050406030204" pitchFamily="18" charset="0"/>
                        <a:ea typeface="MS Mincho" panose="02020609040205080304" pitchFamily="49" charset="-128"/>
                        <a:cs typeface="Times New Roman" panose="02020603050405020304" pitchFamily="18" charset="0"/>
                      </a:rPr>
                      <m:t>→</m:t>
                    </m:r>
                  </m:oMath>
                </a14:m>
                <a:r>
                  <a:rPr lang="pt-BR" sz="2200" dirty="0">
                    <a:effectLst/>
                    <a:latin typeface="Arial Narrow" panose="020B0606020202030204" pitchFamily="34" charset="0"/>
                    <a:ea typeface="MS Mincho" panose="02020609040205080304" pitchFamily="49" charset="-128"/>
                    <a:cs typeface="Times New Roman" panose="02020603050405020304" pitchFamily="18" charset="0"/>
                  </a:rPr>
                  <a:t> cateto;</a:t>
                </a:r>
                <a:br>
                  <a:rPr lang="pt-BR" sz="2200" dirty="0">
                    <a:effectLst/>
                    <a:latin typeface="Arial Narrow" panose="020B0606020202030204" pitchFamily="34" charset="0"/>
                    <a:ea typeface="MS Mincho" panose="02020609040205080304" pitchFamily="49" charset="-128"/>
                    <a:cs typeface="Times New Roman" panose="02020603050405020304" pitchFamily="18" charset="0"/>
                  </a:rPr>
                </a:br>
                <a14:m>
                  <m:oMath xmlns:m="http://schemas.openxmlformats.org/officeDocument/2006/math">
                    <m:r>
                      <a:rPr lang="pt-BR" sz="2200" b="1" i="1">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200" b="1" i="1">
                        <a:effectLst/>
                        <a:latin typeface="Cambria Math" panose="02040503050406030204" pitchFamily="18" charset="0"/>
                        <a:ea typeface="MS Mincho" panose="02020609040205080304" pitchFamily="49" charset="-128"/>
                        <a:cs typeface="Times New Roman" panose="02020603050405020304" pitchFamily="18" charset="0"/>
                      </a:rPr>
                      <m:t>→</m:t>
                    </m:r>
                  </m:oMath>
                </a14:m>
                <a:r>
                  <a:rPr lang="pt-BR" sz="2200" dirty="0">
                    <a:effectLst/>
                    <a:latin typeface="Arial Narrow" panose="020B0606020202030204" pitchFamily="34" charset="0"/>
                    <a:ea typeface="MS Mincho" panose="02020609040205080304" pitchFamily="49" charset="-128"/>
                    <a:cs typeface="Times New Roman" panose="02020603050405020304" pitchFamily="18" charset="0"/>
                  </a:rPr>
                  <a:t> cateto.</a:t>
                </a:r>
              </a:p>
              <a:p>
                <a:pPr marL="5648325">
                  <a:spcAft>
                    <a:spcPts val="400"/>
                  </a:spcAft>
                  <a:buNone/>
                </a:pPr>
                <a:endParaRPr lang="pt-BR" sz="2200" dirty="0">
                  <a:effectLst/>
                  <a:latin typeface="Arial Narrow" panose="020B0606020202030204" pitchFamily="34" charset="0"/>
                  <a:ea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ADFB9F3F-2CF3-A87A-511B-AE28BD627F89}"/>
                  </a:ext>
                </a:extLst>
              </p:cNvPr>
              <p:cNvSpPr txBox="1">
                <a:spLocks noRot="1" noChangeAspect="1" noMove="1" noResize="1" noEditPoints="1" noAdjustHandles="1" noChangeArrowheads="1" noChangeShapeType="1" noTextEdit="1"/>
              </p:cNvSpPr>
              <p:nvPr/>
            </p:nvSpPr>
            <p:spPr>
              <a:xfrm>
                <a:off x="336000" y="880028"/>
                <a:ext cx="11520000" cy="4565352"/>
              </a:xfrm>
              <a:prstGeom prst="rect">
                <a:avLst/>
              </a:prstGeom>
              <a:blipFill>
                <a:blip r:embed="rId2"/>
                <a:stretch>
                  <a:fillRect l="-688" r="-688"/>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E346A1E7-5DA5-4648-F562-573D07A7EC93}"/>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40023" t="44561" r="38225" b="34019"/>
          <a:stretch>
            <a:fillRect/>
          </a:stretch>
        </p:blipFill>
        <p:spPr bwMode="auto">
          <a:xfrm>
            <a:off x="956317" y="3561680"/>
            <a:ext cx="3795139" cy="2317680"/>
          </a:xfrm>
          <a:prstGeom prst="rect">
            <a:avLst/>
          </a:prstGeom>
          <a:ln>
            <a:noFill/>
          </a:ln>
          <a:extLst>
            <a:ext uri="{53640926-AAD7-44D8-BBD7-CCE9431645EC}">
              <a14:shadowObscured xmlns:a14="http://schemas.microsoft.com/office/drawing/2010/main"/>
            </a:ext>
          </a:extLst>
        </p:spPr>
      </p:pic>
      <p:pic>
        <p:nvPicPr>
          <p:cNvPr id="8" name="Imagem 7">
            <a:extLst>
              <a:ext uri="{FF2B5EF4-FFF2-40B4-BE49-F238E27FC236}">
                <a16:creationId xmlns:a16="http://schemas.microsoft.com/office/drawing/2014/main" id="{0DD38327-4CF7-C873-157A-12D5848BE8CA}"/>
              </a:ext>
            </a:extLst>
          </p:cNvPr>
          <p:cNvPicPr>
            <a:picLocks noChangeAspect="1"/>
          </p:cNvPicPr>
          <p:nvPr/>
        </p:nvPicPr>
        <p:blipFill>
          <a:blip r:embed="rId5"/>
          <a:srcRect l="786"/>
          <a:stretch>
            <a:fillRect/>
          </a:stretch>
        </p:blipFill>
        <p:spPr>
          <a:xfrm>
            <a:off x="5647059" y="5407769"/>
            <a:ext cx="5760000" cy="1140406"/>
          </a:xfrm>
          <a:prstGeom prst="rect">
            <a:avLst/>
          </a:prstGeom>
        </p:spPr>
      </p:pic>
      <p:pic>
        <p:nvPicPr>
          <p:cNvPr id="3" name="Imagem 2">
            <a:extLst>
              <a:ext uri="{FF2B5EF4-FFF2-40B4-BE49-F238E27FC236}">
                <a16:creationId xmlns:a16="http://schemas.microsoft.com/office/drawing/2014/main" id="{F6F8D45A-CB2C-E786-9B06-5CD76D6AD365}"/>
              </a:ext>
            </a:extLst>
          </p:cNvPr>
          <p:cNvPicPr>
            <a:picLocks noChangeAspect="1"/>
          </p:cNvPicPr>
          <p:nvPr/>
        </p:nvPicPr>
        <p:blipFill>
          <a:blip r:embed="rId6"/>
          <a:stretch>
            <a:fillRect/>
          </a:stretch>
        </p:blipFill>
        <p:spPr>
          <a:xfrm>
            <a:off x="156000" y="715396"/>
            <a:ext cx="3600000" cy="756302"/>
          </a:xfrm>
          <a:prstGeom prst="rect">
            <a:avLst/>
          </a:prstGeom>
        </p:spPr>
      </p:pic>
    </p:spTree>
    <p:extLst>
      <p:ext uri="{BB962C8B-B14F-4D97-AF65-F5344CB8AC3E}">
        <p14:creationId xmlns:p14="http://schemas.microsoft.com/office/powerpoint/2010/main" val="209620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D4BB479-599E-45B2-E360-0760A0B0EBCA}"/>
                  </a:ext>
                </a:extLst>
              </p:cNvPr>
              <p:cNvSpPr txBox="1"/>
              <p:nvPr/>
            </p:nvSpPr>
            <p:spPr>
              <a:xfrm>
                <a:off x="156000" y="871663"/>
                <a:ext cx="5760000" cy="5397119"/>
              </a:xfrm>
              <a:prstGeom prst="rect">
                <a:avLst/>
              </a:prstGeom>
              <a:noFill/>
            </p:spPr>
            <p:txBody>
              <a:bodyPr wrap="square">
                <a:spAutoFit/>
              </a:bodyPr>
              <a:lstStyle/>
              <a:p>
                <a:pPr algn="just" fontAlgn="base">
                  <a:spcAft>
                    <a:spcPts val="400"/>
                  </a:spcAft>
                  <a:buNone/>
                </a:pPr>
                <a:r>
                  <a:rPr lang="pt-BR" sz="2200" dirty="0">
                    <a:solidFill>
                      <a:srgbClr val="000000"/>
                    </a:solidFill>
                    <a:effectLst/>
                    <a:latin typeface="Arial Narrow" panose="020B0606020202030204" pitchFamily="34" charset="0"/>
                    <a:ea typeface="Times New Roman" panose="02020603050405020304" pitchFamily="18" charset="0"/>
                  </a:rPr>
                  <a:t>Ao traçarmos a altura (</a:t>
                </a:r>
                <a14:m>
                  <m:oMath xmlns:m="http://schemas.openxmlformats.org/officeDocument/2006/math">
                    <m:acc>
                      <m:accPr>
                        <m:chr m:val="̅"/>
                        <m:ctrlPr>
                          <a:rPr lang="pt-BR" sz="2200" i="1">
                            <a:solidFill>
                              <a:srgbClr val="000000"/>
                            </a:solidFill>
                            <a:effectLst/>
                            <a:latin typeface="Cambria Math" panose="02040503050406030204" pitchFamily="18" charset="0"/>
                            <a:ea typeface="Times New Roman" panose="02020603050405020304" pitchFamily="18" charset="0"/>
                          </a:rPr>
                        </m:ctrlPr>
                      </m:accPr>
                      <m:e>
                        <m:r>
                          <m:rPr>
                            <m:sty m:val="p"/>
                          </m:rPr>
                          <a:rPr lang="pt-BR" sz="2200">
                            <a:solidFill>
                              <a:srgbClr val="000000"/>
                            </a:solidFill>
                            <a:effectLst/>
                            <a:latin typeface="Cambria Math" panose="02040503050406030204" pitchFamily="18" charset="0"/>
                            <a:ea typeface="Times New Roman" panose="02020603050405020304" pitchFamily="18" charset="0"/>
                          </a:rPr>
                          <m:t>AH</m:t>
                        </m:r>
                      </m:e>
                    </m:acc>
                  </m:oMath>
                </a14:m>
                <a:r>
                  <a:rPr lang="pt-BR" sz="2200" dirty="0">
                    <a:solidFill>
                      <a:srgbClr val="000000"/>
                    </a:solidFill>
                    <a:effectLst/>
                    <a:latin typeface="Arial Narrow" panose="020B0606020202030204" pitchFamily="34" charset="0"/>
                    <a:ea typeface="Times New Roman" panose="02020603050405020304" pitchFamily="18" charset="0"/>
                  </a:rPr>
                  <a:t>) do triângulo </a:t>
                </a:r>
                <a14:m>
                  <m:oMath xmlns:m="http://schemas.openxmlformats.org/officeDocument/2006/math">
                    <m:r>
                      <m:rPr>
                        <m:sty m:val="p"/>
                      </m:rPr>
                      <a:rPr lang="pt-BR" sz="2200">
                        <a:solidFill>
                          <a:srgbClr val="000000"/>
                        </a:solidFill>
                        <a:effectLst/>
                        <a:latin typeface="Cambria Math" panose="02040503050406030204" pitchFamily="18" charset="0"/>
                        <a:ea typeface="Times New Roman" panose="02020603050405020304" pitchFamily="18" charset="0"/>
                      </a:rPr>
                      <m:t>ABC</m:t>
                    </m:r>
                  </m:oMath>
                </a14:m>
                <a:r>
                  <a:rPr lang="pt-BR" sz="2200" dirty="0">
                    <a:solidFill>
                      <a:srgbClr val="000000"/>
                    </a:solidFill>
                    <a:effectLst/>
                    <a:latin typeface="Arial Narrow" panose="020B0606020202030204" pitchFamily="34" charset="0"/>
                    <a:ea typeface="Times New Roman" panose="02020603050405020304" pitchFamily="18" charset="0"/>
                  </a:rPr>
                  <a:t> relativa à hipotenusa, o lado </a:t>
                </a:r>
                <a14:m>
                  <m:oMath xmlns:m="http://schemas.openxmlformats.org/officeDocument/2006/math">
                    <m:r>
                      <a:rPr lang="pt-BR" sz="2200" b="1" i="1">
                        <a:solidFill>
                          <a:srgbClr val="0070C0"/>
                        </a:solidFill>
                        <a:effectLst/>
                        <a:latin typeface="Cambria Math" panose="02040503050406030204" pitchFamily="18" charset="0"/>
                        <a:ea typeface="Times New Roman" panose="02020603050405020304" pitchFamily="18" charset="0"/>
                      </a:rPr>
                      <m:t>𝒂</m:t>
                    </m:r>
                  </m:oMath>
                </a14:m>
                <a:r>
                  <a:rPr lang="pt-BR" sz="2200" dirty="0">
                    <a:solidFill>
                      <a:srgbClr val="000000"/>
                    </a:solidFill>
                    <a:effectLst/>
                    <a:latin typeface="Arial Narrow" panose="020B0606020202030204" pitchFamily="34" charset="0"/>
                    <a:ea typeface="Times New Roman" panose="02020603050405020304" pitchFamily="18" charset="0"/>
                  </a:rPr>
                  <a:t> será segmentado em outros dois segmentos, </a:t>
                </a:r>
                <a14:m>
                  <m:oMath xmlns:m="http://schemas.openxmlformats.org/officeDocument/2006/math">
                    <m:r>
                      <a:rPr lang="pt-BR" sz="2200" b="1" i="1">
                        <a:solidFill>
                          <a:srgbClr val="000000"/>
                        </a:solidFill>
                        <a:effectLst/>
                        <a:latin typeface="Cambria Math" panose="02040503050406030204" pitchFamily="18" charset="0"/>
                        <a:ea typeface="Times New Roman" panose="02020603050405020304" pitchFamily="18" charset="0"/>
                      </a:rPr>
                      <m:t>𝒎</m:t>
                    </m:r>
                  </m:oMath>
                </a14:m>
                <a:r>
                  <a:rPr lang="pt-BR" sz="2200" i="1" dirty="0">
                    <a:solidFill>
                      <a:srgbClr val="000000"/>
                    </a:solidFill>
                    <a:effectLst/>
                    <a:latin typeface="Arial Narrow" panose="020B0606020202030204" pitchFamily="34" charset="0"/>
                    <a:ea typeface="Times New Roman" panose="02020603050405020304" pitchFamily="18" charset="0"/>
                  </a:rPr>
                  <a:t> e </a:t>
                </a:r>
                <a14:m>
                  <m:oMath xmlns:m="http://schemas.openxmlformats.org/officeDocument/2006/math">
                    <m:r>
                      <a:rPr lang="pt-BR" sz="2200" b="1" i="1">
                        <a:solidFill>
                          <a:srgbClr val="000000"/>
                        </a:solidFill>
                        <a:effectLst/>
                        <a:latin typeface="Cambria Math" panose="02040503050406030204" pitchFamily="18" charset="0"/>
                        <a:ea typeface="Times New Roman" panose="02020603050405020304" pitchFamily="18" charset="0"/>
                      </a:rPr>
                      <m:t>𝒏</m:t>
                    </m:r>
                  </m:oMath>
                </a14:m>
                <a:r>
                  <a:rPr lang="pt-BR" sz="2200" i="1" dirty="0">
                    <a:solidFill>
                      <a:srgbClr val="000000"/>
                    </a:solidFill>
                    <a:effectLst/>
                    <a:latin typeface="Arial Narrow" panose="020B0606020202030204" pitchFamily="34" charset="0"/>
                    <a:ea typeface="Times New Roman" panose="02020603050405020304" pitchFamily="18" charset="0"/>
                  </a:rPr>
                  <a:t>. </a:t>
                </a:r>
                <a:r>
                  <a:rPr lang="pt-BR" sz="2200" dirty="0">
                    <a:solidFill>
                      <a:srgbClr val="000000"/>
                    </a:solidFill>
                    <a:effectLst/>
                    <a:latin typeface="Arial Narrow" panose="020B0606020202030204" pitchFamily="34" charset="0"/>
                    <a:ea typeface="Times New Roman" panose="02020603050405020304" pitchFamily="18" charset="0"/>
                  </a:rPr>
                  <a:t>Observe:</a:t>
                </a:r>
              </a:p>
              <a:p>
                <a:pPr algn="just" fontAlgn="base">
                  <a:spcAft>
                    <a:spcPts val="400"/>
                  </a:spcAft>
                  <a:buNone/>
                </a:pPr>
                <a:endParaRPr lang="pt-BR" sz="2200" dirty="0">
                  <a:solidFill>
                    <a:srgbClr val="000000"/>
                  </a:solidFill>
                  <a:latin typeface="Arial Narrow" panose="020B0606020202030204" pitchFamily="34" charset="0"/>
                  <a:ea typeface="Times New Roman" panose="02020603050405020304" pitchFamily="18" charset="0"/>
                </a:endParaRPr>
              </a:p>
              <a:p>
                <a:pPr algn="just" fontAlgn="base">
                  <a:spcAft>
                    <a:spcPts val="400"/>
                  </a:spcAf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fontAlgn="base">
                  <a:spcAft>
                    <a:spcPts val="400"/>
                  </a:spcAft>
                  <a:buNone/>
                </a:pPr>
                <a:endParaRPr lang="pt-BR" sz="2200" dirty="0">
                  <a:solidFill>
                    <a:srgbClr val="000000"/>
                  </a:solidFill>
                  <a:latin typeface="Arial Narrow" panose="020B0606020202030204" pitchFamily="34" charset="0"/>
                  <a:ea typeface="Times New Roman" panose="02020603050405020304" pitchFamily="18" charset="0"/>
                </a:endParaRPr>
              </a:p>
              <a:p>
                <a:pPr algn="just" fontAlgn="base">
                  <a:spcAft>
                    <a:spcPts val="400"/>
                  </a:spcAft>
                  <a:buNone/>
                </a:pPr>
                <a:endParaRPr lang="pt-BR" sz="2200" dirty="0">
                  <a:solidFill>
                    <a:srgbClr val="000000"/>
                  </a:solidFill>
                  <a:latin typeface="Arial Narrow" panose="020B0606020202030204" pitchFamily="34" charset="0"/>
                  <a:ea typeface="Times New Roman" panose="02020603050405020304" pitchFamily="18" charset="0"/>
                </a:endParaRPr>
              </a:p>
              <a:p>
                <a:pPr algn="just" fontAlgn="base">
                  <a:spcAft>
                    <a:spcPts val="400"/>
                  </a:spcAf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fontAlgn="base">
                  <a:spcAft>
                    <a:spcPts val="400"/>
                  </a:spcAf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fontAlgn="base">
                  <a:spcAft>
                    <a:spcPts val="400"/>
                  </a:spcAft>
                  <a:buNone/>
                </a:pPr>
                <a:endParaRPr lang="pt-BR" sz="2200" dirty="0">
                  <a:solidFill>
                    <a:srgbClr val="000000"/>
                  </a:solidFill>
                  <a:effectLst/>
                  <a:latin typeface="Arial Narrow" panose="020B0606020202030204" pitchFamily="34" charset="0"/>
                  <a:ea typeface="Times New Roman" panose="02020603050405020304" pitchFamily="18" charset="0"/>
                </a:endParaRPr>
              </a:p>
              <a:p>
                <a:pPr algn="just" fontAlgn="base">
                  <a:spcAft>
                    <a:spcPts val="400"/>
                  </a:spcAft>
                  <a:buNone/>
                </a:pPr>
                <a:r>
                  <a:rPr lang="pt-BR" sz="2200" dirty="0">
                    <a:latin typeface="Arial Narrow" panose="020B0606020202030204" pitchFamily="34" charset="0"/>
                    <a:ea typeface="Times New Roman" panose="02020603050405020304" pitchFamily="18" charset="0"/>
                  </a:rPr>
                  <a:t>Mais elementos do </a:t>
                </a:r>
                <a14:m>
                  <m:oMath xmlns:m="http://schemas.openxmlformats.org/officeDocument/2006/math">
                    <m:r>
                      <a:rPr lang="pt-BR" sz="2200" b="1">
                        <a:latin typeface="Cambria Math" panose="02040503050406030204" pitchFamily="18" charset="0"/>
                        <a:ea typeface="Times New Roman" panose="02020603050405020304" pitchFamily="18" charset="0"/>
                      </a:rPr>
                      <m:t>∆</m:t>
                    </m:r>
                    <m:r>
                      <a:rPr lang="pt-BR" sz="2200" b="1">
                        <a:latin typeface="Cambria Math" panose="02040503050406030204" pitchFamily="18" charset="0"/>
                        <a:ea typeface="Times New Roman" panose="02020603050405020304" pitchFamily="18" charset="0"/>
                      </a:rPr>
                      <m:t>𝐀𝐁𝐂</m:t>
                    </m:r>
                  </m:oMath>
                </a14:m>
                <a:r>
                  <a:rPr lang="pt-BR" sz="2200" dirty="0">
                    <a:latin typeface="Arial Narrow" panose="020B0606020202030204" pitchFamily="34" charset="0"/>
                    <a:ea typeface="Times New Roman" panose="02020603050405020304" pitchFamily="18" charset="0"/>
                  </a:rPr>
                  <a:t>:</a:t>
                </a:r>
              </a:p>
              <a:p>
                <a:pPr algn="just" fontAlgn="base">
                  <a:spcAft>
                    <a:spcPts val="400"/>
                  </a:spcAft>
                  <a:buNone/>
                </a:pPr>
                <a14:m>
                  <m:oMath xmlns:m="http://schemas.openxmlformats.org/officeDocument/2006/math">
                    <m:r>
                      <a:rPr lang="pt-BR" sz="2200" b="1" i="1">
                        <a:latin typeface="Cambria Math" panose="02040503050406030204" pitchFamily="18" charset="0"/>
                        <a:ea typeface="Times New Roman" panose="02020603050405020304" pitchFamily="18" charset="0"/>
                      </a:rPr>
                      <m:t>𝒉</m:t>
                    </m:r>
                  </m:oMath>
                </a14:m>
                <a:r>
                  <a:rPr lang="pt-BR" sz="2200" dirty="0">
                    <a:latin typeface="Arial Narrow" panose="020B0606020202030204" pitchFamily="34" charset="0"/>
                    <a:ea typeface="Times New Roman" panose="02020603050405020304" pitchFamily="18" charset="0"/>
                  </a:rPr>
                  <a:t> é a altura relativa à hipotenusa;</a:t>
                </a:r>
              </a:p>
              <a:p>
                <a:pPr algn="just" fontAlgn="base">
                  <a:spcAft>
                    <a:spcPts val="400"/>
                  </a:spcAft>
                  <a:buNone/>
                </a:pPr>
                <a14:m>
                  <m:oMath xmlns:m="http://schemas.openxmlformats.org/officeDocument/2006/math">
                    <m:r>
                      <a:rPr lang="pt-BR" sz="2200" b="1" i="1">
                        <a:latin typeface="Cambria Math" panose="02040503050406030204" pitchFamily="18" charset="0"/>
                        <a:ea typeface="Times New Roman" panose="02020603050405020304" pitchFamily="18" charset="0"/>
                      </a:rPr>
                      <m:t>𝒎</m:t>
                    </m:r>
                  </m:oMath>
                </a14:m>
                <a:r>
                  <a:rPr lang="pt-BR" sz="2200" dirty="0">
                    <a:latin typeface="Arial Narrow" panose="020B0606020202030204" pitchFamily="34" charset="0"/>
                    <a:ea typeface="Times New Roman" panose="02020603050405020304" pitchFamily="18" charset="0"/>
                  </a:rPr>
                  <a:t> é a projeção do cateto </a:t>
                </a:r>
                <a14:m>
                  <m:oMath xmlns:m="http://schemas.openxmlformats.org/officeDocument/2006/math">
                    <m:r>
                      <a:rPr lang="pt-BR" sz="2200" b="1" i="1">
                        <a:solidFill>
                          <a:srgbClr val="0070C0"/>
                        </a:solidFill>
                        <a:latin typeface="Cambria Math" panose="02040503050406030204" pitchFamily="18" charset="0"/>
                        <a:ea typeface="Times New Roman" panose="02020603050405020304" pitchFamily="18" charset="0"/>
                      </a:rPr>
                      <m:t>𝒄</m:t>
                    </m:r>
                  </m:oMath>
                </a14:m>
                <a:r>
                  <a:rPr lang="pt-BR" sz="2200" dirty="0">
                    <a:latin typeface="Arial Narrow" panose="020B0606020202030204" pitchFamily="34" charset="0"/>
                    <a:ea typeface="Times New Roman" panose="02020603050405020304" pitchFamily="18" charset="0"/>
                  </a:rPr>
                  <a:t> sobre a hipotenusa </a:t>
                </a:r>
                <a14:m>
                  <m:oMath xmlns:m="http://schemas.openxmlformats.org/officeDocument/2006/math">
                    <m:r>
                      <a:rPr lang="pt-BR" sz="2200" b="1" i="1">
                        <a:solidFill>
                          <a:srgbClr val="0070C0"/>
                        </a:solidFill>
                        <a:latin typeface="Cambria Math" panose="02040503050406030204" pitchFamily="18" charset="0"/>
                        <a:ea typeface="Times New Roman" panose="02020603050405020304" pitchFamily="18" charset="0"/>
                      </a:rPr>
                      <m:t>𝒂</m:t>
                    </m:r>
                  </m:oMath>
                </a14:m>
                <a:r>
                  <a:rPr lang="pt-BR" sz="2200" dirty="0">
                    <a:latin typeface="Arial Narrow" panose="020B0606020202030204" pitchFamily="34" charset="0"/>
                    <a:ea typeface="Times New Roman" panose="02020603050405020304" pitchFamily="18" charset="0"/>
                  </a:rPr>
                  <a:t>;</a:t>
                </a:r>
              </a:p>
              <a:p>
                <a:pPr>
                  <a:spcAft>
                    <a:spcPts val="400"/>
                  </a:spcAft>
                  <a:buNone/>
                </a:pPr>
                <a14:m>
                  <m:oMath xmlns:m="http://schemas.openxmlformats.org/officeDocument/2006/math">
                    <m:r>
                      <a:rPr lang="pt-BR" sz="2200" b="1" i="1">
                        <a:latin typeface="Cambria Math" panose="02040503050406030204" pitchFamily="18" charset="0"/>
                        <a:ea typeface="MS Mincho" panose="02020609040205080304" pitchFamily="49" charset="-128"/>
                        <a:cs typeface="Times New Roman" panose="02020603050405020304" pitchFamily="18" charset="0"/>
                      </a:rPr>
                      <m:t>𝒏</m:t>
                    </m:r>
                  </m:oMath>
                </a14:m>
                <a:r>
                  <a:rPr lang="pt-BR" sz="2200" dirty="0">
                    <a:latin typeface="Arial Narrow" panose="020B0606020202030204" pitchFamily="34" charset="0"/>
                    <a:ea typeface="MS Mincho" panose="02020609040205080304" pitchFamily="49" charset="-128"/>
                    <a:cs typeface="Times New Roman" panose="02020603050405020304" pitchFamily="18" charset="0"/>
                  </a:rPr>
                  <a:t> é a projeção do cateto </a:t>
                </a:r>
                <a14:m>
                  <m:oMath xmlns:m="http://schemas.openxmlformats.org/officeDocument/2006/math">
                    <m:r>
                      <a:rPr lang="pt-BR" sz="2200" b="1" i="1">
                        <a:solidFill>
                          <a:srgbClr val="0070C0"/>
                        </a:solidFill>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200" dirty="0">
                    <a:latin typeface="Arial Narrow" panose="020B0606020202030204" pitchFamily="34" charset="0"/>
                    <a:ea typeface="MS Mincho" panose="02020609040205080304" pitchFamily="49" charset="-128"/>
                    <a:cs typeface="Times New Roman" panose="02020603050405020304" pitchFamily="18" charset="0"/>
                  </a:rPr>
                  <a:t> sobre a hipotenusa </a:t>
                </a:r>
                <a14:m>
                  <m:oMath xmlns:m="http://schemas.openxmlformats.org/officeDocument/2006/math">
                    <m:r>
                      <a:rPr lang="pt-BR" sz="2200" b="1" i="1">
                        <a:solidFill>
                          <a:srgbClr val="0070C0"/>
                        </a:solidFill>
                        <a:latin typeface="Cambria Math" panose="02040503050406030204" pitchFamily="18" charset="0"/>
                        <a:ea typeface="MS Mincho" panose="02020609040205080304" pitchFamily="49" charset="-128"/>
                        <a:cs typeface="Times New Roman" panose="02020603050405020304" pitchFamily="18" charset="0"/>
                      </a:rPr>
                      <m:t>𝒂</m:t>
                    </m:r>
                  </m:oMath>
                </a14:m>
                <a:r>
                  <a:rPr lang="pt-BR" sz="2200" dirty="0">
                    <a:latin typeface="Arial Narrow" panose="020B0606020202030204" pitchFamily="34" charset="0"/>
                    <a:ea typeface="MS Mincho" panose="02020609040205080304" pitchFamily="49" charset="-128"/>
                    <a:cs typeface="Times New Roman" panose="02020603050405020304" pitchFamily="18" charset="0"/>
                  </a:rPr>
                  <a:t>.</a:t>
                </a:r>
                <a:endParaRPr lang="pt-BR" sz="2200" dirty="0">
                  <a:latin typeface="Arial Narrow" panose="020B0606020202030204" pitchFamily="34" charset="0"/>
                </a:endParaRPr>
              </a:p>
            </p:txBody>
          </p:sp>
        </mc:Choice>
        <mc:Fallback xmlns="">
          <p:sp>
            <p:nvSpPr>
              <p:cNvPr id="10" name="CaixaDeTexto 9">
                <a:extLst>
                  <a:ext uri="{FF2B5EF4-FFF2-40B4-BE49-F238E27FC236}">
                    <a16:creationId xmlns:a16="http://schemas.microsoft.com/office/drawing/2014/main" id="{1D4BB479-599E-45B2-E360-0760A0B0EBCA}"/>
                  </a:ext>
                </a:extLst>
              </p:cNvPr>
              <p:cNvSpPr txBox="1">
                <a:spLocks noRot="1" noChangeAspect="1" noMove="1" noResize="1" noEditPoints="1" noAdjustHandles="1" noChangeArrowheads="1" noChangeShapeType="1" noTextEdit="1"/>
              </p:cNvSpPr>
              <p:nvPr/>
            </p:nvSpPr>
            <p:spPr>
              <a:xfrm>
                <a:off x="156000" y="871663"/>
                <a:ext cx="5760000" cy="5397119"/>
              </a:xfrm>
              <a:prstGeom prst="rect">
                <a:avLst/>
              </a:prstGeom>
              <a:blipFill>
                <a:blip r:embed="rId3"/>
                <a:stretch>
                  <a:fillRect l="-1377" t="-678" r="-1483" b="-1469"/>
                </a:stretch>
              </a:blipFill>
            </p:spPr>
            <p:txBody>
              <a:bodyPr/>
              <a:lstStyle/>
              <a:p>
                <a:r>
                  <a:rPr lang="pt-BR">
                    <a:noFill/>
                  </a:rPr>
                  <a:t> </a:t>
                </a:r>
              </a:p>
            </p:txBody>
          </p:sp>
        </mc:Fallback>
      </mc:AlternateContent>
      <p:pic>
        <p:nvPicPr>
          <p:cNvPr id="12" name="Imagem 11" descr="Gráfico, Gráfico de linhas&#10;&#10;O conteúdo gerado por IA pode estar incorreto.">
            <a:extLst>
              <a:ext uri="{FF2B5EF4-FFF2-40B4-BE49-F238E27FC236}">
                <a16:creationId xmlns:a16="http://schemas.microsoft.com/office/drawing/2014/main" id="{CF3B7C86-0DE5-BF72-F6C9-E1FD7E0D27D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34134" t="40533" r="35365" b="29598"/>
          <a:stretch>
            <a:fillRect/>
          </a:stretch>
        </p:blipFill>
        <p:spPr bwMode="auto">
          <a:xfrm>
            <a:off x="980743" y="2110237"/>
            <a:ext cx="3610957" cy="219282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A85A37D5-7817-8769-D698-D1BD54FA906D}"/>
                  </a:ext>
                </a:extLst>
              </p:cNvPr>
              <p:cNvSpPr txBox="1"/>
              <p:nvPr/>
            </p:nvSpPr>
            <p:spPr>
              <a:xfrm>
                <a:off x="6243036" y="762730"/>
                <a:ext cx="5700846" cy="5632311"/>
              </a:xfrm>
              <a:prstGeom prst="rect">
                <a:avLst/>
              </a:prstGeom>
              <a:solidFill>
                <a:schemeClr val="bg1"/>
              </a:solidFill>
            </p:spPr>
            <p:txBody>
              <a:bodyPr wrap="square">
                <a:spAutoFit/>
              </a:bodyPr>
              <a:lstStyle/>
              <a:p>
                <a:pPr algn="just">
                  <a:spcAft>
                    <a:spcPts val="4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Veja os três triângulos retângulos (</a:t>
                </a:r>
                <a14:m>
                  <m:oMath xmlns:m="http://schemas.openxmlformats.org/officeDocument/2006/math">
                    <m:r>
                      <m:rPr>
                        <m:sty m:val="p"/>
                      </m:rPr>
                      <a:rPr lang="pt-BR" sz="2200" kern="10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ABC</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m:rPr>
                        <m:sty m:val="p"/>
                      </m:rPr>
                      <a:rPr lang="pt-BR" sz="2200" kern="10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HBA</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HAC</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obtidos:</a:t>
                </a:r>
              </a:p>
              <a:p>
                <a:pPr algn="just">
                  <a:spcAft>
                    <a:spcPts val="400"/>
                  </a:spcAft>
                  <a:buNone/>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Note que, os </a:t>
                </a:r>
                <a14:m>
                  <m:oMath xmlns:m="http://schemas.openxmlformats.org/officeDocument/2006/math">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ABC</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HBA</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HAC</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são semelhantes pelo caso de semelhança Ângulo-Ângulo. Assim, podemos obter as relações métricas no triângulo retângulo, utilizando </a:t>
                </a:r>
                <a:r>
                  <a:rPr lang="pt-BR" sz="2200"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hlinkClick r:id="rId6"/>
                  </a:rPr>
                  <a:t>semelhança de triângulos</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5" name="CaixaDeTexto 14">
                <a:extLst>
                  <a:ext uri="{FF2B5EF4-FFF2-40B4-BE49-F238E27FC236}">
                    <a16:creationId xmlns:a16="http://schemas.microsoft.com/office/drawing/2014/main" id="{A85A37D5-7817-8769-D698-D1BD54FA906D}"/>
                  </a:ext>
                </a:extLst>
              </p:cNvPr>
              <p:cNvSpPr txBox="1">
                <a:spLocks noRot="1" noChangeAspect="1" noMove="1" noResize="1" noEditPoints="1" noAdjustHandles="1" noChangeArrowheads="1" noChangeShapeType="1" noTextEdit="1"/>
              </p:cNvSpPr>
              <p:nvPr/>
            </p:nvSpPr>
            <p:spPr>
              <a:xfrm>
                <a:off x="6243036" y="762730"/>
                <a:ext cx="5700846" cy="5632311"/>
              </a:xfrm>
              <a:prstGeom prst="rect">
                <a:avLst/>
              </a:prstGeom>
              <a:blipFill>
                <a:blip r:embed="rId7"/>
                <a:stretch>
                  <a:fillRect l="-1390" t="-649" r="-1390" b="-1407"/>
                </a:stretch>
              </a:blipFill>
            </p:spPr>
            <p:txBody>
              <a:bodyPr/>
              <a:lstStyle/>
              <a:p>
                <a:r>
                  <a:rPr lang="pt-BR">
                    <a:noFill/>
                  </a:rPr>
                  <a:t> </a:t>
                </a:r>
              </a:p>
            </p:txBody>
          </p:sp>
        </mc:Fallback>
      </mc:AlternateContent>
      <p:pic>
        <p:nvPicPr>
          <p:cNvPr id="17" name="Imagem 16" descr="Gráfico, Gráfico de linhas&#10;&#10;O conteúdo gerado por IA pode estar incorreto.">
            <a:extLst>
              <a:ext uri="{FF2B5EF4-FFF2-40B4-BE49-F238E27FC236}">
                <a16:creationId xmlns:a16="http://schemas.microsoft.com/office/drawing/2014/main" id="{C677B74F-2AE8-1463-D2F8-6BB0C7F6EE89}"/>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Effect>
                      <a14:saturation sat="200000"/>
                    </a14:imgEffect>
                  </a14:imgLayer>
                </a14:imgProps>
              </a:ext>
            </a:extLst>
          </a:blip>
          <a:srcRect l="40023" t="44561" r="38225" b="34019"/>
          <a:stretch>
            <a:fillRect/>
          </a:stretch>
        </p:blipFill>
        <p:spPr bwMode="auto">
          <a:xfrm>
            <a:off x="7984655" y="1300237"/>
            <a:ext cx="2653569" cy="1620000"/>
          </a:xfrm>
          <a:prstGeom prst="rect">
            <a:avLst/>
          </a:prstGeom>
          <a:ln>
            <a:noFill/>
          </a:ln>
          <a:extLst>
            <a:ext uri="{53640926-AAD7-44D8-BBD7-CCE9431645EC}">
              <a14:shadowObscured xmlns:a14="http://schemas.microsoft.com/office/drawing/2010/main"/>
            </a:ext>
          </a:extLst>
        </p:spPr>
      </p:pic>
      <p:pic>
        <p:nvPicPr>
          <p:cNvPr id="18" name="Imagem 17" descr="Gráfico, Gráfico de linhas&#10;&#10;O conteúdo gerado por IA pode estar incorreto.">
            <a:extLst>
              <a:ext uri="{FF2B5EF4-FFF2-40B4-BE49-F238E27FC236}">
                <a16:creationId xmlns:a16="http://schemas.microsoft.com/office/drawing/2014/main" id="{68855F82-6C20-4F94-57CE-AC6B2A527666}"/>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sharpenSoften amount="25000"/>
                    </a14:imgEffect>
                    <a14:imgEffect>
                      <a14:saturation sat="300000"/>
                    </a14:imgEffect>
                  </a14:imgLayer>
                </a14:imgProps>
              </a:ext>
              <a:ext uri="{28A0092B-C50C-407E-A947-70E740481C1C}">
                <a14:useLocalDpi xmlns:a14="http://schemas.microsoft.com/office/drawing/2010/main" val="0"/>
              </a:ext>
            </a:extLst>
          </a:blip>
          <a:srcRect l="31020" t="33924" r="43304" b="39336"/>
          <a:stretch>
            <a:fillRect/>
          </a:stretch>
        </p:blipFill>
        <p:spPr bwMode="auto">
          <a:xfrm>
            <a:off x="6586052" y="2920237"/>
            <a:ext cx="2507407" cy="1620000"/>
          </a:xfrm>
          <a:prstGeom prst="rect">
            <a:avLst/>
          </a:prstGeom>
          <a:ln>
            <a:noFill/>
          </a:ln>
          <a:extLst>
            <a:ext uri="{53640926-AAD7-44D8-BBD7-CCE9431645EC}">
              <a14:shadowObscured xmlns:a14="http://schemas.microsoft.com/office/drawing/2010/main"/>
            </a:ext>
          </a:extLst>
        </p:spPr>
      </p:pic>
      <p:pic>
        <p:nvPicPr>
          <p:cNvPr id="19" name="Imagem 18" descr="Gráfico, Gráfico de linhas&#10;&#10;O conteúdo gerado por IA pode estar incorreto.">
            <a:extLst>
              <a:ext uri="{FF2B5EF4-FFF2-40B4-BE49-F238E27FC236}">
                <a16:creationId xmlns:a16="http://schemas.microsoft.com/office/drawing/2014/main" id="{61AE4B2B-2106-16FB-53CF-0035BEC8AB29}"/>
              </a:ext>
            </a:extLst>
          </p:cNvPr>
          <p:cNvPicPr>
            <a:picLocks noChangeAspect="1"/>
          </p:cNvPicPr>
          <p:nvPr/>
        </p:nvPicPr>
        <p:blipFill rotWithShape="1">
          <a:blip r:embed="rId12">
            <a:extLst>
              <a:ext uri="{BEBA8EAE-BF5A-486C-A8C5-ECC9F3942E4B}">
                <a14:imgProps xmlns:a14="http://schemas.microsoft.com/office/drawing/2010/main">
                  <a14:imgLayer r:embed="rId13">
                    <a14:imgEffect>
                      <a14:sharpenSoften amount="25000"/>
                    </a14:imgEffect>
                    <a14:imgEffect>
                      <a14:saturation sat="300000"/>
                    </a14:imgEffect>
                  </a14:imgLayer>
                </a14:imgProps>
              </a:ext>
            </a:extLst>
          </a:blip>
          <a:srcRect l="55177" t="38244" r="33857" b="34308"/>
          <a:stretch>
            <a:fillRect/>
          </a:stretch>
        </p:blipFill>
        <p:spPr bwMode="auto">
          <a:xfrm>
            <a:off x="9920693" y="2920237"/>
            <a:ext cx="1044567" cy="1620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43741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49D073B-C845-4715-AB2F-748A984296A9}"/>
                  </a:ext>
                </a:extLst>
              </p:cNvPr>
              <p:cNvSpPr txBox="1"/>
              <p:nvPr/>
            </p:nvSpPr>
            <p:spPr>
              <a:xfrm>
                <a:off x="156000" y="817166"/>
                <a:ext cx="5760000" cy="430887"/>
              </a:xfrm>
              <a:prstGeom prst="rect">
                <a:avLst/>
              </a:prstGeom>
              <a:solidFill>
                <a:schemeClr val="bg1"/>
              </a:solidFill>
            </p:spPr>
            <p:txBody>
              <a:bodyPr wrap="square">
                <a:spAutoFit/>
              </a:bodyPr>
              <a:lstStyle/>
              <a:p>
                <a:pPr algn="just">
                  <a:spcAft>
                    <a:spcPts val="4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Como os triângulos </a:t>
                </a:r>
                <a14:m>
                  <m:oMath xmlns:m="http://schemas.openxmlformats.org/officeDocument/2006/math">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ABC</m:t>
                    </m:r>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e</m:t>
                    </m:r>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HBA</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são semelhantes </a:t>
                </a:r>
                <a14:m>
                  <m:oMath xmlns:m="http://schemas.openxmlformats.org/officeDocument/2006/math">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m:rPr>
                            <m:sty m:val="p"/>
                          </m:rPr>
                          <a:rPr lang="pt-BR" sz="2200" b="0" kern="100">
                            <a:solidFill>
                              <a:srgbClr val="222222"/>
                            </a:solidFill>
                            <a:effectLst/>
                            <a:latin typeface="Cambria Math" panose="02040503050406030204" pitchFamily="18" charset="0"/>
                            <a:ea typeface="MS Mincho" panose="02020609040205080304" pitchFamily="49" charset="-128"/>
                            <a:cs typeface="Times New Roman" panose="02020603050405020304" pitchFamily="18" charset="0"/>
                          </a:rPr>
                          <m:t>ΔABC</m:t>
                        </m:r>
                        <m:r>
                          <a:rPr lang="pt-BR" sz="2200" b="0" kern="100">
                            <a:solidFill>
                              <a:srgbClr val="222222"/>
                            </a:solidFill>
                            <a:effectLst/>
                            <a:latin typeface="Cambria Math" panose="02040503050406030204" pitchFamily="18" charset="0"/>
                            <a:ea typeface="MS Mincho" panose="02020609040205080304" pitchFamily="49" charset="-128"/>
                            <a:cs typeface="Times New Roman" panose="02020603050405020304" pitchFamily="18" charset="0"/>
                          </a:rPr>
                          <m:t> ~ </m:t>
                        </m:r>
                        <m:r>
                          <m:rPr>
                            <m:sty m:val="p"/>
                          </m:rPr>
                          <a:rPr lang="pt-BR" sz="2200" b="0" kern="100">
                            <a:solidFill>
                              <a:srgbClr val="222222"/>
                            </a:solidFill>
                            <a:effectLst/>
                            <a:latin typeface="Cambria Math" panose="02040503050406030204" pitchFamily="18" charset="0"/>
                            <a:ea typeface="MS Mincho" panose="02020609040205080304" pitchFamily="49" charset="-128"/>
                            <a:cs typeface="Times New Roman" panose="02020603050405020304" pitchFamily="18" charset="0"/>
                          </a:rPr>
                          <m:t>ΔHBA</m:t>
                        </m:r>
                      </m:e>
                    </m:d>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temos as seguintes proporções: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49D073B-C845-4715-AB2F-748A984296A9}"/>
                  </a:ext>
                </a:extLst>
              </p:cNvPr>
              <p:cNvSpPr txBox="1">
                <a:spLocks noRot="1" noChangeAspect="1" noMove="1" noResize="1" noEditPoints="1" noAdjustHandles="1" noChangeArrowheads="1" noChangeShapeType="1" noTextEdit="1"/>
              </p:cNvSpPr>
              <p:nvPr/>
            </p:nvSpPr>
            <p:spPr>
              <a:xfrm>
                <a:off x="156000" y="817166"/>
                <a:ext cx="5760000" cy="430887"/>
              </a:xfrm>
              <a:prstGeom prst="rect">
                <a:avLst/>
              </a:prstGeom>
              <a:blipFill>
                <a:blip r:embed="rId2"/>
                <a:stretch>
                  <a:fillRect l="-1377" t="-8451" r="-1483" b="-107042"/>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377DC71D-08A6-EFB4-A5C8-939AF6092C02}"/>
              </a:ext>
            </a:extLst>
          </p:cNvPr>
          <p:cNvPicPr>
            <a:picLocks noChangeAspect="1"/>
          </p:cNvPicPr>
          <p:nvPr/>
        </p:nvPicPr>
        <p:blipFill rotWithShape="1">
          <a:blip r:embed="rId3"/>
          <a:srcRect l="52822" t="5695" r="66" b="1777"/>
          <a:stretch>
            <a:fillRect/>
          </a:stretch>
        </p:blipFill>
        <p:spPr bwMode="auto">
          <a:xfrm>
            <a:off x="3415553" y="1729295"/>
            <a:ext cx="2160000" cy="1417338"/>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97A222B7-2E6C-88FA-F704-2E87C8B53905}"/>
                  </a:ext>
                </a:extLst>
              </p:cNvPr>
              <p:cNvSpPr txBox="1"/>
              <p:nvPr/>
            </p:nvSpPr>
            <p:spPr>
              <a:xfrm>
                <a:off x="342216" y="3523152"/>
                <a:ext cx="2073948" cy="1279133"/>
              </a:xfrm>
              <a:prstGeom prst="rect">
                <a:avLst/>
              </a:prstGeom>
              <a:solidFill>
                <a:schemeClr val="bg1"/>
              </a:solidFill>
            </p:spPr>
            <p:txBody>
              <a:bodyPr wrap="square">
                <a:spAutoFit/>
              </a:bodyPr>
              <a:lstStyle/>
              <a:p>
                <a:pPr algn="just">
                  <a:spcAft>
                    <a:spcPts val="800"/>
                  </a:spcAft>
                  <a:buNone/>
                </a:pPr>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Proporção:</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latin typeface="Cambria Math" panose="02040503050406030204" pitchFamily="18" charset="0"/>
                              <a:ea typeface="MS Mincho" panose="02020609040205080304" pitchFamily="49" charset="-128"/>
                              <a:cs typeface="Times New Roman" panose="02020603050405020304" pitchFamily="18" charset="0"/>
                            </a:rPr>
                            <m:t>𝒂</m:t>
                          </m:r>
                        </m:num>
                        <m:den>
                          <m:r>
                            <a:rPr lang="pt-BR" sz="2200" b="1"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latin typeface="Cambria Math" panose="02040503050406030204" pitchFamily="18" charset="0"/>
                              <a:ea typeface="MS Mincho" panose="02020609040205080304" pitchFamily="49" charset="-128"/>
                              <a:cs typeface="Times New Roman" panose="02020603050405020304" pitchFamily="18" charset="0"/>
                            </a:rPr>
                            <m:t>𝒄</m:t>
                          </m:r>
                          <m:r>
                            <a:rPr lang="pt-BR" sz="2200" b="1"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A02B93"/>
                              </a:solidFill>
                              <a:latin typeface="Cambria Math" panose="02040503050406030204" pitchFamily="18" charset="0"/>
                              <a:ea typeface="MS Mincho" panose="02020609040205080304" pitchFamily="49" charset="-128"/>
                              <a:cs typeface="Times New Roman" panose="02020603050405020304" pitchFamily="18" charset="0"/>
                            </a:rPr>
                            <m:t>𝒃</m:t>
                          </m:r>
                        </m:num>
                        <m:den>
                          <m:r>
                            <a:rPr lang="pt-BR" sz="2200" b="1"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A02B93"/>
                              </a:solidFill>
                              <a:latin typeface="Cambria Math" panose="02040503050406030204" pitchFamily="18" charset="0"/>
                              <a:ea typeface="MS Mincho" panose="02020609040205080304" pitchFamily="49" charset="-128"/>
                              <a:cs typeface="Times New Roman" panose="02020603050405020304" pitchFamily="18" charset="0"/>
                            </a:rPr>
                            <m:t>𝒉</m:t>
                          </m:r>
                          <m:r>
                            <a:rPr lang="pt-BR" sz="2200" b="1"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196B24"/>
                              </a:solidFill>
                              <a:latin typeface="Cambria Math" panose="02040503050406030204" pitchFamily="18" charset="0"/>
                              <a:ea typeface="MS Mincho" panose="02020609040205080304" pitchFamily="49" charset="-128"/>
                              <a:cs typeface="Times New Roman" panose="02020603050405020304" pitchFamily="18" charset="0"/>
                            </a:rPr>
                            <m:t>𝒄</m:t>
                          </m:r>
                        </m:num>
                        <m:den>
                          <m:r>
                            <a:rPr lang="pt-BR" sz="2200" b="1" i="1" kern="100">
                              <a:solidFill>
                                <a:srgbClr val="196B24"/>
                              </a:solidFill>
                              <a:latin typeface="Cambria Math" panose="02040503050406030204" pitchFamily="18" charset="0"/>
                              <a:ea typeface="MS Mincho" panose="02020609040205080304" pitchFamily="49" charset="-128"/>
                              <a:cs typeface="Times New Roman" panose="02020603050405020304" pitchFamily="18" charset="0"/>
                            </a:rPr>
                            <m:t>𝒎</m:t>
                          </m:r>
                        </m:den>
                      </m:f>
                      <m:r>
                        <a:rPr lang="pt-BR" sz="2200" b="1" i="1" kern="100">
                          <a:solidFill>
                            <a:srgbClr val="196B24"/>
                          </a:solidFill>
                          <a:latin typeface="Cambria Math" panose="02040503050406030204" pitchFamily="18" charset="0"/>
                          <a:ea typeface="MS Mincho" panose="02020609040205080304" pitchFamily="49" charset="-128"/>
                          <a:cs typeface="Times New Roman" panose="02020603050405020304" pitchFamily="18" charset="0"/>
                        </a:rPr>
                        <m:t> </m:t>
                      </m:r>
                    </m:oMath>
                  </m:oMathPara>
                </a14:m>
                <a:endParaRPr lang="pt-BR" sz="2200" b="1" kern="100" dirty="0">
                  <a:solidFill>
                    <a:srgbClr val="196B24"/>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7" name="CaixaDeTexto 16">
                <a:extLst>
                  <a:ext uri="{FF2B5EF4-FFF2-40B4-BE49-F238E27FC236}">
                    <a16:creationId xmlns:a16="http://schemas.microsoft.com/office/drawing/2014/main" id="{97A222B7-2E6C-88FA-F704-2E87C8B53905}"/>
                  </a:ext>
                </a:extLst>
              </p:cNvPr>
              <p:cNvSpPr txBox="1">
                <a:spLocks noRot="1" noChangeAspect="1" noMove="1" noResize="1" noEditPoints="1" noAdjustHandles="1" noChangeArrowheads="1" noChangeShapeType="1" noTextEdit="1"/>
              </p:cNvSpPr>
              <p:nvPr/>
            </p:nvSpPr>
            <p:spPr>
              <a:xfrm>
                <a:off x="342216" y="3523152"/>
                <a:ext cx="2073948" cy="1279133"/>
              </a:xfrm>
              <a:prstGeom prst="rect">
                <a:avLst/>
              </a:prstGeom>
              <a:blipFill>
                <a:blip r:embed="rId4"/>
                <a:stretch>
                  <a:fillRect l="-3824" t="-2857"/>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67230BE9-D8CF-4737-0F3E-42667A1A2864}"/>
              </a:ext>
            </a:extLst>
          </p:cNvPr>
          <p:cNvPicPr>
            <a:picLocks noChangeAspect="1"/>
          </p:cNvPicPr>
          <p:nvPr/>
        </p:nvPicPr>
        <p:blipFill rotWithShape="1">
          <a:blip r:embed="rId3"/>
          <a:srcRect r="47809" b="5641"/>
          <a:stretch>
            <a:fillRect/>
          </a:stretch>
        </p:blipFill>
        <p:spPr bwMode="auto">
          <a:xfrm>
            <a:off x="414488" y="1624572"/>
            <a:ext cx="2520000" cy="1522061"/>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B7850355-7EE4-5E71-E085-9E61F3F90E60}"/>
                  </a:ext>
                </a:extLst>
              </p:cNvPr>
              <p:cNvSpPr txBox="1"/>
              <p:nvPr/>
            </p:nvSpPr>
            <p:spPr>
              <a:xfrm>
                <a:off x="2708970" y="3627875"/>
                <a:ext cx="3118161" cy="2545312"/>
              </a:xfrm>
              <a:prstGeom prst="rect">
                <a:avLst/>
              </a:prstGeom>
              <a:solidFill>
                <a:schemeClr val="bg1"/>
              </a:solidFill>
            </p:spPr>
            <p:txBody>
              <a:bodyPr wrap="square">
                <a:spAutoFit/>
              </a:bodyPr>
              <a:lstStyle/>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Assim: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left"/>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𝒃</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𝒉</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Bef>
                    <a:spcPts val="300"/>
                  </a:spcBef>
                  <a:spcAft>
                    <a:spcPts val="300"/>
                  </a:spcAft>
                  <a:buNone/>
                </a:pPr>
                <a14:m>
                  <m:oMathPara xmlns:m="http://schemas.openxmlformats.org/officeDocument/2006/math">
                    <m:oMathParaPr>
                      <m:jc m:val="left"/>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𝒄</m:t>
                          </m:r>
                        </m:num>
                        <m:den>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𝒎</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left"/>
                    </m:oMathParaPr>
                    <m:oMath xmlns:m="http://schemas.openxmlformats.org/officeDocument/2006/math">
                      <m:f>
                        <m:fPr>
                          <m:ctrlPr>
                            <a:rPr lang="pt-BR" sz="2200" b="1" i="1">
                              <a:solidFill>
                                <a:srgbClr val="000000"/>
                              </a:solidFill>
                              <a:effectLst/>
                              <a:latin typeface="Cambria Math" panose="02040503050406030204" pitchFamily="18" charset="0"/>
                            </a:rPr>
                          </m:ctrlPr>
                        </m:fPr>
                        <m:num>
                          <m:r>
                            <a:rPr lang="pt-BR" sz="2200" b="1" i="1">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𝒃</m:t>
                          </m:r>
                        </m:num>
                        <m:den>
                          <m:r>
                            <a:rPr lang="pt-BR" sz="2200" b="1"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𝒉</m:t>
                          </m:r>
                          <m:r>
                            <a:rPr lang="pt-BR" sz="2200" b="1"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a:solidFill>
                                <a:srgbClr val="000000"/>
                              </a:solidFill>
                              <a:effectLst/>
                              <a:latin typeface="Cambria Math" panose="02040503050406030204" pitchFamily="18" charset="0"/>
                            </a:rPr>
                          </m:ctrlPr>
                        </m:fPr>
                        <m:num>
                          <m:r>
                            <a:rPr lang="pt-BR" sz="2200" b="1" i="1">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𝒄</m:t>
                          </m:r>
                        </m:num>
                        <m:den>
                          <m:r>
                            <a:rPr lang="pt-BR" sz="2200" b="1" i="1">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𝒎</m:t>
                          </m:r>
                        </m:den>
                      </m:f>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oMath>
                  </m:oMathPara>
                </a14:m>
                <a:endParaRPr lang="pt-BR" sz="2200" dirty="0">
                  <a:latin typeface="Arial Narrow" panose="020B0606020202030204" pitchFamily="34" charset="0"/>
                </a:endParaRPr>
              </a:p>
            </p:txBody>
          </p:sp>
        </mc:Choice>
        <mc:Fallback xmlns="">
          <p:sp>
            <p:nvSpPr>
              <p:cNvPr id="20" name="CaixaDeTexto 19">
                <a:extLst>
                  <a:ext uri="{FF2B5EF4-FFF2-40B4-BE49-F238E27FC236}">
                    <a16:creationId xmlns:a16="http://schemas.microsoft.com/office/drawing/2014/main" id="{B7850355-7EE4-5E71-E085-9E61F3F90E60}"/>
                  </a:ext>
                </a:extLst>
              </p:cNvPr>
              <p:cNvSpPr txBox="1">
                <a:spLocks noRot="1" noChangeAspect="1" noMove="1" noResize="1" noEditPoints="1" noAdjustHandles="1" noChangeArrowheads="1" noChangeShapeType="1" noTextEdit="1"/>
              </p:cNvSpPr>
              <p:nvPr/>
            </p:nvSpPr>
            <p:spPr>
              <a:xfrm>
                <a:off x="2708970" y="3627875"/>
                <a:ext cx="3118161" cy="2545312"/>
              </a:xfrm>
              <a:prstGeom prst="rect">
                <a:avLst/>
              </a:prstGeom>
              <a:blipFill>
                <a:blip r:embed="rId5"/>
                <a:stretch>
                  <a:fillRect l="-2539" t="-143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1" name="CaixaDeTexto 20">
                <a:extLst>
                  <a:ext uri="{FF2B5EF4-FFF2-40B4-BE49-F238E27FC236}">
                    <a16:creationId xmlns:a16="http://schemas.microsoft.com/office/drawing/2014/main" id="{7CCF530E-9B86-51A9-12CD-F7753EDB65C6}"/>
                  </a:ext>
                </a:extLst>
              </p:cNvPr>
              <p:cNvSpPr txBox="1"/>
              <p:nvPr/>
            </p:nvSpPr>
            <p:spPr>
              <a:xfrm>
                <a:off x="6208806" y="817166"/>
                <a:ext cx="5853952" cy="430887"/>
              </a:xfrm>
              <a:prstGeom prst="rect">
                <a:avLst/>
              </a:prstGeom>
              <a:noFill/>
            </p:spPr>
            <p:txBody>
              <a:bodyPr wrap="square">
                <a:spAutoFit/>
              </a:bodyPr>
              <a:lstStyle/>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Como </a:t>
                </a:r>
                <a14:m>
                  <m:oMath xmlns:m="http://schemas.openxmlformats.org/officeDocument/2006/math">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m:rPr>
                            <m:sty m:val="p"/>
                          </m:rPr>
                          <a:rPr lang="pt-BR" sz="2200" b="0" kern="100">
                            <a:solidFill>
                              <a:srgbClr val="222222"/>
                            </a:solidFill>
                            <a:effectLst/>
                            <a:latin typeface="Cambria Math" panose="02040503050406030204" pitchFamily="18" charset="0"/>
                            <a:ea typeface="MS Mincho" panose="02020609040205080304" pitchFamily="49" charset="-128"/>
                            <a:cs typeface="Times New Roman" panose="02020603050405020304" pitchFamily="18" charset="0"/>
                          </a:rPr>
                          <m:t>ΔABC</m:t>
                        </m:r>
                        <m:r>
                          <a:rPr lang="pt-BR" sz="2200" b="0" kern="100">
                            <a:solidFill>
                              <a:srgbClr val="222222"/>
                            </a:solidFill>
                            <a:effectLst/>
                            <a:latin typeface="Cambria Math" panose="02040503050406030204" pitchFamily="18" charset="0"/>
                            <a:ea typeface="MS Mincho" panose="02020609040205080304" pitchFamily="49" charset="-128"/>
                            <a:cs typeface="Times New Roman" panose="02020603050405020304" pitchFamily="18" charset="0"/>
                          </a:rPr>
                          <m:t> ~ </m:t>
                        </m:r>
                        <m:r>
                          <m:rPr>
                            <m:sty m:val="p"/>
                          </m:rPr>
                          <a:rPr lang="pt-BR" sz="2200" b="0" kern="100">
                            <a:solidFill>
                              <a:srgbClr val="222222"/>
                            </a:solidFill>
                            <a:effectLst/>
                            <a:latin typeface="Cambria Math" panose="02040503050406030204" pitchFamily="18" charset="0"/>
                            <a:ea typeface="MS Mincho" panose="02020609040205080304" pitchFamily="49" charset="-128"/>
                            <a:cs typeface="Times New Roman" panose="02020603050405020304" pitchFamily="18" charset="0"/>
                          </a:rPr>
                          <m:t>ΔHAC</m:t>
                        </m:r>
                      </m:e>
                    </m:d>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encontramos as proporções: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21" name="CaixaDeTexto 20">
                <a:extLst>
                  <a:ext uri="{FF2B5EF4-FFF2-40B4-BE49-F238E27FC236}">
                    <a16:creationId xmlns:a16="http://schemas.microsoft.com/office/drawing/2014/main" id="{7CCF530E-9B86-51A9-12CD-F7753EDB65C6}"/>
                  </a:ext>
                </a:extLst>
              </p:cNvPr>
              <p:cNvSpPr txBox="1">
                <a:spLocks noRot="1" noChangeAspect="1" noMove="1" noResize="1" noEditPoints="1" noAdjustHandles="1" noChangeArrowheads="1" noChangeShapeType="1" noTextEdit="1"/>
              </p:cNvSpPr>
              <p:nvPr/>
            </p:nvSpPr>
            <p:spPr>
              <a:xfrm>
                <a:off x="6208806" y="817166"/>
                <a:ext cx="5853952" cy="430887"/>
              </a:xfrm>
              <a:prstGeom prst="rect">
                <a:avLst/>
              </a:prstGeom>
              <a:blipFill>
                <a:blip r:embed="rId6"/>
                <a:stretch>
                  <a:fillRect l="-1354" t="-8451" r="-521" b="-29577"/>
                </a:stretch>
              </a:blipFill>
            </p:spPr>
            <p:txBody>
              <a:bodyPr/>
              <a:lstStyle/>
              <a:p>
                <a:r>
                  <a:rPr lang="pt-BR">
                    <a:noFill/>
                  </a:rPr>
                  <a:t> </a:t>
                </a:r>
              </a:p>
            </p:txBody>
          </p:sp>
        </mc:Fallback>
      </mc:AlternateContent>
      <p:pic>
        <p:nvPicPr>
          <p:cNvPr id="22" name="Imagem 21">
            <a:extLst>
              <a:ext uri="{FF2B5EF4-FFF2-40B4-BE49-F238E27FC236}">
                <a16:creationId xmlns:a16="http://schemas.microsoft.com/office/drawing/2014/main" id="{813B39FD-EF8D-F1A6-9158-B1CE94C79A2A}"/>
              </a:ext>
            </a:extLst>
          </p:cNvPr>
          <p:cNvPicPr>
            <a:picLocks noChangeAspect="1"/>
          </p:cNvPicPr>
          <p:nvPr/>
        </p:nvPicPr>
        <p:blipFill rotWithShape="1">
          <a:blip r:embed="rId7"/>
          <a:srcRect t="1410" r="31203" b="4356"/>
          <a:stretch>
            <a:fillRect/>
          </a:stretch>
        </p:blipFill>
        <p:spPr bwMode="auto">
          <a:xfrm>
            <a:off x="6787094" y="1628270"/>
            <a:ext cx="2519999" cy="1545459"/>
          </a:xfrm>
          <a:prstGeom prst="rect">
            <a:avLst/>
          </a:prstGeom>
          <a:ln>
            <a:noFill/>
          </a:ln>
          <a:extLst>
            <a:ext uri="{53640926-AAD7-44D8-BBD7-CCE9431645EC}">
              <a14:shadowObscured xmlns:a14="http://schemas.microsoft.com/office/drawing/2010/main"/>
            </a:ext>
          </a:extLst>
        </p:spPr>
      </p:pic>
      <p:pic>
        <p:nvPicPr>
          <p:cNvPr id="23" name="Imagem 22">
            <a:extLst>
              <a:ext uri="{FF2B5EF4-FFF2-40B4-BE49-F238E27FC236}">
                <a16:creationId xmlns:a16="http://schemas.microsoft.com/office/drawing/2014/main" id="{82032075-8707-5C4E-77A3-8E3B641A66CB}"/>
              </a:ext>
            </a:extLst>
          </p:cNvPr>
          <p:cNvPicPr>
            <a:picLocks noChangeAspect="1"/>
          </p:cNvPicPr>
          <p:nvPr/>
        </p:nvPicPr>
        <p:blipFill rotWithShape="1">
          <a:blip r:embed="rId7"/>
          <a:srcRect l="71683" t="2820" r="987" b="1899"/>
          <a:stretch>
            <a:fillRect/>
          </a:stretch>
        </p:blipFill>
        <p:spPr bwMode="auto">
          <a:xfrm>
            <a:off x="9647540" y="1541367"/>
            <a:ext cx="1101516" cy="171926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24" name="CaixaDeTexto 23">
                <a:extLst>
                  <a:ext uri="{FF2B5EF4-FFF2-40B4-BE49-F238E27FC236}">
                    <a16:creationId xmlns:a16="http://schemas.microsoft.com/office/drawing/2014/main" id="{817F6C05-8C3F-762F-7850-8C78F8B3B37F}"/>
                  </a:ext>
                </a:extLst>
              </p:cNvPr>
              <p:cNvSpPr txBox="1"/>
              <p:nvPr/>
            </p:nvSpPr>
            <p:spPr>
              <a:xfrm>
                <a:off x="6364871" y="3553947"/>
                <a:ext cx="2319324" cy="1279133"/>
              </a:xfrm>
              <a:prstGeom prst="rect">
                <a:avLst/>
              </a:prstGeom>
              <a:noFill/>
            </p:spPr>
            <p:txBody>
              <a:bodyPr wrap="square">
                <a:spAutoFit/>
              </a:bodyPr>
              <a:lstStyle/>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Proporção: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𝒃</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𝒏</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𝒄</m:t>
                          </m:r>
                        </m:num>
                        <m:den>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𝒉</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24" name="CaixaDeTexto 23">
                <a:extLst>
                  <a:ext uri="{FF2B5EF4-FFF2-40B4-BE49-F238E27FC236}">
                    <a16:creationId xmlns:a16="http://schemas.microsoft.com/office/drawing/2014/main" id="{817F6C05-8C3F-762F-7850-8C78F8B3B37F}"/>
                  </a:ext>
                </a:extLst>
              </p:cNvPr>
              <p:cNvSpPr txBox="1">
                <a:spLocks noRot="1" noChangeAspect="1" noMove="1" noResize="1" noEditPoints="1" noAdjustHandles="1" noChangeArrowheads="1" noChangeShapeType="1" noTextEdit="1"/>
              </p:cNvSpPr>
              <p:nvPr/>
            </p:nvSpPr>
            <p:spPr>
              <a:xfrm>
                <a:off x="6364871" y="3553947"/>
                <a:ext cx="2319324" cy="1279133"/>
              </a:xfrm>
              <a:prstGeom prst="rect">
                <a:avLst/>
              </a:prstGeom>
              <a:blipFill>
                <a:blip r:embed="rId8"/>
                <a:stretch>
                  <a:fillRect l="-3412" t="-285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5" name="CaixaDeTexto 24">
                <a:extLst>
                  <a:ext uri="{FF2B5EF4-FFF2-40B4-BE49-F238E27FC236}">
                    <a16:creationId xmlns:a16="http://schemas.microsoft.com/office/drawing/2014/main" id="{D36D02D9-0862-D413-3B68-253953FDC58B}"/>
                  </a:ext>
                </a:extLst>
              </p:cNvPr>
              <p:cNvSpPr txBox="1"/>
              <p:nvPr/>
            </p:nvSpPr>
            <p:spPr>
              <a:xfrm>
                <a:off x="8737222" y="3523152"/>
                <a:ext cx="3112562" cy="2545312"/>
              </a:xfrm>
              <a:prstGeom prst="rect">
                <a:avLst/>
              </a:prstGeom>
              <a:noFill/>
            </p:spPr>
            <p:txBody>
              <a:bodyPr wrap="square">
                <a:spAutoFit/>
              </a:bodyPr>
              <a:lstStyle/>
              <a:p>
                <a:pPr algn="just">
                  <a:spcAft>
                    <a:spcPts val="4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Assim: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𝒃</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𝒏</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𝑛</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Bef>
                    <a:spcPts val="300"/>
                  </a:spcBef>
                  <a:spcAft>
                    <a:spcPts val="4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𝒄</m:t>
                          </m:r>
                        </m:num>
                        <m:den>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𝒉</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14:m>
                  <m:oMathPara xmlns:m="http://schemas.openxmlformats.org/officeDocument/2006/math">
                    <m:oMathParaPr>
                      <m:jc m:val="centerGroup"/>
                    </m:oMathParaPr>
                    <m:oMath xmlns:m="http://schemas.openxmlformats.org/officeDocument/2006/math">
                      <m:f>
                        <m:fPr>
                          <m:ctrlPr>
                            <a:rPr lang="pt-BR" sz="2200" b="1" i="1">
                              <a:solidFill>
                                <a:srgbClr val="000000"/>
                              </a:solidFill>
                              <a:effectLst/>
                              <a:latin typeface="Cambria Math" panose="02040503050406030204" pitchFamily="18" charset="0"/>
                            </a:rPr>
                          </m:ctrlPr>
                        </m:fPr>
                        <m:num>
                          <m:r>
                            <a:rPr lang="pt-BR" sz="2200" b="1" i="1">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𝒃</m:t>
                          </m:r>
                        </m:num>
                        <m:den>
                          <m:r>
                            <a:rPr lang="pt-BR" sz="2200" b="1"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𝒏</m:t>
                          </m:r>
                          <m:r>
                            <a:rPr lang="pt-BR" sz="2200" b="1"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a:solidFill>
                                <a:srgbClr val="000000"/>
                              </a:solidFill>
                              <a:effectLst/>
                              <a:latin typeface="Cambria Math" panose="02040503050406030204" pitchFamily="18" charset="0"/>
                            </a:rPr>
                          </m:ctrlPr>
                        </m:fPr>
                        <m:num>
                          <m:r>
                            <a:rPr lang="pt-BR" sz="2200" b="1" i="1">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𝒄</m:t>
                          </m:r>
                        </m:num>
                        <m:den>
                          <m:r>
                            <a:rPr lang="pt-BR" sz="2200" b="1" i="1">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𝒉</m:t>
                          </m:r>
                          <m:r>
                            <a:rPr lang="pt-BR" sz="2200" b="1" i="1">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𝑛</m:t>
                      </m:r>
                    </m:oMath>
                  </m:oMathPara>
                </a14:m>
                <a:endParaRPr lang="pt-BR" sz="2200" dirty="0">
                  <a:latin typeface="Arial Narrow" panose="020B0606020202030204" pitchFamily="34" charset="0"/>
                </a:endParaRPr>
              </a:p>
            </p:txBody>
          </p:sp>
        </mc:Choice>
        <mc:Fallback xmlns="">
          <p:sp>
            <p:nvSpPr>
              <p:cNvPr id="25" name="CaixaDeTexto 24">
                <a:extLst>
                  <a:ext uri="{FF2B5EF4-FFF2-40B4-BE49-F238E27FC236}">
                    <a16:creationId xmlns:a16="http://schemas.microsoft.com/office/drawing/2014/main" id="{D36D02D9-0862-D413-3B68-253953FDC58B}"/>
                  </a:ext>
                </a:extLst>
              </p:cNvPr>
              <p:cNvSpPr txBox="1">
                <a:spLocks noRot="1" noChangeAspect="1" noMove="1" noResize="1" noEditPoints="1" noAdjustHandles="1" noChangeArrowheads="1" noChangeShapeType="1" noTextEdit="1"/>
              </p:cNvSpPr>
              <p:nvPr/>
            </p:nvSpPr>
            <p:spPr>
              <a:xfrm>
                <a:off x="8737222" y="3523152"/>
                <a:ext cx="3112562" cy="2545312"/>
              </a:xfrm>
              <a:prstGeom prst="rect">
                <a:avLst/>
              </a:prstGeom>
              <a:blipFill>
                <a:blip r:embed="rId9"/>
                <a:stretch>
                  <a:fillRect l="-2544" t="-1439"/>
                </a:stretch>
              </a:blipFill>
            </p:spPr>
            <p:txBody>
              <a:bodyPr/>
              <a:lstStyle/>
              <a:p>
                <a:r>
                  <a:rPr lang="pt-BR">
                    <a:noFill/>
                  </a:rPr>
                  <a:t> </a:t>
                </a:r>
              </a:p>
            </p:txBody>
          </p:sp>
        </mc:Fallback>
      </mc:AlternateContent>
    </p:spTree>
    <p:extLst>
      <p:ext uri="{BB962C8B-B14F-4D97-AF65-F5344CB8AC3E}">
        <p14:creationId xmlns:p14="http://schemas.microsoft.com/office/powerpoint/2010/main" val="2296714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948CA-0A5F-E9E5-E1E8-F13F468560E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66D78A76-E22C-D70A-5CEE-A1151E1D136A}"/>
                  </a:ext>
                </a:extLst>
              </p:cNvPr>
              <p:cNvSpPr txBox="1"/>
              <p:nvPr/>
            </p:nvSpPr>
            <p:spPr>
              <a:xfrm>
                <a:off x="206188" y="833030"/>
                <a:ext cx="5760000" cy="769441"/>
              </a:xfrm>
              <a:prstGeom prst="rect">
                <a:avLst/>
              </a:prstGeom>
              <a:noFill/>
            </p:spPr>
            <p:txBody>
              <a:bodyPr wrap="square">
                <a:spAutoFit/>
              </a:bodyPr>
              <a:lstStyle/>
              <a:p>
                <a:pPr algn="jus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Na semelhança entre os triângulos </a:t>
                </a:r>
                <a14:m>
                  <m:oMath xmlns:m="http://schemas.openxmlformats.org/officeDocument/2006/math">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HBA</m:t>
                    </m:r>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e</m:t>
                    </m:r>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HAC</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obtemos as proporções:</a:t>
                </a:r>
              </a:p>
            </p:txBody>
          </p:sp>
        </mc:Choice>
        <mc:Fallback xmlns="">
          <p:sp>
            <p:nvSpPr>
              <p:cNvPr id="16" name="CaixaDeTexto 15">
                <a:extLst>
                  <a:ext uri="{FF2B5EF4-FFF2-40B4-BE49-F238E27FC236}">
                    <a16:creationId xmlns:a16="http://schemas.microsoft.com/office/drawing/2014/main" id="{66D78A76-E22C-D70A-5CEE-A1151E1D136A}"/>
                  </a:ext>
                </a:extLst>
              </p:cNvPr>
              <p:cNvSpPr txBox="1">
                <a:spLocks noRot="1" noChangeAspect="1" noMove="1" noResize="1" noEditPoints="1" noAdjustHandles="1" noChangeArrowheads="1" noChangeShapeType="1" noTextEdit="1"/>
              </p:cNvSpPr>
              <p:nvPr/>
            </p:nvSpPr>
            <p:spPr>
              <a:xfrm>
                <a:off x="206188" y="833030"/>
                <a:ext cx="5760000" cy="769441"/>
              </a:xfrm>
              <a:prstGeom prst="rect">
                <a:avLst/>
              </a:prstGeom>
              <a:blipFill>
                <a:blip r:embed="rId2"/>
                <a:stretch>
                  <a:fillRect l="-1376" t="-4762" r="-1376" b="-15873"/>
                </a:stretch>
              </a:blipFill>
            </p:spPr>
            <p:txBody>
              <a:bodyPr/>
              <a:lstStyle/>
              <a:p>
                <a:r>
                  <a:rPr lang="pt-BR">
                    <a:noFill/>
                  </a:rPr>
                  <a:t> </a:t>
                </a:r>
              </a:p>
            </p:txBody>
          </p:sp>
        </mc:Fallback>
      </mc:AlternateContent>
      <p:pic>
        <p:nvPicPr>
          <p:cNvPr id="20" name="Imagem 19">
            <a:extLst>
              <a:ext uri="{FF2B5EF4-FFF2-40B4-BE49-F238E27FC236}">
                <a16:creationId xmlns:a16="http://schemas.microsoft.com/office/drawing/2014/main" id="{60A55091-D93E-3FA3-F887-7934DA969202}"/>
              </a:ext>
            </a:extLst>
          </p:cNvPr>
          <p:cNvPicPr>
            <a:picLocks noChangeAspect="1"/>
          </p:cNvPicPr>
          <p:nvPr/>
        </p:nvPicPr>
        <p:blipFill rotWithShape="1">
          <a:blip r:embed="rId3"/>
          <a:srcRect l="52822" t="5695" r="66" b="1777"/>
          <a:stretch>
            <a:fillRect/>
          </a:stretch>
        </p:blipFill>
        <p:spPr bwMode="auto">
          <a:xfrm>
            <a:off x="433368" y="1777847"/>
            <a:ext cx="2605667" cy="1709775"/>
          </a:xfrm>
          <a:prstGeom prst="rect">
            <a:avLst/>
          </a:prstGeom>
          <a:ln>
            <a:noFill/>
          </a:ln>
          <a:extLst>
            <a:ext uri="{53640926-AAD7-44D8-BBD7-CCE9431645EC}">
              <a14:shadowObscured xmlns:a14="http://schemas.microsoft.com/office/drawing/2010/main"/>
            </a:ext>
          </a:extLst>
        </p:spPr>
      </p:pic>
      <p:pic>
        <p:nvPicPr>
          <p:cNvPr id="21" name="Imagem 20">
            <a:extLst>
              <a:ext uri="{FF2B5EF4-FFF2-40B4-BE49-F238E27FC236}">
                <a16:creationId xmlns:a16="http://schemas.microsoft.com/office/drawing/2014/main" id="{FC909224-D87C-5244-97DE-414A62F869B6}"/>
              </a:ext>
            </a:extLst>
          </p:cNvPr>
          <p:cNvPicPr>
            <a:picLocks noChangeAspect="1"/>
          </p:cNvPicPr>
          <p:nvPr/>
        </p:nvPicPr>
        <p:blipFill rotWithShape="1">
          <a:blip r:embed="rId4"/>
          <a:srcRect l="71683" t="2820" r="987" b="1899"/>
          <a:stretch>
            <a:fillRect/>
          </a:stretch>
        </p:blipFill>
        <p:spPr bwMode="auto">
          <a:xfrm>
            <a:off x="3744981" y="1602471"/>
            <a:ext cx="1293183" cy="201842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22" name="CaixaDeTexto 21">
                <a:extLst>
                  <a:ext uri="{FF2B5EF4-FFF2-40B4-BE49-F238E27FC236}">
                    <a16:creationId xmlns:a16="http://schemas.microsoft.com/office/drawing/2014/main" id="{CB56A060-896C-B76D-3EEA-D88A7D191125}"/>
                  </a:ext>
                </a:extLst>
              </p:cNvPr>
              <p:cNvSpPr txBox="1"/>
              <p:nvPr/>
            </p:nvSpPr>
            <p:spPr>
              <a:xfrm>
                <a:off x="328972" y="3922949"/>
                <a:ext cx="1967929" cy="1073948"/>
              </a:xfrm>
              <a:prstGeom prst="rect">
                <a:avLst/>
              </a:prstGeom>
              <a:noFill/>
            </p:spPr>
            <p:txBody>
              <a:bodyPr wrap="square">
                <a:spAutoFit/>
              </a:bodyPr>
              <a:lstStyle/>
              <a:p>
                <a:pPr algn="jus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Proporção:</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𝒉</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𝒏</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𝒎</m:t>
                          </m:r>
                        </m:num>
                        <m:den>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𝒉</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den>
                      </m:f>
                    </m:oMath>
                  </m:oMathPara>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22" name="CaixaDeTexto 21">
                <a:extLst>
                  <a:ext uri="{FF2B5EF4-FFF2-40B4-BE49-F238E27FC236}">
                    <a16:creationId xmlns:a16="http://schemas.microsoft.com/office/drawing/2014/main" id="{CB56A060-896C-B76D-3EEA-D88A7D191125}"/>
                  </a:ext>
                </a:extLst>
              </p:cNvPr>
              <p:cNvSpPr txBox="1">
                <a:spLocks noRot="1" noChangeAspect="1" noMove="1" noResize="1" noEditPoints="1" noAdjustHandles="1" noChangeArrowheads="1" noChangeShapeType="1" noTextEdit="1"/>
              </p:cNvSpPr>
              <p:nvPr/>
            </p:nvSpPr>
            <p:spPr>
              <a:xfrm>
                <a:off x="328972" y="3922949"/>
                <a:ext cx="1967929" cy="1073948"/>
              </a:xfrm>
              <a:prstGeom prst="rect">
                <a:avLst/>
              </a:prstGeom>
              <a:blipFill>
                <a:blip r:embed="rId5"/>
                <a:stretch>
                  <a:fillRect l="-4025" t="-340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3" name="CaixaDeTexto 22">
                <a:extLst>
                  <a:ext uri="{FF2B5EF4-FFF2-40B4-BE49-F238E27FC236}">
                    <a16:creationId xmlns:a16="http://schemas.microsoft.com/office/drawing/2014/main" id="{F9829039-80EE-D5ED-09AB-9F1DE149BCF7}"/>
                  </a:ext>
                </a:extLst>
              </p:cNvPr>
              <p:cNvSpPr txBox="1"/>
              <p:nvPr/>
            </p:nvSpPr>
            <p:spPr>
              <a:xfrm>
                <a:off x="2523389" y="3846069"/>
                <a:ext cx="3339529" cy="2506840"/>
              </a:xfrm>
              <a:prstGeom prst="rect">
                <a:avLst/>
              </a:prstGeom>
              <a:noFill/>
            </p:spPr>
            <p:txBody>
              <a:bodyPr wrap="square">
                <a:spAutoFit/>
              </a:bodyPr>
              <a:lstStyle/>
              <a:p>
                <a:pPr algn="just">
                  <a:spcAft>
                    <a:spcPts val="4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Assim:</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14:m>
                  <m:oMathPara xmlns:m="http://schemas.openxmlformats.org/officeDocument/2006/math">
                    <m:oMathParaPr>
                      <m:jc m:val="left"/>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𝒉</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𝒏</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𝑛</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oMath>
                  </m:oMathPara>
                </a14:m>
                <a:endParaRPr lang="pt-BR" sz="2200" i="1" kern="100" dirty="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endParaRPr>
              </a:p>
              <a:p>
                <a:pPr algn="just">
                  <a:spcAft>
                    <a:spcPts val="400"/>
                  </a:spcAft>
                  <a:buNone/>
                </a:pPr>
                <a14:m>
                  <m:oMathPara xmlns:m="http://schemas.openxmlformats.org/officeDocument/2006/math">
                    <m:oMathParaPr>
                      <m:jc m:val="left"/>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𝒎</m:t>
                          </m:r>
                        </m:num>
                        <m:den>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𝒉</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m:t>
                      </m:r>
                    </m:oMath>
                  </m:oMathPara>
                </a14:m>
                <a:endParaRPr lang="pt-BR" sz="2200" i="1" kern="100" dirty="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endParaRPr>
              </a:p>
              <a:p>
                <a:pPr algn="just">
                  <a:spcAft>
                    <a:spcPts val="400"/>
                  </a:spcAft>
                  <a:buNone/>
                </a:pPr>
                <a14:m>
                  <m:oMathPara xmlns:m="http://schemas.openxmlformats.org/officeDocument/2006/math">
                    <m:oMathParaPr>
                      <m:jc m:val="left"/>
                    </m:oMathParaPr>
                    <m:oMath xmlns:m="http://schemas.openxmlformats.org/officeDocument/2006/math">
                      <m:f>
                        <m:fPr>
                          <m:ctrlPr>
                            <a:rPr lang="pt-BR" sz="2200" b="1" i="1">
                              <a:solidFill>
                                <a:srgbClr val="000000"/>
                              </a:solidFill>
                              <a:effectLst/>
                              <a:latin typeface="Cambria Math" panose="02040503050406030204" pitchFamily="18" charset="0"/>
                            </a:rPr>
                          </m:ctrlPr>
                        </m:fPr>
                        <m:num>
                          <m:r>
                            <a:rPr lang="pt-BR" sz="2200" b="1" i="1">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𝒉</m:t>
                          </m:r>
                        </m:num>
                        <m:den>
                          <m:r>
                            <a:rPr lang="pt-BR" sz="2200" b="1"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𝒏</m:t>
                          </m:r>
                          <m:r>
                            <a:rPr lang="pt-BR" sz="2200" b="1"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a:solidFill>
                                <a:srgbClr val="000000"/>
                              </a:solidFill>
                              <a:effectLst/>
                              <a:latin typeface="Cambria Math" panose="02040503050406030204" pitchFamily="18" charset="0"/>
                            </a:rPr>
                          </m:ctrlPr>
                        </m:fPr>
                        <m:num>
                          <m:r>
                            <a:rPr lang="pt-BR" sz="2200" b="1" i="1">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𝒎</m:t>
                          </m:r>
                        </m:num>
                        <m:den>
                          <m:r>
                            <a:rPr lang="pt-BR" sz="2200" b="1" i="1">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𝒉</m:t>
                          </m:r>
                          <m:r>
                            <a:rPr lang="pt-BR" sz="2200" b="1" i="1">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sSup>
                        <m:sSupPr>
                          <m:ctrlPr>
                            <a:rPr lang="pt-BR" sz="2200" i="1">
                              <a:solidFill>
                                <a:srgbClr val="000000"/>
                              </a:solidFill>
                              <a:effectLst/>
                              <a:latin typeface="Cambria Math" panose="02040503050406030204" pitchFamily="18" charset="0"/>
                            </a:rPr>
                          </m:ctrlPr>
                        </m:sSupPr>
                        <m:e>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e>
                        <m:sup>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𝑛</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23" name="CaixaDeTexto 22">
                <a:extLst>
                  <a:ext uri="{FF2B5EF4-FFF2-40B4-BE49-F238E27FC236}">
                    <a16:creationId xmlns:a16="http://schemas.microsoft.com/office/drawing/2014/main" id="{F9829039-80EE-D5ED-09AB-9F1DE149BCF7}"/>
                  </a:ext>
                </a:extLst>
              </p:cNvPr>
              <p:cNvSpPr txBox="1">
                <a:spLocks noRot="1" noChangeAspect="1" noMove="1" noResize="1" noEditPoints="1" noAdjustHandles="1" noChangeArrowheads="1" noChangeShapeType="1" noTextEdit="1"/>
              </p:cNvSpPr>
              <p:nvPr/>
            </p:nvSpPr>
            <p:spPr>
              <a:xfrm>
                <a:off x="2523389" y="3846069"/>
                <a:ext cx="3339529" cy="2506840"/>
              </a:xfrm>
              <a:prstGeom prst="rect">
                <a:avLst/>
              </a:prstGeom>
              <a:blipFill>
                <a:blip r:embed="rId6"/>
                <a:stretch>
                  <a:fillRect l="-2372" t="-146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4" name="CaixaDeTexto 23">
                <a:extLst>
                  <a:ext uri="{FF2B5EF4-FFF2-40B4-BE49-F238E27FC236}">
                    <a16:creationId xmlns:a16="http://schemas.microsoft.com/office/drawing/2014/main" id="{5A69F27B-6FC8-8499-C096-081028AE0C55}"/>
                  </a:ext>
                </a:extLst>
              </p:cNvPr>
              <p:cNvSpPr txBox="1"/>
              <p:nvPr/>
            </p:nvSpPr>
            <p:spPr>
              <a:xfrm>
                <a:off x="6192676" y="888513"/>
                <a:ext cx="5760000" cy="2599109"/>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Temos ainda que a soma das projeções </a:t>
                </a:r>
                <a14:m>
                  <m:oMath xmlns:m="http://schemas.openxmlformats.org/officeDocument/2006/math">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𝒎</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𝒏</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é igual à hipotenusa </a:t>
                </a:r>
                <a14:m>
                  <m:oMath xmlns:m="http://schemas.openxmlformats.org/officeDocument/2006/math">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𝒂</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ou seja: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𝑛</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Por meio das proporções obtidas anteriormente, destacam-se as seguintes relações métricas no triângulo retângulo:</a:t>
                </a:r>
              </a:p>
            </p:txBody>
          </p:sp>
        </mc:Choice>
        <mc:Fallback xmlns="">
          <p:sp>
            <p:nvSpPr>
              <p:cNvPr id="24" name="CaixaDeTexto 23">
                <a:extLst>
                  <a:ext uri="{FF2B5EF4-FFF2-40B4-BE49-F238E27FC236}">
                    <a16:creationId xmlns:a16="http://schemas.microsoft.com/office/drawing/2014/main" id="{5A69F27B-6FC8-8499-C096-081028AE0C55}"/>
                  </a:ext>
                </a:extLst>
              </p:cNvPr>
              <p:cNvSpPr txBox="1">
                <a:spLocks noRot="1" noChangeAspect="1" noMove="1" noResize="1" noEditPoints="1" noAdjustHandles="1" noChangeArrowheads="1" noChangeShapeType="1" noTextEdit="1"/>
              </p:cNvSpPr>
              <p:nvPr/>
            </p:nvSpPr>
            <p:spPr>
              <a:xfrm>
                <a:off x="6192676" y="888513"/>
                <a:ext cx="5760000" cy="2599109"/>
              </a:xfrm>
              <a:prstGeom prst="rect">
                <a:avLst/>
              </a:prstGeom>
              <a:blipFill>
                <a:blip r:embed="rId7"/>
                <a:stretch>
                  <a:fillRect l="-1376" t="-939" r="-1376" b="-3991"/>
                </a:stretch>
              </a:blipFill>
            </p:spPr>
            <p:txBody>
              <a:bodyPr/>
              <a:lstStyle/>
              <a:p>
                <a:r>
                  <a:rPr lang="pt-BR">
                    <a:noFill/>
                  </a:rPr>
                  <a:t> </a:t>
                </a:r>
              </a:p>
            </p:txBody>
          </p:sp>
        </mc:Fallback>
      </mc:AlternateContent>
      <p:pic>
        <p:nvPicPr>
          <p:cNvPr id="25" name="Imagem 24" descr="Gráfico, Gráfico de linhas&#10;&#10;O conteúdo gerado por IA pode estar incorreto.">
            <a:extLst>
              <a:ext uri="{FF2B5EF4-FFF2-40B4-BE49-F238E27FC236}">
                <a16:creationId xmlns:a16="http://schemas.microsoft.com/office/drawing/2014/main" id="{D190B84F-E94B-9027-43BD-F8404F462A41}"/>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Effect>
                      <a14:saturation sat="200000"/>
                    </a14:imgEffect>
                  </a14:imgLayer>
                </a14:imgProps>
              </a:ext>
            </a:extLst>
          </a:blip>
          <a:srcRect l="34134" t="40533" r="35365" b="29598"/>
          <a:stretch>
            <a:fillRect/>
          </a:stretch>
        </p:blipFill>
        <p:spPr bwMode="auto">
          <a:xfrm>
            <a:off x="6413193" y="3783319"/>
            <a:ext cx="3600000" cy="2186168"/>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26" name="CaixaDeTexto 25">
                <a:extLst>
                  <a:ext uri="{FF2B5EF4-FFF2-40B4-BE49-F238E27FC236}">
                    <a16:creationId xmlns:a16="http://schemas.microsoft.com/office/drawing/2014/main" id="{263F2AED-E3A8-39A5-A793-ADCA4B9CC88E}"/>
                  </a:ext>
                </a:extLst>
              </p:cNvPr>
              <p:cNvSpPr txBox="1"/>
              <p:nvPr/>
            </p:nvSpPr>
            <p:spPr>
              <a:xfrm>
                <a:off x="10183522" y="3783319"/>
                <a:ext cx="1575960" cy="1911805"/>
              </a:xfrm>
              <a:prstGeom prst="rect">
                <a:avLst/>
              </a:prstGeom>
              <a:noFill/>
            </p:spPr>
            <p:txBody>
              <a:bodyPr wrap="square">
                <a:spAutoFit/>
              </a:bodyPr>
              <a:lstStyle/>
              <a:p>
                <a:pPr>
                  <a:lnSpc>
                    <a:spcPct val="115000"/>
                  </a:lnSpc>
                  <a:spcAft>
                    <a:spcPts val="200"/>
                  </a:spcAft>
                  <a:buNone/>
                </a:pPr>
                <a14:m>
                  <m:oMathPara xmlns:m="http://schemas.openxmlformats.org/officeDocument/2006/math">
                    <m:oMathParaPr>
                      <m:jc m:val="left"/>
                    </m:oMathParaPr>
                    <m:oMath xmlns:m="http://schemas.openxmlformats.org/officeDocument/2006/math">
                      <m:r>
                        <a:rPr lang="pt-BR" sz="1800" b="1"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𝒂𝒉</m:t>
                      </m:r>
                      <m:r>
                        <a:rPr lang="pt-BR" sz="1800" b="1"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1800" b="1"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𝒃𝒄</m:t>
                      </m:r>
                    </m:oMath>
                  </m:oMathPara>
                </a14:m>
                <a:endParaRPr lang="pt-BR" sz="18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200"/>
                  </a:spcAft>
                  <a:buNone/>
                </a:pPr>
                <a14:m>
                  <m:oMathPara xmlns:m="http://schemas.openxmlformats.org/officeDocument/2006/math">
                    <m:oMathParaPr>
                      <m:jc m:val="left"/>
                    </m:oMathParaPr>
                    <m:oMath xmlns:m="http://schemas.openxmlformats.org/officeDocument/2006/math">
                      <m:sSup>
                        <m:sSupPr>
                          <m:ctrlP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𝒃</m:t>
                          </m:r>
                        </m:e>
                        <m:sup>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𝒂𝒏</m:t>
                      </m:r>
                    </m:oMath>
                  </m:oMathPara>
                </a14:m>
                <a:endParaRPr lang="pt-BR" sz="18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200"/>
                  </a:spcAft>
                  <a:buNone/>
                </a:pPr>
                <a14:m>
                  <m:oMathPara xmlns:m="http://schemas.openxmlformats.org/officeDocument/2006/math">
                    <m:oMathParaPr>
                      <m:jc m:val="left"/>
                    </m:oMathParaPr>
                    <m:oMath xmlns:m="http://schemas.openxmlformats.org/officeDocument/2006/math">
                      <m:sSup>
                        <m:sSupPr>
                          <m:ctrlP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𝒄</m:t>
                          </m:r>
                        </m:e>
                        <m:sup>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𝒂𝒎</m:t>
                      </m:r>
                    </m:oMath>
                  </m:oMathPara>
                </a14:m>
                <a:endParaRPr lang="pt-BR" sz="18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200"/>
                  </a:spcAft>
                  <a:buNone/>
                </a:pPr>
                <a14:m>
                  <m:oMathPara xmlns:m="http://schemas.openxmlformats.org/officeDocument/2006/math">
                    <m:oMathParaPr>
                      <m:jc m:val="left"/>
                    </m:oMathParaPr>
                    <m:oMath xmlns:m="http://schemas.openxmlformats.org/officeDocument/2006/math">
                      <m:sSup>
                        <m:sSupPr>
                          <m:ctrlP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𝒉</m:t>
                          </m:r>
                        </m:e>
                        <m:sup>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𝒎𝒏</m:t>
                      </m:r>
                    </m:oMath>
                  </m:oMathPara>
                </a14:m>
                <a:endParaRPr lang="pt-BR" sz="1800" kern="100" dirty="0">
                  <a:effectLst/>
                  <a:latin typeface="Aptos" panose="020B000402020202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𝒎</m:t>
                      </m:r>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18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𝒏</m:t>
                      </m:r>
                    </m:oMath>
                  </m:oMathPara>
                </a14:m>
                <a:endParaRPr lang="pt-BR" sz="18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26" name="CaixaDeTexto 25">
                <a:extLst>
                  <a:ext uri="{FF2B5EF4-FFF2-40B4-BE49-F238E27FC236}">
                    <a16:creationId xmlns:a16="http://schemas.microsoft.com/office/drawing/2014/main" id="{263F2AED-E3A8-39A5-A793-ADCA4B9CC88E}"/>
                  </a:ext>
                </a:extLst>
              </p:cNvPr>
              <p:cNvSpPr txBox="1">
                <a:spLocks noRot="1" noChangeAspect="1" noMove="1" noResize="1" noEditPoints="1" noAdjustHandles="1" noChangeArrowheads="1" noChangeShapeType="1" noTextEdit="1"/>
              </p:cNvSpPr>
              <p:nvPr/>
            </p:nvSpPr>
            <p:spPr>
              <a:xfrm>
                <a:off x="10183522" y="3783319"/>
                <a:ext cx="1575960" cy="1911805"/>
              </a:xfrm>
              <a:prstGeom prst="rect">
                <a:avLst/>
              </a:prstGeom>
              <a:blipFill>
                <a:blip r:embed="rId10"/>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4291288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92DBD084-6C61-F6A7-5D75-DD10A06E5949}"/>
              </a:ext>
            </a:extLst>
          </p:cNvPr>
          <p:cNvSpPr txBox="1"/>
          <p:nvPr/>
        </p:nvSpPr>
        <p:spPr>
          <a:xfrm>
            <a:off x="156000" y="657785"/>
            <a:ext cx="5760000" cy="1107996"/>
          </a:xfrm>
          <a:prstGeom prst="rect">
            <a:avLst/>
          </a:prstGeom>
          <a:noFill/>
        </p:spPr>
        <p:txBody>
          <a:bodyPr wrap="square">
            <a:spAutoFit/>
          </a:bodyPr>
          <a:lstStyle/>
          <a:p>
            <a:pPr algn="just">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No triângulo ABC, a seguir, calcule as medidas de seus catetos e da altura relativa à hipotenusa.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2" name="Imagem 11" descr="Gráfico, Gráfico de linhas&#10;&#10;O conteúdo gerado por IA pode estar incorreto.">
            <a:extLst>
              <a:ext uri="{FF2B5EF4-FFF2-40B4-BE49-F238E27FC236}">
                <a16:creationId xmlns:a16="http://schemas.microsoft.com/office/drawing/2014/main" id="{EC543AC0-7BB0-07AC-CA84-3AFB6A2743E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rcRect l="36719" t="44686" r="35203" b="27728"/>
          <a:stretch>
            <a:fillRect/>
          </a:stretch>
        </p:blipFill>
        <p:spPr bwMode="auto">
          <a:xfrm>
            <a:off x="1882165" y="1608621"/>
            <a:ext cx="2880000" cy="1754048"/>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D04CE2DC-0AF5-50DF-E2C5-A029A200576B}"/>
                  </a:ext>
                </a:extLst>
              </p:cNvPr>
              <p:cNvSpPr txBox="1"/>
              <p:nvPr/>
            </p:nvSpPr>
            <p:spPr>
              <a:xfrm>
                <a:off x="156000" y="3362669"/>
                <a:ext cx="5760000" cy="3000821"/>
              </a:xfrm>
              <a:prstGeom prst="rect">
                <a:avLst/>
              </a:prstGeom>
              <a:noFill/>
            </p:spPr>
            <p:txBody>
              <a:bodyPr wrap="square">
                <a:spAutoFit/>
              </a:bodyPr>
              <a:lstStyle/>
              <a:p>
                <a:pPr algn="just">
                  <a:buNone/>
                </a:pPr>
                <a:r>
                  <a:rPr lang="pt-BR" sz="21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1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Inicialmente, devemos encontrar as equações que relacionam essas incógnitas aos valores numéricos das outras medidas fornecidas na imagem. Utilizando as relações métricas no triângulo retângulo, e relacionando-as ao triângulo fornecido, temos:</a:t>
                </a:r>
              </a:p>
              <a:p>
                <a:pPr marL="3854450" algn="just">
                  <a:buNone/>
                </a:pPr>
                <a14:m>
                  <m:oMathPara xmlns:m="http://schemas.openxmlformats.org/officeDocument/2006/math">
                    <m:oMathParaPr>
                      <m:jc m:val="centerGroup"/>
                    </m:oMathParaPr>
                    <m:oMath xmlns:m="http://schemas.openxmlformats.org/officeDocument/2006/math">
                      <m:sSup>
                        <m:sSupPr>
                          <m:ctrlPr>
                            <a:rPr lang="pt-BR" sz="21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𝒙</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𝑎𝑛</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854450" algn="just">
                  <a:buNone/>
                </a:pPr>
                <a14:m>
                  <m:oMathPara xmlns:m="http://schemas.openxmlformats.org/officeDocument/2006/math">
                    <m:oMathParaPr>
                      <m:jc m:val="centerGroup"/>
                    </m:oMathParaPr>
                    <m:oMath xmlns:m="http://schemas.openxmlformats.org/officeDocument/2006/math">
                      <m:sSup>
                        <m:sSup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b="1" i="1" kern="100">
                              <a:solidFill>
                                <a:srgbClr val="A02B93"/>
                              </a:solidFill>
                              <a:effectLst/>
                              <a:latin typeface="Cambria Math" panose="02040503050406030204" pitchFamily="18" charset="0"/>
                              <a:ea typeface="MS Mincho" panose="02020609040205080304" pitchFamily="49" charset="-128"/>
                              <a:cs typeface="Times New Roman" panose="02020603050405020304" pitchFamily="18" charset="0"/>
                            </a:rPr>
                            <m:t>𝒚</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𝑎𝑚</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854450" algn="just">
                  <a:buNone/>
                </a:pPr>
                <a14:m>
                  <m:oMathPara xmlns:m="http://schemas.openxmlformats.org/officeDocument/2006/math">
                    <m:oMathParaPr>
                      <m:jc m:val="centerGroup"/>
                    </m:oMathParaPr>
                    <m:oMath xmlns:m="http://schemas.openxmlformats.org/officeDocument/2006/math">
                      <m:sSup>
                        <m:sSup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𝒉</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𝑚𝑛</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854450" algn="just">
                  <a:buNone/>
                </a:pPr>
                <a14:m>
                  <m:oMathPara xmlns:m="http://schemas.openxmlformats.org/officeDocument/2006/math">
                    <m:oMathParaPr>
                      <m:jc m:val="centerGroup"/>
                    </m:oMathParaPr>
                    <m:oMath xmlns:m="http://schemas.openxmlformats.org/officeDocument/2006/math">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m:t>
                      </m:r>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1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𝑛</m:t>
                      </m:r>
                    </m:oMath>
                  </m:oMathPara>
                </a14:m>
                <a:endParaRPr lang="pt-BR" sz="21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D04CE2DC-0AF5-50DF-E2C5-A029A200576B}"/>
                  </a:ext>
                </a:extLst>
              </p:cNvPr>
              <p:cNvSpPr txBox="1">
                <a:spLocks noRot="1" noChangeAspect="1" noMove="1" noResize="1" noEditPoints="1" noAdjustHandles="1" noChangeArrowheads="1" noChangeShapeType="1" noTextEdit="1"/>
              </p:cNvSpPr>
              <p:nvPr/>
            </p:nvSpPr>
            <p:spPr>
              <a:xfrm>
                <a:off x="156000" y="3362669"/>
                <a:ext cx="5760000" cy="3000821"/>
              </a:xfrm>
              <a:prstGeom prst="rect">
                <a:avLst/>
              </a:prstGeom>
              <a:blipFill>
                <a:blip r:embed="rId5"/>
                <a:stretch>
                  <a:fillRect l="-1271" t="-1423" r="-1377"/>
                </a:stretch>
              </a:blipFill>
            </p:spPr>
            <p:txBody>
              <a:bodyPr/>
              <a:lstStyle/>
              <a:p>
                <a:r>
                  <a:rPr lang="pt-BR">
                    <a:noFill/>
                  </a:rPr>
                  <a:t> </a:t>
                </a:r>
              </a:p>
            </p:txBody>
          </p:sp>
        </mc:Fallback>
      </mc:AlternateContent>
      <p:pic>
        <p:nvPicPr>
          <p:cNvPr id="14" name="Imagem 13" descr="Diagrama&#10;&#10;O conteúdo gerado por IA pode estar incorreto.">
            <a:extLst>
              <a:ext uri="{FF2B5EF4-FFF2-40B4-BE49-F238E27FC236}">
                <a16:creationId xmlns:a16="http://schemas.microsoft.com/office/drawing/2014/main" id="{9898F8F3-D9A2-D317-C22F-BE58925C49C5}"/>
              </a:ext>
            </a:extLst>
          </p:cNvPr>
          <p:cNvPicPr>
            <a:picLocks noChangeAspect="1"/>
          </p:cNvPicPr>
          <p:nvPr/>
        </p:nvPicPr>
        <p:blipFill rotWithShape="1">
          <a:blip r:embed="rId6"/>
          <a:srcRect b="2133"/>
          <a:stretch>
            <a:fillRect/>
          </a:stretch>
        </p:blipFill>
        <p:spPr bwMode="auto">
          <a:xfrm>
            <a:off x="918042" y="5062272"/>
            <a:ext cx="2520000" cy="152765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15" name="CaixaDeTexto 14">
                <a:extLst>
                  <a:ext uri="{FF2B5EF4-FFF2-40B4-BE49-F238E27FC236}">
                    <a16:creationId xmlns:a16="http://schemas.microsoft.com/office/drawing/2014/main" id="{4650EE8C-B47C-6E2D-A11E-D21BAED69F36}"/>
                  </a:ext>
                </a:extLst>
              </p:cNvPr>
              <p:cNvSpPr txBox="1"/>
              <p:nvPr/>
            </p:nvSpPr>
            <p:spPr>
              <a:xfrm>
                <a:off x="6276002" y="823147"/>
                <a:ext cx="5760000" cy="5952335"/>
              </a:xfrm>
              <a:prstGeom prst="rect">
                <a:avLst/>
              </a:prstGeom>
              <a:noFill/>
            </p:spPr>
            <p:txBody>
              <a:bodyPr wrap="square">
                <a:spAutoFit/>
              </a:bodyPr>
              <a:lstStyle/>
              <a:p>
                <a:pPr algn="just"/>
                <a:r>
                  <a:rPr lang="pt-BR" sz="2200" i="1" dirty="0">
                    <a:latin typeface="Arial Narrow" panose="020B0606020202030204" pitchFamily="34" charset="0"/>
                  </a:rPr>
                  <a:t>Primeiramente calculamos o valor da hipotenusa, que na figura está representado pelo segmento </a:t>
                </a:r>
                <a14:m>
                  <m:oMath xmlns:m="http://schemas.openxmlformats.org/officeDocument/2006/math">
                    <m:acc>
                      <m:accPr>
                        <m:chr m:val="̅"/>
                        <m:ctrlPr>
                          <a:rPr lang="pt-BR" sz="2200" i="1">
                            <a:latin typeface="Cambria Math" panose="02040503050406030204" pitchFamily="18" charset="0"/>
                          </a:rPr>
                        </m:ctrlPr>
                      </m:accPr>
                      <m:e>
                        <m:r>
                          <a:rPr lang="pt-BR" sz="2200" i="1">
                            <a:latin typeface="Cambria Math" panose="02040503050406030204" pitchFamily="18" charset="0"/>
                          </a:rPr>
                          <m:t>𝐵𝐶</m:t>
                        </m:r>
                      </m:e>
                    </m:acc>
                  </m:oMath>
                </a14:m>
                <a:r>
                  <a:rPr lang="pt-BR" sz="2200" i="1" dirty="0">
                    <a:latin typeface="Arial Narrow" panose="020B0606020202030204" pitchFamily="34" charset="0"/>
                  </a:rPr>
                  <a:t>. Assim:</a:t>
                </a:r>
                <a:endParaRPr lang="pt-BR" sz="22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m:t>
                      </m:r>
                      <m:r>
                        <a:rPr lang="pt-BR" sz="2200" i="1">
                          <a:latin typeface="Cambria Math" panose="02040503050406030204" pitchFamily="18" charset="0"/>
                        </a:rPr>
                        <m:t>𝑚</m:t>
                      </m:r>
                      <m:r>
                        <a:rPr lang="pt-BR" sz="2200" i="1">
                          <a:latin typeface="Cambria Math" panose="02040503050406030204" pitchFamily="18" charset="0"/>
                        </a:rPr>
                        <m:t>+</m:t>
                      </m:r>
                      <m:r>
                        <a:rPr lang="pt-BR" sz="2200" i="1">
                          <a:latin typeface="Cambria Math" panose="02040503050406030204" pitchFamily="18" charset="0"/>
                        </a:rPr>
                        <m:t>𝑛</m:t>
                      </m:r>
                    </m:oMath>
                  </m:oMathPara>
                </a14:m>
                <a:endParaRPr lang="pt-BR" sz="22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=3+9</m:t>
                      </m:r>
                    </m:oMath>
                  </m:oMathPara>
                </a14:m>
                <a:endParaRPr lang="pt-BR" sz="22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=12</m:t>
                      </m:r>
                    </m:oMath>
                  </m:oMathPara>
                </a14:m>
                <a:endParaRPr lang="pt-BR" sz="2200" dirty="0">
                  <a:latin typeface="Arial Narrow" panose="020B0606020202030204" pitchFamily="34" charset="0"/>
                </a:endParaRPr>
              </a:p>
              <a:p>
                <a:pPr algn="just"/>
                <a:r>
                  <a:rPr lang="pt-BR" sz="2200" i="1" dirty="0">
                    <a:latin typeface="Arial Narrow" panose="020B0606020202030204" pitchFamily="34" charset="0"/>
                  </a:rPr>
                  <a:t>Substituindo os valores conhecidos, nas relações, obtemos:</a:t>
                </a:r>
              </a:p>
              <a:p>
                <a:pPr algn="just"/>
                <a:endParaRPr lang="pt-BR" sz="2200" i="1" dirty="0">
                  <a:latin typeface="Arial Narrow" panose="020B0606020202030204" pitchFamily="34" charset="0"/>
                </a:endParaRPr>
              </a:p>
              <a:p>
                <a:pPr algn="just"/>
                <a:endParaRPr lang="pt-BR" sz="2200" dirty="0">
                  <a:latin typeface="Arial Narrow" panose="020B0606020202030204" pitchFamily="34" charset="0"/>
                </a:endParaRPr>
              </a:p>
              <a:p>
                <a:pPr algn="just">
                  <a:spcAft>
                    <a:spcPts val="800"/>
                  </a:spcAft>
                  <a:buNone/>
                </a:pPr>
                <a:endPar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Portanto, no triângulo ABC, os catetos medem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6</m:t>
                    </m:r>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6</m:t>
                    </m:r>
                    <m:rad>
                      <m:radPr>
                        <m:degHide m:val="on"/>
                        <m:ctrlPr>
                          <a:rPr lang="pt-BR" sz="2200"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e>
                    </m:rad>
                  </m:oMath>
                </a14:m>
                <a:r>
                  <a:rPr lang="pt-BR" sz="2200" i="1" kern="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altura relativa à hipotenusa mede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rad>
                      <m:radPr>
                        <m:degHide m:val="on"/>
                        <m:ctrlPr>
                          <a:rPr lang="pt-BR" sz="2200"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e>
                    </m:rad>
                    <m:r>
                      <a:rPr lang="pt-BR" sz="2200"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15" name="CaixaDeTexto 14">
                <a:extLst>
                  <a:ext uri="{FF2B5EF4-FFF2-40B4-BE49-F238E27FC236}">
                    <a16:creationId xmlns:a16="http://schemas.microsoft.com/office/drawing/2014/main" id="{4650EE8C-B47C-6E2D-A11E-D21BAED69F36}"/>
                  </a:ext>
                </a:extLst>
              </p:cNvPr>
              <p:cNvSpPr txBox="1">
                <a:spLocks noRot="1" noChangeAspect="1" noMove="1" noResize="1" noEditPoints="1" noAdjustHandles="1" noChangeArrowheads="1" noChangeShapeType="1" noTextEdit="1"/>
              </p:cNvSpPr>
              <p:nvPr/>
            </p:nvSpPr>
            <p:spPr>
              <a:xfrm>
                <a:off x="6276002" y="823147"/>
                <a:ext cx="5760000" cy="5952335"/>
              </a:xfrm>
              <a:prstGeom prst="rect">
                <a:avLst/>
              </a:prstGeom>
              <a:blipFill>
                <a:blip r:embed="rId7"/>
                <a:stretch>
                  <a:fillRect l="-1377" t="-615" r="-1483" b="-1332"/>
                </a:stretch>
              </a:blipFill>
            </p:spPr>
            <p:txBody>
              <a:bodyPr/>
              <a:lstStyle/>
              <a:p>
                <a:r>
                  <a:rPr lang="pt-BR">
                    <a:noFill/>
                  </a:rPr>
                  <a:t> </a:t>
                </a:r>
              </a:p>
            </p:txBody>
          </p:sp>
        </mc:Fallback>
      </mc:AlternateContent>
      <p:pic>
        <p:nvPicPr>
          <p:cNvPr id="16" name="Imagem 15">
            <a:extLst>
              <a:ext uri="{FF2B5EF4-FFF2-40B4-BE49-F238E27FC236}">
                <a16:creationId xmlns:a16="http://schemas.microsoft.com/office/drawing/2014/main" id="{EE98E6C0-806E-86AD-3B98-C73D92F2831B}"/>
              </a:ext>
            </a:extLst>
          </p:cNvPr>
          <p:cNvPicPr>
            <a:picLocks noChangeAspect="1"/>
          </p:cNvPicPr>
          <p:nvPr/>
        </p:nvPicPr>
        <p:blipFill>
          <a:blip r:embed="rId8"/>
          <a:srcRect l="29093" r="31791" b="18616"/>
          <a:stretch>
            <a:fillRect/>
          </a:stretch>
        </p:blipFill>
        <p:spPr>
          <a:xfrm>
            <a:off x="6866963" y="3583367"/>
            <a:ext cx="4798515" cy="2252655"/>
          </a:xfrm>
          <a:prstGeom prst="rect">
            <a:avLst/>
          </a:prstGeom>
        </p:spPr>
      </p:pic>
    </p:spTree>
    <p:extLst>
      <p:ext uri="{BB962C8B-B14F-4D97-AF65-F5344CB8AC3E}">
        <p14:creationId xmlns:p14="http://schemas.microsoft.com/office/powerpoint/2010/main" val="12529088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B9CDC73B-C16F-0B42-94BB-A260960D6E9F}"/>
                  </a:ext>
                </a:extLst>
              </p:cNvPr>
              <p:cNvSpPr txBox="1"/>
              <p:nvPr/>
            </p:nvSpPr>
            <p:spPr>
              <a:xfrm>
                <a:off x="156000" y="872581"/>
                <a:ext cx="5760000" cy="4478149"/>
              </a:xfrm>
              <a:prstGeom prst="rect">
                <a:avLst/>
              </a:prstGeom>
              <a:noFill/>
            </p:spPr>
            <p:txBody>
              <a:bodyPr wrap="square">
                <a:spAutoFit/>
              </a:bodyPr>
              <a:lstStyle/>
              <a:p>
                <a:pPr marL="342900" lvl="0" indent="-342900" algn="just">
                  <a:spcAft>
                    <a:spcPts val="800"/>
                  </a:spcAft>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Teorema de Pitágoras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partir das relações métricas no triângulo retângulo, pode-se observar uma relação muito importante nos estudos de geometria e da trigonometria: o Teorema de Pitágoras.</a:t>
                </a:r>
              </a:p>
              <a:p>
                <a:pPr algn="just">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Vejamos as equações, a seguir, que estão relacionadas aos catetos de um triângulo retângulo qualquer:</a:t>
                </a:r>
              </a:p>
              <a:p>
                <a:pPr marL="3495675"/>
                <a:r>
                  <a:rPr lang="pt-BR" sz="2200" dirty="0">
                    <a:latin typeface="Arial Narrow" panose="020B0606020202030204" pitchFamily="34" charset="0"/>
                  </a:rPr>
                  <a:t>Sejam as equações:</a:t>
                </a:r>
              </a:p>
              <a:p>
                <a:pPr marL="3495675"/>
                <a:r>
                  <a:rPr lang="pt-BR" sz="2200" dirty="0">
                    <a:latin typeface="Arial Narrow" panose="020B0606020202030204" pitchFamily="34" charset="0"/>
                  </a:rPr>
                  <a:t>I.  </a:t>
                </a:r>
                <a14:m>
                  <m:oMath xmlns:m="http://schemas.openxmlformats.org/officeDocument/2006/math">
                    <m:sSup>
                      <m:sSupPr>
                        <m:ctrlPr>
                          <a:rPr lang="pt-BR" sz="2200" i="1">
                            <a:latin typeface="Cambria Math" panose="02040503050406030204" pitchFamily="18" charset="0"/>
                          </a:rPr>
                        </m:ctrlPr>
                      </m:sSupPr>
                      <m:e>
                        <m:r>
                          <a:rPr lang="pt-BR" sz="2200" i="1">
                            <a:latin typeface="Cambria Math" panose="02040503050406030204" pitchFamily="18" charset="0"/>
                          </a:rPr>
                          <m:t>𝑏</m:t>
                        </m:r>
                      </m:e>
                      <m:sup>
                        <m:r>
                          <a:rPr lang="pt-BR" sz="2200" i="1">
                            <a:latin typeface="Cambria Math" panose="02040503050406030204" pitchFamily="18" charset="0"/>
                          </a:rPr>
                          <m:t>2</m:t>
                        </m:r>
                      </m:sup>
                    </m:sSup>
                    <m:r>
                      <a:rPr lang="pt-BR" sz="2200" i="1">
                        <a:latin typeface="Cambria Math" panose="02040503050406030204" pitchFamily="18" charset="0"/>
                      </a:rPr>
                      <m:t>=</m:t>
                    </m:r>
                    <m:r>
                      <a:rPr lang="pt-BR" sz="2200" i="1">
                        <a:latin typeface="Cambria Math" panose="02040503050406030204" pitchFamily="18" charset="0"/>
                      </a:rPr>
                      <m:t>𝑎𝑛</m:t>
                    </m:r>
                  </m:oMath>
                </a14:m>
                <a:endParaRPr lang="pt-BR" sz="2200" dirty="0">
                  <a:latin typeface="Arial Narrow" panose="020B0606020202030204" pitchFamily="34" charset="0"/>
                </a:endParaRPr>
              </a:p>
              <a:p>
                <a:pPr marL="3495675"/>
                <a:r>
                  <a:rPr lang="pt-BR" sz="2200" dirty="0">
                    <a:latin typeface="Arial Narrow" panose="020B0606020202030204" pitchFamily="34" charset="0"/>
                  </a:rPr>
                  <a:t>II. </a:t>
                </a:r>
                <a14:m>
                  <m:oMath xmlns:m="http://schemas.openxmlformats.org/officeDocument/2006/math">
                    <m:sSup>
                      <m:sSupPr>
                        <m:ctrlPr>
                          <a:rPr lang="pt-BR" sz="2200" i="1">
                            <a:latin typeface="Cambria Math" panose="02040503050406030204" pitchFamily="18" charset="0"/>
                          </a:rPr>
                        </m:ctrlPr>
                      </m:sSupPr>
                      <m:e>
                        <m:r>
                          <a:rPr lang="pt-BR" sz="2200" i="1">
                            <a:latin typeface="Cambria Math" panose="02040503050406030204" pitchFamily="18" charset="0"/>
                          </a:rPr>
                          <m:t>𝑐</m:t>
                        </m:r>
                      </m:e>
                      <m:sup>
                        <m:r>
                          <a:rPr lang="pt-BR" sz="2200" i="1">
                            <a:latin typeface="Cambria Math" panose="02040503050406030204" pitchFamily="18" charset="0"/>
                          </a:rPr>
                          <m:t>2</m:t>
                        </m:r>
                      </m:sup>
                    </m:sSup>
                    <m:r>
                      <a:rPr lang="pt-BR" sz="2200" i="1">
                        <a:latin typeface="Cambria Math" panose="02040503050406030204" pitchFamily="18" charset="0"/>
                      </a:rPr>
                      <m:t>=</m:t>
                    </m:r>
                    <m:r>
                      <a:rPr lang="pt-BR" sz="2200" i="1">
                        <a:latin typeface="Cambria Math" panose="02040503050406030204" pitchFamily="18" charset="0"/>
                      </a:rPr>
                      <m:t>𝑎𝑚</m:t>
                    </m:r>
                  </m:oMath>
                </a14:m>
                <a:endParaRPr lang="pt-BR" sz="2200" dirty="0">
                  <a:latin typeface="Arial Narrow" panose="020B0606020202030204" pitchFamily="34" charset="0"/>
                </a:endParaRPr>
              </a:p>
              <a:p>
                <a:pPr marL="3495675"/>
                <a:r>
                  <a:rPr lang="pt-BR" sz="2200" dirty="0">
                    <a:latin typeface="Arial Narrow" panose="020B0606020202030204" pitchFamily="34" charset="0"/>
                  </a:rPr>
                  <a:t>III. </a:t>
                </a:r>
                <a14:m>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m:t>
                    </m:r>
                    <m:r>
                      <a:rPr lang="pt-BR" sz="2200" i="1">
                        <a:latin typeface="Cambria Math" panose="02040503050406030204" pitchFamily="18" charset="0"/>
                      </a:rPr>
                      <m:t>𝑚</m:t>
                    </m:r>
                    <m:r>
                      <a:rPr lang="pt-BR" sz="2200" i="1">
                        <a:latin typeface="Cambria Math" panose="02040503050406030204" pitchFamily="18" charset="0"/>
                      </a:rPr>
                      <m:t>+</m:t>
                    </m:r>
                    <m:r>
                      <a:rPr lang="pt-BR" sz="2200" i="1">
                        <a:latin typeface="Cambria Math" panose="02040503050406030204" pitchFamily="18" charset="0"/>
                      </a:rPr>
                      <m:t>𝑛</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B9CDC73B-C16F-0B42-94BB-A260960D6E9F}"/>
                  </a:ext>
                </a:extLst>
              </p:cNvPr>
              <p:cNvSpPr txBox="1">
                <a:spLocks noRot="1" noChangeAspect="1" noMove="1" noResize="1" noEditPoints="1" noAdjustHandles="1" noChangeArrowheads="1" noChangeShapeType="1" noTextEdit="1"/>
              </p:cNvSpPr>
              <p:nvPr/>
            </p:nvSpPr>
            <p:spPr>
              <a:xfrm>
                <a:off x="156000" y="872581"/>
                <a:ext cx="5760000" cy="4478149"/>
              </a:xfrm>
              <a:prstGeom prst="rect">
                <a:avLst/>
              </a:prstGeom>
              <a:blipFill>
                <a:blip r:embed="rId2"/>
                <a:stretch>
                  <a:fillRect l="-1377" t="-952" r="-1483" b="-16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57C50C2-EB56-F055-631B-87C6BA78F53A}"/>
                  </a:ext>
                </a:extLst>
              </p:cNvPr>
              <p:cNvSpPr txBox="1"/>
              <p:nvPr/>
            </p:nvSpPr>
            <p:spPr>
              <a:xfrm>
                <a:off x="6193730" y="954701"/>
                <a:ext cx="5760000" cy="4809073"/>
              </a:xfrm>
              <a:prstGeom prst="rect">
                <a:avLst/>
              </a:prstGeom>
              <a:noFill/>
            </p:spPr>
            <p:txBody>
              <a:bodyPr wrap="square">
                <a:spAutoFit/>
              </a:bodyPr>
              <a:lstStyle/>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Somando as equações I e II, obtemos uma nova relação: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buNone/>
                </a:pPr>
                <a14:m>
                  <m:oMathPara xmlns:m="http://schemas.openxmlformats.org/officeDocument/2006/math">
                    <m:oMathParaPr>
                      <m:jc m:val="centerGroup"/>
                    </m:oMathParaPr>
                    <m:oMath xmlns:m="http://schemas.openxmlformats.org/officeDocument/2006/math">
                      <m:sSup>
                        <m:sSupPr>
                          <m:ctrlPr>
                            <a:rPr lang="pt-BR" sz="2200"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𝑛</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buNone/>
                </a:pPr>
                <a14:m>
                  <m:oMathPara xmlns:m="http://schemas.openxmlformats.org/officeDocument/2006/math">
                    <m:oMathParaPr>
                      <m:jc m:val="centerGroup"/>
                    </m:oMathParaPr>
                    <m:oMath xmlns:m="http://schemas.openxmlformats.org/officeDocument/2006/math">
                      <m:sSup>
                        <m:sSupPr>
                          <m:ctrlPr>
                            <a:rPr lang="pt-BR" sz="2200"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limLow>
                        <m:limLowPr>
                          <m:ctrlPr>
                            <a:rPr lang="pt-BR" sz="2200"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limLowPr>
                        <m:e>
                          <m:groupChr>
                            <m:groupChrPr>
                              <m:chr m:val="⏟"/>
                              <m:ctrlPr>
                                <a:rPr lang="pt-BR" sz="2200"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groupChrPr>
                            <m:e>
                              <m:d>
                                <m:dPr>
                                  <m:ctrlPr>
                                    <a:rPr lang="pt-BR" sz="2200"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𝑛</m:t>
                                  </m:r>
                                </m:e>
                              </m:d>
                            </m:e>
                          </m:groupChr>
                        </m:e>
                        <m:lim>
                          <m:r>
                            <a:rPr lang="pt-BR" sz="2200"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lim>
                      </m:limLow>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buNone/>
                </a:pPr>
                <a14:m>
                  <m:oMathPara xmlns:m="http://schemas.openxmlformats.org/officeDocument/2006/math">
                    <m:oMathParaPr>
                      <m:jc m:val="centerGroup"/>
                    </m:oMathParaPr>
                    <m:oMath xmlns:m="http://schemas.openxmlformats.org/officeDocument/2006/math">
                      <m:sSup>
                        <m:sSupPr>
                          <m:ctrlPr>
                            <a:rPr lang="pt-BR" sz="2200"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sSup>
                        <m:sSupPr>
                          <m:ctrlPr>
                            <a:rPr lang="pt-BR" sz="2200" b="1"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𝒃</m:t>
                          </m:r>
                        </m:e>
                        <m:sup>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𝒄</m:t>
                          </m:r>
                        </m:e>
                        <m:sup>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𝒂</m:t>
                          </m:r>
                        </m:e>
                        <m:sup>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outras palavras, podemos dizer que:</a:t>
                </a:r>
              </a:p>
              <a:p>
                <a:pPr algn="ctr">
                  <a:spcAft>
                    <a:spcPts val="800"/>
                  </a:spcAft>
                  <a:buNone/>
                </a:pPr>
                <a:r>
                  <a:rPr lang="pt-BR" sz="2200" b="1" i="1"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rPr>
                  <a:t>“Em um triângulo retângulo qualquer, a soma do quadrado dos catetos deste triângulo é igual ao quadrado da hipotenusa”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157C50C2-EB56-F055-631B-87C6BA78F53A}"/>
                  </a:ext>
                </a:extLst>
              </p:cNvPr>
              <p:cNvSpPr txBox="1">
                <a:spLocks noRot="1" noChangeAspect="1" noMove="1" noResize="1" noEditPoints="1" noAdjustHandles="1" noChangeArrowheads="1" noChangeShapeType="1" noTextEdit="1"/>
              </p:cNvSpPr>
              <p:nvPr/>
            </p:nvSpPr>
            <p:spPr>
              <a:xfrm>
                <a:off x="6193730" y="954701"/>
                <a:ext cx="5760000" cy="4809073"/>
              </a:xfrm>
              <a:prstGeom prst="rect">
                <a:avLst/>
              </a:prstGeom>
              <a:blipFill>
                <a:blip r:embed="rId3"/>
                <a:stretch>
                  <a:fillRect l="-1376" t="-760" r="-1376" b="-1521"/>
                </a:stretch>
              </a:blipFill>
            </p:spPr>
            <p:txBody>
              <a:bodyPr/>
              <a:lstStyle/>
              <a:p>
                <a:r>
                  <a:rPr lang="pt-BR">
                    <a:noFill/>
                  </a:rPr>
                  <a:t> </a:t>
                </a:r>
              </a:p>
            </p:txBody>
          </p:sp>
        </mc:Fallback>
      </mc:AlternateContent>
      <p:pic>
        <p:nvPicPr>
          <p:cNvPr id="4" name="Imagem 3" descr="Gráfico, Gráfico de linhas&#10;&#10;O conteúdo gerado por IA pode estar incorreto.">
            <a:extLst>
              <a:ext uri="{FF2B5EF4-FFF2-40B4-BE49-F238E27FC236}">
                <a16:creationId xmlns:a16="http://schemas.microsoft.com/office/drawing/2014/main" id="{644AF662-E918-8A7F-EF26-F33713EBDDBE}"/>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34134" t="40533" r="35365" b="29598"/>
          <a:stretch>
            <a:fillRect/>
          </a:stretch>
        </p:blipFill>
        <p:spPr bwMode="auto">
          <a:xfrm>
            <a:off x="156000" y="3917405"/>
            <a:ext cx="3558004" cy="21606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9551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4E046EC5-5C63-A360-107C-7267B052504E}"/>
                  </a:ext>
                </a:extLst>
              </p:cNvPr>
              <p:cNvSpPr txBox="1"/>
              <p:nvPr/>
            </p:nvSpPr>
            <p:spPr>
              <a:xfrm>
                <a:off x="156000" y="876293"/>
                <a:ext cx="11880000" cy="5767605"/>
              </a:xfrm>
              <a:prstGeom prst="rect">
                <a:avLst/>
              </a:prstGeom>
              <a:solidFill>
                <a:schemeClr val="bg1"/>
              </a:solidFill>
            </p:spPr>
            <p:txBody>
              <a:bodyPr wrap="square">
                <a:spAutoFit/>
              </a:bodyPr>
              <a:lstStyle/>
              <a:p>
                <a:pPr algn="just">
                  <a:lnSpc>
                    <a:spcPct val="115000"/>
                  </a:lnSpc>
                  <a:spcAft>
                    <a:spcPts val="800"/>
                  </a:spcAft>
                  <a:buNone/>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a:t>
                </a: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Determine o valor da hipotenusa no triângulo a seguir.</a:t>
                </a:r>
              </a:p>
              <a:p>
                <a:pPr marL="4392613"/>
                <a:r>
                  <a:rPr lang="pt-BR" sz="2200" i="1" u="sng" dirty="0">
                    <a:latin typeface="Arial Narrow" panose="020B0606020202030204" pitchFamily="34" charset="0"/>
                  </a:rPr>
                  <a:t>Resolução</a:t>
                </a:r>
                <a:r>
                  <a:rPr lang="pt-BR" sz="2200" i="1" dirty="0">
                    <a:latin typeface="Arial Narrow" panose="020B0606020202030204" pitchFamily="34" charset="0"/>
                  </a:rPr>
                  <a:t>:</a:t>
                </a:r>
                <a:endParaRPr lang="pt-BR" sz="2200" dirty="0">
                  <a:latin typeface="Arial Narrow" panose="020B0606020202030204" pitchFamily="34" charset="0"/>
                </a:endParaRPr>
              </a:p>
              <a:p>
                <a:pPr marL="4392613"/>
                <a:r>
                  <a:rPr lang="pt-BR" sz="2200" i="1" dirty="0">
                    <a:latin typeface="Arial Narrow" panose="020B0606020202030204" pitchFamily="34" charset="0"/>
                  </a:rPr>
                  <a:t>Pelo Teorema de Pitágoras, temos: </a:t>
                </a:r>
                <a:endParaRPr lang="pt-BR" sz="2200" dirty="0">
                  <a:latin typeface="Arial Narrow" panose="020B0606020202030204" pitchFamily="34" charset="0"/>
                </a:endParaRPr>
              </a:p>
              <a:p>
                <a:pPr marL="4392613"/>
                <a14:m>
                  <m:oMathPara xmlns:m="http://schemas.openxmlformats.org/officeDocument/2006/math">
                    <m:oMathParaPr>
                      <m:jc m:val="centerGroup"/>
                    </m:oMathParaPr>
                    <m:oMath xmlns:m="http://schemas.openxmlformats.org/officeDocument/2006/math">
                      <m:sSup>
                        <m:sSupPr>
                          <m:ctrlPr>
                            <a:rPr lang="pt-BR" sz="2200" i="1">
                              <a:latin typeface="Cambria Math" panose="02040503050406030204" pitchFamily="18" charset="0"/>
                            </a:rPr>
                          </m:ctrlPr>
                        </m:sSupPr>
                        <m:e>
                          <m:d>
                            <m:dPr>
                              <m:ctrlPr>
                                <a:rPr lang="pt-BR" sz="2200" i="1">
                                  <a:latin typeface="Cambria Math" panose="02040503050406030204" pitchFamily="18" charset="0"/>
                                </a:rPr>
                              </m:ctrlPr>
                            </m:dPr>
                            <m:e>
                              <m:acc>
                                <m:accPr>
                                  <m:chr m:val="̅"/>
                                  <m:ctrlPr>
                                    <a:rPr lang="pt-BR" sz="2200" i="1">
                                      <a:latin typeface="Cambria Math" panose="02040503050406030204" pitchFamily="18" charset="0"/>
                                    </a:rPr>
                                  </m:ctrlPr>
                                </m:accPr>
                                <m:e>
                                  <m:r>
                                    <a:rPr lang="pt-BR" sz="2200" i="1">
                                      <a:latin typeface="Cambria Math" panose="02040503050406030204" pitchFamily="18" charset="0"/>
                                    </a:rPr>
                                    <m:t>𝐴𝐶</m:t>
                                  </m:r>
                                </m:e>
                              </m:acc>
                            </m:e>
                          </m:d>
                        </m:e>
                        <m:sup>
                          <m:r>
                            <a:rPr lang="pt-BR" sz="2200" i="1">
                              <a:latin typeface="Cambria Math" panose="02040503050406030204" pitchFamily="18" charset="0"/>
                            </a:rPr>
                            <m:t>2</m:t>
                          </m:r>
                        </m:sup>
                      </m:sSup>
                      <m:r>
                        <a:rPr lang="pt-BR" sz="2200" i="1">
                          <a:latin typeface="Cambria Math" panose="02040503050406030204" pitchFamily="18" charset="0"/>
                        </a:rPr>
                        <m:t>=</m:t>
                      </m:r>
                      <m:sSup>
                        <m:sSupPr>
                          <m:ctrlPr>
                            <a:rPr lang="pt-BR" sz="2200" i="1">
                              <a:latin typeface="Cambria Math" panose="02040503050406030204" pitchFamily="18" charset="0"/>
                            </a:rPr>
                          </m:ctrlPr>
                        </m:sSupPr>
                        <m:e>
                          <m:d>
                            <m:dPr>
                              <m:ctrlPr>
                                <a:rPr lang="pt-BR" sz="2200" i="1">
                                  <a:latin typeface="Cambria Math" panose="02040503050406030204" pitchFamily="18" charset="0"/>
                                </a:rPr>
                              </m:ctrlPr>
                            </m:dPr>
                            <m:e>
                              <m:acc>
                                <m:accPr>
                                  <m:chr m:val="̅"/>
                                  <m:ctrlPr>
                                    <a:rPr lang="pt-BR" sz="2200" i="1">
                                      <a:latin typeface="Cambria Math" panose="02040503050406030204" pitchFamily="18" charset="0"/>
                                    </a:rPr>
                                  </m:ctrlPr>
                                </m:accPr>
                                <m:e>
                                  <m:r>
                                    <a:rPr lang="pt-BR" sz="2200" i="1">
                                      <a:latin typeface="Cambria Math" panose="02040503050406030204" pitchFamily="18" charset="0"/>
                                    </a:rPr>
                                    <m:t>𝐴𝐵</m:t>
                                  </m:r>
                                </m:e>
                              </m:acc>
                            </m:e>
                          </m:d>
                        </m:e>
                        <m:sup>
                          <m:r>
                            <a:rPr lang="pt-BR" sz="2200" i="1">
                              <a:latin typeface="Cambria Math" panose="02040503050406030204" pitchFamily="18" charset="0"/>
                            </a:rPr>
                            <m:t>2</m:t>
                          </m:r>
                        </m:sup>
                      </m:sSup>
                      <m:r>
                        <a:rPr lang="pt-BR" sz="2200" i="1">
                          <a:latin typeface="Cambria Math" panose="02040503050406030204" pitchFamily="18" charset="0"/>
                        </a:rPr>
                        <m:t>+</m:t>
                      </m:r>
                      <m:sSup>
                        <m:sSupPr>
                          <m:ctrlPr>
                            <a:rPr lang="pt-BR" sz="2200" i="1">
                              <a:latin typeface="Cambria Math" panose="02040503050406030204" pitchFamily="18" charset="0"/>
                            </a:rPr>
                          </m:ctrlPr>
                        </m:sSupPr>
                        <m:e>
                          <m:d>
                            <m:dPr>
                              <m:ctrlPr>
                                <a:rPr lang="pt-BR" sz="2200" i="1">
                                  <a:latin typeface="Cambria Math" panose="02040503050406030204" pitchFamily="18" charset="0"/>
                                </a:rPr>
                              </m:ctrlPr>
                            </m:dPr>
                            <m:e>
                              <m:acc>
                                <m:accPr>
                                  <m:chr m:val="̅"/>
                                  <m:ctrlPr>
                                    <a:rPr lang="pt-BR" sz="2200" i="1">
                                      <a:latin typeface="Cambria Math" panose="02040503050406030204" pitchFamily="18" charset="0"/>
                                    </a:rPr>
                                  </m:ctrlPr>
                                </m:accPr>
                                <m:e>
                                  <m:r>
                                    <a:rPr lang="pt-BR" sz="2200" i="1">
                                      <a:latin typeface="Cambria Math" panose="02040503050406030204" pitchFamily="18" charset="0"/>
                                    </a:rPr>
                                    <m:t>𝐵𝐶</m:t>
                                  </m:r>
                                </m:e>
                              </m:acc>
                            </m:e>
                          </m:d>
                        </m:e>
                        <m:sup>
                          <m:r>
                            <a:rPr lang="pt-BR" sz="2200" i="1">
                              <a:latin typeface="Cambria Math" panose="02040503050406030204" pitchFamily="18" charset="0"/>
                            </a:rPr>
                            <m:t>2</m:t>
                          </m:r>
                        </m:sup>
                      </m:sSup>
                    </m:oMath>
                  </m:oMathPara>
                </a14:m>
                <a:endParaRPr lang="pt-BR" sz="2200" dirty="0">
                  <a:latin typeface="Arial Narrow" panose="020B0606020202030204" pitchFamily="34" charset="0"/>
                </a:endParaRPr>
              </a:p>
              <a:p>
                <a:pPr marL="4392613"/>
                <a14:m>
                  <m:oMathPara xmlns:m="http://schemas.openxmlformats.org/officeDocument/2006/math">
                    <m:oMathParaPr>
                      <m:jc m:val="centerGroup"/>
                    </m:oMathParaPr>
                    <m:oMath xmlns:m="http://schemas.openxmlformats.org/officeDocument/2006/math">
                      <m:sSup>
                        <m:sSupPr>
                          <m:ctrlPr>
                            <a:rPr lang="pt-BR" sz="2200" i="1">
                              <a:latin typeface="Cambria Math" panose="02040503050406030204" pitchFamily="18" charset="0"/>
                            </a:rPr>
                          </m:ctrlPr>
                        </m:sSupPr>
                        <m:e>
                          <m:d>
                            <m:dPr>
                              <m:ctrlPr>
                                <a:rPr lang="pt-BR" sz="2200" i="1">
                                  <a:latin typeface="Cambria Math" panose="02040503050406030204" pitchFamily="18" charset="0"/>
                                </a:rPr>
                              </m:ctrlPr>
                            </m:dPr>
                            <m:e>
                              <m:acc>
                                <m:accPr>
                                  <m:chr m:val="̅"/>
                                  <m:ctrlPr>
                                    <a:rPr lang="pt-BR" sz="2200" i="1">
                                      <a:latin typeface="Cambria Math" panose="02040503050406030204" pitchFamily="18" charset="0"/>
                                    </a:rPr>
                                  </m:ctrlPr>
                                </m:accPr>
                                <m:e>
                                  <m:r>
                                    <a:rPr lang="pt-BR" sz="2200" i="1">
                                      <a:latin typeface="Cambria Math" panose="02040503050406030204" pitchFamily="18" charset="0"/>
                                    </a:rPr>
                                    <m:t>𝐴𝐶</m:t>
                                  </m:r>
                                </m:e>
                              </m:acc>
                            </m:e>
                          </m:d>
                        </m:e>
                        <m:sup>
                          <m:r>
                            <a:rPr lang="pt-BR" sz="2200" i="1">
                              <a:latin typeface="Cambria Math" panose="02040503050406030204" pitchFamily="18" charset="0"/>
                            </a:rPr>
                            <m:t>2</m:t>
                          </m:r>
                        </m:sup>
                      </m:sSup>
                      <m:r>
                        <a:rPr lang="pt-BR" sz="2200" i="1">
                          <a:latin typeface="Cambria Math" panose="02040503050406030204" pitchFamily="18" charset="0"/>
                        </a:rPr>
                        <m:t>=</m:t>
                      </m:r>
                      <m:sSup>
                        <m:sSupPr>
                          <m:ctrlPr>
                            <a:rPr lang="pt-BR" sz="2200" i="1">
                              <a:latin typeface="Cambria Math" panose="02040503050406030204" pitchFamily="18" charset="0"/>
                            </a:rPr>
                          </m:ctrlPr>
                        </m:sSupPr>
                        <m:e>
                          <m:r>
                            <a:rPr lang="pt-BR" sz="2200" i="1">
                              <a:latin typeface="Cambria Math" panose="02040503050406030204" pitchFamily="18" charset="0"/>
                            </a:rPr>
                            <m:t>5</m:t>
                          </m:r>
                        </m:e>
                        <m:sup>
                          <m:r>
                            <a:rPr lang="pt-BR" sz="2200" i="1">
                              <a:latin typeface="Cambria Math" panose="02040503050406030204" pitchFamily="18" charset="0"/>
                            </a:rPr>
                            <m:t>2</m:t>
                          </m:r>
                        </m:sup>
                      </m:sSup>
                      <m:r>
                        <a:rPr lang="pt-BR" sz="2200" i="1">
                          <a:latin typeface="Cambria Math" panose="02040503050406030204" pitchFamily="18" charset="0"/>
                        </a:rPr>
                        <m:t>+</m:t>
                      </m:r>
                      <m:sSup>
                        <m:sSupPr>
                          <m:ctrlPr>
                            <a:rPr lang="pt-BR" sz="2200" i="1">
                              <a:latin typeface="Cambria Math" panose="02040503050406030204" pitchFamily="18" charset="0"/>
                            </a:rPr>
                          </m:ctrlPr>
                        </m:sSupPr>
                        <m:e>
                          <m:r>
                            <a:rPr lang="pt-BR" sz="2200" i="1">
                              <a:latin typeface="Cambria Math" panose="02040503050406030204" pitchFamily="18" charset="0"/>
                            </a:rPr>
                            <m:t>3</m:t>
                          </m:r>
                        </m:e>
                        <m:sup>
                          <m:r>
                            <a:rPr lang="pt-BR" sz="2200" i="1">
                              <a:latin typeface="Cambria Math" panose="02040503050406030204" pitchFamily="18" charset="0"/>
                            </a:rPr>
                            <m:t>2</m:t>
                          </m:r>
                        </m:sup>
                      </m:sSup>
                    </m:oMath>
                  </m:oMathPara>
                </a14:m>
                <a:endParaRPr lang="pt-BR" sz="2200" dirty="0">
                  <a:latin typeface="Arial Narrow" panose="020B0606020202030204" pitchFamily="34" charset="0"/>
                </a:endParaRPr>
              </a:p>
              <a:p>
                <a:pPr marL="4392613"/>
                <a14:m>
                  <m:oMathPara xmlns:m="http://schemas.openxmlformats.org/officeDocument/2006/math">
                    <m:oMathParaPr>
                      <m:jc m:val="centerGroup"/>
                    </m:oMathParaPr>
                    <m:oMath xmlns:m="http://schemas.openxmlformats.org/officeDocument/2006/math">
                      <m:sSup>
                        <m:sSupPr>
                          <m:ctrlPr>
                            <a:rPr lang="pt-BR" sz="2200" i="1">
                              <a:latin typeface="Cambria Math" panose="02040503050406030204" pitchFamily="18" charset="0"/>
                            </a:rPr>
                          </m:ctrlPr>
                        </m:sSupPr>
                        <m:e>
                          <m:d>
                            <m:dPr>
                              <m:ctrlPr>
                                <a:rPr lang="pt-BR" sz="2200" i="1">
                                  <a:latin typeface="Cambria Math" panose="02040503050406030204" pitchFamily="18" charset="0"/>
                                </a:rPr>
                              </m:ctrlPr>
                            </m:dPr>
                            <m:e>
                              <m:acc>
                                <m:accPr>
                                  <m:chr m:val="̅"/>
                                  <m:ctrlPr>
                                    <a:rPr lang="pt-BR" sz="2200" i="1">
                                      <a:latin typeface="Cambria Math" panose="02040503050406030204" pitchFamily="18" charset="0"/>
                                    </a:rPr>
                                  </m:ctrlPr>
                                </m:accPr>
                                <m:e>
                                  <m:r>
                                    <a:rPr lang="pt-BR" sz="2200" i="1">
                                      <a:latin typeface="Cambria Math" panose="02040503050406030204" pitchFamily="18" charset="0"/>
                                    </a:rPr>
                                    <m:t>𝐴𝐶</m:t>
                                  </m:r>
                                </m:e>
                              </m:acc>
                            </m:e>
                          </m:d>
                        </m:e>
                        <m:sup>
                          <m:r>
                            <a:rPr lang="pt-BR" sz="2200" i="1">
                              <a:latin typeface="Cambria Math" panose="02040503050406030204" pitchFamily="18" charset="0"/>
                            </a:rPr>
                            <m:t>2</m:t>
                          </m:r>
                        </m:sup>
                      </m:sSup>
                      <m:r>
                        <a:rPr lang="pt-BR" sz="2200" i="1">
                          <a:latin typeface="Cambria Math" panose="02040503050406030204" pitchFamily="18" charset="0"/>
                        </a:rPr>
                        <m:t>=25+9</m:t>
                      </m:r>
                    </m:oMath>
                  </m:oMathPara>
                </a14:m>
                <a:endParaRPr lang="pt-BR" sz="2200" dirty="0">
                  <a:latin typeface="Arial Narrow" panose="020B0606020202030204" pitchFamily="34" charset="0"/>
                </a:endParaRPr>
              </a:p>
              <a:p>
                <a:pPr marL="4392613"/>
                <a14:m>
                  <m:oMathPara xmlns:m="http://schemas.openxmlformats.org/officeDocument/2006/math">
                    <m:oMathParaPr>
                      <m:jc m:val="centerGroup"/>
                    </m:oMathParaPr>
                    <m:oMath xmlns:m="http://schemas.openxmlformats.org/officeDocument/2006/math">
                      <m:sSup>
                        <m:sSupPr>
                          <m:ctrlPr>
                            <a:rPr lang="pt-BR" sz="2200" i="1">
                              <a:latin typeface="Cambria Math" panose="02040503050406030204" pitchFamily="18" charset="0"/>
                            </a:rPr>
                          </m:ctrlPr>
                        </m:sSupPr>
                        <m:e>
                          <m:d>
                            <m:dPr>
                              <m:ctrlPr>
                                <a:rPr lang="pt-BR" sz="2200" i="1">
                                  <a:latin typeface="Cambria Math" panose="02040503050406030204" pitchFamily="18" charset="0"/>
                                </a:rPr>
                              </m:ctrlPr>
                            </m:dPr>
                            <m:e>
                              <m:acc>
                                <m:accPr>
                                  <m:chr m:val="̅"/>
                                  <m:ctrlPr>
                                    <a:rPr lang="pt-BR" sz="2200" i="1">
                                      <a:latin typeface="Cambria Math" panose="02040503050406030204" pitchFamily="18" charset="0"/>
                                    </a:rPr>
                                  </m:ctrlPr>
                                </m:accPr>
                                <m:e>
                                  <m:r>
                                    <a:rPr lang="pt-BR" sz="2200" i="1">
                                      <a:latin typeface="Cambria Math" panose="02040503050406030204" pitchFamily="18" charset="0"/>
                                    </a:rPr>
                                    <m:t>𝐴𝐶</m:t>
                                  </m:r>
                                </m:e>
                              </m:acc>
                            </m:e>
                          </m:d>
                        </m:e>
                        <m:sup>
                          <m:r>
                            <a:rPr lang="pt-BR" sz="2200" i="1">
                              <a:latin typeface="Cambria Math" panose="02040503050406030204" pitchFamily="18" charset="0"/>
                            </a:rPr>
                            <m:t>2</m:t>
                          </m:r>
                        </m:sup>
                      </m:sSup>
                      <m:r>
                        <a:rPr lang="pt-BR" sz="2200" i="1">
                          <a:latin typeface="Cambria Math" panose="02040503050406030204" pitchFamily="18" charset="0"/>
                        </a:rPr>
                        <m:t>=34</m:t>
                      </m:r>
                    </m:oMath>
                  </m:oMathPara>
                </a14:m>
                <a:endParaRPr lang="pt-BR" sz="2200" dirty="0">
                  <a:latin typeface="Arial Narrow" panose="020B0606020202030204" pitchFamily="34" charset="0"/>
                </a:endParaRPr>
              </a:p>
              <a:p>
                <a:pPr marL="4392613"/>
                <a14:m>
                  <m:oMathPara xmlns:m="http://schemas.openxmlformats.org/officeDocument/2006/math">
                    <m:oMathParaPr>
                      <m:jc m:val="centerGroup"/>
                    </m:oMathParaPr>
                    <m:oMath xmlns:m="http://schemas.openxmlformats.org/officeDocument/2006/math">
                      <m:acc>
                        <m:accPr>
                          <m:chr m:val="̅"/>
                          <m:ctrlPr>
                            <a:rPr lang="pt-BR" sz="2200" i="1">
                              <a:latin typeface="Cambria Math" panose="02040503050406030204" pitchFamily="18" charset="0"/>
                            </a:rPr>
                          </m:ctrlPr>
                        </m:accPr>
                        <m:e>
                          <m:r>
                            <a:rPr lang="pt-BR" sz="2200" i="1">
                              <a:latin typeface="Cambria Math" panose="02040503050406030204" pitchFamily="18" charset="0"/>
                            </a:rPr>
                            <m:t>𝐴𝐶</m:t>
                          </m:r>
                        </m:e>
                      </m:acc>
                      <m:r>
                        <a:rPr lang="pt-BR" sz="2200" i="1">
                          <a:latin typeface="Cambria Math" panose="02040503050406030204" pitchFamily="18" charset="0"/>
                        </a:rPr>
                        <m:t>=</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34</m:t>
                          </m:r>
                        </m:e>
                      </m:ra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i="1" dirty="0">
                    <a:latin typeface="Arial Narrow" panose="020B0606020202030204" pitchFamily="34" charset="0"/>
                  </a:rPr>
                  <a:t>Logo, podemos dizer que a hipotenusa do triângulo ABC mede </a:t>
                </a:r>
                <a14:m>
                  <m:oMath xmlns:m="http://schemas.openxmlformats.org/officeDocument/2006/math">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34</m:t>
                        </m:r>
                      </m:e>
                    </m:rad>
                  </m:oMath>
                </a14:m>
                <a:r>
                  <a:rPr lang="pt-BR" sz="2200" i="1" dirty="0">
                    <a:latin typeface="Arial Narrow" panose="020B0606020202030204" pitchFamily="34" charset="0"/>
                  </a:rPr>
                  <a:t> cm.</a:t>
                </a:r>
                <a:endParaRPr lang="pt-BR" sz="2200" dirty="0">
                  <a:latin typeface="Arial Narrow" panose="020B0606020202030204" pitchFamily="34" charset="0"/>
                </a:endParaRPr>
              </a:p>
              <a:p>
                <a:pPr algn="just">
                  <a:lnSpc>
                    <a:spcPct val="115000"/>
                  </a:lnSpc>
                  <a:spcAft>
                    <a:spcPts val="800"/>
                  </a:spcAft>
                  <a:buNone/>
                </a:pPr>
                <a:endParaRPr lang="pt-BR" sz="36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4E046EC5-5C63-A360-107C-7267B052504E}"/>
                  </a:ext>
                </a:extLst>
              </p:cNvPr>
              <p:cNvSpPr txBox="1">
                <a:spLocks noRot="1" noChangeAspect="1" noMove="1" noResize="1" noEditPoints="1" noAdjustHandles="1" noChangeArrowheads="1" noChangeShapeType="1" noTextEdit="1"/>
              </p:cNvSpPr>
              <p:nvPr/>
            </p:nvSpPr>
            <p:spPr>
              <a:xfrm>
                <a:off x="156000" y="876293"/>
                <a:ext cx="11880000" cy="5767605"/>
              </a:xfrm>
              <a:prstGeom prst="rect">
                <a:avLst/>
              </a:prstGeom>
              <a:blipFill>
                <a:blip r:embed="rId2"/>
                <a:stretch>
                  <a:fillRect l="-667"/>
                </a:stretch>
              </a:blipFill>
            </p:spPr>
            <p:txBody>
              <a:bodyPr/>
              <a:lstStyle/>
              <a:p>
                <a:r>
                  <a:rPr lang="pt-BR">
                    <a:noFill/>
                  </a:rPr>
                  <a:t> </a:t>
                </a:r>
              </a:p>
            </p:txBody>
          </p:sp>
        </mc:Fallback>
      </mc:AlternateContent>
      <p:pic>
        <p:nvPicPr>
          <p:cNvPr id="4" name="Imagem 3" descr="Gráfico&#10;&#10;O conteúdo gerado por IA pode estar incorreto.">
            <a:extLst>
              <a:ext uri="{FF2B5EF4-FFF2-40B4-BE49-F238E27FC236}">
                <a16:creationId xmlns:a16="http://schemas.microsoft.com/office/drawing/2014/main" id="{533E398A-E2B2-554C-CCEB-DCBAD5FF5920}"/>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27633" t="29357" r="54983" b="41411"/>
          <a:stretch>
            <a:fillRect/>
          </a:stretch>
        </p:blipFill>
        <p:spPr bwMode="auto">
          <a:xfrm>
            <a:off x="1199403" y="2327391"/>
            <a:ext cx="2655370" cy="310522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28810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3D67A67-1DC8-7C86-8D1C-5606F71C3926}"/>
              </a:ext>
            </a:extLst>
          </p:cNvPr>
          <p:cNvSpPr txBox="1"/>
          <p:nvPr/>
        </p:nvSpPr>
        <p:spPr>
          <a:xfrm>
            <a:off x="156000" y="1306058"/>
            <a:ext cx="5760000" cy="5504071"/>
          </a:xfrm>
          <a:prstGeom prst="rect">
            <a:avLst/>
          </a:prstGeom>
          <a:noFill/>
        </p:spPr>
        <p:txBody>
          <a:bodyPr wrap="square">
            <a:spAutoFit/>
          </a:bodyPr>
          <a:lstStyle/>
          <a:p>
            <a:pPr algn="just">
              <a:spcAft>
                <a:spcPts val="2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18.</a:t>
            </a:r>
            <a:r>
              <a:rPr lang="pt-BR" sz="2200" b="1" kern="100" dirty="0">
                <a:solidFill>
                  <a:srgbClr val="FF000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Considere o triângulo retângulo ABC, representado a seguir.</a:t>
            </a:r>
          </a:p>
          <a:p>
            <a:pPr algn="just">
              <a:spcAft>
                <a:spcPts val="200"/>
              </a:spcAft>
              <a:buNone/>
            </a:pPr>
            <a:endParaRPr lang="pt-BR" sz="2200" b="1" kern="100" dirty="0">
              <a:solidFill>
                <a:srgbClr val="FF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b="1" kern="100" dirty="0">
              <a:solidFill>
                <a:srgbClr val="FF0000"/>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b="1" kern="100" dirty="0">
              <a:solidFill>
                <a:srgbClr val="FF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b="1" kern="100" dirty="0">
              <a:solidFill>
                <a:srgbClr val="FF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b="1" kern="100" dirty="0">
              <a:solidFill>
                <a:srgbClr val="FF0000"/>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b="1" kern="100" dirty="0">
                <a:solidFill>
                  <a:srgbClr val="FF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Indique as medidas de cada elemento.</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Hipotenusa:</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Cateto menor:</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Cateto maior:</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Altura relativa à hipotenusa:</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Projeção do menor cateto:</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f) Projeção do maior cateto:</a:t>
            </a:r>
          </a:p>
        </p:txBody>
      </p:sp>
      <p:pic>
        <p:nvPicPr>
          <p:cNvPr id="2" name="Imagem 1" descr="Diagrama&#10;&#10;Descrição gerada automaticamente">
            <a:extLst>
              <a:ext uri="{FF2B5EF4-FFF2-40B4-BE49-F238E27FC236}">
                <a16:creationId xmlns:a16="http://schemas.microsoft.com/office/drawing/2014/main" id="{B20E5F34-097C-66AC-2342-539FBB47306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6000" y="1991109"/>
            <a:ext cx="4200638" cy="2180684"/>
          </a:xfrm>
          <a:prstGeom prst="rect">
            <a:avLst/>
          </a:prstGeom>
          <a:noFill/>
          <a:ln>
            <a:noFill/>
          </a:ln>
        </p:spPr>
      </p:pic>
      <p:pic>
        <p:nvPicPr>
          <p:cNvPr id="3" name="Imagem 2">
            <a:extLst>
              <a:ext uri="{FF2B5EF4-FFF2-40B4-BE49-F238E27FC236}">
                <a16:creationId xmlns:a16="http://schemas.microsoft.com/office/drawing/2014/main" id="{79360E68-91FC-A21C-8103-C204B39E8759}"/>
              </a:ext>
            </a:extLst>
          </p:cNvPr>
          <p:cNvPicPr>
            <a:picLocks noChangeAspect="1"/>
          </p:cNvPicPr>
          <p:nvPr/>
        </p:nvPicPr>
        <p:blipFill rotWithShape="1">
          <a:blip r:embed="rId3">
            <a:extLst>
              <a:ext uri="{28A0092B-C50C-407E-A947-70E740481C1C}">
                <a14:useLocalDpi xmlns:a14="http://schemas.microsoft.com/office/drawing/2010/main" val="0"/>
              </a:ext>
            </a:extLst>
          </a:blip>
          <a:srcRect l="1610" r="63913"/>
          <a:stretch>
            <a:fillRect/>
          </a:stretch>
        </p:blipFill>
        <p:spPr bwMode="auto">
          <a:xfrm>
            <a:off x="156000" y="714559"/>
            <a:ext cx="2520000" cy="640226"/>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1DA85618-3093-252F-73A3-21E2D1A98C60}"/>
              </a:ext>
            </a:extLst>
          </p:cNvPr>
          <p:cNvSpPr txBox="1"/>
          <p:nvPr/>
        </p:nvSpPr>
        <p:spPr>
          <a:xfrm>
            <a:off x="6276000" y="887286"/>
            <a:ext cx="5760000" cy="123777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19.</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tilize as relações métricas apresentadas no quadro para determinar a medida dos segmentos AB, CH e BC.</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8" name="Imagem 7" descr="Gráfico&#10;&#10;O conteúdo gerado por IA pode estar incorreto.">
            <a:extLst>
              <a:ext uri="{FF2B5EF4-FFF2-40B4-BE49-F238E27FC236}">
                <a16:creationId xmlns:a16="http://schemas.microsoft.com/office/drawing/2014/main" id="{80532A68-D7A9-1294-16A2-0EDC2E5FDEC9}"/>
              </a:ext>
            </a:extLst>
          </p:cNvPr>
          <p:cNvPicPr>
            <a:picLocks noChangeAspect="1"/>
          </p:cNvPicPr>
          <p:nvPr/>
        </p:nvPicPr>
        <p:blipFill rotWithShape="1">
          <a:blip r:embed="rId4"/>
          <a:srcRect l="16172" t="20646" r="39280" b="39837"/>
          <a:stretch>
            <a:fillRect/>
          </a:stretch>
        </p:blipFill>
        <p:spPr bwMode="auto">
          <a:xfrm>
            <a:off x="8058606" y="1821155"/>
            <a:ext cx="3530301" cy="1942039"/>
          </a:xfrm>
          <a:prstGeom prst="rect">
            <a:avLst/>
          </a:prstGeom>
          <a:ln>
            <a:noFill/>
          </a:ln>
          <a:extLst>
            <a:ext uri="{53640926-AAD7-44D8-BBD7-CCE9431645EC}">
              <a14:shadowObscured xmlns:a14="http://schemas.microsoft.com/office/drawing/2010/main"/>
            </a:ext>
          </a:extLst>
        </p:spPr>
      </p:pic>
      <p:pic>
        <p:nvPicPr>
          <p:cNvPr id="10" name="Imagem 9">
            <a:extLst>
              <a:ext uri="{FF2B5EF4-FFF2-40B4-BE49-F238E27FC236}">
                <a16:creationId xmlns:a16="http://schemas.microsoft.com/office/drawing/2014/main" id="{E4B583DC-0180-C875-18ED-1ED504C61A3D}"/>
              </a:ext>
            </a:extLst>
          </p:cNvPr>
          <p:cNvPicPr>
            <a:picLocks noChangeAspect="1"/>
          </p:cNvPicPr>
          <p:nvPr/>
        </p:nvPicPr>
        <p:blipFill>
          <a:blip r:embed="rId5"/>
          <a:stretch>
            <a:fillRect/>
          </a:stretch>
        </p:blipFill>
        <p:spPr>
          <a:xfrm>
            <a:off x="6372832" y="3763194"/>
            <a:ext cx="2924666" cy="2718288"/>
          </a:xfrm>
          <a:prstGeom prst="rect">
            <a:avLst/>
          </a:prstGeom>
        </p:spPr>
      </p:pic>
    </p:spTree>
    <p:extLst>
      <p:ext uri="{BB962C8B-B14F-4D97-AF65-F5344CB8AC3E}">
        <p14:creationId xmlns:p14="http://schemas.microsoft.com/office/powerpoint/2010/main" val="3024204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3D5AD03-A105-584A-DCFE-5F08132AE09C}"/>
              </a:ext>
            </a:extLst>
          </p:cNvPr>
          <p:cNvSpPr txBox="1"/>
          <p:nvPr/>
        </p:nvSpPr>
        <p:spPr>
          <a:xfrm>
            <a:off x="156000" y="1076479"/>
            <a:ext cx="5760000" cy="386971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20.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medida da altura relativa à hipotenusa de um triângulo retângulo é 12 cm e uma das projeções mede 9 cm. Calcule a medida dos catetos desse triângulo retângulo.</a:t>
            </a: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dirty="0">
                <a:latin typeface="Arial Narrow" panose="020B0606020202030204" pitchFamily="34" charset="0"/>
              </a:rPr>
              <a:t>21.</a:t>
            </a:r>
            <a:r>
              <a:rPr lang="pt-BR" sz="2200" dirty="0">
                <a:latin typeface="Arial Narrow" panose="020B0606020202030204" pitchFamily="34" charset="0"/>
              </a:rPr>
              <a:t> Calcule as medidas das projeções de um triângulo retângulo cuja hipotenusa mede 13 cm e um dos catetos mede 5 cm.</a:t>
            </a:r>
          </a:p>
        </p:txBody>
      </p:sp>
      <p:sp>
        <p:nvSpPr>
          <p:cNvPr id="5" name="CaixaDeTexto 4">
            <a:extLst>
              <a:ext uri="{FF2B5EF4-FFF2-40B4-BE49-F238E27FC236}">
                <a16:creationId xmlns:a16="http://schemas.microsoft.com/office/drawing/2014/main" id="{AE4F051C-4AA4-7DC2-7DD9-648DA172AFEC}"/>
              </a:ext>
            </a:extLst>
          </p:cNvPr>
          <p:cNvSpPr txBox="1"/>
          <p:nvPr/>
        </p:nvSpPr>
        <p:spPr>
          <a:xfrm>
            <a:off x="6276000" y="899675"/>
            <a:ext cx="5760000" cy="5683607"/>
          </a:xfrm>
          <a:prstGeom prst="rect">
            <a:avLst/>
          </a:prstGeom>
          <a:noFill/>
        </p:spPr>
        <p:txBody>
          <a:bodyPr wrap="square">
            <a:spAutoFit/>
          </a:bodyPr>
          <a:lstStyle/>
          <a:p>
            <a:pPr algn="just">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22.</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Sr. Pedro está construindo uma casinha de boneca para sua neta e, antes de construir a estrutura do telhado, elaborou um esboço para verificar as medidas do telhado e da viga que será utilizada nessa etapa. Observe:</a:t>
            </a:r>
          </a:p>
          <a:p>
            <a:pPr algn="just">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 base na figura apresentada, determine:</a:t>
            </a:r>
          </a:p>
          <a:p>
            <a:pPr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O comprimento da viga.</a:t>
            </a:r>
          </a:p>
          <a:p>
            <a:pPr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O comprimento de cada parte do telhado.</a:t>
            </a:r>
          </a:p>
        </p:txBody>
      </p:sp>
      <p:pic>
        <p:nvPicPr>
          <p:cNvPr id="6" name="Imagem 5" descr="Diagrama&#10;&#10;O conteúdo gerado por IA pode estar incorreto.">
            <a:extLst>
              <a:ext uri="{FF2B5EF4-FFF2-40B4-BE49-F238E27FC236}">
                <a16:creationId xmlns:a16="http://schemas.microsoft.com/office/drawing/2014/main" id="{1D0319F9-601A-2E4C-EAE1-748145C3647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16254" t="37306" r="26725" b="22479"/>
          <a:stretch>
            <a:fillRect/>
          </a:stretch>
        </p:blipFill>
        <p:spPr bwMode="auto">
          <a:xfrm>
            <a:off x="6636000" y="2776669"/>
            <a:ext cx="5040000" cy="247165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589219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5EFB207-6D6C-726C-B3AE-9B94BC3C8508}"/>
                  </a:ext>
                </a:extLst>
              </p:cNvPr>
              <p:cNvSpPr txBox="1"/>
              <p:nvPr/>
            </p:nvSpPr>
            <p:spPr>
              <a:xfrm>
                <a:off x="156000" y="1072331"/>
                <a:ext cx="5760000" cy="3788153"/>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23.</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Calcule o valor de </a:t>
                </a:r>
                <a14:m>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x</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cada triângulo retângulo a seguir.</a:t>
                </a: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a) </a:t>
                </a: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a:t>
                </a:r>
              </a:p>
            </p:txBody>
          </p:sp>
        </mc:Choice>
        <mc:Fallback xmlns="">
          <p:sp>
            <p:nvSpPr>
              <p:cNvPr id="3" name="CaixaDeTexto 2">
                <a:extLst>
                  <a:ext uri="{FF2B5EF4-FFF2-40B4-BE49-F238E27FC236}">
                    <a16:creationId xmlns:a16="http://schemas.microsoft.com/office/drawing/2014/main" id="{25EFB207-6D6C-726C-B3AE-9B94BC3C8508}"/>
                  </a:ext>
                </a:extLst>
              </p:cNvPr>
              <p:cNvSpPr txBox="1">
                <a:spLocks noRot="1" noChangeAspect="1" noMove="1" noResize="1" noEditPoints="1" noAdjustHandles="1" noChangeArrowheads="1" noChangeShapeType="1" noTextEdit="1"/>
              </p:cNvSpPr>
              <p:nvPr/>
            </p:nvSpPr>
            <p:spPr>
              <a:xfrm>
                <a:off x="156000" y="1072331"/>
                <a:ext cx="5760000" cy="3788153"/>
              </a:xfrm>
              <a:prstGeom prst="rect">
                <a:avLst/>
              </a:prstGeom>
              <a:blipFill>
                <a:blip r:embed="rId2"/>
                <a:stretch>
                  <a:fillRect l="-1377" t="-805" r="-1483" b="-2415"/>
                </a:stretch>
              </a:blipFill>
            </p:spPr>
            <p:txBody>
              <a:bodyPr/>
              <a:lstStyle/>
              <a:p>
                <a:r>
                  <a:rPr lang="pt-BR">
                    <a:noFill/>
                  </a:rPr>
                  <a:t> </a:t>
                </a:r>
              </a:p>
            </p:txBody>
          </p:sp>
        </mc:Fallback>
      </mc:AlternateContent>
      <p:pic>
        <p:nvPicPr>
          <p:cNvPr id="4" name="Imagem 3" descr="Uma imagem contendo Forma&#10;&#10;Descrição gerada automaticamente">
            <a:extLst>
              <a:ext uri="{FF2B5EF4-FFF2-40B4-BE49-F238E27FC236}">
                <a16:creationId xmlns:a16="http://schemas.microsoft.com/office/drawing/2014/main" id="{EC1B9CA2-30C5-ADA7-4D1E-05AD527BE97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7732" y="1851824"/>
            <a:ext cx="2090644" cy="1858214"/>
          </a:xfrm>
          <a:prstGeom prst="rect">
            <a:avLst/>
          </a:prstGeom>
          <a:noFill/>
          <a:ln>
            <a:noFill/>
          </a:ln>
        </p:spPr>
      </p:pic>
      <p:pic>
        <p:nvPicPr>
          <p:cNvPr id="5" name="Imagem 4" descr="Forma&#10;&#10;Descrição gerada automaticamente com confiança média">
            <a:extLst>
              <a:ext uri="{FF2B5EF4-FFF2-40B4-BE49-F238E27FC236}">
                <a16:creationId xmlns:a16="http://schemas.microsoft.com/office/drawing/2014/main" id="{FDB08367-18F2-3002-D77C-AAEF5B7B16C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7379" y="4407248"/>
            <a:ext cx="2786050" cy="1214799"/>
          </a:xfrm>
          <a:prstGeom prst="rect">
            <a:avLst/>
          </a:prstGeom>
          <a:noFill/>
          <a:ln>
            <a:noFill/>
          </a:ln>
        </p:spPr>
      </p:pic>
      <p:sp>
        <p:nvSpPr>
          <p:cNvPr id="7" name="CaixaDeTexto 6">
            <a:extLst>
              <a:ext uri="{FF2B5EF4-FFF2-40B4-BE49-F238E27FC236}">
                <a16:creationId xmlns:a16="http://schemas.microsoft.com/office/drawing/2014/main" id="{43D38F6E-84E8-834D-EEE3-74051C47782A}"/>
              </a:ext>
            </a:extLst>
          </p:cNvPr>
          <p:cNvSpPr txBox="1"/>
          <p:nvPr/>
        </p:nvSpPr>
        <p:spPr>
          <a:xfrm>
            <a:off x="6212541" y="1232647"/>
            <a:ext cx="5760000" cy="4329390"/>
          </a:xfrm>
          <a:prstGeom prst="rect">
            <a:avLst/>
          </a:prstGeom>
          <a:noFill/>
        </p:spPr>
        <p:txBody>
          <a:bodyPr wrap="square">
            <a:spAutoFit/>
          </a:bodyPr>
          <a:lstStyle/>
          <a:p>
            <a:pPr algn="just">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24.</a:t>
            </a:r>
            <a:r>
              <a:rPr lang="pt-BR" sz="2200" kern="100" dirty="0">
                <a:solidFill>
                  <a:srgbClr val="444444"/>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distância entre os muros laterais de um lote retangular é exatamente 12 metros. Considere que a diagonal desse lote mede 20 metros. Qual é a medida do portão até o muro do fundo? </a:t>
            </a:r>
          </a:p>
          <a:p>
            <a:pPr algn="just">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b="1" dirty="0">
                <a:latin typeface="Arial Narrow" panose="020B0606020202030204" pitchFamily="34" charset="0"/>
              </a:rPr>
              <a:t>25.</a:t>
            </a:r>
            <a:r>
              <a:rPr lang="pt-BR" sz="2200" dirty="0">
                <a:latin typeface="Arial Narrow" panose="020B0606020202030204" pitchFamily="34" charset="0"/>
              </a:rPr>
              <a:t> Considerando um triângulo equilátero cujo lado mede 20 centímetros, responda: </a:t>
            </a:r>
          </a:p>
          <a:p>
            <a:pPr algn="just">
              <a:spcAft>
                <a:spcPts val="800"/>
              </a:spcAft>
            </a:pPr>
            <a:r>
              <a:rPr lang="pt-BR" sz="2200" dirty="0">
                <a:latin typeface="Arial Narrow" panose="020B0606020202030204" pitchFamily="34" charset="0"/>
              </a:rPr>
              <a:t>a) Qual é a medida da altura desse triângulo? </a:t>
            </a:r>
          </a:p>
          <a:p>
            <a:pPr algn="just">
              <a:spcAft>
                <a:spcPts val="800"/>
              </a:spcAft>
            </a:pPr>
            <a:r>
              <a:rPr lang="pt-BR" sz="2200" dirty="0">
                <a:latin typeface="Arial Narrow" panose="020B0606020202030204" pitchFamily="34" charset="0"/>
              </a:rPr>
              <a:t>b) Qual é a área da região delimitada por esse triângulo?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537269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1AE2D28-5335-DA31-A5CD-0652D69D98EE}"/>
              </a:ext>
            </a:extLst>
          </p:cNvPr>
          <p:cNvPicPr>
            <a:picLocks noChangeAspect="1"/>
          </p:cNvPicPr>
          <p:nvPr/>
        </p:nvPicPr>
        <p:blipFill>
          <a:blip r:embed="rId2"/>
          <a:stretch>
            <a:fillRect/>
          </a:stretch>
        </p:blipFill>
        <p:spPr>
          <a:xfrm>
            <a:off x="156000" y="766603"/>
            <a:ext cx="2160000" cy="867630"/>
          </a:xfrm>
          <a:prstGeom prst="rect">
            <a:avLst/>
          </a:prstGeom>
        </p:spPr>
      </p:pic>
      <p:sp>
        <p:nvSpPr>
          <p:cNvPr id="5" name="CaixaDeTexto 4">
            <a:extLst>
              <a:ext uri="{FF2B5EF4-FFF2-40B4-BE49-F238E27FC236}">
                <a16:creationId xmlns:a16="http://schemas.microsoft.com/office/drawing/2014/main" id="{39451F45-71CD-85BE-17BC-96E59BF41D31}"/>
              </a:ext>
            </a:extLst>
          </p:cNvPr>
          <p:cNvSpPr txBox="1"/>
          <p:nvPr/>
        </p:nvSpPr>
        <p:spPr>
          <a:xfrm>
            <a:off x="156000" y="1634233"/>
            <a:ext cx="5760000" cy="4832092"/>
          </a:xfrm>
          <a:prstGeom prst="rect">
            <a:avLst/>
          </a:prstGeom>
          <a:noFill/>
        </p:spPr>
        <p:txBody>
          <a:bodyPr wrap="square">
            <a:spAutoFit/>
          </a:bodyPr>
          <a:lstStyle/>
          <a:p>
            <a:pPr algn="just">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(UFG 2025)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Durante a construção de uma quadra poliesportiva em uma escola pública, os engenheiros responsáveis optaram por instalar cabos metálicos de sustentação no teto, com o objetivo de melhorar a estabilidade da estrutura. Para isso, tiveram que calcular com precisão as medidas de alguns triângulos formados pelos cabos e pela estrutura da cobertura. A planta da quadra apresenta um retângulo ABCD com os lados AB e BC medindo 12 m e 9 m, respectivamente. O segmento BD indica um dos cabos metálicos que foi instalado na diagonal da estrutura. Para reforçar a sustentação do canto superior direito, foi inserido o triângulo metálico BEF, retângulo em E, conforme apresentado na figura.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6" name="Imagem 5" descr="Forma&#10;&#10;O conteúdo gerado por IA pode estar incorreto.">
            <a:extLst>
              <a:ext uri="{FF2B5EF4-FFF2-40B4-BE49-F238E27FC236}">
                <a16:creationId xmlns:a16="http://schemas.microsoft.com/office/drawing/2014/main" id="{DB639AB4-01CC-75A6-0800-4D4591B39B5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7419451" y="907793"/>
            <a:ext cx="2952713" cy="2383842"/>
          </a:xfrm>
          <a:prstGeom prst="rect">
            <a:avLst/>
          </a:prstGeom>
        </p:spPr>
      </p:pic>
      <p:sp>
        <p:nvSpPr>
          <p:cNvPr id="8" name="CaixaDeTexto 7">
            <a:extLst>
              <a:ext uri="{FF2B5EF4-FFF2-40B4-BE49-F238E27FC236}">
                <a16:creationId xmlns:a16="http://schemas.microsoft.com/office/drawing/2014/main" id="{CDFEB7B8-CFAE-B569-EE9F-3A19A664A8A1}"/>
              </a:ext>
            </a:extLst>
          </p:cNvPr>
          <p:cNvSpPr txBox="1"/>
          <p:nvPr/>
        </p:nvSpPr>
        <p:spPr>
          <a:xfrm>
            <a:off x="6276000" y="3494860"/>
            <a:ext cx="5760000" cy="3055708"/>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Sabendo-se que os segmentos EF e FC têm medidas iguais, a área do triângulo BEF, em metro quadrado, é igual a </a:t>
            </a:r>
          </a:p>
          <a:p>
            <a:pPr algn="just"/>
            <a:r>
              <a:rPr lang="pt-BR" sz="2200" dirty="0">
                <a:latin typeface="Arial Narrow" panose="020B0606020202030204" pitchFamily="34" charset="0"/>
              </a:rPr>
              <a:t>(A) 6. </a:t>
            </a:r>
          </a:p>
          <a:p>
            <a:pPr algn="just"/>
            <a:r>
              <a:rPr lang="pt-BR" sz="2200" dirty="0">
                <a:latin typeface="Arial Narrow" panose="020B0606020202030204" pitchFamily="34" charset="0"/>
              </a:rPr>
              <a:t>(B) 10. </a:t>
            </a:r>
          </a:p>
          <a:p>
            <a:pPr algn="just"/>
            <a:r>
              <a:rPr lang="pt-BR" sz="2200" dirty="0">
                <a:latin typeface="Arial Narrow" panose="020B0606020202030204" pitchFamily="34" charset="0"/>
              </a:rPr>
              <a:t>(C) 12. </a:t>
            </a:r>
          </a:p>
          <a:p>
            <a:pPr algn="just"/>
            <a:r>
              <a:rPr lang="pt-BR" sz="2200" dirty="0">
                <a:latin typeface="Arial Narrow" panose="020B0606020202030204" pitchFamily="34" charset="0"/>
              </a:rPr>
              <a:t>(D) 15. </a:t>
            </a:r>
          </a:p>
          <a:p>
            <a:pPr algn="just"/>
            <a:r>
              <a:rPr lang="pt-BR" sz="2200" dirty="0">
                <a:latin typeface="Arial Narrow" panose="020B0606020202030204" pitchFamily="34" charset="0"/>
              </a:rPr>
              <a:t>(E) 20.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7635403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F72C3-F232-6FEB-AE97-8D6A935A9528}"/>
            </a:ext>
          </a:extLst>
        </p:cNvPr>
        <p:cNvGrpSpPr/>
        <p:nvPr/>
      </p:nvGrpSpPr>
      <p:grpSpPr>
        <a:xfrm>
          <a:off x="0" y="0"/>
          <a:ext cx="0" cy="0"/>
          <a:chOff x="0" y="0"/>
          <a:chExt cx="0" cy="0"/>
        </a:xfrm>
      </p:grpSpPr>
      <p:grpSp>
        <p:nvGrpSpPr>
          <p:cNvPr id="10" name="Agrupar 9">
            <a:extLst>
              <a:ext uri="{FF2B5EF4-FFF2-40B4-BE49-F238E27FC236}">
                <a16:creationId xmlns:a16="http://schemas.microsoft.com/office/drawing/2014/main" id="{9847F05E-697C-44C7-8829-95EFA6966BF8}"/>
              </a:ext>
            </a:extLst>
          </p:cNvPr>
          <p:cNvGrpSpPr/>
          <p:nvPr/>
        </p:nvGrpSpPr>
        <p:grpSpPr>
          <a:xfrm>
            <a:off x="359509" y="875268"/>
            <a:ext cx="11661457" cy="1132822"/>
            <a:chOff x="359509" y="695974"/>
            <a:chExt cx="11661457" cy="1132822"/>
          </a:xfrm>
        </p:grpSpPr>
        <p:sp>
          <p:nvSpPr>
            <p:cNvPr id="3" name="Retângulo: Cantos Arredondados 2">
              <a:extLst>
                <a:ext uri="{FF2B5EF4-FFF2-40B4-BE49-F238E27FC236}">
                  <a16:creationId xmlns:a16="http://schemas.microsoft.com/office/drawing/2014/main" id="{CB952F09-B2AE-85D7-34F5-5F5FCE69A8CC}"/>
                </a:ext>
              </a:extLst>
            </p:cNvPr>
            <p:cNvSpPr/>
            <p:nvPr/>
          </p:nvSpPr>
          <p:spPr>
            <a:xfrm>
              <a:off x="2537012" y="695974"/>
              <a:ext cx="9483954" cy="1132822"/>
            </a:xfrm>
            <a:prstGeom prst="roundRect">
              <a:avLst>
                <a:gd name="adj" fmla="val 5000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dirty="0">
                  <a:solidFill>
                    <a:schemeClr val="tx1"/>
                  </a:solidFill>
                  <a:latin typeface="Arial Narrow" panose="020B0606020202030204" pitchFamily="34" charset="0"/>
                </a:rPr>
                <a:t>Caro(a) estudante, neste momento, vamos exercitar a habilidade de </a:t>
              </a:r>
              <a:r>
                <a:rPr lang="pt-BR" sz="2000" b="1" dirty="0">
                  <a:solidFill>
                    <a:schemeClr val="tx1"/>
                  </a:solidFill>
                  <a:latin typeface="Arial Narrow" panose="020B0606020202030204" pitchFamily="34" charset="0"/>
                </a:rPr>
                <a:t>utilizar</a:t>
              </a:r>
              <a:r>
                <a:rPr lang="pt-BR" sz="2000" dirty="0">
                  <a:solidFill>
                    <a:schemeClr val="tx1"/>
                  </a:solidFill>
                  <a:latin typeface="Arial Narrow" panose="020B0606020202030204" pitchFamily="34" charset="0"/>
                </a:rPr>
                <a:t> relações métricas do triângulo retângulo para resolver problemas significativos. Fique atento(a) à resolução e marque apenas uma alternativa.</a:t>
              </a:r>
            </a:p>
          </p:txBody>
        </p:sp>
        <p:pic>
          <p:nvPicPr>
            <p:cNvPr id="4" name="Imagem 3">
              <a:extLst>
                <a:ext uri="{FF2B5EF4-FFF2-40B4-BE49-F238E27FC236}">
                  <a16:creationId xmlns:a16="http://schemas.microsoft.com/office/drawing/2014/main" id="{A0F29CD2-277D-C60E-261B-DA577B8ECF0E}"/>
                </a:ext>
              </a:extLst>
            </p:cNvPr>
            <p:cNvPicPr>
              <a:picLocks noChangeAspect="1"/>
            </p:cNvPicPr>
            <p:nvPr/>
          </p:nvPicPr>
          <p:blipFill>
            <a:blip r:embed="rId2"/>
            <a:stretch>
              <a:fillRect/>
            </a:stretch>
          </p:blipFill>
          <p:spPr>
            <a:xfrm>
              <a:off x="359509" y="825462"/>
              <a:ext cx="2339087" cy="873847"/>
            </a:xfrm>
            <a:prstGeom prst="rect">
              <a:avLst/>
            </a:prstGeom>
          </p:spPr>
        </p:pic>
      </p:grpSp>
      <p:sp>
        <p:nvSpPr>
          <p:cNvPr id="6" name="CaixaDeTexto 5">
            <a:extLst>
              <a:ext uri="{FF2B5EF4-FFF2-40B4-BE49-F238E27FC236}">
                <a16:creationId xmlns:a16="http://schemas.microsoft.com/office/drawing/2014/main" id="{A293D1E3-6AEC-B5FA-11EE-AEA872FC4DD3}"/>
              </a:ext>
            </a:extLst>
          </p:cNvPr>
          <p:cNvSpPr txBox="1"/>
          <p:nvPr/>
        </p:nvSpPr>
        <p:spPr>
          <a:xfrm>
            <a:off x="336000" y="2043955"/>
            <a:ext cx="11520000" cy="4534575"/>
          </a:xfrm>
          <a:prstGeom prst="rect">
            <a:avLst/>
          </a:prstGeom>
          <a:solidFill>
            <a:schemeClr val="bg1"/>
          </a:solidFill>
        </p:spPr>
        <p:txBody>
          <a:bodyPr wrap="square">
            <a:spAutoFit/>
          </a:bodyPr>
          <a:lstStyle/>
          <a:p>
            <a:pPr algn="just">
              <a:spcAft>
                <a:spcPts val="800"/>
              </a:spcAft>
            </a:pPr>
            <a:r>
              <a:rPr lang="pt-BR" sz="2200" b="1" dirty="0">
                <a:latin typeface="Arial Narrow" panose="020B0606020202030204" pitchFamily="34" charset="0"/>
              </a:rPr>
              <a:t>Item 1. (CAED 2023) </a:t>
            </a:r>
            <a:r>
              <a:rPr lang="pt-BR" sz="2200" dirty="0">
                <a:latin typeface="Arial Narrow" panose="020B0606020202030204" pitchFamily="34" charset="0"/>
              </a:rPr>
              <a:t>Rafael comprou um terreno e construiu um muro para separar esse terreno de uma mata que tem atrás dele. Observe, na figura, um esboço do muro construído com algumas medidas de distância indicadas. </a:t>
            </a:r>
          </a:p>
          <a:p>
            <a:pPr marL="5199063" algn="just">
              <a:spcAft>
                <a:spcPts val="800"/>
              </a:spcAft>
            </a:pPr>
            <a:r>
              <a:rPr lang="pt-BR" sz="2200" dirty="0">
                <a:latin typeface="Arial Narrow" panose="020B0606020202030204" pitchFamily="34" charset="0"/>
              </a:rPr>
              <a:t>Qual é a medida do comprimento, em metros, do muro que Rafael construiu?</a:t>
            </a:r>
          </a:p>
          <a:p>
            <a:pPr marL="5199063" algn="just">
              <a:spcAft>
                <a:spcPts val="800"/>
              </a:spcAft>
            </a:pPr>
            <a:r>
              <a:rPr lang="pt-BR" sz="2200" dirty="0">
                <a:latin typeface="Arial Narrow" panose="020B0606020202030204" pitchFamily="34" charset="0"/>
              </a:rPr>
              <a:t>(A) 12</a:t>
            </a:r>
          </a:p>
          <a:p>
            <a:pPr marL="5199063" algn="just">
              <a:spcAft>
                <a:spcPts val="800"/>
              </a:spcAft>
            </a:pPr>
            <a:r>
              <a:rPr lang="pt-BR" sz="2200" dirty="0">
                <a:latin typeface="Arial Narrow" panose="020B0606020202030204" pitchFamily="34" charset="0"/>
              </a:rPr>
              <a:t>(B) 20</a:t>
            </a:r>
          </a:p>
          <a:p>
            <a:pPr marL="5199063" algn="just">
              <a:spcAft>
                <a:spcPts val="800"/>
              </a:spcAft>
            </a:pPr>
            <a:r>
              <a:rPr lang="pt-BR" sz="2200" dirty="0">
                <a:latin typeface="Arial Narrow" panose="020B0606020202030204" pitchFamily="34" charset="0"/>
              </a:rPr>
              <a:t>(C) 28</a:t>
            </a:r>
          </a:p>
          <a:p>
            <a:pPr marL="5199063" algn="just">
              <a:spcAft>
                <a:spcPts val="800"/>
              </a:spcAft>
            </a:pPr>
            <a:r>
              <a:rPr lang="pt-BR" sz="2200" dirty="0">
                <a:latin typeface="Arial Narrow" panose="020B0606020202030204" pitchFamily="34" charset="0"/>
              </a:rPr>
              <a:t>(D) 33</a:t>
            </a:r>
          </a:p>
          <a:p>
            <a:pPr marL="5199063" algn="just">
              <a:spcAft>
                <a:spcPts val="800"/>
              </a:spcAft>
            </a:pPr>
            <a:r>
              <a:rPr lang="pt-BR" sz="2200" dirty="0">
                <a:latin typeface="Arial Narrow" panose="020B0606020202030204" pitchFamily="34" charset="0"/>
              </a:rPr>
              <a:t>(E) 38</a:t>
            </a:r>
          </a:p>
          <a:p>
            <a:pPr marL="5199063" algn="just">
              <a:spcAft>
                <a:spcPts val="800"/>
              </a:spcAft>
            </a:pPr>
            <a:endParaRPr lang="pt-BR" sz="2200" dirty="0">
              <a:latin typeface="Arial Narrow" panose="020B0606020202030204" pitchFamily="34" charset="0"/>
            </a:endParaRPr>
          </a:p>
        </p:txBody>
      </p:sp>
      <p:pic>
        <p:nvPicPr>
          <p:cNvPr id="2" name="Imagem 1" descr="Diagrama&#10;&#10;O conteúdo gerado por IA pode estar incorreto.">
            <a:extLst>
              <a:ext uri="{FF2B5EF4-FFF2-40B4-BE49-F238E27FC236}">
                <a16:creationId xmlns:a16="http://schemas.microsoft.com/office/drawing/2014/main" id="{EF10AE80-94A6-71E1-D7DC-4FAA326BD89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7011" t="12096" b="4848"/>
          <a:stretch>
            <a:fillRect/>
          </a:stretch>
        </p:blipFill>
        <p:spPr bwMode="auto">
          <a:xfrm>
            <a:off x="977373" y="3189796"/>
            <a:ext cx="3871790" cy="318411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12723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8793F-D2B5-B150-D74F-E30ED764DADE}"/>
            </a:ext>
          </a:extLst>
        </p:cNvPr>
        <p:cNvGrpSpPr/>
        <p:nvPr/>
      </p:nvGrpSpPr>
      <p:grpSpPr>
        <a:xfrm>
          <a:off x="0" y="0"/>
          <a:ext cx="0" cy="0"/>
          <a:chOff x="0" y="0"/>
          <a:chExt cx="0" cy="0"/>
        </a:xfrm>
      </p:grpSpPr>
      <p:grpSp>
        <p:nvGrpSpPr>
          <p:cNvPr id="10" name="Agrupar 9">
            <a:extLst>
              <a:ext uri="{FF2B5EF4-FFF2-40B4-BE49-F238E27FC236}">
                <a16:creationId xmlns:a16="http://schemas.microsoft.com/office/drawing/2014/main" id="{5D94CE60-0F71-7854-F0E0-B4B5D07D6CD5}"/>
              </a:ext>
            </a:extLst>
          </p:cNvPr>
          <p:cNvGrpSpPr/>
          <p:nvPr/>
        </p:nvGrpSpPr>
        <p:grpSpPr>
          <a:xfrm>
            <a:off x="359509" y="875268"/>
            <a:ext cx="11661457" cy="1132822"/>
            <a:chOff x="359509" y="695974"/>
            <a:chExt cx="11661457" cy="1132822"/>
          </a:xfrm>
        </p:grpSpPr>
        <p:sp>
          <p:nvSpPr>
            <p:cNvPr id="3" name="Retângulo: Cantos Arredondados 2">
              <a:extLst>
                <a:ext uri="{FF2B5EF4-FFF2-40B4-BE49-F238E27FC236}">
                  <a16:creationId xmlns:a16="http://schemas.microsoft.com/office/drawing/2014/main" id="{68918E75-E78A-5DB4-BAF2-C73F345DAA6A}"/>
                </a:ext>
              </a:extLst>
            </p:cNvPr>
            <p:cNvSpPr/>
            <p:nvPr/>
          </p:nvSpPr>
          <p:spPr>
            <a:xfrm>
              <a:off x="2537012" y="695974"/>
              <a:ext cx="9483954" cy="1132822"/>
            </a:xfrm>
            <a:prstGeom prst="roundRect">
              <a:avLst>
                <a:gd name="adj" fmla="val 5000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dirty="0">
                  <a:solidFill>
                    <a:schemeClr val="tx1"/>
                  </a:solidFill>
                  <a:latin typeface="Arial Narrow" panose="020B0606020202030204" pitchFamily="34" charset="0"/>
                </a:rPr>
                <a:t>Caro(a) estudante, neste momento, vamos exercitar a habilidade de </a:t>
              </a:r>
              <a:r>
                <a:rPr lang="pt-BR" sz="2000" b="1" dirty="0">
                  <a:solidFill>
                    <a:schemeClr val="tx1"/>
                  </a:solidFill>
                  <a:latin typeface="Arial Narrow" panose="020B0606020202030204" pitchFamily="34" charset="0"/>
                </a:rPr>
                <a:t>utilizar</a:t>
              </a:r>
              <a:r>
                <a:rPr lang="pt-BR" sz="2000" dirty="0">
                  <a:solidFill>
                    <a:schemeClr val="tx1"/>
                  </a:solidFill>
                  <a:latin typeface="Arial Narrow" panose="020B0606020202030204" pitchFamily="34" charset="0"/>
                </a:rPr>
                <a:t> relações métricas do triângulo retângulo para resolver problemas significativos. Fique atento(a) à resolução e marque apenas uma alternativa.</a:t>
              </a:r>
            </a:p>
          </p:txBody>
        </p:sp>
        <p:pic>
          <p:nvPicPr>
            <p:cNvPr id="4" name="Imagem 3">
              <a:extLst>
                <a:ext uri="{FF2B5EF4-FFF2-40B4-BE49-F238E27FC236}">
                  <a16:creationId xmlns:a16="http://schemas.microsoft.com/office/drawing/2014/main" id="{49FC4A1E-5995-5E9A-8E01-9C2379ECC002}"/>
                </a:ext>
              </a:extLst>
            </p:cNvPr>
            <p:cNvPicPr>
              <a:picLocks noChangeAspect="1"/>
            </p:cNvPicPr>
            <p:nvPr/>
          </p:nvPicPr>
          <p:blipFill>
            <a:blip r:embed="rId2"/>
            <a:stretch>
              <a:fillRect/>
            </a:stretch>
          </p:blipFill>
          <p:spPr>
            <a:xfrm>
              <a:off x="359509" y="825462"/>
              <a:ext cx="2339087" cy="873847"/>
            </a:xfrm>
            <a:prstGeom prst="rect">
              <a:avLst/>
            </a:prstGeom>
          </p:spPr>
        </p:pic>
      </p:gr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C777FB45-6943-ACFA-63F0-C11EF4A08556}"/>
                  </a:ext>
                </a:extLst>
              </p:cNvPr>
              <p:cNvSpPr txBox="1"/>
              <p:nvPr/>
            </p:nvSpPr>
            <p:spPr>
              <a:xfrm>
                <a:off x="359509" y="2092753"/>
                <a:ext cx="11520000" cy="4603055"/>
              </a:xfrm>
              <a:prstGeom prst="rect">
                <a:avLst/>
              </a:prstGeom>
              <a:solidFill>
                <a:schemeClr val="bg1"/>
              </a:solidFill>
            </p:spPr>
            <p:txBody>
              <a:bodyPr wrap="square">
                <a:spAutoFit/>
              </a:bodyPr>
              <a:lstStyle/>
              <a:p>
                <a:pPr algn="just">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Item 2. (CAED 2025 – adaptada)</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Ricardo precisou realizar um reparo em uma peça da estrutura que sustenta a caçamba de seu caminhão. Observe, a seguir, a representação do caminhão de Ricardo, com a indicação de algumas medidas. </a:t>
                </a:r>
              </a:p>
              <a:p>
                <a:pPr marL="4660900" algn="just">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 acordo com essa representação, qual é a medida do comprimento dessa peça que será reparada? </a:t>
                </a:r>
              </a:p>
              <a:p>
                <a:pPr marL="4660900" algn="just">
                  <a:spcAft>
                    <a:spcPts val="800"/>
                  </a:spcAft>
                </a:pPr>
                <a:r>
                  <a:rPr lang="pt-BR" sz="2200" dirty="0">
                    <a:latin typeface="Arial Narrow" panose="020B0606020202030204" pitchFamily="34" charset="0"/>
                  </a:rPr>
                  <a:t>(A) </a:t>
                </a:r>
                <a14:m>
                  <m:oMath xmlns:m="http://schemas.openxmlformats.org/officeDocument/2006/math">
                    <m:rad>
                      <m:radPr>
                        <m:degHide m:val="on"/>
                        <m:ctrlPr>
                          <a:rPr lang="pt-BR" sz="2200" i="1">
                            <a:latin typeface="Cambria Math" panose="02040503050406030204" pitchFamily="18" charset="0"/>
                          </a:rPr>
                        </m:ctrlPr>
                      </m:radPr>
                      <m:deg/>
                      <m:e>
                        <m:r>
                          <a:rPr lang="pt-BR" sz="2200" i="1">
                            <a:latin typeface="Cambria Math" panose="02040503050406030204" pitchFamily="18" charset="0"/>
                          </a:rPr>
                          <m:t>2</m:t>
                        </m:r>
                      </m:e>
                    </m:rad>
                  </m:oMath>
                </a14:m>
                <a:r>
                  <a:rPr lang="pt-BR" sz="2200" dirty="0">
                    <a:latin typeface="Arial Narrow" panose="020B0606020202030204" pitchFamily="34" charset="0"/>
                  </a:rPr>
                  <a:t> m</a:t>
                </a:r>
              </a:p>
              <a:p>
                <a:pPr marL="4660900" algn="just">
                  <a:spcAft>
                    <a:spcPts val="800"/>
                  </a:spcAft>
                </a:pPr>
                <a:r>
                  <a:rPr lang="pt-BR" sz="2200" dirty="0">
                    <a:latin typeface="Arial Narrow" panose="020B0606020202030204" pitchFamily="34" charset="0"/>
                  </a:rPr>
                  <a:t>(B) 2 m</a:t>
                </a:r>
              </a:p>
              <a:p>
                <a:pPr marL="4660900" algn="just">
                  <a:spcAft>
                    <a:spcPts val="800"/>
                  </a:spcAft>
                </a:pPr>
                <a:r>
                  <a:rPr lang="pt-BR" sz="2200" dirty="0">
                    <a:latin typeface="Arial Narrow" panose="020B0606020202030204" pitchFamily="34" charset="0"/>
                  </a:rPr>
                  <a:t>(C) </a:t>
                </a:r>
                <a14:m>
                  <m:oMath xmlns:m="http://schemas.openxmlformats.org/officeDocument/2006/math">
                    <m:rad>
                      <m:radPr>
                        <m:degHide m:val="on"/>
                        <m:ctrlPr>
                          <a:rPr lang="pt-BR" sz="2200" i="1">
                            <a:latin typeface="Cambria Math" panose="02040503050406030204" pitchFamily="18" charset="0"/>
                          </a:rPr>
                        </m:ctrlPr>
                      </m:radPr>
                      <m:deg/>
                      <m:e>
                        <m:r>
                          <a:rPr lang="pt-BR" sz="2200" i="1">
                            <a:latin typeface="Cambria Math" panose="02040503050406030204" pitchFamily="18" charset="0"/>
                          </a:rPr>
                          <m:t>5</m:t>
                        </m:r>
                      </m:e>
                    </m:rad>
                  </m:oMath>
                </a14:m>
                <a:r>
                  <a:rPr lang="pt-BR" sz="2200" dirty="0">
                    <a:latin typeface="Arial Narrow" panose="020B0606020202030204" pitchFamily="34" charset="0"/>
                  </a:rPr>
                  <a:t> m</a:t>
                </a:r>
              </a:p>
              <a:p>
                <a:pPr marL="4660900" algn="just">
                  <a:spcAft>
                    <a:spcPts val="800"/>
                  </a:spcAft>
                </a:pPr>
                <a:r>
                  <a:rPr lang="pt-BR" sz="2200" dirty="0">
                    <a:latin typeface="Arial Narrow" panose="020B0606020202030204" pitchFamily="34" charset="0"/>
                  </a:rPr>
                  <a:t>(D) 4 m</a:t>
                </a:r>
              </a:p>
              <a:p>
                <a:pPr marL="4660900" algn="just">
                  <a:spcAft>
                    <a:spcPts val="800"/>
                  </a:spcAft>
                </a:pPr>
                <a:r>
                  <a:rPr lang="pt-BR" sz="2200" dirty="0">
                    <a:latin typeface="Arial Narrow" panose="020B0606020202030204" pitchFamily="34" charset="0"/>
                  </a:rPr>
                  <a:t>(E) 5 m</a:t>
                </a:r>
              </a:p>
              <a:p>
                <a:pPr marL="4660900"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C777FB45-6943-ACFA-63F0-C11EF4A08556}"/>
                  </a:ext>
                </a:extLst>
              </p:cNvPr>
              <p:cNvSpPr txBox="1">
                <a:spLocks noRot="1" noChangeAspect="1" noMove="1" noResize="1" noEditPoints="1" noAdjustHandles="1" noChangeArrowheads="1" noChangeShapeType="1" noTextEdit="1"/>
              </p:cNvSpPr>
              <p:nvPr/>
            </p:nvSpPr>
            <p:spPr>
              <a:xfrm>
                <a:off x="359509" y="2092753"/>
                <a:ext cx="11520000" cy="4603055"/>
              </a:xfrm>
              <a:prstGeom prst="rect">
                <a:avLst/>
              </a:prstGeom>
              <a:blipFill>
                <a:blip r:embed="rId3"/>
                <a:stretch>
                  <a:fillRect l="-688" t="-795" r="-688"/>
                </a:stretch>
              </a:blipFill>
            </p:spPr>
            <p:txBody>
              <a:bodyPr/>
              <a:lstStyle/>
              <a:p>
                <a:r>
                  <a:rPr lang="pt-BR">
                    <a:noFill/>
                  </a:rPr>
                  <a:t> </a:t>
                </a:r>
              </a:p>
            </p:txBody>
          </p:sp>
        </mc:Fallback>
      </mc:AlternateContent>
      <p:pic>
        <p:nvPicPr>
          <p:cNvPr id="7" name="Imagem 6" descr="Diagrama&#10;&#10;O conteúdo gerado por IA pode estar incorreto.">
            <a:extLst>
              <a:ext uri="{FF2B5EF4-FFF2-40B4-BE49-F238E27FC236}">
                <a16:creationId xmlns:a16="http://schemas.microsoft.com/office/drawing/2014/main" id="{846C021E-E640-465A-1F6C-A9D165ABF81E}"/>
              </a:ext>
            </a:extLst>
          </p:cNvPr>
          <p:cNvPicPr>
            <a:picLocks noChangeAspect="1"/>
          </p:cNvPicPr>
          <p:nvPr/>
        </p:nvPicPr>
        <p:blipFill>
          <a:blip r:embed="rId4"/>
          <a:stretch>
            <a:fillRect/>
          </a:stretch>
        </p:blipFill>
        <p:spPr>
          <a:xfrm>
            <a:off x="1008606" y="3264147"/>
            <a:ext cx="3760617" cy="3186739"/>
          </a:xfrm>
          <a:prstGeom prst="rect">
            <a:avLst/>
          </a:prstGeom>
        </p:spPr>
      </p:pic>
    </p:spTree>
    <p:extLst>
      <p:ext uri="{BB962C8B-B14F-4D97-AF65-F5344CB8AC3E}">
        <p14:creationId xmlns:p14="http://schemas.microsoft.com/office/powerpoint/2010/main" val="2277110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1659D-CC53-6E1C-E498-578DEF5E5C74}"/>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671DAD61-DAF4-F881-F0D7-559984D29823}"/>
              </a:ext>
            </a:extLst>
          </p:cNvPr>
          <p:cNvPicPr>
            <a:picLocks noChangeAspect="1"/>
          </p:cNvPicPr>
          <p:nvPr/>
        </p:nvPicPr>
        <p:blipFill>
          <a:blip r:embed="rId2"/>
          <a:srcRect t="5739"/>
          <a:stretch>
            <a:fillRect/>
          </a:stretch>
        </p:blipFill>
        <p:spPr>
          <a:xfrm>
            <a:off x="156000" y="1065640"/>
            <a:ext cx="3600000" cy="762706"/>
          </a:xfrm>
          <a:prstGeom prst="rect">
            <a:avLst/>
          </a:prstGeom>
        </p:spPr>
      </p:pic>
      <p:pic>
        <p:nvPicPr>
          <p:cNvPr id="4" name="Imagem 3">
            <a:extLst>
              <a:ext uri="{FF2B5EF4-FFF2-40B4-BE49-F238E27FC236}">
                <a16:creationId xmlns:a16="http://schemas.microsoft.com/office/drawing/2014/main" id="{CFAC3934-94CE-649A-0B79-325EC7F602A7}"/>
              </a:ext>
            </a:extLst>
          </p:cNvPr>
          <p:cNvPicPr>
            <a:picLocks noChangeAspect="1"/>
          </p:cNvPicPr>
          <p:nvPr/>
        </p:nvPicPr>
        <p:blipFill>
          <a:blip r:embed="rId3"/>
          <a:stretch>
            <a:fillRect/>
          </a:stretch>
        </p:blipFill>
        <p:spPr>
          <a:xfrm>
            <a:off x="1776000" y="679529"/>
            <a:ext cx="4320000" cy="529549"/>
          </a:xfrm>
          <a:prstGeom prst="rect">
            <a:avLst/>
          </a:prstGeom>
        </p:spPr>
      </p:pic>
      <p:sp>
        <p:nvSpPr>
          <p:cNvPr id="9" name="CaixaDeTexto 8">
            <a:extLst>
              <a:ext uri="{FF2B5EF4-FFF2-40B4-BE49-F238E27FC236}">
                <a16:creationId xmlns:a16="http://schemas.microsoft.com/office/drawing/2014/main" id="{12C3320F-1724-7308-4F18-27256C098330}"/>
              </a:ext>
            </a:extLst>
          </p:cNvPr>
          <p:cNvSpPr txBox="1"/>
          <p:nvPr/>
        </p:nvSpPr>
        <p:spPr>
          <a:xfrm>
            <a:off x="102210" y="1819381"/>
            <a:ext cx="5940000" cy="4939814"/>
          </a:xfrm>
          <a:prstGeom prst="rect">
            <a:avLst/>
          </a:prstGeom>
          <a:solidFill>
            <a:schemeClr val="bg1"/>
          </a:solidFill>
        </p:spPr>
        <p:txBody>
          <a:bodyPr wrap="square">
            <a:spAutoFit/>
          </a:bodyPr>
          <a:lstStyle/>
          <a:p>
            <a:pPr algn="ctr">
              <a:buNone/>
            </a:pP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TRIGONOMETRIA</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Trigonometria é parte da geometria plana que estuda a relação entre a medida dos lados e dos ângulos de um </a:t>
            </a: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triângulo</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 seja ele </a:t>
            </a: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retângulo</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 ou um </a:t>
            </a: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triângulo</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qualquer</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 A trigonometria é comumente usada para encontrar medidas desconhecidas de um triângulo, sendo aplicável em problemas no cotidiano. </a:t>
            </a:r>
          </a:p>
          <a:p>
            <a:pPr algn="just">
              <a:buNone/>
            </a:pPr>
            <a:r>
              <a:rPr lang="pt-BR" sz="21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V</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amos iniciar nossos estudos observando as </a:t>
            </a:r>
            <a:r>
              <a:rPr lang="pt-BR" sz="21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relações entre as medidas dos ângulos e lados no triângulo retângulo.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1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Em todo triângulo retângulo, temos o maior lado chamado de </a:t>
            </a:r>
            <a:r>
              <a:rPr lang="pt-BR" sz="21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hipotenusa</a:t>
            </a:r>
            <a:r>
              <a:rPr lang="pt-BR" sz="21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e, os outros lados, de </a:t>
            </a:r>
            <a:r>
              <a:rPr lang="pt-BR" sz="21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catetos</a:t>
            </a:r>
            <a:r>
              <a:rPr lang="pt-BR" sz="21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Usando como referência um dos ângulos agudos do triângulo, podem-se denominar esses catetos como </a:t>
            </a:r>
            <a:r>
              <a:rPr lang="pt-BR" sz="21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cateto oposto</a:t>
            </a:r>
            <a:r>
              <a:rPr lang="pt-BR" sz="21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e </a:t>
            </a:r>
            <a:r>
              <a:rPr lang="pt-BR" sz="21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cateto adjacente</a:t>
            </a:r>
            <a:r>
              <a:rPr lang="pt-BR" sz="21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ECB8C63-85EC-6543-42A3-E4695C41A9B4}"/>
                  </a:ext>
                </a:extLst>
              </p:cNvPr>
              <p:cNvSpPr txBox="1"/>
              <p:nvPr/>
            </p:nvSpPr>
            <p:spPr>
              <a:xfrm>
                <a:off x="6276000" y="679529"/>
                <a:ext cx="5760000" cy="5947782"/>
              </a:xfrm>
              <a:prstGeom prst="rect">
                <a:avLst/>
              </a:prstGeom>
              <a:noFill/>
            </p:spPr>
            <p:txBody>
              <a:bodyPr wrap="square">
                <a:spAutoFit/>
              </a:bodyPr>
              <a:lstStyle/>
              <a:p>
                <a:pPr>
                  <a:spcAft>
                    <a:spcPts val="200"/>
                  </a:spcAft>
                  <a:buNone/>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Observe o triângulo ABC:</a:t>
                </a:r>
              </a:p>
              <a:p>
                <a:pPr>
                  <a:spcAft>
                    <a:spcPts val="200"/>
                  </a:spcAft>
                  <a:buNone/>
                </a:pPr>
                <a:endParaRPr lang="pt-BR" sz="21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endPar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endParaRPr lang="pt-BR" sz="21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endParaRPr lang="pt-BR" sz="21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endPar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endParaRPr lang="pt-BR" sz="21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endPar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endPar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Em relação ao </a:t>
                </a:r>
                <a:r>
                  <a:rPr lang="pt-BR" sz="2100" b="1" kern="100" dirty="0">
                    <a:solidFill>
                      <a:srgbClr val="C00000"/>
                    </a:solidFill>
                    <a:effectLst/>
                    <a:latin typeface="Arial Narrow" panose="020B0606020202030204" pitchFamily="34" charset="0"/>
                    <a:ea typeface="MS Mincho" panose="02020609040205080304" pitchFamily="49" charset="-128"/>
                    <a:cs typeface="Times New Roman" panose="02020603050405020304" pitchFamily="18" charset="0"/>
                  </a:rPr>
                  <a:t>ângulo </a:t>
                </a:r>
                <a14:m>
                  <m:oMath xmlns:m="http://schemas.openxmlformats.org/officeDocument/2006/math">
                    <m:r>
                      <a:rPr lang="pt-BR" sz="2100" b="1" i="1" kern="100">
                        <a:solidFill>
                          <a:srgbClr val="C00000"/>
                        </a:solidFill>
                        <a:effectLst/>
                        <a:latin typeface="Cambria Math" panose="02040503050406030204" pitchFamily="18" charset="0"/>
                        <a:ea typeface="MS Mincho" panose="02020609040205080304" pitchFamily="49" charset="-128"/>
                        <a:cs typeface="Times New Roman" panose="02020603050405020304" pitchFamily="18" charset="0"/>
                      </a:rPr>
                      <m:t>𝜽</m:t>
                    </m:r>
                  </m:oMath>
                </a14:m>
                <a:r>
                  <a:rPr lang="pt-BR" sz="21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 lado </a:t>
                </a:r>
                <a14:m>
                  <m:oMath xmlns:m="http://schemas.openxmlformats.org/officeDocument/2006/math">
                    <m:acc>
                      <m:accPr>
                        <m:chr m:val="̅"/>
                        <m:ctrlP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𝐴𝐶</m:t>
                        </m:r>
                      </m:e>
                    </m:acc>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de medida </a:t>
                </a:r>
                <a14:m>
                  <m:oMath xmlns:m="http://schemas.openxmlformats.org/officeDocument/2006/math">
                    <m:r>
                      <a:rPr lang="pt-BR" sz="2100" b="1" i="1" kern="10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denominada </a:t>
                </a:r>
                <a:r>
                  <a:rPr lang="pt-BR" sz="21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cateto oposto</a:t>
                </a:r>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 lado </a:t>
                </a:r>
                <a14:m>
                  <m:oMath xmlns:m="http://schemas.openxmlformats.org/officeDocument/2006/math">
                    <m:acc>
                      <m:accPr>
                        <m:chr m:val="̅"/>
                        <m:ctrlP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𝐴𝐵</m:t>
                        </m:r>
                      </m:e>
                    </m:acc>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de medida </a:t>
                </a:r>
                <a14:m>
                  <m:oMath xmlns:m="http://schemas.openxmlformats.org/officeDocument/2006/math">
                    <m:r>
                      <a:rPr lang="pt-BR" sz="2100" b="1" i="1" kern="100">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𝒄</m:t>
                    </m:r>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denominada </a:t>
                </a:r>
                <a:r>
                  <a:rPr lang="pt-BR" sz="21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cateto adjacente</a:t>
                </a:r>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Em relação ao </a:t>
                </a:r>
                <a:r>
                  <a:rPr lang="pt-BR" sz="2100" b="1" kern="100" dirty="0">
                    <a:solidFill>
                      <a:srgbClr val="196B24"/>
                    </a:solidFill>
                    <a:effectLst/>
                    <a:latin typeface="Arial Narrow" panose="020B0606020202030204" pitchFamily="34" charset="0"/>
                    <a:ea typeface="MS Mincho" panose="02020609040205080304" pitchFamily="49" charset="-128"/>
                    <a:cs typeface="Times New Roman" panose="02020603050405020304" pitchFamily="18" charset="0"/>
                  </a:rPr>
                  <a:t>ângulo </a:t>
                </a:r>
                <a14:m>
                  <m:oMath xmlns:m="http://schemas.openxmlformats.org/officeDocument/2006/math">
                    <m:r>
                      <a:rPr lang="pt-BR" sz="2100" b="1" i="1" kern="100">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𝜷</m:t>
                    </m:r>
                  </m:oMath>
                </a14:m>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 lado </a:t>
                </a:r>
                <a14:m>
                  <m:oMath xmlns:m="http://schemas.openxmlformats.org/officeDocument/2006/math">
                    <m:acc>
                      <m:accPr>
                        <m:chr m:val="̅"/>
                        <m:ctrlP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1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𝐴𝐶</m:t>
                        </m:r>
                      </m:e>
                    </m:acc>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de medida </a:t>
                </a:r>
                <a14:m>
                  <m:oMath xmlns:m="http://schemas.openxmlformats.org/officeDocument/2006/math">
                    <m:r>
                      <a:rPr lang="pt-BR" sz="2100" b="1" i="1" kern="10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denominada </a:t>
                </a:r>
                <a:r>
                  <a:rPr lang="pt-BR" sz="21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cateto adjacente</a:t>
                </a:r>
                <a:r>
                  <a:rPr lang="pt-BR" sz="21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200"/>
                  </a:spcAft>
                  <a:buNone/>
                </a:pPr>
                <a:r>
                  <a:rPr lang="pt-BR" sz="2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 lado </a:t>
                </a:r>
                <a14:m>
                  <m:oMath xmlns:m="http://schemas.openxmlformats.org/officeDocument/2006/math">
                    <m:acc>
                      <m:accPr>
                        <m:chr m:val="̅"/>
                        <m:ctrlPr>
                          <a:rPr lang="pt-BR" sz="2100" i="1">
                            <a:solidFill>
                              <a:srgbClr val="0D0D0D"/>
                            </a:solidFill>
                            <a:effectLst/>
                            <a:latin typeface="Cambria Math" panose="02040503050406030204" pitchFamily="18" charset="0"/>
                            <a:ea typeface="Times New Roman" panose="02020603050405020304" pitchFamily="18" charset="0"/>
                          </a:rPr>
                        </m:ctrlPr>
                      </m:accPr>
                      <m:e>
                        <m:r>
                          <a:rPr lang="pt-BR" sz="21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𝐴𝐵</m:t>
                        </m:r>
                      </m:e>
                    </m:acc>
                  </m:oMath>
                </a14:m>
                <a:r>
                  <a:rPr lang="pt-BR" sz="2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de medida </a:t>
                </a:r>
                <a14:m>
                  <m:oMath xmlns:m="http://schemas.openxmlformats.org/officeDocument/2006/math">
                    <m:r>
                      <a:rPr lang="pt-BR" sz="2100" b="1" i="1">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𝒄</m:t>
                    </m:r>
                  </m:oMath>
                </a14:m>
                <a:r>
                  <a:rPr lang="pt-BR" sz="2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denominada </a:t>
                </a:r>
                <a:r>
                  <a:rPr lang="pt-BR" sz="2100" b="1"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cateto oposto</a:t>
                </a:r>
                <a:r>
                  <a:rPr lang="pt-BR" sz="2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dirty="0">
                  <a:latin typeface="Arial Narrow" panose="020B0606020202030204" pitchFamily="34" charset="0"/>
                </a:endParaRPr>
              </a:p>
            </p:txBody>
          </p:sp>
        </mc:Choice>
        <mc:Fallback xmlns="">
          <p:sp>
            <p:nvSpPr>
              <p:cNvPr id="3" name="CaixaDeTexto 2">
                <a:extLst>
                  <a:ext uri="{FF2B5EF4-FFF2-40B4-BE49-F238E27FC236}">
                    <a16:creationId xmlns:a16="http://schemas.microsoft.com/office/drawing/2014/main" id="{7ECB8C63-85EC-6543-42A3-E4695C41A9B4}"/>
                  </a:ext>
                </a:extLst>
              </p:cNvPr>
              <p:cNvSpPr txBox="1">
                <a:spLocks noRot="1" noChangeAspect="1" noMove="1" noResize="1" noEditPoints="1" noAdjustHandles="1" noChangeArrowheads="1" noChangeShapeType="1" noTextEdit="1"/>
              </p:cNvSpPr>
              <p:nvPr/>
            </p:nvSpPr>
            <p:spPr>
              <a:xfrm>
                <a:off x="6276000" y="679529"/>
                <a:ext cx="5760000" cy="5947782"/>
              </a:xfrm>
              <a:prstGeom prst="rect">
                <a:avLst/>
              </a:prstGeom>
              <a:blipFill>
                <a:blip r:embed="rId4"/>
                <a:stretch>
                  <a:fillRect l="-1271" t="-615" b="-1127"/>
                </a:stretch>
              </a:blipFill>
            </p:spPr>
            <p:txBody>
              <a:bodyPr/>
              <a:lstStyle/>
              <a:p>
                <a:r>
                  <a:rPr lang="pt-BR">
                    <a:noFill/>
                  </a:rPr>
                  <a:t> </a:t>
                </a:r>
              </a:p>
            </p:txBody>
          </p:sp>
        </mc:Fallback>
      </mc:AlternateContent>
      <p:pic>
        <p:nvPicPr>
          <p:cNvPr id="6" name="Imagem 5" descr="Gráfico, Gráfico de linhas&#10;&#10;O conteúdo gerado por IA pode estar incorreto.">
            <a:extLst>
              <a:ext uri="{FF2B5EF4-FFF2-40B4-BE49-F238E27FC236}">
                <a16:creationId xmlns:a16="http://schemas.microsoft.com/office/drawing/2014/main" id="{5A6610B5-07CE-D3C1-77AE-C4B92A157694}"/>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Lst>
          </a:blip>
          <a:srcRect l="18362" t="29488" r="58455" b="25391"/>
          <a:stretch>
            <a:fillRect/>
          </a:stretch>
        </p:blipFill>
        <p:spPr bwMode="auto">
          <a:xfrm>
            <a:off x="9207777" y="944303"/>
            <a:ext cx="2273009" cy="30762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737669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B6375-11E5-7559-3FE2-2DE05AF2429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1E869B2-C2B7-CF19-09AD-DFFCBCB77A01}"/>
              </a:ext>
            </a:extLst>
          </p:cNvPr>
          <p:cNvSpPr txBox="1"/>
          <p:nvPr/>
        </p:nvSpPr>
        <p:spPr>
          <a:xfrm>
            <a:off x="156000" y="762916"/>
            <a:ext cx="11880000" cy="447110"/>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Trigonometria no Triângulo retângulo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D33C85F7-7071-F249-51C9-66A24A701434}"/>
                  </a:ext>
                </a:extLst>
              </p:cNvPr>
              <p:cNvSpPr txBox="1"/>
              <p:nvPr/>
            </p:nvSpPr>
            <p:spPr>
              <a:xfrm>
                <a:off x="2676000" y="1210026"/>
                <a:ext cx="9360000" cy="3249544"/>
              </a:xfrm>
              <a:prstGeom prst="rect">
                <a:avLst/>
              </a:prstGeom>
              <a:solidFill>
                <a:schemeClr val="bg1"/>
              </a:solidFill>
            </p:spPr>
            <p:txBody>
              <a:bodyPr wrap="square">
                <a:spAutoFit/>
              </a:bodyPr>
              <a:lstStyle/>
              <a:p>
                <a:pPr algn="just">
                  <a:lnSpc>
                    <a:spcPct val="115000"/>
                  </a:lnSpc>
                  <a:spcAft>
                    <a:spcPts val="200"/>
                  </a:spcAft>
                  <a:buNone/>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Seno de um ângulo agudo: </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em um triângulo retângulo, denomina-se seno de um ângulo agudo </a:t>
                </a:r>
                <a14:m>
                  <m:oMath xmlns:m="http://schemas.openxmlformats.org/officeDocument/2006/math">
                    <m:r>
                      <a:rPr lang="pt-BR" sz="2200" b="1" i="1" kern="100">
                        <a:solidFill>
                          <a:srgbClr val="C00000"/>
                        </a:solidFill>
                        <a:effectLst/>
                        <a:latin typeface="Cambria Math" panose="02040503050406030204" pitchFamily="18" charset="0"/>
                        <a:ea typeface="MS Mincho" panose="02020609040205080304" pitchFamily="49" charset="-128"/>
                        <a:cs typeface="Times New Roman" panose="02020603050405020304" pitchFamily="18" charset="0"/>
                      </a:rPr>
                      <m:t>𝜽</m:t>
                    </m:r>
                  </m:oMath>
                </a14:m>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a razão entre a medida do cateto oposto a esse ângulo e a medida da hipotenusa.</a:t>
                </a:r>
              </a:p>
              <a:p>
                <a:pPr algn="just">
                  <a:lnSpc>
                    <a:spcPct val="115000"/>
                  </a:lnSpc>
                  <a:spcAft>
                    <a:spcPts val="200"/>
                  </a:spcAft>
                  <a:buNone/>
                </a:pPr>
                <a:endPar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buNone/>
                </a:pPr>
                <a:endPar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b="1"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Cosseno de um ângulo agudo: </a:t>
                </a:r>
                <a:r>
                  <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em um triângulo retângulo, denomina-se cosseno de um ângulo agudo </a:t>
                </a:r>
                <a14:m>
                  <m:oMath xmlns:m="http://schemas.openxmlformats.org/officeDocument/2006/math">
                    <m:r>
                      <a:rPr lang="pt-BR" sz="2200" b="1" i="1" kern="100">
                        <a:solidFill>
                          <a:srgbClr val="C00000"/>
                        </a:solidFill>
                        <a:latin typeface="Cambria Math" panose="02040503050406030204" pitchFamily="18" charset="0"/>
                        <a:ea typeface="MS Mincho" panose="02020609040205080304" pitchFamily="49" charset="-128"/>
                        <a:cs typeface="Times New Roman" panose="02020603050405020304" pitchFamily="18" charset="0"/>
                      </a:rPr>
                      <m:t>𝜽</m:t>
                    </m:r>
                  </m:oMath>
                </a14:m>
                <a:r>
                  <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 a razão entre a medida do cateto adjacente a esse ângulo e a medida da hipotenusa.</a:t>
                </a:r>
              </a:p>
            </p:txBody>
          </p:sp>
        </mc:Choice>
        <mc:Fallback xmlns="">
          <p:sp>
            <p:nvSpPr>
              <p:cNvPr id="2" name="CaixaDeTexto 1">
                <a:extLst>
                  <a:ext uri="{FF2B5EF4-FFF2-40B4-BE49-F238E27FC236}">
                    <a16:creationId xmlns:a16="http://schemas.microsoft.com/office/drawing/2014/main" id="{D33C85F7-7071-F249-51C9-66A24A701434}"/>
                  </a:ext>
                </a:extLst>
              </p:cNvPr>
              <p:cNvSpPr txBox="1">
                <a:spLocks noRot="1" noChangeAspect="1" noMove="1" noResize="1" noEditPoints="1" noAdjustHandles="1" noChangeArrowheads="1" noChangeShapeType="1" noTextEdit="1"/>
              </p:cNvSpPr>
              <p:nvPr/>
            </p:nvSpPr>
            <p:spPr>
              <a:xfrm>
                <a:off x="2676000" y="1210026"/>
                <a:ext cx="9360000" cy="3249544"/>
              </a:xfrm>
              <a:prstGeom prst="rect">
                <a:avLst/>
              </a:prstGeom>
              <a:blipFill>
                <a:blip r:embed="rId2"/>
                <a:stretch>
                  <a:fillRect l="-847" t="-749" r="-847" b="-2996"/>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F29AB9EB-BDD9-CDF9-B74C-233451CA640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18186" t="29231" r="58996" b="25390"/>
          <a:stretch>
            <a:fillRect/>
          </a:stretch>
        </p:blipFill>
        <p:spPr bwMode="auto">
          <a:xfrm>
            <a:off x="272540" y="1251193"/>
            <a:ext cx="2319599" cy="3208377"/>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DA6CCA01-5033-7860-EC8A-737610F0037B}"/>
                  </a:ext>
                </a:extLst>
              </p:cNvPr>
              <p:cNvSpPr txBox="1"/>
              <p:nvPr/>
            </p:nvSpPr>
            <p:spPr>
              <a:xfrm>
                <a:off x="5558929" y="2338689"/>
                <a:ext cx="3594141" cy="66511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b="1" i="1" smtClean="0">
                          <a:latin typeface="Cambria Math" panose="02040503050406030204" pitchFamily="18" charset="0"/>
                        </a:rPr>
                        <m:t>𝒔𝒆𝒏</m:t>
                      </m:r>
                      <m:d>
                        <m:dPr>
                          <m:ctrlPr>
                            <a:rPr lang="pt-BR" b="1" i="1">
                              <a:latin typeface="Cambria Math" panose="02040503050406030204" pitchFamily="18" charset="0"/>
                            </a:rPr>
                          </m:ctrlPr>
                        </m:dPr>
                        <m:e>
                          <m:r>
                            <a:rPr lang="pt-BR" b="1" i="1" smtClean="0">
                              <a:solidFill>
                                <a:srgbClr val="C00000"/>
                              </a:solidFill>
                              <a:latin typeface="Cambria Math" panose="02040503050406030204" pitchFamily="18" charset="0"/>
                            </a:rPr>
                            <m:t>𝜽</m:t>
                          </m:r>
                        </m:e>
                      </m:d>
                      <m:r>
                        <a:rPr lang="pt-BR" b="0" i="0">
                          <a:latin typeface="Cambria Math" panose="02040503050406030204" pitchFamily="18" charset="0"/>
                        </a:rPr>
                        <m:t>=</m:t>
                      </m:r>
                      <m:f>
                        <m:fPr>
                          <m:ctrlPr>
                            <a:rPr lang="pt-BR" b="0" i="1">
                              <a:latin typeface="Cambria Math" panose="02040503050406030204" pitchFamily="18" charset="0"/>
                            </a:rPr>
                          </m:ctrlPr>
                        </m:fPr>
                        <m:num>
                          <m:r>
                            <a:rPr lang="pt-BR" b="0" i="1">
                              <a:latin typeface="Cambria Math" panose="02040503050406030204" pitchFamily="18" charset="0"/>
                            </a:rPr>
                            <m:t>𝑐𝑎𝑡𝑒𝑡𝑜</m:t>
                          </m:r>
                          <m:r>
                            <a:rPr lang="pt-BR" b="0" i="0">
                              <a:latin typeface="Cambria Math" panose="02040503050406030204" pitchFamily="18" charset="0"/>
                            </a:rPr>
                            <m:t> </m:t>
                          </m:r>
                          <m:r>
                            <a:rPr lang="pt-BR" b="0" i="1">
                              <a:latin typeface="Cambria Math" panose="02040503050406030204" pitchFamily="18" charset="0"/>
                            </a:rPr>
                            <m:t>𝑜𝑝𝑜𝑠𝑡𝑜</m:t>
                          </m:r>
                          <m:r>
                            <a:rPr lang="pt-BR" b="0" i="0">
                              <a:latin typeface="Cambria Math" panose="02040503050406030204" pitchFamily="18" charset="0"/>
                            </a:rPr>
                            <m:t> </m:t>
                          </m:r>
                          <m:r>
                            <a:rPr lang="pt-BR" b="0" i="1">
                              <a:latin typeface="Cambria Math" panose="02040503050406030204" pitchFamily="18" charset="0"/>
                            </a:rPr>
                            <m:t>𝑎</m:t>
                          </m:r>
                          <m:r>
                            <a:rPr lang="pt-BR" b="0" i="0">
                              <a:latin typeface="Cambria Math" panose="02040503050406030204" pitchFamily="18" charset="0"/>
                            </a:rPr>
                            <m:t> </m:t>
                          </m:r>
                          <m:r>
                            <a:rPr lang="pt-BR" b="1" i="1" smtClean="0">
                              <a:solidFill>
                                <a:srgbClr val="C00000"/>
                              </a:solidFill>
                              <a:latin typeface="Cambria Math" panose="02040503050406030204" pitchFamily="18" charset="0"/>
                            </a:rPr>
                            <m:t>𝜽</m:t>
                          </m:r>
                        </m:num>
                        <m:den>
                          <m:r>
                            <a:rPr lang="pt-BR" b="0" i="1">
                              <a:latin typeface="Cambria Math" panose="02040503050406030204" pitchFamily="18" charset="0"/>
                            </a:rPr>
                            <m:t>h𝑖𝑝𝑜𝑡𝑒𝑛𝑢𝑠𝑎</m:t>
                          </m:r>
                        </m:den>
                      </m:f>
                      <m:r>
                        <a:rPr lang="pt-BR" b="0" i="0">
                          <a:latin typeface="Cambria Math" panose="02040503050406030204" pitchFamily="18" charset="0"/>
                        </a:rPr>
                        <m:t>=</m:t>
                      </m:r>
                      <m:f>
                        <m:fPr>
                          <m:ctrlPr>
                            <a:rPr lang="pt-BR" b="0" i="1">
                              <a:latin typeface="Cambria Math" panose="02040503050406030204" pitchFamily="18" charset="0"/>
                            </a:rPr>
                          </m:ctrlPr>
                        </m:fPr>
                        <m:num>
                          <m:r>
                            <a:rPr lang="pt-BR" b="1" i="1" smtClean="0">
                              <a:solidFill>
                                <a:srgbClr val="C00000"/>
                              </a:solidFill>
                              <a:latin typeface="Cambria Math" panose="02040503050406030204" pitchFamily="18" charset="0"/>
                            </a:rPr>
                            <m:t>𝒃</m:t>
                          </m:r>
                        </m:num>
                        <m:den>
                          <m:r>
                            <a:rPr lang="pt-BR" b="0" i="0">
                              <a:latin typeface="Cambria Math" panose="02040503050406030204" pitchFamily="18" charset="0"/>
                            </a:rPr>
                            <m:t> </m:t>
                          </m:r>
                          <m:r>
                            <a:rPr lang="pt-BR" b="1" i="1" smtClean="0">
                              <a:solidFill>
                                <a:srgbClr val="7030A0"/>
                              </a:solidFill>
                              <a:latin typeface="Cambria Math" panose="02040503050406030204" pitchFamily="18" charset="0"/>
                            </a:rPr>
                            <m:t>𝒂</m:t>
                          </m:r>
                          <m:r>
                            <a:rPr lang="pt-BR" b="0" i="0">
                              <a:latin typeface="Cambria Math" panose="02040503050406030204" pitchFamily="18" charset="0"/>
                            </a:rPr>
                            <m:t> </m:t>
                          </m:r>
                        </m:den>
                      </m:f>
                    </m:oMath>
                  </m:oMathPara>
                </a14:m>
                <a:endParaRPr lang="pt-BR" dirty="0"/>
              </a:p>
            </p:txBody>
          </p:sp>
        </mc:Choice>
        <mc:Fallback xmlns="">
          <p:sp>
            <p:nvSpPr>
              <p:cNvPr id="10" name="CaixaDeTexto 9">
                <a:extLst>
                  <a:ext uri="{FF2B5EF4-FFF2-40B4-BE49-F238E27FC236}">
                    <a16:creationId xmlns:a16="http://schemas.microsoft.com/office/drawing/2014/main" id="{DA6CCA01-5033-7860-EC8A-737610F0037B}"/>
                  </a:ext>
                </a:extLst>
              </p:cNvPr>
              <p:cNvSpPr txBox="1">
                <a:spLocks noRot="1" noChangeAspect="1" noMove="1" noResize="1" noEditPoints="1" noAdjustHandles="1" noChangeArrowheads="1" noChangeShapeType="1" noTextEdit="1"/>
              </p:cNvSpPr>
              <p:nvPr/>
            </p:nvSpPr>
            <p:spPr>
              <a:xfrm>
                <a:off x="5558929" y="2338689"/>
                <a:ext cx="3594141" cy="665118"/>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2C18E0D2-450B-7C4B-291E-8BA133666D51}"/>
                  </a:ext>
                </a:extLst>
              </p:cNvPr>
              <p:cNvSpPr txBox="1"/>
              <p:nvPr/>
            </p:nvSpPr>
            <p:spPr>
              <a:xfrm>
                <a:off x="5336825" y="4269666"/>
                <a:ext cx="4038347" cy="767518"/>
              </a:xfrm>
              <a:prstGeom prst="rect">
                <a:avLst/>
              </a:prstGeom>
              <a:solidFill>
                <a:schemeClr val="bg1"/>
              </a:solidFill>
            </p:spPr>
            <p:txBody>
              <a:bodyPr wrap="square">
                <a:spAutoFit/>
              </a:bodyPr>
              <a:lstStyle/>
              <a:p>
                <a:pPr>
                  <a:spcAft>
                    <a:spcPts val="800"/>
                  </a:spcAft>
                </a:pPr>
                <a14:m>
                  <m:oMathPara xmlns:m="http://schemas.openxmlformats.org/officeDocument/2006/math">
                    <m:oMathParaPr>
                      <m:jc m:val="centerGroup"/>
                    </m:oMathParaPr>
                    <m:oMath xmlns:m="http://schemas.openxmlformats.org/officeDocument/2006/math">
                      <m:r>
                        <a:rPr lang="pt-BR" b="1" i="1" smtClean="0">
                          <a:latin typeface="Cambria Math" panose="02040503050406030204" pitchFamily="18" charset="0"/>
                        </a:rPr>
                        <m:t>𝒄𝒐𝒔</m:t>
                      </m:r>
                      <m:d>
                        <m:dPr>
                          <m:ctrlPr>
                            <a:rPr lang="pt-BR" b="1" i="1">
                              <a:latin typeface="Cambria Math" panose="02040503050406030204" pitchFamily="18" charset="0"/>
                            </a:rPr>
                          </m:ctrlPr>
                        </m:dPr>
                        <m:e>
                          <m:r>
                            <a:rPr lang="pt-BR" b="1" i="1" smtClean="0">
                              <a:solidFill>
                                <a:srgbClr val="C00000"/>
                              </a:solidFill>
                              <a:latin typeface="Cambria Math" panose="02040503050406030204" pitchFamily="18" charset="0"/>
                            </a:rPr>
                            <m:t>𝜽</m:t>
                          </m:r>
                        </m:e>
                      </m:d>
                      <m:r>
                        <a:rPr lang="pt-BR" b="0" i="0">
                          <a:latin typeface="Cambria Math" panose="02040503050406030204" pitchFamily="18" charset="0"/>
                        </a:rPr>
                        <m:t>=</m:t>
                      </m:r>
                      <m:f>
                        <m:fPr>
                          <m:ctrlPr>
                            <a:rPr lang="pt-BR" b="0" i="1">
                              <a:latin typeface="Cambria Math" panose="02040503050406030204" pitchFamily="18" charset="0"/>
                            </a:rPr>
                          </m:ctrlPr>
                        </m:fPr>
                        <m:num>
                          <m:r>
                            <a:rPr lang="pt-BR" b="0" i="1">
                              <a:latin typeface="Cambria Math" panose="02040503050406030204" pitchFamily="18" charset="0"/>
                            </a:rPr>
                            <m:t>𝑐𝑎𝑡𝑒𝑡𝑜</m:t>
                          </m:r>
                          <m:r>
                            <a:rPr lang="pt-BR" b="0" i="0">
                              <a:latin typeface="Cambria Math" panose="02040503050406030204" pitchFamily="18" charset="0"/>
                            </a:rPr>
                            <m:t> </m:t>
                          </m:r>
                          <m:r>
                            <a:rPr lang="pt-BR" b="0" i="1" smtClean="0">
                              <a:latin typeface="Cambria Math" panose="02040503050406030204" pitchFamily="18" charset="0"/>
                            </a:rPr>
                            <m:t>𝑎𝑑𝑗𝑎𝑐𝑒𝑛𝑡𝑒</m:t>
                          </m:r>
                          <m:r>
                            <a:rPr lang="pt-BR" b="0" i="0">
                              <a:latin typeface="Cambria Math" panose="02040503050406030204" pitchFamily="18" charset="0"/>
                            </a:rPr>
                            <m:t> </m:t>
                          </m:r>
                          <m:r>
                            <a:rPr lang="pt-BR" b="0" i="1">
                              <a:latin typeface="Cambria Math" panose="02040503050406030204" pitchFamily="18" charset="0"/>
                            </a:rPr>
                            <m:t>𝑎</m:t>
                          </m:r>
                          <m:r>
                            <a:rPr lang="pt-BR" b="0" i="0">
                              <a:latin typeface="Cambria Math" panose="02040503050406030204" pitchFamily="18" charset="0"/>
                            </a:rPr>
                            <m:t> </m:t>
                          </m:r>
                          <m:r>
                            <a:rPr lang="pt-BR" b="1" i="1" smtClean="0">
                              <a:solidFill>
                                <a:srgbClr val="C00000"/>
                              </a:solidFill>
                              <a:latin typeface="Cambria Math" panose="02040503050406030204" pitchFamily="18" charset="0"/>
                            </a:rPr>
                            <m:t>𝜽</m:t>
                          </m:r>
                        </m:num>
                        <m:den>
                          <m:r>
                            <a:rPr lang="pt-BR" b="0" i="1">
                              <a:latin typeface="Cambria Math" panose="02040503050406030204" pitchFamily="18" charset="0"/>
                            </a:rPr>
                            <m:t>h𝑖𝑝𝑜𝑡𝑒𝑛𝑢𝑠𝑎</m:t>
                          </m:r>
                        </m:den>
                      </m:f>
                      <m:r>
                        <a:rPr lang="pt-BR" b="0" i="0">
                          <a:latin typeface="Cambria Math" panose="02040503050406030204" pitchFamily="18" charset="0"/>
                        </a:rPr>
                        <m:t>=</m:t>
                      </m:r>
                      <m:f>
                        <m:fPr>
                          <m:ctrlPr>
                            <a:rPr lang="pt-BR" b="0" i="1">
                              <a:latin typeface="Cambria Math" panose="02040503050406030204" pitchFamily="18" charset="0"/>
                            </a:rPr>
                          </m:ctrlPr>
                        </m:fPr>
                        <m:num>
                          <m:r>
                            <a:rPr lang="pt-BR" b="1" i="1" smtClean="0">
                              <a:solidFill>
                                <a:schemeClr val="accent6">
                                  <a:lumMod val="75000"/>
                                </a:schemeClr>
                              </a:solidFill>
                              <a:latin typeface="Cambria Math" panose="02040503050406030204" pitchFamily="18" charset="0"/>
                            </a:rPr>
                            <m:t>𝒄</m:t>
                          </m:r>
                        </m:num>
                        <m:den>
                          <m:r>
                            <a:rPr lang="pt-BR" b="0" i="0">
                              <a:latin typeface="Cambria Math" panose="02040503050406030204" pitchFamily="18" charset="0"/>
                            </a:rPr>
                            <m:t> </m:t>
                          </m:r>
                          <m:r>
                            <a:rPr lang="pt-BR" b="1" i="1" smtClean="0">
                              <a:solidFill>
                                <a:srgbClr val="7030A0"/>
                              </a:solidFill>
                              <a:latin typeface="Cambria Math" panose="02040503050406030204" pitchFamily="18" charset="0"/>
                            </a:rPr>
                            <m:t>𝒂</m:t>
                          </m:r>
                          <m:r>
                            <a:rPr lang="pt-BR" b="0" i="0">
                              <a:latin typeface="Cambria Math" panose="02040503050406030204" pitchFamily="18" charset="0"/>
                            </a:rPr>
                            <m:t> </m:t>
                          </m:r>
                        </m:den>
                      </m:f>
                    </m:oMath>
                  </m:oMathPara>
                </a14:m>
                <a:endParaRPr lang="pt-BR" dirty="0"/>
              </a:p>
            </p:txBody>
          </p:sp>
        </mc:Choice>
        <mc:Fallback xmlns="">
          <p:sp>
            <p:nvSpPr>
              <p:cNvPr id="16" name="CaixaDeTexto 15">
                <a:extLst>
                  <a:ext uri="{FF2B5EF4-FFF2-40B4-BE49-F238E27FC236}">
                    <a16:creationId xmlns:a16="http://schemas.microsoft.com/office/drawing/2014/main" id="{2C18E0D2-450B-7C4B-291E-8BA133666D51}"/>
                  </a:ext>
                </a:extLst>
              </p:cNvPr>
              <p:cNvSpPr txBox="1">
                <a:spLocks noRot="1" noChangeAspect="1" noMove="1" noResize="1" noEditPoints="1" noAdjustHandles="1" noChangeArrowheads="1" noChangeShapeType="1" noTextEdit="1"/>
              </p:cNvSpPr>
              <p:nvPr/>
            </p:nvSpPr>
            <p:spPr>
              <a:xfrm>
                <a:off x="5336825" y="4269666"/>
                <a:ext cx="4038347" cy="767518"/>
              </a:xfrm>
              <a:prstGeom prst="rect">
                <a:avLst/>
              </a:prstGeom>
              <a:blipFill>
                <a:blip r:embed="rId6"/>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23B655B-E705-D598-A3B7-2F6C4DFCD6AC}"/>
                  </a:ext>
                </a:extLst>
              </p:cNvPr>
              <p:cNvSpPr txBox="1"/>
              <p:nvPr/>
            </p:nvSpPr>
            <p:spPr>
              <a:xfrm>
                <a:off x="66353" y="5037184"/>
                <a:ext cx="11880000" cy="1277016"/>
              </a:xfrm>
              <a:prstGeom prst="rect">
                <a:avLst/>
              </a:prstGeom>
              <a:solidFill>
                <a:schemeClr val="bg1"/>
              </a:solidFill>
            </p:spPr>
            <p:txBody>
              <a:bodyPr wrap="square">
                <a:spAutoFit/>
              </a:bodyPr>
              <a:lstStyle/>
              <a:p>
                <a:pPr algn="just">
                  <a:lnSpc>
                    <a:spcPct val="115000"/>
                  </a:lnSpc>
                  <a:spcAft>
                    <a:spcPts val="800"/>
                  </a:spcAft>
                </a:pPr>
                <a:r>
                  <a:rPr lang="pt-BR" sz="2100" b="1"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Tangente de um ângulo agudo: </a:t>
                </a:r>
                <a:r>
                  <a:rPr lang="pt-BR" sz="21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em um triângulo retângulo, denomina-se tangente de um ângulo agudo </a:t>
                </a:r>
                <a14:m>
                  <m:oMath xmlns:m="http://schemas.openxmlformats.org/officeDocument/2006/math">
                    <m:r>
                      <a:rPr lang="pt-BR" sz="2100" b="1" i="1" kern="100">
                        <a:solidFill>
                          <a:srgbClr val="C00000"/>
                        </a:solidFill>
                        <a:latin typeface="Cambria Math" panose="02040503050406030204" pitchFamily="18" charset="0"/>
                        <a:ea typeface="MS Mincho" panose="02020609040205080304" pitchFamily="49" charset="-128"/>
                        <a:cs typeface="Times New Roman" panose="02020603050405020304" pitchFamily="18" charset="0"/>
                      </a:rPr>
                      <m:t>𝜽</m:t>
                    </m:r>
                  </m:oMath>
                </a14:m>
                <a:r>
                  <a:rPr lang="pt-BR" sz="21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 a razão entre a medida do cateto oposto e a medida do cateto adjacente a esse ângulo.</a:t>
                </a:r>
              </a:p>
              <a:p>
                <a:pPr algn="just">
                  <a:lnSpc>
                    <a:spcPct val="115000"/>
                  </a:lnSpc>
                  <a:spcAft>
                    <a:spcPts val="800"/>
                  </a:spcAft>
                </a:pPr>
                <a:endParaRPr lang="pt-BR" sz="2100"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623B655B-E705-D598-A3B7-2F6C4DFCD6AC}"/>
                  </a:ext>
                </a:extLst>
              </p:cNvPr>
              <p:cNvSpPr txBox="1">
                <a:spLocks noRot="1" noChangeAspect="1" noMove="1" noResize="1" noEditPoints="1" noAdjustHandles="1" noChangeArrowheads="1" noChangeShapeType="1" noTextEdit="1"/>
              </p:cNvSpPr>
              <p:nvPr/>
            </p:nvSpPr>
            <p:spPr>
              <a:xfrm>
                <a:off x="66353" y="5037184"/>
                <a:ext cx="11880000" cy="1277016"/>
              </a:xfrm>
              <a:prstGeom prst="rect">
                <a:avLst/>
              </a:prstGeom>
              <a:blipFill>
                <a:blip r:embed="rId7"/>
                <a:stretch>
                  <a:fillRect l="-616" t="-1905" r="-61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60B3EEC6-7AA9-AD72-60D0-C4E9607BA5A2}"/>
                  </a:ext>
                </a:extLst>
              </p:cNvPr>
              <p:cNvSpPr txBox="1"/>
              <p:nvPr/>
            </p:nvSpPr>
            <p:spPr>
              <a:xfrm>
                <a:off x="4114800" y="5983065"/>
                <a:ext cx="3783106" cy="666977"/>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pt-BR" b="1" i="1" smtClean="0">
                          <a:latin typeface="Cambria Math" panose="02040503050406030204" pitchFamily="18" charset="0"/>
                        </a:rPr>
                        <m:t>𝒕𝒈</m:t>
                      </m:r>
                      <m:d>
                        <m:dPr>
                          <m:ctrlPr>
                            <a:rPr lang="pt-BR" b="1" i="1">
                              <a:latin typeface="Cambria Math" panose="02040503050406030204" pitchFamily="18" charset="0"/>
                            </a:rPr>
                          </m:ctrlPr>
                        </m:dPr>
                        <m:e>
                          <m:r>
                            <a:rPr lang="pt-BR" b="1" i="1">
                              <a:solidFill>
                                <a:srgbClr val="C00000"/>
                              </a:solidFill>
                              <a:latin typeface="Cambria Math" panose="02040503050406030204" pitchFamily="18" charset="0"/>
                            </a:rPr>
                            <m:t>𝜽</m:t>
                          </m:r>
                        </m:e>
                      </m:d>
                      <m:r>
                        <a:rPr lang="pt-BR" b="0" i="0">
                          <a:latin typeface="Cambria Math" panose="02040503050406030204" pitchFamily="18" charset="0"/>
                        </a:rPr>
                        <m:t>=</m:t>
                      </m:r>
                      <m:f>
                        <m:fPr>
                          <m:ctrlPr>
                            <a:rPr lang="pt-BR" b="0" i="1">
                              <a:latin typeface="Cambria Math" panose="02040503050406030204" pitchFamily="18" charset="0"/>
                            </a:rPr>
                          </m:ctrlPr>
                        </m:fPr>
                        <m:num>
                          <m:r>
                            <a:rPr lang="pt-BR" b="0" i="1">
                              <a:latin typeface="Cambria Math" panose="02040503050406030204" pitchFamily="18" charset="0"/>
                            </a:rPr>
                            <m:t>𝑐𝑎𝑡𝑒𝑡𝑜</m:t>
                          </m:r>
                          <m:r>
                            <a:rPr lang="pt-BR" b="0" i="0">
                              <a:latin typeface="Cambria Math" panose="02040503050406030204" pitchFamily="18" charset="0"/>
                            </a:rPr>
                            <m:t> </m:t>
                          </m:r>
                          <m:r>
                            <a:rPr lang="pt-BR" b="0" i="1">
                              <a:latin typeface="Cambria Math" panose="02040503050406030204" pitchFamily="18" charset="0"/>
                            </a:rPr>
                            <m:t>𝑜𝑝𝑜𝑠𝑡𝑜</m:t>
                          </m:r>
                          <m:r>
                            <a:rPr lang="pt-BR" b="0" i="0">
                              <a:latin typeface="Cambria Math" panose="02040503050406030204" pitchFamily="18" charset="0"/>
                            </a:rPr>
                            <m:t> </m:t>
                          </m:r>
                          <m:r>
                            <a:rPr lang="pt-BR" b="0" i="1">
                              <a:latin typeface="Cambria Math" panose="02040503050406030204" pitchFamily="18" charset="0"/>
                            </a:rPr>
                            <m:t>𝑎</m:t>
                          </m:r>
                          <m:r>
                            <a:rPr lang="pt-BR" b="0" i="0" smtClean="0">
                              <a:latin typeface="Cambria Math" panose="02040503050406030204" pitchFamily="18" charset="0"/>
                            </a:rPr>
                            <m:t> </m:t>
                          </m:r>
                          <m:r>
                            <a:rPr lang="pt-BR" b="1" i="1">
                              <a:solidFill>
                                <a:srgbClr val="C00000"/>
                              </a:solidFill>
                              <a:latin typeface="Cambria Math" panose="02040503050406030204" pitchFamily="18" charset="0"/>
                            </a:rPr>
                            <m:t>𝜽</m:t>
                          </m:r>
                        </m:num>
                        <m:den>
                          <m:r>
                            <a:rPr lang="pt-BR" b="0" i="1">
                              <a:latin typeface="Cambria Math" panose="02040503050406030204" pitchFamily="18" charset="0"/>
                            </a:rPr>
                            <m:t>𝑐𝑎𝑡𝑒𝑡𝑜</m:t>
                          </m:r>
                          <m:r>
                            <a:rPr lang="pt-BR" b="0" i="0">
                              <a:latin typeface="Cambria Math" panose="02040503050406030204" pitchFamily="18" charset="0"/>
                            </a:rPr>
                            <m:t> </m:t>
                          </m:r>
                          <m:r>
                            <a:rPr lang="pt-BR" b="0" i="1">
                              <a:latin typeface="Cambria Math" panose="02040503050406030204" pitchFamily="18" charset="0"/>
                            </a:rPr>
                            <m:t>𝑎𝑑𝑗𝑎𝑐𝑒𝑛𝑡𝑒</m:t>
                          </m:r>
                          <m:r>
                            <a:rPr lang="pt-BR" b="0" i="0">
                              <a:latin typeface="Cambria Math" panose="02040503050406030204" pitchFamily="18" charset="0"/>
                            </a:rPr>
                            <m:t> </m:t>
                          </m:r>
                          <m:r>
                            <a:rPr lang="pt-BR" b="0" i="1">
                              <a:latin typeface="Cambria Math" panose="02040503050406030204" pitchFamily="18" charset="0"/>
                            </a:rPr>
                            <m:t>𝑎</m:t>
                          </m:r>
                          <m:r>
                            <a:rPr lang="pt-BR" b="0" i="0">
                              <a:latin typeface="Cambria Math" panose="02040503050406030204" pitchFamily="18" charset="0"/>
                            </a:rPr>
                            <m:t> </m:t>
                          </m:r>
                          <m:r>
                            <a:rPr lang="pt-BR" b="1" i="1">
                              <a:solidFill>
                                <a:srgbClr val="C00000"/>
                              </a:solidFill>
                              <a:latin typeface="Cambria Math" panose="02040503050406030204" pitchFamily="18" charset="0"/>
                            </a:rPr>
                            <m:t>𝜽</m:t>
                          </m:r>
                        </m:den>
                      </m:f>
                      <m:r>
                        <a:rPr lang="pt-BR" b="0" i="0">
                          <a:latin typeface="Cambria Math" panose="02040503050406030204" pitchFamily="18" charset="0"/>
                        </a:rPr>
                        <m:t>=</m:t>
                      </m:r>
                      <m:f>
                        <m:fPr>
                          <m:ctrlPr>
                            <a:rPr lang="pt-BR" b="0" i="1">
                              <a:latin typeface="Cambria Math" panose="02040503050406030204" pitchFamily="18" charset="0"/>
                            </a:rPr>
                          </m:ctrlPr>
                        </m:fPr>
                        <m:num>
                          <m:r>
                            <a:rPr lang="pt-BR" b="1" i="1">
                              <a:solidFill>
                                <a:srgbClr val="C00000"/>
                              </a:solidFill>
                              <a:latin typeface="Cambria Math" panose="02040503050406030204" pitchFamily="18" charset="0"/>
                            </a:rPr>
                            <m:t>𝒃</m:t>
                          </m:r>
                        </m:num>
                        <m:den>
                          <m:r>
                            <a:rPr lang="pt-BR" b="0" i="0" smtClean="0">
                              <a:latin typeface="Cambria Math" panose="02040503050406030204" pitchFamily="18" charset="0"/>
                            </a:rPr>
                            <m:t> </m:t>
                          </m:r>
                          <m:r>
                            <a:rPr lang="pt-BR" b="1" i="1">
                              <a:solidFill>
                                <a:schemeClr val="accent6">
                                  <a:lumMod val="75000"/>
                                </a:schemeClr>
                              </a:solidFill>
                              <a:latin typeface="Cambria Math" panose="02040503050406030204" pitchFamily="18" charset="0"/>
                            </a:rPr>
                            <m:t>𝒄</m:t>
                          </m:r>
                          <m:r>
                            <a:rPr lang="pt-BR" b="1" i="1" smtClean="0">
                              <a:solidFill>
                                <a:schemeClr val="accent6">
                                  <a:lumMod val="75000"/>
                                </a:schemeClr>
                              </a:solidFill>
                              <a:latin typeface="Cambria Math" panose="02040503050406030204" pitchFamily="18" charset="0"/>
                            </a:rPr>
                            <m:t> </m:t>
                          </m:r>
                        </m:den>
                      </m:f>
                    </m:oMath>
                  </m:oMathPara>
                </a14:m>
                <a:endParaRPr lang="pt-BR" dirty="0"/>
              </a:p>
            </p:txBody>
          </p:sp>
        </mc:Choice>
        <mc:Fallback xmlns="">
          <p:sp>
            <p:nvSpPr>
              <p:cNvPr id="17" name="CaixaDeTexto 16">
                <a:extLst>
                  <a:ext uri="{FF2B5EF4-FFF2-40B4-BE49-F238E27FC236}">
                    <a16:creationId xmlns:a16="http://schemas.microsoft.com/office/drawing/2014/main" id="{60B3EEC6-7AA9-AD72-60D0-C4E9607BA5A2}"/>
                  </a:ext>
                </a:extLst>
              </p:cNvPr>
              <p:cNvSpPr txBox="1">
                <a:spLocks noRot="1" noChangeAspect="1" noMove="1" noResize="1" noEditPoints="1" noAdjustHandles="1" noChangeArrowheads="1" noChangeShapeType="1" noTextEdit="1"/>
              </p:cNvSpPr>
              <p:nvPr/>
            </p:nvSpPr>
            <p:spPr>
              <a:xfrm>
                <a:off x="4114800" y="5983065"/>
                <a:ext cx="3783106" cy="666977"/>
              </a:xfrm>
              <a:prstGeom prst="rect">
                <a:avLst/>
              </a:prstGeom>
              <a:blipFill>
                <a:blip r:embed="rId8"/>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4427697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A86581F6-09A0-965F-CD4B-49E24453648A}"/>
              </a:ext>
            </a:extLst>
          </p:cNvPr>
          <p:cNvSpPr txBox="1"/>
          <p:nvPr/>
        </p:nvSpPr>
        <p:spPr>
          <a:xfrm>
            <a:off x="156000" y="907457"/>
            <a:ext cx="5760000" cy="2082621"/>
          </a:xfrm>
          <a:prstGeom prst="rect">
            <a:avLst/>
          </a:prstGeom>
          <a:noFill/>
        </p:spPr>
        <p:txBody>
          <a:bodyPr wrap="square">
            <a:spAutoFit/>
          </a:bodyPr>
          <a:lstStyle/>
          <a:p>
            <a:pPr marL="342900" lvl="0" indent="-342900" algn="just">
              <a:spcAft>
                <a:spcPts val="400"/>
              </a:spcAft>
              <a:buFont typeface="Wingdings" panose="05000000000000000000" pitchFamily="2" charset="2"/>
              <a:buChar char="Ø"/>
            </a:pPr>
            <a:r>
              <a:rPr lang="pt-BR" sz="2100" b="1" dirty="0">
                <a:latin typeface="Arial Narrow" panose="020B0606020202030204" pitchFamily="34" charset="0"/>
              </a:rPr>
              <a:t>Seno, cosseno e tangente de alguns ângulos notáveis</a:t>
            </a:r>
            <a:endParaRPr lang="pt-BR" sz="2100" dirty="0">
              <a:latin typeface="Arial Narrow" panose="020B0606020202030204" pitchFamily="34" charset="0"/>
            </a:endParaRPr>
          </a:p>
          <a:p>
            <a:pPr algn="just">
              <a:spcAft>
                <a:spcPts val="400"/>
              </a:spcAft>
            </a:pPr>
            <a:r>
              <a:rPr lang="pt-BR" sz="2100" dirty="0">
                <a:latin typeface="Arial Narrow" panose="020B0606020202030204" pitchFamily="34" charset="0"/>
              </a:rPr>
              <a:t>Alguns ângulos aparecem com maior frequência, sendo assim chamados de ângulos notáveis. Para esses ângulos, os valores das razões trigonométricas relacionadas a eles merecem destaque:</a:t>
            </a:r>
          </a:p>
        </p:txBody>
      </p:sp>
      <p:pic>
        <p:nvPicPr>
          <p:cNvPr id="7" name="Imagem 6">
            <a:extLst>
              <a:ext uri="{FF2B5EF4-FFF2-40B4-BE49-F238E27FC236}">
                <a16:creationId xmlns:a16="http://schemas.microsoft.com/office/drawing/2014/main" id="{0B15BBB1-00BD-A874-B17A-1DE5712671CC}"/>
              </a:ext>
            </a:extLst>
          </p:cNvPr>
          <p:cNvPicPr>
            <a:picLocks noChangeAspect="1"/>
          </p:cNvPicPr>
          <p:nvPr/>
        </p:nvPicPr>
        <p:blipFill>
          <a:blip r:embed="rId2"/>
          <a:srcRect l="32600" r="32600" b="15805"/>
          <a:stretch>
            <a:fillRect/>
          </a:stretch>
        </p:blipFill>
        <p:spPr>
          <a:xfrm>
            <a:off x="1184520" y="2990078"/>
            <a:ext cx="3693642" cy="2358548"/>
          </a:xfrm>
          <a:prstGeom prst="rect">
            <a:avLst/>
          </a:prstGeom>
        </p:spPr>
      </p:pic>
      <p:sp>
        <p:nvSpPr>
          <p:cNvPr id="9" name="CaixaDeTexto 8">
            <a:extLst>
              <a:ext uri="{FF2B5EF4-FFF2-40B4-BE49-F238E27FC236}">
                <a16:creationId xmlns:a16="http://schemas.microsoft.com/office/drawing/2014/main" id="{B2148EBF-6C38-F8A5-B2D4-2E9E3B385BEB}"/>
              </a:ext>
            </a:extLst>
          </p:cNvPr>
          <p:cNvSpPr txBox="1"/>
          <p:nvPr/>
        </p:nvSpPr>
        <p:spPr>
          <a:xfrm>
            <a:off x="151341" y="5348626"/>
            <a:ext cx="5760000" cy="123777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Obs.: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Seno, cosseno e tangente não se resumem apenas a esses valores, pois eles podem assumir diversos outros valores, entre 0° e 90°.</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sp>
        <p:nvSpPr>
          <p:cNvPr id="11" name="CaixaDeTexto 10">
            <a:extLst>
              <a:ext uri="{FF2B5EF4-FFF2-40B4-BE49-F238E27FC236}">
                <a16:creationId xmlns:a16="http://schemas.microsoft.com/office/drawing/2014/main" id="{76166BAF-2B55-B36D-4C77-2287696529F3}"/>
              </a:ext>
            </a:extLst>
          </p:cNvPr>
          <p:cNvSpPr txBox="1"/>
          <p:nvPr/>
        </p:nvSpPr>
        <p:spPr>
          <a:xfrm>
            <a:off x="6276002" y="3260903"/>
            <a:ext cx="5760000" cy="2107180"/>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Relações entre as razões trigonométricas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Das razões trigonométricas já conhecidas e do teorema de Pitágoras, podem-se estabelecer as seguintes relações que serão úteis em algumas situações: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3" name="Imagem 12">
            <a:extLst>
              <a:ext uri="{FF2B5EF4-FFF2-40B4-BE49-F238E27FC236}">
                <a16:creationId xmlns:a16="http://schemas.microsoft.com/office/drawing/2014/main" id="{7B960D4F-7742-99E5-E702-2DA7DEBFC860}"/>
              </a:ext>
            </a:extLst>
          </p:cNvPr>
          <p:cNvPicPr>
            <a:picLocks noChangeAspect="1"/>
          </p:cNvPicPr>
          <p:nvPr/>
        </p:nvPicPr>
        <p:blipFill>
          <a:blip r:embed="rId3"/>
          <a:stretch>
            <a:fillRect/>
          </a:stretch>
        </p:blipFill>
        <p:spPr>
          <a:xfrm>
            <a:off x="6939861" y="883989"/>
            <a:ext cx="4575818" cy="2106089"/>
          </a:xfrm>
          <a:prstGeom prst="rect">
            <a:avLst/>
          </a:prstGeom>
        </p:spPr>
      </p:pic>
      <p:pic>
        <p:nvPicPr>
          <p:cNvPr id="15" name="Imagem 14">
            <a:extLst>
              <a:ext uri="{FF2B5EF4-FFF2-40B4-BE49-F238E27FC236}">
                <a16:creationId xmlns:a16="http://schemas.microsoft.com/office/drawing/2014/main" id="{3E785AB0-F035-8C95-C9EF-FA5E686917E7}"/>
              </a:ext>
            </a:extLst>
          </p:cNvPr>
          <p:cNvPicPr>
            <a:picLocks noChangeAspect="1"/>
          </p:cNvPicPr>
          <p:nvPr/>
        </p:nvPicPr>
        <p:blipFill>
          <a:blip r:embed="rId4"/>
          <a:srcRect l="29395" t="-1" r="29179" b="39199"/>
          <a:stretch>
            <a:fillRect/>
          </a:stretch>
        </p:blipFill>
        <p:spPr>
          <a:xfrm>
            <a:off x="6939861" y="5533213"/>
            <a:ext cx="4320000" cy="654274"/>
          </a:xfrm>
          <a:prstGeom prst="rect">
            <a:avLst/>
          </a:prstGeom>
        </p:spPr>
      </p:pic>
    </p:spTree>
    <p:extLst>
      <p:ext uri="{BB962C8B-B14F-4D97-AF65-F5344CB8AC3E}">
        <p14:creationId xmlns:p14="http://schemas.microsoft.com/office/powerpoint/2010/main" val="5707506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D5E74E61-6A00-BAE2-6417-5482D33BD7D7}"/>
              </a:ext>
            </a:extLst>
          </p:cNvPr>
          <p:cNvSpPr txBox="1"/>
          <p:nvPr/>
        </p:nvSpPr>
        <p:spPr>
          <a:xfrm>
            <a:off x="6276002" y="1075503"/>
            <a:ext cx="5760000" cy="3890745"/>
          </a:xfrm>
          <a:prstGeom prst="rect">
            <a:avLst/>
          </a:prstGeom>
          <a:noFill/>
        </p:spPr>
        <p:txBody>
          <a:bodyPr wrap="square">
            <a:spAutoFit/>
          </a:bodyPr>
          <a:lstStyle/>
          <a:p>
            <a:pPr>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Considere o triângulo retângulo a seguir:</a:t>
            </a:r>
          </a:p>
          <a:p>
            <a:pPr algn="ctr">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ctr">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Agora calcule as razões trigonométricas:</a:t>
            </a:r>
          </a:p>
        </p:txBody>
      </p:sp>
      <p:pic>
        <p:nvPicPr>
          <p:cNvPr id="2" name="Imagem 1" descr="Forma&#10;&#10;O conteúdo gerado por IA pode estar incorreto.">
            <a:extLst>
              <a:ext uri="{FF2B5EF4-FFF2-40B4-BE49-F238E27FC236}">
                <a16:creationId xmlns:a16="http://schemas.microsoft.com/office/drawing/2014/main" id="{2102F9F7-6424-5307-7522-9C3820E7D93E}"/>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301475" y="778510"/>
            <a:ext cx="2520000" cy="5939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C9ABEAC3-C6B7-E5D1-802D-26A8458A07F5}"/>
              </a:ext>
            </a:extLst>
          </p:cNvPr>
          <p:cNvSpPr txBox="1"/>
          <p:nvPr/>
        </p:nvSpPr>
        <p:spPr>
          <a:xfrm>
            <a:off x="156000" y="1372497"/>
            <a:ext cx="5760000" cy="3890745"/>
          </a:xfrm>
          <a:prstGeom prst="rect">
            <a:avLst/>
          </a:prstGeom>
          <a:noFill/>
        </p:spPr>
        <p:txBody>
          <a:bodyPr wrap="square">
            <a:spAutoFit/>
          </a:bodyPr>
          <a:lstStyle/>
          <a:p>
            <a:pPr>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Considere o triângulo retângulo a seguir.</a:t>
            </a:r>
          </a:p>
          <a:p>
            <a:pPr algn="ctr">
              <a:lnSpc>
                <a:spcPct val="115000"/>
              </a:lnSpc>
              <a:spcAft>
                <a:spcPts val="800"/>
              </a:spcAft>
              <a:buNone/>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Relacione a primeira com a segunda linha:</a:t>
            </a:r>
          </a:p>
        </p:txBody>
      </p:sp>
      <p:pic>
        <p:nvPicPr>
          <p:cNvPr id="5" name="Imagem 4" descr="Diagrama&#10;&#10;Descrição gerada automaticamente com confiança baixa">
            <a:extLst>
              <a:ext uri="{FF2B5EF4-FFF2-40B4-BE49-F238E27FC236}">
                <a16:creationId xmlns:a16="http://schemas.microsoft.com/office/drawing/2014/main" id="{F5E615AA-02FA-88C3-290D-9D08E21228C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1192197" y="1877943"/>
            <a:ext cx="3856667" cy="2945069"/>
          </a:xfrm>
          <a:prstGeom prst="rect">
            <a:avLst/>
          </a:prstGeom>
          <a:noFill/>
          <a:ln>
            <a:noFill/>
          </a:ln>
        </p:spPr>
      </p:pic>
      <p:pic>
        <p:nvPicPr>
          <p:cNvPr id="7" name="Imagem 6">
            <a:extLst>
              <a:ext uri="{FF2B5EF4-FFF2-40B4-BE49-F238E27FC236}">
                <a16:creationId xmlns:a16="http://schemas.microsoft.com/office/drawing/2014/main" id="{A0922721-B703-B6E0-9DA1-E3A5465893FF}"/>
              </a:ext>
            </a:extLst>
          </p:cNvPr>
          <p:cNvPicPr>
            <a:picLocks noChangeAspect="1"/>
          </p:cNvPicPr>
          <p:nvPr/>
        </p:nvPicPr>
        <p:blipFill>
          <a:blip r:embed="rId5"/>
          <a:srcRect r="54284" b="25787"/>
          <a:stretch>
            <a:fillRect/>
          </a:stretch>
        </p:blipFill>
        <p:spPr>
          <a:xfrm>
            <a:off x="301475" y="5276759"/>
            <a:ext cx="5040000" cy="1288874"/>
          </a:xfrm>
          <a:prstGeom prst="rect">
            <a:avLst/>
          </a:prstGeom>
        </p:spPr>
      </p:pic>
      <p:pic>
        <p:nvPicPr>
          <p:cNvPr id="8" name="Imagem 7" descr="Diagrama&#10;&#10;Descrição gerada automaticamente">
            <a:extLst>
              <a:ext uri="{FF2B5EF4-FFF2-40B4-BE49-F238E27FC236}">
                <a16:creationId xmlns:a16="http://schemas.microsoft.com/office/drawing/2014/main" id="{AA4781E8-BA7F-70A6-A95B-3432C016BF3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477757" y="1595040"/>
            <a:ext cx="3785540" cy="2757066"/>
          </a:xfrm>
          <a:prstGeom prst="rect">
            <a:avLst/>
          </a:prstGeom>
          <a:noFill/>
          <a:ln>
            <a:noFill/>
          </a:ln>
        </p:spPr>
      </p:pic>
      <p:pic>
        <p:nvPicPr>
          <p:cNvPr id="12" name="Imagem 11">
            <a:extLst>
              <a:ext uri="{FF2B5EF4-FFF2-40B4-BE49-F238E27FC236}">
                <a16:creationId xmlns:a16="http://schemas.microsoft.com/office/drawing/2014/main" id="{0E9A5E07-4DEA-4D56-C933-577AB7C0BB80}"/>
              </a:ext>
            </a:extLst>
          </p:cNvPr>
          <p:cNvPicPr>
            <a:picLocks noChangeAspect="1"/>
          </p:cNvPicPr>
          <p:nvPr/>
        </p:nvPicPr>
        <p:blipFill>
          <a:blip r:embed="rId7"/>
          <a:srcRect r="52832" b="27104"/>
          <a:stretch>
            <a:fillRect/>
          </a:stretch>
        </p:blipFill>
        <p:spPr>
          <a:xfrm>
            <a:off x="6356685" y="5140393"/>
            <a:ext cx="5040000" cy="1284207"/>
          </a:xfrm>
          <a:prstGeom prst="rect">
            <a:avLst/>
          </a:prstGeom>
        </p:spPr>
      </p:pic>
    </p:spTree>
    <p:extLst>
      <p:ext uri="{BB962C8B-B14F-4D97-AF65-F5344CB8AC3E}">
        <p14:creationId xmlns:p14="http://schemas.microsoft.com/office/powerpoint/2010/main" val="22414347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3C0136E2-0E0E-0D6B-3B19-D8C1D2A8865C}"/>
              </a:ext>
            </a:extLst>
          </p:cNvPr>
          <p:cNvSpPr txBox="1"/>
          <p:nvPr/>
        </p:nvSpPr>
        <p:spPr>
          <a:xfrm>
            <a:off x="156000" y="846494"/>
            <a:ext cx="11880000" cy="5734840"/>
          </a:xfrm>
          <a:prstGeom prst="rect">
            <a:avLst/>
          </a:prstGeom>
          <a:solidFill>
            <a:schemeClr val="bg1"/>
          </a:solid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3.</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Observe, no quadro a seguir, os valores aproximados do seno, cosseno e tangente de alguns ângulos.</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Agora determine:</a:t>
            </a:r>
          </a:p>
          <a:p>
            <a:pPr algn="just">
              <a:lnSpc>
                <a:spcPct val="115000"/>
              </a:lnSpc>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 medida de </a:t>
            </a:r>
            <a:r>
              <a:rPr lang="pt-BR" sz="2200" kern="100" dirty="0">
                <a:latin typeface="Arial Narrow" panose="020B0606020202030204" pitchFamily="34" charset="0"/>
                <a:ea typeface="MS Mincho" panose="02020609040205080304" pitchFamily="49" charset="-128"/>
                <a:cs typeface="Times New Roman" panose="02020603050405020304" pitchFamily="18" charset="0"/>
              </a:rPr>
              <a:t>AC.			b) A medida de AB.		c) A medida de BD.</a:t>
            </a:r>
          </a:p>
          <a:p>
            <a:pPr marL="457200" indent="-457200" algn="just">
              <a:lnSpc>
                <a:spcPct val="115000"/>
              </a:lnSpc>
              <a:spcAft>
                <a:spcPts val="400"/>
              </a:spcAft>
              <a:buAutoNum type="alphaLcParenR"/>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457200" indent="-457200" algn="just">
              <a:lnSpc>
                <a:spcPct val="115000"/>
              </a:lnSpc>
              <a:spcAft>
                <a:spcPts val="400"/>
              </a:spcAft>
              <a:buAutoNum type="alphaLcParenR"/>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457200" indent="-457200" algn="just">
              <a:lnSpc>
                <a:spcPct val="115000"/>
              </a:lnSpc>
              <a:spcAft>
                <a:spcPts val="400"/>
              </a:spcAft>
              <a:buAutoNum type="alphaLcParenR"/>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457200" indent="-457200" algn="just">
              <a:lnSpc>
                <a:spcPct val="115000"/>
              </a:lnSpc>
              <a:spcAft>
                <a:spcPts val="400"/>
              </a:spcAft>
              <a:buAutoNum type="alphaLcParenR"/>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457200" indent="-457200" algn="just">
              <a:lnSpc>
                <a:spcPct val="115000"/>
              </a:lnSpc>
              <a:spcAft>
                <a:spcPts val="400"/>
              </a:spcAft>
              <a:buAutoNum type="alphaLcParenR"/>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3" name="Imagem 2">
            <a:extLst>
              <a:ext uri="{FF2B5EF4-FFF2-40B4-BE49-F238E27FC236}">
                <a16:creationId xmlns:a16="http://schemas.microsoft.com/office/drawing/2014/main" id="{B5B701A4-2493-932D-04A8-4D25BF847359}"/>
              </a:ext>
            </a:extLst>
          </p:cNvPr>
          <p:cNvPicPr>
            <a:picLocks noChangeAspect="1"/>
          </p:cNvPicPr>
          <p:nvPr/>
        </p:nvPicPr>
        <p:blipFill>
          <a:blip r:embed="rId2"/>
          <a:srcRect l="29692" r="29702" b="21640"/>
          <a:stretch>
            <a:fillRect/>
          </a:stretch>
        </p:blipFill>
        <p:spPr>
          <a:xfrm>
            <a:off x="3576000" y="1493416"/>
            <a:ext cx="5040000" cy="1843418"/>
          </a:xfrm>
          <a:prstGeom prst="rect">
            <a:avLst/>
          </a:prstGeom>
        </p:spPr>
      </p:pic>
      <p:pic>
        <p:nvPicPr>
          <p:cNvPr id="9" name="Imagem 8" descr="Gráfico&#10;&#10;O conteúdo gerado por IA pode estar incorreto.">
            <a:extLst>
              <a:ext uri="{FF2B5EF4-FFF2-40B4-BE49-F238E27FC236}">
                <a16:creationId xmlns:a16="http://schemas.microsoft.com/office/drawing/2014/main" id="{1CA99CB5-4214-2337-4D8E-21553A7841EB}"/>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21928" t="40895" r="48743" b="29617"/>
          <a:stretch>
            <a:fillRect/>
          </a:stretch>
        </p:blipFill>
        <p:spPr bwMode="auto">
          <a:xfrm>
            <a:off x="239010" y="3983059"/>
            <a:ext cx="2901878" cy="2028447"/>
          </a:xfrm>
          <a:prstGeom prst="rect">
            <a:avLst/>
          </a:prstGeom>
          <a:ln>
            <a:noFill/>
          </a:ln>
          <a:extLst>
            <a:ext uri="{53640926-AAD7-44D8-BBD7-CCE9431645EC}">
              <a14:shadowObscured xmlns:a14="http://schemas.microsoft.com/office/drawing/2010/main"/>
            </a:ext>
          </a:extLst>
        </p:spPr>
      </p:pic>
      <p:pic>
        <p:nvPicPr>
          <p:cNvPr id="10" name="Imagem 9">
            <a:extLst>
              <a:ext uri="{FF2B5EF4-FFF2-40B4-BE49-F238E27FC236}">
                <a16:creationId xmlns:a16="http://schemas.microsoft.com/office/drawing/2014/main" id="{7E1A64F3-076F-7550-325F-0E3494DC05C6}"/>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Lst>
          </a:blip>
          <a:srcRect l="11052" t="52176" r="45890" b="30131"/>
          <a:stretch>
            <a:fillRect/>
          </a:stretch>
        </p:blipFill>
        <p:spPr bwMode="auto">
          <a:xfrm>
            <a:off x="3934861" y="4049503"/>
            <a:ext cx="4605685" cy="1315081"/>
          </a:xfrm>
          <a:prstGeom prst="rect">
            <a:avLst/>
          </a:prstGeom>
          <a:ln>
            <a:noFill/>
          </a:ln>
          <a:extLst>
            <a:ext uri="{53640926-AAD7-44D8-BBD7-CCE9431645EC}">
              <a14:shadowObscured xmlns:a14="http://schemas.microsoft.com/office/drawing/2010/main"/>
            </a:ext>
          </a:extLst>
        </p:spPr>
      </p:pic>
      <p:pic>
        <p:nvPicPr>
          <p:cNvPr id="11" name="Imagem 10" descr="Diagrama&#10;&#10;O conteúdo gerado por IA pode estar incorreto.">
            <a:extLst>
              <a:ext uri="{FF2B5EF4-FFF2-40B4-BE49-F238E27FC236}">
                <a16:creationId xmlns:a16="http://schemas.microsoft.com/office/drawing/2014/main" id="{311C3DC0-0384-F87A-1A6C-BBBE4D5E4AF9}"/>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Effect>
                      <a14:saturation sat="200000"/>
                    </a14:imgEffect>
                  </a14:imgLayer>
                </a14:imgProps>
              </a:ext>
            </a:extLst>
          </a:blip>
          <a:srcRect l="15866" t="36536" r="51328" b="10516"/>
          <a:stretch>
            <a:fillRect/>
          </a:stretch>
        </p:blipFill>
        <p:spPr bwMode="auto">
          <a:xfrm>
            <a:off x="8689773" y="3862455"/>
            <a:ext cx="2525074" cy="283424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61536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0EA3F24-1B94-DCAB-26C0-4EAD2CC49025}"/>
                  </a:ext>
                </a:extLst>
              </p:cNvPr>
              <p:cNvSpPr txBox="1"/>
              <p:nvPr/>
            </p:nvSpPr>
            <p:spPr>
              <a:xfrm>
                <a:off x="156000" y="667158"/>
                <a:ext cx="11880000" cy="6021007"/>
              </a:xfrm>
              <a:prstGeom prst="rect">
                <a:avLst/>
              </a:prstGeom>
              <a:solidFill>
                <a:schemeClr val="bg1"/>
              </a:solidFill>
            </p:spPr>
            <p:txBody>
              <a:bodyPr wrap="square">
                <a:spAutoFit/>
              </a:bodyPr>
              <a:lstStyle/>
              <a:p>
                <a:pPr algn="just">
                  <a:lnSpc>
                    <a:spcPct val="113000"/>
                  </a:lnSpc>
                  <a:spcAft>
                    <a:spcPts val="3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4.</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Sabendo que, em um triângulo retângulo,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é um ângulo agudo e que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𝑐𝑜𝑠</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5 </m:t>
                        </m:r>
                      </m:den>
                    </m:f>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 calcule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𝑡𝑔</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3000"/>
                  </a:lnSpc>
                  <a:spcAft>
                    <a:spcPts val="3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3000"/>
                  </a:lnSpc>
                  <a:spcAft>
                    <a:spcPts val="3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3000"/>
                  </a:lnSpc>
                  <a:spcAft>
                    <a:spcPts val="300"/>
                  </a:spcAft>
                </a:pPr>
                <a:r>
                  <a:rPr lang="pt-BR" sz="2200" b="1" dirty="0">
                    <a:latin typeface="Arial Narrow" panose="020B0606020202030204" pitchFamily="34" charset="0"/>
                  </a:rPr>
                  <a:t>5.</a:t>
                </a:r>
                <a:r>
                  <a:rPr lang="pt-BR" sz="2200" dirty="0">
                    <a:latin typeface="Arial Narrow" panose="020B0606020202030204" pitchFamily="34" charset="0"/>
                  </a:rPr>
                  <a:t> Uma determinada câmera de segurança foi colocada no teto para auxiliar no monitoramento noturno de um galpão. Um vigilante noturno não foi informado sobre a instalação desta câmera e a notou quando olhou para cima, sob um ângulo de 30° em relação à sua altura. Observe a representação da situação:</a:t>
                </a:r>
              </a:p>
              <a:p>
                <a:pPr marL="5110163" algn="just">
                  <a:lnSpc>
                    <a:spcPct val="113000"/>
                  </a:lnSpc>
                  <a:spcAft>
                    <a:spcPts val="300"/>
                  </a:spcAft>
                </a:pPr>
                <a:r>
                  <a:rPr lang="pt-BR" sz="2200" dirty="0">
                    <a:latin typeface="Arial Narrow" panose="020B0606020202030204" pitchFamily="34" charset="0"/>
                  </a:rPr>
                  <a:t>Ele sabe que, da posição em que se encontra até o ponto B, a distância é de 120 metros, e que a câmera está situada exatamente na metade desse trajeto. </a:t>
                </a:r>
              </a:p>
              <a:p>
                <a:pPr marL="5110163" algn="just">
                  <a:lnSpc>
                    <a:spcPct val="113000"/>
                  </a:lnSpc>
                  <a:spcAft>
                    <a:spcPts val="300"/>
                  </a:spcAft>
                </a:pPr>
                <a:r>
                  <a:rPr lang="pt-BR" sz="2200" dirty="0">
                    <a:latin typeface="Arial Narrow" panose="020B0606020202030204" pitchFamily="34" charset="0"/>
                  </a:rPr>
                  <a:t>Considerando </a:t>
                </a:r>
                <a14:m>
                  <m:oMath xmlns:m="http://schemas.openxmlformats.org/officeDocument/2006/math">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m:t>
                        </m:r>
                      </m:e>
                    </m:rad>
                    <m:r>
                      <a:rPr lang="pt-BR" sz="2200" i="1">
                        <a:latin typeface="Cambria Math" panose="02040503050406030204" pitchFamily="18" charset="0"/>
                      </a:rPr>
                      <m:t>=1,7</m:t>
                    </m:r>
                  </m:oMath>
                </a14:m>
                <a:r>
                  <a:rPr lang="pt-BR" sz="2200" dirty="0">
                    <a:latin typeface="Arial Narrow" panose="020B0606020202030204" pitchFamily="34" charset="0"/>
                  </a:rPr>
                  <a:t>, responda:</a:t>
                </a:r>
              </a:p>
              <a:p>
                <a:pPr marL="5110163" algn="just">
                  <a:lnSpc>
                    <a:spcPct val="113000"/>
                  </a:lnSpc>
                  <a:spcAft>
                    <a:spcPts val="300"/>
                  </a:spcAft>
                </a:pPr>
                <a:endParaRPr lang="pt-BR" sz="2200" dirty="0">
                  <a:latin typeface="Arial Narrow" panose="020B0606020202030204" pitchFamily="34" charset="0"/>
                </a:endParaRPr>
              </a:p>
              <a:p>
                <a:pPr marL="5110163" algn="just">
                  <a:lnSpc>
                    <a:spcPct val="113000"/>
                  </a:lnSpc>
                  <a:spcAft>
                    <a:spcPts val="300"/>
                  </a:spcAft>
                </a:pPr>
                <a:r>
                  <a:rPr lang="pt-BR" sz="2200" dirty="0">
                    <a:latin typeface="Arial Narrow" panose="020B0606020202030204" pitchFamily="34" charset="0"/>
                  </a:rPr>
                  <a:t>a) Qual é a distância do vigilante até a câmera de segurança?</a:t>
                </a:r>
              </a:p>
              <a:p>
                <a:pPr marL="5110163" algn="just">
                  <a:lnSpc>
                    <a:spcPct val="113000"/>
                  </a:lnSpc>
                  <a:spcAft>
                    <a:spcPts val="300"/>
                  </a:spcAft>
                </a:pPr>
                <a:r>
                  <a:rPr lang="pt-BR" sz="2200" dirty="0">
                    <a:latin typeface="Arial Narrow" panose="020B0606020202030204" pitchFamily="34" charset="0"/>
                  </a:rPr>
                  <a:t>b) Considerando que este vigilante tem 1,70 metros de altura, qual é a distância da câmera até o chão do galpão?</a:t>
                </a:r>
              </a:p>
            </p:txBody>
          </p:sp>
        </mc:Choice>
        <mc:Fallback xmlns="">
          <p:sp>
            <p:nvSpPr>
              <p:cNvPr id="3" name="CaixaDeTexto 2">
                <a:extLst>
                  <a:ext uri="{FF2B5EF4-FFF2-40B4-BE49-F238E27FC236}">
                    <a16:creationId xmlns:a16="http://schemas.microsoft.com/office/drawing/2014/main" id="{00EA3F24-1B94-DCAB-26C0-4EAD2CC49025}"/>
                  </a:ext>
                </a:extLst>
              </p:cNvPr>
              <p:cNvSpPr txBox="1">
                <a:spLocks noRot="1" noChangeAspect="1" noMove="1" noResize="1" noEditPoints="1" noAdjustHandles="1" noChangeArrowheads="1" noChangeShapeType="1" noTextEdit="1"/>
              </p:cNvSpPr>
              <p:nvPr/>
            </p:nvSpPr>
            <p:spPr>
              <a:xfrm>
                <a:off x="156000" y="667158"/>
                <a:ext cx="11880000" cy="6021007"/>
              </a:xfrm>
              <a:prstGeom prst="rect">
                <a:avLst/>
              </a:prstGeom>
              <a:blipFill>
                <a:blip r:embed="rId2"/>
                <a:stretch>
                  <a:fillRect l="-667" r="-71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D24BEA6D-C949-016B-9744-8E2F6D2F12B1}"/>
              </a:ext>
            </a:extLst>
          </p:cNvPr>
          <p:cNvPicPr>
            <a:picLocks noChangeAspect="1"/>
          </p:cNvPicPr>
          <p:nvPr/>
        </p:nvPicPr>
        <p:blipFill rotWithShape="1">
          <a:blip r:embed="rId3"/>
          <a:srcRect l="13441" t="44283" r="40515" b="23362"/>
          <a:stretch>
            <a:fillRect/>
          </a:stretch>
        </p:blipFill>
        <p:spPr bwMode="auto">
          <a:xfrm>
            <a:off x="156000" y="3537436"/>
            <a:ext cx="4989832" cy="243825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282815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2F71639-B558-9047-5924-AC7EA0603C8E}"/>
                  </a:ext>
                </a:extLst>
              </p:cNvPr>
              <p:cNvSpPr txBox="1"/>
              <p:nvPr/>
            </p:nvSpPr>
            <p:spPr>
              <a:xfrm>
                <a:off x="156000" y="753341"/>
                <a:ext cx="11880000" cy="5836021"/>
              </a:xfrm>
              <a:prstGeom prst="rect">
                <a:avLst/>
              </a:prstGeom>
              <a:solidFill>
                <a:schemeClr val="bg1"/>
              </a:solidFill>
            </p:spPr>
            <p:txBody>
              <a:bodyPr wrap="square">
                <a:spAutoFit/>
              </a:bodyPr>
              <a:lstStyle/>
              <a:p>
                <a:pPr algn="just">
                  <a:spcAft>
                    <a:spcPts val="200"/>
                  </a:spcAft>
                  <a:buNone/>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6.</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Para atender a chamados de incêndios em edifícios, o corpo de bombeiros de uma cidade utiliza seu veículo de combate a incêndio, equipado com uma escada do tipo Magirus. Essa escada permite realizar resgates a uma altura máxima de 56 metros, utilizando um ângulo máximo de elevação de 60º. Veja a representação dessa situação: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019675" algn="just">
                  <a:spcAft>
                    <a:spcPts val="2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é o comprimento dessa escada, em metros, quando totalmente esticada?</a:t>
                </a:r>
              </a:p>
              <a:p>
                <a:pPr marL="5019675" algn="just">
                  <a:spcAft>
                    <a:spcPts val="200"/>
                  </a:spcAft>
                </a:pPr>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18</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m:t>
                        </m:r>
                      </m:e>
                    </m:rad>
                  </m:oMath>
                </a14:m>
                <a:r>
                  <a:rPr lang="pt-BR" sz="2200" dirty="0">
                    <a:latin typeface="Arial Narrow" panose="020B0606020202030204" pitchFamily="34" charset="0"/>
                  </a:rPr>
                  <a:t> 			(D) </a:t>
                </a:r>
                <a14:m>
                  <m:oMath xmlns:m="http://schemas.openxmlformats.org/officeDocument/2006/math">
                    <m:r>
                      <a:rPr lang="pt-BR" sz="2200" i="1">
                        <a:latin typeface="Cambria Math" panose="02040503050406030204" pitchFamily="18" charset="0"/>
                      </a:rPr>
                      <m:t>72</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m:t>
                        </m:r>
                      </m:e>
                    </m:rad>
                  </m:oMath>
                </a14:m>
                <a:endParaRPr lang="pt-BR" sz="2200" dirty="0">
                  <a:latin typeface="Arial Narrow" panose="020B0606020202030204" pitchFamily="34" charset="0"/>
                </a:endParaRPr>
              </a:p>
              <a:p>
                <a:pPr marL="5019675" algn="just">
                  <a:spcAft>
                    <a:spcPts val="200"/>
                  </a:spcAft>
                </a:pPr>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36</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m:t>
                        </m:r>
                      </m:e>
                    </m:rad>
                  </m:oMath>
                </a14:m>
                <a:r>
                  <a:rPr lang="pt-BR" sz="2200" dirty="0">
                    <a:latin typeface="Arial Narrow" panose="020B0606020202030204" pitchFamily="34" charset="0"/>
                  </a:rPr>
                  <a:t>			(E) </a:t>
                </a:r>
                <a14:m>
                  <m:oMath xmlns:m="http://schemas.openxmlformats.org/officeDocument/2006/math">
                    <m:r>
                      <a:rPr lang="pt-BR" sz="2200" i="1">
                        <a:latin typeface="Cambria Math" panose="02040503050406030204" pitchFamily="18" charset="0"/>
                      </a:rPr>
                      <m:t>108</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m:t>
                        </m:r>
                      </m:e>
                    </m:rad>
                  </m:oMath>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5019675" algn="just">
                  <a:spcAft>
                    <a:spcPts val="200"/>
                  </a:spcAft>
                </a:pPr>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54</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m:t>
                        </m:r>
                      </m:e>
                    </m:rad>
                  </m:oMath>
                </a14:m>
                <a:endParaRPr lang="pt-BR" sz="2200" dirty="0">
                  <a:latin typeface="Arial Narrow" panose="020B0606020202030204" pitchFamily="34" charset="0"/>
                </a:endParaRPr>
              </a:p>
              <a:p>
                <a:pPr algn="just">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b="1" dirty="0">
                    <a:latin typeface="Arial Narrow" panose="020B0606020202030204" pitchFamily="34" charset="0"/>
                  </a:rPr>
                  <a:t>7. </a:t>
                </a:r>
                <a:r>
                  <a:rPr lang="pt-BR" sz="2200" dirty="0">
                    <a:latin typeface="Arial Narrow" panose="020B0606020202030204" pitchFamily="34" charset="0"/>
                  </a:rPr>
                  <a:t>Uma pessoa na margem de um rio observa, sob um ângulo de 60°, o topo de uma torre na margem oposta. Quando essa pessoa se afasta 30 metros da margem, o ângulo de observação diminui para 30°. Qual é a largura do rio? </a:t>
                </a:r>
              </a:p>
              <a:p>
                <a:pPr algn="r">
                  <a:spcAft>
                    <a:spcPts val="200"/>
                  </a:spcAft>
                </a:pPr>
                <a:r>
                  <a:rPr lang="pt-BR" sz="2200" dirty="0">
                    <a:latin typeface="Arial Narrow" panose="020B0606020202030204" pitchFamily="34" charset="0"/>
                  </a:rPr>
                  <a:t>(Desconsidere a altura da pessoa)</a:t>
                </a:r>
              </a:p>
            </p:txBody>
          </p:sp>
        </mc:Choice>
        <mc:Fallback xmlns="">
          <p:sp>
            <p:nvSpPr>
              <p:cNvPr id="3" name="CaixaDeTexto 2">
                <a:extLst>
                  <a:ext uri="{FF2B5EF4-FFF2-40B4-BE49-F238E27FC236}">
                    <a16:creationId xmlns:a16="http://schemas.microsoft.com/office/drawing/2014/main" id="{52F71639-B558-9047-5924-AC7EA0603C8E}"/>
                  </a:ext>
                </a:extLst>
              </p:cNvPr>
              <p:cNvSpPr txBox="1">
                <a:spLocks noRot="1" noChangeAspect="1" noMove="1" noResize="1" noEditPoints="1" noAdjustHandles="1" noChangeArrowheads="1" noChangeShapeType="1" noTextEdit="1"/>
              </p:cNvSpPr>
              <p:nvPr/>
            </p:nvSpPr>
            <p:spPr>
              <a:xfrm>
                <a:off x="156000" y="753341"/>
                <a:ext cx="11880000" cy="5836021"/>
              </a:xfrm>
              <a:prstGeom prst="rect">
                <a:avLst/>
              </a:prstGeom>
              <a:blipFill>
                <a:blip r:embed="rId2"/>
                <a:stretch>
                  <a:fillRect l="-667" t="-731" r="-719" b="-1254"/>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F7767EEC-B797-F3B9-0267-0FFE097773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2882" y="1922175"/>
            <a:ext cx="3455774" cy="3089096"/>
          </a:xfrm>
          <a:prstGeom prst="rect">
            <a:avLst/>
          </a:prstGeom>
          <a:noFill/>
          <a:ln>
            <a:noFill/>
          </a:ln>
        </p:spPr>
      </p:pic>
    </p:spTree>
    <p:extLst>
      <p:ext uri="{BB962C8B-B14F-4D97-AF65-F5344CB8AC3E}">
        <p14:creationId xmlns:p14="http://schemas.microsoft.com/office/powerpoint/2010/main" val="23735935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A6948E6-43C7-4AB1-F88D-68C27E3612CF}"/>
                  </a:ext>
                </a:extLst>
              </p:cNvPr>
              <p:cNvSpPr txBox="1"/>
              <p:nvPr/>
            </p:nvSpPr>
            <p:spPr>
              <a:xfrm>
                <a:off x="336000" y="840977"/>
                <a:ext cx="11520000" cy="5720925"/>
              </a:xfrm>
              <a:prstGeom prst="rect">
                <a:avLst/>
              </a:prstGeom>
              <a:solidFill>
                <a:schemeClr val="bg1"/>
              </a:solidFill>
            </p:spPr>
            <p:txBody>
              <a:bodyPr wrap="square">
                <a:spAutoFit/>
              </a:bodyPr>
              <a:lstStyle/>
              <a:p>
                <a:pPr algn="just">
                  <a:lnSpc>
                    <a:spcPct val="114000"/>
                  </a:lnSpc>
                  <a:spcAft>
                    <a:spcPts val="400"/>
                  </a:spcAft>
                  <a:buNone/>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4000"/>
                  </a:lnSpc>
                  <a:spcAft>
                    <a:spcPts val="400"/>
                  </a:spcAft>
                  <a:buNone/>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4000"/>
                  </a:lnSpc>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(UFG 2025)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Durante a montagem da iluminação de um palco para um evento ao ar livre, foi necessário instalar uma haste vertical AB com um holofote em sua extremidade A. O comprimento dessa haste é de 15 m e, para melhor iluminação do ponto C no palco, a inclinação do holofote foi ajustada de modo que a medida do ângulo </a:t>
                </a:r>
                <a14:m>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Cambria Math" panose="02040503050406030204" pitchFamily="18" charset="0"/>
                      </a:rPr>
                      <m:t>A</m:t>
                    </m:r>
                    <m:acc>
                      <m:accPr>
                        <m:chr m:val="̂"/>
                        <m:ctrlPr>
                          <a:rPr lang="pt-BR" sz="2200" i="1" kern="100">
                            <a:effectLst/>
                            <a:latin typeface="Cambria Math" panose="02040503050406030204" pitchFamily="18" charset="0"/>
                            <a:ea typeface="MS Mincho" panose="02020609040205080304" pitchFamily="49" charset="-128"/>
                            <a:cs typeface="Cambria Math" panose="02040503050406030204" pitchFamily="18" charset="0"/>
                          </a:rPr>
                        </m:ctrlPr>
                      </m:accPr>
                      <m:e>
                        <m:r>
                          <m:rPr>
                            <m:sty m:val="p"/>
                          </m:rPr>
                          <a:rPr lang="pt-BR" sz="2200" kern="100">
                            <a:effectLst/>
                            <a:latin typeface="Cambria Math" panose="02040503050406030204" pitchFamily="18" charset="0"/>
                            <a:ea typeface="MS Mincho" panose="02020609040205080304" pitchFamily="49" charset="-128"/>
                            <a:cs typeface="Cambria Math" panose="02040503050406030204" pitchFamily="18" charset="0"/>
                          </a:rPr>
                          <m:t>C</m:t>
                        </m:r>
                      </m:e>
                    </m:acc>
                    <m:r>
                      <m:rPr>
                        <m:sty m:val="p"/>
                      </m:rPr>
                      <a:rPr lang="pt-BR" sz="2200" kern="100">
                        <a:effectLst/>
                        <a:latin typeface="Cambria Math" panose="02040503050406030204" pitchFamily="18" charset="0"/>
                        <a:ea typeface="MS Mincho" panose="02020609040205080304" pitchFamily="49" charset="-128"/>
                        <a:cs typeface="Cambria Math" panose="02040503050406030204" pitchFamily="18" charset="0"/>
                      </a:rPr>
                      <m:t>B</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seja de 60º , como apresentado na figura a seguir.</a:t>
                </a:r>
              </a:p>
              <a:p>
                <a:pPr marL="5468938" algn="just">
                  <a:lnSpc>
                    <a:spcPct val="114000"/>
                  </a:lnSpc>
                  <a:spcAft>
                    <a:spcPts val="400"/>
                  </a:spcAft>
                </a:pPr>
                <a:r>
                  <a:rPr lang="pt-BR" sz="2200" dirty="0">
                    <a:latin typeface="Arial Narrow" panose="020B0606020202030204" pitchFamily="34" charset="0"/>
                  </a:rPr>
                  <a:t>A distância, em metro, do ponto B ao ponto C é </a:t>
                </a:r>
              </a:p>
              <a:p>
                <a:pPr marL="5468938" algn="just">
                  <a:lnSpc>
                    <a:spcPct val="114000"/>
                  </a:lnSpc>
                  <a:spcAft>
                    <a:spcPts val="400"/>
                  </a:spcAft>
                </a:pPr>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2,5.</m:t>
                    </m:r>
                  </m:oMath>
                </a14:m>
                <a:endParaRPr lang="pt-BR" sz="2200" dirty="0">
                  <a:latin typeface="Arial Narrow" panose="020B0606020202030204" pitchFamily="34" charset="0"/>
                </a:endParaRPr>
              </a:p>
              <a:p>
                <a:pPr marL="5468938" algn="just">
                  <a:lnSpc>
                    <a:spcPct val="114000"/>
                  </a:lnSpc>
                  <a:spcAft>
                    <a:spcPts val="400"/>
                  </a:spcAft>
                </a:pPr>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5,0.</m:t>
                    </m:r>
                  </m:oMath>
                </a14:m>
                <a:endParaRPr lang="pt-BR" sz="2200" dirty="0">
                  <a:latin typeface="Arial Narrow" panose="020B0606020202030204" pitchFamily="34" charset="0"/>
                </a:endParaRPr>
              </a:p>
              <a:p>
                <a:pPr marL="5468938" algn="just">
                  <a:lnSpc>
                    <a:spcPct val="114000"/>
                  </a:lnSpc>
                  <a:spcAft>
                    <a:spcPts val="400"/>
                  </a:spcAft>
                </a:pPr>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5</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2 </m:t>
                        </m:r>
                      </m:e>
                    </m:rad>
                    <m:r>
                      <a:rPr lang="pt-BR" sz="2200" i="1">
                        <a:latin typeface="Cambria Math" panose="02040503050406030204" pitchFamily="18" charset="0"/>
                      </a:rPr>
                      <m:t>.</m:t>
                    </m:r>
                  </m:oMath>
                </a14:m>
                <a:endParaRPr lang="pt-BR" sz="2200" dirty="0">
                  <a:latin typeface="Arial Narrow" panose="020B0606020202030204" pitchFamily="34" charset="0"/>
                </a:endParaRPr>
              </a:p>
              <a:p>
                <a:pPr marL="5468938" algn="just">
                  <a:lnSpc>
                    <a:spcPct val="114000"/>
                  </a:lnSpc>
                  <a:spcAft>
                    <a:spcPts val="400"/>
                  </a:spcAft>
                </a:pPr>
                <a:r>
                  <a:rPr lang="pt-BR" sz="2200" dirty="0">
                    <a:latin typeface="Arial Narrow" panose="020B0606020202030204" pitchFamily="34" charset="0"/>
                  </a:rPr>
                  <a:t>(D) </a:t>
                </a:r>
                <a14:m>
                  <m:oMath xmlns:m="http://schemas.openxmlformats.org/officeDocument/2006/math">
                    <m:r>
                      <a:rPr lang="pt-BR" sz="2200" i="1">
                        <a:latin typeface="Cambria Math" panose="02040503050406030204" pitchFamily="18" charset="0"/>
                      </a:rPr>
                      <m:t>5</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3 </m:t>
                        </m:r>
                      </m:e>
                    </m:rad>
                    <m:r>
                      <a:rPr lang="pt-BR" sz="2200" i="1">
                        <a:latin typeface="Cambria Math" panose="02040503050406030204" pitchFamily="18" charset="0"/>
                      </a:rPr>
                      <m:t>.</m:t>
                    </m:r>
                  </m:oMath>
                </a14:m>
                <a:endParaRPr lang="pt-BR" sz="2200" dirty="0">
                  <a:latin typeface="Arial Narrow" panose="020B0606020202030204" pitchFamily="34" charset="0"/>
                </a:endParaRPr>
              </a:p>
              <a:p>
                <a:pPr marL="5468938" algn="just">
                  <a:lnSpc>
                    <a:spcPct val="114000"/>
                  </a:lnSpc>
                  <a:spcAft>
                    <a:spcPts val="400"/>
                  </a:spcAft>
                </a:pPr>
                <a:r>
                  <a:rPr lang="pt-BR" sz="2200" dirty="0">
                    <a:latin typeface="Arial Narrow" panose="020B0606020202030204" pitchFamily="34" charset="0"/>
                  </a:rPr>
                  <a:t>(E) </a:t>
                </a:r>
                <a14:m>
                  <m:oMath xmlns:m="http://schemas.openxmlformats.org/officeDocument/2006/math">
                    <m:r>
                      <a:rPr lang="pt-BR" sz="2200" i="1">
                        <a:latin typeface="Cambria Math" panose="02040503050406030204" pitchFamily="18" charset="0"/>
                      </a:rPr>
                      <m:t>10.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468938" algn="just">
                  <a:lnSpc>
                    <a:spcPct val="114000"/>
                  </a:lnSpc>
                  <a:spcAft>
                    <a:spcPts val="400"/>
                  </a:spcAft>
                </a:pPr>
                <a:endParaRPr lang="pt-BR" sz="28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A6948E6-43C7-4AB1-F88D-68C27E3612CF}"/>
                  </a:ext>
                </a:extLst>
              </p:cNvPr>
              <p:cNvSpPr txBox="1">
                <a:spLocks noRot="1" noChangeAspect="1" noMove="1" noResize="1" noEditPoints="1" noAdjustHandles="1" noChangeArrowheads="1" noChangeShapeType="1" noTextEdit="1"/>
              </p:cNvSpPr>
              <p:nvPr/>
            </p:nvSpPr>
            <p:spPr>
              <a:xfrm>
                <a:off x="336000" y="840977"/>
                <a:ext cx="11520000" cy="5720925"/>
              </a:xfrm>
              <a:prstGeom prst="rect">
                <a:avLst/>
              </a:prstGeom>
              <a:blipFill>
                <a:blip r:embed="rId2"/>
                <a:stretch>
                  <a:fillRect l="-688" r="-688"/>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46AD78DF-A51B-93B0-A93E-332862BCC0DD}"/>
              </a:ext>
            </a:extLst>
          </p:cNvPr>
          <p:cNvPicPr>
            <a:picLocks noChangeAspect="1"/>
          </p:cNvPicPr>
          <p:nvPr/>
        </p:nvPicPr>
        <p:blipFill>
          <a:blip r:embed="rId3"/>
          <a:stretch>
            <a:fillRect/>
          </a:stretch>
        </p:blipFill>
        <p:spPr>
          <a:xfrm>
            <a:off x="336000" y="721778"/>
            <a:ext cx="2353412" cy="945320"/>
          </a:xfrm>
          <a:prstGeom prst="rect">
            <a:avLst/>
          </a:prstGeom>
        </p:spPr>
      </p:pic>
      <p:pic>
        <p:nvPicPr>
          <p:cNvPr id="5" name="Imagem 4" descr="Forma&#10;&#10;O conteúdo gerado por IA pode estar incorreto.">
            <a:extLst>
              <a:ext uri="{FF2B5EF4-FFF2-40B4-BE49-F238E27FC236}">
                <a16:creationId xmlns:a16="http://schemas.microsoft.com/office/drawing/2014/main" id="{C6B438F9-A37B-F581-D582-F51C04E8816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saturation sat="300000"/>
                    </a14:imgEffect>
                  </a14:imgLayer>
                </a14:imgProps>
              </a:ext>
            </a:extLst>
          </a:blip>
          <a:stretch>
            <a:fillRect/>
          </a:stretch>
        </p:blipFill>
        <p:spPr>
          <a:xfrm>
            <a:off x="2284132" y="3434208"/>
            <a:ext cx="2108319" cy="2791662"/>
          </a:xfrm>
          <a:prstGeom prst="rect">
            <a:avLst/>
          </a:prstGeom>
        </p:spPr>
      </p:pic>
    </p:spTree>
    <p:extLst>
      <p:ext uri="{BB962C8B-B14F-4D97-AF65-F5344CB8AC3E}">
        <p14:creationId xmlns:p14="http://schemas.microsoft.com/office/powerpoint/2010/main" val="1976769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50E6D12E-1791-C272-1D58-E2AA536F9238}"/>
                  </a:ext>
                </a:extLst>
              </p:cNvPr>
              <p:cNvSpPr txBox="1"/>
              <p:nvPr/>
            </p:nvSpPr>
            <p:spPr>
              <a:xfrm>
                <a:off x="336000" y="885453"/>
                <a:ext cx="11520000" cy="5693162"/>
              </a:xfrm>
              <a:prstGeom prst="rect">
                <a:avLst/>
              </a:prstGeom>
              <a:solidFill>
                <a:schemeClr val="bg1"/>
              </a:solidFill>
            </p:spPr>
            <p:txBody>
              <a:bodyPr wrap="square">
                <a:spAutoFit/>
              </a:bodyPr>
              <a:lstStyle/>
              <a:p>
                <a:pPr algn="just">
                  <a:lnSpc>
                    <a:spcPct val="115000"/>
                  </a:lnSpc>
                  <a:spcAft>
                    <a:spcPts val="800"/>
                  </a:spcAft>
                  <a:buNone/>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2018)</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Para decorar um cilindro circular reto será usada uma faixa retangular de papel transparente, na qual está desenhada em negrito uma diagonal que forma 30° com a borda inferior. O raio da base do cilindro mede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den>
                    </m:f>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cm, e ao enrolar a faixa obtém-se uma linha em formato de hélice, como na figura.</a:t>
                </a:r>
              </a:p>
              <a:p>
                <a:pPr algn="ctr">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marL="5378450">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valor da medida da altura do cilindro, em centímetro, é</a:t>
                </a:r>
              </a:p>
              <a:p>
                <a:pPr marL="5378450">
                  <a:spcAft>
                    <a:spcPts val="800"/>
                  </a:spcAft>
                </a:pPr>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36</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m:t>
                        </m:r>
                      </m:e>
                    </m:rad>
                    <m:r>
                      <a:rPr lang="pt-BR" sz="2200" i="1">
                        <a:latin typeface="Cambria Math" panose="02040503050406030204" pitchFamily="18" charset="0"/>
                      </a:rPr>
                      <m:t>.</m:t>
                    </m:r>
                  </m:oMath>
                </a14:m>
                <a:endParaRPr lang="pt-BR" sz="2200" dirty="0">
                  <a:latin typeface="Arial Narrow" panose="020B0606020202030204" pitchFamily="34" charset="0"/>
                </a:endParaRPr>
              </a:p>
              <a:p>
                <a:pPr marL="5378450">
                  <a:spcAft>
                    <a:spcPts val="800"/>
                  </a:spcAft>
                </a:pPr>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24</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m:t>
                        </m:r>
                      </m:e>
                    </m:rad>
                    <m:r>
                      <a:rPr lang="pt-BR" sz="2200" i="1">
                        <a:latin typeface="Cambria Math" panose="02040503050406030204" pitchFamily="18" charset="0"/>
                      </a:rPr>
                      <m:t>.</m:t>
                    </m:r>
                  </m:oMath>
                </a14:m>
                <a:endParaRPr lang="pt-BR" sz="2200" dirty="0">
                  <a:latin typeface="Arial Narrow" panose="020B0606020202030204" pitchFamily="34" charset="0"/>
                </a:endParaRPr>
              </a:p>
              <a:p>
                <a:pPr marL="5378450">
                  <a:spcAft>
                    <a:spcPts val="800"/>
                  </a:spcAft>
                </a:pPr>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4</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3</m:t>
                        </m:r>
                      </m:e>
                    </m:rad>
                    <m:r>
                      <a:rPr lang="pt-BR" sz="2200" i="1">
                        <a:latin typeface="Cambria Math" panose="020405030504060302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378450">
                  <a:spcAft>
                    <a:spcPts val="800"/>
                  </a:spcAft>
                </a:pPr>
                <a:r>
                  <a:rPr lang="pt-BR" sz="2200" dirty="0">
                    <a:latin typeface="Arial Narrow" panose="020B0606020202030204" pitchFamily="34" charset="0"/>
                  </a:rPr>
                  <a:t>(D) </a:t>
                </a:r>
                <a14:m>
                  <m:oMath xmlns:m="http://schemas.openxmlformats.org/officeDocument/2006/math">
                    <m:r>
                      <a:rPr lang="pt-BR" sz="2200" i="1">
                        <a:latin typeface="Cambria Math" panose="02040503050406030204" pitchFamily="18" charset="0"/>
                      </a:rPr>
                      <m:t>36.</m:t>
                    </m:r>
                  </m:oMath>
                </a14:m>
                <a:endParaRPr lang="pt-BR" sz="2200" dirty="0">
                  <a:latin typeface="Arial Narrow" panose="020B0606020202030204" pitchFamily="34" charset="0"/>
                </a:endParaRPr>
              </a:p>
              <a:p>
                <a:pPr marL="5378450">
                  <a:spcAft>
                    <a:spcPts val="800"/>
                  </a:spcAft>
                </a:pPr>
                <a:r>
                  <a:rPr lang="pt-BR" sz="2200" dirty="0">
                    <a:latin typeface="Arial Narrow" panose="020B0606020202030204" pitchFamily="34" charset="0"/>
                  </a:rPr>
                  <a:t>(E) </a:t>
                </a:r>
                <a14:m>
                  <m:oMath xmlns:m="http://schemas.openxmlformats.org/officeDocument/2006/math">
                    <m:r>
                      <a:rPr lang="pt-BR" sz="2200" i="1">
                        <a:latin typeface="Cambria Math" panose="02040503050406030204" pitchFamily="18" charset="0"/>
                      </a:rPr>
                      <m:t>72.</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50E6D12E-1791-C272-1D58-E2AA536F9238}"/>
                  </a:ext>
                </a:extLst>
              </p:cNvPr>
              <p:cNvSpPr txBox="1">
                <a:spLocks noRot="1" noChangeAspect="1" noMove="1" noResize="1" noEditPoints="1" noAdjustHandles="1" noChangeArrowheads="1" noChangeShapeType="1" noTextEdit="1"/>
              </p:cNvSpPr>
              <p:nvPr/>
            </p:nvSpPr>
            <p:spPr>
              <a:xfrm>
                <a:off x="336000" y="885453"/>
                <a:ext cx="11520000" cy="5693162"/>
              </a:xfrm>
              <a:prstGeom prst="rect">
                <a:avLst/>
              </a:prstGeom>
              <a:blipFill>
                <a:blip r:embed="rId2"/>
                <a:stretch>
                  <a:fillRect l="-688" r="-688" b="-1392"/>
                </a:stretch>
              </a:blipFill>
            </p:spPr>
            <p:txBody>
              <a:bodyPr/>
              <a:lstStyle/>
              <a:p>
                <a:r>
                  <a:rPr lang="pt-BR">
                    <a:noFill/>
                  </a:rPr>
                  <a:t> </a:t>
                </a:r>
              </a:p>
            </p:txBody>
          </p:sp>
        </mc:Fallback>
      </mc:AlternateContent>
      <p:pic>
        <p:nvPicPr>
          <p:cNvPr id="6" name="Imagem 5" descr="Forma&#10;&#10;Descrição gerada automaticamente">
            <a:extLst>
              <a:ext uri="{FF2B5EF4-FFF2-40B4-BE49-F238E27FC236}">
                <a16:creationId xmlns:a16="http://schemas.microsoft.com/office/drawing/2014/main" id="{3D0E9AF0-3998-128D-1058-6814A6657BA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4246" r="1722" b="4191"/>
          <a:stretch/>
        </p:blipFill>
        <p:spPr bwMode="auto">
          <a:xfrm>
            <a:off x="272321" y="3429000"/>
            <a:ext cx="5167357" cy="2686798"/>
          </a:xfrm>
          <a:prstGeom prst="rect">
            <a:avLst/>
          </a:prstGeom>
          <a:noFill/>
          <a:ln>
            <a:noFill/>
          </a:ln>
          <a:extLst>
            <a:ext uri="{53640926-AAD7-44D8-BBD7-CCE9431645EC}">
              <a14:shadowObscured xmlns:a14="http://schemas.microsoft.com/office/drawing/2010/main"/>
            </a:ext>
          </a:extLst>
        </p:spPr>
      </p:pic>
      <p:pic>
        <p:nvPicPr>
          <p:cNvPr id="2" name="Imagem 1" descr="Interface gráfica do usuário, Texto, Aplicativo, chat ou mensagem de texto&#10;&#10;O conteúdo gerado por IA pode estar incorreto.">
            <a:extLst>
              <a:ext uri="{FF2B5EF4-FFF2-40B4-BE49-F238E27FC236}">
                <a16:creationId xmlns:a16="http://schemas.microsoft.com/office/drawing/2014/main" id="{14BBCCA1-1922-6389-4F36-9CBD848C4AE9}"/>
              </a:ext>
            </a:extLst>
          </p:cNvPr>
          <p:cNvPicPr>
            <a:picLocks noChangeAspect="1"/>
          </p:cNvPicPr>
          <p:nvPr/>
        </p:nvPicPr>
        <p:blipFill rotWithShape="1">
          <a:blip r:embed="rId5">
            <a:extLst>
              <a:ext uri="{28A0092B-C50C-407E-A947-70E740481C1C}">
                <a14:useLocalDpi xmlns:a14="http://schemas.microsoft.com/office/drawing/2010/main" val="0"/>
              </a:ext>
            </a:extLst>
          </a:blip>
          <a:srcRect l="-1" t="10441" r="2196" b="8029"/>
          <a:stretch>
            <a:fillRect/>
          </a:stretch>
        </p:blipFill>
        <p:spPr bwMode="auto">
          <a:xfrm>
            <a:off x="336000" y="813734"/>
            <a:ext cx="2520000" cy="1022583"/>
          </a:xfrm>
          <a:prstGeom prst="rect">
            <a:avLst/>
          </a:prstGeom>
          <a:noFill/>
          <a:ln>
            <a:noFill/>
          </a:ln>
          <a:extLst>
            <a:ext uri="{53640926-AAD7-44D8-BBD7-CCE9431645EC}">
              <a14:shadowObscured xmlns:a14="http://schemas.microsoft.com/office/drawing/2010/main"/>
            </a:ext>
          </a:extLst>
        </p:spPr>
      </p:pic>
      <p:pic>
        <p:nvPicPr>
          <p:cNvPr id="4" name="Imagem 3">
            <a:extLst>
              <a:ext uri="{FF2B5EF4-FFF2-40B4-BE49-F238E27FC236}">
                <a16:creationId xmlns:a16="http://schemas.microsoft.com/office/drawing/2014/main" id="{54512800-7CC5-ECEF-DC8F-82755330A78C}"/>
              </a:ext>
            </a:extLst>
          </p:cNvPr>
          <p:cNvPicPr>
            <a:picLocks noChangeAspect="1"/>
          </p:cNvPicPr>
          <p:nvPr/>
        </p:nvPicPr>
        <p:blipFill>
          <a:blip r:embed="rId6"/>
          <a:stretch>
            <a:fillRect/>
          </a:stretch>
        </p:blipFill>
        <p:spPr>
          <a:xfrm>
            <a:off x="6866965" y="620836"/>
            <a:ext cx="5257976" cy="1318804"/>
          </a:xfrm>
          <a:prstGeom prst="rect">
            <a:avLst/>
          </a:prstGeom>
        </p:spPr>
      </p:pic>
    </p:spTree>
    <p:extLst>
      <p:ext uri="{BB962C8B-B14F-4D97-AF65-F5344CB8AC3E}">
        <p14:creationId xmlns:p14="http://schemas.microsoft.com/office/powerpoint/2010/main" val="19748605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84515AC-DFA9-51C2-AEBE-CCB80F511F76}"/>
              </a:ext>
            </a:extLst>
          </p:cNvPr>
          <p:cNvSpPr txBox="1"/>
          <p:nvPr/>
        </p:nvSpPr>
        <p:spPr>
          <a:xfrm>
            <a:off x="336000" y="752544"/>
            <a:ext cx="11520000" cy="5847755"/>
          </a:xfrm>
          <a:prstGeom prst="rect">
            <a:avLst/>
          </a:prstGeom>
          <a:solidFill>
            <a:schemeClr val="bg1"/>
          </a:solidFill>
        </p:spPr>
        <p:txBody>
          <a:bodyPr wrap="square">
            <a:spAutoFit/>
          </a:bodyPr>
          <a:lstStyle/>
          <a:p>
            <a:pPr algn="jus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2020)</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Pergolado é o nome que se dá a um tipo de cobertura projetada por arquitetos, comumente em praças e jardins, para criar um ambiente para pessoas ou plantas, no qual há uma quebra da quantidade de luz, dependendo da posição do sol. É feito como um estrado de vigas iguais, postas paralelas e perfeitamente em fila, como ilustra a figura.</a:t>
            </a:r>
          </a:p>
          <a:p>
            <a:pPr marL="4660900" algn="jus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 arquiteto projeta um pergolado com vãos de 30 cm de distância entre suas vigas, de modo que, no solstício de verão, a trajetória do sol durante o dia seja realizada num plano perpendicular à direção das vigas, e que o sol da tarde, no momento em que seus raios fizerem 30º com a posição a pino, gere a metade da luz que passa no pergolado ao meio-dia.</a:t>
            </a:r>
          </a:p>
          <a:p>
            <a:pPr marL="4660900" algn="jus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660900" algn="jus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atender à proposta do projeto elaborado pelo arquiteto, as vigas do pergolado devem ser construídas de maneira que a altura, em centímetro, seja a mais próxima possível de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4660900" algn="just"/>
            <a:r>
              <a:rPr lang="pt-BR" sz="2200" dirty="0">
                <a:latin typeface="Arial Narrow" panose="020B0606020202030204" pitchFamily="34" charset="0"/>
              </a:rPr>
              <a:t>(A) 9.			(D) 52.</a:t>
            </a:r>
          </a:p>
          <a:p>
            <a:pPr marL="4660900" algn="just"/>
            <a:r>
              <a:rPr lang="pt-BR" sz="2200" dirty="0">
                <a:latin typeface="Arial Narrow" panose="020B0606020202030204" pitchFamily="34" charset="0"/>
              </a:rPr>
              <a:t>(B) 15.			(E) 60.</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4660900" algn="just">
              <a:buNone/>
            </a:pPr>
            <a:r>
              <a:rPr lang="pt-BR" sz="2200" dirty="0">
                <a:latin typeface="Arial Narrow" panose="020B0606020202030204" pitchFamily="34" charset="0"/>
              </a:rPr>
              <a:t>(C) 26.</a:t>
            </a:r>
          </a:p>
        </p:txBody>
      </p:sp>
      <p:pic>
        <p:nvPicPr>
          <p:cNvPr id="4" name="Imagem 3" descr="Diagrama, Desenho técnico&#10;&#10;Descrição gerada automaticamente">
            <a:extLst>
              <a:ext uri="{FF2B5EF4-FFF2-40B4-BE49-F238E27FC236}">
                <a16:creationId xmlns:a16="http://schemas.microsoft.com/office/drawing/2014/main" id="{94E8AD63-4612-8FEB-F01A-FE6EE265E7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453" y="2353364"/>
            <a:ext cx="4345699" cy="3339223"/>
          </a:xfrm>
          <a:prstGeom prst="rect">
            <a:avLst/>
          </a:prstGeom>
          <a:noFill/>
          <a:ln>
            <a:noFill/>
          </a:ln>
        </p:spPr>
      </p:pic>
    </p:spTree>
    <p:extLst>
      <p:ext uri="{BB962C8B-B14F-4D97-AF65-F5344CB8AC3E}">
        <p14:creationId xmlns:p14="http://schemas.microsoft.com/office/powerpoint/2010/main" val="30351999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8C27CCAB-DBB8-44C0-C3B8-E28250866D53}"/>
                  </a:ext>
                </a:extLst>
              </p:cNvPr>
              <p:cNvSpPr txBox="1"/>
              <p:nvPr/>
            </p:nvSpPr>
            <p:spPr>
              <a:xfrm>
                <a:off x="188258" y="917003"/>
                <a:ext cx="11726188" cy="5264646"/>
              </a:xfrm>
              <a:prstGeom prst="rect">
                <a:avLst/>
              </a:prstGeom>
              <a:solidFill>
                <a:schemeClr val="bg1"/>
              </a:solidFill>
            </p:spPr>
            <p:txBody>
              <a:bodyPr wrap="square">
                <a:spAutoFit/>
              </a:bodyPr>
              <a:lstStyle/>
              <a:p>
                <a:pPr algn="just">
                  <a:spcAft>
                    <a:spcPts val="2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2023)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mastro de uma bandeira foi instalado perpendicularmente ao solo em uma região plana. Devido aos fortes ventos, três cabos de aço, de mesmo comprimento, serão instalados para dar sustentação ao mastro. Cada cabo de aço ficará perfeitamente esticado, com uma extremidade num ponto P do mastro, a uma altura h do solo, e a outra extremidade, num ponto no chão, como mostra a figura.</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marL="4840288"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Os cabos de aço formam um ângulo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𝛼</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com o plano do chão. Por medida de segurança, há apenas três opções de instalação: </a:t>
                </a:r>
              </a:p>
              <a:p>
                <a:pPr marL="4840288"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opção I: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=11</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m 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𝛼</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=30°</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marL="4840288"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opção II: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=12</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m 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𝛼</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=45°</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marL="4840288"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opção III: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=18</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m 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𝛼</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=60°</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marL="4840288" algn="just">
                  <a:spcAft>
                    <a:spcPts val="2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opção a ser escolhida é aquela em que a medida dos cabos seja a menor possível.</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será a medida, em metro, de cada um dos cabos a serem instalados? </a:t>
                </a:r>
              </a:p>
              <a:p>
                <a:pPr algn="just">
                  <a:spcAft>
                    <a:spcPts val="200"/>
                  </a:spcAft>
                </a:pP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A</m:t>
                        </m:r>
                      </m:e>
                    </m:d>
                    <m:r>
                      <a:rPr lang="pt-BR" sz="2200">
                        <a:latin typeface="Cambria Math" panose="02040503050406030204" pitchFamily="18" charset="0"/>
                      </a:rPr>
                      <m:t> </m:t>
                    </m:r>
                    <m:f>
                      <m:fPr>
                        <m:ctrlPr>
                          <a:rPr lang="pt-BR" sz="2200" i="1">
                            <a:latin typeface="Cambria Math" panose="02040503050406030204" pitchFamily="18" charset="0"/>
                          </a:rPr>
                        </m:ctrlPr>
                      </m:fPr>
                      <m:num>
                        <m:r>
                          <a:rPr lang="pt-BR" sz="2200">
                            <a:latin typeface="Cambria Math" panose="02040503050406030204" pitchFamily="18" charset="0"/>
                          </a:rPr>
                          <m:t>22</m:t>
                        </m:r>
                        <m:rad>
                          <m:radPr>
                            <m:degHide m:val="on"/>
                            <m:ctrlPr>
                              <a:rPr lang="pt-BR" sz="2200" i="1">
                                <a:latin typeface="Cambria Math" panose="02040503050406030204" pitchFamily="18" charset="0"/>
                              </a:rPr>
                            </m:ctrlPr>
                          </m:radPr>
                          <m:deg/>
                          <m:e>
                            <m:r>
                              <a:rPr lang="pt-BR" sz="2200">
                                <a:latin typeface="Cambria Math" panose="02040503050406030204" pitchFamily="18" charset="0"/>
                              </a:rPr>
                              <m:t>3</m:t>
                            </m:r>
                          </m:e>
                        </m:rad>
                      </m:num>
                      <m:den>
                        <m:r>
                          <a:rPr lang="pt-BR" sz="2200">
                            <a:latin typeface="Cambria Math" panose="02040503050406030204" pitchFamily="18" charset="0"/>
                          </a:rPr>
                          <m:t>3</m:t>
                        </m:r>
                      </m:den>
                    </m:f>
                  </m:oMath>
                </a14:m>
                <a:r>
                  <a:rPr lang="pt-BR" sz="2200" dirty="0">
                    <a:latin typeface="Arial Narrow" panose="020B0606020202030204" pitchFamily="34" charset="0"/>
                  </a:rPr>
                  <a:t>	</a:t>
                </a: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B</m:t>
                        </m:r>
                      </m:e>
                    </m:d>
                    <m:r>
                      <a:rPr lang="pt-BR" sz="2200">
                        <a:latin typeface="Cambria Math" panose="02040503050406030204" pitchFamily="18" charset="0"/>
                      </a:rPr>
                      <m:t> 11</m:t>
                    </m:r>
                    <m:rad>
                      <m:radPr>
                        <m:degHide m:val="on"/>
                        <m:ctrlPr>
                          <a:rPr lang="pt-BR" sz="2200" i="1">
                            <a:latin typeface="Cambria Math" panose="02040503050406030204" pitchFamily="18" charset="0"/>
                          </a:rPr>
                        </m:ctrlPr>
                      </m:radPr>
                      <m:deg/>
                      <m:e>
                        <m:r>
                          <a:rPr lang="pt-BR" sz="2200">
                            <a:latin typeface="Cambria Math" panose="02040503050406030204" pitchFamily="18" charset="0"/>
                          </a:rPr>
                          <m:t>2</m:t>
                        </m:r>
                      </m:e>
                    </m:rad>
                  </m:oMath>
                </a14:m>
                <a:r>
                  <a:rPr lang="pt-BR" sz="2200" dirty="0">
                    <a:latin typeface="Arial Narrow" panose="020B0606020202030204" pitchFamily="34" charset="0"/>
                  </a:rPr>
                  <a:t>	</a:t>
                </a: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C</m:t>
                        </m:r>
                      </m:e>
                    </m:d>
                    <m:r>
                      <a:rPr lang="pt-BR" sz="2200">
                        <a:latin typeface="Cambria Math" panose="02040503050406030204" pitchFamily="18" charset="0"/>
                      </a:rPr>
                      <m:t> 12</m:t>
                    </m:r>
                    <m:rad>
                      <m:radPr>
                        <m:degHide m:val="on"/>
                        <m:ctrlPr>
                          <a:rPr lang="pt-BR" sz="2200" i="1">
                            <a:latin typeface="Cambria Math" panose="02040503050406030204" pitchFamily="18" charset="0"/>
                          </a:rPr>
                        </m:ctrlPr>
                      </m:radPr>
                      <m:deg/>
                      <m:e>
                        <m:r>
                          <a:rPr lang="pt-BR" sz="2200">
                            <a:latin typeface="Cambria Math" panose="02040503050406030204" pitchFamily="18" charset="0"/>
                          </a:rPr>
                          <m:t>2</m:t>
                        </m:r>
                      </m:e>
                    </m:rad>
                  </m:oMath>
                </a14:m>
                <a:r>
                  <a:rPr lang="pt-BR" sz="2200" kern="100" dirty="0">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D</m:t>
                        </m:r>
                      </m:e>
                    </m:d>
                    <m:r>
                      <a:rPr lang="pt-BR" sz="2200">
                        <a:latin typeface="Cambria Math" panose="02040503050406030204" pitchFamily="18" charset="0"/>
                      </a:rPr>
                      <m:t> 12</m:t>
                    </m:r>
                    <m:rad>
                      <m:radPr>
                        <m:degHide m:val="on"/>
                        <m:ctrlPr>
                          <a:rPr lang="pt-BR" sz="2200" i="1">
                            <a:latin typeface="Cambria Math" panose="02040503050406030204" pitchFamily="18" charset="0"/>
                          </a:rPr>
                        </m:ctrlPr>
                      </m:radPr>
                      <m:deg/>
                      <m:e>
                        <m:r>
                          <a:rPr lang="pt-BR" sz="2200">
                            <a:latin typeface="Cambria Math" panose="02040503050406030204" pitchFamily="18" charset="0"/>
                          </a:rPr>
                          <m:t>3</m:t>
                        </m:r>
                      </m:e>
                    </m:rad>
                  </m:oMath>
                </a14:m>
                <a:r>
                  <a:rPr lang="pt-BR" sz="2200" dirty="0">
                    <a:latin typeface="Arial Narrow" panose="020B0606020202030204" pitchFamily="34" charset="0"/>
                  </a:rPr>
                  <a:t>	</a:t>
                </a: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E</m:t>
                        </m:r>
                      </m:e>
                    </m:d>
                    <m:r>
                      <a:rPr lang="pt-BR" sz="2200">
                        <a:latin typeface="Cambria Math" panose="02040503050406030204" pitchFamily="18" charset="0"/>
                      </a:rPr>
                      <m:t> 22</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8C27CCAB-DBB8-44C0-C3B8-E28250866D53}"/>
                  </a:ext>
                </a:extLst>
              </p:cNvPr>
              <p:cNvSpPr txBox="1">
                <a:spLocks noRot="1" noChangeAspect="1" noMove="1" noResize="1" noEditPoints="1" noAdjustHandles="1" noChangeArrowheads="1" noChangeShapeType="1" noTextEdit="1"/>
              </p:cNvSpPr>
              <p:nvPr/>
            </p:nvSpPr>
            <p:spPr>
              <a:xfrm>
                <a:off x="188258" y="917003"/>
                <a:ext cx="11726188" cy="5264646"/>
              </a:xfrm>
              <a:prstGeom prst="rect">
                <a:avLst/>
              </a:prstGeom>
              <a:blipFill>
                <a:blip r:embed="rId2"/>
                <a:stretch>
                  <a:fillRect l="-676" t="-694" r="-676"/>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9B00D6F7-3393-3438-AA15-756AA3C84DA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t="-1" b="1320"/>
          <a:stretch>
            <a:fillRect/>
          </a:stretch>
        </p:blipFill>
        <p:spPr bwMode="auto">
          <a:xfrm>
            <a:off x="277554" y="2345393"/>
            <a:ext cx="4839363" cy="254933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834559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20981-062C-D5FB-C443-0731818A74F7}"/>
            </a:ext>
          </a:extLst>
        </p:cNvPr>
        <p:cNvGrpSpPr/>
        <p:nvPr/>
      </p:nvGrpSpPr>
      <p:grpSpPr>
        <a:xfrm>
          <a:off x="0" y="0"/>
          <a:ext cx="0" cy="0"/>
          <a:chOff x="0" y="0"/>
          <a:chExt cx="0" cy="0"/>
        </a:xfrm>
      </p:grpSpPr>
      <p:grpSp>
        <p:nvGrpSpPr>
          <p:cNvPr id="10" name="Agrupar 9">
            <a:extLst>
              <a:ext uri="{FF2B5EF4-FFF2-40B4-BE49-F238E27FC236}">
                <a16:creationId xmlns:a16="http://schemas.microsoft.com/office/drawing/2014/main" id="{73F9B956-55D1-F43C-CE62-D09B5537ABEA}"/>
              </a:ext>
            </a:extLst>
          </p:cNvPr>
          <p:cNvGrpSpPr/>
          <p:nvPr/>
        </p:nvGrpSpPr>
        <p:grpSpPr>
          <a:xfrm>
            <a:off x="359509" y="875268"/>
            <a:ext cx="11661457" cy="1132822"/>
            <a:chOff x="359509" y="695974"/>
            <a:chExt cx="11661457" cy="1132822"/>
          </a:xfrm>
        </p:grpSpPr>
        <p:sp>
          <p:nvSpPr>
            <p:cNvPr id="3" name="Retângulo: Cantos Arredondados 2">
              <a:extLst>
                <a:ext uri="{FF2B5EF4-FFF2-40B4-BE49-F238E27FC236}">
                  <a16:creationId xmlns:a16="http://schemas.microsoft.com/office/drawing/2014/main" id="{0CD4E32C-D966-4314-D25D-DBB5EF867111}"/>
                </a:ext>
              </a:extLst>
            </p:cNvPr>
            <p:cNvSpPr/>
            <p:nvPr/>
          </p:nvSpPr>
          <p:spPr>
            <a:xfrm>
              <a:off x="2537012" y="695974"/>
              <a:ext cx="9483954" cy="1132822"/>
            </a:xfrm>
            <a:prstGeom prst="roundRect">
              <a:avLst>
                <a:gd name="adj" fmla="val 5000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dirty="0">
                  <a:solidFill>
                    <a:schemeClr val="tx1"/>
                  </a:solidFill>
                  <a:latin typeface="Arial Narrow" panose="020B0606020202030204" pitchFamily="34" charset="0"/>
                </a:rPr>
                <a:t>Caro(a) estudante, neste momento, vamos exercitar a habilidade de </a:t>
              </a:r>
              <a:r>
                <a:rPr lang="pt-BR" sz="2000" b="1" dirty="0">
                  <a:solidFill>
                    <a:schemeClr val="tx1"/>
                  </a:solidFill>
                  <a:latin typeface="Arial Narrow" panose="020B0606020202030204" pitchFamily="34" charset="0"/>
                </a:rPr>
                <a:t>resolver</a:t>
              </a:r>
              <a:r>
                <a:rPr lang="pt-BR" sz="2000" dirty="0">
                  <a:solidFill>
                    <a:schemeClr val="tx1"/>
                  </a:solidFill>
                  <a:latin typeface="Arial Narrow" panose="020B0606020202030204" pitchFamily="34" charset="0"/>
                </a:rPr>
                <a:t> problemas que envolvam razões trigonométricas no triângulo retângulo (seno, cosseno e tangente). Fique atento(a) à resolução e marque apenas uma alternativa.</a:t>
              </a:r>
            </a:p>
          </p:txBody>
        </p:sp>
        <p:pic>
          <p:nvPicPr>
            <p:cNvPr id="4" name="Imagem 3">
              <a:extLst>
                <a:ext uri="{FF2B5EF4-FFF2-40B4-BE49-F238E27FC236}">
                  <a16:creationId xmlns:a16="http://schemas.microsoft.com/office/drawing/2014/main" id="{1E8ACD89-A063-53ED-89DA-DF85E5BC8ED7}"/>
                </a:ext>
              </a:extLst>
            </p:cNvPr>
            <p:cNvPicPr>
              <a:picLocks noChangeAspect="1"/>
            </p:cNvPicPr>
            <p:nvPr/>
          </p:nvPicPr>
          <p:blipFill>
            <a:blip r:embed="rId2"/>
            <a:stretch>
              <a:fillRect/>
            </a:stretch>
          </p:blipFill>
          <p:spPr>
            <a:xfrm>
              <a:off x="359509" y="825462"/>
              <a:ext cx="2339087" cy="873847"/>
            </a:xfrm>
            <a:prstGeom prst="rect">
              <a:avLst/>
            </a:prstGeom>
          </p:spPr>
        </p:pic>
      </p:gr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390502E-1DFD-C8A8-A572-26E5FA740D8A}"/>
                  </a:ext>
                </a:extLst>
              </p:cNvPr>
              <p:cNvSpPr txBox="1"/>
              <p:nvPr/>
            </p:nvSpPr>
            <p:spPr>
              <a:xfrm>
                <a:off x="336000" y="2056893"/>
                <a:ext cx="11520000" cy="4493538"/>
              </a:xfrm>
              <a:prstGeom prst="rect">
                <a:avLst/>
              </a:prstGeom>
              <a:solidFill>
                <a:schemeClr val="bg1"/>
              </a:solidFill>
            </p:spPr>
            <p:txBody>
              <a:bodyPr wrap="square">
                <a:spAutoFit/>
              </a:bodyPr>
              <a:lstStyle/>
              <a:p>
                <a:pPr algn="just"/>
                <a:r>
                  <a:rPr lang="pt-BR" sz="2200" b="1" dirty="0">
                    <a:latin typeface="Arial Narrow" panose="020B0606020202030204" pitchFamily="34" charset="0"/>
                  </a:rPr>
                  <a:t>Item 1. (CAED 2023)</a:t>
                </a:r>
                <a:r>
                  <a:rPr lang="pt-BR" sz="2200" dirty="0">
                    <a:latin typeface="Arial Narrow" panose="020B0606020202030204" pitchFamily="34" charset="0"/>
                  </a:rPr>
                  <a:t> Rogério é marceneiro e irá fazer uma mesa para um cliente. A pedido desse cliente, a altura do chão à base do tampo dessa mesa deverá ter 0,90 metro, e os pés dela deverão ser fixados nessa base conforme está representado na figura a seguir:</a:t>
                </a:r>
              </a:p>
              <a:p>
                <a:pPr algn="just"/>
                <a:endParaRPr lang="pt-BR" sz="2200" dirty="0">
                  <a:latin typeface="Arial Narrow" panose="020B0606020202030204" pitchFamily="34" charset="0"/>
                </a:endParaRPr>
              </a:p>
              <a:p>
                <a:pPr marL="5648325" algn="just"/>
                <a:r>
                  <a:rPr lang="pt-BR" sz="2200" dirty="0">
                    <a:latin typeface="Arial Narrow" panose="020B0606020202030204" pitchFamily="34" charset="0"/>
                  </a:rPr>
                  <a:t>Considere:</a:t>
                </a:r>
              </a:p>
              <a:p>
                <a:pPr marL="5648325" algn="just"/>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𝑠𝑒𝑛</m:t>
                      </m:r>
                      <m:r>
                        <a:rPr lang="pt-BR" sz="2200" i="1">
                          <a:latin typeface="Cambria Math" panose="02040503050406030204" pitchFamily="18" charset="0"/>
                        </a:rPr>
                        <m:t> 70°=0,9</m:t>
                      </m:r>
                    </m:oMath>
                  </m:oMathPara>
                </a14:m>
                <a:endParaRPr lang="pt-BR" sz="2200" dirty="0">
                  <a:latin typeface="Arial Narrow" panose="020B0606020202030204" pitchFamily="34" charset="0"/>
                </a:endParaRPr>
              </a:p>
              <a:p>
                <a:pPr marL="5648325" algn="just"/>
                <a14:m>
                  <m:oMathPara xmlns:m="http://schemas.openxmlformats.org/officeDocument/2006/math">
                    <m:oMathParaPr>
                      <m:jc m:val="centerGroup"/>
                    </m:oMathParaPr>
                    <m:oMath xmlns:m="http://schemas.openxmlformats.org/officeDocument/2006/math">
                      <m:func>
                        <m:funcPr>
                          <m:ctrlPr>
                            <a:rPr lang="pt-BR" sz="2200" i="1">
                              <a:latin typeface="Cambria Math" panose="02040503050406030204" pitchFamily="18" charset="0"/>
                            </a:rPr>
                          </m:ctrlPr>
                        </m:funcPr>
                        <m:fName>
                          <m:r>
                            <a:rPr lang="pt-BR" sz="2200" i="1">
                              <a:latin typeface="Cambria Math" panose="02040503050406030204" pitchFamily="18" charset="0"/>
                            </a:rPr>
                            <m:t>𝑐𝑜𝑠</m:t>
                          </m:r>
                        </m:fName>
                        <m:e>
                          <m:r>
                            <a:rPr lang="pt-BR" sz="2200" i="1">
                              <a:latin typeface="Cambria Math" panose="02040503050406030204" pitchFamily="18" charset="0"/>
                            </a:rPr>
                            <m:t>70°</m:t>
                          </m:r>
                        </m:e>
                      </m:func>
                      <m:r>
                        <a:rPr lang="pt-BR" sz="2200" i="1">
                          <a:latin typeface="Cambria Math" panose="02040503050406030204" pitchFamily="18" charset="0"/>
                        </a:rPr>
                        <m:t>=0,3</m:t>
                      </m:r>
                    </m:oMath>
                  </m:oMathPara>
                </a14:m>
                <a:endParaRPr lang="pt-BR" sz="2200" dirty="0">
                  <a:latin typeface="Arial Narrow" panose="020B0606020202030204" pitchFamily="34" charset="0"/>
                </a:endParaRPr>
              </a:p>
              <a:p>
                <a:pPr marL="5648325" algn="just"/>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𝑡𝑔</m:t>
                      </m:r>
                      <m:r>
                        <a:rPr lang="pt-BR" sz="2200" i="1">
                          <a:latin typeface="Cambria Math" panose="02040503050406030204" pitchFamily="18" charset="0"/>
                        </a:rPr>
                        <m:t> 70°=2,7</m:t>
                      </m:r>
                    </m:oMath>
                  </m:oMathPara>
                </a14:m>
                <a:endParaRPr lang="pt-BR" sz="2200" dirty="0">
                  <a:latin typeface="Arial Narrow" panose="020B0606020202030204" pitchFamily="34" charset="0"/>
                </a:endParaRPr>
              </a:p>
              <a:p>
                <a:pPr marL="5648325" algn="just"/>
                <a:r>
                  <a:rPr lang="pt-BR" sz="2200" dirty="0">
                    <a:latin typeface="Arial Narrow" panose="020B0606020202030204" pitchFamily="34" charset="0"/>
                  </a:rPr>
                  <a:t>De acordo com essa representação, quantos metros de comprimento deverá ter o pé dessa mesa? </a:t>
                </a:r>
              </a:p>
              <a:p>
                <a:pPr marL="5648325" algn="just"/>
                <a:r>
                  <a:rPr lang="pt-BR" sz="2200" dirty="0">
                    <a:latin typeface="Arial Narrow" panose="020B0606020202030204" pitchFamily="34" charset="0"/>
                  </a:rPr>
                  <a:t>(A) 0,33 m. 		(D) 1,00 m. </a:t>
                </a:r>
              </a:p>
              <a:p>
                <a:pPr marL="5648325" algn="just"/>
                <a:r>
                  <a:rPr lang="pt-BR" sz="2200" dirty="0">
                    <a:latin typeface="Arial Narrow" panose="020B0606020202030204" pitchFamily="34" charset="0"/>
                  </a:rPr>
                  <a:t>(B) 0,81 m. 		(E) 3,00 m.</a:t>
                </a:r>
              </a:p>
              <a:p>
                <a:pPr marL="5648325" algn="just"/>
                <a:r>
                  <a:rPr lang="pt-BR" sz="2200" dirty="0">
                    <a:latin typeface="Arial Narrow" panose="020B0606020202030204" pitchFamily="34" charset="0"/>
                  </a:rPr>
                  <a:t>(C) 0,90 m. </a:t>
                </a:r>
              </a:p>
            </p:txBody>
          </p:sp>
        </mc:Choice>
        <mc:Fallback xmlns="">
          <p:sp>
            <p:nvSpPr>
              <p:cNvPr id="5" name="CaixaDeTexto 4">
                <a:extLst>
                  <a:ext uri="{FF2B5EF4-FFF2-40B4-BE49-F238E27FC236}">
                    <a16:creationId xmlns:a16="http://schemas.microsoft.com/office/drawing/2014/main" id="{D390502E-1DFD-C8A8-A572-26E5FA740D8A}"/>
                  </a:ext>
                </a:extLst>
              </p:cNvPr>
              <p:cNvSpPr txBox="1">
                <a:spLocks noRot="1" noChangeAspect="1" noMove="1" noResize="1" noEditPoints="1" noAdjustHandles="1" noChangeArrowheads="1" noChangeShapeType="1" noTextEdit="1"/>
              </p:cNvSpPr>
              <p:nvPr/>
            </p:nvSpPr>
            <p:spPr>
              <a:xfrm>
                <a:off x="336000" y="2056893"/>
                <a:ext cx="11520000" cy="4493538"/>
              </a:xfrm>
              <a:prstGeom prst="rect">
                <a:avLst/>
              </a:prstGeom>
              <a:blipFill>
                <a:blip r:embed="rId3"/>
                <a:stretch>
                  <a:fillRect l="-688" t="-813" r="-688" b="-1897"/>
                </a:stretch>
              </a:blipFill>
            </p:spPr>
            <p:txBody>
              <a:bodyPr/>
              <a:lstStyle/>
              <a:p>
                <a:r>
                  <a:rPr lang="pt-BR">
                    <a:noFill/>
                  </a:rPr>
                  <a:t> </a:t>
                </a:r>
              </a:p>
            </p:txBody>
          </p:sp>
        </mc:Fallback>
      </mc:AlternateContent>
      <p:pic>
        <p:nvPicPr>
          <p:cNvPr id="2" name="Imagem 1" descr="Imagem em preto e branco&#10;&#10;O conteúdo gerado por IA pode estar incorreto.">
            <a:extLst>
              <a:ext uri="{FF2B5EF4-FFF2-40B4-BE49-F238E27FC236}">
                <a16:creationId xmlns:a16="http://schemas.microsoft.com/office/drawing/2014/main" id="{63421B3B-3B64-B0F5-C49D-740BD1ACDBA4}"/>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1652" t="10036"/>
          <a:stretch/>
        </p:blipFill>
        <p:spPr bwMode="auto">
          <a:xfrm>
            <a:off x="336000" y="3429000"/>
            <a:ext cx="5423601" cy="274768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156407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691E8-FD9B-003E-1A74-B89FC85ADF9E}"/>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A0AD6909-9F4D-566F-FB8B-D2B5D7720F26}"/>
              </a:ext>
            </a:extLst>
          </p:cNvPr>
          <p:cNvPicPr>
            <a:picLocks noChangeAspect="1"/>
          </p:cNvPicPr>
          <p:nvPr/>
        </p:nvPicPr>
        <p:blipFill>
          <a:blip r:embed="rId2"/>
          <a:stretch>
            <a:fillRect/>
          </a:stretch>
        </p:blipFill>
        <p:spPr>
          <a:xfrm>
            <a:off x="156000" y="696886"/>
            <a:ext cx="3600000" cy="747630"/>
          </a:xfrm>
          <a:prstGeom prst="rect">
            <a:avLst/>
          </a:prstGeom>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2268578C-6F30-BE8A-768A-59EE7C17E237}"/>
                  </a:ext>
                </a:extLst>
              </p:cNvPr>
              <p:cNvSpPr txBox="1"/>
              <p:nvPr/>
            </p:nvSpPr>
            <p:spPr>
              <a:xfrm>
                <a:off x="156000" y="1444516"/>
                <a:ext cx="5760000" cy="2513509"/>
              </a:xfrm>
              <a:prstGeom prst="rect">
                <a:avLst/>
              </a:prstGeom>
              <a:noFill/>
            </p:spPr>
            <p:txBody>
              <a:bodyPr wrap="square">
                <a:spAutoFit/>
              </a:bodyPr>
              <a:lstStyle/>
              <a:p>
                <a:pPr algn="ctr">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ARCOS E ÂNGULOS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Arco geométrico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é um elemento da circunferência delimitado por dois pontos, incluindo esses pontos. Se esses dois pontos são coincidentes, tem-se um arco nulo ou arco de uma volta ou arco de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𝒏</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voltas completas. Todo arco de circunferência tem um ângulo central que o subtende.</a:t>
                </a:r>
              </a:p>
            </p:txBody>
          </p:sp>
        </mc:Choice>
        <mc:Fallback>
          <p:sp>
            <p:nvSpPr>
              <p:cNvPr id="5" name="CaixaDeTexto 4">
                <a:extLst>
                  <a:ext uri="{FF2B5EF4-FFF2-40B4-BE49-F238E27FC236}">
                    <a16:creationId xmlns:a16="http://schemas.microsoft.com/office/drawing/2014/main" id="{2268578C-6F30-BE8A-768A-59EE7C17E237}"/>
                  </a:ext>
                </a:extLst>
              </p:cNvPr>
              <p:cNvSpPr txBox="1">
                <a:spLocks noRot="1" noChangeAspect="1" noMove="1" noResize="1" noEditPoints="1" noAdjustHandles="1" noChangeArrowheads="1" noChangeShapeType="1" noTextEdit="1"/>
              </p:cNvSpPr>
              <p:nvPr/>
            </p:nvSpPr>
            <p:spPr>
              <a:xfrm>
                <a:off x="156000" y="1444516"/>
                <a:ext cx="5760000" cy="2513509"/>
              </a:xfrm>
              <a:prstGeom prst="rect">
                <a:avLst/>
              </a:prstGeom>
              <a:blipFill>
                <a:blip r:embed="rId3"/>
                <a:stretch>
                  <a:fillRect l="-1377" t="-1699" r="-1483" b="-4126"/>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CB1F3B06-7CF6-0E94-01BC-54CA8AD95771}"/>
              </a:ext>
            </a:extLst>
          </p:cNvPr>
          <p:cNvPicPr>
            <a:picLocks noChangeAspect="1"/>
          </p:cNvPicPr>
          <p:nvPr/>
        </p:nvPicPr>
        <p:blipFill>
          <a:blip r:embed="rId4"/>
          <a:srcRect l="25865" r="25722" b="13775"/>
          <a:stretch>
            <a:fillRect/>
          </a:stretch>
        </p:blipFill>
        <p:spPr>
          <a:xfrm>
            <a:off x="399663" y="3958025"/>
            <a:ext cx="5272673" cy="2639999"/>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24521DB0-571C-3228-D1D4-19DA65D0B623}"/>
                  </a:ext>
                </a:extLst>
              </p:cNvPr>
              <p:cNvSpPr txBox="1"/>
              <p:nvPr/>
            </p:nvSpPr>
            <p:spPr>
              <a:xfrm>
                <a:off x="6158753" y="981168"/>
                <a:ext cx="5760000" cy="5200591"/>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Comprimento e medida do arco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medida de um arco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é a medida do ângulo central que o subtende, seja qual for a medida do raio da circunferência que o contém. As unidades geralmente utilizadas para medir os arcos são o grau (º) e o radiano (rad). </a:t>
                </a:r>
              </a:p>
              <a:p>
                <a:pPr marL="268288" lvl="3" indent="-228600" algn="just">
                  <a:lnSpc>
                    <a:spcPct val="115000"/>
                  </a:lnSpc>
                  <a:buFont typeface="Symbol" panose="05050102010706020507" pitchFamily="18"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Grau (º):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 arco de 1º</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equivale a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360</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 uma circunferência.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68288" lvl="3" indent="-228600" algn="just">
                  <a:lnSpc>
                    <a:spcPct val="115000"/>
                  </a:lnSpc>
                  <a:spcAft>
                    <a:spcPts val="800"/>
                  </a:spcAft>
                  <a:buFont typeface="Symbol" panose="05050102010706020507" pitchFamily="18"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Radiano (rad):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 arco de um radiano é aquele cujo comprimento retificado é igual ao raio da circunferência.</a:t>
                </a:r>
              </a:p>
            </p:txBody>
          </p:sp>
        </mc:Choice>
        <mc:Fallback xmlns="">
          <p:sp>
            <p:nvSpPr>
              <p:cNvPr id="8" name="CaixaDeTexto 7">
                <a:extLst>
                  <a:ext uri="{FF2B5EF4-FFF2-40B4-BE49-F238E27FC236}">
                    <a16:creationId xmlns:a16="http://schemas.microsoft.com/office/drawing/2014/main" id="{24521DB0-571C-3228-D1D4-19DA65D0B623}"/>
                  </a:ext>
                </a:extLst>
              </p:cNvPr>
              <p:cNvSpPr txBox="1">
                <a:spLocks noRot="1" noChangeAspect="1" noMove="1" noResize="1" noEditPoints="1" noAdjustHandles="1" noChangeArrowheads="1" noChangeShapeType="1" noTextEdit="1"/>
              </p:cNvSpPr>
              <p:nvPr/>
            </p:nvSpPr>
            <p:spPr>
              <a:xfrm>
                <a:off x="6158753" y="981168"/>
                <a:ext cx="5760000" cy="5200591"/>
              </a:xfrm>
              <a:prstGeom prst="rect">
                <a:avLst/>
              </a:prstGeom>
              <a:blipFill>
                <a:blip r:embed="rId6"/>
                <a:stretch>
                  <a:fillRect l="-1376" t="-586" r="-1376" b="-1524"/>
                </a:stretch>
              </a:blipFill>
            </p:spPr>
            <p:txBody>
              <a:bodyPr/>
              <a:lstStyle/>
              <a:p>
                <a:r>
                  <a:rPr lang="pt-BR">
                    <a:noFill/>
                  </a:rPr>
                  <a:t> </a:t>
                </a:r>
              </a:p>
            </p:txBody>
          </p:sp>
        </mc:Fallback>
      </mc:AlternateContent>
    </p:spTree>
    <p:extLst>
      <p:ext uri="{BB962C8B-B14F-4D97-AF65-F5344CB8AC3E}">
        <p14:creationId xmlns:p14="http://schemas.microsoft.com/office/powerpoint/2010/main" val="35524725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05E66BB-DCA0-1E36-16BF-E11502F909BB}"/>
                  </a:ext>
                </a:extLst>
              </p:cNvPr>
              <p:cNvSpPr txBox="1"/>
              <p:nvPr/>
            </p:nvSpPr>
            <p:spPr>
              <a:xfrm>
                <a:off x="156000" y="989661"/>
                <a:ext cx="5760000" cy="503400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comprimento do arco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é a medida linear do arco, sendo utilizadas as medidas de comprimento, como metros, centímetro e milímetro. Essa medida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pode ser obtida a partir da relação entre o comprimento da circunferência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 medida do arco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𝛼</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𝛼</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360°</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𝛼</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360°</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em que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𝜶</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a medida do arco em graus.</a:t>
                </a: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OBS.: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 cada arco de comprimento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tem a medida de 1 rad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então o arco correspondente a uma circunferência completa tem medida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𝜋</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rad.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B05E66BB-DCA0-1E36-16BF-E11502F909BB}"/>
                  </a:ext>
                </a:extLst>
              </p:cNvPr>
              <p:cNvSpPr txBox="1">
                <a:spLocks noRot="1" noChangeAspect="1" noMove="1" noResize="1" noEditPoints="1" noAdjustHandles="1" noChangeArrowheads="1" noChangeShapeType="1" noTextEdit="1"/>
              </p:cNvSpPr>
              <p:nvPr/>
            </p:nvSpPr>
            <p:spPr>
              <a:xfrm>
                <a:off x="156000" y="989661"/>
                <a:ext cx="5760000" cy="5034007"/>
              </a:xfrm>
              <a:prstGeom prst="rect">
                <a:avLst/>
              </a:prstGeom>
              <a:blipFill>
                <a:blip r:embed="rId2"/>
                <a:stretch>
                  <a:fillRect l="-1377" t="-484" r="-1483" b="-1695"/>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3024EE3F-C357-BA61-276A-9177C0541E7F}"/>
              </a:ext>
            </a:extLst>
          </p:cNvPr>
          <p:cNvSpPr txBox="1"/>
          <p:nvPr/>
        </p:nvSpPr>
        <p:spPr>
          <a:xfrm>
            <a:off x="6276000" y="760143"/>
            <a:ext cx="5760000" cy="45903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Exemplos de arcos comuns:</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7" name="Imagem 6">
            <a:extLst>
              <a:ext uri="{FF2B5EF4-FFF2-40B4-BE49-F238E27FC236}">
                <a16:creationId xmlns:a16="http://schemas.microsoft.com/office/drawing/2014/main" id="{88354207-7C08-AA20-7F71-4EF3819DDFB2}"/>
              </a:ext>
            </a:extLst>
          </p:cNvPr>
          <p:cNvPicPr>
            <a:picLocks noChangeAspect="1"/>
          </p:cNvPicPr>
          <p:nvPr/>
        </p:nvPicPr>
        <p:blipFill>
          <a:blip r:embed="rId3"/>
          <a:srcRect r="53372" b="6780"/>
          <a:stretch>
            <a:fillRect/>
          </a:stretch>
        </p:blipFill>
        <p:spPr>
          <a:xfrm>
            <a:off x="6636000" y="1219179"/>
            <a:ext cx="5040000" cy="5487451"/>
          </a:xfrm>
          <a:prstGeom prst="rect">
            <a:avLst/>
          </a:prstGeom>
        </p:spPr>
      </p:pic>
    </p:spTree>
    <p:extLst>
      <p:ext uri="{BB962C8B-B14F-4D97-AF65-F5344CB8AC3E}">
        <p14:creationId xmlns:p14="http://schemas.microsoft.com/office/powerpoint/2010/main" val="23732152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Diagrama&#10;&#10;O conteúdo gerado por IA pode estar incorreto.">
            <a:extLst>
              <a:ext uri="{FF2B5EF4-FFF2-40B4-BE49-F238E27FC236}">
                <a16:creationId xmlns:a16="http://schemas.microsoft.com/office/drawing/2014/main" id="{1F2FA226-1CAD-9C00-62F6-D7BBE170046A}"/>
              </a:ext>
            </a:extLst>
          </p:cNvPr>
          <p:cNvPicPr>
            <a:picLocks noChangeAspect="1"/>
          </p:cNvPicPr>
          <p:nvPr/>
        </p:nvPicPr>
        <p:blipFill rotWithShape="1">
          <a:blip r:embed="rId2"/>
          <a:srcRect l="61310" b="42097"/>
          <a:stretch>
            <a:fillRect/>
          </a:stretch>
        </p:blipFill>
        <p:spPr bwMode="auto">
          <a:xfrm>
            <a:off x="726182" y="1988194"/>
            <a:ext cx="2746737" cy="2881611"/>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97F1C8F-1AA8-2267-76A9-B9F012D378F0}"/>
                  </a:ext>
                </a:extLst>
              </p:cNvPr>
              <p:cNvSpPr txBox="1"/>
              <p:nvPr/>
            </p:nvSpPr>
            <p:spPr>
              <a:xfrm>
                <a:off x="156000" y="718289"/>
                <a:ext cx="5760000" cy="4196020"/>
              </a:xfrm>
              <a:prstGeom prst="rect">
                <a:avLst/>
              </a:prstGeom>
              <a:noFill/>
            </p:spPr>
            <p:txBody>
              <a:bodyPr wrap="square">
                <a:spAutoFit/>
              </a:bodyPr>
              <a:lstStyle/>
              <a:p>
                <a:pPr algn="ctr">
                  <a:spcAft>
                    <a:spcPts val="800"/>
                  </a:spcAft>
                  <a:buNone/>
                </a:pPr>
                <a:r>
                  <a:rPr lang="pt-BR" sz="2200" b="1" kern="100" dirty="0">
                    <a:effectLst/>
                    <a:latin typeface="Arial Narrow" panose="020B0606020202030204" pitchFamily="34" charset="0"/>
                    <a:ea typeface="Times New Roman" panose="02020603050405020304" pitchFamily="18" charset="0"/>
                    <a:cs typeface="Arabic Typesetting" panose="03020402040406030203" pitchFamily="66" charset="-78"/>
                  </a:rPr>
                  <a:t>CÍRCULO (CICLO) TRIGONOMÉTRICO</a:t>
                </a: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spcAft>
                    <a:spcPts val="800"/>
                  </a:spcAft>
                  <a:buNone/>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No plano cartesiano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e>
                    </m:d>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podemos construir uma circunferência de raio unitário, com centro origem O (0, 0).</a:t>
                </a:r>
              </a:p>
              <a:p>
                <a:pPr algn="just">
                  <a:spcAft>
                    <a:spcPts val="800"/>
                  </a:spcAft>
                  <a:buNone/>
                </a:pP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spcAft>
                    <a:spcPts val="800"/>
                  </a:spcAft>
                  <a:buNone/>
                </a:pPr>
                <a:endParaRPr lang="pt-BR" sz="2200" kern="100" dirty="0">
                  <a:latin typeface="Arial Narrow" panose="020B0606020202030204" pitchFamily="34" charset="0"/>
                  <a:ea typeface="MS Mincho" panose="02020609040205080304" pitchFamily="49" charset="-128"/>
                  <a:cs typeface="Arabic Typesetting" panose="03020402040406030203" pitchFamily="66" charset="-78"/>
                </a:endParaRPr>
              </a:p>
              <a:p>
                <a:pPr algn="just">
                  <a:spcAft>
                    <a:spcPts val="800"/>
                  </a:spcAft>
                  <a:buNone/>
                </a:pP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spcAft>
                    <a:spcPts val="800"/>
                  </a:spcAft>
                  <a:buNone/>
                </a:pP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spcAft>
                    <a:spcPts val="800"/>
                  </a:spcAft>
                  <a:buNone/>
                </a:pP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spcAft>
                    <a:spcPts val="800"/>
                  </a:spcAft>
                  <a:buNone/>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a:t>
                </a:r>
              </a:p>
            </p:txBody>
          </p:sp>
        </mc:Choice>
        <mc:Fallback>
          <p:sp>
            <p:nvSpPr>
              <p:cNvPr id="3" name="CaixaDeTexto 2">
                <a:extLst>
                  <a:ext uri="{FF2B5EF4-FFF2-40B4-BE49-F238E27FC236}">
                    <a16:creationId xmlns:a16="http://schemas.microsoft.com/office/drawing/2014/main" id="{E97F1C8F-1AA8-2267-76A9-B9F012D378F0}"/>
                  </a:ext>
                </a:extLst>
              </p:cNvPr>
              <p:cNvSpPr txBox="1">
                <a:spLocks noRot="1" noChangeAspect="1" noMove="1" noResize="1" noEditPoints="1" noAdjustHandles="1" noChangeArrowheads="1" noChangeShapeType="1" noTextEdit="1"/>
              </p:cNvSpPr>
              <p:nvPr/>
            </p:nvSpPr>
            <p:spPr>
              <a:xfrm>
                <a:off x="156000" y="718289"/>
                <a:ext cx="5760000" cy="4196020"/>
              </a:xfrm>
              <a:prstGeom prst="rect">
                <a:avLst/>
              </a:prstGeom>
              <a:blipFill>
                <a:blip r:embed="rId3"/>
                <a:stretch>
                  <a:fillRect l="-1377" t="-1017" r="-148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988FC4CC-1C7C-A939-E229-2D8BD6298ADA}"/>
                  </a:ext>
                </a:extLst>
              </p:cNvPr>
              <p:cNvSpPr txBox="1"/>
              <p:nvPr/>
            </p:nvSpPr>
            <p:spPr>
              <a:xfrm>
                <a:off x="6276002" y="665612"/>
                <a:ext cx="5760000" cy="3344505"/>
              </a:xfrm>
              <a:prstGeom prst="rect">
                <a:avLst/>
              </a:prstGeom>
              <a:noFill/>
            </p:spPr>
            <p:txBody>
              <a:bodyPr wrap="square">
                <a:spAutoFit/>
              </a:bodyPr>
              <a:lstStyle/>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Veja: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buNone/>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200"/>
                  </a:spcAft>
                  <a:buNone/>
                </a:pPr>
                <a:endParaRPr lang="pt-BR" sz="2200" kern="100" dirty="0">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200"/>
                  </a:spcAft>
                  <a:buNone/>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200"/>
                  </a:spcAft>
                  <a:buNone/>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200"/>
                  </a:spcAft>
                  <a:buNone/>
                </a:pPr>
                <a:endParaRPr lang="pt-BR" sz="2200" kern="100" dirty="0">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200"/>
                  </a:spcAft>
                  <a:buNone/>
                </a:pPr>
                <a:endParaRPr lang="pt-BR" sz="2200" kern="100" dirty="0">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Note que a hipotenusa vale 1, pois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Assim: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988FC4CC-1C7C-A939-E229-2D8BD6298ADA}"/>
                  </a:ext>
                </a:extLst>
              </p:cNvPr>
              <p:cNvSpPr txBox="1">
                <a:spLocks noRot="1" noChangeAspect="1" noMove="1" noResize="1" noEditPoints="1" noAdjustHandles="1" noChangeArrowheads="1" noChangeShapeType="1" noTextEdit="1"/>
              </p:cNvSpPr>
              <p:nvPr/>
            </p:nvSpPr>
            <p:spPr>
              <a:xfrm>
                <a:off x="6276002" y="665612"/>
                <a:ext cx="5760000" cy="3344505"/>
              </a:xfrm>
              <a:prstGeom prst="rect">
                <a:avLst/>
              </a:prstGeom>
              <a:blipFill>
                <a:blip r:embed="rId4"/>
                <a:stretch>
                  <a:fillRect l="-1377" t="-1093" b="-2914"/>
                </a:stretch>
              </a:blipFill>
            </p:spPr>
            <p:txBody>
              <a:bodyPr/>
              <a:lstStyle/>
              <a:p>
                <a:r>
                  <a:rPr lang="pt-BR">
                    <a:noFill/>
                  </a:rPr>
                  <a:t> </a:t>
                </a:r>
              </a:p>
            </p:txBody>
          </p:sp>
        </mc:Fallback>
      </mc:AlternateContent>
      <p:pic>
        <p:nvPicPr>
          <p:cNvPr id="7" name="Imagem 6" descr="Diagrama&#10;&#10;O conteúdo gerado por IA pode estar incorreto.">
            <a:extLst>
              <a:ext uri="{FF2B5EF4-FFF2-40B4-BE49-F238E27FC236}">
                <a16:creationId xmlns:a16="http://schemas.microsoft.com/office/drawing/2014/main" id="{133234EB-2C79-2D4A-690B-643C311EA026}"/>
              </a:ext>
            </a:extLst>
          </p:cNvPr>
          <p:cNvPicPr>
            <a:picLocks noChangeAspect="1"/>
          </p:cNvPicPr>
          <p:nvPr/>
        </p:nvPicPr>
        <p:blipFill rotWithShape="1">
          <a:blip r:embed="rId5"/>
          <a:srcRect l="55667" b="42818"/>
          <a:stretch>
            <a:fillRect/>
          </a:stretch>
        </p:blipFill>
        <p:spPr bwMode="auto">
          <a:xfrm>
            <a:off x="7232348" y="586368"/>
            <a:ext cx="3175675" cy="2872003"/>
          </a:xfrm>
          <a:prstGeom prst="rect">
            <a:avLst/>
          </a:prstGeom>
          <a:ln>
            <a:noFill/>
          </a:ln>
          <a:extLst>
            <a:ext uri="{53640926-AAD7-44D8-BBD7-CCE9431645EC}">
              <a14:shadowObscured xmlns:a14="http://schemas.microsoft.com/office/drawing/2010/main"/>
            </a:ext>
          </a:extLst>
        </p:spPr>
      </p:pic>
      <p:pic>
        <p:nvPicPr>
          <p:cNvPr id="9" name="Imagem 8">
            <a:extLst>
              <a:ext uri="{FF2B5EF4-FFF2-40B4-BE49-F238E27FC236}">
                <a16:creationId xmlns:a16="http://schemas.microsoft.com/office/drawing/2014/main" id="{F632EA1E-EC3B-7186-5CEB-69634FF8447B}"/>
              </a:ext>
            </a:extLst>
          </p:cNvPr>
          <p:cNvPicPr>
            <a:picLocks noChangeAspect="1"/>
          </p:cNvPicPr>
          <p:nvPr/>
        </p:nvPicPr>
        <p:blipFill>
          <a:blip r:embed="rId6"/>
          <a:srcRect l="30307" r="28742" b="22910"/>
          <a:stretch>
            <a:fillRect/>
          </a:stretch>
        </p:blipFill>
        <p:spPr>
          <a:xfrm>
            <a:off x="6486182" y="4338946"/>
            <a:ext cx="5353731" cy="1853442"/>
          </a:xfrm>
          <a:prstGeom prst="rect">
            <a:avLst/>
          </a:prstGeom>
        </p:spPr>
      </p:pic>
      <p:sp>
        <p:nvSpPr>
          <p:cNvPr id="5" name="CaixaDeTexto 4">
            <a:extLst>
              <a:ext uri="{FF2B5EF4-FFF2-40B4-BE49-F238E27FC236}">
                <a16:creationId xmlns:a16="http://schemas.microsoft.com/office/drawing/2014/main" id="{6EC9E50D-D489-A2A5-C2BB-5237EACFE2DE}"/>
              </a:ext>
            </a:extLst>
          </p:cNvPr>
          <p:cNvSpPr txBox="1"/>
          <p:nvPr/>
        </p:nvSpPr>
        <p:spPr>
          <a:xfrm>
            <a:off x="3832921" y="2050705"/>
            <a:ext cx="2286176" cy="2004588"/>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Note, ainda, que, no plano cartesiano, o sentido considerado como positivo é o sentido anti-horário.</a:t>
            </a:r>
          </a:p>
        </p:txBody>
      </p:sp>
      <mc:AlternateContent xmlns:mc="http://schemas.openxmlformats.org/markup-compatibility/2006">
        <mc:Choice xmlns:a14="http://schemas.microsoft.com/office/drawing/2010/main" Requires="a14">
          <p:sp>
            <p:nvSpPr>
              <p:cNvPr id="10" name="CaixaDeTexto 9">
                <a:extLst>
                  <a:ext uri="{FF2B5EF4-FFF2-40B4-BE49-F238E27FC236}">
                    <a16:creationId xmlns:a16="http://schemas.microsoft.com/office/drawing/2014/main" id="{58D93202-33B9-0054-D5B0-45ADA893CAE2}"/>
                  </a:ext>
                </a:extLst>
              </p:cNvPr>
              <p:cNvSpPr txBox="1"/>
              <p:nvPr/>
            </p:nvSpPr>
            <p:spPr>
              <a:xfrm>
                <a:off x="83929" y="4914309"/>
                <a:ext cx="5904141" cy="1785104"/>
              </a:xfrm>
              <a:prstGeom prst="rect">
                <a:avLst/>
              </a:prstGeom>
              <a:noFill/>
            </p:spPr>
            <p:txBody>
              <a:bodyPr wrap="square">
                <a:spAutoFit/>
              </a:bodyPr>
              <a:lstStyle/>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Assim, dado um ponto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𝑃</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no círculo trigonométrico e as projeções perpendiculares desse ponto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𝑃</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sobre os eixos, é possível observar as relações de seno e cosseno, bem como seus sinais, em função do ângulo </a:t>
                </a:r>
                <a14:m>
                  <m:oMath xmlns:m="http://schemas.openxmlformats.org/officeDocument/2006/math">
                    <m:r>
                      <a:rPr lang="pt-BR" sz="2200" b="1" i="1" kern="100">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𝜽</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dirty="0"/>
              </a:p>
            </p:txBody>
          </p:sp>
        </mc:Choice>
        <mc:Fallback>
          <p:sp>
            <p:nvSpPr>
              <p:cNvPr id="10" name="CaixaDeTexto 9">
                <a:extLst>
                  <a:ext uri="{FF2B5EF4-FFF2-40B4-BE49-F238E27FC236}">
                    <a16:creationId xmlns:a16="http://schemas.microsoft.com/office/drawing/2014/main" id="{58D93202-33B9-0054-D5B0-45ADA893CAE2}"/>
                  </a:ext>
                </a:extLst>
              </p:cNvPr>
              <p:cNvSpPr txBox="1">
                <a:spLocks noRot="1" noChangeAspect="1" noMove="1" noResize="1" noEditPoints="1" noAdjustHandles="1" noChangeArrowheads="1" noChangeShapeType="1" noTextEdit="1"/>
              </p:cNvSpPr>
              <p:nvPr/>
            </p:nvSpPr>
            <p:spPr>
              <a:xfrm>
                <a:off x="83929" y="4914309"/>
                <a:ext cx="5904141" cy="1785104"/>
              </a:xfrm>
              <a:prstGeom prst="rect">
                <a:avLst/>
              </a:prstGeom>
              <a:blipFill>
                <a:blip r:embed="rId7"/>
                <a:stretch>
                  <a:fillRect l="-1343" t="-2048" r="-1343" b="-5802"/>
                </a:stretch>
              </a:blipFill>
            </p:spPr>
            <p:txBody>
              <a:bodyPr/>
              <a:lstStyle/>
              <a:p>
                <a:r>
                  <a:rPr lang="pt-BR">
                    <a:noFill/>
                  </a:rPr>
                  <a:t> </a:t>
                </a:r>
              </a:p>
            </p:txBody>
          </p:sp>
        </mc:Fallback>
      </mc:AlternateContent>
    </p:spTree>
    <p:extLst>
      <p:ext uri="{BB962C8B-B14F-4D97-AF65-F5344CB8AC3E}">
        <p14:creationId xmlns:p14="http://schemas.microsoft.com/office/powerpoint/2010/main" val="17068677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117225D-2BBE-1B77-706F-4A9BC12AC1C8}"/>
                  </a:ext>
                </a:extLst>
              </p:cNvPr>
              <p:cNvSpPr txBox="1"/>
              <p:nvPr/>
            </p:nvSpPr>
            <p:spPr>
              <a:xfrm>
                <a:off x="156000" y="868199"/>
                <a:ext cx="11880000" cy="447238"/>
              </a:xfrm>
              <a:prstGeom prst="rect">
                <a:avLst/>
              </a:prstGeom>
              <a:solidFill>
                <a:schemeClr val="bg1"/>
              </a:solid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Dessa forma, como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180°=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𝜋</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rad, o ângulo </a:t>
                </a:r>
                <a14:m>
                  <m:oMath xmlns:m="http://schemas.openxmlformats.org/officeDocument/2006/math">
                    <m:r>
                      <a:rPr lang="pt-BR" sz="2200" b="1" i="1" kern="100">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𝜽</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no ciclo trigonométrico pode ser definido como:</a:t>
                </a:r>
              </a:p>
            </p:txBody>
          </p:sp>
        </mc:Choice>
        <mc:Fallback xmlns="">
          <p:sp>
            <p:nvSpPr>
              <p:cNvPr id="3" name="CaixaDeTexto 2">
                <a:extLst>
                  <a:ext uri="{FF2B5EF4-FFF2-40B4-BE49-F238E27FC236}">
                    <a16:creationId xmlns:a16="http://schemas.microsoft.com/office/drawing/2014/main" id="{7117225D-2BBE-1B77-706F-4A9BC12AC1C8}"/>
                  </a:ext>
                </a:extLst>
              </p:cNvPr>
              <p:cNvSpPr txBox="1">
                <a:spLocks noRot="1" noChangeAspect="1" noMove="1" noResize="1" noEditPoints="1" noAdjustHandles="1" noChangeArrowheads="1" noChangeShapeType="1" noTextEdit="1"/>
              </p:cNvSpPr>
              <p:nvPr/>
            </p:nvSpPr>
            <p:spPr>
              <a:xfrm>
                <a:off x="156000" y="868199"/>
                <a:ext cx="11880000" cy="447238"/>
              </a:xfrm>
              <a:prstGeom prst="rect">
                <a:avLst/>
              </a:prstGeom>
              <a:blipFill>
                <a:blip r:embed="rId2"/>
                <a:stretch>
                  <a:fillRect l="-667" t="-4054" b="-2702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5" name="Tabela 4">
                <a:extLst>
                  <a:ext uri="{FF2B5EF4-FFF2-40B4-BE49-F238E27FC236}">
                    <a16:creationId xmlns:a16="http://schemas.microsoft.com/office/drawing/2014/main" id="{D117B6EE-3A94-6CB1-F187-BEB5B997F008}"/>
                  </a:ext>
                </a:extLst>
              </p:cNvPr>
              <p:cNvGraphicFramePr>
                <a:graphicFrameLocks noGrp="1"/>
              </p:cNvGraphicFramePr>
              <p:nvPr>
                <p:extLst>
                  <p:ext uri="{D42A27DB-BD31-4B8C-83A1-F6EECF244321}">
                    <p14:modId xmlns:p14="http://schemas.microsoft.com/office/powerpoint/2010/main" val="2289745715"/>
                  </p:ext>
                </p:extLst>
              </p:nvPr>
            </p:nvGraphicFramePr>
            <p:xfrm>
              <a:off x="156000" y="1329265"/>
              <a:ext cx="11880000" cy="5278628"/>
            </p:xfrm>
            <a:graphic>
              <a:graphicData uri="http://schemas.openxmlformats.org/drawingml/2006/table">
                <a:tbl>
                  <a:tblPr firstRow="1" bandRow="1">
                    <a:tableStyleId>{5C22544A-7EE6-4342-B048-85BDC9FD1C3A}</a:tableStyleId>
                  </a:tblPr>
                  <a:tblGrid>
                    <a:gridCol w="2874071">
                      <a:extLst>
                        <a:ext uri="{9D8B030D-6E8A-4147-A177-3AD203B41FA5}">
                          <a16:colId xmlns:a16="http://schemas.microsoft.com/office/drawing/2014/main" val="3449995881"/>
                        </a:ext>
                      </a:extLst>
                    </a:gridCol>
                    <a:gridCol w="2994211">
                      <a:extLst>
                        <a:ext uri="{9D8B030D-6E8A-4147-A177-3AD203B41FA5}">
                          <a16:colId xmlns:a16="http://schemas.microsoft.com/office/drawing/2014/main" val="2737135550"/>
                        </a:ext>
                      </a:extLst>
                    </a:gridCol>
                    <a:gridCol w="2922494">
                      <a:extLst>
                        <a:ext uri="{9D8B030D-6E8A-4147-A177-3AD203B41FA5}">
                          <a16:colId xmlns:a16="http://schemas.microsoft.com/office/drawing/2014/main" val="2819917094"/>
                        </a:ext>
                      </a:extLst>
                    </a:gridCol>
                    <a:gridCol w="3089224">
                      <a:extLst>
                        <a:ext uri="{9D8B030D-6E8A-4147-A177-3AD203B41FA5}">
                          <a16:colId xmlns:a16="http://schemas.microsoft.com/office/drawing/2014/main" val="423293129"/>
                        </a:ext>
                      </a:extLst>
                    </a:gridCol>
                  </a:tblGrid>
                  <a:tr h="2880000">
                    <a:tc>
                      <a:txBody>
                        <a:bodyPr/>
                        <a:lstStyle/>
                        <a:p>
                          <a:pPr algn="just">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Se o ângulo </a:t>
                          </a:r>
                          <a14:m>
                            <m:oMath xmlns:m="http://schemas.openxmlformats.org/officeDocument/2006/math">
                              <m:r>
                                <a:rPr lang="pt-BR" sz="22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oMath>
                          </a14:m>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estiver no 1º quadrante:</a:t>
                          </a: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Temos que: </a:t>
                          </a: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e>
                                </m:d>
                                <m: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&gt;0</m:t>
                                </m:r>
                              </m:oMath>
                            </m:oMathPara>
                          </a14:m>
                          <a:endParaRPr lang="pt-BR" sz="20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𝑐𝑜𝑠</m:t>
                                </m:r>
                                <m:d>
                                  <m:dPr>
                                    <m:ctrlP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e>
                                </m:d>
                                <m: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&gt;0</m:t>
                                </m:r>
                              </m:oMath>
                            </m:oMathPara>
                          </a14:m>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txBody>
                      <a:tcPr>
                        <a:lnR w="12700" cap="flat" cmpd="sng" algn="ctr">
                          <a:solidFill>
                            <a:schemeClr val="tx1"/>
                          </a:solidFill>
                          <a:prstDash val="solid"/>
                          <a:round/>
                          <a:headEnd type="none" w="med" len="med"/>
                          <a:tailEnd type="none" w="med" len="med"/>
                        </a:lnR>
                        <a:solidFill>
                          <a:schemeClr val="bg1"/>
                        </a:solidFill>
                      </a:tcPr>
                    </a:tc>
                    <a:tc>
                      <a:txBody>
                        <a:bodyPr/>
                        <a:lstStyle/>
                        <a:p>
                          <a:pPr algn="just">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Se o ângulo </a:t>
                          </a:r>
                          <a14:m>
                            <m:oMath xmlns:m="http://schemas.openxmlformats.org/officeDocument/2006/math">
                              <m:r>
                                <a:rPr lang="pt-BR" sz="22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oMath>
                          </a14:m>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estiver no 2º quadrante:</a:t>
                          </a: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Temos que: </a:t>
                          </a: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000" b="1"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𝝅</m:t>
                                    </m:r>
                                    <m:r>
                                      <a:rPr lang="pt-BR" sz="20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0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e>
                                </m:d>
                                <m: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&gt;0</m:t>
                                </m:r>
                              </m:oMath>
                            </m:oMathPara>
                          </a14:m>
                          <a:endParaRPr lang="pt-BR" sz="20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𝑐𝑜𝑠</m:t>
                                </m:r>
                                <m:d>
                                  <m:dPr>
                                    <m:ctrlP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𝝅</m:t>
                                    </m:r>
                                    <m:r>
                                      <a:rPr lang="pt-BR" sz="20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0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e>
                                </m:d>
                                <m: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&lt;0</m:t>
                                </m:r>
                              </m:oMath>
                            </m:oMathPara>
                          </a14:m>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just">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Se o ângulo </a:t>
                          </a:r>
                          <a14:m>
                            <m:oMath xmlns:m="http://schemas.openxmlformats.org/officeDocument/2006/math">
                              <m:r>
                                <a:rPr lang="pt-BR" sz="22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oMath>
                          </a14:m>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estiver no 3º quadrante:</a:t>
                          </a: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Temos que: </a:t>
                          </a: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e>
                                </m:d>
                                <m:r>
                                  <a:rPr lang="pt-BR"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&lt;0</m:t>
                                </m:r>
                              </m:oMath>
                            </m:oMathPara>
                          </a14:m>
                          <a:endParaRPr lang="pt-BR" sz="20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000" b="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𝑐𝑜𝑠</m:t>
                                </m:r>
                                <m:d>
                                  <m:dPr>
                                    <m:ctrlPr>
                                      <a:rPr lang="pt-BR" sz="2000" b="0" i="1" kern="100" smtClea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e>
                                </m:d>
                                <m:r>
                                  <a:rPr lang="pt-BR" sz="2000" b="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&lt;0</m:t>
                                </m:r>
                              </m:oMath>
                            </m:oMathPara>
                          </a14:m>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just">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Se o ângulo </a:t>
                          </a:r>
                          <a14:m>
                            <m:oMath xmlns:m="http://schemas.openxmlformats.org/officeDocument/2006/math">
                              <m:r>
                                <a:rPr lang="pt-BR" sz="22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oMath>
                          </a14:m>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estiver no 4º quadrante:</a:t>
                          </a: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b="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Temos que: </a:t>
                          </a:r>
                          <a:endParaRPr lang="pt-BR" sz="22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left"/>
                              </m:oMathParaPr>
                              <m:oMath xmlns:m="http://schemas.openxmlformats.org/officeDocument/2006/math">
                                <m:r>
                                  <a:rPr lang="pt-BR" sz="18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18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18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18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𝝅</m:t>
                                    </m:r>
                                    <m:r>
                                      <a:rPr lang="pt-BR" sz="18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e>
                                </m:d>
                                <m:r>
                                  <a:rPr lang="pt-BR" sz="18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18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18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e>
                                </m:d>
                                <m:r>
                                  <a:rPr lang="pt-BR" sz="18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&lt;0</m:t>
                                </m:r>
                              </m:oMath>
                            </m:oMathPara>
                          </a14:m>
                          <a:endParaRPr lang="pt-BR" sz="1800" b="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r">
                            <a:buNone/>
                          </a:pPr>
                          <a14:m>
                            <m:oMathPara xmlns:m="http://schemas.openxmlformats.org/officeDocument/2006/math">
                              <m:oMathParaPr>
                                <m:jc m:val="left"/>
                              </m:oMathParaPr>
                              <m:oMath xmlns:m="http://schemas.openxmlformats.org/officeDocument/2006/math">
                                <m:r>
                                  <a:rPr lang="pt-BR" sz="1800" b="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𝑐𝑜𝑠</m:t>
                                </m:r>
                                <m:d>
                                  <m:dPr>
                                    <m:ctrlPr>
                                      <a:rPr lang="pt-BR" sz="1800" b="0" i="1">
                                        <a:solidFill>
                                          <a:schemeClr val="tx1"/>
                                        </a:solidFill>
                                        <a:effectLst/>
                                        <a:latin typeface="Cambria Math" panose="02040503050406030204" pitchFamily="18" charset="0"/>
                                        <a:ea typeface="Times New Roman" panose="02020603050405020304" pitchFamily="18" charset="0"/>
                                      </a:rPr>
                                    </m:ctrlPr>
                                  </m:dPr>
                                  <m:e>
                                    <m:r>
                                      <a:rPr lang="pt-BR" sz="18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18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𝝅</m:t>
                                    </m:r>
                                    <m:r>
                                      <a:rPr lang="pt-BR" sz="18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kern="100"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e>
                                </m:d>
                                <m:r>
                                  <a:rPr lang="pt-BR" sz="1800" b="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𝑐𝑜𝑠</m:t>
                                </m:r>
                                <m:d>
                                  <m:dPr>
                                    <m:ctrlPr>
                                      <a:rPr lang="pt-BR" sz="1800" b="0" i="1">
                                        <a:solidFill>
                                          <a:schemeClr val="tx1"/>
                                        </a:solidFill>
                                        <a:effectLst/>
                                        <a:latin typeface="Cambria Math" panose="02040503050406030204" pitchFamily="18" charset="0"/>
                                        <a:ea typeface="Times New Roman" panose="02020603050405020304" pitchFamily="18" charset="0"/>
                                      </a:rPr>
                                    </m:ctrlPr>
                                  </m:dPr>
                                  <m:e>
                                    <m:r>
                                      <a:rPr lang="pt-BR" sz="1800" b="1" i="1"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1800" b="1" i="1" smtClean="0">
                                        <a:solidFill>
                                          <a:schemeClr val="accent6">
                                            <a:lumMod val="7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𝜽</m:t>
                                    </m:r>
                                  </m:e>
                                </m:d>
                                <m:r>
                                  <a:rPr lang="pt-BR" sz="1800" b="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&gt;0</m:t>
                                </m:r>
                              </m:oMath>
                            </m:oMathPara>
                          </a14:m>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160859733"/>
                      </a:ext>
                    </a:extLst>
                  </a:tr>
                </a:tbl>
              </a:graphicData>
            </a:graphic>
          </p:graphicFrame>
        </mc:Choice>
        <mc:Fallback xmlns="">
          <p:graphicFrame>
            <p:nvGraphicFramePr>
              <p:cNvPr id="5" name="Tabela 4">
                <a:extLst>
                  <a:ext uri="{FF2B5EF4-FFF2-40B4-BE49-F238E27FC236}">
                    <a16:creationId xmlns:a16="http://schemas.microsoft.com/office/drawing/2014/main" id="{D117B6EE-3A94-6CB1-F187-BEB5B997F008}"/>
                  </a:ext>
                </a:extLst>
              </p:cNvPr>
              <p:cNvGraphicFramePr>
                <a:graphicFrameLocks noGrp="1"/>
              </p:cNvGraphicFramePr>
              <p:nvPr>
                <p:extLst>
                  <p:ext uri="{D42A27DB-BD31-4B8C-83A1-F6EECF244321}">
                    <p14:modId xmlns:p14="http://schemas.microsoft.com/office/powerpoint/2010/main" val="2289745715"/>
                  </p:ext>
                </p:extLst>
              </p:nvPr>
            </p:nvGraphicFramePr>
            <p:xfrm>
              <a:off x="156000" y="1329265"/>
              <a:ext cx="11880000" cy="5278628"/>
            </p:xfrm>
            <a:graphic>
              <a:graphicData uri="http://schemas.openxmlformats.org/drawingml/2006/table">
                <a:tbl>
                  <a:tblPr firstRow="1" bandRow="1">
                    <a:tableStyleId>{5C22544A-7EE6-4342-B048-85BDC9FD1C3A}</a:tableStyleId>
                  </a:tblPr>
                  <a:tblGrid>
                    <a:gridCol w="2874071">
                      <a:extLst>
                        <a:ext uri="{9D8B030D-6E8A-4147-A177-3AD203B41FA5}">
                          <a16:colId xmlns:a16="http://schemas.microsoft.com/office/drawing/2014/main" val="3449995881"/>
                        </a:ext>
                      </a:extLst>
                    </a:gridCol>
                    <a:gridCol w="2994211">
                      <a:extLst>
                        <a:ext uri="{9D8B030D-6E8A-4147-A177-3AD203B41FA5}">
                          <a16:colId xmlns:a16="http://schemas.microsoft.com/office/drawing/2014/main" val="2737135550"/>
                        </a:ext>
                      </a:extLst>
                    </a:gridCol>
                    <a:gridCol w="2922494">
                      <a:extLst>
                        <a:ext uri="{9D8B030D-6E8A-4147-A177-3AD203B41FA5}">
                          <a16:colId xmlns:a16="http://schemas.microsoft.com/office/drawing/2014/main" val="2819917094"/>
                        </a:ext>
                      </a:extLst>
                    </a:gridCol>
                    <a:gridCol w="3089224">
                      <a:extLst>
                        <a:ext uri="{9D8B030D-6E8A-4147-A177-3AD203B41FA5}">
                          <a16:colId xmlns:a16="http://schemas.microsoft.com/office/drawing/2014/main" val="423293129"/>
                        </a:ext>
                      </a:extLst>
                    </a:gridCol>
                  </a:tblGrid>
                  <a:tr h="5278628">
                    <a:tc>
                      <a:txBody>
                        <a:bodyPr/>
                        <a:lstStyle/>
                        <a:p>
                          <a:endParaRPr lang="pt-BR"/>
                        </a:p>
                      </a:txBody>
                      <a:tcPr>
                        <a:lnR w="12700" cap="flat" cmpd="sng" algn="ctr">
                          <a:solidFill>
                            <a:schemeClr val="tx1"/>
                          </a:solidFill>
                          <a:prstDash val="solid"/>
                          <a:round/>
                          <a:headEnd type="none" w="med" len="med"/>
                          <a:tailEnd type="none" w="med" len="med"/>
                        </a:lnR>
                        <a:blipFill>
                          <a:blip r:embed="rId3"/>
                          <a:stretch>
                            <a:fillRect l="-212" t="-462" r="-313983" b="-577"/>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blipFill>
                          <a:blip r:embed="rId3"/>
                          <a:stretch>
                            <a:fillRect l="-96334" t="-462" r="-201833" b="-577"/>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blipFill>
                          <a:blip r:embed="rId3"/>
                          <a:stretch>
                            <a:fillRect l="-200833" t="-462" r="-106458" b="-577"/>
                          </a:stretch>
                        </a:blipFill>
                      </a:tcPr>
                    </a:tc>
                    <a:tc>
                      <a:txBody>
                        <a:bodyPr/>
                        <a:lstStyle/>
                        <a:p>
                          <a:endParaRPr lang="pt-BR"/>
                        </a:p>
                      </a:txBody>
                      <a:tcPr>
                        <a:lnL w="12700" cap="flat" cmpd="sng" algn="ctr">
                          <a:solidFill>
                            <a:schemeClr val="tx1"/>
                          </a:solidFill>
                          <a:prstDash val="solid"/>
                          <a:round/>
                          <a:headEnd type="none" w="med" len="med"/>
                          <a:tailEnd type="none" w="med" len="med"/>
                        </a:lnL>
                        <a:blipFill>
                          <a:blip r:embed="rId3"/>
                          <a:stretch>
                            <a:fillRect l="-284813" t="-462" r="-789" b="-577"/>
                          </a:stretch>
                        </a:blipFill>
                      </a:tcPr>
                    </a:tc>
                    <a:extLst>
                      <a:ext uri="{0D108BD9-81ED-4DB2-BD59-A6C34878D82A}">
                        <a16:rowId xmlns:a16="http://schemas.microsoft.com/office/drawing/2014/main" val="1160859733"/>
                      </a:ext>
                    </a:extLst>
                  </a:tr>
                </a:tbl>
              </a:graphicData>
            </a:graphic>
          </p:graphicFrame>
        </mc:Fallback>
      </mc:AlternateContent>
      <p:pic>
        <p:nvPicPr>
          <p:cNvPr id="6" name="Imagem 5" descr="Interface gráfica do usuário, Aplicativo&#10;&#10;O conteúdo gerado por IA pode estar incorreto.">
            <a:extLst>
              <a:ext uri="{FF2B5EF4-FFF2-40B4-BE49-F238E27FC236}">
                <a16:creationId xmlns:a16="http://schemas.microsoft.com/office/drawing/2014/main" id="{88981A46-E278-83A0-5220-C94FF5015A5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74282" b="61080"/>
          <a:stretch>
            <a:fillRect/>
          </a:stretch>
        </p:blipFill>
        <p:spPr bwMode="auto">
          <a:xfrm>
            <a:off x="227717" y="2401384"/>
            <a:ext cx="2700000" cy="2517168"/>
          </a:xfrm>
          <a:prstGeom prst="rect">
            <a:avLst/>
          </a:prstGeom>
          <a:ln>
            <a:noFill/>
          </a:ln>
          <a:extLst>
            <a:ext uri="{53640926-AAD7-44D8-BBD7-CCE9431645EC}">
              <a14:shadowObscured xmlns:a14="http://schemas.microsoft.com/office/drawing/2010/main"/>
            </a:ext>
          </a:extLst>
        </p:spPr>
      </p:pic>
      <p:pic>
        <p:nvPicPr>
          <p:cNvPr id="7" name="Imagem 6" descr="Uma imagem contendo Interface gráfica do usuário&#10;&#10;O conteúdo gerado por IA pode estar incorreto.">
            <a:extLst>
              <a:ext uri="{FF2B5EF4-FFF2-40B4-BE49-F238E27FC236}">
                <a16:creationId xmlns:a16="http://schemas.microsoft.com/office/drawing/2014/main" id="{EA66052A-9758-5390-A5CE-32D79E0A5363}"/>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saturation sat="200000"/>
                    </a14:imgEffect>
                  </a14:imgLayer>
                </a14:imgProps>
              </a:ext>
            </a:extLst>
          </a:blip>
          <a:srcRect l="73980" b="60632"/>
          <a:stretch>
            <a:fillRect/>
          </a:stretch>
        </p:blipFill>
        <p:spPr bwMode="auto">
          <a:xfrm>
            <a:off x="3200168" y="2401675"/>
            <a:ext cx="2700000" cy="2516586"/>
          </a:xfrm>
          <a:prstGeom prst="rect">
            <a:avLst/>
          </a:prstGeom>
          <a:ln>
            <a:noFill/>
          </a:ln>
          <a:extLst>
            <a:ext uri="{53640926-AAD7-44D8-BBD7-CCE9431645EC}">
              <a14:shadowObscured xmlns:a14="http://schemas.microsoft.com/office/drawing/2010/main"/>
            </a:ext>
          </a:extLst>
        </p:spPr>
      </p:pic>
      <p:pic>
        <p:nvPicPr>
          <p:cNvPr id="8" name="Imagem 7">
            <a:extLst>
              <a:ext uri="{FF2B5EF4-FFF2-40B4-BE49-F238E27FC236}">
                <a16:creationId xmlns:a16="http://schemas.microsoft.com/office/drawing/2014/main" id="{78072FE3-F3E3-808A-B27C-92BE5BBC8ABB}"/>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Effect>
                      <a14:saturation sat="300000"/>
                    </a14:imgEffect>
                  </a14:imgLayer>
                </a14:imgProps>
              </a:ext>
            </a:extLst>
          </a:blip>
          <a:srcRect l="72150" b="56220"/>
          <a:stretch>
            <a:fillRect/>
          </a:stretch>
        </p:blipFill>
        <p:spPr bwMode="auto">
          <a:xfrm>
            <a:off x="6136759" y="2365977"/>
            <a:ext cx="2700000" cy="2587983"/>
          </a:xfrm>
          <a:prstGeom prst="rect">
            <a:avLst/>
          </a:prstGeom>
          <a:ln>
            <a:noFill/>
          </a:ln>
          <a:extLst>
            <a:ext uri="{53640926-AAD7-44D8-BBD7-CCE9431645EC}">
              <a14:shadowObscured xmlns:a14="http://schemas.microsoft.com/office/drawing/2010/main"/>
            </a:ext>
          </a:extLst>
        </p:spPr>
      </p:pic>
      <p:pic>
        <p:nvPicPr>
          <p:cNvPr id="9" name="Imagem 8" descr="Interface gráfica do usuário&#10;&#10;O conteúdo gerado por IA pode estar incorreto.">
            <a:extLst>
              <a:ext uri="{FF2B5EF4-FFF2-40B4-BE49-F238E27FC236}">
                <a16:creationId xmlns:a16="http://schemas.microsoft.com/office/drawing/2014/main" id="{49CFF3C7-23F3-89A8-2974-37D34A9576A5}"/>
              </a:ext>
            </a:extLst>
          </p:cNvPr>
          <p:cNvPicPr>
            <a:picLocks noChangeAspect="1"/>
          </p:cNvPicPr>
          <p:nvPr/>
        </p:nvPicPr>
        <p:blipFill rotWithShape="1">
          <a:blip r:embed="rId10">
            <a:extLst>
              <a:ext uri="{BEBA8EAE-BF5A-486C-A8C5-ECC9F3942E4B}">
                <a14:imgProps xmlns:a14="http://schemas.microsoft.com/office/drawing/2010/main">
                  <a14:imgLayer r:embed="rId11">
                    <a14:imgEffect>
                      <a14:sharpenSoften amount="25000"/>
                    </a14:imgEffect>
                    <a14:imgEffect>
                      <a14:saturation sat="200000"/>
                    </a14:imgEffect>
                  </a14:imgLayer>
                </a14:imgProps>
              </a:ext>
            </a:extLst>
          </a:blip>
          <a:srcRect l="75071" b="62459"/>
          <a:stretch>
            <a:fillRect/>
          </a:stretch>
        </p:blipFill>
        <p:spPr bwMode="auto">
          <a:xfrm>
            <a:off x="9073350" y="2407630"/>
            <a:ext cx="2700000" cy="25046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948977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BEB9B35-8335-5BAA-FB33-661F4E34C334}"/>
              </a:ext>
            </a:extLst>
          </p:cNvPr>
          <p:cNvSpPr txBox="1"/>
          <p:nvPr/>
        </p:nvSpPr>
        <p:spPr>
          <a:xfrm>
            <a:off x="156000" y="805649"/>
            <a:ext cx="5760000" cy="447238"/>
          </a:xfrm>
          <a:prstGeom prst="rect">
            <a:avLst/>
          </a:prstGeom>
          <a:solidFill>
            <a:schemeClr val="bg1"/>
          </a:solid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Em resumo, ao observarmos os quadrantes, temos 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Tela de computador com texto preto sobre fundo branco&#10;&#10;O conteúdo gerado por IA pode estar incorreto.">
            <a:extLst>
              <a:ext uri="{FF2B5EF4-FFF2-40B4-BE49-F238E27FC236}">
                <a16:creationId xmlns:a16="http://schemas.microsoft.com/office/drawing/2014/main" id="{9F160F3C-0608-2D0A-9D35-FFEE2E83788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61813" b="39373"/>
          <a:stretch>
            <a:fillRect/>
          </a:stretch>
        </p:blipFill>
        <p:spPr bwMode="auto">
          <a:xfrm>
            <a:off x="765833" y="1467767"/>
            <a:ext cx="4615118" cy="4584584"/>
          </a:xfrm>
          <a:prstGeom prst="rect">
            <a:avLst/>
          </a:prstGeom>
          <a:ln>
            <a:noFill/>
          </a:ln>
          <a:extLst>
            <a:ext uri="{53640926-AAD7-44D8-BBD7-CCE9431645EC}">
              <a14:shadowObscured xmlns:a14="http://schemas.microsoft.com/office/drawing/2010/main"/>
            </a:ext>
          </a:extLst>
        </p:spPr>
      </p:pic>
      <p:pic>
        <p:nvPicPr>
          <p:cNvPr id="6" name="Imagem 5">
            <a:extLst>
              <a:ext uri="{FF2B5EF4-FFF2-40B4-BE49-F238E27FC236}">
                <a16:creationId xmlns:a16="http://schemas.microsoft.com/office/drawing/2014/main" id="{A7DD0DAF-F296-DA08-210F-8B0AF1E9E80D}"/>
              </a:ext>
            </a:extLst>
          </p:cNvPr>
          <p:cNvPicPr>
            <a:picLocks noChangeAspect="1"/>
          </p:cNvPicPr>
          <p:nvPr/>
        </p:nvPicPr>
        <p:blipFill>
          <a:blip r:embed="rId4"/>
          <a:srcRect l="25678" r="24145" b="24845"/>
          <a:stretch>
            <a:fillRect/>
          </a:stretch>
        </p:blipFill>
        <p:spPr>
          <a:xfrm>
            <a:off x="6276000" y="1742894"/>
            <a:ext cx="5760000" cy="1481734"/>
          </a:xfrm>
          <a:prstGeom prst="rect">
            <a:avLst/>
          </a:prstGeom>
        </p:spPr>
      </p:pic>
      <p:pic>
        <p:nvPicPr>
          <p:cNvPr id="8" name="Imagem 7">
            <a:extLst>
              <a:ext uri="{FF2B5EF4-FFF2-40B4-BE49-F238E27FC236}">
                <a16:creationId xmlns:a16="http://schemas.microsoft.com/office/drawing/2014/main" id="{E2E9B317-C1D8-A31C-BE63-C4814C2EBB5D}"/>
              </a:ext>
            </a:extLst>
          </p:cNvPr>
          <p:cNvPicPr>
            <a:picLocks noChangeAspect="1"/>
          </p:cNvPicPr>
          <p:nvPr/>
        </p:nvPicPr>
        <p:blipFill>
          <a:blip r:embed="rId5"/>
          <a:srcRect l="21269" r="21269" b="34259"/>
          <a:stretch>
            <a:fillRect/>
          </a:stretch>
        </p:blipFill>
        <p:spPr>
          <a:xfrm>
            <a:off x="6227663" y="5147125"/>
            <a:ext cx="5808337" cy="836576"/>
          </a:xfrm>
          <a:prstGeom prst="rect">
            <a:avLst/>
          </a:prstGeom>
        </p:spPr>
      </p:pic>
      <p:sp>
        <p:nvSpPr>
          <p:cNvPr id="9" name="CaixaDeTexto 8">
            <a:extLst>
              <a:ext uri="{FF2B5EF4-FFF2-40B4-BE49-F238E27FC236}">
                <a16:creationId xmlns:a16="http://schemas.microsoft.com/office/drawing/2014/main" id="{EDF75693-484A-C73F-BA4C-A37B6A614B2D}"/>
              </a:ext>
            </a:extLst>
          </p:cNvPr>
          <p:cNvSpPr txBox="1"/>
          <p:nvPr/>
        </p:nvSpPr>
        <p:spPr>
          <a:xfrm>
            <a:off x="6276000" y="834599"/>
            <a:ext cx="5760000" cy="836576"/>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Assim, podemos tabelar os valores dos senos e cossenos de alguns ângulos notáveis. Vejamos:</a:t>
            </a:r>
          </a:p>
        </p:txBody>
      </p:sp>
      <p:sp>
        <p:nvSpPr>
          <p:cNvPr id="10" name="CaixaDeTexto 9">
            <a:extLst>
              <a:ext uri="{FF2B5EF4-FFF2-40B4-BE49-F238E27FC236}">
                <a16:creationId xmlns:a16="http://schemas.microsoft.com/office/drawing/2014/main" id="{E4354296-AB9A-02FC-6E9E-7BC07E247D30}"/>
              </a:ext>
            </a:extLst>
          </p:cNvPr>
          <p:cNvSpPr txBox="1"/>
          <p:nvPr/>
        </p:nvSpPr>
        <p:spPr>
          <a:xfrm>
            <a:off x="6276000" y="3419066"/>
            <a:ext cx="5760000" cy="1602555"/>
          </a:xfrm>
          <a:prstGeom prst="rect">
            <a:avLst/>
          </a:prstGeom>
          <a:noFill/>
        </p:spPr>
        <p:txBody>
          <a:bodyPr wrap="square">
            <a:spAutoFit/>
          </a:bodyPr>
          <a:lstStyle/>
          <a:p>
            <a:pPr algn="just">
              <a:lnSpc>
                <a:spcPct val="114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Por fim, podem-se relacionar os valores do seno e cosseno referentes ao 1° quadrante com os seus correspondentes dos demais quadrantes. Observe as seguintes relações:</a:t>
            </a:r>
          </a:p>
        </p:txBody>
      </p:sp>
    </p:spTree>
    <p:extLst>
      <p:ext uri="{BB962C8B-B14F-4D97-AF65-F5344CB8AC3E}">
        <p14:creationId xmlns:p14="http://schemas.microsoft.com/office/powerpoint/2010/main" val="16998585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60F14DB1-F736-813B-AD72-6D45A3905807}"/>
                  </a:ext>
                </a:extLst>
              </p:cNvPr>
              <p:cNvSpPr txBox="1"/>
              <p:nvPr/>
            </p:nvSpPr>
            <p:spPr>
              <a:xfrm>
                <a:off x="335999" y="877990"/>
                <a:ext cx="11520000" cy="5848845"/>
              </a:xfrm>
              <a:prstGeom prst="rect">
                <a:avLst/>
              </a:prstGeom>
              <a:solidFill>
                <a:schemeClr val="bg1"/>
              </a:solidFill>
            </p:spPr>
            <p:txBody>
              <a:bodyPr wrap="square">
                <a:spAutoFit/>
              </a:bodyPr>
              <a:lstStyle/>
              <a:p>
                <a:pPr algn="ctr">
                  <a:buNone/>
                  <a:tabLst>
                    <a:tab pos="81026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Ângulos notáveis correspondentes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Relacionando os ângulos dos quadrantes II, III e IV, com os ângulos correspondentes no quadrante I,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buNone/>
                  <a:tabLst>
                    <a:tab pos="810260" algn="l"/>
                  </a:tabLst>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tabLst>
                    <a:tab pos="810260" algn="l"/>
                  </a:tabLst>
                </a:pPr>
                <a:endPar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buNone/>
                  <a:tabLst>
                    <a:tab pos="81026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Repare que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30°</m:t>
                        </m:r>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2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de maneira análoga, seu correspondente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150°</m:t>
                        </m:r>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2 </m:t>
                        </m:r>
                      </m:den>
                    </m:f>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Porém, apesar de </a:t>
                </a:r>
                <a14:m>
                  <m:oMath xmlns:m="http://schemas.openxmlformats.org/officeDocument/2006/math">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𝑐𝑜𝑠</m:t>
                    </m:r>
                    <m:d>
                      <m:dPr>
                        <m:ctrlPr>
                          <a:rPr lang="pt-BR" sz="2200" i="1">
                            <a:effectLst/>
                            <a:latin typeface="Cambria Math" panose="02040503050406030204" pitchFamily="18" charset="0"/>
                            <a:ea typeface="Times New Roman" panose="02020603050405020304" pitchFamily="18" charset="0"/>
                          </a:rPr>
                        </m:ctrlPr>
                      </m:dPr>
                      <m:e>
                        <m:r>
                          <a:rPr lang="pt-BR" sz="2200">
                            <a:effectLst/>
                            <a:latin typeface="Cambria Math" panose="02040503050406030204" pitchFamily="18" charset="0"/>
                            <a:ea typeface="Times New Roman" panose="02020603050405020304" pitchFamily="18" charset="0"/>
                            <a:cs typeface="Times New Roman" panose="02020603050405020304" pitchFamily="18" charset="0"/>
                          </a:rPr>
                          <m:t>30°</m:t>
                        </m:r>
                      </m:e>
                    </m:d>
                    <m:r>
                      <a:rPr lang="pt-BR" sz="22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a:effectLst/>
                            <a:latin typeface="Cambria Math" panose="02040503050406030204" pitchFamily="18" charset="0"/>
                            <a:ea typeface="Times New Roman" panose="02020603050405020304" pitchFamily="18" charset="0"/>
                            <a:cs typeface="Times New Roman" panose="02020603050405020304" pitchFamily="18" charset="0"/>
                          </a:rPr>
                          <m:t> </m:t>
                        </m:r>
                        <m:rad>
                          <m:radPr>
                            <m:degHide m:val="on"/>
                            <m:ctrlPr>
                              <a:rPr lang="pt-BR" sz="2200" i="1">
                                <a:effectLst/>
                                <a:latin typeface="Cambria Math" panose="02040503050406030204" pitchFamily="18" charset="0"/>
                                <a:ea typeface="Times New Roman" panose="02020603050405020304" pitchFamily="18" charset="0"/>
                              </a:rPr>
                            </m:ctrlPr>
                          </m:radPr>
                          <m:deg/>
                          <m:e>
                            <m:r>
                              <a:rPr lang="pt-BR" sz="2200">
                                <a:effectLst/>
                                <a:latin typeface="Cambria Math" panose="02040503050406030204" pitchFamily="18" charset="0"/>
                                <a:ea typeface="Times New Roman" panose="02020603050405020304" pitchFamily="18" charset="0"/>
                                <a:cs typeface="Times New Roman" panose="02020603050405020304" pitchFamily="18" charset="0"/>
                              </a:rPr>
                              <m:t>3</m:t>
                            </m:r>
                          </m:e>
                        </m:rad>
                        <m:r>
                          <a:rPr lang="pt-BR" sz="2200">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a:effectLst/>
                            <a:latin typeface="Cambria Math" panose="02040503050406030204" pitchFamily="18" charset="0"/>
                            <a:ea typeface="Times New Roman" panose="02020603050405020304" pitchFamily="18" charset="0"/>
                            <a:cs typeface="Times New Roman" panose="02020603050405020304" pitchFamily="18" charset="0"/>
                          </a:rPr>
                          <m:t>2</m:t>
                        </m:r>
                      </m:den>
                    </m:f>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 o seu correspondente é </a:t>
                </a:r>
                <a14:m>
                  <m:oMath xmlns:m="http://schemas.openxmlformats.org/officeDocument/2006/math">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𝑐𝑜𝑠</m:t>
                    </m:r>
                    <m:d>
                      <m:dPr>
                        <m:ctrlPr>
                          <a:rPr lang="pt-BR" sz="2200" i="1">
                            <a:effectLst/>
                            <a:latin typeface="Cambria Math" panose="02040503050406030204" pitchFamily="18" charset="0"/>
                            <a:ea typeface="Times New Roman" panose="02020603050405020304" pitchFamily="18" charset="0"/>
                          </a:rPr>
                        </m:ctrlPr>
                      </m:dPr>
                      <m:e>
                        <m:r>
                          <a:rPr lang="pt-BR" sz="2200">
                            <a:effectLst/>
                            <a:latin typeface="Cambria Math" panose="02040503050406030204" pitchFamily="18" charset="0"/>
                            <a:ea typeface="Times New Roman" panose="02020603050405020304" pitchFamily="18" charset="0"/>
                            <a:cs typeface="Times New Roman" panose="02020603050405020304" pitchFamily="18" charset="0"/>
                          </a:rPr>
                          <m:t>150°</m:t>
                        </m:r>
                      </m:e>
                    </m:d>
                    <m:r>
                      <a:rPr lang="pt-BR" sz="22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a:effectLst/>
                            <a:latin typeface="Cambria Math" panose="02040503050406030204" pitchFamily="18" charset="0"/>
                            <a:ea typeface="Times New Roman" panose="02020603050405020304" pitchFamily="18" charset="0"/>
                            <a:cs typeface="Times New Roman" panose="02020603050405020304" pitchFamily="18" charset="0"/>
                          </a:rPr>
                          <m:t> </m:t>
                        </m:r>
                        <m:rad>
                          <m:radPr>
                            <m:degHide m:val="on"/>
                            <m:ctrlPr>
                              <a:rPr lang="pt-BR" sz="2200" i="1">
                                <a:effectLst/>
                                <a:latin typeface="Cambria Math" panose="02040503050406030204" pitchFamily="18" charset="0"/>
                                <a:ea typeface="Times New Roman" panose="02020603050405020304" pitchFamily="18" charset="0"/>
                              </a:rPr>
                            </m:ctrlPr>
                          </m:radPr>
                          <m:deg/>
                          <m:e>
                            <m:r>
                              <a:rPr lang="pt-BR" sz="2200">
                                <a:effectLst/>
                                <a:latin typeface="Cambria Math" panose="02040503050406030204" pitchFamily="18" charset="0"/>
                                <a:ea typeface="Times New Roman" panose="02020603050405020304" pitchFamily="18" charset="0"/>
                                <a:cs typeface="Times New Roman" panose="02020603050405020304" pitchFamily="18" charset="0"/>
                              </a:rPr>
                              <m:t>3</m:t>
                            </m:r>
                          </m:e>
                        </m:rad>
                        <m:r>
                          <a:rPr lang="pt-BR" sz="2200">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dirty="0">
                  <a:latin typeface="Arial Narrow" panose="020B0606020202030204" pitchFamily="34" charset="0"/>
                </a:endParaRPr>
              </a:p>
            </p:txBody>
          </p:sp>
        </mc:Choice>
        <mc:Fallback>
          <p:sp>
            <p:nvSpPr>
              <p:cNvPr id="3" name="CaixaDeTexto 2">
                <a:extLst>
                  <a:ext uri="{FF2B5EF4-FFF2-40B4-BE49-F238E27FC236}">
                    <a16:creationId xmlns:a16="http://schemas.microsoft.com/office/drawing/2014/main" id="{60F14DB1-F736-813B-AD72-6D45A3905807}"/>
                  </a:ext>
                </a:extLst>
              </p:cNvPr>
              <p:cNvSpPr txBox="1">
                <a:spLocks noRot="1" noChangeAspect="1" noMove="1" noResize="1" noEditPoints="1" noAdjustHandles="1" noChangeArrowheads="1" noChangeShapeType="1" noTextEdit="1"/>
              </p:cNvSpPr>
              <p:nvPr/>
            </p:nvSpPr>
            <p:spPr>
              <a:xfrm>
                <a:off x="335999" y="877990"/>
                <a:ext cx="11520000" cy="5848845"/>
              </a:xfrm>
              <a:prstGeom prst="rect">
                <a:avLst/>
              </a:prstGeom>
              <a:blipFill>
                <a:blip r:embed="rId2"/>
                <a:stretch>
                  <a:fillRect l="-688" t="-730"/>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F37B1DDE-1C5C-A6B4-1C48-FA7BE7E93E65}"/>
              </a:ext>
            </a:extLst>
          </p:cNvPr>
          <p:cNvPicPr>
            <a:picLocks noChangeAspect="1"/>
          </p:cNvPicPr>
          <p:nvPr/>
        </p:nvPicPr>
        <p:blipFill rotWithShape="1">
          <a:blip r:embed="rId3"/>
          <a:srcRect l="12219" t="20357" r="41772" b="12156"/>
          <a:stretch>
            <a:fillRect/>
          </a:stretch>
        </p:blipFill>
        <p:spPr bwMode="auto">
          <a:xfrm>
            <a:off x="3940221" y="1681265"/>
            <a:ext cx="4226625" cy="3860010"/>
          </a:xfrm>
          <a:prstGeom prst="rect">
            <a:avLst/>
          </a:prstGeom>
          <a:ln>
            <a:noFill/>
          </a:ln>
          <a:extLst>
            <a:ext uri="{53640926-AAD7-44D8-BBD7-CCE9431645EC}">
              <a14:shadowObscured xmlns:a14="http://schemas.microsoft.com/office/drawing/2010/main"/>
            </a:ext>
          </a:extLst>
        </p:spPr>
      </p:pic>
      <p:pic>
        <p:nvPicPr>
          <p:cNvPr id="5" name="Imagem 4" descr="Interface gráfica do usuário, Logotipo&#10;&#10;O conteúdo gerado por IA pode estar incorreto.">
            <a:extLst>
              <a:ext uri="{FF2B5EF4-FFF2-40B4-BE49-F238E27FC236}">
                <a16:creationId xmlns:a16="http://schemas.microsoft.com/office/drawing/2014/main" id="{B45E525D-60C2-CE59-36BC-B1FE52775A35}"/>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470469" y="628980"/>
            <a:ext cx="1440000" cy="88513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933449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40512-8A28-A944-EF66-688406621450}"/>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F63AA7D-E2F4-5274-1FA1-4C3CD87AE8BF}"/>
              </a:ext>
            </a:extLst>
          </p:cNvPr>
          <p:cNvSpPr txBox="1"/>
          <p:nvPr/>
        </p:nvSpPr>
        <p:spPr>
          <a:xfrm>
            <a:off x="156000" y="741385"/>
            <a:ext cx="11880000" cy="3323987"/>
          </a:xfrm>
          <a:prstGeom prst="rect">
            <a:avLst/>
          </a:prstGeom>
          <a:solidFill>
            <a:schemeClr val="bg1"/>
          </a:solidFill>
        </p:spPr>
        <p:txBody>
          <a:bodyPr wrap="square">
            <a:spAutoFit/>
          </a:bodyPr>
          <a:lstStyle/>
          <a:p>
            <a:pPr algn="just">
              <a:buNone/>
            </a:pPr>
            <a:r>
              <a:rPr lang="pt-BR" sz="2100" b="1" kern="100" dirty="0">
                <a:effectLst/>
                <a:latin typeface="Arial Narrow" panose="020B0606020202030204" pitchFamily="34" charset="0"/>
                <a:ea typeface="Times New Roman" panose="02020603050405020304" pitchFamily="18" charset="0"/>
                <a:cs typeface="Times New Roman" panose="02020603050405020304" pitchFamily="18" charset="0"/>
              </a:rPr>
              <a:t>Arcos côngruos (ou congruentes)</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Dois arcos são congruentes se tiverem as mesmas extremidades. No contexto do ciclo trigonométrico, são aqueles que possuem a mesma origem no ponto A e a extremidade final no ponto B, como indicado na figura a seguir.</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7708900" algn="jus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Do ponto de vista prático, os arcos congruentes possuem os mesmos valores numéricos para as suas razões trigonométricas.</a:t>
            </a:r>
          </a:p>
          <a:p>
            <a:pPr marL="6454775" algn="just">
              <a:buNone/>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6454775" algn="just">
              <a:buNone/>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2" name="Imagem 1" descr="Gráfico, Gráfico de radar&#10;&#10;Descrição gerada automaticamente">
            <a:extLst>
              <a:ext uri="{FF2B5EF4-FFF2-40B4-BE49-F238E27FC236}">
                <a16:creationId xmlns:a16="http://schemas.microsoft.com/office/drawing/2014/main" id="{5DE310AF-BB31-C05E-2551-DADC94EE2BC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4310" r="3149" b="3641"/>
          <a:stretch>
            <a:fillRect/>
          </a:stretch>
        </p:blipFill>
        <p:spPr bwMode="auto">
          <a:xfrm>
            <a:off x="156000" y="1765204"/>
            <a:ext cx="7384728" cy="228684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8EEAB9DF-552B-7AE4-AFB4-1184E18B6DC8}"/>
                  </a:ext>
                </a:extLst>
              </p:cNvPr>
              <p:cNvSpPr txBox="1"/>
              <p:nvPr/>
            </p:nvSpPr>
            <p:spPr>
              <a:xfrm>
                <a:off x="156000" y="4065372"/>
                <a:ext cx="9140400" cy="2467920"/>
              </a:xfrm>
              <a:prstGeom prst="rect">
                <a:avLst/>
              </a:prstGeom>
              <a:solidFill>
                <a:schemeClr val="bg1"/>
              </a:solidFill>
            </p:spPr>
            <p:txBody>
              <a:bodyPr wrap="square">
                <a:spAutoFit/>
              </a:bodyPr>
              <a:lstStyle/>
              <a:p>
                <a:pPr algn="jus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Por exemplo:</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left"/>
                    </m:oMathParaPr>
                    <m:oMath xmlns:m="http://schemas.openxmlformats.org/officeDocument/2006/math">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60°</m:t>
                          </m:r>
                        </m:e>
                      </m:d>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m:t>
                      </m:r>
                      <m:limLow>
                        <m:limLow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limLowPr>
                        <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m:t>
                          </m:r>
                          <m:groupChr>
                            <m:groupChrPr>
                              <m:chr m:val="⏟"/>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groupChrPr>
                            <m:e>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420°</m:t>
                                  </m:r>
                                </m:e>
                              </m:d>
                            </m:e>
                          </m:groupChr>
                        </m:e>
                        <m:li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360°+60°</m:t>
                          </m:r>
                        </m:lim>
                      </m:limLow>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m:t>
                      </m:r>
                      <m:limLow>
                        <m:limLow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limLowPr>
                        <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m:t>
                          </m:r>
                          <m:groupChr>
                            <m:groupChrPr>
                              <m:chr m:val="⏟"/>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groupChrPr>
                            <m:e>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780°</m:t>
                                  </m:r>
                                </m:e>
                              </m:d>
                            </m:e>
                          </m:groupChr>
                        </m:e>
                        <m:li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 ∙ 360°+60°</m:t>
                          </m:r>
                        </m:lim>
                      </m:limLow>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60°+</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𝑘</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∙360°</m:t>
                          </m:r>
                        </m:e>
                      </m:d>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left"/>
                    </m:oMathParaPr>
                    <m:oMath xmlns:m="http://schemas.openxmlformats.org/officeDocument/2006/math">
                      <m:func>
                        <m:func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uncPr>
                        <m:fNa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𝑐𝑜𝑠</m:t>
                          </m:r>
                        </m:fName>
                        <m:e>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𝜋</m:t>
                                  </m:r>
                                </m:num>
                                <m:den>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e>
                          </m:d>
                        </m:e>
                      </m:func>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𝑐𝑜𝑠</m:t>
                      </m:r>
                      <m:limLow>
                        <m:limLow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limLowPr>
                        <m:e>
                          <m:groupChr>
                            <m:groupChrPr>
                              <m:chr m:val="⏟"/>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groupChrPr>
                            <m:e>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7</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𝜋</m:t>
                                      </m:r>
                                    </m:num>
                                    <m:den>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e>
                              </m:d>
                            </m:e>
                          </m:groupChr>
                        </m:e>
                        <m:lim>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𝜋</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𝜋</m:t>
                          </m:r>
                        </m:lim>
                      </m:limLow>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m:t>
                      </m:r>
                      <m:limLow>
                        <m:limLow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limLowPr>
                        <m:e>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𝑐𝑜𝑠</m:t>
                          </m:r>
                          <m:groupChr>
                            <m:groupChrPr>
                              <m:chr m:val="⏟"/>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groupChrPr>
                            <m:e>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13</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𝜋</m:t>
                                      </m:r>
                                    </m:num>
                                    <m:den>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e>
                              </m:d>
                            </m:e>
                          </m:groupChr>
                        </m:e>
                        <m:lim>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𝜋</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+ 2 ∙ 2</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𝜋</m:t>
                          </m:r>
                        </m:lim>
                      </m:limLow>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𝑐𝑜𝑠</m:t>
                      </m:r>
                      <m:d>
                        <m:d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𝜋</m:t>
                              </m:r>
                            </m:num>
                            <m:den>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𝑘</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𝜋</m:t>
                          </m:r>
                        </m:e>
                      </m:d>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com </a:t>
                </a:r>
                <a14:m>
                  <m:oMath xmlns:m="http://schemas.openxmlformats.org/officeDocument/2006/math">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𝑘</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ℤ</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8EEAB9DF-552B-7AE4-AFB4-1184E18B6DC8}"/>
                  </a:ext>
                </a:extLst>
              </p:cNvPr>
              <p:cNvSpPr txBox="1">
                <a:spLocks noRot="1" noChangeAspect="1" noMove="1" noResize="1" noEditPoints="1" noAdjustHandles="1" noChangeArrowheads="1" noChangeShapeType="1" noTextEdit="1"/>
              </p:cNvSpPr>
              <p:nvPr/>
            </p:nvSpPr>
            <p:spPr>
              <a:xfrm>
                <a:off x="156000" y="4065372"/>
                <a:ext cx="9140400" cy="2467920"/>
              </a:xfrm>
              <a:prstGeom prst="rect">
                <a:avLst/>
              </a:prstGeom>
              <a:blipFill>
                <a:blip r:embed="rId4"/>
                <a:stretch>
                  <a:fillRect l="-801" t="-1481" b="-3704"/>
                </a:stretch>
              </a:blipFill>
            </p:spPr>
            <p:txBody>
              <a:bodyPr/>
              <a:lstStyle/>
              <a:p>
                <a:r>
                  <a:rPr lang="pt-BR">
                    <a:noFill/>
                  </a:rPr>
                  <a:t> </a:t>
                </a:r>
              </a:p>
            </p:txBody>
          </p:sp>
        </mc:Fallback>
      </mc:AlternateContent>
    </p:spTree>
    <p:extLst>
      <p:ext uri="{BB962C8B-B14F-4D97-AF65-F5344CB8AC3E}">
        <p14:creationId xmlns:p14="http://schemas.microsoft.com/office/powerpoint/2010/main" val="7691658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AA60379-BAE9-0001-2282-043C1CC63C7A}"/>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156000" y="703100"/>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AD62357-82FB-1ABA-CD08-A8C6CB2AB100}"/>
                  </a:ext>
                </a:extLst>
              </p:cNvPr>
              <p:cNvSpPr txBox="1"/>
              <p:nvPr/>
            </p:nvSpPr>
            <p:spPr>
              <a:xfrm>
                <a:off x="156000" y="1343326"/>
                <a:ext cx="5760000" cy="4971617"/>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8.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a medida, em graus, do arco cujo ângulo centra correspondente mede três quartos de uma volta?</a:t>
                </a: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dirty="0">
                    <a:latin typeface="Arial Narrow" panose="020B0606020202030204" pitchFamily="34" charset="0"/>
                  </a:rPr>
                  <a:t>9. </a:t>
                </a:r>
                <a:r>
                  <a:rPr lang="pt-BR" sz="2200" dirty="0">
                    <a:latin typeface="Arial Narrow" panose="020B0606020202030204" pitchFamily="34" charset="0"/>
                  </a:rPr>
                  <a:t>Qual é o comprimento de um arco correspondente a um ângulo central de 75° contido em uma circunferência de raio 6 cm? (Considere </a:t>
                </a:r>
                <a14:m>
                  <m:oMath xmlns:m="http://schemas.openxmlformats.org/officeDocument/2006/math">
                    <m:r>
                      <a:rPr lang="pt-BR" sz="2200" i="1">
                        <a:latin typeface="Cambria Math" panose="02040503050406030204" pitchFamily="18" charset="0"/>
                      </a:rPr>
                      <m:t>𝜋</m:t>
                    </m:r>
                    <m:r>
                      <a:rPr lang="pt-BR" sz="2200" i="1">
                        <a:latin typeface="Cambria Math" panose="02040503050406030204" pitchFamily="18" charset="0"/>
                      </a:rPr>
                      <m:t>=3,1</m:t>
                    </m:r>
                  </m:oMath>
                </a14:m>
                <a:r>
                  <a:rPr lang="pt-BR" sz="2200" dirty="0">
                    <a:latin typeface="Arial Narrow" panose="020B0606020202030204" pitchFamily="34" charset="0"/>
                  </a:rPr>
                  <a:t>)</a:t>
                </a: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b="1" dirty="0">
                    <a:latin typeface="Arial Narrow" panose="020B0606020202030204" pitchFamily="34" charset="0"/>
                  </a:rPr>
                  <a:t>10. </a:t>
                </a:r>
                <a:r>
                  <a:rPr lang="pt-BR" sz="2200" dirty="0">
                    <a:latin typeface="Arial Narrow" panose="020B0606020202030204" pitchFamily="34" charset="0"/>
                  </a:rPr>
                  <a:t>Expresse as seguintes medidas em radianos:</a:t>
                </a:r>
              </a:p>
              <a:p>
                <a:pPr algn="just"/>
                <a:r>
                  <a:rPr lang="pt-BR" sz="2200" dirty="0">
                    <a:latin typeface="Arial Narrow" panose="020B0606020202030204" pitchFamily="34" charset="0"/>
                  </a:rPr>
                  <a:t>a) 60°			d) 210°</a:t>
                </a:r>
              </a:p>
              <a:p>
                <a:pPr algn="just"/>
                <a:r>
                  <a:rPr lang="pt-BR" sz="2200" dirty="0">
                    <a:latin typeface="Arial Narrow" panose="020B0606020202030204" pitchFamily="34" charset="0"/>
                  </a:rPr>
                  <a:t>b) 120°			e) 260°</a:t>
                </a:r>
              </a:p>
              <a:p>
                <a:pPr algn="just"/>
                <a:r>
                  <a:rPr lang="pt-BR" sz="2200" dirty="0">
                    <a:latin typeface="Arial Narrow" panose="020B0606020202030204" pitchFamily="34" charset="0"/>
                  </a:rPr>
                  <a:t>c) 135°			f) 300°</a:t>
                </a:r>
              </a:p>
            </p:txBody>
          </p:sp>
        </mc:Choice>
        <mc:Fallback xmlns="">
          <p:sp>
            <p:nvSpPr>
              <p:cNvPr id="4" name="CaixaDeTexto 3">
                <a:extLst>
                  <a:ext uri="{FF2B5EF4-FFF2-40B4-BE49-F238E27FC236}">
                    <a16:creationId xmlns:a16="http://schemas.microsoft.com/office/drawing/2014/main" id="{7AD62357-82FB-1ABA-CD08-A8C6CB2AB100}"/>
                  </a:ext>
                </a:extLst>
              </p:cNvPr>
              <p:cNvSpPr txBox="1">
                <a:spLocks noRot="1" noChangeAspect="1" noMove="1" noResize="1" noEditPoints="1" noAdjustHandles="1" noChangeArrowheads="1" noChangeShapeType="1" noTextEdit="1"/>
              </p:cNvSpPr>
              <p:nvPr/>
            </p:nvSpPr>
            <p:spPr>
              <a:xfrm>
                <a:off x="156000" y="1343326"/>
                <a:ext cx="5760000" cy="4971617"/>
              </a:xfrm>
              <a:prstGeom prst="rect">
                <a:avLst/>
              </a:prstGeom>
              <a:blipFill>
                <a:blip r:embed="rId3"/>
                <a:stretch>
                  <a:fillRect l="-1377" t="-490" r="-1483" b="-159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5D35E6DD-702F-C7B4-DE63-23D359DDE6B4}"/>
                  </a:ext>
                </a:extLst>
              </p:cNvPr>
              <p:cNvSpPr txBox="1"/>
              <p:nvPr/>
            </p:nvSpPr>
            <p:spPr>
              <a:xfrm>
                <a:off x="6276002" y="703100"/>
                <a:ext cx="5760000" cy="5989973"/>
              </a:xfrm>
              <a:prstGeom prst="rect">
                <a:avLst/>
              </a:prstGeom>
              <a:noFill/>
            </p:spPr>
            <p:txBody>
              <a:bodyPr wrap="square">
                <a:spAutoFit/>
              </a:bodyPr>
              <a:lstStyle/>
              <a:p>
                <a:pPr algn="just"/>
                <a:r>
                  <a:rPr lang="pt-BR" sz="2200" b="1" dirty="0">
                    <a:latin typeface="Arial Narrow" panose="020B0606020202030204" pitchFamily="34" charset="0"/>
                  </a:rPr>
                  <a:t>11.</a:t>
                </a:r>
                <a:r>
                  <a:rPr lang="pt-BR" sz="2200" dirty="0">
                    <a:latin typeface="Arial Narrow" panose="020B0606020202030204" pitchFamily="34" charset="0"/>
                  </a:rPr>
                  <a:t> Expresse as seguintes medidas em graus:</a:t>
                </a:r>
              </a:p>
              <a:p>
                <a:pPr algn="just"/>
                <a:r>
                  <a:rPr lang="pt-BR" sz="2200" dirty="0">
                    <a:latin typeface="Arial Narrow" panose="020B0606020202030204" pitchFamily="34" charset="0"/>
                  </a:rPr>
                  <a:t>a) </a:t>
                </a:r>
                <a14:m>
                  <m:oMath xmlns:m="http://schemas.openxmlformats.org/officeDocument/2006/math">
                    <m:f>
                      <m:fPr>
                        <m:ctrlPr>
                          <a:rPr lang="pt-BR" sz="2200" i="1">
                            <a:latin typeface="Cambria Math" panose="02040503050406030204" pitchFamily="18" charset="0"/>
                          </a:rPr>
                        </m:ctrlPr>
                      </m:fPr>
                      <m:num>
                        <m:r>
                          <a:rPr lang="pt-BR" sz="2200" i="1">
                            <a:latin typeface="Cambria Math" panose="02040503050406030204" pitchFamily="18" charset="0"/>
                          </a:rPr>
                          <m:t> </m:t>
                        </m:r>
                        <m:r>
                          <a:rPr lang="pt-BR" sz="2200" i="1">
                            <a:latin typeface="Cambria Math" panose="02040503050406030204" pitchFamily="18" charset="0"/>
                          </a:rPr>
                          <m:t>𝜋</m:t>
                        </m:r>
                        <m:r>
                          <a:rPr lang="pt-BR" sz="2200" i="1">
                            <a:latin typeface="Cambria Math" panose="02040503050406030204" pitchFamily="18" charset="0"/>
                          </a:rPr>
                          <m:t> </m:t>
                        </m:r>
                      </m:num>
                      <m:den>
                        <m:r>
                          <a:rPr lang="pt-BR" sz="2200" i="1">
                            <a:latin typeface="Cambria Math" panose="02040503050406030204" pitchFamily="18" charset="0"/>
                          </a:rPr>
                          <m:t>3</m:t>
                        </m:r>
                      </m:den>
                    </m:f>
                  </m:oMath>
                </a14:m>
                <a:r>
                  <a:rPr lang="pt-BR" sz="2200" dirty="0">
                    <a:latin typeface="Arial Narrow" panose="020B0606020202030204" pitchFamily="34" charset="0"/>
                  </a:rPr>
                  <a:t> rad. 			c) </a:t>
                </a:r>
                <a14:m>
                  <m:oMath xmlns:m="http://schemas.openxmlformats.org/officeDocument/2006/math">
                    <m:f>
                      <m:fPr>
                        <m:ctrlPr>
                          <a:rPr lang="pt-BR" sz="2200" i="1">
                            <a:latin typeface="Cambria Math" panose="02040503050406030204" pitchFamily="18" charset="0"/>
                          </a:rPr>
                        </m:ctrlPr>
                      </m:fPr>
                      <m:num>
                        <m:r>
                          <a:rPr lang="pt-BR" sz="2200" i="1">
                            <a:latin typeface="Cambria Math" panose="02040503050406030204" pitchFamily="18" charset="0"/>
                          </a:rPr>
                          <m:t> 2</m:t>
                        </m:r>
                        <m:r>
                          <a:rPr lang="pt-BR" sz="2200" i="1">
                            <a:latin typeface="Cambria Math" panose="02040503050406030204" pitchFamily="18" charset="0"/>
                          </a:rPr>
                          <m:t>𝜋</m:t>
                        </m:r>
                        <m:r>
                          <a:rPr lang="pt-BR" sz="2200" i="1">
                            <a:latin typeface="Cambria Math" panose="02040503050406030204" pitchFamily="18" charset="0"/>
                          </a:rPr>
                          <m:t> </m:t>
                        </m:r>
                      </m:num>
                      <m:den>
                        <m:r>
                          <a:rPr lang="pt-BR" sz="2200" i="1">
                            <a:latin typeface="Cambria Math" panose="02040503050406030204" pitchFamily="18" charset="0"/>
                          </a:rPr>
                          <m:t>5</m:t>
                        </m:r>
                      </m:den>
                    </m:f>
                  </m:oMath>
                </a14:m>
                <a:r>
                  <a:rPr lang="pt-BR" sz="2200" dirty="0">
                    <a:latin typeface="Arial Narrow" panose="020B0606020202030204" pitchFamily="34" charset="0"/>
                  </a:rPr>
                  <a:t> rad.</a:t>
                </a:r>
              </a:p>
              <a:p>
                <a:pPr algn="just"/>
                <a:r>
                  <a:rPr lang="pt-BR" sz="2200" dirty="0">
                    <a:latin typeface="Arial Narrow" panose="020B0606020202030204" pitchFamily="34" charset="0"/>
                  </a:rPr>
                  <a:t>b) </a:t>
                </a:r>
                <a14:m>
                  <m:oMath xmlns:m="http://schemas.openxmlformats.org/officeDocument/2006/math">
                    <m:f>
                      <m:fPr>
                        <m:ctrlPr>
                          <a:rPr lang="pt-BR" sz="2200" i="1">
                            <a:latin typeface="Cambria Math" panose="02040503050406030204" pitchFamily="18" charset="0"/>
                          </a:rPr>
                        </m:ctrlPr>
                      </m:fPr>
                      <m:num>
                        <m:r>
                          <a:rPr lang="pt-BR" sz="2200" i="1">
                            <a:latin typeface="Cambria Math" panose="02040503050406030204" pitchFamily="18" charset="0"/>
                          </a:rPr>
                          <m:t> </m:t>
                        </m:r>
                        <m:r>
                          <a:rPr lang="pt-BR" sz="2200" i="1">
                            <a:latin typeface="Cambria Math" panose="02040503050406030204" pitchFamily="18" charset="0"/>
                          </a:rPr>
                          <m:t>𝜋</m:t>
                        </m:r>
                        <m:r>
                          <a:rPr lang="pt-BR" sz="2200" i="1">
                            <a:latin typeface="Cambria Math" panose="02040503050406030204" pitchFamily="18" charset="0"/>
                          </a:rPr>
                          <m:t> </m:t>
                        </m:r>
                      </m:num>
                      <m:den>
                        <m:r>
                          <a:rPr lang="pt-BR" sz="2200" i="1">
                            <a:latin typeface="Cambria Math" panose="02040503050406030204" pitchFamily="18" charset="0"/>
                          </a:rPr>
                          <m:t>6</m:t>
                        </m:r>
                      </m:den>
                    </m:f>
                  </m:oMath>
                </a14:m>
                <a:r>
                  <a:rPr lang="pt-BR" sz="2200" dirty="0">
                    <a:latin typeface="Arial Narrow" panose="020B0606020202030204" pitchFamily="34" charset="0"/>
                  </a:rPr>
                  <a:t> rad. 			d) </a:t>
                </a:r>
                <a14:m>
                  <m:oMath xmlns:m="http://schemas.openxmlformats.org/officeDocument/2006/math">
                    <m:f>
                      <m:fPr>
                        <m:ctrlPr>
                          <a:rPr lang="pt-BR" sz="2200" i="1">
                            <a:latin typeface="Cambria Math" panose="02040503050406030204" pitchFamily="18" charset="0"/>
                          </a:rPr>
                        </m:ctrlPr>
                      </m:fPr>
                      <m:num>
                        <m:r>
                          <a:rPr lang="pt-BR" sz="2200" i="1">
                            <a:latin typeface="Cambria Math" panose="02040503050406030204" pitchFamily="18" charset="0"/>
                          </a:rPr>
                          <m:t> 7</m:t>
                        </m:r>
                        <m:r>
                          <a:rPr lang="pt-BR" sz="2200" i="1">
                            <a:latin typeface="Cambria Math" panose="02040503050406030204" pitchFamily="18" charset="0"/>
                          </a:rPr>
                          <m:t>𝜋</m:t>
                        </m:r>
                        <m:r>
                          <a:rPr lang="pt-BR" sz="2200" i="1">
                            <a:latin typeface="Cambria Math" panose="02040503050406030204" pitchFamily="18" charset="0"/>
                          </a:rPr>
                          <m:t> </m:t>
                        </m:r>
                      </m:num>
                      <m:den>
                        <m:r>
                          <a:rPr lang="pt-BR" sz="2200" i="1">
                            <a:latin typeface="Cambria Math" panose="02040503050406030204" pitchFamily="18" charset="0"/>
                          </a:rPr>
                          <m:t>4</m:t>
                        </m:r>
                      </m:den>
                    </m:f>
                  </m:oMath>
                </a14:m>
                <a:r>
                  <a:rPr lang="pt-BR" sz="2200" dirty="0">
                    <a:latin typeface="Arial Narrow" panose="020B0606020202030204" pitchFamily="34" charset="0"/>
                  </a:rPr>
                  <a:t> rad.</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12. </a:t>
                </a:r>
                <a:r>
                  <a:rPr lang="pt-BR" sz="2200" dirty="0">
                    <a:latin typeface="Arial Narrow" panose="020B0606020202030204" pitchFamily="34" charset="0"/>
                  </a:rPr>
                  <a:t>Determine em qual quadrante se encontra o arco </a:t>
                </a:r>
                <a14:m>
                  <m:oMath xmlns:m="http://schemas.openxmlformats.org/officeDocument/2006/math">
                    <m:r>
                      <a:rPr lang="pt-BR" sz="2200" b="1" i="1">
                        <a:latin typeface="Cambria Math" panose="02040503050406030204" pitchFamily="18" charset="0"/>
                      </a:rPr>
                      <m:t>𝜽</m:t>
                    </m:r>
                  </m:oMath>
                </a14:m>
                <a:r>
                  <a:rPr lang="pt-BR" sz="2200" dirty="0">
                    <a:latin typeface="Arial Narrow" panose="020B0606020202030204" pitchFamily="34" charset="0"/>
                  </a:rPr>
                  <a:t> em cada caso:</a:t>
                </a:r>
              </a:p>
              <a:p>
                <a:pPr algn="just"/>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𝑠𝑒𝑛</m:t>
                    </m:r>
                    <m:d>
                      <m:dPr>
                        <m:ctrlPr>
                          <a:rPr lang="pt-BR" sz="2200" i="1">
                            <a:latin typeface="Cambria Math" panose="02040503050406030204" pitchFamily="18" charset="0"/>
                          </a:rPr>
                        </m:ctrlPr>
                      </m:dPr>
                      <m:e>
                        <m:r>
                          <a:rPr lang="pt-BR" sz="2200" b="1" i="1">
                            <a:latin typeface="Cambria Math" panose="02040503050406030204" pitchFamily="18" charset="0"/>
                          </a:rPr>
                          <m:t>𝜽</m:t>
                        </m:r>
                      </m:e>
                    </m:d>
                    <m:r>
                      <a:rPr lang="pt-BR" sz="2200" b="1" i="1">
                        <a:latin typeface="Cambria Math" panose="02040503050406030204" pitchFamily="18" charset="0"/>
                      </a:rPr>
                      <m:t>=−</m:t>
                    </m:r>
                    <m:f>
                      <m:fPr>
                        <m:ctrlPr>
                          <a:rPr lang="pt-BR" sz="2200" b="1" i="1">
                            <a:latin typeface="Cambria Math" panose="02040503050406030204" pitchFamily="18" charset="0"/>
                          </a:rPr>
                        </m:ctrlPr>
                      </m:fPr>
                      <m:num>
                        <m:r>
                          <a:rPr lang="pt-BR" sz="2200" b="1" i="1">
                            <a:latin typeface="Cambria Math" panose="02040503050406030204" pitchFamily="18" charset="0"/>
                          </a:rPr>
                          <m:t>𝟏</m:t>
                        </m:r>
                      </m:num>
                      <m:den>
                        <m:r>
                          <a:rPr lang="pt-BR" sz="2200" b="1" i="1">
                            <a:latin typeface="Cambria Math" panose="02040503050406030204" pitchFamily="18" charset="0"/>
                          </a:rPr>
                          <m:t> </m:t>
                        </m:r>
                        <m:r>
                          <a:rPr lang="pt-BR" sz="2200" b="1" i="1">
                            <a:latin typeface="Cambria Math" panose="02040503050406030204" pitchFamily="18" charset="0"/>
                          </a:rPr>
                          <m:t>𝟐</m:t>
                        </m:r>
                        <m:r>
                          <a:rPr lang="pt-BR" sz="2200" b="1" i="1">
                            <a:latin typeface="Cambria Math" panose="02040503050406030204" pitchFamily="18" charset="0"/>
                          </a:rPr>
                          <m:t> </m:t>
                        </m:r>
                      </m:den>
                    </m:f>
                  </m:oMath>
                </a14:m>
                <a:endParaRPr lang="pt-BR" sz="2200" dirty="0">
                  <a:latin typeface="Arial Narrow" panose="020B0606020202030204" pitchFamily="34" charset="0"/>
                </a:endParaRPr>
              </a:p>
              <a:p>
                <a:pPr algn="just"/>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𝑐𝑜𝑠</m:t>
                    </m:r>
                    <m:d>
                      <m:dPr>
                        <m:ctrlPr>
                          <a:rPr lang="pt-BR" sz="2200" i="1">
                            <a:latin typeface="Cambria Math" panose="02040503050406030204" pitchFamily="18" charset="0"/>
                          </a:rPr>
                        </m:ctrlPr>
                      </m:dPr>
                      <m:e>
                        <m:r>
                          <a:rPr lang="pt-BR" sz="2200" b="1" i="1">
                            <a:latin typeface="Cambria Math" panose="02040503050406030204" pitchFamily="18" charset="0"/>
                          </a:rPr>
                          <m:t>𝜽</m:t>
                        </m:r>
                      </m:e>
                    </m:d>
                    <m:r>
                      <a:rPr lang="pt-BR" sz="2200" b="1" i="1">
                        <a:latin typeface="Cambria Math" panose="02040503050406030204" pitchFamily="18" charset="0"/>
                      </a:rPr>
                      <m:t>=−</m:t>
                    </m:r>
                    <m:f>
                      <m:fPr>
                        <m:ctrlPr>
                          <a:rPr lang="pt-BR" sz="2200" b="1" i="1">
                            <a:latin typeface="Cambria Math" panose="02040503050406030204" pitchFamily="18" charset="0"/>
                          </a:rPr>
                        </m:ctrlPr>
                      </m:fPr>
                      <m:num>
                        <m:r>
                          <a:rPr lang="pt-BR" sz="2200" b="1" i="1">
                            <a:latin typeface="Cambria Math" panose="02040503050406030204" pitchFamily="18" charset="0"/>
                          </a:rPr>
                          <m:t> </m:t>
                        </m:r>
                        <m:rad>
                          <m:radPr>
                            <m:degHide m:val="on"/>
                            <m:ctrlPr>
                              <a:rPr lang="pt-BR" sz="2200" b="1" i="1">
                                <a:latin typeface="Cambria Math" panose="02040503050406030204" pitchFamily="18" charset="0"/>
                              </a:rPr>
                            </m:ctrlPr>
                          </m:radPr>
                          <m:deg/>
                          <m:e>
                            <m:r>
                              <a:rPr lang="pt-BR" sz="2200" b="1" i="1">
                                <a:latin typeface="Cambria Math" panose="02040503050406030204" pitchFamily="18" charset="0"/>
                              </a:rPr>
                              <m:t>𝟑</m:t>
                            </m:r>
                          </m:e>
                        </m:rad>
                        <m:r>
                          <a:rPr lang="pt-BR" sz="2200" b="1" i="1">
                            <a:latin typeface="Cambria Math" panose="02040503050406030204" pitchFamily="18" charset="0"/>
                          </a:rPr>
                          <m:t> </m:t>
                        </m:r>
                      </m:num>
                      <m:den>
                        <m:r>
                          <a:rPr lang="pt-BR" sz="2200" b="1" i="1">
                            <a:latin typeface="Cambria Math" panose="02040503050406030204" pitchFamily="18" charset="0"/>
                          </a:rPr>
                          <m:t>𝟐</m:t>
                        </m:r>
                      </m:den>
                    </m:f>
                  </m:oMath>
                </a14:m>
                <a:endParaRPr lang="pt-BR" sz="2200" dirty="0">
                  <a:latin typeface="Arial Narrow" panose="020B0606020202030204" pitchFamily="34" charset="0"/>
                </a:endParaRPr>
              </a:p>
              <a:p>
                <a:pPr algn="just"/>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𝑡𝑔</m:t>
                    </m:r>
                    <m:d>
                      <m:dPr>
                        <m:ctrlPr>
                          <a:rPr lang="pt-BR" sz="2200" i="1">
                            <a:latin typeface="Cambria Math" panose="02040503050406030204" pitchFamily="18" charset="0"/>
                          </a:rPr>
                        </m:ctrlPr>
                      </m:dPr>
                      <m:e>
                        <m:r>
                          <a:rPr lang="pt-BR" sz="2200" b="1" i="1">
                            <a:latin typeface="Cambria Math" panose="02040503050406030204" pitchFamily="18" charset="0"/>
                          </a:rPr>
                          <m:t>𝜽</m:t>
                        </m:r>
                      </m:e>
                    </m:d>
                    <m:r>
                      <a:rPr lang="pt-BR" sz="2200" i="1">
                        <a:latin typeface="Cambria Math" panose="02040503050406030204" pitchFamily="18" charset="0"/>
                      </a:rPr>
                      <m:t>=−1</m:t>
                    </m:r>
                  </m:oMath>
                </a14:m>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13. </a:t>
                </a:r>
                <a:r>
                  <a:rPr lang="pt-BR" sz="2200" dirty="0">
                    <a:latin typeface="Arial Narrow" panose="020B0606020202030204" pitchFamily="34" charset="0"/>
                  </a:rPr>
                  <a:t>Determine o valor de cada razão trigonométrica utilizando arcos congruentes:</a:t>
                </a:r>
              </a:p>
              <a:p>
                <a:pPr algn="just"/>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𝑠𝑒𝑛</m:t>
                    </m:r>
                    <m:r>
                      <a:rPr lang="pt-BR" sz="2200" i="1">
                        <a:latin typeface="Cambria Math" panose="02040503050406030204" pitchFamily="18" charset="0"/>
                      </a:rPr>
                      <m:t> </m:t>
                    </m:r>
                    <m:d>
                      <m:dPr>
                        <m:ctrlPr>
                          <a:rPr lang="pt-BR" sz="2200" i="1">
                            <a:latin typeface="Cambria Math" panose="02040503050406030204" pitchFamily="18" charset="0"/>
                          </a:rPr>
                        </m:ctrlPr>
                      </m:dPr>
                      <m:e>
                        <m:r>
                          <a:rPr lang="pt-BR" sz="2200" i="1">
                            <a:latin typeface="Cambria Math" panose="02040503050406030204" pitchFamily="18" charset="0"/>
                          </a:rPr>
                          <m:t>390°</m:t>
                        </m:r>
                      </m:e>
                    </m:d>
                    <m:r>
                      <a:rPr lang="pt-BR" sz="2200" i="1">
                        <a:latin typeface="Cambria Math" panose="02040503050406030204" pitchFamily="18" charset="0"/>
                      </a:rPr>
                      <m:t>=</m:t>
                    </m:r>
                  </m:oMath>
                </a14:m>
                <a:endParaRPr lang="pt-BR" sz="2200" dirty="0">
                  <a:latin typeface="Arial Narrow" panose="020B0606020202030204" pitchFamily="34" charset="0"/>
                </a:endParaRPr>
              </a:p>
              <a:p>
                <a:pPr algn="just"/>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𝑐𝑜𝑠</m:t>
                    </m:r>
                    <m:d>
                      <m:dPr>
                        <m:ctrlPr>
                          <a:rPr lang="pt-BR" sz="2200" i="1">
                            <a:latin typeface="Cambria Math" panose="02040503050406030204" pitchFamily="18" charset="0"/>
                          </a:rPr>
                        </m:ctrlPr>
                      </m:dPr>
                      <m:e>
                        <m:f>
                          <m:fPr>
                            <m:ctrlPr>
                              <a:rPr lang="pt-BR" sz="2200" i="1">
                                <a:latin typeface="Cambria Math" panose="02040503050406030204" pitchFamily="18" charset="0"/>
                              </a:rPr>
                            </m:ctrlPr>
                          </m:fPr>
                          <m:num>
                            <m:r>
                              <a:rPr lang="pt-BR" sz="2200" i="1">
                                <a:latin typeface="Cambria Math" panose="02040503050406030204" pitchFamily="18" charset="0"/>
                              </a:rPr>
                              <m:t>13</m:t>
                            </m:r>
                            <m:r>
                              <a:rPr lang="pt-BR" sz="2200" i="1">
                                <a:latin typeface="Cambria Math" panose="02040503050406030204" pitchFamily="18" charset="0"/>
                              </a:rPr>
                              <m:t>𝜋</m:t>
                            </m:r>
                          </m:num>
                          <m:den>
                            <m:r>
                              <a:rPr lang="pt-BR" sz="2200" i="1">
                                <a:latin typeface="Cambria Math" panose="02040503050406030204" pitchFamily="18" charset="0"/>
                              </a:rPr>
                              <m:t>3</m:t>
                            </m:r>
                          </m:den>
                        </m:f>
                      </m:e>
                    </m:d>
                    <m:r>
                      <a:rPr lang="pt-BR" sz="2200" i="1">
                        <a:latin typeface="Cambria Math" panose="02040503050406030204" pitchFamily="18" charset="0"/>
                      </a:rPr>
                      <m:t>=</m:t>
                    </m:r>
                  </m:oMath>
                </a14:m>
                <a:endParaRPr lang="pt-BR" sz="2200" dirty="0">
                  <a:latin typeface="Arial Narrow" panose="020B0606020202030204" pitchFamily="34" charset="0"/>
                </a:endParaRPr>
              </a:p>
              <a:p>
                <a:pPr algn="just"/>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𝑡𝑔</m:t>
                    </m:r>
                    <m:d>
                      <m:dPr>
                        <m:ctrlPr>
                          <a:rPr lang="pt-BR" sz="2200" i="1">
                            <a:latin typeface="Cambria Math" panose="02040503050406030204" pitchFamily="18" charset="0"/>
                          </a:rPr>
                        </m:ctrlPr>
                      </m:dPr>
                      <m:e>
                        <m:r>
                          <a:rPr lang="pt-BR" sz="2200" i="1">
                            <a:latin typeface="Cambria Math" panose="02040503050406030204" pitchFamily="18" charset="0"/>
                          </a:rPr>
                          <m:t>1125°</m:t>
                        </m:r>
                      </m:e>
                    </m:d>
                    <m:r>
                      <a:rPr lang="pt-BR" sz="2200" i="1">
                        <a:latin typeface="Cambria Math" panose="02040503050406030204" pitchFamily="18" charset="0"/>
                      </a:rPr>
                      <m:t>=</m:t>
                    </m:r>
                  </m:oMath>
                </a14:m>
                <a:endParaRPr lang="pt-BR" sz="2200" dirty="0">
                  <a:latin typeface="Arial Narrow" panose="020B0606020202030204" pitchFamily="34" charset="0"/>
                </a:endParaRPr>
              </a:p>
            </p:txBody>
          </p:sp>
        </mc:Choice>
        <mc:Fallback xmlns="">
          <p:sp>
            <p:nvSpPr>
              <p:cNvPr id="5" name="CaixaDeTexto 4">
                <a:extLst>
                  <a:ext uri="{FF2B5EF4-FFF2-40B4-BE49-F238E27FC236}">
                    <a16:creationId xmlns:a16="http://schemas.microsoft.com/office/drawing/2014/main" id="{5D35E6DD-702F-C7B4-DE63-23D359DDE6B4}"/>
                  </a:ext>
                </a:extLst>
              </p:cNvPr>
              <p:cNvSpPr txBox="1">
                <a:spLocks noRot="1" noChangeAspect="1" noMove="1" noResize="1" noEditPoints="1" noAdjustHandles="1" noChangeArrowheads="1" noChangeShapeType="1" noTextEdit="1"/>
              </p:cNvSpPr>
              <p:nvPr/>
            </p:nvSpPr>
            <p:spPr>
              <a:xfrm>
                <a:off x="6276002" y="703100"/>
                <a:ext cx="5760000" cy="5989973"/>
              </a:xfrm>
              <a:prstGeom prst="rect">
                <a:avLst/>
              </a:prstGeom>
              <a:blipFill>
                <a:blip r:embed="rId4"/>
                <a:stretch>
                  <a:fillRect l="-1377" t="-610" r="-1483" b="-1221"/>
                </a:stretch>
              </a:blipFill>
            </p:spPr>
            <p:txBody>
              <a:bodyPr/>
              <a:lstStyle/>
              <a:p>
                <a:r>
                  <a:rPr lang="pt-BR">
                    <a:noFill/>
                  </a:rPr>
                  <a:t> </a:t>
                </a:r>
              </a:p>
            </p:txBody>
          </p:sp>
        </mc:Fallback>
      </mc:AlternateContent>
    </p:spTree>
    <p:extLst>
      <p:ext uri="{BB962C8B-B14F-4D97-AF65-F5344CB8AC3E}">
        <p14:creationId xmlns:p14="http://schemas.microsoft.com/office/powerpoint/2010/main" val="10418625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EA98829-BC3D-55F1-68FE-698CBD37FF14}"/>
              </a:ext>
            </a:extLst>
          </p:cNvPr>
          <p:cNvPicPr>
            <a:picLocks noChangeAspect="1"/>
          </p:cNvPicPr>
          <p:nvPr/>
        </p:nvPicPr>
        <p:blipFill>
          <a:blip r:embed="rId2"/>
          <a:srcRect l="566" t="4213" r="-1"/>
          <a:stretch>
            <a:fillRect/>
          </a:stretch>
        </p:blipFill>
        <p:spPr>
          <a:xfrm>
            <a:off x="156000" y="724081"/>
            <a:ext cx="3600000" cy="725583"/>
          </a:xfrm>
          <a:prstGeom prst="rect">
            <a:avLst/>
          </a:prstGeom>
        </p:spPr>
      </p:pic>
      <p:sp>
        <p:nvSpPr>
          <p:cNvPr id="36" name="Retângulo 35">
            <a:extLst>
              <a:ext uri="{FF2B5EF4-FFF2-40B4-BE49-F238E27FC236}">
                <a16:creationId xmlns:a16="http://schemas.microsoft.com/office/drawing/2014/main" id="{554BD8CF-1D07-7313-6965-A1DE6160AB4F}"/>
              </a:ext>
            </a:extLst>
          </p:cNvPr>
          <p:cNvSpPr/>
          <p:nvPr/>
        </p:nvSpPr>
        <p:spPr>
          <a:xfrm>
            <a:off x="6005647" y="851647"/>
            <a:ext cx="144843" cy="26462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17" name="Agrupar 16">
            <a:extLst>
              <a:ext uri="{FF2B5EF4-FFF2-40B4-BE49-F238E27FC236}">
                <a16:creationId xmlns:a16="http://schemas.microsoft.com/office/drawing/2014/main" id="{12FD7CC7-2583-5486-AFD1-7D62BFAED512}"/>
              </a:ext>
            </a:extLst>
          </p:cNvPr>
          <p:cNvGrpSpPr/>
          <p:nvPr/>
        </p:nvGrpSpPr>
        <p:grpSpPr>
          <a:xfrm>
            <a:off x="2128307" y="1420081"/>
            <a:ext cx="7935386" cy="1835962"/>
            <a:chOff x="451834" y="1435623"/>
            <a:chExt cx="7935386" cy="1835962"/>
          </a:xfrm>
        </p:grpSpPr>
        <p:sp>
          <p:nvSpPr>
            <p:cNvPr id="14" name="Retângulo: Cantos Arredondados 13">
              <a:extLst>
                <a:ext uri="{FF2B5EF4-FFF2-40B4-BE49-F238E27FC236}">
                  <a16:creationId xmlns:a16="http://schemas.microsoft.com/office/drawing/2014/main" id="{D31A6B6F-08D3-AE5F-BC8D-6E1C5398C3B6}"/>
                </a:ext>
              </a:extLst>
            </p:cNvPr>
            <p:cNvSpPr/>
            <p:nvPr/>
          </p:nvSpPr>
          <p:spPr>
            <a:xfrm>
              <a:off x="586306" y="1856509"/>
              <a:ext cx="7800914" cy="1415076"/>
            </a:xfrm>
            <a:prstGeom prst="roundRect">
              <a:avLst>
                <a:gd name="adj" fmla="val 25490"/>
              </a:avLst>
            </a:prstGeom>
            <a:solidFill>
              <a:schemeClr val="bg1"/>
            </a:solidFill>
            <a:ln w="190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612900" algn="just"/>
              <a:r>
                <a:rPr lang="pt-BR" sz="24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Já conseguimos encontrar medidas desconhecidas em triângulos retângulos. Mas o que fazer quando um triângulo é acutângulo ou obtusângulo?</a:t>
              </a:r>
              <a:endParaRPr lang="pt-BR" sz="2400" dirty="0">
                <a:solidFill>
                  <a:schemeClr val="tx1"/>
                </a:solidFill>
                <a:latin typeface="Arial Narrow" panose="020B0606020202030204" pitchFamily="34" charset="0"/>
              </a:endParaRPr>
            </a:p>
          </p:txBody>
        </p:sp>
        <p:pic>
          <p:nvPicPr>
            <p:cNvPr id="16" name="Imagem 15">
              <a:extLst>
                <a:ext uri="{FF2B5EF4-FFF2-40B4-BE49-F238E27FC236}">
                  <a16:creationId xmlns:a16="http://schemas.microsoft.com/office/drawing/2014/main" id="{6D888CA4-8D9A-2C4C-9ECD-0854FF1883CD}"/>
                </a:ext>
              </a:extLst>
            </p:cNvPr>
            <p:cNvPicPr>
              <a:picLocks noChangeAspect="1"/>
            </p:cNvPicPr>
            <p:nvPr/>
          </p:nvPicPr>
          <p:blipFill>
            <a:blip r:embed="rId3"/>
            <a:srcRect l="1627"/>
            <a:stretch>
              <a:fillRect/>
            </a:stretch>
          </p:blipFill>
          <p:spPr>
            <a:xfrm>
              <a:off x="451834" y="1435623"/>
              <a:ext cx="1800000" cy="937356"/>
            </a:xfrm>
            <a:prstGeom prst="rect">
              <a:avLst/>
            </a:prstGeom>
          </p:spPr>
        </p:pic>
      </p:grpSp>
      <p:sp>
        <p:nvSpPr>
          <p:cNvPr id="19" name="CaixaDeTexto 18">
            <a:extLst>
              <a:ext uri="{FF2B5EF4-FFF2-40B4-BE49-F238E27FC236}">
                <a16:creationId xmlns:a16="http://schemas.microsoft.com/office/drawing/2014/main" id="{645F375E-C593-9245-B8C8-6514277B625F}"/>
              </a:ext>
            </a:extLst>
          </p:cNvPr>
          <p:cNvSpPr txBox="1"/>
          <p:nvPr/>
        </p:nvSpPr>
        <p:spPr>
          <a:xfrm>
            <a:off x="156000" y="3497925"/>
            <a:ext cx="5760000" cy="2988447"/>
          </a:xfrm>
          <a:prstGeom prst="rect">
            <a:avLst/>
          </a:prstGeom>
          <a:noFill/>
        </p:spPr>
        <p:txBody>
          <a:bodyPr wrap="square">
            <a:spAutoFit/>
          </a:bodyPr>
          <a:lstStyle/>
          <a:p>
            <a:pPr algn="ctr">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LEIS DOS SENOS E COSSENOS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Leis dos Senos e dos Cossenos são teoremas importantes da trigonometria. Com o uso dessas leis, é possível estabelecer relações que auxiliam no cálculo das medidas dos lados e dos ângulos dos triângulos.</a:t>
            </a:r>
          </a:p>
        </p:txBody>
      </p:sp>
      <p:grpSp>
        <p:nvGrpSpPr>
          <p:cNvPr id="35" name="Agrupar 34">
            <a:extLst>
              <a:ext uri="{FF2B5EF4-FFF2-40B4-BE49-F238E27FC236}">
                <a16:creationId xmlns:a16="http://schemas.microsoft.com/office/drawing/2014/main" id="{CCCEBD8F-0F9A-F519-BA7B-540D73B6A3A8}"/>
              </a:ext>
            </a:extLst>
          </p:cNvPr>
          <p:cNvGrpSpPr/>
          <p:nvPr/>
        </p:nvGrpSpPr>
        <p:grpSpPr>
          <a:xfrm>
            <a:off x="6267035" y="3601958"/>
            <a:ext cx="5768965" cy="2722088"/>
            <a:chOff x="6267035" y="1141701"/>
            <a:chExt cx="5768965" cy="2722088"/>
          </a:xfrm>
        </p:grpSpPr>
        <p:sp>
          <p:nvSpPr>
            <p:cNvPr id="21" name="Retângulo: Cantos Arredondados 20">
              <a:extLst>
                <a:ext uri="{FF2B5EF4-FFF2-40B4-BE49-F238E27FC236}">
                  <a16:creationId xmlns:a16="http://schemas.microsoft.com/office/drawing/2014/main" id="{8B778AB7-40F5-13E4-B26D-9032FE5753CC}"/>
                </a:ext>
              </a:extLst>
            </p:cNvPr>
            <p:cNvSpPr/>
            <p:nvPr/>
          </p:nvSpPr>
          <p:spPr>
            <a:xfrm>
              <a:off x="6276000" y="1334407"/>
              <a:ext cx="5760000" cy="2529382"/>
            </a:xfrm>
            <a:prstGeom prst="roundRect">
              <a:avLst>
                <a:gd name="adj" fmla="val 21591"/>
              </a:avLst>
            </a:prstGeom>
            <a:solidFill>
              <a:schemeClr val="bg1"/>
            </a:solidFill>
            <a:ln w="19050">
              <a:solidFill>
                <a:srgbClr val="E87C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703388" algn="just"/>
              <a:r>
                <a:rPr lang="pt-BR" sz="2200" dirty="0">
                  <a:solidFill>
                    <a:schemeClr val="tx1"/>
                  </a:solidFill>
                  <a:latin typeface="Arial Narrow" panose="020B0606020202030204" pitchFamily="34" charset="0"/>
                </a:rPr>
                <a:t>A aplicação dessas leis é indicada para os triângulos acutângulos e obtusângulos.</a:t>
              </a:r>
            </a:p>
            <a:p>
              <a:pPr algn="just"/>
              <a:r>
                <a:rPr lang="pt-BR" sz="2200" dirty="0">
                  <a:solidFill>
                    <a:schemeClr val="tx1"/>
                  </a:solidFill>
                  <a:latin typeface="Arial Narrow" panose="020B0606020202030204" pitchFamily="34" charset="0"/>
                </a:rPr>
                <a:t>As </a:t>
              </a:r>
              <a:r>
                <a:rPr lang="pt-BR" sz="2200" b="1" dirty="0">
                  <a:solidFill>
                    <a:schemeClr val="tx1"/>
                  </a:solidFill>
                  <a:latin typeface="Arial Narrow" panose="020B0606020202030204" pitchFamily="34" charset="0"/>
                </a:rPr>
                <a:t>relações trigonométricas </a:t>
              </a:r>
              <a:r>
                <a:rPr lang="pt-BR" sz="2200" dirty="0">
                  <a:solidFill>
                    <a:schemeClr val="tx1"/>
                  </a:solidFill>
                  <a:latin typeface="Arial Narrow" panose="020B0606020202030204" pitchFamily="34" charset="0"/>
                </a:rPr>
                <a:t>do seno, </a:t>
              </a:r>
              <a:r>
                <a:rPr lang="pt-BR" sz="2200" u="sng" dirty="0">
                  <a:solidFill>
                    <a:schemeClr val="tx1"/>
                  </a:solidFill>
                  <a:latin typeface="Arial Narrow" panose="020B0606020202030204" pitchFamily="34" charset="0"/>
                  <a:hlinkClick r:id="rId4">
                    <a:extLst>
                      <a:ext uri="{A12FA001-AC4F-418D-AE19-62706E023703}">
                        <ahyp:hlinkClr xmlns:ahyp="http://schemas.microsoft.com/office/drawing/2018/hyperlinkcolor" val="tx"/>
                      </a:ext>
                    </a:extLst>
                  </a:hlinkClick>
                </a:rPr>
                <a:t>cosseno</a:t>
              </a:r>
              <a:r>
                <a:rPr lang="pt-BR" sz="2200" dirty="0">
                  <a:solidFill>
                    <a:schemeClr val="tx1"/>
                  </a:solidFill>
                  <a:latin typeface="Arial Narrow" panose="020B0606020202030204" pitchFamily="34" charset="0"/>
                </a:rPr>
                <a:t> e </a:t>
              </a:r>
              <a:r>
                <a:rPr lang="pt-BR" sz="2200" u="sng" dirty="0">
                  <a:solidFill>
                    <a:schemeClr val="tx1"/>
                  </a:solidFill>
                  <a:latin typeface="Arial Narrow" panose="020B0606020202030204" pitchFamily="34" charset="0"/>
                  <a:hlinkClick r:id="rId5">
                    <a:extLst>
                      <a:ext uri="{A12FA001-AC4F-418D-AE19-62706E023703}">
                        <ahyp:hlinkClr xmlns:ahyp="http://schemas.microsoft.com/office/drawing/2018/hyperlinkcolor" val="tx"/>
                      </a:ext>
                    </a:extLst>
                  </a:hlinkClick>
                </a:rPr>
                <a:t>tangente</a:t>
              </a:r>
              <a:r>
                <a:rPr lang="pt-BR" sz="2200" dirty="0">
                  <a:solidFill>
                    <a:schemeClr val="tx1"/>
                  </a:solidFill>
                  <a:latin typeface="Arial Narrow" panose="020B0606020202030204" pitchFamily="34" charset="0"/>
                </a:rPr>
                <a:t> não se aplicam aos triângulos acutângulos e obtusângulos. A resolução desses triângulos se dá por meio da Lei dos Senos e dos Cossenos.</a:t>
              </a:r>
            </a:p>
          </p:txBody>
        </p:sp>
        <p:pic>
          <p:nvPicPr>
            <p:cNvPr id="34" name="Imagem 33">
              <a:extLst>
                <a:ext uri="{FF2B5EF4-FFF2-40B4-BE49-F238E27FC236}">
                  <a16:creationId xmlns:a16="http://schemas.microsoft.com/office/drawing/2014/main" id="{2B4786CB-F3FC-28F9-6DA3-B28F115ADB8E}"/>
                </a:ext>
              </a:extLst>
            </p:cNvPr>
            <p:cNvPicPr>
              <a:picLocks noChangeAspect="1"/>
            </p:cNvPicPr>
            <p:nvPr/>
          </p:nvPicPr>
          <p:blipFill>
            <a:blip r:embed="rId6"/>
            <a:stretch>
              <a:fillRect/>
            </a:stretch>
          </p:blipFill>
          <p:spPr>
            <a:xfrm>
              <a:off x="6267035" y="1141701"/>
              <a:ext cx="1800000" cy="672289"/>
            </a:xfrm>
            <a:prstGeom prst="rect">
              <a:avLst/>
            </a:prstGeom>
          </p:spPr>
        </p:pic>
      </p:grpSp>
    </p:spTree>
    <p:extLst>
      <p:ext uri="{BB962C8B-B14F-4D97-AF65-F5344CB8AC3E}">
        <p14:creationId xmlns:p14="http://schemas.microsoft.com/office/powerpoint/2010/main" val="28603973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40B32FF4-984E-61F1-5DBE-E0443E6436A2}"/>
                  </a:ext>
                </a:extLst>
              </p:cNvPr>
              <p:cNvSpPr txBox="1"/>
              <p:nvPr/>
            </p:nvSpPr>
            <p:spPr>
              <a:xfrm>
                <a:off x="340659" y="705330"/>
                <a:ext cx="11528611" cy="6036204"/>
              </a:xfrm>
              <a:prstGeom prst="rect">
                <a:avLst/>
              </a:prstGeom>
              <a:solidFill>
                <a:schemeClr val="bg1"/>
              </a:solidFill>
            </p:spPr>
            <p:txBody>
              <a:bodyPr wrap="square">
                <a:spAutoFit/>
              </a:bodyPr>
              <a:lstStyle/>
              <a:p>
                <a:pPr lvl="0" algn="just">
                  <a:lnSpc>
                    <a:spcPct val="115000"/>
                  </a:lnSpc>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Lei dos Senos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lei dos senos é uma relação de proporção em qualquer triângulo inscrito em uma circunferência de raio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Lei dos senos ou Teorema dos senos indica que: </a:t>
                </a:r>
              </a:p>
              <a:p>
                <a:pPr algn="ctr">
                  <a:lnSpc>
                    <a:spcPct val="115000"/>
                  </a:lnSpc>
                  <a:spcBef>
                    <a:spcPts val="300"/>
                  </a:spcBef>
                  <a:spcAft>
                    <a:spcPts val="300"/>
                  </a:spcAft>
                  <a:buNone/>
                </a:pPr>
                <a:r>
                  <a:rPr lang="pt-BR" sz="2200" b="1" i="1"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rPr>
                  <a:t>“A relação entre a medida do lado de um triângulo e o seno do ângulo oposto a esse lado é constante e igual ao diâmetro da circunferência circunscrita ao triângulo”.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Essa lei é representada pela seguinte fórmula: </a:t>
                </a:r>
                <a:endParaRPr lang="pt-BR" sz="2200" b="1" i="1"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f>
                        <m:fPr>
                          <m:ctrlP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𝐚</m:t>
                          </m:r>
                        </m:num>
                        <m:den>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𝒔𝒆𝒏</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𝜶</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𝐛</m:t>
                          </m:r>
                        </m:num>
                        <m:den>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𝒔𝒆𝒏</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𝜷</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𝐜</m:t>
                          </m:r>
                        </m:num>
                        <m:den>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𝒔𝒆𝒏</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𝜽</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𝟐</m:t>
                      </m:r>
                      <m: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𝒓</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40B32FF4-984E-61F1-5DBE-E0443E6436A2}"/>
                  </a:ext>
                </a:extLst>
              </p:cNvPr>
              <p:cNvSpPr txBox="1">
                <a:spLocks noRot="1" noChangeAspect="1" noMove="1" noResize="1" noEditPoints="1" noAdjustHandles="1" noChangeArrowheads="1" noChangeShapeType="1" noTextEdit="1"/>
              </p:cNvSpPr>
              <p:nvPr/>
            </p:nvSpPr>
            <p:spPr>
              <a:xfrm>
                <a:off x="340659" y="705330"/>
                <a:ext cx="11528611" cy="6036204"/>
              </a:xfrm>
              <a:prstGeom prst="rect">
                <a:avLst/>
              </a:prstGeom>
              <a:blipFill>
                <a:blip r:embed="rId2"/>
                <a:stretch>
                  <a:fillRect l="-687" t="-505" r="-846"/>
                </a:stretch>
              </a:blipFill>
            </p:spPr>
            <p:txBody>
              <a:bodyPr/>
              <a:lstStyle/>
              <a:p>
                <a:r>
                  <a:rPr lang="pt-BR">
                    <a:noFill/>
                  </a:rPr>
                  <a:t> </a:t>
                </a:r>
              </a:p>
            </p:txBody>
          </p:sp>
        </mc:Fallback>
      </mc:AlternateContent>
      <p:pic>
        <p:nvPicPr>
          <p:cNvPr id="4" name="Imagem 3" descr="Tela de computador com texto preto sobre fundo branco&#10;&#10;O conteúdo gerado por IA pode estar incorreto.">
            <a:extLst>
              <a:ext uri="{FF2B5EF4-FFF2-40B4-BE49-F238E27FC236}">
                <a16:creationId xmlns:a16="http://schemas.microsoft.com/office/drawing/2014/main" id="{F88644C8-41BB-EBA4-9E2B-67BC600DA12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rcRect l="37294" t="23168" r="43501" b="46903"/>
          <a:stretch>
            <a:fillRect/>
          </a:stretch>
        </p:blipFill>
        <p:spPr bwMode="auto">
          <a:xfrm>
            <a:off x="4656809" y="1523327"/>
            <a:ext cx="2878382" cy="273490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264715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564124F-5F55-2EFE-86CC-AA870587C922}"/>
                  </a:ext>
                </a:extLst>
              </p:cNvPr>
              <p:cNvSpPr txBox="1"/>
              <p:nvPr/>
            </p:nvSpPr>
            <p:spPr>
              <a:xfrm>
                <a:off x="156000" y="764318"/>
                <a:ext cx="5760000" cy="5819606"/>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Determine o valor de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na figura a seguir.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i="1" u="sng"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i="1" u="sng" kern="100" dirty="0">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 Pela lei dos senos, temos a igualdade:</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𝛼</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𝑏</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𝛽</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𝛾</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Como os lados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são conhecidos e o ângulo </a:t>
                </a:r>
                <a14:m>
                  <m:oMath xmlns:m="http://schemas.openxmlformats.org/officeDocument/2006/math">
                    <m:acc>
                      <m:accPr>
                        <m: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𝐶</m:t>
                        </m:r>
                      </m:e>
                    </m:acc>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igual a 30°,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𝛼</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𝛾</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120°</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30°</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E564124F-5F55-2EFE-86CC-AA870587C922}"/>
                  </a:ext>
                </a:extLst>
              </p:cNvPr>
              <p:cNvSpPr txBox="1">
                <a:spLocks noRot="1" noChangeAspect="1" noMove="1" noResize="1" noEditPoints="1" noAdjustHandles="1" noChangeArrowheads="1" noChangeShapeType="1" noTextEdit="1"/>
              </p:cNvSpPr>
              <p:nvPr/>
            </p:nvSpPr>
            <p:spPr>
              <a:xfrm>
                <a:off x="156000" y="764318"/>
                <a:ext cx="5760000" cy="5819606"/>
              </a:xfrm>
              <a:prstGeom prst="rect">
                <a:avLst/>
              </a:prstGeom>
              <a:blipFill>
                <a:blip r:embed="rId2"/>
                <a:stretch>
                  <a:fillRect l="-1377" t="-419" r="-4131"/>
                </a:stretch>
              </a:blipFill>
            </p:spPr>
            <p:txBody>
              <a:bodyPr/>
              <a:lstStyle/>
              <a:p>
                <a:r>
                  <a:rPr lang="pt-BR">
                    <a:noFill/>
                  </a:rPr>
                  <a:t> </a:t>
                </a:r>
              </a:p>
            </p:txBody>
          </p:sp>
        </mc:Fallback>
      </mc:AlternateContent>
      <p:pic>
        <p:nvPicPr>
          <p:cNvPr id="4" name="Imagem 3" descr="Uma imagem contendo Diagrama&#10;&#10;Descrição gerada automaticamente">
            <a:extLst>
              <a:ext uri="{FF2B5EF4-FFF2-40B4-BE49-F238E27FC236}">
                <a16:creationId xmlns:a16="http://schemas.microsoft.com/office/drawing/2014/main" id="{61E29BA4-81CB-9422-A03F-E62325A85B7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633" y="1198412"/>
            <a:ext cx="4036059" cy="2405400"/>
          </a:xfrm>
          <a:prstGeom prst="rect">
            <a:avLst/>
          </a:prstGeom>
          <a:noFill/>
          <a:ln>
            <a:noFill/>
          </a:ln>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6973C3C-CABB-A38E-0060-9E58A2C36D62}"/>
                  </a:ext>
                </a:extLst>
              </p:cNvPr>
              <p:cNvSpPr txBox="1"/>
              <p:nvPr/>
            </p:nvSpPr>
            <p:spPr>
              <a:xfrm>
                <a:off x="6276000" y="862933"/>
                <a:ext cx="5760000" cy="5110310"/>
              </a:xfrm>
              <a:prstGeom prst="rect">
                <a:avLst/>
              </a:prstGeom>
              <a:noFill/>
            </p:spPr>
            <p:txBody>
              <a:bodyPr wrap="square">
                <a:spAutoFit/>
              </a:bodyPr>
              <a:lstStyle/>
              <a:p>
                <a:pPr algn="just">
                  <a:spcAft>
                    <a:spcPts val="800"/>
                  </a:spcAft>
                  <a:buNone/>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Lembre-se que, quando o seno está no 2º quadrante ele é igual ao seu correspondente no 1º quadrante, ou seja: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𝜋</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𝜃</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180°−120°</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60°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Dessa forma: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Desta forma, a medida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100</m:t>
                    </m:r>
                    <m:rad>
                      <m:radPr>
                        <m:degHide m:val="on"/>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e>
                    </m:rad>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metros.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86973C3C-CABB-A38E-0060-9E58A2C36D62}"/>
                  </a:ext>
                </a:extLst>
              </p:cNvPr>
              <p:cNvSpPr txBox="1">
                <a:spLocks noRot="1" noChangeAspect="1" noMove="1" noResize="1" noEditPoints="1" noAdjustHandles="1" noChangeArrowheads="1" noChangeShapeType="1" noTextEdit="1"/>
              </p:cNvSpPr>
              <p:nvPr/>
            </p:nvSpPr>
            <p:spPr>
              <a:xfrm>
                <a:off x="6276000" y="862933"/>
                <a:ext cx="5760000" cy="5110310"/>
              </a:xfrm>
              <a:prstGeom prst="rect">
                <a:avLst/>
              </a:prstGeom>
              <a:blipFill>
                <a:blip r:embed="rId4"/>
                <a:stretch>
                  <a:fillRect l="-1377" t="-716" r="-1483" b="-155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8" name="Tabela 7">
                <a:extLst>
                  <a:ext uri="{FF2B5EF4-FFF2-40B4-BE49-F238E27FC236}">
                    <a16:creationId xmlns:a16="http://schemas.microsoft.com/office/drawing/2014/main" id="{7E8EFD7A-F95B-9934-EF88-9374ECF22DC9}"/>
                  </a:ext>
                </a:extLst>
              </p:cNvPr>
              <p:cNvGraphicFramePr>
                <a:graphicFrameLocks noGrp="1"/>
              </p:cNvGraphicFramePr>
              <p:nvPr>
                <p:extLst>
                  <p:ext uri="{D42A27DB-BD31-4B8C-83A1-F6EECF244321}">
                    <p14:modId xmlns:p14="http://schemas.microsoft.com/office/powerpoint/2010/main" val="1385631500"/>
                  </p:ext>
                </p:extLst>
              </p:nvPr>
            </p:nvGraphicFramePr>
            <p:xfrm>
              <a:off x="6709822" y="2971206"/>
              <a:ext cx="4677202" cy="2331276"/>
            </p:xfrm>
            <a:graphic>
              <a:graphicData uri="http://schemas.openxmlformats.org/drawingml/2006/table">
                <a:tbl>
                  <a:tblPr firstRow="1" bandRow="1">
                    <a:tableStyleId>{5C22544A-7EE6-4342-B048-85BDC9FD1C3A}</a:tableStyleId>
                  </a:tblPr>
                  <a:tblGrid>
                    <a:gridCol w="2338601">
                      <a:extLst>
                        <a:ext uri="{9D8B030D-6E8A-4147-A177-3AD203B41FA5}">
                          <a16:colId xmlns:a16="http://schemas.microsoft.com/office/drawing/2014/main" val="1632840727"/>
                        </a:ext>
                      </a:extLst>
                    </a:gridCol>
                    <a:gridCol w="2338601">
                      <a:extLst>
                        <a:ext uri="{9D8B030D-6E8A-4147-A177-3AD203B41FA5}">
                          <a16:colId xmlns:a16="http://schemas.microsoft.com/office/drawing/2014/main" val="2824547587"/>
                        </a:ext>
                      </a:extLst>
                    </a:gridCol>
                  </a:tblGrid>
                  <a:tr h="370840">
                    <a:tc>
                      <a:txBody>
                        <a:bodyPr/>
                        <a:lstStyle/>
                        <a:p>
                          <a:pPr algn="ctr">
                            <a:spcAft>
                              <a:spcPts val="400"/>
                            </a:spcAft>
                            <a:buNone/>
                          </a:pPr>
                          <a14:m>
                            <m:oMathPara xmlns:m="http://schemas.openxmlformats.org/officeDocument/2006/math">
                              <m:oMathParaPr>
                                <m:jc m:val="centerGroup"/>
                              </m:oMathParaPr>
                              <m:oMath xmlns:m="http://schemas.openxmlformats.org/officeDocument/2006/math">
                                <m:f>
                                  <m:fPr>
                                    <m:ctrlPr>
                                      <a:rPr lang="pt-BR" sz="2000" i="1" kern="100" smtClean="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𝑠𝑒𝑛</m:t>
                                    </m:r>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60°</m:t>
                                    </m:r>
                                  </m:den>
                                </m:f>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100</m:t>
                                    </m:r>
                                  </m:num>
                                  <m:den>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𝑠𝑒𝑛</m:t>
                                    </m:r>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30°</m:t>
                                    </m:r>
                                  </m:den>
                                </m:f>
                              </m:oMath>
                            </m:oMathPara>
                          </a14:m>
                          <a:endParaRPr lang="pt-BR" sz="2000" i="1" kern="100" dirty="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endParaRPr>
                        </a:p>
                        <a:p>
                          <a:pPr algn="ctr">
                            <a:spcAft>
                              <a:spcPts val="400"/>
                            </a:spcAft>
                            <a:buNone/>
                          </a:pPr>
                          <a14:m>
                            <m:oMathPara xmlns:m="http://schemas.openxmlformats.org/officeDocument/2006/math">
                              <m:oMathParaPr>
                                <m:jc m:val="centerGroup"/>
                              </m:oMathParaPr>
                              <m:oMath xmlns:m="http://schemas.openxmlformats.org/officeDocument/2006/math">
                                <m:f>
                                  <m:fPr>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ad>
                                          <m:radPr>
                                            <m:degHide m:val="on"/>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e>
                                        </m:rad>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100</m:t>
                                    </m:r>
                                  </m:num>
                                  <m:den>
                                    <m:f>
                                      <m:fPr>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1 </m:t>
                                        </m:r>
                                      </m:num>
                                      <m:den>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den>
                                    </m:f>
                                  </m:den>
                                </m:f>
                              </m:oMath>
                            </m:oMathPara>
                          </a14:m>
                          <a:endParaRPr lang="pt-BR" sz="2000" i="1" kern="100" dirty="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endParaRPr>
                        </a:p>
                        <a:p>
                          <a:pPr algn="ctr">
                            <a:spcAft>
                              <a:spcPts val="400"/>
                            </a:spcAft>
                            <a:buNone/>
                          </a:pPr>
                          <a14:m>
                            <m:oMathPara xmlns:m="http://schemas.openxmlformats.org/officeDocument/2006/math">
                              <m:oMathParaPr>
                                <m:jc m:val="centerGroup"/>
                              </m:oMathParaPr>
                              <m:oMath xmlns:m="http://schemas.openxmlformats.org/officeDocument/2006/math">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ad>
                                      <m:radPr>
                                        <m:degHide m:val="on"/>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e>
                                    </m:rad>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=100∙</m:t>
                                </m:r>
                                <m:f>
                                  <m:fPr>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1 </m:t>
                                    </m:r>
                                  </m:den>
                                </m:f>
                              </m:oMath>
                            </m:oMathPara>
                          </a14:m>
                          <a:endParaRPr lang="pt-BR" sz="2000" i="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pPr algn="ctr">
                            <a:spcAft>
                              <a:spcPts val="400"/>
                            </a:spcAft>
                            <a:buNone/>
                          </a:pPr>
                          <a14:m>
                            <m:oMathPara xmlns:m="http://schemas.openxmlformats.org/officeDocument/2006/math">
                              <m:oMathParaPr>
                                <m:jc m:val="centerGroup"/>
                              </m:oMathParaPr>
                              <m:oMath xmlns:m="http://schemas.openxmlformats.org/officeDocument/2006/math">
                                <m:f>
                                  <m:fPr>
                                    <m:ctrlPr>
                                      <a:rPr lang="pt-BR" sz="2000" i="1" kern="100" smtClean="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ad>
                                      <m:radPr>
                                        <m:degHide m:val="on"/>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e>
                                    </m:rad>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=200</m:t>
                                </m:r>
                              </m:oMath>
                            </m:oMathPara>
                          </a14:m>
                          <a:endParaRPr lang="pt-BR" sz="2000" i="1" kern="100" dirty="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endParaRPr>
                        </a:p>
                        <a:p>
                          <a:pPr algn="ctr">
                            <a:spcAft>
                              <a:spcPts val="400"/>
                            </a:spcAft>
                            <a:buNone/>
                          </a:pPr>
                          <a14:m>
                            <m:oMathPara xmlns:m="http://schemas.openxmlformats.org/officeDocument/2006/math">
                              <m:oMathParaPr>
                                <m:jc m:val="centerGroup"/>
                              </m:oMathParaPr>
                              <m:oMath xmlns:m="http://schemas.openxmlformats.org/officeDocument/2006/math">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=200</m:t>
                                </m:r>
                                <m:rad>
                                  <m:radPr>
                                    <m:degHide m:val="on"/>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3 </m:t>
                                    </m:r>
                                  </m:e>
                                </m:rad>
                              </m:oMath>
                            </m:oMathPara>
                          </a14:m>
                          <a:endPar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400"/>
                            </a:spcAft>
                            <a:buNone/>
                          </a:pPr>
                          <a14:m>
                            <m:oMathPara xmlns:m="http://schemas.openxmlformats.org/officeDocument/2006/math">
                              <m:oMathParaPr>
                                <m:jc m:val="centerGroup"/>
                              </m:oMathParaPr>
                              <m:oMath xmlns:m="http://schemas.openxmlformats.org/officeDocument/2006/math">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=100</m:t>
                                </m:r>
                                <m:rad>
                                  <m:radPr>
                                    <m:degHide m:val="on"/>
                                    <m:ctrlP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0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3 </m:t>
                                    </m:r>
                                  </m:e>
                                </m:rad>
                              </m:oMath>
                            </m:oMathPara>
                          </a14:m>
                          <a:endParaRPr lang="pt-BR" sz="2000" dirty="0">
                            <a:solidFill>
                              <a:schemeClr val="tx1"/>
                            </a:solidFill>
                          </a:endParaRPr>
                        </a:p>
                      </a:txBody>
                      <a:tcPr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819946030"/>
                      </a:ext>
                    </a:extLst>
                  </a:tr>
                </a:tbl>
              </a:graphicData>
            </a:graphic>
          </p:graphicFrame>
        </mc:Choice>
        <mc:Fallback xmlns="">
          <p:graphicFrame>
            <p:nvGraphicFramePr>
              <p:cNvPr id="8" name="Tabela 7">
                <a:extLst>
                  <a:ext uri="{FF2B5EF4-FFF2-40B4-BE49-F238E27FC236}">
                    <a16:creationId xmlns:a16="http://schemas.microsoft.com/office/drawing/2014/main" id="{7E8EFD7A-F95B-9934-EF88-9374ECF22DC9}"/>
                  </a:ext>
                </a:extLst>
              </p:cNvPr>
              <p:cNvGraphicFramePr>
                <a:graphicFrameLocks noGrp="1"/>
              </p:cNvGraphicFramePr>
              <p:nvPr>
                <p:extLst>
                  <p:ext uri="{D42A27DB-BD31-4B8C-83A1-F6EECF244321}">
                    <p14:modId xmlns:p14="http://schemas.microsoft.com/office/powerpoint/2010/main" val="1385631500"/>
                  </p:ext>
                </p:extLst>
              </p:nvPr>
            </p:nvGraphicFramePr>
            <p:xfrm>
              <a:off x="6709822" y="2971206"/>
              <a:ext cx="4677202" cy="2331276"/>
            </p:xfrm>
            <a:graphic>
              <a:graphicData uri="http://schemas.openxmlformats.org/drawingml/2006/table">
                <a:tbl>
                  <a:tblPr firstRow="1" bandRow="1">
                    <a:tableStyleId>{5C22544A-7EE6-4342-B048-85BDC9FD1C3A}</a:tableStyleId>
                  </a:tblPr>
                  <a:tblGrid>
                    <a:gridCol w="2338601">
                      <a:extLst>
                        <a:ext uri="{9D8B030D-6E8A-4147-A177-3AD203B41FA5}">
                          <a16:colId xmlns:a16="http://schemas.microsoft.com/office/drawing/2014/main" val="1632840727"/>
                        </a:ext>
                      </a:extLst>
                    </a:gridCol>
                    <a:gridCol w="2338601">
                      <a:extLst>
                        <a:ext uri="{9D8B030D-6E8A-4147-A177-3AD203B41FA5}">
                          <a16:colId xmlns:a16="http://schemas.microsoft.com/office/drawing/2014/main" val="2824547587"/>
                        </a:ext>
                      </a:extLst>
                    </a:gridCol>
                  </a:tblGrid>
                  <a:tr h="2331276">
                    <a:tc>
                      <a:txBody>
                        <a:bodyPr/>
                        <a:lstStyle/>
                        <a:p>
                          <a:endParaRPr lang="pt-BR"/>
                        </a:p>
                      </a:txBody>
                      <a:tcPr anchor="ctr">
                        <a:lnR w="12700" cap="flat" cmpd="sng" algn="ctr">
                          <a:solidFill>
                            <a:schemeClr val="tx1"/>
                          </a:solidFill>
                          <a:prstDash val="solid"/>
                          <a:round/>
                          <a:headEnd type="none" w="med" len="med"/>
                          <a:tailEnd type="none" w="med" len="med"/>
                        </a:lnR>
                        <a:blipFill>
                          <a:blip r:embed="rId5"/>
                          <a:stretch>
                            <a:fillRect l="-260" t="-261" r="-101302" b="-1044"/>
                          </a:stretch>
                        </a:blipFill>
                      </a:tcPr>
                    </a:tc>
                    <a:tc>
                      <a:txBody>
                        <a:bodyPr/>
                        <a:lstStyle/>
                        <a:p>
                          <a:endParaRPr lang="pt-BR"/>
                        </a:p>
                      </a:txBody>
                      <a:tcPr anchor="ctr">
                        <a:lnL w="12700" cap="flat" cmpd="sng" algn="ctr">
                          <a:solidFill>
                            <a:schemeClr val="tx1"/>
                          </a:solidFill>
                          <a:prstDash val="solid"/>
                          <a:round/>
                          <a:headEnd type="none" w="med" len="med"/>
                          <a:tailEnd type="none" w="med" len="med"/>
                        </a:lnL>
                        <a:blipFill>
                          <a:blip r:embed="rId5"/>
                          <a:stretch>
                            <a:fillRect l="-100260" t="-261" r="-1302" b="-1044"/>
                          </a:stretch>
                        </a:blipFill>
                      </a:tcPr>
                    </a:tc>
                    <a:extLst>
                      <a:ext uri="{0D108BD9-81ED-4DB2-BD59-A6C34878D82A}">
                        <a16:rowId xmlns:a16="http://schemas.microsoft.com/office/drawing/2014/main" val="819946030"/>
                      </a:ext>
                    </a:extLst>
                  </a:tr>
                </a:tbl>
              </a:graphicData>
            </a:graphic>
          </p:graphicFrame>
        </mc:Fallback>
      </mc:AlternateContent>
    </p:spTree>
    <p:extLst>
      <p:ext uri="{BB962C8B-B14F-4D97-AF65-F5344CB8AC3E}">
        <p14:creationId xmlns:p14="http://schemas.microsoft.com/office/powerpoint/2010/main" val="8314293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BEFB0FB-021E-651D-8B03-DCCDCCC44F96}"/>
              </a:ext>
            </a:extLst>
          </p:cNvPr>
          <p:cNvSpPr txBox="1"/>
          <p:nvPr/>
        </p:nvSpPr>
        <p:spPr>
          <a:xfrm>
            <a:off x="147740" y="625223"/>
            <a:ext cx="5760000" cy="4233403"/>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Lei dos Cossenos</a:t>
            </a:r>
            <a:endParaRPr lang="pt-BR" sz="7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É utilizada para realizar o cálculo das medidas dos lados e dos ângulos de um triângulo, quando se conhece, pelo menos, um de seus ângulos. Essa lei pode ser enunciada da seguinte forma:</a:t>
            </a:r>
          </a:p>
          <a:p>
            <a:pPr algn="ctr">
              <a:lnSpc>
                <a:spcPct val="115000"/>
              </a:lnSpc>
              <a:spcBef>
                <a:spcPts val="300"/>
              </a:spcBef>
              <a:spcAft>
                <a:spcPts val="300"/>
              </a:spcAft>
              <a:buNone/>
            </a:pPr>
            <a:r>
              <a:rPr lang="pt-BR" sz="2200" b="1" i="1" kern="100" dirty="0">
                <a:solidFill>
                  <a:srgbClr val="196B24"/>
                </a:solidFill>
                <a:effectLst/>
                <a:latin typeface="Arial Narrow" panose="020B0606020202030204" pitchFamily="34" charset="0"/>
                <a:ea typeface="MS Mincho" panose="02020609040205080304" pitchFamily="49" charset="-128"/>
                <a:cs typeface="Times New Roman" panose="02020603050405020304" pitchFamily="18" charset="0"/>
              </a:rPr>
              <a:t>“O quadrado de um dos lados do triângulo é igual à soma dos quadrados dos outros dois lados, menos o dobro do produto desses dois lados pelo cosseno do ângulo formado entre eles”.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Sendo assim, dado um triângulo ABC,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a:extLst>
              <a:ext uri="{FF2B5EF4-FFF2-40B4-BE49-F238E27FC236}">
                <a16:creationId xmlns:a16="http://schemas.microsoft.com/office/drawing/2014/main" id="{BC7136A8-2577-9D42-8B1C-9E7B30DF170A}"/>
              </a:ext>
            </a:extLst>
          </p:cNvPr>
          <p:cNvPicPr>
            <a:picLocks noChangeAspect="1"/>
          </p:cNvPicPr>
          <p:nvPr/>
        </p:nvPicPr>
        <p:blipFill>
          <a:blip r:embed="rId2"/>
          <a:srcRect l="957" r="51080" b="27077"/>
          <a:stretch>
            <a:fillRect/>
          </a:stretch>
        </p:blipFill>
        <p:spPr>
          <a:xfrm>
            <a:off x="129808" y="4858625"/>
            <a:ext cx="5926955" cy="1533209"/>
          </a:xfrm>
          <a:prstGeom prst="rect">
            <a:avLst/>
          </a:prstGeom>
        </p:spPr>
      </p:pic>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5C14B6ED-E6D2-D8C3-BFAF-C9A7E2599D90}"/>
                  </a:ext>
                </a:extLst>
              </p:cNvPr>
              <p:cNvSpPr txBox="1"/>
              <p:nvPr/>
            </p:nvSpPr>
            <p:spPr>
              <a:xfrm>
                <a:off x="6206954" y="625223"/>
                <a:ext cx="5760000" cy="6005042"/>
              </a:xfrm>
              <a:prstGeom prst="rect">
                <a:avLst/>
              </a:prstGeom>
              <a:noFill/>
            </p:spPr>
            <p:txBody>
              <a:bodyPr wrap="square">
                <a:spAutoFit/>
              </a:bodyPr>
              <a:lstStyle/>
              <a:p>
                <a:pPr algn="just">
                  <a:buNone/>
                </a:pPr>
                <a:r>
                  <a:rPr lang="pt-BR" sz="20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 </a:t>
                </a: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Determine o valor de </a:t>
                </a:r>
                <a14:m>
                  <m:oMath xmlns:m="http://schemas.openxmlformats.org/officeDocument/2006/math">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na figura, a seguir, usando </a:t>
                </a:r>
                <a14:m>
                  <m:oMath xmlns:m="http://schemas.openxmlformats.org/officeDocument/2006/math">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𝑐𝑜𝑠</m:t>
                    </m:r>
                    <m:d>
                      <m:d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56°</m:t>
                        </m:r>
                      </m:e>
                    </m:d>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≅0,56</m:t>
                    </m:r>
                  </m:oMath>
                </a14:m>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000" b="1"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800"/>
                  </a:spcAft>
                  <a:buNone/>
                </a:pPr>
                <a:endParaRPr lang="pt-BR" sz="20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0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0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000" i="1" u="sng" kern="100" dirty="0">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000" i="1" kern="100" dirty="0">
                    <a:effectLst/>
                    <a:latin typeface="Arial Narrow" panose="020B0606020202030204" pitchFamily="34" charset="0"/>
                    <a:ea typeface="MS Mincho" panose="02020609040205080304" pitchFamily="49" charset="-128"/>
                    <a:cs typeface="Times New Roman" panose="02020603050405020304" pitchFamily="18" charset="0"/>
                  </a:rPr>
                  <a:t>: Aplicando a lei dos cossenos, temos: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left"/>
                    </m:oMathParaPr>
                    <m:oMath xmlns:m="http://schemas.openxmlformats.org/officeDocument/2006/math">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𝑏</m:t>
                          </m:r>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𝑎</m:t>
                          </m:r>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𝑐</m:t>
                          </m:r>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𝑎𝑐</m:t>
                      </m:r>
                      <m:r>
                        <a:rPr lang="pt-BR" sz="2000" i="1" kern="100">
                          <a:effectLst/>
                          <a:latin typeface="Cambria Math" panose="02040503050406030204" pitchFamily="18" charset="0"/>
                          <a:ea typeface="MS Mincho" panose="02020609040205080304" pitchFamily="49" charset="-128"/>
                          <a:cs typeface="Cambria Math" panose="02040503050406030204" pitchFamily="18" charset="0"/>
                        </a:rPr>
                        <m:t>⋅</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𝑐𝑜𝑠</m:t>
                      </m:r>
                      <m:r>
                        <a:rPr lang="pt-BR" sz="2000" i="1" kern="100">
                          <a:effectLst/>
                          <a:latin typeface="Cambria Math" panose="02040503050406030204" pitchFamily="18" charset="0"/>
                          <a:ea typeface="MS Mincho" panose="02020609040205080304" pitchFamily="49" charset="-128"/>
                          <a:cs typeface="Arial Narrow" panose="020B0606020202030204" pitchFamily="34" charset="0"/>
                        </a:rPr>
                        <m:t>𝛽</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left"/>
                    </m:oMathParaPr>
                    <m:oMath xmlns:m="http://schemas.openxmlformats.org/officeDocument/2006/math">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9</m:t>
                          </m:r>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5</m:t>
                          </m:r>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000" i="1" kern="100">
                          <a:effectLst/>
                          <a:latin typeface="Cambria Math" panose="02040503050406030204" pitchFamily="18" charset="0"/>
                          <a:ea typeface="MS Mincho" panose="02020609040205080304" pitchFamily="49" charset="-128"/>
                          <a:cs typeface="Cambria Math" panose="02040503050406030204" pitchFamily="18" charset="0"/>
                        </a:rPr>
                        <m:t>⋅</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9</m:t>
                      </m:r>
                      <m:r>
                        <a:rPr lang="pt-BR" sz="2000" i="1" kern="100">
                          <a:effectLst/>
                          <a:latin typeface="Cambria Math" panose="02040503050406030204" pitchFamily="18" charset="0"/>
                          <a:ea typeface="MS Mincho" panose="02020609040205080304" pitchFamily="49" charset="-128"/>
                          <a:cs typeface="Cambria Math" panose="02040503050406030204" pitchFamily="18" charset="0"/>
                        </a:rPr>
                        <m:t>⋅</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5</m:t>
                      </m:r>
                      <m:r>
                        <a:rPr lang="pt-BR" sz="2000" i="1" kern="100">
                          <a:effectLst/>
                          <a:latin typeface="Cambria Math" panose="02040503050406030204" pitchFamily="18" charset="0"/>
                          <a:ea typeface="MS Mincho" panose="02020609040205080304" pitchFamily="49" charset="-128"/>
                          <a:cs typeface="Cambria Math" panose="02040503050406030204" pitchFamily="18" charset="0"/>
                        </a:rPr>
                        <m:t>⋅</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𝑐𝑜𝑠</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56°</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left"/>
                    </m:oMathParaPr>
                    <m:oMath xmlns:m="http://schemas.openxmlformats.org/officeDocument/2006/math">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=81+25−90</m:t>
                      </m:r>
                      <m:r>
                        <a:rPr lang="pt-BR" sz="2000" i="1" kern="100">
                          <a:effectLst/>
                          <a:latin typeface="Cambria Math" panose="02040503050406030204" pitchFamily="18" charset="0"/>
                          <a:ea typeface="MS Mincho" panose="02020609040205080304" pitchFamily="49" charset="-128"/>
                          <a:cs typeface="Cambria Math" panose="02040503050406030204" pitchFamily="18" charset="0"/>
                        </a:rPr>
                        <m:t>⋅</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0,56</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left"/>
                    </m:oMathParaPr>
                    <m:oMath xmlns:m="http://schemas.openxmlformats.org/officeDocument/2006/math">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=81+25−50,4</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left"/>
                    </m:oMathParaPr>
                    <m:oMath xmlns:m="http://schemas.openxmlformats.org/officeDocument/2006/math">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=55,6</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left"/>
                    </m:oMathParaPr>
                    <m:oMath xmlns:m="http://schemas.openxmlformats.org/officeDocument/2006/math">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m:t>
                      </m:r>
                      <m:rad>
                        <m:radPr>
                          <m:degHide m:val="on"/>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55,6 </m:t>
                          </m:r>
                        </m:e>
                      </m:rad>
                      <m: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t>≅7,45</m:t>
                      </m:r>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Dessa forma, a medida aproximada de </a:t>
                </a:r>
                <a14:m>
                  <m:oMath xmlns:m="http://schemas.openxmlformats.org/officeDocument/2006/math">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é 7,45 metros.</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5C14B6ED-E6D2-D8C3-BFAF-C9A7E2599D90}"/>
                  </a:ext>
                </a:extLst>
              </p:cNvPr>
              <p:cNvSpPr txBox="1">
                <a:spLocks noRot="1" noChangeAspect="1" noMove="1" noResize="1" noEditPoints="1" noAdjustHandles="1" noChangeArrowheads="1" noChangeShapeType="1" noTextEdit="1"/>
              </p:cNvSpPr>
              <p:nvPr/>
            </p:nvSpPr>
            <p:spPr>
              <a:xfrm>
                <a:off x="6206954" y="625223"/>
                <a:ext cx="5760000" cy="6005042"/>
              </a:xfrm>
              <a:prstGeom prst="rect">
                <a:avLst/>
              </a:prstGeom>
              <a:blipFill>
                <a:blip r:embed="rId3"/>
                <a:stretch>
                  <a:fillRect l="-1058" t="-609" r="-1164" b="-812"/>
                </a:stretch>
              </a:blipFill>
            </p:spPr>
            <p:txBody>
              <a:bodyPr/>
              <a:lstStyle/>
              <a:p>
                <a:r>
                  <a:rPr lang="pt-BR">
                    <a:noFill/>
                  </a:rPr>
                  <a:t> </a:t>
                </a:r>
              </a:p>
            </p:txBody>
          </p:sp>
        </mc:Fallback>
      </mc:AlternateContent>
      <p:pic>
        <p:nvPicPr>
          <p:cNvPr id="8" name="Imagem 7" descr="Gráfico, Gráfico de linhas&#10;&#10;Descrição gerada automaticamente">
            <a:extLst>
              <a:ext uri="{FF2B5EF4-FFF2-40B4-BE49-F238E27FC236}">
                <a16:creationId xmlns:a16="http://schemas.microsoft.com/office/drawing/2014/main" id="{3710379F-E4FF-F73E-D478-49C47E69B1E3}"/>
              </a:ext>
            </a:extLst>
          </p:cNvPr>
          <p:cNvPicPr>
            <a:picLocks noChangeAspect="1"/>
          </p:cNvPicPr>
          <p:nvPr/>
        </p:nvPicPr>
        <p:blipFill rotWithShape="1">
          <a:blip r:embed="rId4" cstate="print">
            <a:duotone>
              <a:srgbClr val="70AD47">
                <a:shade val="45000"/>
                <a:satMod val="135000"/>
              </a:srgbClr>
              <a:prstClr val="white"/>
            </a:duotone>
            <a:extLst>
              <a:ext uri="{BEBA8EAE-BF5A-486C-A8C5-ECC9F3942E4B}">
                <a14:imgProps xmlns:a14="http://schemas.microsoft.com/office/drawing/2010/main">
                  <a14:imgLayer r:embed="rId5">
                    <a14:imgEffect>
                      <a14:sharpenSoften amount="50000"/>
                    </a14:imgEffect>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3867"/>
          <a:stretch/>
        </p:blipFill>
        <p:spPr bwMode="auto">
          <a:xfrm>
            <a:off x="7501051" y="1337249"/>
            <a:ext cx="3328314" cy="193427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83107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C82014D-7343-631A-C2D5-7AAC5F866ECE}"/>
              </a:ext>
            </a:extLst>
          </p:cNvPr>
          <p:cNvSpPr txBox="1"/>
          <p:nvPr/>
        </p:nvSpPr>
        <p:spPr>
          <a:xfrm>
            <a:off x="156000" y="1434695"/>
            <a:ext cx="5760000" cy="4729949"/>
          </a:xfrm>
          <a:prstGeom prst="rect">
            <a:avLst/>
          </a:prstGeom>
          <a:noFill/>
        </p:spPr>
        <p:txBody>
          <a:bodyPr wrap="square">
            <a:spAutoFit/>
          </a:bodyPr>
          <a:lstStyle/>
          <a:p>
            <a:pPr algn="just">
              <a:lnSpc>
                <a:spcPct val="115000"/>
              </a:lnSpc>
              <a:buNone/>
              <a:tabLst>
                <a:tab pos="81026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14.</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bserve o triângulo ABC a seguir: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5000"/>
              </a:lnSpc>
              <a:buNone/>
              <a:tabLst>
                <a:tab pos="810260" algn="l"/>
              </a:tabLs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tabLst>
                <a:tab pos="81026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tabLst>
                <a:tab pos="810260"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tabLst>
                <a:tab pos="810260" algn="l"/>
              </a:tabLst>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buNone/>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Para determinar a medida do segmento AC, indicado pela letra x, deve-se usar a lei dos senos ou cossenos? Justifique.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Sabendo que essas medidas estão em centímetros, qual é o valor de x?</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9268741F-A3E6-7557-B7AB-81FB473DCBA0}"/>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56000" y="797137"/>
            <a:ext cx="2520000" cy="637558"/>
          </a:xfrm>
          <a:prstGeom prst="rect">
            <a:avLst/>
          </a:prstGeom>
          <a:noFill/>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0CF937C3-A41D-F63E-EA2A-903CC3F36DCC}"/>
              </a:ext>
            </a:extLst>
          </p:cNvPr>
          <p:cNvPicPr>
            <a:picLocks noChangeAspect="1"/>
          </p:cNvPicPr>
          <p:nvPr/>
        </p:nvPicPr>
        <p:blipFill>
          <a:blip r:embed="rId3"/>
          <a:stretch>
            <a:fillRect/>
          </a:stretch>
        </p:blipFill>
        <p:spPr>
          <a:xfrm>
            <a:off x="663555" y="1963505"/>
            <a:ext cx="4461630" cy="1989929"/>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FD5906C3-C6F6-BFFB-1240-A39E70C3E92D}"/>
                  </a:ext>
                </a:extLst>
              </p:cNvPr>
              <p:cNvSpPr txBox="1"/>
              <p:nvPr/>
            </p:nvSpPr>
            <p:spPr>
              <a:xfrm>
                <a:off x="6276000" y="792445"/>
                <a:ext cx="5760000" cy="5905591"/>
              </a:xfrm>
              <a:prstGeom prst="rect">
                <a:avLst/>
              </a:prstGeom>
              <a:noFill/>
            </p:spPr>
            <p:txBody>
              <a:bodyPr wrap="square">
                <a:spAutoFit/>
              </a:bodyPr>
              <a:lstStyle/>
              <a:p>
                <a:pPr algn="just">
                  <a:spcAft>
                    <a:spcPts val="800"/>
                  </a:spcAft>
                  <a:buNone/>
                  <a:tabLst>
                    <a:tab pos="81026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15. (UFU-MG – Adaptada)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Considere o triângulo retângulo a seguir.</a:t>
                </a:r>
              </a:p>
              <a:p>
                <a:pPr algn="just">
                  <a:spcAft>
                    <a:spcPts val="800"/>
                  </a:spcAft>
                  <a:buNone/>
                  <a:tabLst>
                    <a:tab pos="810260" algn="l"/>
                  </a:tabLst>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227388" algn="just">
                  <a:spcAft>
                    <a:spcPts val="800"/>
                  </a:spcAft>
                </a:pPr>
                <a:r>
                  <a:rPr lang="pt-BR" sz="2200" dirty="0">
                    <a:latin typeface="Arial Narrow" panose="020B0606020202030204" pitchFamily="34" charset="0"/>
                  </a:rPr>
                  <a:t>Sabendo-se que:</a:t>
                </a:r>
              </a:p>
              <a:p>
                <a:pPr marL="3227388" algn="just">
                  <a:spcAft>
                    <a:spcPts val="800"/>
                  </a:spcAft>
                </a:pPr>
                <a14:m>
                  <m:oMathPara xmlns:m="http://schemas.openxmlformats.org/officeDocument/2006/math">
                    <m:oMathParaPr>
                      <m:jc m:val="left"/>
                    </m:oMathParaPr>
                    <m:oMath xmlns:m="http://schemas.openxmlformats.org/officeDocument/2006/math">
                      <m:r>
                        <m:rPr>
                          <m:sty m:val="p"/>
                        </m:rPr>
                        <a:rPr lang="pt-BR" sz="2200">
                          <a:latin typeface="Cambria Math" panose="02040503050406030204" pitchFamily="18" charset="0"/>
                        </a:rPr>
                        <m:t>α</m:t>
                      </m:r>
                      <m:r>
                        <a:rPr lang="pt-BR" sz="2200">
                          <a:latin typeface="Cambria Math" panose="02040503050406030204" pitchFamily="18" charset="0"/>
                        </a:rPr>
                        <m:t>=120°;</m:t>
                      </m:r>
                    </m:oMath>
                  </m:oMathPara>
                </a14:m>
                <a:endParaRPr lang="pt-BR" sz="2200" dirty="0">
                  <a:latin typeface="Arial Narrow" panose="020B0606020202030204" pitchFamily="34" charset="0"/>
                </a:endParaRPr>
              </a:p>
              <a:p>
                <a:pPr marL="3227388" algn="just">
                  <a:spcAft>
                    <a:spcPts val="800"/>
                  </a:spcAft>
                </a:pPr>
                <a14:m>
                  <m:oMathPara xmlns:m="http://schemas.openxmlformats.org/officeDocument/2006/math">
                    <m:oMathParaPr>
                      <m:jc m:val="left"/>
                    </m:oMathParaPr>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AB</m:t>
                          </m:r>
                        </m:e>
                      </m:acc>
                      <m:r>
                        <a:rPr lang="pt-BR" sz="2200">
                          <a:latin typeface="Cambria Math" panose="02040503050406030204" pitchFamily="18" charset="0"/>
                        </a:rPr>
                        <m:t> = </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AC</m:t>
                          </m:r>
                        </m:e>
                      </m:acc>
                      <m:r>
                        <a:rPr lang="pt-BR" sz="2200">
                          <a:latin typeface="Cambria Math" panose="02040503050406030204" pitchFamily="18" charset="0"/>
                        </a:rPr>
                        <m:t> = 1 </m:t>
                      </m:r>
                      <m:r>
                        <m:rPr>
                          <m:sty m:val="p"/>
                        </m:rPr>
                        <a:rPr lang="pt-BR" sz="2200">
                          <a:latin typeface="Cambria Math" panose="02040503050406030204" pitchFamily="18" charset="0"/>
                        </a:rPr>
                        <m:t>cm</m:t>
                      </m:r>
                      <m:r>
                        <a:rPr lang="pt-BR" sz="2200">
                          <a:latin typeface="Cambria Math" panose="02040503050406030204" pitchFamily="18" charset="0"/>
                        </a:rPr>
                        <m:t>.</m:t>
                      </m:r>
                    </m:oMath>
                  </m:oMathPara>
                </a14:m>
                <a:endParaRPr lang="pt-BR" sz="2200" dirty="0">
                  <a:latin typeface="Arial Narrow" panose="020B0606020202030204" pitchFamily="34" charset="0"/>
                </a:endParaRPr>
              </a:p>
              <a:p>
                <a:pPr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dirty="0">
                    <a:latin typeface="Arial Narrow" panose="020B0606020202030204" pitchFamily="34" charset="0"/>
                  </a:rPr>
                  <a:t>A medida do segmento </a:t>
                </a:r>
                <a14:m>
                  <m:oMath xmlns:m="http://schemas.openxmlformats.org/officeDocument/2006/math">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AD</m:t>
                        </m:r>
                      </m:e>
                    </m:acc>
                  </m:oMath>
                </a14:m>
                <a:r>
                  <a:rPr lang="pt-BR" sz="2200" dirty="0">
                    <a:latin typeface="Arial Narrow" panose="020B0606020202030204" pitchFamily="34" charset="0"/>
                  </a:rPr>
                  <a:t>, em centímetros, é igual a </a:t>
                </a:r>
              </a:p>
              <a:p>
                <a:pPr algn="just">
                  <a:spcAft>
                    <a:spcPts val="800"/>
                  </a:spcAft>
                </a:pP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A</m:t>
                        </m:r>
                      </m:e>
                    </m:d>
                    <m:r>
                      <a:rPr lang="pt-BR" sz="2200">
                        <a:latin typeface="Cambria Math" panose="02040503050406030204" pitchFamily="18" charset="0"/>
                      </a:rPr>
                      <m:t> </m:t>
                    </m:r>
                    <m:rad>
                      <m:radPr>
                        <m:degHide m:val="on"/>
                        <m:ctrlPr>
                          <a:rPr lang="pt-BR" sz="2200" i="1">
                            <a:latin typeface="Cambria Math" panose="02040503050406030204" pitchFamily="18" charset="0"/>
                          </a:rPr>
                        </m:ctrlPr>
                      </m:radPr>
                      <m:deg/>
                      <m:e>
                        <m:f>
                          <m:fPr>
                            <m:ctrlPr>
                              <a:rPr lang="pt-BR" sz="2200" i="1">
                                <a:latin typeface="Cambria Math" panose="02040503050406030204" pitchFamily="18" charset="0"/>
                              </a:rPr>
                            </m:ctrlPr>
                          </m:fPr>
                          <m:num>
                            <m:r>
                              <a:rPr lang="pt-BR" sz="2200">
                                <a:latin typeface="Cambria Math" panose="02040503050406030204" pitchFamily="18" charset="0"/>
                              </a:rPr>
                              <m:t>2 </m:t>
                            </m:r>
                          </m:num>
                          <m:den>
                            <m:r>
                              <a:rPr lang="pt-BR" sz="2200">
                                <a:latin typeface="Cambria Math" panose="02040503050406030204" pitchFamily="18" charset="0"/>
                              </a:rPr>
                              <m:t>3</m:t>
                            </m:r>
                          </m:den>
                        </m:f>
                      </m:e>
                    </m:rad>
                    <m:r>
                      <a:rPr lang="pt-BR" sz="2200">
                        <a:latin typeface="Cambria Math" panose="02040503050406030204" pitchFamily="18" charset="0"/>
                      </a:rPr>
                      <m:t>∙</m:t>
                    </m:r>
                  </m:oMath>
                </a14:m>
                <a:r>
                  <a:rPr lang="pt-BR" sz="2200" dirty="0">
                    <a:latin typeface="Arial Narrow" panose="020B0606020202030204" pitchFamily="34" charset="0"/>
                  </a:rPr>
                  <a:t>		</a:t>
                </a: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D</m:t>
                        </m:r>
                      </m:e>
                    </m:d>
                    <m:r>
                      <a:rPr lang="pt-BR" sz="2200">
                        <a:latin typeface="Cambria Math" panose="02040503050406030204" pitchFamily="18" charset="0"/>
                      </a:rPr>
                      <m:t> </m:t>
                    </m:r>
                    <m:rad>
                      <m:radPr>
                        <m:degHide m:val="on"/>
                        <m:ctrlPr>
                          <a:rPr lang="pt-BR" sz="2200" i="1">
                            <a:latin typeface="Cambria Math" panose="02040503050406030204" pitchFamily="18" charset="0"/>
                          </a:rPr>
                        </m:ctrlPr>
                      </m:radPr>
                      <m:deg/>
                      <m:e>
                        <m:f>
                          <m:fPr>
                            <m:ctrlPr>
                              <a:rPr lang="pt-BR" sz="2200" i="1">
                                <a:latin typeface="Cambria Math" panose="02040503050406030204" pitchFamily="18" charset="0"/>
                              </a:rPr>
                            </m:ctrlPr>
                          </m:fPr>
                          <m:num>
                            <m:r>
                              <a:rPr lang="pt-BR" sz="2200">
                                <a:latin typeface="Cambria Math" panose="02040503050406030204" pitchFamily="18" charset="0"/>
                              </a:rPr>
                              <m:t>3</m:t>
                            </m:r>
                          </m:num>
                          <m:den>
                            <m:r>
                              <a:rPr lang="pt-BR" sz="2200">
                                <a:latin typeface="Cambria Math" panose="02040503050406030204" pitchFamily="18" charset="0"/>
                              </a:rPr>
                              <m:t> 2 </m:t>
                            </m:r>
                          </m:den>
                        </m:f>
                      </m:e>
                    </m:rad>
                    <m:r>
                      <a:rPr lang="pt-BR" sz="2200">
                        <a:latin typeface="Cambria Math" panose="02040503050406030204" pitchFamily="18" charset="0"/>
                      </a:rPr>
                      <m:t>∙</m:t>
                    </m:r>
                  </m:oMath>
                </a14:m>
                <a:endParaRPr lang="pt-BR" sz="2200" dirty="0">
                  <a:latin typeface="Arial Narrow" panose="020B0606020202030204" pitchFamily="34" charset="0"/>
                </a:endParaRPr>
              </a:p>
              <a:p>
                <a:pPr algn="just">
                  <a:spcAft>
                    <a:spcPts val="800"/>
                  </a:spcAft>
                </a:pP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B</m:t>
                        </m:r>
                      </m:e>
                    </m:d>
                    <m:r>
                      <a:rPr lang="pt-BR" sz="2200">
                        <a:latin typeface="Cambria Math" panose="02040503050406030204" pitchFamily="18" charset="0"/>
                      </a:rPr>
                      <m:t> </m:t>
                    </m:r>
                    <m:f>
                      <m:fPr>
                        <m:ctrlPr>
                          <a:rPr lang="pt-BR" sz="2200" i="1">
                            <a:latin typeface="Cambria Math" panose="02040503050406030204" pitchFamily="18" charset="0"/>
                          </a:rPr>
                        </m:ctrlPr>
                      </m:fPr>
                      <m:num>
                        <m:rad>
                          <m:radPr>
                            <m:degHide m:val="on"/>
                            <m:ctrlPr>
                              <a:rPr lang="pt-BR" sz="2200" i="1">
                                <a:latin typeface="Cambria Math" panose="02040503050406030204" pitchFamily="18" charset="0"/>
                              </a:rPr>
                            </m:ctrlPr>
                          </m:radPr>
                          <m:deg/>
                          <m:e>
                            <m:r>
                              <a:rPr lang="pt-BR" sz="2200">
                                <a:latin typeface="Cambria Math" panose="02040503050406030204" pitchFamily="18" charset="0"/>
                              </a:rPr>
                              <m:t>2 </m:t>
                            </m:r>
                          </m:e>
                        </m:rad>
                      </m:num>
                      <m:den>
                        <m:r>
                          <a:rPr lang="pt-BR" sz="2200">
                            <a:latin typeface="Cambria Math" panose="02040503050406030204" pitchFamily="18" charset="0"/>
                          </a:rPr>
                          <m:t>3</m:t>
                        </m:r>
                      </m:den>
                    </m:f>
                    <m:r>
                      <a:rPr lang="pt-BR" sz="2200">
                        <a:latin typeface="Cambria Math" panose="02040503050406030204" pitchFamily="18" charset="0"/>
                      </a:rPr>
                      <m:t>∙</m:t>
                    </m:r>
                  </m:oMath>
                </a14:m>
                <a:r>
                  <a:rPr lang="pt-BR" sz="2200" dirty="0">
                    <a:latin typeface="Arial Narrow" panose="020B0606020202030204" pitchFamily="34" charset="0"/>
                  </a:rPr>
                  <a:t>		</a:t>
                </a: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E</m:t>
                        </m:r>
                      </m:e>
                    </m:d>
                    <m:r>
                      <a:rPr lang="pt-BR" sz="2200">
                        <a:latin typeface="Cambria Math" panose="02040503050406030204" pitchFamily="18" charset="0"/>
                      </a:rPr>
                      <m:t> </m:t>
                    </m:r>
                    <m:f>
                      <m:fPr>
                        <m:ctrlPr>
                          <a:rPr lang="pt-BR" sz="2200" i="1">
                            <a:latin typeface="Cambria Math" panose="02040503050406030204" pitchFamily="18" charset="0"/>
                          </a:rPr>
                        </m:ctrlPr>
                      </m:fPr>
                      <m:num>
                        <m:rad>
                          <m:radPr>
                            <m:degHide m:val="on"/>
                            <m:ctrlPr>
                              <a:rPr lang="pt-BR" sz="2200" i="1">
                                <a:latin typeface="Cambria Math" panose="02040503050406030204" pitchFamily="18" charset="0"/>
                              </a:rPr>
                            </m:ctrlPr>
                          </m:radPr>
                          <m:deg/>
                          <m:e>
                            <m:r>
                              <a:rPr lang="pt-BR" sz="2200">
                                <a:latin typeface="Cambria Math" panose="02040503050406030204" pitchFamily="18" charset="0"/>
                              </a:rPr>
                              <m:t>3 </m:t>
                            </m:r>
                          </m:e>
                        </m:rad>
                      </m:num>
                      <m:den>
                        <m:r>
                          <a:rPr lang="pt-BR" sz="2200">
                            <a:latin typeface="Cambria Math" panose="02040503050406030204" pitchFamily="18" charset="0"/>
                          </a:rPr>
                          <m:t>2</m:t>
                        </m:r>
                      </m:den>
                    </m:f>
                    <m:r>
                      <a:rPr lang="pt-BR" sz="2200">
                        <a:latin typeface="Cambria Math" panose="02040503050406030204" pitchFamily="18" charset="0"/>
                      </a:rPr>
                      <m:t>∙</m:t>
                    </m:r>
                  </m:oMath>
                </a14:m>
                <a:endParaRPr lang="pt-BR" sz="2200" dirty="0">
                  <a:latin typeface="Arial Narrow" panose="020B0606020202030204" pitchFamily="34" charset="0"/>
                </a:endParaRPr>
              </a:p>
              <a:p>
                <a:pPr algn="just">
                  <a:spcAft>
                    <a:spcPts val="800"/>
                  </a:spcAft>
                </a:pP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C</m:t>
                        </m:r>
                      </m:e>
                    </m:d>
                    <m:r>
                      <a:rPr lang="pt-BR" sz="2200">
                        <a:latin typeface="Cambria Math" panose="02040503050406030204" pitchFamily="18" charset="0"/>
                      </a:rPr>
                      <m:t> </m:t>
                    </m:r>
                    <m:f>
                      <m:fPr>
                        <m:ctrlPr>
                          <a:rPr lang="pt-BR" sz="2200" i="1">
                            <a:latin typeface="Cambria Math" panose="02040503050406030204" pitchFamily="18" charset="0"/>
                          </a:rPr>
                        </m:ctrlPr>
                      </m:fPr>
                      <m:num>
                        <m:r>
                          <a:rPr lang="pt-BR" sz="2200">
                            <a:latin typeface="Cambria Math" panose="02040503050406030204" pitchFamily="18" charset="0"/>
                          </a:rPr>
                          <m:t>2</m:t>
                        </m:r>
                      </m:num>
                      <m:den>
                        <m:r>
                          <a:rPr lang="pt-BR" sz="2200">
                            <a:latin typeface="Cambria Math" panose="02040503050406030204" pitchFamily="18" charset="0"/>
                          </a:rPr>
                          <m:t> </m:t>
                        </m:r>
                        <m:rad>
                          <m:radPr>
                            <m:degHide m:val="on"/>
                            <m:ctrlPr>
                              <a:rPr lang="pt-BR" sz="2200" i="1">
                                <a:latin typeface="Cambria Math" panose="02040503050406030204" pitchFamily="18" charset="0"/>
                              </a:rPr>
                            </m:ctrlPr>
                          </m:radPr>
                          <m:deg/>
                          <m:e>
                            <m:r>
                              <a:rPr lang="pt-BR" sz="2200">
                                <a:latin typeface="Cambria Math" panose="02040503050406030204" pitchFamily="18" charset="0"/>
                              </a:rPr>
                              <m:t>3 </m:t>
                            </m:r>
                          </m:e>
                        </m:rad>
                      </m:den>
                    </m:f>
                    <m:r>
                      <a:rPr lang="pt-BR" sz="2200">
                        <a:latin typeface="Cambria Math" panose="02040503050406030204" pitchFamily="18" charset="0"/>
                      </a:rPr>
                      <m:t>∙</m:t>
                    </m:r>
                  </m:oMath>
                </a14:m>
                <a:r>
                  <a:rPr lang="pt-BR" sz="2200" dirty="0">
                    <a:latin typeface="Arial Narrow" panose="020B0606020202030204" pitchFamily="34" charset="0"/>
                  </a:rPr>
                  <a:t> </a:t>
                </a:r>
              </a:p>
            </p:txBody>
          </p:sp>
        </mc:Choice>
        <mc:Fallback xmlns="">
          <p:sp>
            <p:nvSpPr>
              <p:cNvPr id="9" name="CaixaDeTexto 8">
                <a:extLst>
                  <a:ext uri="{FF2B5EF4-FFF2-40B4-BE49-F238E27FC236}">
                    <a16:creationId xmlns:a16="http://schemas.microsoft.com/office/drawing/2014/main" id="{FD5906C3-C6F6-BFFB-1240-A39E70C3E92D}"/>
                  </a:ext>
                </a:extLst>
              </p:cNvPr>
              <p:cNvSpPr txBox="1">
                <a:spLocks noRot="1" noChangeAspect="1" noMove="1" noResize="1" noEditPoints="1" noAdjustHandles="1" noChangeArrowheads="1" noChangeShapeType="1" noTextEdit="1"/>
              </p:cNvSpPr>
              <p:nvPr/>
            </p:nvSpPr>
            <p:spPr>
              <a:xfrm>
                <a:off x="6276000" y="792445"/>
                <a:ext cx="5760000" cy="5905591"/>
              </a:xfrm>
              <a:prstGeom prst="rect">
                <a:avLst/>
              </a:prstGeom>
              <a:blipFill>
                <a:blip r:embed="rId4"/>
                <a:stretch>
                  <a:fillRect l="-1377" t="-722" r="-1483"/>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A6257A0F-A0D3-D78F-B910-A039608D937F}"/>
              </a:ext>
            </a:extLst>
          </p:cNvPr>
          <p:cNvPicPr>
            <a:picLocks noChangeAspect="1"/>
          </p:cNvPicPr>
          <p:nvPr/>
        </p:nvPicPr>
        <p:blipFill>
          <a:blip r:embed="rId5"/>
          <a:srcRect l="1801" b="2421"/>
          <a:stretch>
            <a:fillRect/>
          </a:stretch>
        </p:blipFill>
        <p:spPr>
          <a:xfrm>
            <a:off x="6464259" y="1703387"/>
            <a:ext cx="2961548" cy="2429342"/>
          </a:xfrm>
          <a:prstGeom prst="rect">
            <a:avLst/>
          </a:prstGeom>
        </p:spPr>
      </p:pic>
    </p:spTree>
    <p:extLst>
      <p:ext uri="{BB962C8B-B14F-4D97-AF65-F5344CB8AC3E}">
        <p14:creationId xmlns:p14="http://schemas.microsoft.com/office/powerpoint/2010/main" val="41801914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33A139A-987F-1625-647F-97CDCF95E7AC}"/>
                  </a:ext>
                </a:extLst>
              </p:cNvPr>
              <p:cNvSpPr txBox="1"/>
              <p:nvPr/>
            </p:nvSpPr>
            <p:spPr>
              <a:xfrm>
                <a:off x="197223" y="717264"/>
                <a:ext cx="5760000" cy="5814092"/>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16.</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(UF-Viçosa – Adaptada)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Dois lados de um terreno triangular medem 15 m e 10 m, formando um ângulo de 60°, conforme a figura</a:t>
                </a:r>
              </a:p>
              <a:p>
                <a:pPr algn="just">
                  <a:lnSpc>
                    <a:spcPct val="107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7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dirty="0">
                    <a:latin typeface="Arial Narrow" panose="020B0606020202030204" pitchFamily="34" charset="0"/>
                  </a:rPr>
                  <a:t>O comprimento do muro necessário para cercar o terreno, em metros, é:</a:t>
                </a:r>
              </a:p>
              <a:p>
                <a:pPr algn="just"/>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5∙</m:t>
                    </m:r>
                    <m:d>
                      <m:dPr>
                        <m:ctrlPr>
                          <a:rPr lang="pt-BR" sz="2200" i="1">
                            <a:latin typeface="Cambria Math" panose="02040503050406030204" pitchFamily="18" charset="0"/>
                          </a:rPr>
                        </m:ctrlPr>
                      </m:dPr>
                      <m:e>
                        <m:r>
                          <a:rPr lang="pt-BR" sz="2200" i="1">
                            <a:latin typeface="Cambria Math" panose="02040503050406030204" pitchFamily="18" charset="0"/>
                          </a:rPr>
                          <m:t>5 + </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15</m:t>
                            </m:r>
                          </m:e>
                        </m:rad>
                      </m:e>
                    </m:d>
                  </m:oMath>
                </a14:m>
                <a:endParaRPr lang="pt-BR" sz="2200" dirty="0">
                  <a:latin typeface="Arial Narrow" panose="020B0606020202030204" pitchFamily="34" charset="0"/>
                </a:endParaRPr>
              </a:p>
              <a:p>
                <a:pPr algn="just"/>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5∙</m:t>
                    </m:r>
                    <m:d>
                      <m:dPr>
                        <m:ctrlPr>
                          <a:rPr lang="pt-BR" sz="2200" i="1">
                            <a:latin typeface="Cambria Math" panose="02040503050406030204" pitchFamily="18" charset="0"/>
                          </a:rPr>
                        </m:ctrlPr>
                      </m:dPr>
                      <m:e>
                        <m:r>
                          <a:rPr lang="pt-BR" sz="2200" i="1">
                            <a:latin typeface="Cambria Math" panose="02040503050406030204" pitchFamily="18" charset="0"/>
                          </a:rPr>
                          <m:t>5 + </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5</m:t>
                            </m:r>
                          </m:e>
                        </m:rad>
                      </m:e>
                    </m:d>
                  </m:oMath>
                </a14:m>
                <a:endParaRPr lang="pt-BR" sz="2200" dirty="0">
                  <a:latin typeface="Arial Narrow" panose="020B0606020202030204" pitchFamily="34" charset="0"/>
                </a:endParaRPr>
              </a:p>
              <a:p>
                <a:pPr algn="just"/>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5∙</m:t>
                    </m:r>
                    <m:d>
                      <m:dPr>
                        <m:ctrlPr>
                          <a:rPr lang="pt-BR" sz="2200" i="1">
                            <a:latin typeface="Cambria Math" panose="02040503050406030204" pitchFamily="18" charset="0"/>
                          </a:rPr>
                        </m:ctrlPr>
                      </m:dPr>
                      <m:e>
                        <m:r>
                          <a:rPr lang="pt-BR" sz="2200" i="1">
                            <a:latin typeface="Cambria Math" panose="02040503050406030204" pitchFamily="18" charset="0"/>
                          </a:rPr>
                          <m:t>5 + </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13</m:t>
                            </m:r>
                          </m:e>
                        </m:rad>
                      </m:e>
                    </m:d>
                  </m:oMath>
                </a14:m>
                <a:endParaRPr lang="pt-BR" sz="2200" dirty="0">
                  <a:latin typeface="Arial Narrow" panose="020B0606020202030204" pitchFamily="34" charset="0"/>
                </a:endParaRPr>
              </a:p>
              <a:p>
                <a:pPr algn="just"/>
                <a:r>
                  <a:rPr lang="pt-BR" sz="2200" dirty="0">
                    <a:latin typeface="Arial Narrow" panose="020B0606020202030204" pitchFamily="34" charset="0"/>
                  </a:rPr>
                  <a:t>(D) </a:t>
                </a:r>
                <a14:m>
                  <m:oMath xmlns:m="http://schemas.openxmlformats.org/officeDocument/2006/math">
                    <m:r>
                      <a:rPr lang="pt-BR" sz="2200" i="1">
                        <a:latin typeface="Cambria Math" panose="02040503050406030204" pitchFamily="18" charset="0"/>
                      </a:rPr>
                      <m:t>5∙</m:t>
                    </m:r>
                    <m:d>
                      <m:dPr>
                        <m:ctrlPr>
                          <a:rPr lang="pt-BR" sz="2200" i="1">
                            <a:latin typeface="Cambria Math" panose="02040503050406030204" pitchFamily="18" charset="0"/>
                          </a:rPr>
                        </m:ctrlPr>
                      </m:dPr>
                      <m:e>
                        <m:r>
                          <a:rPr lang="pt-BR" sz="2200" i="1">
                            <a:latin typeface="Cambria Math" panose="02040503050406030204" pitchFamily="18" charset="0"/>
                          </a:rPr>
                          <m:t>5 + </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11</m:t>
                            </m:r>
                          </m:e>
                        </m:rad>
                      </m:e>
                    </m:d>
                  </m:oMath>
                </a14:m>
                <a:r>
                  <a:rPr lang="pt-BR" sz="2200" dirty="0">
                    <a:latin typeface="Arial Narrow" panose="020B0606020202030204" pitchFamily="34" charset="0"/>
                  </a:rPr>
                  <a:t> </a:t>
                </a:r>
              </a:p>
              <a:p>
                <a:pPr algn="just"/>
                <a:r>
                  <a:rPr lang="pt-BR" sz="2200" dirty="0">
                    <a:latin typeface="Arial Narrow" panose="020B0606020202030204" pitchFamily="34" charset="0"/>
                  </a:rPr>
                  <a:t>(E) </a:t>
                </a:r>
                <a14:m>
                  <m:oMath xmlns:m="http://schemas.openxmlformats.org/officeDocument/2006/math">
                    <m:r>
                      <a:rPr lang="pt-BR" sz="2200" i="1">
                        <a:latin typeface="Cambria Math" panose="02040503050406030204" pitchFamily="18" charset="0"/>
                      </a:rPr>
                      <m:t>5∙</m:t>
                    </m:r>
                    <m:d>
                      <m:dPr>
                        <m:ctrlPr>
                          <a:rPr lang="pt-BR" sz="2200" i="1">
                            <a:latin typeface="Cambria Math" panose="02040503050406030204" pitchFamily="18" charset="0"/>
                          </a:rPr>
                        </m:ctrlPr>
                      </m:dPr>
                      <m:e>
                        <m:r>
                          <a:rPr lang="pt-BR" sz="2200" i="1">
                            <a:latin typeface="Cambria Math" panose="02040503050406030204" pitchFamily="18" charset="0"/>
                          </a:rPr>
                          <m:t>5 + </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7</m:t>
                            </m:r>
                          </m:e>
                        </m:rad>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C33A139A-987F-1625-647F-97CDCF95E7AC}"/>
                  </a:ext>
                </a:extLst>
              </p:cNvPr>
              <p:cNvSpPr txBox="1">
                <a:spLocks noRot="1" noChangeAspect="1" noMove="1" noResize="1" noEditPoints="1" noAdjustHandles="1" noChangeArrowheads="1" noChangeShapeType="1" noTextEdit="1"/>
              </p:cNvSpPr>
              <p:nvPr/>
            </p:nvSpPr>
            <p:spPr>
              <a:xfrm>
                <a:off x="197223" y="717264"/>
                <a:ext cx="5760000" cy="5814092"/>
              </a:xfrm>
              <a:prstGeom prst="rect">
                <a:avLst/>
              </a:prstGeom>
              <a:blipFill>
                <a:blip r:embed="rId2"/>
                <a:stretch>
                  <a:fillRect l="-1376" t="-839" r="-1376" b="-839"/>
                </a:stretch>
              </a:blipFill>
            </p:spPr>
            <p:txBody>
              <a:bodyPr/>
              <a:lstStyle/>
              <a:p>
                <a:r>
                  <a:rPr lang="pt-BR">
                    <a:noFill/>
                  </a:rPr>
                  <a:t> </a:t>
                </a:r>
              </a:p>
            </p:txBody>
          </p:sp>
        </mc:Fallback>
      </mc:AlternateContent>
      <p:pic>
        <p:nvPicPr>
          <p:cNvPr id="4" name="Imagem 3" descr="Uma imagem contendo Gráfico de linhas&#10;&#10;Descrição gerada automaticamente">
            <a:extLst>
              <a:ext uri="{FF2B5EF4-FFF2-40B4-BE49-F238E27FC236}">
                <a16:creationId xmlns:a16="http://schemas.microsoft.com/office/drawing/2014/main" id="{03B2B4FC-2A9B-3353-3BD8-8108CCA8985F}"/>
              </a:ext>
            </a:extLst>
          </p:cNvPr>
          <p:cNvPicPr>
            <a:picLocks noChangeAspect="1"/>
          </p:cNvPicPr>
          <p:nvPr/>
        </p:nvPicPr>
        <p:blipFill>
          <a:blip r:embed="rId3"/>
          <a:stretch>
            <a:fillRect/>
          </a:stretch>
        </p:blipFill>
        <p:spPr>
          <a:xfrm>
            <a:off x="1637223" y="1875395"/>
            <a:ext cx="2880000" cy="1911954"/>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62600A7E-6153-610E-6627-D1B80F03D78C}"/>
                  </a:ext>
                </a:extLst>
              </p:cNvPr>
              <p:cNvSpPr txBox="1"/>
              <p:nvPr/>
            </p:nvSpPr>
            <p:spPr>
              <a:xfrm>
                <a:off x="6234777" y="717264"/>
                <a:ext cx="5760000" cy="5955605"/>
              </a:xfrm>
              <a:prstGeom prst="rect">
                <a:avLst/>
              </a:prstGeom>
              <a:noFill/>
            </p:spPr>
            <p:txBody>
              <a:bodyPr wrap="square">
                <a:spAutoFit/>
              </a:bodyPr>
              <a:lstStyle/>
              <a:p>
                <a:pPr algn="just">
                  <a:lnSpc>
                    <a:spcPct val="115000"/>
                  </a:lnSpc>
                  <a:spcAft>
                    <a:spcPts val="800"/>
                  </a:spcAft>
                  <a:buNone/>
                  <a:tabLst>
                    <a:tab pos="81026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17.</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(UFPR – Adaptada)</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Calcule o seno do maior ângulo de um triângulo cujos lados medem 4, 6 e 8 metros. </a:t>
                </a:r>
              </a:p>
              <a:p>
                <a:pPr algn="just">
                  <a:lnSpc>
                    <a:spcPct val="115000"/>
                  </a:lnSpc>
                  <a:spcAft>
                    <a:spcPts val="800"/>
                  </a:spcAft>
                  <a:buNone/>
                  <a:tabLst>
                    <a:tab pos="810260" algn="l"/>
                  </a:tabLst>
                </a:pPr>
                <a:endParaRPr lang="pt-BR" sz="40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b="1" dirty="0">
                    <a:latin typeface="Arial Narrow" panose="020B0606020202030204" pitchFamily="34" charset="0"/>
                  </a:rPr>
                  <a:t>18.</a:t>
                </a:r>
                <a:r>
                  <a:rPr lang="pt-BR" sz="2200" dirty="0">
                    <a:latin typeface="Arial Narrow" panose="020B0606020202030204" pitchFamily="34" charset="0"/>
                  </a:rPr>
                  <a:t> </a:t>
                </a:r>
                <a:r>
                  <a:rPr lang="pt-BR" sz="2200" b="1" dirty="0">
                    <a:latin typeface="Arial Narrow" panose="020B0606020202030204" pitchFamily="34" charset="0"/>
                  </a:rPr>
                  <a:t>(UECE – Adaptada)</a:t>
                </a:r>
                <a:r>
                  <a:rPr lang="pt-BR" sz="2200" dirty="0">
                    <a:latin typeface="Arial Narrow" panose="020B0606020202030204" pitchFamily="34" charset="0"/>
                  </a:rPr>
                  <a:t> Um paralelogramo possui diagonais medindo </a:t>
                </a:r>
                <a14:m>
                  <m:oMath xmlns:m="http://schemas.openxmlformats.org/officeDocument/2006/math">
                    <m:r>
                      <a:rPr lang="pt-BR" sz="2200" i="1">
                        <a:latin typeface="Cambria Math" panose="02040503050406030204" pitchFamily="18" charset="0"/>
                      </a:rPr>
                      <m:t>8</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2 </m:t>
                        </m:r>
                      </m:e>
                    </m:rad>
                  </m:oMath>
                </a14:m>
                <a:r>
                  <a:rPr lang="pt-BR" sz="2200" dirty="0">
                    <a:latin typeface="Arial Narrow" panose="020B0606020202030204" pitchFamily="34" charset="0"/>
                  </a:rPr>
                  <a:t> m e </a:t>
                </a:r>
                <a14:m>
                  <m:oMath xmlns:m="http://schemas.openxmlformats.org/officeDocument/2006/math">
                    <m:r>
                      <a:rPr lang="pt-BR" sz="2200" i="1">
                        <a:latin typeface="Cambria Math" panose="02040503050406030204" pitchFamily="18" charset="0"/>
                      </a:rPr>
                      <m:t>10</m:t>
                    </m:r>
                  </m:oMath>
                </a14:m>
                <a:r>
                  <a:rPr lang="pt-BR" sz="2200" dirty="0">
                    <a:latin typeface="Arial Narrow" panose="020B0606020202030204" pitchFamily="34" charset="0"/>
                  </a:rPr>
                  <a:t> m, que formam entre si um ângulo de 45°.</a:t>
                </a:r>
              </a:p>
              <a:p>
                <a:pPr algn="just">
                  <a:spcAft>
                    <a:spcPts val="800"/>
                  </a:spcAft>
                </a:pPr>
                <a:r>
                  <a:rPr lang="pt-BR" sz="2200" dirty="0">
                    <a:latin typeface="Arial Narrow" panose="020B0606020202030204" pitchFamily="34" charset="0"/>
                  </a:rPr>
                  <a:t>Qual é a medida, em metros, do menor lado deste paralelogramo?</a:t>
                </a:r>
              </a:p>
              <a:p>
                <a:pPr algn="just">
                  <a:spcAft>
                    <a:spcPts val="800"/>
                  </a:spcAft>
                </a:pP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A</m:t>
                        </m:r>
                      </m:e>
                    </m:d>
                    <m:r>
                      <a:rPr lang="pt-BR" sz="2200">
                        <a:latin typeface="Cambria Math" panose="02040503050406030204" pitchFamily="18" charset="0"/>
                      </a:rPr>
                      <m:t> </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13</m:t>
                        </m:r>
                      </m:e>
                    </m:rad>
                  </m:oMath>
                </a14:m>
                <a:r>
                  <a:rPr lang="pt-BR" sz="2200" dirty="0">
                    <a:latin typeface="Arial Narrow" panose="020B0606020202030204" pitchFamily="34" charset="0"/>
                  </a:rPr>
                  <a:t>		</a:t>
                </a: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D</m:t>
                        </m:r>
                      </m:e>
                    </m:d>
                    <m:r>
                      <a:rPr lang="pt-BR" sz="2200">
                        <a:latin typeface="Cambria Math" panose="02040503050406030204" pitchFamily="18" charset="0"/>
                      </a:rPr>
                      <m:t> </m:t>
                    </m:r>
                    <m:f>
                      <m:fPr>
                        <m:ctrlPr>
                          <a:rPr lang="pt-BR" sz="2200" i="1">
                            <a:latin typeface="Cambria Math" panose="02040503050406030204" pitchFamily="18" charset="0"/>
                          </a:rPr>
                        </m:ctrlPr>
                      </m:fPr>
                      <m:num>
                        <m:r>
                          <a:rPr lang="pt-BR" sz="2200" i="1">
                            <a:latin typeface="Cambria Math" panose="02040503050406030204" pitchFamily="18" charset="0"/>
                          </a:rPr>
                          <m:t>17</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2</m:t>
                            </m:r>
                          </m:e>
                        </m:rad>
                      </m:num>
                      <m:den>
                        <m:r>
                          <a:rPr lang="pt-BR" sz="2200" i="1">
                            <a:latin typeface="Cambria Math" panose="02040503050406030204" pitchFamily="18" charset="0"/>
                          </a:rPr>
                          <m:t>5</m:t>
                        </m:r>
                      </m:den>
                    </m:f>
                  </m:oMath>
                </a14:m>
                <a:endParaRPr lang="pt-BR" sz="2200" dirty="0">
                  <a:latin typeface="Arial Narrow" panose="020B0606020202030204" pitchFamily="34" charset="0"/>
                </a:endParaRPr>
              </a:p>
              <a:p>
                <a:pPr algn="just">
                  <a:spcAft>
                    <a:spcPts val="800"/>
                  </a:spcAft>
                </a:pP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B</m:t>
                        </m:r>
                      </m:e>
                    </m:d>
                    <m:r>
                      <a:rPr lang="pt-BR" sz="2200" i="1">
                        <a:latin typeface="Cambria Math" panose="02040503050406030204" pitchFamily="18" charset="0"/>
                      </a:rPr>
                      <m:t> </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17</m:t>
                        </m:r>
                      </m:e>
                    </m:rad>
                  </m:oMath>
                </a14:m>
                <a:r>
                  <a:rPr lang="pt-BR" sz="2200" dirty="0">
                    <a:latin typeface="Arial Narrow" panose="020B0606020202030204" pitchFamily="34" charset="0"/>
                  </a:rPr>
                  <a:t>		</a:t>
                </a: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E</m:t>
                        </m:r>
                      </m:e>
                    </m:d>
                    <m:r>
                      <a:rPr lang="pt-BR" sz="2200" i="1">
                        <a:latin typeface="Cambria Math" panose="02040503050406030204" pitchFamily="18" charset="0"/>
                      </a:rPr>
                      <m:t> </m:t>
                    </m:r>
                    <m:f>
                      <m:fPr>
                        <m:ctrlPr>
                          <a:rPr lang="pt-BR" sz="2200" i="1">
                            <a:latin typeface="Cambria Math" panose="02040503050406030204" pitchFamily="18" charset="0"/>
                          </a:rPr>
                        </m:ctrlPr>
                      </m:fPr>
                      <m:num>
                        <m:r>
                          <a:rPr lang="pt-BR" sz="2200" i="1">
                            <a:latin typeface="Cambria Math" panose="02040503050406030204" pitchFamily="18" charset="0"/>
                          </a:rPr>
                          <m:t>13</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2</m:t>
                            </m:r>
                          </m:e>
                        </m:rad>
                      </m:num>
                      <m:den>
                        <m:rad>
                          <m:radPr>
                            <m:degHide m:val="on"/>
                            <m:ctrlPr>
                              <a:rPr lang="pt-BR" sz="2200" i="1">
                                <a:latin typeface="Cambria Math" panose="02040503050406030204" pitchFamily="18" charset="0"/>
                              </a:rPr>
                            </m:ctrlPr>
                          </m:radPr>
                          <m:deg/>
                          <m:e>
                            <m:r>
                              <a:rPr lang="pt-BR" sz="2200" i="1">
                                <a:latin typeface="Cambria Math" panose="02040503050406030204" pitchFamily="18" charset="0"/>
                              </a:rPr>
                              <m:t>17</m:t>
                            </m:r>
                          </m:e>
                        </m:rad>
                      </m:den>
                    </m:f>
                  </m:oMath>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14:m>
                  <m:oMath xmlns:m="http://schemas.openxmlformats.org/officeDocument/2006/math">
                    <m:d>
                      <m:dPr>
                        <m:ctrlPr>
                          <a:rPr lang="pt-BR" sz="2200" i="1">
                            <a:latin typeface="Cambria Math" panose="02040503050406030204" pitchFamily="18" charset="0"/>
                          </a:rPr>
                        </m:ctrlPr>
                      </m:dPr>
                      <m:e>
                        <m:r>
                          <m:rPr>
                            <m:sty m:val="p"/>
                          </m:rPr>
                          <a:rPr lang="pt-BR" sz="2200">
                            <a:latin typeface="Cambria Math" panose="02040503050406030204" pitchFamily="18" charset="0"/>
                          </a:rPr>
                          <m:t>C</m:t>
                        </m:r>
                      </m:e>
                    </m:d>
                    <m:r>
                      <a:rPr lang="pt-BR" sz="2200">
                        <a:latin typeface="Cambria Math" panose="02040503050406030204" pitchFamily="18" charset="0"/>
                      </a:rPr>
                      <m:t> </m:t>
                    </m:r>
                    <m:f>
                      <m:fPr>
                        <m:ctrlPr>
                          <a:rPr lang="pt-BR" sz="2200" i="1">
                            <a:latin typeface="Cambria Math" panose="02040503050406030204" pitchFamily="18" charset="0"/>
                          </a:rPr>
                        </m:ctrlPr>
                      </m:fPr>
                      <m:num>
                        <m:r>
                          <a:rPr lang="pt-BR" sz="2200" i="1">
                            <a:latin typeface="Cambria Math" panose="02040503050406030204" pitchFamily="18" charset="0"/>
                          </a:rPr>
                          <m:t>13</m:t>
                        </m:r>
                        <m:rad>
                          <m:radPr>
                            <m:degHide m:val="on"/>
                            <m:ctrlPr>
                              <a:rPr lang="pt-BR" sz="2200" i="1">
                                <a:latin typeface="Cambria Math" panose="02040503050406030204" pitchFamily="18" charset="0"/>
                              </a:rPr>
                            </m:ctrlPr>
                          </m:radPr>
                          <m:deg/>
                          <m:e>
                            <m:r>
                              <a:rPr lang="pt-BR" sz="2200" i="1">
                                <a:latin typeface="Cambria Math" panose="02040503050406030204" pitchFamily="18" charset="0"/>
                              </a:rPr>
                              <m:t>2</m:t>
                            </m:r>
                          </m:e>
                        </m:rad>
                      </m:num>
                      <m:den>
                        <m:r>
                          <a:rPr lang="pt-BR" sz="2200" i="1">
                            <a:latin typeface="Cambria Math" panose="02040503050406030204" pitchFamily="18" charset="0"/>
                          </a:rPr>
                          <m:t>4</m:t>
                        </m:r>
                      </m:den>
                    </m:f>
                  </m:oMath>
                </a14:m>
                <a:r>
                  <a:rPr lang="pt-BR" sz="2200" dirty="0">
                    <a:latin typeface="Arial Narrow" panose="020B0606020202030204" pitchFamily="34" charset="0"/>
                  </a:rPr>
                  <a:t> </a:t>
                </a:r>
              </a:p>
            </p:txBody>
          </p:sp>
        </mc:Choice>
        <mc:Fallback xmlns="">
          <p:sp>
            <p:nvSpPr>
              <p:cNvPr id="6" name="CaixaDeTexto 5">
                <a:extLst>
                  <a:ext uri="{FF2B5EF4-FFF2-40B4-BE49-F238E27FC236}">
                    <a16:creationId xmlns:a16="http://schemas.microsoft.com/office/drawing/2014/main" id="{62600A7E-6153-610E-6627-D1B80F03D78C}"/>
                  </a:ext>
                </a:extLst>
              </p:cNvPr>
              <p:cNvSpPr txBox="1">
                <a:spLocks noRot="1" noChangeAspect="1" noMove="1" noResize="1" noEditPoints="1" noAdjustHandles="1" noChangeArrowheads="1" noChangeShapeType="1" noTextEdit="1"/>
              </p:cNvSpPr>
              <p:nvPr/>
            </p:nvSpPr>
            <p:spPr>
              <a:xfrm>
                <a:off x="6234777" y="717264"/>
                <a:ext cx="5760000" cy="5955605"/>
              </a:xfrm>
              <a:prstGeom prst="rect">
                <a:avLst/>
              </a:prstGeom>
              <a:blipFill>
                <a:blip r:embed="rId4"/>
                <a:stretch>
                  <a:fillRect l="-1376" t="-512" r="-1376"/>
                </a:stretch>
              </a:blipFill>
            </p:spPr>
            <p:txBody>
              <a:bodyPr/>
              <a:lstStyle/>
              <a:p>
                <a:r>
                  <a:rPr lang="pt-BR">
                    <a:noFill/>
                  </a:rPr>
                  <a:t> </a:t>
                </a:r>
              </a:p>
            </p:txBody>
          </p:sp>
        </mc:Fallback>
      </mc:AlternateContent>
    </p:spTree>
    <p:extLst>
      <p:ext uri="{BB962C8B-B14F-4D97-AF65-F5344CB8AC3E}">
        <p14:creationId xmlns:p14="http://schemas.microsoft.com/office/powerpoint/2010/main" val="15151099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 chat ou mensagem de texto&#10;&#10;O conteúdo gerado por IA pode estar incorreto.">
            <a:extLst>
              <a:ext uri="{FF2B5EF4-FFF2-40B4-BE49-F238E27FC236}">
                <a16:creationId xmlns:a16="http://schemas.microsoft.com/office/drawing/2014/main" id="{0C558969-BE5F-68F1-5729-A72AF1F85240}"/>
              </a:ext>
            </a:extLst>
          </p:cNvPr>
          <p:cNvPicPr>
            <a:picLocks noChangeAspect="1"/>
          </p:cNvPicPr>
          <p:nvPr/>
        </p:nvPicPr>
        <p:blipFill rotWithShape="1">
          <a:blip r:embed="rId2">
            <a:extLst>
              <a:ext uri="{28A0092B-C50C-407E-A947-70E740481C1C}">
                <a14:useLocalDpi xmlns:a14="http://schemas.microsoft.com/office/drawing/2010/main" val="0"/>
              </a:ext>
            </a:extLst>
          </a:blip>
          <a:srcRect l="-1" t="10441" r="2196" b="8029"/>
          <a:stretch>
            <a:fillRect/>
          </a:stretch>
        </p:blipFill>
        <p:spPr bwMode="auto">
          <a:xfrm>
            <a:off x="156000" y="627515"/>
            <a:ext cx="2160000" cy="876500"/>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3D2843C-B678-0F63-4898-B7762B5E8527}"/>
              </a:ext>
            </a:extLst>
          </p:cNvPr>
          <p:cNvSpPr txBox="1"/>
          <p:nvPr/>
        </p:nvSpPr>
        <p:spPr>
          <a:xfrm>
            <a:off x="191858" y="1127502"/>
            <a:ext cx="5760000" cy="5632311"/>
          </a:xfrm>
          <a:prstGeom prst="rect">
            <a:avLst/>
          </a:prstGeom>
          <a:noFill/>
        </p:spPr>
        <p:txBody>
          <a:bodyPr wrap="square">
            <a:spAutoFit/>
          </a:bodyPr>
          <a:lstStyle/>
          <a:p>
            <a:pPr indent="2241550" algn="just">
              <a:buNone/>
            </a:pPr>
            <a:r>
              <a:rPr lang="pt-BR" sz="20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(ENEM 2025) </a:t>
            </a: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dono de uma embarcação deve partir do ponto P e chegar ao ponto R por meio de dois deslocamentos lineares e navegando a uma velocidade constante. Essa viagem será feita durante a noite, e como ele dispõe somente de uma bússola e de um relógio, planejou sua rota da seguinte forma: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indent="180340"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1º – partir do ponto P na direção 110 e navegar por 4 horas, alcançando um ponto Q;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indent="180340"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2º – partir do ponto Q na direção 90 e navegar por 2 horas, alcançando o ponto de destino R.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No entanto, ao direcionar o barco para o primeiro deslocamento, o fez na direção 340, em vez de 110. Com isso, realizou os seguintes deslocamentos: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indent="180340"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1º – partiu do ponto P na direção 340 e navegou por 4 horas, alcançando um ponto S;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indent="180340"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2º – partiu do ponto S na direção 90 e navegou por 2 horas, alcançando o ponto T. A figura apresenta a bússola, a rota planejada e a rota executada.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5" name="CaixaDeTexto 4">
            <a:extLst>
              <a:ext uri="{FF2B5EF4-FFF2-40B4-BE49-F238E27FC236}">
                <a16:creationId xmlns:a16="http://schemas.microsoft.com/office/drawing/2014/main" id="{21C8D5C8-CD75-A0EF-5460-87CFF8392F3C}"/>
              </a:ext>
            </a:extLst>
          </p:cNvPr>
          <p:cNvSpPr txBox="1"/>
          <p:nvPr/>
        </p:nvSpPr>
        <p:spPr>
          <a:xfrm>
            <a:off x="6122899" y="2974161"/>
            <a:ext cx="5940000" cy="3785652"/>
          </a:xfrm>
          <a:prstGeom prst="rect">
            <a:avLst/>
          </a:prstGeom>
          <a:noFill/>
        </p:spPr>
        <p:txBody>
          <a:bodyPr wrap="square">
            <a:spAutoFit/>
          </a:bodyPr>
          <a:lstStyle/>
          <a:p>
            <a:pPr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dono da embarcação só percebeu o equívoco ao chegar ao ponto T. Com isso, agora ele precisa definir a direção e o tempo de navegação que lhe permita, partindo do ponto T, chegar ao ponto de destino R por meio de uma rota retilínea.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Considere 0,64 como aproximação para cos 50</a:t>
            </a:r>
            <a:r>
              <a:rPr lang="pt-BR" sz="20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º. </a:t>
            </a: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direção e o tempo aproximado de navegação que o dono da embarcação deve utilizar são, respectivamente,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135 e 7 horas e 15 minutos.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45 e 7 horas e 15 minutos.</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 135 e 12 horas.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 135 e 6 horas. </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45 e 6 horas.</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descr="Relógio de ponteiros&#10;&#10;O conteúdo gerado por IA pode estar incorreto.">
            <a:extLst>
              <a:ext uri="{FF2B5EF4-FFF2-40B4-BE49-F238E27FC236}">
                <a16:creationId xmlns:a16="http://schemas.microsoft.com/office/drawing/2014/main" id="{30D2DEB1-0221-0167-8520-593970807B4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rcRect r="7200" b="47801"/>
          <a:stretch>
            <a:fillRect/>
          </a:stretch>
        </p:blipFill>
        <p:spPr bwMode="auto">
          <a:xfrm>
            <a:off x="6932899" y="897037"/>
            <a:ext cx="2160000" cy="2077124"/>
          </a:xfrm>
          <a:prstGeom prst="rect">
            <a:avLst/>
          </a:prstGeom>
          <a:ln>
            <a:noFill/>
          </a:ln>
          <a:extLst>
            <a:ext uri="{53640926-AAD7-44D8-BBD7-CCE9431645EC}">
              <a14:shadowObscured xmlns:a14="http://schemas.microsoft.com/office/drawing/2010/main"/>
            </a:ext>
          </a:extLst>
        </p:spPr>
      </p:pic>
      <p:pic>
        <p:nvPicPr>
          <p:cNvPr id="7" name="Imagem 6" descr="Relógio de ponteiros&#10;&#10;O conteúdo gerado por IA pode estar incorreto.">
            <a:extLst>
              <a:ext uri="{FF2B5EF4-FFF2-40B4-BE49-F238E27FC236}">
                <a16:creationId xmlns:a16="http://schemas.microsoft.com/office/drawing/2014/main" id="{01BC8DD1-1BC8-801C-2C51-7B1C7F1B93A1}"/>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rcRect l="-1" t="51162" r="3215"/>
          <a:stretch>
            <a:fillRect/>
          </a:stretch>
        </p:blipFill>
        <p:spPr bwMode="auto">
          <a:xfrm>
            <a:off x="9092899" y="1004199"/>
            <a:ext cx="2160000" cy="18627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87901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Agrupar 9">
            <a:extLst>
              <a:ext uri="{FF2B5EF4-FFF2-40B4-BE49-F238E27FC236}">
                <a16:creationId xmlns:a16="http://schemas.microsoft.com/office/drawing/2014/main" id="{667D0505-04ED-515C-B9C5-B715966F6B6D}"/>
              </a:ext>
            </a:extLst>
          </p:cNvPr>
          <p:cNvGrpSpPr/>
          <p:nvPr/>
        </p:nvGrpSpPr>
        <p:grpSpPr>
          <a:xfrm>
            <a:off x="6276002" y="739663"/>
            <a:ext cx="5760000" cy="5943525"/>
            <a:chOff x="6096000" y="746306"/>
            <a:chExt cx="5760000" cy="5943525"/>
          </a:xfrm>
        </p:grpSpPr>
        <p:pic>
          <p:nvPicPr>
            <p:cNvPr id="5" name="Imagem 4">
              <a:extLst>
                <a:ext uri="{FF2B5EF4-FFF2-40B4-BE49-F238E27FC236}">
                  <a16:creationId xmlns:a16="http://schemas.microsoft.com/office/drawing/2014/main" id="{FCE9008B-CF6A-3F57-CA0C-657F5FE4C8A0}"/>
                </a:ext>
              </a:extLst>
            </p:cNvPr>
            <p:cNvPicPr>
              <a:picLocks noChangeAspect="1"/>
            </p:cNvPicPr>
            <p:nvPr/>
          </p:nvPicPr>
          <p:blipFill>
            <a:blip r:embed="rId2"/>
            <a:srcRect l="333"/>
            <a:stretch>
              <a:fillRect/>
            </a:stretch>
          </p:blipFill>
          <p:spPr>
            <a:xfrm>
              <a:off x="6096000" y="746306"/>
              <a:ext cx="5760000" cy="3441829"/>
            </a:xfrm>
            <a:prstGeom prst="rect">
              <a:avLst/>
            </a:prstGeom>
          </p:spPr>
        </p:pic>
        <mc:AlternateContent xmlns:mc="http://schemas.openxmlformats.org/markup-compatibility/2006">
          <mc:Choice xmlns:a14="http://schemas.microsoft.com/office/drawing/2010/main" Requires="a14">
            <p:sp>
              <p:nvSpPr>
                <p:cNvPr id="9" name="Retângulo: Cantos Arredondados 8">
                  <a:extLst>
                    <a:ext uri="{FF2B5EF4-FFF2-40B4-BE49-F238E27FC236}">
                      <a16:creationId xmlns:a16="http://schemas.microsoft.com/office/drawing/2014/main" id="{A3E20F17-5EBD-45DD-3663-255FEA7B65E8}"/>
                    </a:ext>
                  </a:extLst>
                </p:cNvPr>
                <p:cNvSpPr/>
                <p:nvPr/>
              </p:nvSpPr>
              <p:spPr>
                <a:xfrm>
                  <a:off x="6096000" y="1884742"/>
                  <a:ext cx="5760000" cy="4805089"/>
                </a:xfrm>
                <a:prstGeom prst="roundRect">
                  <a:avLst>
                    <a:gd name="adj" fmla="val 3979"/>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200" dirty="0">
                      <a:solidFill>
                        <a:schemeClr val="tx1"/>
                      </a:solidFill>
                      <a:latin typeface="Arial Narrow" panose="020B0606020202030204" pitchFamily="34" charset="0"/>
                    </a:rPr>
                    <a:t>Um engenheiro está projetando a iluminação de um chafariz triangular formada pelos pontos A, B e C. Ele mediu as distâncias: AB = 5 m; AC = 8 m; BC = 7 m. O ângulo formado entre os segmentos BC e AC é de 30°. Para posicionar corretamente os refletores nos pontos B e C, o engenheiro precisa determinar o seno dos ângulos nos vértices A e B. </a:t>
                  </a:r>
                </a:p>
                <a:p>
                  <a:pPr algn="just"/>
                  <a:r>
                    <a:rPr lang="pt-BR" sz="2200" dirty="0">
                      <a:solidFill>
                        <a:schemeClr val="tx1"/>
                      </a:solidFill>
                      <a:latin typeface="Arial Narrow" panose="020B0606020202030204" pitchFamily="34" charset="0"/>
                    </a:rPr>
                    <a:t>Com base nessas informações, os valores de </a:t>
                  </a:r>
                  <a14:m>
                    <m:oMath xmlns:m="http://schemas.openxmlformats.org/officeDocument/2006/math">
                      <m:r>
                        <a:rPr lang="pt-BR" sz="2200" b="0" i="1" smtClean="0">
                          <a:solidFill>
                            <a:schemeClr val="tx1"/>
                          </a:solidFill>
                          <a:latin typeface="Cambria Math" panose="02040503050406030204" pitchFamily="18" charset="0"/>
                        </a:rPr>
                        <m:t>𝑠𝑒𝑛</m:t>
                      </m:r>
                      <m:d>
                        <m:dPr>
                          <m:ctrlPr>
                            <a:rPr lang="pt-BR" sz="2200" b="0" i="1" smtClean="0">
                              <a:solidFill>
                                <a:schemeClr val="tx1"/>
                              </a:solidFill>
                              <a:latin typeface="Cambria Math" panose="02040503050406030204" pitchFamily="18" charset="0"/>
                            </a:rPr>
                          </m:ctrlPr>
                        </m:dPr>
                        <m:e>
                          <m:acc>
                            <m:accPr>
                              <m:chr m:val="̂"/>
                              <m:ctrlPr>
                                <a:rPr lang="pt-BR" sz="2200" i="1">
                                  <a:solidFill>
                                    <a:schemeClr val="tx1"/>
                                  </a:solidFill>
                                  <a:latin typeface="Cambria Math" panose="02040503050406030204" pitchFamily="18" charset="0"/>
                                </a:rPr>
                              </m:ctrlPr>
                            </m:accPr>
                            <m:e>
                              <m:r>
                                <m:rPr>
                                  <m:sty m:val="p"/>
                                </m:rPr>
                                <a:rPr lang="pt-BR" sz="2200">
                                  <a:solidFill>
                                    <a:schemeClr val="tx1"/>
                                  </a:solidFill>
                                  <a:latin typeface="Cambria Math" panose="02040503050406030204" pitchFamily="18" charset="0"/>
                                </a:rPr>
                                <m:t>A</m:t>
                              </m:r>
                            </m:e>
                          </m:acc>
                        </m:e>
                      </m:d>
                    </m:oMath>
                  </a14:m>
                  <a:r>
                    <a:rPr lang="pt-BR" sz="2200" dirty="0">
                      <a:solidFill>
                        <a:schemeClr val="tx1"/>
                      </a:solidFill>
                      <a:latin typeface="Arial Narrow" panose="020B0606020202030204" pitchFamily="34" charset="0"/>
                    </a:rPr>
                    <a:t> e </a:t>
                  </a:r>
                  <a14:m>
                    <m:oMath xmlns:m="http://schemas.openxmlformats.org/officeDocument/2006/math">
                      <m:r>
                        <a:rPr lang="pt-BR" sz="2200" i="1">
                          <a:solidFill>
                            <a:schemeClr val="tx1"/>
                          </a:solidFill>
                          <a:latin typeface="Cambria Math" panose="02040503050406030204" pitchFamily="18" charset="0"/>
                        </a:rPr>
                        <m:t>𝑠𝑒𝑛</m:t>
                      </m:r>
                      <m:d>
                        <m:dPr>
                          <m:ctrlPr>
                            <a:rPr lang="pt-BR" sz="2200" i="1">
                              <a:solidFill>
                                <a:schemeClr val="tx1"/>
                              </a:solidFill>
                              <a:latin typeface="Cambria Math" panose="02040503050406030204" pitchFamily="18" charset="0"/>
                            </a:rPr>
                          </m:ctrlPr>
                        </m:dPr>
                        <m:e>
                          <m:acc>
                            <m:accPr>
                              <m:chr m:val="̂"/>
                              <m:ctrlPr>
                                <a:rPr lang="pt-BR" sz="2200" i="1">
                                  <a:solidFill>
                                    <a:schemeClr val="tx1"/>
                                  </a:solidFill>
                                  <a:latin typeface="Cambria Math" panose="02040503050406030204" pitchFamily="18" charset="0"/>
                                </a:rPr>
                              </m:ctrlPr>
                            </m:accPr>
                            <m:e>
                              <m:r>
                                <m:rPr>
                                  <m:sty m:val="p"/>
                                </m:rPr>
                                <a:rPr lang="pt-BR" sz="2200" b="0" i="0" smtClean="0">
                                  <a:solidFill>
                                    <a:schemeClr val="tx1"/>
                                  </a:solidFill>
                                  <a:latin typeface="Cambria Math" panose="02040503050406030204" pitchFamily="18" charset="0"/>
                                </a:rPr>
                                <m:t>B</m:t>
                              </m:r>
                            </m:e>
                          </m:acc>
                        </m:e>
                      </m:d>
                    </m:oMath>
                  </a14:m>
                  <a:r>
                    <a:rPr lang="pt-BR" sz="2200" dirty="0">
                      <a:solidFill>
                        <a:schemeClr val="tx1"/>
                      </a:solidFill>
                      <a:latin typeface="Arial Narrow" panose="020B0606020202030204" pitchFamily="34" charset="0"/>
                    </a:rPr>
                    <a:t> são, respectivamente,</a:t>
                  </a:r>
                </a:p>
                <a:p>
                  <a:pPr algn="just"/>
                  <a14:m>
                    <m:oMath xmlns:m="http://schemas.openxmlformats.org/officeDocument/2006/math">
                      <m:d>
                        <m:dPr>
                          <m:ctrlPr>
                            <a:rPr lang="pt-BR" sz="2200" i="1">
                              <a:solidFill>
                                <a:schemeClr val="tx1"/>
                              </a:solidFill>
                              <a:latin typeface="Cambria Math" panose="02040503050406030204" pitchFamily="18" charset="0"/>
                            </a:rPr>
                          </m:ctrlPr>
                        </m:dPr>
                        <m:e>
                          <m:r>
                            <m:rPr>
                              <m:sty m:val="p"/>
                            </m:rPr>
                            <a:rPr lang="pt-BR" sz="2200">
                              <a:solidFill>
                                <a:schemeClr val="tx1"/>
                              </a:solidFill>
                              <a:latin typeface="Cambria Math" panose="02040503050406030204" pitchFamily="18" charset="0"/>
                            </a:rPr>
                            <m:t>A</m:t>
                          </m:r>
                        </m:e>
                      </m:d>
                      <m:r>
                        <a:rPr lang="pt-BR" sz="2200">
                          <a:solidFill>
                            <a:schemeClr val="tx1"/>
                          </a:solidFill>
                          <a:latin typeface="Cambria Math" panose="02040503050406030204" pitchFamily="18" charset="0"/>
                        </a:rPr>
                        <m:t> </m:t>
                      </m:r>
                      <m:f>
                        <m:fPr>
                          <m:ctrlPr>
                            <a:rPr lang="pt-BR" sz="2200" i="1">
                              <a:solidFill>
                                <a:schemeClr val="tx1"/>
                              </a:solidFill>
                              <a:latin typeface="Cambria Math" panose="02040503050406030204" pitchFamily="18" charset="0"/>
                            </a:rPr>
                          </m:ctrlPr>
                        </m:fPr>
                        <m:num>
                          <m:r>
                            <a:rPr lang="pt-BR" sz="2200">
                              <a:solidFill>
                                <a:schemeClr val="tx1"/>
                              </a:solidFill>
                              <a:latin typeface="Cambria Math" panose="02040503050406030204" pitchFamily="18" charset="0"/>
                            </a:rPr>
                            <m:t>1</m:t>
                          </m:r>
                        </m:num>
                        <m:den>
                          <m:r>
                            <a:rPr lang="pt-BR" sz="2200">
                              <a:solidFill>
                                <a:schemeClr val="tx1"/>
                              </a:solidFill>
                              <a:latin typeface="Cambria Math" panose="02040503050406030204" pitchFamily="18" charset="0"/>
                            </a:rPr>
                            <m:t> 2 </m:t>
                          </m:r>
                        </m:den>
                      </m:f>
                      <m:r>
                        <m:rPr>
                          <m:sty m:val="p"/>
                        </m:rPr>
                        <a:rPr lang="pt-BR" sz="2200">
                          <a:solidFill>
                            <a:schemeClr val="tx1"/>
                          </a:solidFill>
                          <a:latin typeface="Cambria Math" panose="02040503050406030204" pitchFamily="18" charset="0"/>
                        </a:rPr>
                        <m:t>e</m:t>
                      </m:r>
                      <m:r>
                        <a:rPr lang="pt-BR" sz="2200">
                          <a:solidFill>
                            <a:schemeClr val="tx1"/>
                          </a:solidFill>
                          <a:latin typeface="Cambria Math" panose="02040503050406030204" pitchFamily="18" charset="0"/>
                        </a:rPr>
                        <m:t> </m:t>
                      </m:r>
                      <m:f>
                        <m:fPr>
                          <m:ctrlPr>
                            <a:rPr lang="pt-BR" sz="2200" i="1">
                              <a:solidFill>
                                <a:schemeClr val="tx1"/>
                              </a:solidFill>
                              <a:latin typeface="Cambria Math" panose="02040503050406030204" pitchFamily="18" charset="0"/>
                            </a:rPr>
                          </m:ctrlPr>
                        </m:fPr>
                        <m:num>
                          <m:r>
                            <a:rPr lang="pt-BR" sz="2200">
                              <a:solidFill>
                                <a:schemeClr val="tx1"/>
                              </a:solidFill>
                              <a:latin typeface="Cambria Math" panose="02040503050406030204" pitchFamily="18" charset="0"/>
                            </a:rPr>
                            <m:t>1</m:t>
                          </m:r>
                        </m:num>
                        <m:den>
                          <m:r>
                            <a:rPr lang="pt-BR" sz="2200">
                              <a:solidFill>
                                <a:schemeClr val="tx1"/>
                              </a:solidFill>
                              <a:latin typeface="Cambria Math" panose="02040503050406030204" pitchFamily="18" charset="0"/>
                            </a:rPr>
                            <m:t> 3 </m:t>
                          </m:r>
                        </m:den>
                      </m:f>
                      <m:r>
                        <a:rPr lang="pt-BR" sz="2200" i="1">
                          <a:solidFill>
                            <a:schemeClr val="tx1"/>
                          </a:solidFill>
                          <a:latin typeface="Cambria Math" panose="02040503050406030204" pitchFamily="18" charset="0"/>
                        </a:rPr>
                        <m:t>∙</m:t>
                      </m:r>
                    </m:oMath>
                  </a14:m>
                  <a:r>
                    <a:rPr lang="pt-BR" sz="2200" dirty="0">
                      <a:solidFill>
                        <a:schemeClr val="tx1"/>
                      </a:solidFill>
                      <a:latin typeface="Arial Narrow" panose="020B0606020202030204" pitchFamily="34" charset="0"/>
                    </a:rPr>
                    <a:t> 		</a:t>
                  </a:r>
                  <a14:m>
                    <m:oMath xmlns:m="http://schemas.openxmlformats.org/officeDocument/2006/math">
                      <m:d>
                        <m:dPr>
                          <m:ctrlPr>
                            <a:rPr lang="pt-BR" sz="2200" i="1">
                              <a:solidFill>
                                <a:schemeClr val="tx1"/>
                              </a:solidFill>
                              <a:latin typeface="Cambria Math" panose="02040503050406030204" pitchFamily="18" charset="0"/>
                            </a:rPr>
                          </m:ctrlPr>
                        </m:dPr>
                        <m:e>
                          <m:r>
                            <m:rPr>
                              <m:sty m:val="p"/>
                            </m:rPr>
                            <a:rPr lang="pt-BR" sz="2200">
                              <a:solidFill>
                                <a:schemeClr val="tx1"/>
                              </a:solidFill>
                              <a:latin typeface="Cambria Math" panose="02040503050406030204" pitchFamily="18" charset="0"/>
                            </a:rPr>
                            <m:t>D</m:t>
                          </m:r>
                        </m:e>
                      </m:d>
                      <m:r>
                        <a:rPr lang="pt-BR" sz="2200">
                          <a:solidFill>
                            <a:schemeClr val="tx1"/>
                          </a:solidFill>
                          <a:latin typeface="Cambria Math" panose="02040503050406030204" pitchFamily="18" charset="0"/>
                        </a:rPr>
                        <m:t> </m:t>
                      </m:r>
                      <m:f>
                        <m:fPr>
                          <m:ctrlPr>
                            <a:rPr lang="pt-BR" sz="2200" i="1">
                              <a:solidFill>
                                <a:schemeClr val="tx1"/>
                              </a:solidFill>
                              <a:latin typeface="Cambria Math" panose="02040503050406030204" pitchFamily="18" charset="0"/>
                            </a:rPr>
                          </m:ctrlPr>
                        </m:fPr>
                        <m:num>
                          <m:r>
                            <a:rPr lang="pt-BR" sz="2200">
                              <a:solidFill>
                                <a:schemeClr val="tx1"/>
                              </a:solidFill>
                              <a:latin typeface="Cambria Math" panose="02040503050406030204" pitchFamily="18" charset="0"/>
                            </a:rPr>
                            <m:t>5</m:t>
                          </m:r>
                        </m:num>
                        <m:den>
                          <m:r>
                            <a:rPr lang="pt-BR" sz="2200">
                              <a:solidFill>
                                <a:schemeClr val="tx1"/>
                              </a:solidFill>
                              <a:latin typeface="Cambria Math" panose="02040503050406030204" pitchFamily="18" charset="0"/>
                            </a:rPr>
                            <m:t> 4 </m:t>
                          </m:r>
                        </m:den>
                      </m:f>
                      <m:r>
                        <m:rPr>
                          <m:sty m:val="p"/>
                        </m:rPr>
                        <a:rPr lang="pt-BR" sz="2200">
                          <a:solidFill>
                            <a:schemeClr val="tx1"/>
                          </a:solidFill>
                          <a:latin typeface="Cambria Math" panose="02040503050406030204" pitchFamily="18" charset="0"/>
                        </a:rPr>
                        <m:t>e</m:t>
                      </m:r>
                      <m:r>
                        <a:rPr lang="pt-BR" sz="2200">
                          <a:solidFill>
                            <a:schemeClr val="tx1"/>
                          </a:solidFill>
                          <a:latin typeface="Cambria Math" panose="02040503050406030204" pitchFamily="18" charset="0"/>
                        </a:rPr>
                        <m:t> </m:t>
                      </m:r>
                      <m:f>
                        <m:fPr>
                          <m:ctrlPr>
                            <a:rPr lang="pt-BR" sz="2200" i="1">
                              <a:solidFill>
                                <a:schemeClr val="tx1"/>
                              </a:solidFill>
                              <a:latin typeface="Cambria Math" panose="02040503050406030204" pitchFamily="18" charset="0"/>
                            </a:rPr>
                          </m:ctrlPr>
                        </m:fPr>
                        <m:num>
                          <m:r>
                            <a:rPr lang="pt-BR" sz="2200" i="1">
                              <a:solidFill>
                                <a:schemeClr val="tx1"/>
                              </a:solidFill>
                              <a:latin typeface="Cambria Math" panose="02040503050406030204" pitchFamily="18" charset="0"/>
                            </a:rPr>
                            <m:t>10</m:t>
                          </m:r>
                        </m:num>
                        <m:den>
                          <m:r>
                            <a:rPr lang="pt-BR" sz="2200">
                              <a:solidFill>
                                <a:schemeClr val="tx1"/>
                              </a:solidFill>
                              <a:latin typeface="Cambria Math" panose="02040503050406030204" pitchFamily="18" charset="0"/>
                            </a:rPr>
                            <m:t>7</m:t>
                          </m:r>
                        </m:den>
                      </m:f>
                      <m:r>
                        <a:rPr lang="pt-BR" sz="2200" i="1">
                          <a:solidFill>
                            <a:schemeClr val="tx1"/>
                          </a:solidFill>
                          <a:latin typeface="Cambria Math" panose="02040503050406030204" pitchFamily="18" charset="0"/>
                        </a:rPr>
                        <m:t>∙</m:t>
                      </m:r>
                    </m:oMath>
                  </a14:m>
                  <a:r>
                    <a:rPr lang="pt-BR" sz="2200" dirty="0">
                      <a:solidFill>
                        <a:schemeClr val="tx1"/>
                      </a:solidFill>
                      <a:latin typeface="Arial Narrow" panose="020B0606020202030204" pitchFamily="34" charset="0"/>
                    </a:rPr>
                    <a:t> </a:t>
                  </a:r>
                </a:p>
                <a:p>
                  <a:pPr algn="just"/>
                  <a14:m>
                    <m:oMath xmlns:m="http://schemas.openxmlformats.org/officeDocument/2006/math">
                      <m:d>
                        <m:dPr>
                          <m:ctrlPr>
                            <a:rPr lang="pt-BR" sz="2200" i="1">
                              <a:solidFill>
                                <a:schemeClr val="tx1"/>
                              </a:solidFill>
                              <a:latin typeface="Cambria Math" panose="02040503050406030204" pitchFamily="18" charset="0"/>
                            </a:rPr>
                          </m:ctrlPr>
                        </m:dPr>
                        <m:e>
                          <m:r>
                            <m:rPr>
                              <m:sty m:val="p"/>
                            </m:rPr>
                            <a:rPr lang="pt-BR" sz="2200">
                              <a:solidFill>
                                <a:schemeClr val="tx1"/>
                              </a:solidFill>
                              <a:latin typeface="Cambria Math" panose="02040503050406030204" pitchFamily="18" charset="0"/>
                            </a:rPr>
                            <m:t>B</m:t>
                          </m:r>
                        </m:e>
                      </m:d>
                      <m:r>
                        <a:rPr lang="pt-BR" sz="2200">
                          <a:solidFill>
                            <a:schemeClr val="tx1"/>
                          </a:solidFill>
                          <a:latin typeface="Cambria Math" panose="02040503050406030204" pitchFamily="18" charset="0"/>
                        </a:rPr>
                        <m:t> </m:t>
                      </m:r>
                      <m:f>
                        <m:fPr>
                          <m:ctrlPr>
                            <a:rPr lang="pt-BR" sz="2200" i="1">
                              <a:solidFill>
                                <a:schemeClr val="tx1"/>
                              </a:solidFill>
                              <a:latin typeface="Cambria Math" panose="02040503050406030204" pitchFamily="18" charset="0"/>
                            </a:rPr>
                          </m:ctrlPr>
                        </m:fPr>
                        <m:num>
                          <m:r>
                            <a:rPr lang="pt-BR" sz="2200" i="1">
                              <a:solidFill>
                                <a:schemeClr val="tx1"/>
                              </a:solidFill>
                              <a:latin typeface="Cambria Math" panose="02040503050406030204" pitchFamily="18" charset="0"/>
                            </a:rPr>
                            <m:t>7</m:t>
                          </m:r>
                        </m:num>
                        <m:den>
                          <m:r>
                            <a:rPr lang="pt-BR" sz="2200">
                              <a:solidFill>
                                <a:schemeClr val="tx1"/>
                              </a:solidFill>
                              <a:latin typeface="Cambria Math" panose="02040503050406030204" pitchFamily="18" charset="0"/>
                            </a:rPr>
                            <m:t>10</m:t>
                          </m:r>
                        </m:den>
                      </m:f>
                      <m:r>
                        <a:rPr lang="pt-BR" sz="2200">
                          <a:solidFill>
                            <a:schemeClr val="tx1"/>
                          </a:solidFill>
                          <a:latin typeface="Cambria Math" panose="02040503050406030204" pitchFamily="18" charset="0"/>
                        </a:rPr>
                        <m:t> </m:t>
                      </m:r>
                      <m:r>
                        <m:rPr>
                          <m:sty m:val="p"/>
                        </m:rPr>
                        <a:rPr lang="pt-BR" sz="2200">
                          <a:solidFill>
                            <a:schemeClr val="tx1"/>
                          </a:solidFill>
                          <a:latin typeface="Cambria Math" panose="02040503050406030204" pitchFamily="18" charset="0"/>
                        </a:rPr>
                        <m:t>e</m:t>
                      </m:r>
                      <m:r>
                        <a:rPr lang="pt-BR" sz="2200">
                          <a:solidFill>
                            <a:schemeClr val="tx1"/>
                          </a:solidFill>
                          <a:latin typeface="Cambria Math" panose="02040503050406030204" pitchFamily="18" charset="0"/>
                        </a:rPr>
                        <m:t> </m:t>
                      </m:r>
                      <m:f>
                        <m:fPr>
                          <m:ctrlPr>
                            <a:rPr lang="pt-BR" sz="2200" i="1">
                              <a:solidFill>
                                <a:schemeClr val="tx1"/>
                              </a:solidFill>
                              <a:latin typeface="Cambria Math" panose="02040503050406030204" pitchFamily="18" charset="0"/>
                            </a:rPr>
                          </m:ctrlPr>
                        </m:fPr>
                        <m:num>
                          <m:r>
                            <a:rPr lang="pt-BR" sz="2200">
                              <a:solidFill>
                                <a:schemeClr val="tx1"/>
                              </a:solidFill>
                              <a:latin typeface="Cambria Math" panose="02040503050406030204" pitchFamily="18" charset="0"/>
                            </a:rPr>
                            <m:t>4</m:t>
                          </m:r>
                        </m:num>
                        <m:den>
                          <m:r>
                            <a:rPr lang="pt-BR" sz="2200">
                              <a:solidFill>
                                <a:schemeClr val="tx1"/>
                              </a:solidFill>
                              <a:latin typeface="Cambria Math" panose="02040503050406030204" pitchFamily="18" charset="0"/>
                            </a:rPr>
                            <m:t> 5 </m:t>
                          </m:r>
                        </m:den>
                      </m:f>
                      <m:r>
                        <a:rPr lang="pt-BR" sz="2200" i="1">
                          <a:solidFill>
                            <a:schemeClr val="tx1"/>
                          </a:solidFill>
                          <a:latin typeface="Cambria Math" panose="02040503050406030204" pitchFamily="18" charset="0"/>
                        </a:rPr>
                        <m:t>∙</m:t>
                      </m:r>
                    </m:oMath>
                  </a14:m>
                  <a:r>
                    <a:rPr lang="pt-BR" sz="2200" dirty="0">
                      <a:solidFill>
                        <a:schemeClr val="tx1"/>
                      </a:solidFill>
                      <a:latin typeface="Arial Narrow" panose="020B0606020202030204" pitchFamily="34" charset="0"/>
                    </a:rPr>
                    <a:t> 		</a:t>
                  </a:r>
                  <a14:m>
                    <m:oMath xmlns:m="http://schemas.openxmlformats.org/officeDocument/2006/math">
                      <m:d>
                        <m:dPr>
                          <m:ctrlPr>
                            <a:rPr lang="pt-BR" sz="2200" i="1">
                              <a:solidFill>
                                <a:schemeClr val="tx1"/>
                              </a:solidFill>
                              <a:latin typeface="Cambria Math" panose="02040503050406030204" pitchFamily="18" charset="0"/>
                            </a:rPr>
                          </m:ctrlPr>
                        </m:dPr>
                        <m:e>
                          <m:r>
                            <m:rPr>
                              <m:sty m:val="p"/>
                            </m:rPr>
                            <a:rPr lang="pt-BR" sz="2200">
                              <a:solidFill>
                                <a:schemeClr val="tx1"/>
                              </a:solidFill>
                              <a:latin typeface="Cambria Math" panose="02040503050406030204" pitchFamily="18" charset="0"/>
                            </a:rPr>
                            <m:t>E</m:t>
                          </m:r>
                        </m:e>
                      </m:d>
                      <m:r>
                        <a:rPr lang="pt-BR" sz="2200">
                          <a:solidFill>
                            <a:schemeClr val="tx1"/>
                          </a:solidFill>
                          <a:latin typeface="Cambria Math" panose="02040503050406030204" pitchFamily="18" charset="0"/>
                        </a:rPr>
                        <m:t> </m:t>
                      </m:r>
                      <m:f>
                        <m:fPr>
                          <m:ctrlPr>
                            <a:rPr lang="pt-BR" sz="2200" i="1">
                              <a:solidFill>
                                <a:schemeClr val="tx1"/>
                              </a:solidFill>
                              <a:latin typeface="Cambria Math" panose="02040503050406030204" pitchFamily="18" charset="0"/>
                            </a:rPr>
                          </m:ctrlPr>
                        </m:fPr>
                        <m:num>
                          <m:r>
                            <a:rPr lang="pt-BR" sz="2200">
                              <a:solidFill>
                                <a:schemeClr val="tx1"/>
                              </a:solidFill>
                              <a:latin typeface="Cambria Math" panose="02040503050406030204" pitchFamily="18" charset="0"/>
                            </a:rPr>
                            <m:t>8</m:t>
                          </m:r>
                        </m:num>
                        <m:den>
                          <m:r>
                            <a:rPr lang="pt-BR" sz="2200">
                              <a:solidFill>
                                <a:schemeClr val="tx1"/>
                              </a:solidFill>
                              <a:latin typeface="Cambria Math" panose="02040503050406030204" pitchFamily="18" charset="0"/>
                            </a:rPr>
                            <m:t> 7 </m:t>
                          </m:r>
                        </m:den>
                      </m:f>
                      <m:r>
                        <m:rPr>
                          <m:sty m:val="p"/>
                        </m:rPr>
                        <a:rPr lang="pt-BR" sz="2200">
                          <a:solidFill>
                            <a:schemeClr val="tx1"/>
                          </a:solidFill>
                          <a:latin typeface="Cambria Math" panose="02040503050406030204" pitchFamily="18" charset="0"/>
                        </a:rPr>
                        <m:t>e</m:t>
                      </m:r>
                      <m:r>
                        <a:rPr lang="pt-BR" sz="2200">
                          <a:solidFill>
                            <a:schemeClr val="tx1"/>
                          </a:solidFill>
                          <a:latin typeface="Cambria Math" panose="02040503050406030204" pitchFamily="18" charset="0"/>
                        </a:rPr>
                        <m:t> </m:t>
                      </m:r>
                      <m:f>
                        <m:fPr>
                          <m:ctrlPr>
                            <a:rPr lang="pt-BR" sz="2200" i="1">
                              <a:solidFill>
                                <a:schemeClr val="tx1"/>
                              </a:solidFill>
                              <a:latin typeface="Cambria Math" panose="02040503050406030204" pitchFamily="18" charset="0"/>
                            </a:rPr>
                          </m:ctrlPr>
                        </m:fPr>
                        <m:num>
                          <m:r>
                            <a:rPr lang="pt-BR" sz="2200">
                              <a:solidFill>
                                <a:schemeClr val="tx1"/>
                              </a:solidFill>
                              <a:latin typeface="Cambria Math" panose="02040503050406030204" pitchFamily="18" charset="0"/>
                            </a:rPr>
                            <m:t>14</m:t>
                          </m:r>
                        </m:num>
                        <m:den>
                          <m:r>
                            <a:rPr lang="pt-BR" sz="2200">
                              <a:solidFill>
                                <a:schemeClr val="tx1"/>
                              </a:solidFill>
                              <a:latin typeface="Cambria Math" panose="02040503050406030204" pitchFamily="18" charset="0"/>
                            </a:rPr>
                            <m:t>5</m:t>
                          </m:r>
                        </m:den>
                      </m:f>
                      <m:r>
                        <a:rPr lang="pt-BR" sz="2200" i="1">
                          <a:solidFill>
                            <a:schemeClr val="tx1"/>
                          </a:solidFill>
                          <a:latin typeface="Cambria Math" panose="02040503050406030204" pitchFamily="18" charset="0"/>
                        </a:rPr>
                        <m:t>∙</m:t>
                      </m:r>
                    </m:oMath>
                  </a14:m>
                  <a:endParaRPr lang="pt-BR" sz="2200" dirty="0">
                    <a:solidFill>
                      <a:schemeClr val="tx1"/>
                    </a:solidFill>
                    <a:latin typeface="Arial Narrow" panose="020B0606020202030204" pitchFamily="34" charset="0"/>
                  </a:endParaRPr>
                </a:p>
                <a:p>
                  <a:pPr algn="just"/>
                  <a14:m>
                    <m:oMath xmlns:m="http://schemas.openxmlformats.org/officeDocument/2006/math">
                      <m:d>
                        <m:dPr>
                          <m:ctrlPr>
                            <a:rPr lang="pt-BR" sz="2200" i="1">
                              <a:solidFill>
                                <a:schemeClr val="tx1"/>
                              </a:solidFill>
                              <a:latin typeface="Cambria Math" panose="02040503050406030204" pitchFamily="18" charset="0"/>
                            </a:rPr>
                          </m:ctrlPr>
                        </m:dPr>
                        <m:e>
                          <m:r>
                            <m:rPr>
                              <m:sty m:val="p"/>
                            </m:rPr>
                            <a:rPr lang="pt-BR" sz="2200">
                              <a:solidFill>
                                <a:schemeClr val="tx1"/>
                              </a:solidFill>
                              <a:latin typeface="Cambria Math" panose="02040503050406030204" pitchFamily="18" charset="0"/>
                            </a:rPr>
                            <m:t>C</m:t>
                          </m:r>
                        </m:e>
                      </m:d>
                      <m:r>
                        <a:rPr lang="pt-BR" sz="2200">
                          <a:solidFill>
                            <a:schemeClr val="tx1"/>
                          </a:solidFill>
                          <a:latin typeface="Cambria Math" panose="02040503050406030204" pitchFamily="18" charset="0"/>
                        </a:rPr>
                        <m:t> </m:t>
                      </m:r>
                      <m:f>
                        <m:fPr>
                          <m:ctrlPr>
                            <a:rPr lang="pt-BR" sz="2200" i="1">
                              <a:solidFill>
                                <a:schemeClr val="tx1"/>
                              </a:solidFill>
                              <a:latin typeface="Cambria Math" panose="02040503050406030204" pitchFamily="18" charset="0"/>
                            </a:rPr>
                          </m:ctrlPr>
                        </m:fPr>
                        <m:num>
                          <m:r>
                            <a:rPr lang="pt-BR" sz="2200">
                              <a:solidFill>
                                <a:schemeClr val="tx1"/>
                              </a:solidFill>
                              <a:latin typeface="Cambria Math" panose="02040503050406030204" pitchFamily="18" charset="0"/>
                            </a:rPr>
                            <m:t>4</m:t>
                          </m:r>
                        </m:num>
                        <m:den>
                          <m:r>
                            <a:rPr lang="pt-BR" sz="2200">
                              <a:solidFill>
                                <a:schemeClr val="tx1"/>
                              </a:solidFill>
                              <a:latin typeface="Cambria Math" panose="02040503050406030204" pitchFamily="18" charset="0"/>
                            </a:rPr>
                            <m:t> 7 </m:t>
                          </m:r>
                        </m:den>
                      </m:f>
                      <m:r>
                        <m:rPr>
                          <m:sty m:val="p"/>
                        </m:rPr>
                        <a:rPr lang="pt-BR" sz="2200">
                          <a:solidFill>
                            <a:schemeClr val="tx1"/>
                          </a:solidFill>
                          <a:latin typeface="Cambria Math" panose="02040503050406030204" pitchFamily="18" charset="0"/>
                        </a:rPr>
                        <m:t>e</m:t>
                      </m:r>
                      <m:r>
                        <a:rPr lang="pt-BR" sz="2200">
                          <a:solidFill>
                            <a:schemeClr val="tx1"/>
                          </a:solidFill>
                          <a:latin typeface="Cambria Math" panose="02040503050406030204" pitchFamily="18" charset="0"/>
                        </a:rPr>
                        <m:t> </m:t>
                      </m:r>
                      <m:f>
                        <m:fPr>
                          <m:ctrlPr>
                            <a:rPr lang="pt-BR" sz="2200" i="1">
                              <a:solidFill>
                                <a:schemeClr val="tx1"/>
                              </a:solidFill>
                              <a:latin typeface="Cambria Math" panose="02040503050406030204" pitchFamily="18" charset="0"/>
                            </a:rPr>
                          </m:ctrlPr>
                        </m:fPr>
                        <m:num>
                          <m:r>
                            <a:rPr lang="pt-BR" sz="2200">
                              <a:solidFill>
                                <a:schemeClr val="tx1"/>
                              </a:solidFill>
                              <a:latin typeface="Cambria Math" panose="02040503050406030204" pitchFamily="18" charset="0"/>
                            </a:rPr>
                            <m:t>5</m:t>
                          </m:r>
                        </m:num>
                        <m:den>
                          <m:r>
                            <a:rPr lang="pt-BR" sz="2200">
                              <a:solidFill>
                                <a:schemeClr val="tx1"/>
                              </a:solidFill>
                              <a:latin typeface="Cambria Math" panose="02040503050406030204" pitchFamily="18" charset="0"/>
                            </a:rPr>
                            <m:t>14</m:t>
                          </m:r>
                        </m:den>
                      </m:f>
                      <m:r>
                        <a:rPr lang="pt-BR" sz="2200" i="1">
                          <a:solidFill>
                            <a:schemeClr val="tx1"/>
                          </a:solidFill>
                          <a:latin typeface="Cambria Math" panose="02040503050406030204" pitchFamily="18" charset="0"/>
                        </a:rPr>
                        <m:t>∙</m:t>
                      </m:r>
                    </m:oMath>
                  </a14:m>
                  <a:r>
                    <a:rPr lang="pt-BR" sz="2200" dirty="0">
                      <a:solidFill>
                        <a:schemeClr val="tx1"/>
                      </a:solidFill>
                      <a:latin typeface="Arial Narrow" panose="020B0606020202030204" pitchFamily="34" charset="0"/>
                    </a:rPr>
                    <a:t> </a:t>
                  </a:r>
                </a:p>
              </p:txBody>
            </p:sp>
          </mc:Choice>
          <mc:Fallback>
            <p:sp>
              <p:nvSpPr>
                <p:cNvPr id="9" name="Retângulo: Cantos Arredondados 8">
                  <a:extLst>
                    <a:ext uri="{FF2B5EF4-FFF2-40B4-BE49-F238E27FC236}">
                      <a16:creationId xmlns:a16="http://schemas.microsoft.com/office/drawing/2014/main" id="{A3E20F17-5EBD-45DD-3663-255FEA7B65E8}"/>
                    </a:ext>
                  </a:extLst>
                </p:cNvPr>
                <p:cNvSpPr>
                  <a:spLocks noRot="1" noChangeAspect="1" noMove="1" noResize="1" noEditPoints="1" noAdjustHandles="1" noChangeArrowheads="1" noChangeShapeType="1" noTextEdit="1"/>
                </p:cNvSpPr>
                <p:nvPr/>
              </p:nvSpPr>
              <p:spPr>
                <a:xfrm>
                  <a:off x="6096000" y="1884742"/>
                  <a:ext cx="5760000" cy="4805089"/>
                </a:xfrm>
                <a:prstGeom prst="roundRect">
                  <a:avLst>
                    <a:gd name="adj" fmla="val 3979"/>
                  </a:avLst>
                </a:prstGeom>
                <a:blipFill>
                  <a:blip r:embed="rId3"/>
                  <a:stretch>
                    <a:fillRect l="-424" r="-424"/>
                  </a:stretch>
                </a:blipFill>
                <a:ln>
                  <a:noFill/>
                </a:ln>
              </p:spPr>
              <p:txBody>
                <a:bodyPr/>
                <a:lstStyle/>
                <a:p>
                  <a:r>
                    <a:rPr lang="pt-BR">
                      <a:noFill/>
                    </a:rPr>
                    <a:t> </a:t>
                  </a:r>
                </a:p>
              </p:txBody>
            </p:sp>
          </mc:Fallback>
        </mc:AlternateContent>
      </p:grpSp>
      <p:grpSp>
        <p:nvGrpSpPr>
          <p:cNvPr id="11" name="Agrupar 10">
            <a:extLst>
              <a:ext uri="{FF2B5EF4-FFF2-40B4-BE49-F238E27FC236}">
                <a16:creationId xmlns:a16="http://schemas.microsoft.com/office/drawing/2014/main" id="{9D780E23-8B80-7BBA-2DD1-8078C4331944}"/>
              </a:ext>
            </a:extLst>
          </p:cNvPr>
          <p:cNvGrpSpPr/>
          <p:nvPr/>
        </p:nvGrpSpPr>
        <p:grpSpPr>
          <a:xfrm>
            <a:off x="156000" y="739663"/>
            <a:ext cx="5760000" cy="5813534"/>
            <a:chOff x="107576" y="739663"/>
            <a:chExt cx="5760001" cy="5813534"/>
          </a:xfrm>
        </p:grpSpPr>
        <p:pic>
          <p:nvPicPr>
            <p:cNvPr id="12" name="Imagem 11">
              <a:extLst>
                <a:ext uri="{FF2B5EF4-FFF2-40B4-BE49-F238E27FC236}">
                  <a16:creationId xmlns:a16="http://schemas.microsoft.com/office/drawing/2014/main" id="{D727D251-8769-5D7D-A430-29843137E553}"/>
                </a:ext>
              </a:extLst>
            </p:cNvPr>
            <p:cNvPicPr>
              <a:picLocks noChangeAspect="1"/>
            </p:cNvPicPr>
            <p:nvPr/>
          </p:nvPicPr>
          <p:blipFill>
            <a:blip r:embed="rId4"/>
            <a:srcRect r="1165"/>
            <a:stretch>
              <a:fillRect/>
            </a:stretch>
          </p:blipFill>
          <p:spPr>
            <a:xfrm>
              <a:off x="107577" y="739663"/>
              <a:ext cx="5760000" cy="4869136"/>
            </a:xfrm>
            <a:prstGeom prst="rect">
              <a:avLst/>
            </a:prstGeom>
          </p:spPr>
        </p:pic>
        <mc:AlternateContent xmlns:mc="http://schemas.openxmlformats.org/markup-compatibility/2006" xmlns:a14="http://schemas.microsoft.com/office/drawing/2010/main">
          <mc:Choice Requires="a14">
            <p:sp>
              <p:nvSpPr>
                <p:cNvPr id="13" name="Retângulo: Cantos Arredondados 12">
                  <a:extLst>
                    <a:ext uri="{FF2B5EF4-FFF2-40B4-BE49-F238E27FC236}">
                      <a16:creationId xmlns:a16="http://schemas.microsoft.com/office/drawing/2014/main" id="{30AA4A47-9BAC-31E3-A4E4-FEC2DA2A3F47}"/>
                    </a:ext>
                  </a:extLst>
                </p:cNvPr>
                <p:cNvSpPr/>
                <p:nvPr/>
              </p:nvSpPr>
              <p:spPr>
                <a:xfrm>
                  <a:off x="107576" y="2008092"/>
                  <a:ext cx="5760000" cy="4545105"/>
                </a:xfrm>
                <a:prstGeom prst="roundRect">
                  <a:avLst>
                    <a:gd name="adj" fmla="val 3046"/>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200" dirty="0">
                      <a:solidFill>
                        <a:schemeClr val="tx1"/>
                      </a:solidFill>
                      <a:latin typeface="Arial Narrow" panose="020B0606020202030204" pitchFamily="34" charset="0"/>
                    </a:rPr>
                    <a:t>Durante uma operação de monitoramento ambiental, dois drones partem simultaneamente do mesmo ponto P. O primeiro drone desloca-se 10 km para o leste, enquanto o segundo drone desloca-se 15 km para o norte, formando um ângulo de 60°, em P, com a trajetória do primeiro. Após completarem seus percursos, os drones começaram a tirar fotos para esse monitoramento. </a:t>
                  </a:r>
                </a:p>
                <a:p>
                  <a:pPr algn="just"/>
                  <a:r>
                    <a:rPr lang="pt-BR" sz="2200" dirty="0">
                      <a:solidFill>
                        <a:schemeClr val="tx1"/>
                      </a:solidFill>
                      <a:latin typeface="Arial Narrow" panose="020B0606020202030204" pitchFamily="34" charset="0"/>
                    </a:rPr>
                    <a:t>Qual é a distância, em quilômetros, entre os dois drones ao final do percurso?</a:t>
                  </a:r>
                </a:p>
                <a:p>
                  <a:pPr algn="just"/>
                  <a:r>
                    <a:rPr lang="pt-BR" sz="2200" dirty="0">
                      <a:solidFill>
                        <a:schemeClr val="tx1"/>
                      </a:solidFill>
                      <a:latin typeface="Arial Narrow" panose="020B0606020202030204" pitchFamily="34" charset="0"/>
                    </a:rPr>
                    <a:t>(A) 175			(D) </a:t>
                  </a:r>
                  <a14:m>
                    <m:oMath xmlns:m="http://schemas.openxmlformats.org/officeDocument/2006/math">
                      <m:r>
                        <a:rPr lang="pt-BR" sz="2200" i="1">
                          <a:solidFill>
                            <a:schemeClr val="tx1"/>
                          </a:solidFill>
                          <a:latin typeface="Cambria Math" panose="02040503050406030204" pitchFamily="18" charset="0"/>
                        </a:rPr>
                        <m:t>7</m:t>
                      </m:r>
                      <m:rad>
                        <m:radPr>
                          <m:degHide m:val="on"/>
                          <m:ctrlPr>
                            <a:rPr lang="pt-BR" sz="2200" i="1">
                              <a:solidFill>
                                <a:schemeClr val="tx1"/>
                              </a:solidFill>
                              <a:latin typeface="Cambria Math" panose="02040503050406030204" pitchFamily="18" charset="0"/>
                            </a:rPr>
                          </m:ctrlPr>
                        </m:radPr>
                        <m:deg/>
                        <m:e>
                          <m:r>
                            <a:rPr lang="pt-BR" sz="2200" i="1">
                              <a:solidFill>
                                <a:schemeClr val="tx1"/>
                              </a:solidFill>
                              <a:latin typeface="Cambria Math" panose="02040503050406030204" pitchFamily="18" charset="0"/>
                            </a:rPr>
                            <m:t>5 </m:t>
                          </m:r>
                        </m:e>
                      </m:rad>
                    </m:oMath>
                  </a14:m>
                  <a:endParaRPr lang="pt-BR" sz="2200" dirty="0">
                    <a:solidFill>
                      <a:schemeClr val="tx1"/>
                    </a:solidFill>
                    <a:latin typeface="Arial Narrow" panose="020B0606020202030204" pitchFamily="34" charset="0"/>
                  </a:endParaRPr>
                </a:p>
                <a:p>
                  <a:pPr algn="just"/>
                  <a:r>
                    <a:rPr lang="pt-BR" sz="2200" dirty="0">
                      <a:solidFill>
                        <a:schemeClr val="tx1"/>
                      </a:solidFill>
                      <a:latin typeface="Arial Narrow" panose="020B0606020202030204" pitchFamily="34" charset="0"/>
                    </a:rPr>
                    <a:t>(B) 150			(E) </a:t>
                  </a:r>
                  <a14:m>
                    <m:oMath xmlns:m="http://schemas.openxmlformats.org/officeDocument/2006/math">
                      <m:r>
                        <a:rPr lang="pt-BR" sz="2200" i="1">
                          <a:solidFill>
                            <a:schemeClr val="tx1"/>
                          </a:solidFill>
                          <a:latin typeface="Cambria Math" panose="02040503050406030204" pitchFamily="18" charset="0"/>
                        </a:rPr>
                        <m:t>5</m:t>
                      </m:r>
                      <m:rad>
                        <m:radPr>
                          <m:degHide m:val="on"/>
                          <m:ctrlPr>
                            <a:rPr lang="pt-BR" sz="2200" i="1">
                              <a:solidFill>
                                <a:schemeClr val="tx1"/>
                              </a:solidFill>
                              <a:latin typeface="Cambria Math" panose="02040503050406030204" pitchFamily="18" charset="0"/>
                            </a:rPr>
                          </m:ctrlPr>
                        </m:radPr>
                        <m:deg/>
                        <m:e>
                          <m:r>
                            <a:rPr lang="pt-BR" sz="2200" i="1">
                              <a:solidFill>
                                <a:schemeClr val="tx1"/>
                              </a:solidFill>
                              <a:latin typeface="Cambria Math" panose="02040503050406030204" pitchFamily="18" charset="0"/>
                            </a:rPr>
                            <m:t>13 </m:t>
                          </m:r>
                        </m:e>
                      </m:rad>
                    </m:oMath>
                  </a14:m>
                  <a:endParaRPr lang="pt-BR" sz="2200" dirty="0">
                    <a:solidFill>
                      <a:schemeClr val="tx1"/>
                    </a:solidFill>
                    <a:latin typeface="Arial Narrow" panose="020B0606020202030204" pitchFamily="34" charset="0"/>
                  </a:endParaRPr>
                </a:p>
                <a:p>
                  <a:pPr algn="just"/>
                  <a:r>
                    <a:rPr lang="pt-BR" sz="2200" dirty="0">
                      <a:solidFill>
                        <a:schemeClr val="tx1"/>
                      </a:solidFill>
                      <a:latin typeface="Arial Narrow" panose="020B0606020202030204" pitchFamily="34" charset="0"/>
                    </a:rPr>
                    <a:t>(C) </a:t>
                  </a:r>
                  <a14:m>
                    <m:oMath xmlns:m="http://schemas.openxmlformats.org/officeDocument/2006/math">
                      <m:r>
                        <a:rPr lang="pt-BR" sz="2200" i="1">
                          <a:solidFill>
                            <a:schemeClr val="tx1"/>
                          </a:solidFill>
                          <a:latin typeface="Cambria Math" panose="02040503050406030204" pitchFamily="18" charset="0"/>
                        </a:rPr>
                        <m:t>5</m:t>
                      </m:r>
                      <m:rad>
                        <m:radPr>
                          <m:degHide m:val="on"/>
                          <m:ctrlPr>
                            <a:rPr lang="pt-BR" sz="2200" i="1">
                              <a:solidFill>
                                <a:schemeClr val="tx1"/>
                              </a:solidFill>
                              <a:latin typeface="Cambria Math" panose="02040503050406030204" pitchFamily="18" charset="0"/>
                            </a:rPr>
                          </m:ctrlPr>
                        </m:radPr>
                        <m:deg/>
                        <m:e>
                          <m:r>
                            <a:rPr lang="pt-BR" sz="2200" i="1">
                              <a:solidFill>
                                <a:schemeClr val="tx1"/>
                              </a:solidFill>
                              <a:latin typeface="Cambria Math" panose="02040503050406030204" pitchFamily="18" charset="0"/>
                            </a:rPr>
                            <m:t>7 </m:t>
                          </m:r>
                        </m:e>
                      </m:rad>
                    </m:oMath>
                  </a14:m>
                  <a:endParaRPr lang="pt-BR" sz="2200" dirty="0">
                    <a:solidFill>
                      <a:schemeClr val="tx1"/>
                    </a:solidFill>
                    <a:latin typeface="Arial Narrow" panose="020B0606020202030204" pitchFamily="34" charset="0"/>
                  </a:endParaRPr>
                </a:p>
              </p:txBody>
            </p:sp>
          </mc:Choice>
          <mc:Fallback xmlns="">
            <p:sp>
              <p:nvSpPr>
                <p:cNvPr id="13" name="Retângulo: Cantos Arredondados 12">
                  <a:extLst>
                    <a:ext uri="{FF2B5EF4-FFF2-40B4-BE49-F238E27FC236}">
                      <a16:creationId xmlns:a16="http://schemas.microsoft.com/office/drawing/2014/main" id="{30AA4A47-9BAC-31E3-A4E4-FEC2DA2A3F47}"/>
                    </a:ext>
                  </a:extLst>
                </p:cNvPr>
                <p:cNvSpPr>
                  <a:spLocks noRot="1" noChangeAspect="1" noMove="1" noResize="1" noEditPoints="1" noAdjustHandles="1" noChangeArrowheads="1" noChangeShapeType="1" noTextEdit="1"/>
                </p:cNvSpPr>
                <p:nvPr/>
              </p:nvSpPr>
              <p:spPr>
                <a:xfrm>
                  <a:off x="107576" y="2008092"/>
                  <a:ext cx="5760000" cy="4545105"/>
                </a:xfrm>
                <a:prstGeom prst="roundRect">
                  <a:avLst>
                    <a:gd name="adj" fmla="val 3046"/>
                  </a:avLst>
                </a:prstGeom>
                <a:blipFill>
                  <a:blip r:embed="rId5"/>
                  <a:stretch>
                    <a:fillRect l="-742" t="-804" r="-742" b="-2949"/>
                  </a:stretch>
                </a:blipFill>
                <a:ln>
                  <a:noFill/>
                </a:ln>
              </p:spPr>
              <p:txBody>
                <a:bodyPr/>
                <a:lstStyle/>
                <a:p>
                  <a:r>
                    <a:rPr lang="pt-BR">
                      <a:noFill/>
                    </a:rPr>
                    <a:t> </a:t>
                  </a:r>
                </a:p>
              </p:txBody>
            </p:sp>
          </mc:Fallback>
        </mc:AlternateContent>
      </p:grpSp>
    </p:spTree>
    <p:extLst>
      <p:ext uri="{BB962C8B-B14F-4D97-AF65-F5344CB8AC3E}">
        <p14:creationId xmlns:p14="http://schemas.microsoft.com/office/powerpoint/2010/main" val="10242658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42FD3-716D-ECF3-E0C0-DD1010398DE4}"/>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2CD9A25E-EC99-A347-6804-80A500DF5BBA}"/>
              </a:ext>
            </a:extLst>
          </p:cNvPr>
          <p:cNvPicPr>
            <a:picLocks noChangeAspect="1"/>
          </p:cNvPicPr>
          <p:nvPr/>
        </p:nvPicPr>
        <p:blipFill>
          <a:blip r:embed="rId2"/>
          <a:srcRect t="5739"/>
          <a:stretch>
            <a:fillRect/>
          </a:stretch>
        </p:blipFill>
        <p:spPr>
          <a:xfrm>
            <a:off x="156000" y="1208062"/>
            <a:ext cx="3600000" cy="762706"/>
          </a:xfrm>
          <a:prstGeom prst="rect">
            <a:avLst/>
          </a:prstGeom>
        </p:spPr>
      </p:pic>
      <p:pic>
        <p:nvPicPr>
          <p:cNvPr id="4" name="Imagem 3">
            <a:extLst>
              <a:ext uri="{FF2B5EF4-FFF2-40B4-BE49-F238E27FC236}">
                <a16:creationId xmlns:a16="http://schemas.microsoft.com/office/drawing/2014/main" id="{2DA32748-365E-BC8F-64F6-E624DBB77435}"/>
              </a:ext>
            </a:extLst>
          </p:cNvPr>
          <p:cNvPicPr>
            <a:picLocks noChangeAspect="1"/>
          </p:cNvPicPr>
          <p:nvPr/>
        </p:nvPicPr>
        <p:blipFill>
          <a:blip r:embed="rId3"/>
          <a:stretch>
            <a:fillRect/>
          </a:stretch>
        </p:blipFill>
        <p:spPr>
          <a:xfrm>
            <a:off x="1767035" y="771778"/>
            <a:ext cx="4320000" cy="525934"/>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16039EA3-A2E7-89FB-6160-B9124B15A51F}"/>
                  </a:ext>
                </a:extLst>
              </p:cNvPr>
              <p:cNvSpPr txBox="1"/>
              <p:nvPr/>
            </p:nvSpPr>
            <p:spPr>
              <a:xfrm>
                <a:off x="156000" y="1970768"/>
                <a:ext cx="5760000" cy="4734116"/>
              </a:xfrm>
              <a:prstGeom prst="rect">
                <a:avLst/>
              </a:prstGeom>
              <a:noFill/>
            </p:spPr>
            <p:txBody>
              <a:bodyPr wrap="square">
                <a:spAutoFit/>
              </a:bodyPr>
              <a:lstStyle/>
              <a:p>
                <a:pPr algn="ctr">
                  <a:lnSpc>
                    <a:spcPct val="115000"/>
                  </a:lnSpc>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FUNÇÕES</a:t>
                </a:r>
              </a:p>
              <a:p>
                <a:pPr algn="ctr">
                  <a:lnSpc>
                    <a:spcPct val="115000"/>
                  </a:lnSpc>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Sejam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conjuntos não vazios e seja uma relação binária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Define-se</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como função a relação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se, e somente se, para cada elemento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existe exatamente um </a:t>
                </a:r>
                <a:r>
                  <a:rPr lang="pt-BR" sz="2200" u="sng" kern="100" dirty="0">
                    <a:effectLst/>
                    <a:latin typeface="Arial Narrow" panose="020B0606020202030204" pitchFamily="34" charset="0"/>
                    <a:ea typeface="MS Mincho" panose="02020609040205080304" pitchFamily="49" charset="-128"/>
                    <a:cs typeface="Times New Roman" panose="02020603050405020304" pitchFamily="18" charset="0"/>
                  </a:rPr>
                  <a:t>único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elemento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ctr">
                  <a:lnSpc>
                    <a:spcPct val="115000"/>
                  </a:lnSpc>
                  <a:spcAft>
                    <a:spcPts val="400"/>
                  </a:spcAft>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𝒇</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𝑨</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𝑩</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onde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uma função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em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𝐵</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Outra forma de representar é dizer que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está em função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com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𝐵</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portanto: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𝒇</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16039EA3-A2E7-89FB-6160-B9124B15A51F}"/>
                  </a:ext>
                </a:extLst>
              </p:cNvPr>
              <p:cNvSpPr txBox="1">
                <a:spLocks noRot="1" noChangeAspect="1" noMove="1" noResize="1" noEditPoints="1" noAdjustHandles="1" noChangeArrowheads="1" noChangeShapeType="1" noTextEdit="1"/>
              </p:cNvSpPr>
              <p:nvPr/>
            </p:nvSpPr>
            <p:spPr>
              <a:xfrm>
                <a:off x="156000" y="1970768"/>
                <a:ext cx="5760000" cy="4734116"/>
              </a:xfrm>
              <a:prstGeom prst="rect">
                <a:avLst/>
              </a:prstGeom>
              <a:blipFill>
                <a:blip r:embed="rId4"/>
                <a:stretch>
                  <a:fillRect l="-1377" t="-515" r="-14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BD7051A5-132B-7B8D-1A5D-55C137F42E24}"/>
                  </a:ext>
                </a:extLst>
              </p:cNvPr>
              <p:cNvSpPr txBox="1"/>
              <p:nvPr/>
            </p:nvSpPr>
            <p:spPr>
              <a:xfrm>
                <a:off x="6276000" y="1332460"/>
                <a:ext cx="5760000" cy="376712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 Domínio: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𝑫</m:t>
                    </m:r>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𝒇</m:t>
                        </m:r>
                      </m:e>
                    </m:d>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𝑨</m:t>
                    </m:r>
                  </m:oMath>
                </a14:m>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domínio de uma função é o conjunto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que contém todos os valores para os quais a função está definida. Em outras palavras, é o conjunto de valores que podemos atribuir à variável independente (geralmente denotada por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na função. </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Na maioria das situações, lidamos com funções dos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ℝ</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ℝ</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ou seja, tanto o conjunto domínio quanto o conjunto contradomínio, são conjuntos reais.</a:t>
                </a:r>
              </a:p>
            </p:txBody>
          </p:sp>
        </mc:Choice>
        <mc:Fallback xmlns="">
          <p:sp>
            <p:nvSpPr>
              <p:cNvPr id="12" name="CaixaDeTexto 11">
                <a:extLst>
                  <a:ext uri="{FF2B5EF4-FFF2-40B4-BE49-F238E27FC236}">
                    <a16:creationId xmlns:a16="http://schemas.microsoft.com/office/drawing/2014/main" id="{BD7051A5-132B-7B8D-1A5D-55C137F42E24}"/>
                  </a:ext>
                </a:extLst>
              </p:cNvPr>
              <p:cNvSpPr txBox="1">
                <a:spLocks noRot="1" noChangeAspect="1" noMove="1" noResize="1" noEditPoints="1" noAdjustHandles="1" noChangeArrowheads="1" noChangeShapeType="1" noTextEdit="1"/>
              </p:cNvSpPr>
              <p:nvPr/>
            </p:nvSpPr>
            <p:spPr>
              <a:xfrm>
                <a:off x="6276000" y="1332460"/>
                <a:ext cx="5760000" cy="3767122"/>
              </a:xfrm>
              <a:prstGeom prst="rect">
                <a:avLst/>
              </a:prstGeom>
              <a:blipFill>
                <a:blip r:embed="rId5"/>
                <a:stretch>
                  <a:fillRect l="-1377" t="-809" r="-1483" b="-2427"/>
                </a:stretch>
              </a:blipFill>
            </p:spPr>
            <p:txBody>
              <a:bodyPr/>
              <a:lstStyle/>
              <a:p>
                <a:r>
                  <a:rPr lang="pt-BR">
                    <a:noFill/>
                  </a:rPr>
                  <a:t> </a:t>
                </a:r>
              </a:p>
            </p:txBody>
          </p:sp>
        </mc:Fallback>
      </mc:AlternateContent>
      <p:pic>
        <p:nvPicPr>
          <p:cNvPr id="18" name="Imagem 17">
            <a:extLst>
              <a:ext uri="{FF2B5EF4-FFF2-40B4-BE49-F238E27FC236}">
                <a16:creationId xmlns:a16="http://schemas.microsoft.com/office/drawing/2014/main" id="{CBC32209-C123-2AD7-4512-AC51D685D9A1}"/>
              </a:ext>
            </a:extLst>
          </p:cNvPr>
          <p:cNvPicPr>
            <a:picLocks noChangeAspect="1"/>
          </p:cNvPicPr>
          <p:nvPr/>
        </p:nvPicPr>
        <p:blipFill>
          <a:blip r:embed="rId6"/>
          <a:srcRect b="1078"/>
          <a:stretch>
            <a:fillRect/>
          </a:stretch>
        </p:blipFill>
        <p:spPr>
          <a:xfrm>
            <a:off x="6276000" y="5098769"/>
            <a:ext cx="5760000" cy="1393037"/>
          </a:xfrm>
          <a:prstGeom prst="rect">
            <a:avLst/>
          </a:prstGeom>
        </p:spPr>
      </p:pic>
    </p:spTree>
    <p:extLst>
      <p:ext uri="{BB962C8B-B14F-4D97-AF65-F5344CB8AC3E}">
        <p14:creationId xmlns:p14="http://schemas.microsoft.com/office/powerpoint/2010/main" val="38184186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FD7FD3D-AF82-49BE-CA39-6A7E9AD50D09}"/>
                  </a:ext>
                </a:extLst>
              </p:cNvPr>
              <p:cNvSpPr txBox="1"/>
              <p:nvPr/>
            </p:nvSpPr>
            <p:spPr>
              <a:xfrm>
                <a:off x="336000" y="830522"/>
                <a:ext cx="11520000" cy="5734840"/>
              </a:xfrm>
              <a:prstGeom prst="rect">
                <a:avLst/>
              </a:prstGeom>
              <a:solidFill>
                <a:schemeClr val="bg1"/>
              </a:solid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II. Contradomínio: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𝑪𝑫</m:t>
                    </m:r>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𝒇</m:t>
                        </m:r>
                      </m:e>
                    </m:d>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𝑩</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contradomínio de uma função é o conjunto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que reúne todos os possíveis valores que a função pode assumir como resultado. Em outras palavras, é o conjunto de valores que a variável dependente (geralmente denotada por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pode assumir. </a:t>
                </a:r>
              </a:p>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III. Imagem: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𝑰𝒎</m:t>
                    </m:r>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𝒇</m:t>
                        </m:r>
                      </m:e>
                    </m:d>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𝑩</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imagem de uma função é o conjunto de todos os elementos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que estão relacionados ao domínio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outras palavras, é o conjunto de todos os valores que a variável dependente pode assumir depois de aplicar a função a todos os valores no domínio.</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Portanto, enquanto o domínio se refere aos valores do conjunto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o contradomínio se refere aos valores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imagem é um subconjunto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(contradomínio), formado por todos os valores correspondentes ao conjunto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(domínio).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1FD7FD3D-AF82-49BE-CA39-6A7E9AD50D09}"/>
                  </a:ext>
                </a:extLst>
              </p:cNvPr>
              <p:cNvSpPr txBox="1">
                <a:spLocks noRot="1" noChangeAspect="1" noMove="1" noResize="1" noEditPoints="1" noAdjustHandles="1" noChangeArrowheads="1" noChangeShapeType="1" noTextEdit="1"/>
              </p:cNvSpPr>
              <p:nvPr/>
            </p:nvSpPr>
            <p:spPr>
              <a:xfrm>
                <a:off x="336000" y="830522"/>
                <a:ext cx="11520000" cy="5734840"/>
              </a:xfrm>
              <a:prstGeom prst="rect">
                <a:avLst/>
              </a:prstGeom>
              <a:blipFill>
                <a:blip r:embed="rId2"/>
                <a:stretch>
                  <a:fillRect l="-688" t="-531" r="-688" b="-1275"/>
                </a:stretch>
              </a:blipFill>
            </p:spPr>
            <p:txBody>
              <a:bodyPr/>
              <a:lstStyle/>
              <a:p>
                <a:r>
                  <a:rPr lang="pt-BR">
                    <a:noFill/>
                  </a:rPr>
                  <a:t> </a:t>
                </a:r>
              </a:p>
            </p:txBody>
          </p:sp>
        </mc:Fallback>
      </mc:AlternateContent>
    </p:spTree>
    <p:extLst>
      <p:ext uri="{BB962C8B-B14F-4D97-AF65-F5344CB8AC3E}">
        <p14:creationId xmlns:p14="http://schemas.microsoft.com/office/powerpoint/2010/main" val="39776711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C612EBD-D20B-141D-6CC9-FD8C9C86FA65}"/>
              </a:ext>
            </a:extLst>
          </p:cNvPr>
          <p:cNvSpPr txBox="1"/>
          <p:nvPr/>
        </p:nvSpPr>
        <p:spPr>
          <a:xfrm>
            <a:off x="156000" y="683315"/>
            <a:ext cx="11880000" cy="447110"/>
          </a:xfrm>
          <a:prstGeom prst="rect">
            <a:avLst/>
          </a:prstGeom>
          <a:solidFill>
            <a:schemeClr val="bg1"/>
          </a:solidFill>
        </p:spPr>
        <p:txBody>
          <a:bodyPr wrap="square">
            <a:spAutoFit/>
          </a:bodyPr>
          <a:lstStyle/>
          <a:p>
            <a:pPr algn="ctr">
              <a:lnSpc>
                <a:spcPct val="115000"/>
              </a:lnSpc>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FUNÇÕES TRIGONOMÉTRICAS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Diagrama&#10;&#10;O conteúdo gerado por IA pode estar incorreto.">
            <a:extLst>
              <a:ext uri="{FF2B5EF4-FFF2-40B4-BE49-F238E27FC236}">
                <a16:creationId xmlns:a16="http://schemas.microsoft.com/office/drawing/2014/main" id="{F6A81329-5801-9043-2049-E0DC34E29CA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rcRect l="63846" b="50760"/>
          <a:stretch>
            <a:fillRect/>
          </a:stretch>
        </p:blipFill>
        <p:spPr bwMode="auto">
          <a:xfrm>
            <a:off x="1283039" y="3100279"/>
            <a:ext cx="3717721" cy="353876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F926EE2-6E15-513D-739B-CBCAB38F616C}"/>
                  </a:ext>
                </a:extLst>
              </p:cNvPr>
              <p:cNvSpPr txBox="1"/>
              <p:nvPr/>
            </p:nvSpPr>
            <p:spPr>
              <a:xfrm>
                <a:off x="156000" y="1095692"/>
                <a:ext cx="5760000" cy="2004588"/>
              </a:xfrm>
              <a:prstGeom prst="rect">
                <a:avLst/>
              </a:prstGeom>
              <a:noFill/>
            </p:spPr>
            <p:txBody>
              <a:bodyPr wrap="square">
                <a:spAutoFit/>
              </a:bodyPr>
              <a:lstStyle/>
              <a:p>
                <a:pPr marL="358775" lvl="0" indent="-358775" algn="just">
                  <a:lnSpc>
                    <a:spcPct val="115000"/>
                  </a:lnSpc>
                  <a:buFont typeface="Wingdings" panose="05000000000000000000" pitchFamily="2"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Função seno e Função cosseno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Seja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 número real que representa a medida de um ângulo central no ciclo trigonométrico, medido a partir do eixo positivo das abscissas. Esse ângulo determina um único ponto no ciclo.</a:t>
                </a:r>
              </a:p>
            </p:txBody>
          </p:sp>
        </mc:Choice>
        <mc:Fallback>
          <p:sp>
            <p:nvSpPr>
              <p:cNvPr id="5" name="CaixaDeTexto 4">
                <a:extLst>
                  <a:ext uri="{FF2B5EF4-FFF2-40B4-BE49-F238E27FC236}">
                    <a16:creationId xmlns:a16="http://schemas.microsoft.com/office/drawing/2014/main" id="{6F926EE2-6E15-513D-739B-CBCAB38F616C}"/>
                  </a:ext>
                </a:extLst>
              </p:cNvPr>
              <p:cNvSpPr txBox="1">
                <a:spLocks noRot="1" noChangeAspect="1" noMove="1" noResize="1" noEditPoints="1" noAdjustHandles="1" noChangeArrowheads="1" noChangeShapeType="1" noTextEdit="1"/>
              </p:cNvSpPr>
              <p:nvPr/>
            </p:nvSpPr>
            <p:spPr>
              <a:xfrm>
                <a:off x="156000" y="1095692"/>
                <a:ext cx="5760000" cy="2004588"/>
              </a:xfrm>
              <a:prstGeom prst="rect">
                <a:avLst/>
              </a:prstGeom>
              <a:blipFill>
                <a:blip r:embed="rId4"/>
                <a:stretch>
                  <a:fillRect l="-1377" t="-1520" r="-1483" b="-516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C3D6165-B0F7-52CE-67DC-C998603DE08B}"/>
                  </a:ext>
                </a:extLst>
              </p:cNvPr>
              <p:cNvSpPr txBox="1"/>
              <p:nvPr/>
            </p:nvSpPr>
            <p:spPr>
              <a:xfrm>
                <a:off x="6276000" y="1130425"/>
                <a:ext cx="5760000" cy="5508624"/>
              </a:xfrm>
              <a:prstGeom prst="rect">
                <a:avLst/>
              </a:prstGeom>
              <a:noFill/>
            </p:spPr>
            <p:txBody>
              <a:bodyPr wrap="square">
                <a:spAutoFit/>
              </a:bodyPr>
              <a:lstStyle/>
              <a:p>
                <a:pPr algn="just">
                  <a:lnSpc>
                    <a:spcPct val="115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Utilizando a letra </a:t>
                </a:r>
                <a14:m>
                  <m:oMath xmlns:m="http://schemas.openxmlformats.org/officeDocument/2006/math">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𝒙</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para representar a variável independente (medida do ângulo) 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ou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𝒇</m:t>
                    </m:r>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𝒙</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para representar a variável dependente, definem-se as funções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seno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cosseno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 um ângulo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como funções reais de variável real que associam, a cada número real </a:t>
                </a:r>
                <a14:m>
                  <m:oMath xmlns:m="http://schemas.openxmlformats.org/officeDocument/2006/math">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𝒙</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 valor real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𝒔𝒆𝒏</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de </a:t>
                </a:r>
                <a14:m>
                  <m:oMath xmlns:m="http://schemas.openxmlformats.org/officeDocument/2006/math">
                    <m:func>
                      <m:func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funcPr>
                      <m:fName>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𝐜𝐨𝐬</m:t>
                        </m:r>
                      </m:fName>
                      <m:e>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e>
                    </m:fun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Assim, o eixo das abscissas pode ser chamado de eixo dos cossenos, e o eixo das ordenadas, de eixo dos senos.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Observações: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1º) Ambas são funções de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ℝ</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definidas por: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unc>
                        <m:func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uncPr>
                        <m:fNa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𝑐𝑜𝑠</m:t>
                          </m:r>
                        </m:fName>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e>
                      </m:func>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2º) Possuem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𝐷</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𝐼𝑚</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d>
                      <m:dPr>
                        <m:begChr m:val="["/>
                        <m:end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−1, 1</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3º) São funções periódicas de período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𝜋</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9C3D6165-B0F7-52CE-67DC-C998603DE08B}"/>
                  </a:ext>
                </a:extLst>
              </p:cNvPr>
              <p:cNvSpPr txBox="1">
                <a:spLocks noRot="1" noChangeAspect="1" noMove="1" noResize="1" noEditPoints="1" noAdjustHandles="1" noChangeArrowheads="1" noChangeShapeType="1" noTextEdit="1"/>
              </p:cNvSpPr>
              <p:nvPr/>
            </p:nvSpPr>
            <p:spPr>
              <a:xfrm>
                <a:off x="6276000" y="1130425"/>
                <a:ext cx="5760000" cy="5508624"/>
              </a:xfrm>
              <a:prstGeom prst="rect">
                <a:avLst/>
              </a:prstGeom>
              <a:blipFill>
                <a:blip r:embed="rId5"/>
                <a:stretch>
                  <a:fillRect l="-1377" t="-332" r="-1483" b="-1438"/>
                </a:stretch>
              </a:blipFill>
            </p:spPr>
            <p:txBody>
              <a:bodyPr/>
              <a:lstStyle/>
              <a:p>
                <a:r>
                  <a:rPr lang="pt-BR">
                    <a:noFill/>
                  </a:rPr>
                  <a:t> </a:t>
                </a:r>
              </a:p>
            </p:txBody>
          </p:sp>
        </mc:Fallback>
      </mc:AlternateContent>
    </p:spTree>
    <p:extLst>
      <p:ext uri="{BB962C8B-B14F-4D97-AF65-F5344CB8AC3E}">
        <p14:creationId xmlns:p14="http://schemas.microsoft.com/office/powerpoint/2010/main" val="26726595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7B20C54-89FF-5159-D653-C8F6AC03AA11}"/>
              </a:ext>
            </a:extLst>
          </p:cNvPr>
          <p:cNvSpPr txBox="1"/>
          <p:nvPr/>
        </p:nvSpPr>
        <p:spPr>
          <a:xfrm>
            <a:off x="156000" y="890709"/>
            <a:ext cx="11880000" cy="5755871"/>
          </a:xfrm>
          <a:prstGeom prst="rect">
            <a:avLst/>
          </a:prstGeom>
          <a:solidFill>
            <a:schemeClr val="bg1"/>
          </a:solidFill>
        </p:spPr>
        <p:txBody>
          <a:bodyPr wrap="square">
            <a:spAutoFit/>
          </a:bodyPr>
          <a:lstStyle/>
          <a:p>
            <a:pPr marL="342900" lvl="0" indent="-342900">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Gráficos da Função seno e Função cosseno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a construção das representações gráficas dessas funções, observe o quadro com as razões trigonométricas dos principais ângulos (em graus e radianos). Veja: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kern="100" dirty="0">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Tabela&#10;&#10;O conteúdo gerado por IA pode estar incorreto.">
            <a:extLst>
              <a:ext uri="{FF2B5EF4-FFF2-40B4-BE49-F238E27FC236}">
                <a16:creationId xmlns:a16="http://schemas.microsoft.com/office/drawing/2014/main" id="{3C5E88F7-D989-9729-3B75-7D6DD0E72C1A}"/>
              </a:ext>
            </a:extLst>
          </p:cNvPr>
          <p:cNvPicPr>
            <a:picLocks noChangeAspect="1"/>
          </p:cNvPicPr>
          <p:nvPr/>
        </p:nvPicPr>
        <p:blipFill>
          <a:blip r:embed="rId2"/>
          <a:stretch>
            <a:fillRect/>
          </a:stretch>
        </p:blipFill>
        <p:spPr>
          <a:xfrm>
            <a:off x="696000" y="2760009"/>
            <a:ext cx="10800000" cy="2375979"/>
          </a:xfrm>
          <a:prstGeom prst="rect">
            <a:avLst/>
          </a:prstGeom>
        </p:spPr>
      </p:pic>
    </p:spTree>
    <p:extLst>
      <p:ext uri="{BB962C8B-B14F-4D97-AF65-F5344CB8AC3E}">
        <p14:creationId xmlns:p14="http://schemas.microsoft.com/office/powerpoint/2010/main" val="23708244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Gráfico, Gráfico de linhas&#10;&#10;O conteúdo gerado por IA pode estar incorreto.">
            <a:extLst>
              <a:ext uri="{FF2B5EF4-FFF2-40B4-BE49-F238E27FC236}">
                <a16:creationId xmlns:a16="http://schemas.microsoft.com/office/drawing/2014/main" id="{093FFAB2-2334-BB8B-21C0-8C17F22FA08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rcRect l="29868" t="1" b="57391"/>
          <a:stretch>
            <a:fillRect/>
          </a:stretch>
        </p:blipFill>
        <p:spPr bwMode="auto">
          <a:xfrm>
            <a:off x="515999" y="1149767"/>
            <a:ext cx="5040000" cy="2140222"/>
          </a:xfrm>
          <a:prstGeom prst="rect">
            <a:avLst/>
          </a:prstGeom>
          <a:ln>
            <a:noFill/>
          </a:ln>
          <a:extLst>
            <a:ext uri="{53640926-AAD7-44D8-BBD7-CCE9431645EC}">
              <a14:shadowObscured xmlns:a14="http://schemas.microsoft.com/office/drawing/2010/main"/>
            </a:ext>
          </a:extLst>
        </p:spPr>
      </p:pic>
      <p:pic>
        <p:nvPicPr>
          <p:cNvPr id="3" name="Imagem 2" descr="Gráfico de linhas&#10;&#10;O conteúdo gerado por IA pode estar incorreto.">
            <a:extLst>
              <a:ext uri="{FF2B5EF4-FFF2-40B4-BE49-F238E27FC236}">
                <a16:creationId xmlns:a16="http://schemas.microsoft.com/office/drawing/2014/main" id="{71F1FD9A-230D-B9FF-6847-ED74036078D7}"/>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300000"/>
                    </a14:imgEffect>
                  </a14:imgLayer>
                </a14:imgProps>
              </a:ext>
            </a:extLst>
          </a:blip>
          <a:srcRect l="29658" b="57267"/>
          <a:stretch>
            <a:fillRect/>
          </a:stretch>
        </p:blipFill>
        <p:spPr bwMode="auto">
          <a:xfrm>
            <a:off x="6636003" y="1100276"/>
            <a:ext cx="5040000" cy="214022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D6A20006-8C25-B763-EA04-105B10CAC04E}"/>
                  </a:ext>
                </a:extLst>
              </p:cNvPr>
              <p:cNvSpPr txBox="1"/>
              <p:nvPr/>
            </p:nvSpPr>
            <p:spPr>
              <a:xfrm>
                <a:off x="156000" y="3206180"/>
                <a:ext cx="11880000" cy="3518912"/>
              </a:xfrm>
              <a:prstGeom prst="rect">
                <a:avLst/>
              </a:prstGeom>
              <a:solidFill>
                <a:schemeClr val="bg1"/>
              </a:solidFill>
            </p:spPr>
            <p:txBody>
              <a:bodyPr wrap="square">
                <a:spAutoFit/>
              </a:bodyPr>
              <a:lstStyle/>
              <a:p>
                <a:pPr algn="just">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Sobrepondo os gráficos,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buNone/>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800"/>
                  </a:spcAft>
                  <a:buNone/>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Note que o período de ambas as funções é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D6A20006-8C25-B763-EA04-105B10CAC04E}"/>
                  </a:ext>
                </a:extLst>
              </p:cNvPr>
              <p:cNvSpPr txBox="1">
                <a:spLocks noRot="1" noChangeAspect="1" noMove="1" noResize="1" noEditPoints="1" noAdjustHandles="1" noChangeArrowheads="1" noChangeShapeType="1" noTextEdit="1"/>
              </p:cNvSpPr>
              <p:nvPr/>
            </p:nvSpPr>
            <p:spPr>
              <a:xfrm>
                <a:off x="156000" y="3206180"/>
                <a:ext cx="11880000" cy="3518912"/>
              </a:xfrm>
              <a:prstGeom prst="rect">
                <a:avLst/>
              </a:prstGeom>
              <a:blipFill>
                <a:blip r:embed="rId6"/>
                <a:stretch>
                  <a:fillRect l="-667" t="-1040" b="-2600"/>
                </a:stretch>
              </a:blipFill>
            </p:spPr>
            <p:txBody>
              <a:bodyPr/>
              <a:lstStyle/>
              <a:p>
                <a:r>
                  <a:rPr lang="pt-BR">
                    <a:noFill/>
                  </a:rPr>
                  <a:t> </a:t>
                </a:r>
              </a:p>
            </p:txBody>
          </p:sp>
        </mc:Fallback>
      </mc:AlternateContent>
      <p:pic>
        <p:nvPicPr>
          <p:cNvPr id="7" name="Imagem 6" descr="Diagrama&#10;&#10;O conteúdo gerado por IA pode estar incorreto.">
            <a:extLst>
              <a:ext uri="{FF2B5EF4-FFF2-40B4-BE49-F238E27FC236}">
                <a16:creationId xmlns:a16="http://schemas.microsoft.com/office/drawing/2014/main" id="{81680190-4675-A1A6-2D22-5C2CD81EA904}"/>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Effect>
                      <a14:saturation sat="300000"/>
                    </a14:imgEffect>
                  </a14:imgLayer>
                </a14:imgProps>
              </a:ext>
            </a:extLst>
          </a:blip>
          <a:srcRect l="29568" b="52303"/>
          <a:stretch>
            <a:fillRect/>
          </a:stretch>
        </p:blipFill>
        <p:spPr bwMode="auto">
          <a:xfrm>
            <a:off x="3216000" y="3568011"/>
            <a:ext cx="5760000" cy="2726129"/>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9597650F-1D20-339F-6550-1DB53FD77CAD}"/>
              </a:ext>
            </a:extLst>
          </p:cNvPr>
          <p:cNvSpPr txBox="1"/>
          <p:nvPr/>
        </p:nvSpPr>
        <p:spPr>
          <a:xfrm>
            <a:off x="93247" y="521742"/>
            <a:ext cx="11166424" cy="447110"/>
          </a:xfrm>
          <a:prstGeom prst="rect">
            <a:avLst/>
          </a:prstGeom>
          <a:noFill/>
        </p:spPr>
        <p:txBody>
          <a:bodyPr wrap="square">
            <a:spAutoFit/>
          </a:bodyPr>
          <a:lstStyle/>
          <a:p>
            <a:pPr>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Agora, vejamos o comportamento das funções </a:t>
            </a:r>
            <a:r>
              <a:rPr lang="pt-BR" sz="2200" b="1"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seno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r>
              <a:rPr lang="pt-BR" sz="2200" b="1" kern="100" dirty="0">
                <a:solidFill>
                  <a:srgbClr val="BF4E14"/>
                </a:solidFill>
                <a:effectLst/>
                <a:latin typeface="Arial Narrow" panose="020B0606020202030204" pitchFamily="34" charset="0"/>
                <a:ea typeface="Times New Roman" panose="02020603050405020304" pitchFamily="18" charset="0"/>
                <a:cs typeface="Times New Roman" panose="02020603050405020304" pitchFamily="18" charset="0"/>
              </a:rPr>
              <a:t>cosseno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com medidas em radianos:</a:t>
            </a:r>
          </a:p>
        </p:txBody>
      </p:sp>
    </p:spTree>
    <p:extLst>
      <p:ext uri="{BB962C8B-B14F-4D97-AF65-F5344CB8AC3E}">
        <p14:creationId xmlns:p14="http://schemas.microsoft.com/office/powerpoint/2010/main" val="41565940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DBB7E4B-3183-9A69-32C0-981D1EDB0F27}"/>
              </a:ext>
            </a:extLst>
          </p:cNvPr>
          <p:cNvSpPr txBox="1"/>
          <p:nvPr/>
        </p:nvSpPr>
        <p:spPr>
          <a:xfrm>
            <a:off x="156000" y="763728"/>
            <a:ext cx="11880000" cy="1820435"/>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Gráfico da Função tangente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representar graficamente a função tangente, observe o quadro com as razões trigonométricas dos principais ângulos (em graus e radianos). Veja: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p>
        </p:txBody>
      </p:sp>
      <p:pic>
        <p:nvPicPr>
          <p:cNvPr id="6" name="Imagem 5" descr="Diagrama&#10;&#10;O conteúdo gerado por IA pode estar incorreto.">
            <a:extLst>
              <a:ext uri="{FF2B5EF4-FFF2-40B4-BE49-F238E27FC236}">
                <a16:creationId xmlns:a16="http://schemas.microsoft.com/office/drawing/2014/main" id="{4E238F86-AB89-217C-08B0-EA118A440D1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rcRect l="25688" b="26970"/>
          <a:stretch>
            <a:fillRect/>
          </a:stretch>
        </p:blipFill>
        <p:spPr bwMode="auto">
          <a:xfrm>
            <a:off x="3128682" y="3696447"/>
            <a:ext cx="4790056" cy="290008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15FB0B12-ABFE-5E5B-21BA-FA094EE240B4}"/>
                  </a:ext>
                </a:extLst>
              </p:cNvPr>
              <p:cNvSpPr txBox="1"/>
              <p:nvPr/>
            </p:nvSpPr>
            <p:spPr>
              <a:xfrm>
                <a:off x="8017350" y="4120759"/>
                <a:ext cx="3798132" cy="2137701"/>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Analisando o gráfico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𝑡𝑔</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percebe-se que o período da função tangente é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seja: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𝑡𝑔</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𝑡𝑔</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𝑘𝑥</m:t>
                          </m:r>
                        </m:e>
                      </m:d>
                    </m:oMath>
                  </m:oMathPara>
                </a14:m>
                <a:endPar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 </a:t>
                </a:r>
                <a14:m>
                  <m:oMath xmlns:m="http://schemas.openxmlformats.org/officeDocument/2006/math">
                    <m:r>
                      <a:rPr lang="pt-BR" sz="2200" i="1" kern="100">
                        <a:latin typeface="Cambria Math" panose="02040503050406030204" pitchFamily="18" charset="0"/>
                        <a:ea typeface="MS Mincho" panose="02020609040205080304" pitchFamily="49" charset="-128"/>
                        <a:cs typeface="Times New Roman" panose="02020603050405020304" pitchFamily="18" charset="0"/>
                      </a:rPr>
                      <m:t>𝑘</m:t>
                    </m:r>
                    <m:r>
                      <a:rPr lang="pt-BR" sz="2200" i="1" kern="100">
                        <a:latin typeface="Cambria Math" panose="02040503050406030204" pitchFamily="18" charset="0"/>
                        <a:ea typeface="MS Mincho" panose="02020609040205080304" pitchFamily="49" charset="-128"/>
                        <a:cs typeface="Times New Roman" panose="02020603050405020304" pitchFamily="18" charset="0"/>
                      </a:rPr>
                      <m:t>∈</m:t>
                    </m:r>
                    <m:r>
                      <a:rPr lang="pt-BR" sz="2200" kern="100">
                        <a:latin typeface="Cambria Math" panose="02040503050406030204" pitchFamily="18" charset="0"/>
                        <a:ea typeface="MS Mincho" panose="02020609040205080304" pitchFamily="49" charset="-128"/>
                        <a:cs typeface="Times New Roman" panose="02020603050405020304" pitchFamily="18" charset="0"/>
                      </a:rPr>
                      <m:t>ℤ</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D</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𝑓</m:t>
                        </m:r>
                      </m:e>
                    </m:d>
                    <m:r>
                      <a:rPr lang="pt-BR" sz="2200" b="0" i="1" kern="100" smtClean="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15FB0B12-ABFE-5E5B-21BA-FA094EE240B4}"/>
                  </a:ext>
                </a:extLst>
              </p:cNvPr>
              <p:cNvSpPr txBox="1">
                <a:spLocks noRot="1" noChangeAspect="1" noMove="1" noResize="1" noEditPoints="1" noAdjustHandles="1" noChangeArrowheads="1" noChangeShapeType="1" noTextEdit="1"/>
              </p:cNvSpPr>
              <p:nvPr/>
            </p:nvSpPr>
            <p:spPr>
              <a:xfrm>
                <a:off x="8017350" y="4120759"/>
                <a:ext cx="3798132" cy="2137701"/>
              </a:xfrm>
              <a:prstGeom prst="rect">
                <a:avLst/>
              </a:prstGeom>
              <a:blipFill>
                <a:blip r:embed="rId4"/>
                <a:stretch>
                  <a:fillRect l="-2087" t="-1994" r="-2087" b="-4558"/>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49752818-8575-9310-C607-CBB08A0018E0}"/>
              </a:ext>
            </a:extLst>
          </p:cNvPr>
          <p:cNvSpPr txBox="1"/>
          <p:nvPr/>
        </p:nvSpPr>
        <p:spPr>
          <a:xfrm>
            <a:off x="182895" y="4338671"/>
            <a:ext cx="2847176" cy="1615635"/>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Agora, vejamos o comportamento da função tangente, com medidas em radianos:</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1" name="Imagem 10" descr="Tabela&#10;&#10;O conteúdo gerado por IA pode estar incorreto.">
            <a:extLst>
              <a:ext uri="{FF2B5EF4-FFF2-40B4-BE49-F238E27FC236}">
                <a16:creationId xmlns:a16="http://schemas.microsoft.com/office/drawing/2014/main" id="{376A9775-16EC-55CC-5EF7-313F654186BB}"/>
              </a:ext>
            </a:extLst>
          </p:cNvPr>
          <p:cNvPicPr>
            <a:picLocks noChangeAspect="1"/>
          </p:cNvPicPr>
          <p:nvPr/>
        </p:nvPicPr>
        <p:blipFill>
          <a:blip r:embed="rId5"/>
          <a:stretch>
            <a:fillRect/>
          </a:stretch>
        </p:blipFill>
        <p:spPr>
          <a:xfrm>
            <a:off x="1236000" y="2153664"/>
            <a:ext cx="9720000" cy="1542783"/>
          </a:xfrm>
          <a:prstGeom prst="rect">
            <a:avLst/>
          </a:prstGeom>
        </p:spPr>
      </p:pic>
    </p:spTree>
    <p:extLst>
      <p:ext uri="{BB962C8B-B14F-4D97-AF65-F5344CB8AC3E}">
        <p14:creationId xmlns:p14="http://schemas.microsoft.com/office/powerpoint/2010/main" val="15231853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to 6">
            <a:extLst>
              <a:ext uri="{FF2B5EF4-FFF2-40B4-BE49-F238E27FC236}">
                <a16:creationId xmlns:a16="http://schemas.microsoft.com/office/drawing/2014/main" id="{4F238384-4876-506A-EAC7-5EBDD67DEC49}"/>
              </a:ext>
            </a:extLst>
          </p:cNvPr>
          <p:cNvCxnSpPr>
            <a:cxnSpLocks/>
          </p:cNvCxnSpPr>
          <p:nvPr/>
        </p:nvCxnSpPr>
        <p:spPr>
          <a:xfrm>
            <a:off x="6096000" y="766489"/>
            <a:ext cx="0" cy="580912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Imagem 1" descr="Forma&#10;&#10;O conteúdo gerado por IA pode estar incorreto.">
            <a:extLst>
              <a:ext uri="{FF2B5EF4-FFF2-40B4-BE49-F238E27FC236}">
                <a16:creationId xmlns:a16="http://schemas.microsoft.com/office/drawing/2014/main" id="{004A5E7F-8DA5-A820-492B-319057D6AF6B}"/>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751614"/>
            <a:ext cx="2520000" cy="59398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4D8F794-FB37-2FF5-356A-F814158DE240}"/>
                  </a:ext>
                </a:extLst>
              </p:cNvPr>
              <p:cNvSpPr txBox="1"/>
              <p:nvPr/>
            </p:nvSpPr>
            <p:spPr>
              <a:xfrm>
                <a:off x="156000" y="1345602"/>
                <a:ext cx="11880000" cy="2660280"/>
              </a:xfrm>
              <a:prstGeom prst="rect">
                <a:avLst/>
              </a:prstGeom>
              <a:noFill/>
            </p:spPr>
            <p:txBody>
              <a:bodyPr wrap="square">
                <a:spAutoFit/>
              </a:bodyPr>
              <a:lstStyle/>
              <a:p>
                <a:pPr algn="just">
                  <a:lnSpc>
                    <a:spcPct val="150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Construa o gráfico de cada função trigonométrica, de acordo com o intervalo sugerido:</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nSpc>
                    <a:spcPct val="150000"/>
                  </a:lnSpc>
                </a:pPr>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𝑓</m:t>
                    </m:r>
                    <m:d>
                      <m:dPr>
                        <m:ctrlPr>
                          <a:rPr lang="pt-BR" sz="2200" i="1">
                            <a:latin typeface="Cambria Math" panose="02040503050406030204" pitchFamily="18" charset="0"/>
                          </a:rPr>
                        </m:ctrlPr>
                      </m:dPr>
                      <m:e>
                        <m:r>
                          <a:rPr lang="pt-BR" sz="2200" i="1">
                            <a:latin typeface="Cambria Math" panose="02040503050406030204" pitchFamily="18" charset="0"/>
                          </a:rPr>
                          <m:t>𝑥</m:t>
                        </m:r>
                      </m:e>
                    </m:d>
                    <m:r>
                      <a:rPr lang="pt-BR" sz="2200" i="1">
                        <a:latin typeface="Cambria Math" panose="02040503050406030204" pitchFamily="18" charset="0"/>
                      </a:rPr>
                      <m:t>=</m:t>
                    </m:r>
                    <m:r>
                      <a:rPr lang="pt-BR" sz="2200" i="1">
                        <a:latin typeface="Cambria Math" panose="02040503050406030204" pitchFamily="18" charset="0"/>
                      </a:rPr>
                      <m:t>𝑠𝑒𝑛</m:t>
                    </m:r>
                    <m:d>
                      <m:dPr>
                        <m:ctrlPr>
                          <a:rPr lang="pt-BR" sz="2200" i="1">
                            <a:latin typeface="Cambria Math" panose="02040503050406030204" pitchFamily="18" charset="0"/>
                          </a:rPr>
                        </m:ctrlPr>
                      </m:dPr>
                      <m:e>
                        <m:r>
                          <a:rPr lang="pt-BR" sz="2200" i="1">
                            <a:latin typeface="Cambria Math" panose="02040503050406030204" pitchFamily="18" charset="0"/>
                          </a:rPr>
                          <m:t>𝑥</m:t>
                        </m:r>
                      </m:e>
                    </m:d>
                    <m:r>
                      <a:rPr lang="pt-BR" sz="2200" i="1">
                        <a:latin typeface="Cambria Math" panose="02040503050406030204" pitchFamily="18" charset="0"/>
                      </a:rPr>
                      <m:t>, </m:t>
                    </m:r>
                    <m:d>
                      <m:dPr>
                        <m:begChr m:val="["/>
                        <m:endChr m:val="]"/>
                        <m:ctrlPr>
                          <a:rPr lang="pt-BR" sz="2200" i="1">
                            <a:latin typeface="Cambria Math" panose="02040503050406030204" pitchFamily="18" charset="0"/>
                          </a:rPr>
                        </m:ctrlPr>
                      </m:dPr>
                      <m:e>
                        <m:r>
                          <a:rPr lang="pt-BR" sz="2200" i="1">
                            <a:latin typeface="Cambria Math" panose="02040503050406030204" pitchFamily="18" charset="0"/>
                          </a:rPr>
                          <m:t>0, 2</m:t>
                        </m:r>
                        <m:r>
                          <a:rPr lang="pt-BR" sz="2200" i="1">
                            <a:latin typeface="Cambria Math" panose="02040503050406030204" pitchFamily="18" charset="0"/>
                          </a:rPr>
                          <m:t>𝜋</m:t>
                        </m:r>
                      </m:e>
                    </m:d>
                  </m:oMath>
                </a14:m>
                <a:endParaRPr lang="pt-BR" sz="2200" dirty="0">
                  <a:latin typeface="Arial Narrow" panose="020B0606020202030204" pitchFamily="34" charset="0"/>
                </a:endParaRPr>
              </a:p>
              <a:p>
                <a:pPr>
                  <a:lnSpc>
                    <a:spcPct val="150000"/>
                  </a:lnSpc>
                </a:pPr>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𝑓</m:t>
                    </m:r>
                    <m:d>
                      <m:dPr>
                        <m:ctrlPr>
                          <a:rPr lang="pt-BR" sz="2200" i="1">
                            <a:latin typeface="Cambria Math" panose="02040503050406030204" pitchFamily="18" charset="0"/>
                          </a:rPr>
                        </m:ctrlPr>
                      </m:dPr>
                      <m:e>
                        <m:r>
                          <a:rPr lang="pt-BR" sz="2200" i="1">
                            <a:latin typeface="Cambria Math" panose="02040503050406030204" pitchFamily="18" charset="0"/>
                          </a:rPr>
                          <m:t>𝑥</m:t>
                        </m:r>
                      </m:e>
                    </m:d>
                    <m:r>
                      <a:rPr lang="pt-BR" sz="2200" i="1">
                        <a:latin typeface="Cambria Math" panose="02040503050406030204" pitchFamily="18" charset="0"/>
                      </a:rPr>
                      <m:t>=</m:t>
                    </m:r>
                    <m:func>
                      <m:funcPr>
                        <m:ctrlPr>
                          <a:rPr lang="pt-BR" sz="2200" i="1">
                            <a:latin typeface="Cambria Math" panose="02040503050406030204" pitchFamily="18" charset="0"/>
                          </a:rPr>
                        </m:ctrlPr>
                      </m:funcPr>
                      <m:fName>
                        <m:r>
                          <a:rPr lang="pt-BR" sz="2200" i="1">
                            <a:latin typeface="Cambria Math" panose="02040503050406030204" pitchFamily="18" charset="0"/>
                          </a:rPr>
                          <m:t>𝑐𝑜𝑠</m:t>
                        </m:r>
                      </m:fName>
                      <m:e>
                        <m:d>
                          <m:dPr>
                            <m:ctrlPr>
                              <a:rPr lang="pt-BR" sz="2200" i="1">
                                <a:latin typeface="Cambria Math" panose="02040503050406030204" pitchFamily="18" charset="0"/>
                              </a:rPr>
                            </m:ctrlPr>
                          </m:dPr>
                          <m:e>
                            <m:r>
                              <a:rPr lang="pt-BR" sz="2200" i="1">
                                <a:latin typeface="Cambria Math" panose="02040503050406030204" pitchFamily="18" charset="0"/>
                              </a:rPr>
                              <m:t>𝑥</m:t>
                            </m:r>
                          </m:e>
                        </m:d>
                      </m:e>
                    </m:func>
                    <m:r>
                      <a:rPr lang="pt-BR" sz="2200" i="1">
                        <a:latin typeface="Cambria Math" panose="02040503050406030204" pitchFamily="18" charset="0"/>
                      </a:rPr>
                      <m:t>, </m:t>
                    </m:r>
                    <m:d>
                      <m:dPr>
                        <m:begChr m:val="["/>
                        <m:endChr m:val="["/>
                        <m:ctrlPr>
                          <a:rPr lang="pt-BR" sz="2200" i="1">
                            <a:latin typeface="Cambria Math" panose="02040503050406030204" pitchFamily="18" charset="0"/>
                          </a:rPr>
                        </m:ctrlPr>
                      </m:dPr>
                      <m:e>
                        <m:r>
                          <a:rPr lang="pt-BR" sz="2200" i="1">
                            <a:latin typeface="Cambria Math" panose="02040503050406030204" pitchFamily="18" charset="0"/>
                          </a:rPr>
                          <m:t>0, </m:t>
                        </m:r>
                        <m:f>
                          <m:fPr>
                            <m:ctrlPr>
                              <a:rPr lang="pt-BR" sz="2200" i="1">
                                <a:latin typeface="Cambria Math" panose="02040503050406030204" pitchFamily="18" charset="0"/>
                              </a:rPr>
                            </m:ctrlPr>
                          </m:fPr>
                          <m:num>
                            <m:r>
                              <a:rPr lang="pt-BR" sz="2200" i="1">
                                <a:latin typeface="Cambria Math" panose="02040503050406030204" pitchFamily="18" charset="0"/>
                              </a:rPr>
                              <m:t> 5</m:t>
                            </m:r>
                            <m:r>
                              <a:rPr lang="pt-BR" sz="2200" i="1">
                                <a:latin typeface="Cambria Math" panose="02040503050406030204" pitchFamily="18" charset="0"/>
                              </a:rPr>
                              <m:t>𝜋</m:t>
                            </m:r>
                            <m:r>
                              <a:rPr lang="pt-BR" sz="2200" i="1">
                                <a:latin typeface="Cambria Math" panose="02040503050406030204" pitchFamily="18" charset="0"/>
                              </a:rPr>
                              <m:t> </m:t>
                            </m:r>
                          </m:num>
                          <m:den>
                            <m:r>
                              <a:rPr lang="pt-BR" sz="2200" i="1">
                                <a:latin typeface="Cambria Math" panose="02040503050406030204" pitchFamily="18" charset="0"/>
                              </a:rPr>
                              <m:t>2</m:t>
                            </m:r>
                          </m:den>
                        </m:f>
                      </m:e>
                    </m:d>
                  </m:oMath>
                </a14:m>
                <a:endParaRPr lang="pt-BR" sz="2200" dirty="0">
                  <a:latin typeface="Arial Narrow" panose="020B0606020202030204" pitchFamily="34" charset="0"/>
                </a:endParaRPr>
              </a:p>
              <a:p>
                <a:pPr>
                  <a:lnSpc>
                    <a:spcPct val="150000"/>
                  </a:lnSpc>
                </a:pPr>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𝑓</m:t>
                    </m:r>
                    <m:d>
                      <m:dPr>
                        <m:ctrlPr>
                          <a:rPr lang="pt-BR" sz="2200" i="1">
                            <a:latin typeface="Cambria Math" panose="02040503050406030204" pitchFamily="18" charset="0"/>
                          </a:rPr>
                        </m:ctrlPr>
                      </m:dPr>
                      <m:e>
                        <m:r>
                          <a:rPr lang="pt-BR" sz="2200" i="1">
                            <a:latin typeface="Cambria Math" panose="02040503050406030204" pitchFamily="18" charset="0"/>
                          </a:rPr>
                          <m:t>𝑥</m:t>
                        </m:r>
                      </m:e>
                    </m:d>
                    <m:r>
                      <a:rPr lang="pt-BR" sz="2200" i="1">
                        <a:latin typeface="Cambria Math" panose="02040503050406030204" pitchFamily="18" charset="0"/>
                      </a:rPr>
                      <m:t>=</m:t>
                    </m:r>
                    <m:func>
                      <m:funcPr>
                        <m:ctrlPr>
                          <a:rPr lang="pt-BR" sz="2200" i="1">
                            <a:latin typeface="Cambria Math" panose="02040503050406030204" pitchFamily="18" charset="0"/>
                          </a:rPr>
                        </m:ctrlPr>
                      </m:funcPr>
                      <m:fName>
                        <m:r>
                          <a:rPr lang="pt-BR" sz="2200" i="1">
                            <a:latin typeface="Cambria Math" panose="02040503050406030204" pitchFamily="18" charset="0"/>
                          </a:rPr>
                          <m:t>𝑡𝑔</m:t>
                        </m:r>
                      </m:fName>
                      <m:e>
                        <m:d>
                          <m:dPr>
                            <m:ctrlPr>
                              <a:rPr lang="pt-BR" sz="2200" i="1">
                                <a:latin typeface="Cambria Math" panose="02040503050406030204" pitchFamily="18" charset="0"/>
                              </a:rPr>
                            </m:ctrlPr>
                          </m:dPr>
                          <m:e>
                            <m:r>
                              <a:rPr lang="pt-BR" sz="2200" i="1">
                                <a:latin typeface="Cambria Math" panose="02040503050406030204" pitchFamily="18" charset="0"/>
                              </a:rPr>
                              <m:t>𝑥</m:t>
                            </m:r>
                          </m:e>
                        </m:d>
                      </m:e>
                    </m:func>
                    <m:r>
                      <a:rPr lang="pt-BR" sz="2200" i="1">
                        <a:latin typeface="Cambria Math" panose="02040503050406030204" pitchFamily="18" charset="0"/>
                      </a:rPr>
                      <m:t>, </m:t>
                    </m:r>
                    <m:d>
                      <m:dPr>
                        <m:begChr m:val="]"/>
                        <m:endChr m:val="]"/>
                        <m:ctrlPr>
                          <a:rPr lang="pt-BR" sz="2200" i="1">
                            <a:latin typeface="Cambria Math" panose="02040503050406030204" pitchFamily="18" charset="0"/>
                          </a:rPr>
                        </m:ctrlPr>
                      </m:dPr>
                      <m:e>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𝜋</m:t>
                            </m:r>
                          </m:num>
                          <m:den>
                            <m:r>
                              <a:rPr lang="pt-BR" sz="2200" i="1">
                                <a:latin typeface="Cambria Math" panose="02040503050406030204" pitchFamily="18" charset="0"/>
                              </a:rPr>
                              <m:t> 2 </m:t>
                            </m:r>
                          </m:den>
                        </m:f>
                        <m:r>
                          <a:rPr lang="pt-BR" sz="2200" i="1">
                            <a:latin typeface="Cambria Math" panose="02040503050406030204" pitchFamily="18" charset="0"/>
                          </a:rPr>
                          <m:t>, </m:t>
                        </m:r>
                        <m:r>
                          <a:rPr lang="pt-BR" sz="2200" i="1">
                            <a:latin typeface="Cambria Math" panose="02040503050406030204" pitchFamily="18" charset="0"/>
                          </a:rPr>
                          <m:t>𝜋</m:t>
                        </m:r>
                      </m:e>
                    </m:d>
                  </m:oMath>
                </a14:m>
                <a:endParaRPr lang="pt-BR" sz="2200" dirty="0">
                  <a:latin typeface="Arial Narrow" panose="020B0606020202030204" pitchFamily="34" charset="0"/>
                </a:endParaRPr>
              </a:p>
            </p:txBody>
          </p:sp>
        </mc:Choice>
        <mc:Fallback xmlns="">
          <p:sp>
            <p:nvSpPr>
              <p:cNvPr id="4" name="CaixaDeTexto 3">
                <a:extLst>
                  <a:ext uri="{FF2B5EF4-FFF2-40B4-BE49-F238E27FC236}">
                    <a16:creationId xmlns:a16="http://schemas.microsoft.com/office/drawing/2014/main" id="{64D8F794-FB37-2FF5-356A-F814158DE240}"/>
                  </a:ext>
                </a:extLst>
              </p:cNvPr>
              <p:cNvSpPr txBox="1">
                <a:spLocks noRot="1" noChangeAspect="1" noMove="1" noResize="1" noEditPoints="1" noAdjustHandles="1" noChangeArrowheads="1" noChangeShapeType="1" noTextEdit="1"/>
              </p:cNvSpPr>
              <p:nvPr/>
            </p:nvSpPr>
            <p:spPr>
              <a:xfrm>
                <a:off x="156000" y="1345602"/>
                <a:ext cx="11880000" cy="2660280"/>
              </a:xfrm>
              <a:prstGeom prst="rect">
                <a:avLst/>
              </a:prstGeom>
              <a:blipFill>
                <a:blip r:embed="rId3"/>
                <a:stretch>
                  <a:fillRect l="-667" b="-688"/>
                </a:stretch>
              </a:blipFill>
            </p:spPr>
            <p:txBody>
              <a:bodyPr/>
              <a:lstStyle/>
              <a:p>
                <a:r>
                  <a:rPr lang="pt-BR">
                    <a:noFill/>
                  </a:rPr>
                  <a:t> </a:t>
                </a:r>
              </a:p>
            </p:txBody>
          </p:sp>
        </mc:Fallback>
      </mc:AlternateContent>
      <p:pic>
        <p:nvPicPr>
          <p:cNvPr id="5" name="Imagem 4" descr="Calendário&#10;&#10;O conteúdo gerado por IA pode estar incorreto.">
            <a:extLst>
              <a:ext uri="{FF2B5EF4-FFF2-40B4-BE49-F238E27FC236}">
                <a16:creationId xmlns:a16="http://schemas.microsoft.com/office/drawing/2014/main" id="{B11AEFCA-C07C-72C0-160B-60CBD6097D3D}"/>
              </a:ext>
            </a:extLst>
          </p:cNvPr>
          <p:cNvPicPr>
            <a:picLocks noChangeAspect="1"/>
          </p:cNvPicPr>
          <p:nvPr/>
        </p:nvPicPr>
        <p:blipFill rotWithShape="1">
          <a:blip r:embed="rId4"/>
          <a:srcRect l="48589" b="40308"/>
          <a:stretch>
            <a:fillRect/>
          </a:stretch>
        </p:blipFill>
        <p:spPr bwMode="auto">
          <a:xfrm>
            <a:off x="4325377" y="1979436"/>
            <a:ext cx="6073682" cy="43430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235570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Conector reto 12">
            <a:extLst>
              <a:ext uri="{FF2B5EF4-FFF2-40B4-BE49-F238E27FC236}">
                <a16:creationId xmlns:a16="http://schemas.microsoft.com/office/drawing/2014/main" id="{310ABB28-9226-FCE6-18A8-21EFCA00C6D5}"/>
              </a:ext>
            </a:extLst>
          </p:cNvPr>
          <p:cNvCxnSpPr>
            <a:cxnSpLocks/>
          </p:cNvCxnSpPr>
          <p:nvPr/>
        </p:nvCxnSpPr>
        <p:spPr>
          <a:xfrm>
            <a:off x="6096000" y="766489"/>
            <a:ext cx="0" cy="580912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aixaDeTexto 3">
            <a:extLst>
              <a:ext uri="{FF2B5EF4-FFF2-40B4-BE49-F238E27FC236}">
                <a16:creationId xmlns:a16="http://schemas.microsoft.com/office/drawing/2014/main" id="{9D78BD73-57A9-0326-3DFC-DC4C28EF0CE1}"/>
              </a:ext>
            </a:extLst>
          </p:cNvPr>
          <p:cNvSpPr txBox="1"/>
          <p:nvPr/>
        </p:nvSpPr>
        <p:spPr>
          <a:xfrm>
            <a:off x="156000" y="1020940"/>
            <a:ext cx="7840518" cy="5713808"/>
          </a:xfrm>
          <a:prstGeom prst="rect">
            <a:avLst/>
          </a:prstGeom>
          <a:noFill/>
        </p:spPr>
        <p:txBody>
          <a:bodyPr wrap="square">
            <a:spAutoFit/>
          </a:bodyPr>
          <a:lstStyle/>
          <a:p>
            <a:pPr indent="2151063" algn="just">
              <a:lnSpc>
                <a:spcPct val="115000"/>
              </a:lnSpc>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2023)</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figura ilustra uma roda-gigante no exato instante em que a cadeira onde se encontra a pessoa P está no ponto mais alto dessa roda-gigante. </a:t>
            </a:r>
          </a:p>
          <a:p>
            <a:pPr marL="3406775"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 o passar do tempo, à medida que a roda-gigante gira, com velocidade angular constante e no sentido horário, a altura da cadeira onde se encontra a pessoa P, em relação ao solo, vai se alterando.</a:t>
            </a:r>
          </a:p>
          <a:p>
            <a:pPr marL="3406775" algn="just">
              <a:lnSpc>
                <a:spcPct val="115000"/>
              </a:lnSpc>
              <a:spcAft>
                <a:spcPts val="400"/>
              </a:spcAft>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O gráfico que melhor representa a variação dessa altura, em função do tempo, contado a partir do instante em que a cadeira da pessoa P se encontra na posição mais alta da roda-gigante, é</a:t>
            </a:r>
          </a:p>
        </p:txBody>
      </p:sp>
      <p:pic>
        <p:nvPicPr>
          <p:cNvPr id="5" name="Imagem 4" descr="Forma&#10;&#10;O conteúdo gerado por IA pode estar incorreto.">
            <a:extLst>
              <a:ext uri="{FF2B5EF4-FFF2-40B4-BE49-F238E27FC236}">
                <a16:creationId xmlns:a16="http://schemas.microsoft.com/office/drawing/2014/main" id="{81FDB671-9502-14F6-2A7D-ADB6ACFAE337}"/>
              </a:ext>
            </a:extLst>
          </p:cNvPr>
          <p:cNvPicPr>
            <a:picLocks noChangeAspect="1"/>
          </p:cNvPicPr>
          <p:nvPr/>
        </p:nvPicPr>
        <p:blipFill rotWithShape="1">
          <a:blip r:embed="rId2"/>
          <a:srcRect l="1573" b="963"/>
          <a:stretch>
            <a:fillRect/>
          </a:stretch>
        </p:blipFill>
        <p:spPr bwMode="auto">
          <a:xfrm>
            <a:off x="218754" y="2422721"/>
            <a:ext cx="3292441" cy="3486057"/>
          </a:xfrm>
          <a:prstGeom prst="rect">
            <a:avLst/>
          </a:prstGeom>
          <a:ln>
            <a:noFill/>
          </a:ln>
          <a:extLst>
            <a:ext uri="{53640926-AAD7-44D8-BBD7-CCE9431645EC}">
              <a14:shadowObscured xmlns:a14="http://schemas.microsoft.com/office/drawing/2010/main"/>
            </a:ext>
          </a:extLst>
        </p:spPr>
      </p:pic>
      <p:pic>
        <p:nvPicPr>
          <p:cNvPr id="12" name="Imagem 11">
            <a:extLst>
              <a:ext uri="{FF2B5EF4-FFF2-40B4-BE49-F238E27FC236}">
                <a16:creationId xmlns:a16="http://schemas.microsoft.com/office/drawing/2014/main" id="{74122354-3BDC-541F-C5AD-43EF38F9042F}"/>
              </a:ext>
            </a:extLst>
          </p:cNvPr>
          <p:cNvPicPr>
            <a:picLocks noChangeAspect="1"/>
          </p:cNvPicPr>
          <p:nvPr/>
        </p:nvPicPr>
        <p:blipFill>
          <a:blip r:embed="rId3"/>
          <a:stretch>
            <a:fillRect/>
          </a:stretch>
        </p:blipFill>
        <p:spPr>
          <a:xfrm>
            <a:off x="8375923" y="1181533"/>
            <a:ext cx="3007266" cy="5400000"/>
          </a:xfrm>
          <a:prstGeom prst="rect">
            <a:avLst/>
          </a:prstGeom>
        </p:spPr>
      </p:pic>
      <p:cxnSp>
        <p:nvCxnSpPr>
          <p:cNvPr id="14" name="Conector reto 13">
            <a:extLst>
              <a:ext uri="{FF2B5EF4-FFF2-40B4-BE49-F238E27FC236}">
                <a16:creationId xmlns:a16="http://schemas.microsoft.com/office/drawing/2014/main" id="{F5FC262A-4954-9027-57CD-3545F339BF71}"/>
              </a:ext>
            </a:extLst>
          </p:cNvPr>
          <p:cNvCxnSpPr>
            <a:cxnSpLocks/>
          </p:cNvCxnSpPr>
          <p:nvPr/>
        </p:nvCxnSpPr>
        <p:spPr>
          <a:xfrm>
            <a:off x="8175811" y="772404"/>
            <a:ext cx="0" cy="5809129"/>
          </a:xfrm>
          <a:prstGeom prst="line">
            <a:avLst/>
          </a:prstGeom>
          <a:ln w="12700">
            <a:solidFill>
              <a:srgbClr val="ED7D31"/>
            </a:solidFill>
          </a:ln>
        </p:spPr>
        <p:style>
          <a:lnRef idx="1">
            <a:schemeClr val="accent1"/>
          </a:lnRef>
          <a:fillRef idx="0">
            <a:schemeClr val="accent1"/>
          </a:fillRef>
          <a:effectRef idx="0">
            <a:schemeClr val="accent1"/>
          </a:effectRef>
          <a:fontRef idx="minor">
            <a:schemeClr val="tx1"/>
          </a:fontRef>
        </p:style>
      </p:cxnSp>
      <p:pic>
        <p:nvPicPr>
          <p:cNvPr id="2" name="Imagem 1" descr="Interface gráfica do usuário, Texto, Aplicativo, chat ou mensagem de texto&#10;&#10;O conteúdo gerado por IA pode estar incorreto.">
            <a:extLst>
              <a:ext uri="{FF2B5EF4-FFF2-40B4-BE49-F238E27FC236}">
                <a16:creationId xmlns:a16="http://schemas.microsoft.com/office/drawing/2014/main" id="{CD4EEAEA-070E-1E57-8A90-58271AB1079E}"/>
              </a:ext>
            </a:extLst>
          </p:cNvPr>
          <p:cNvPicPr>
            <a:picLocks noChangeAspect="1"/>
          </p:cNvPicPr>
          <p:nvPr/>
        </p:nvPicPr>
        <p:blipFill rotWithShape="1">
          <a:blip r:embed="rId4">
            <a:extLst>
              <a:ext uri="{28A0092B-C50C-407E-A947-70E740481C1C}">
                <a14:useLocalDpi xmlns:a14="http://schemas.microsoft.com/office/drawing/2010/main" val="0"/>
              </a:ext>
            </a:extLst>
          </a:blip>
          <a:srcRect l="-1" t="10441" r="2196" b="8029"/>
          <a:stretch>
            <a:fillRect/>
          </a:stretch>
        </p:blipFill>
        <p:spPr bwMode="auto">
          <a:xfrm>
            <a:off x="156000" y="627515"/>
            <a:ext cx="2160000" cy="8765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338853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4E98440-EF89-F4D2-6A0A-537578A8E011}"/>
                  </a:ext>
                </a:extLst>
              </p:cNvPr>
              <p:cNvSpPr txBox="1"/>
              <p:nvPr/>
            </p:nvSpPr>
            <p:spPr>
              <a:xfrm>
                <a:off x="156000" y="1740700"/>
                <a:ext cx="5760000" cy="4211922"/>
              </a:xfrm>
              <a:prstGeom prst="rect">
                <a:avLst/>
              </a:prstGeom>
              <a:noFill/>
            </p:spPr>
            <p:txBody>
              <a:bodyPr wrap="square">
                <a:spAutoFit/>
              </a:bodyPr>
              <a:lstStyle/>
              <a:p>
                <a:pPr algn="ctr">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SENOIDES E COSSENOIDES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Além das funções trigonométricas mostradas anteriormente, merecem atenção outras funções que também envolvem seno e cosseno e que, de modo geral são escritas nas seguintes formas:</a:t>
                </a: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𝒇</m:t>
                      </m:r>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e>
                      </m:d>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𝒔𝒆𝒏</m:t>
                      </m:r>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𝒄𝒙</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𝒅</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ou</a:t>
                </a: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𝒇</m:t>
                      </m:r>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𝒙</m:t>
                          </m:r>
                        </m:e>
                      </m:d>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func>
                        <m:func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uncPr>
                        <m:fName>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𝐜𝐨𝐬</m:t>
                          </m:r>
                        </m:fName>
                        <m:e>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𝒄𝒙</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𝒅</m:t>
                              </m:r>
                            </m:e>
                          </m:d>
                        </m:e>
                      </m:func>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4E98440-EF89-F4D2-6A0A-537578A8E011}"/>
                  </a:ext>
                </a:extLst>
              </p:cNvPr>
              <p:cNvSpPr txBox="1">
                <a:spLocks noRot="1" noChangeAspect="1" noMove="1" noResize="1" noEditPoints="1" noAdjustHandles="1" noChangeArrowheads="1" noChangeShapeType="1" noTextEdit="1"/>
              </p:cNvSpPr>
              <p:nvPr/>
            </p:nvSpPr>
            <p:spPr>
              <a:xfrm>
                <a:off x="156000" y="1740700"/>
                <a:ext cx="5760000" cy="4211922"/>
              </a:xfrm>
              <a:prstGeom prst="rect">
                <a:avLst/>
              </a:prstGeom>
              <a:blipFill>
                <a:blip r:embed="rId2"/>
                <a:stretch>
                  <a:fillRect l="-1377" t="-725" r="-1483"/>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BABB3049-091F-5520-C7A7-3831F0661B3F}"/>
              </a:ext>
            </a:extLst>
          </p:cNvPr>
          <p:cNvPicPr>
            <a:picLocks noChangeAspect="1"/>
          </p:cNvPicPr>
          <p:nvPr/>
        </p:nvPicPr>
        <p:blipFill>
          <a:blip r:embed="rId3"/>
          <a:srcRect l="566" t="4213" r="-1"/>
          <a:stretch>
            <a:fillRect/>
          </a:stretch>
        </p:blipFill>
        <p:spPr>
          <a:xfrm>
            <a:off x="156000" y="724081"/>
            <a:ext cx="3600000" cy="725583"/>
          </a:xfrm>
          <a:prstGeom prst="rect">
            <a:avLst/>
          </a:prstGeom>
        </p:spPr>
      </p:pic>
      <p:pic>
        <p:nvPicPr>
          <p:cNvPr id="5" name="Imagem 4" descr="Tabela&#10;&#10;O conteúdo gerado por IA pode estar incorreto.">
            <a:extLst>
              <a:ext uri="{FF2B5EF4-FFF2-40B4-BE49-F238E27FC236}">
                <a16:creationId xmlns:a16="http://schemas.microsoft.com/office/drawing/2014/main" id="{C9F20311-DD59-8027-8DE7-0C0C707EC6F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300000"/>
                    </a14:imgEffect>
                  </a14:imgLayer>
                </a14:imgProps>
              </a:ext>
            </a:extLst>
          </a:blip>
          <a:stretch>
            <a:fillRect/>
          </a:stretch>
        </p:blipFill>
        <p:spPr>
          <a:xfrm>
            <a:off x="6456000" y="3628691"/>
            <a:ext cx="5400000" cy="2012961"/>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DA92D64D-7522-0143-9CA3-BDAE083A82C6}"/>
                  </a:ext>
                </a:extLst>
              </p:cNvPr>
              <p:cNvSpPr txBox="1"/>
              <p:nvPr/>
            </p:nvSpPr>
            <p:spPr>
              <a:xfrm>
                <a:off x="6276000" y="1691479"/>
                <a:ext cx="5760000" cy="182030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que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𝒂</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𝒄</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𝒅</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são constantes 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𝒄</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diferentes de zero.</a:t>
                </a: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DA92D64D-7522-0143-9CA3-BDAE083A82C6}"/>
                  </a:ext>
                </a:extLst>
              </p:cNvPr>
              <p:cNvSpPr txBox="1">
                <a:spLocks noRot="1" noChangeAspect="1" noMove="1" noResize="1" noEditPoints="1" noAdjustHandles="1" noChangeArrowheads="1" noChangeShapeType="1" noTextEdit="1"/>
              </p:cNvSpPr>
              <p:nvPr/>
            </p:nvSpPr>
            <p:spPr>
              <a:xfrm>
                <a:off x="6276000" y="1691479"/>
                <a:ext cx="5760000" cy="1820307"/>
              </a:xfrm>
              <a:prstGeom prst="rect">
                <a:avLst/>
              </a:prstGeom>
              <a:blipFill>
                <a:blip r:embed="rId6"/>
                <a:stretch>
                  <a:fillRect l="-1377" t="-1003" r="-1483" b="-6020"/>
                </a:stretch>
              </a:blipFill>
            </p:spPr>
            <p:txBody>
              <a:bodyPr/>
              <a:lstStyle/>
              <a:p>
                <a:r>
                  <a:rPr lang="pt-BR">
                    <a:noFill/>
                  </a:rPr>
                  <a:t> </a:t>
                </a:r>
              </a:p>
            </p:txBody>
          </p:sp>
        </mc:Fallback>
      </mc:AlternateContent>
    </p:spTree>
    <p:extLst>
      <p:ext uri="{BB962C8B-B14F-4D97-AF65-F5344CB8AC3E}">
        <p14:creationId xmlns:p14="http://schemas.microsoft.com/office/powerpoint/2010/main" val="23466316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542B0FB-9A33-10CF-25BE-5D32F7AC9573}"/>
                  </a:ext>
                </a:extLst>
              </p:cNvPr>
              <p:cNvSpPr txBox="1"/>
              <p:nvPr/>
            </p:nvSpPr>
            <p:spPr>
              <a:xfrm>
                <a:off x="6276000" y="1186227"/>
                <a:ext cx="5760000" cy="4247317"/>
              </a:xfrm>
              <a:prstGeom prst="rect">
                <a:avLst/>
              </a:prstGeom>
              <a:noFill/>
            </p:spPr>
            <p:txBody>
              <a:bodyPr wrap="square">
                <a:spAutoFit/>
              </a:bodyPr>
              <a:lstStyle/>
              <a:p>
                <a:pPr algn="just">
                  <a:spcAft>
                    <a:spcPts val="800"/>
                  </a:spcAft>
                  <a:buNone/>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I)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Observe o comportamento do gráfico da função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com a constante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spcAft>
                    <a:spcPts val="800"/>
                  </a:spcAft>
                  <a:buNone/>
                </a:pPr>
                <a:endParaRPr lang="pt-BR" sz="2300"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spcAft>
                    <a:spcPts val="800"/>
                  </a:spcAft>
                  <a:buNone/>
                </a:pPr>
                <a:endPar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spcAft>
                    <a:spcPts val="800"/>
                  </a:spcAft>
                  <a:buNone/>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Note que, o gráfico dessa função apresenta um </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deslocamento (translação)</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 1 unidade na vertical</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542B0FB-9A33-10CF-25BE-5D32F7AC9573}"/>
                  </a:ext>
                </a:extLst>
              </p:cNvPr>
              <p:cNvSpPr txBox="1">
                <a:spLocks noRot="1" noChangeAspect="1" noMove="1" noResize="1" noEditPoints="1" noAdjustHandles="1" noChangeArrowheads="1" noChangeShapeType="1" noTextEdit="1"/>
              </p:cNvSpPr>
              <p:nvPr/>
            </p:nvSpPr>
            <p:spPr>
              <a:xfrm>
                <a:off x="6276000" y="1186227"/>
                <a:ext cx="5760000" cy="4247317"/>
              </a:xfrm>
              <a:prstGeom prst="rect">
                <a:avLst/>
              </a:prstGeom>
              <a:blipFill>
                <a:blip r:embed="rId2"/>
                <a:stretch>
                  <a:fillRect l="-1589" t="-1149" r="-1589" b="-2299"/>
                </a:stretch>
              </a:blipFill>
            </p:spPr>
            <p:txBody>
              <a:bodyPr/>
              <a:lstStyle/>
              <a:p>
                <a:r>
                  <a:rPr lang="pt-BR">
                    <a:noFill/>
                  </a:rPr>
                  <a:t> </a:t>
                </a:r>
              </a:p>
            </p:txBody>
          </p:sp>
        </mc:Fallback>
      </mc:AlternateContent>
      <p:pic>
        <p:nvPicPr>
          <p:cNvPr id="4" name="Imagem 3" descr="Gráfico, Gráfico de linhas&#10;&#10;Descrição gerada automaticamente">
            <a:extLst>
              <a:ext uri="{FF2B5EF4-FFF2-40B4-BE49-F238E27FC236}">
                <a16:creationId xmlns:a16="http://schemas.microsoft.com/office/drawing/2014/main" id="{78CF50B9-7246-B2D4-FCA8-D330E44FE49F}"/>
              </a:ext>
            </a:extLst>
          </p:cNvPr>
          <p:cNvPicPr>
            <a:picLocks noChangeAspect="1"/>
          </p:cNvPicPr>
          <p:nvPr/>
        </p:nvPicPr>
        <p:blipFill>
          <a:blip r:embed="rId3"/>
          <a:stretch>
            <a:fillRect/>
          </a:stretch>
        </p:blipFill>
        <p:spPr>
          <a:xfrm>
            <a:off x="6456000" y="2057501"/>
            <a:ext cx="5400000" cy="2119899"/>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DA181E49-4D32-57BC-96FD-A3CACCFD1BB9}"/>
                  </a:ext>
                </a:extLst>
              </p:cNvPr>
              <p:cNvSpPr txBox="1"/>
              <p:nvPr/>
            </p:nvSpPr>
            <p:spPr>
              <a:xfrm>
                <a:off x="156000" y="903339"/>
                <a:ext cx="5760000" cy="1154162"/>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Qual o papel das constantes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𝒄</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𝒅</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Considere o gráfico da função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seguir:</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DA181E49-4D32-57BC-96FD-A3CACCFD1BB9}"/>
                  </a:ext>
                </a:extLst>
              </p:cNvPr>
              <p:cNvSpPr txBox="1">
                <a:spLocks noRot="1" noChangeAspect="1" noMove="1" noResize="1" noEditPoints="1" noAdjustHandles="1" noChangeArrowheads="1" noChangeShapeType="1" noTextEdit="1"/>
              </p:cNvSpPr>
              <p:nvPr/>
            </p:nvSpPr>
            <p:spPr>
              <a:xfrm>
                <a:off x="156000" y="903339"/>
                <a:ext cx="5760000" cy="1154162"/>
              </a:xfrm>
              <a:prstGeom prst="rect">
                <a:avLst/>
              </a:prstGeom>
              <a:blipFill>
                <a:blip r:embed="rId4"/>
                <a:stretch>
                  <a:fillRect l="-1589" t="-3684" r="-1589" b="-10526"/>
                </a:stretch>
              </a:blipFill>
            </p:spPr>
            <p:txBody>
              <a:bodyPr/>
              <a:lstStyle/>
              <a:p>
                <a:r>
                  <a:rPr lang="pt-BR">
                    <a:noFill/>
                  </a:rPr>
                  <a:t> </a:t>
                </a:r>
              </a:p>
            </p:txBody>
          </p:sp>
        </mc:Fallback>
      </mc:AlternateContent>
      <p:pic>
        <p:nvPicPr>
          <p:cNvPr id="5" name="Imagem 4" descr="Gráfico, Gráfico de linhas&#10;&#10;Descrição gerada automaticamente">
            <a:extLst>
              <a:ext uri="{FF2B5EF4-FFF2-40B4-BE49-F238E27FC236}">
                <a16:creationId xmlns:a16="http://schemas.microsoft.com/office/drawing/2014/main" id="{6E2C584B-2C37-AB96-565F-51CC97F1D2CE}"/>
              </a:ext>
            </a:extLst>
          </p:cNvPr>
          <p:cNvPicPr>
            <a:picLocks noChangeAspect="1"/>
          </p:cNvPicPr>
          <p:nvPr/>
        </p:nvPicPr>
        <p:blipFill>
          <a:blip r:embed="rId5"/>
          <a:stretch>
            <a:fillRect/>
          </a:stretch>
        </p:blipFill>
        <p:spPr>
          <a:xfrm>
            <a:off x="336000" y="2344070"/>
            <a:ext cx="5400000" cy="2038427"/>
          </a:xfrm>
          <a:prstGeom prst="rect">
            <a:avLst/>
          </a:prstGeom>
        </p:spPr>
      </p:pic>
    </p:spTree>
    <p:extLst>
      <p:ext uri="{BB962C8B-B14F-4D97-AF65-F5344CB8AC3E}">
        <p14:creationId xmlns:p14="http://schemas.microsoft.com/office/powerpoint/2010/main" val="4168004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3E2DE-7DF6-D080-616F-97E36B3C83F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0024FF2E-8BF3-5B62-B1F3-9DFF884236AE}"/>
                  </a:ext>
                </a:extLst>
              </p:cNvPr>
              <p:cNvSpPr txBox="1"/>
              <p:nvPr/>
            </p:nvSpPr>
            <p:spPr>
              <a:xfrm>
                <a:off x="156000" y="903339"/>
                <a:ext cx="5760000" cy="1154162"/>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Qual o papel das constantes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𝒄</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𝒅</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Considere o gráfico da função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seguir:</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0024FF2E-8BF3-5B62-B1F3-9DFF884236AE}"/>
                  </a:ext>
                </a:extLst>
              </p:cNvPr>
              <p:cNvSpPr txBox="1">
                <a:spLocks noRot="1" noChangeAspect="1" noMove="1" noResize="1" noEditPoints="1" noAdjustHandles="1" noChangeArrowheads="1" noChangeShapeType="1" noTextEdit="1"/>
              </p:cNvSpPr>
              <p:nvPr/>
            </p:nvSpPr>
            <p:spPr>
              <a:xfrm>
                <a:off x="156000" y="903339"/>
                <a:ext cx="5760000" cy="1154162"/>
              </a:xfrm>
              <a:prstGeom prst="rect">
                <a:avLst/>
              </a:prstGeom>
              <a:blipFill>
                <a:blip r:embed="rId2"/>
                <a:stretch>
                  <a:fillRect l="-1589" t="-3684" r="-1589" b="-10526"/>
                </a:stretch>
              </a:blipFill>
            </p:spPr>
            <p:txBody>
              <a:bodyPr/>
              <a:lstStyle/>
              <a:p>
                <a:r>
                  <a:rPr lang="pt-BR">
                    <a:noFill/>
                  </a:rPr>
                  <a:t> </a:t>
                </a:r>
              </a:p>
            </p:txBody>
          </p:sp>
        </mc:Fallback>
      </mc:AlternateContent>
      <p:pic>
        <p:nvPicPr>
          <p:cNvPr id="5" name="Imagem 4" descr="Gráfico, Gráfico de linhas&#10;&#10;Descrição gerada automaticamente">
            <a:extLst>
              <a:ext uri="{FF2B5EF4-FFF2-40B4-BE49-F238E27FC236}">
                <a16:creationId xmlns:a16="http://schemas.microsoft.com/office/drawing/2014/main" id="{242807A4-9A48-62C1-98D5-F0E002135204}"/>
              </a:ext>
            </a:extLst>
          </p:cNvPr>
          <p:cNvPicPr>
            <a:picLocks noChangeAspect="1"/>
          </p:cNvPicPr>
          <p:nvPr/>
        </p:nvPicPr>
        <p:blipFill>
          <a:blip r:embed="rId3"/>
          <a:stretch>
            <a:fillRect/>
          </a:stretch>
        </p:blipFill>
        <p:spPr>
          <a:xfrm>
            <a:off x="336000" y="2344070"/>
            <a:ext cx="5400000" cy="2038427"/>
          </a:xfrm>
          <a:prstGeom prst="rect">
            <a:avLst/>
          </a:prstGeom>
        </p:spPr>
      </p:pic>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E1AED2DD-B5F4-1D08-DD4F-865B73D6B428}"/>
                  </a:ext>
                </a:extLst>
              </p:cNvPr>
              <p:cNvSpPr txBox="1"/>
              <p:nvPr/>
            </p:nvSpPr>
            <p:spPr>
              <a:xfrm>
                <a:off x="6276002" y="983473"/>
                <a:ext cx="5760000" cy="5160387"/>
              </a:xfrm>
              <a:prstGeom prst="rect">
                <a:avLst/>
              </a:prstGeom>
              <a:noFill/>
            </p:spPr>
            <p:txBody>
              <a:bodyPr wrap="square">
                <a:spAutoFit/>
              </a:bodyPr>
              <a:lstStyle/>
              <a:p>
                <a:pPr algn="just">
                  <a:spcAft>
                    <a:spcPts val="800"/>
                  </a:spcAft>
                  <a:buNone/>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II)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Observe o comportamento do gráfico da função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com a constante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buNone/>
                </a:pPr>
                <a:endPar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800"/>
                  </a:spcAft>
                  <a:buNone/>
                </a:pPr>
                <a:endParaRPr lang="pt-BR" sz="2300" kern="100" dirty="0">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800"/>
                  </a:spcAft>
                  <a:buNone/>
                </a:pPr>
                <a:endPar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800"/>
                  </a:spcAft>
                  <a:buNone/>
                </a:pPr>
                <a:endPar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Note que o gráfico dessa função apresenta uma </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dilatação vertical (</a:t>
                </a:r>
                <a:r>
                  <a:rPr lang="pt-BR" sz="2300" b="1" i="1" kern="100" dirty="0">
                    <a:effectLst/>
                    <a:latin typeface="Arial Narrow" panose="020B0606020202030204" pitchFamily="34" charset="0"/>
                    <a:ea typeface="Times New Roman" panose="02020603050405020304" pitchFamily="18" charset="0"/>
                    <a:cs typeface="Times New Roman" panose="02020603050405020304" pitchFamily="18" charset="0"/>
                  </a:rPr>
                  <a:t>esticou</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duas vezes, em relação a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Obs.: se </a:t>
                </a:r>
                <a14:m>
                  <m:oMath xmlns:m="http://schemas.openxmlformats.org/officeDocument/2006/math">
                    <m:d>
                      <m:dPr>
                        <m:begChr m:val="|"/>
                        <m:endChr m:val="|"/>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𝑏</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&gt;1</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amplitude é aumentada;</a:t>
                </a:r>
              </a:p>
              <a:p>
                <a:pPr algn="just">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caso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0&lt;</m:t>
                    </m:r>
                    <m:d>
                      <m:dPr>
                        <m:begChr m:val="|"/>
                        <m:endChr m:val="|"/>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𝑏</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&lt;1</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amplitude é reduzida.</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2" name="CaixaDeTexto 1">
                <a:extLst>
                  <a:ext uri="{FF2B5EF4-FFF2-40B4-BE49-F238E27FC236}">
                    <a16:creationId xmlns:a16="http://schemas.microsoft.com/office/drawing/2014/main" id="{E1AED2DD-B5F4-1D08-DD4F-865B73D6B428}"/>
                  </a:ext>
                </a:extLst>
              </p:cNvPr>
              <p:cNvSpPr txBox="1">
                <a:spLocks noRot="1" noChangeAspect="1" noMove="1" noResize="1" noEditPoints="1" noAdjustHandles="1" noChangeArrowheads="1" noChangeShapeType="1" noTextEdit="1"/>
              </p:cNvSpPr>
              <p:nvPr/>
            </p:nvSpPr>
            <p:spPr>
              <a:xfrm>
                <a:off x="6276002" y="983473"/>
                <a:ext cx="5760000" cy="5160387"/>
              </a:xfrm>
              <a:prstGeom prst="rect">
                <a:avLst/>
              </a:prstGeom>
              <a:blipFill>
                <a:blip r:embed="rId4"/>
                <a:stretch>
                  <a:fillRect l="-1589" t="-826" r="-1589" b="-1653"/>
                </a:stretch>
              </a:blipFill>
            </p:spPr>
            <p:txBody>
              <a:bodyPr/>
              <a:lstStyle/>
              <a:p>
                <a:r>
                  <a:rPr lang="pt-BR">
                    <a:noFill/>
                  </a:rPr>
                  <a:t> </a:t>
                </a:r>
              </a:p>
            </p:txBody>
          </p:sp>
        </mc:Fallback>
      </mc:AlternateContent>
      <p:pic>
        <p:nvPicPr>
          <p:cNvPr id="6" name="Imagem 5" descr="Gráfico, Gráfico de linhas&#10;&#10;Descrição gerada automaticamente">
            <a:extLst>
              <a:ext uri="{FF2B5EF4-FFF2-40B4-BE49-F238E27FC236}">
                <a16:creationId xmlns:a16="http://schemas.microsoft.com/office/drawing/2014/main" id="{DD60D06C-0F6B-A30C-DE0E-78DD7FF1A4B7}"/>
              </a:ext>
            </a:extLst>
          </p:cNvPr>
          <p:cNvPicPr>
            <a:picLocks noChangeAspect="1"/>
          </p:cNvPicPr>
          <p:nvPr/>
        </p:nvPicPr>
        <p:blipFill>
          <a:blip r:embed="rId5"/>
          <a:stretch>
            <a:fillRect/>
          </a:stretch>
        </p:blipFill>
        <p:spPr>
          <a:xfrm>
            <a:off x="6456002" y="1869142"/>
            <a:ext cx="5400000" cy="2032987"/>
          </a:xfrm>
          <a:prstGeom prst="rect">
            <a:avLst/>
          </a:prstGeom>
        </p:spPr>
      </p:pic>
    </p:spTree>
    <p:extLst>
      <p:ext uri="{BB962C8B-B14F-4D97-AF65-F5344CB8AC3E}">
        <p14:creationId xmlns:p14="http://schemas.microsoft.com/office/powerpoint/2010/main" val="21933961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4EE79-5891-ECA8-EF37-2C19950F71E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B1A4EBA4-0242-FE77-8627-8C7388898DA4}"/>
                  </a:ext>
                </a:extLst>
              </p:cNvPr>
              <p:cNvSpPr txBox="1"/>
              <p:nvPr/>
            </p:nvSpPr>
            <p:spPr>
              <a:xfrm>
                <a:off x="156000" y="903339"/>
                <a:ext cx="5760000" cy="1154162"/>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Qual o papel das constantes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𝒄</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𝒅</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Considere o gráfico da função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seguir:</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B1A4EBA4-0242-FE77-8627-8C7388898DA4}"/>
                  </a:ext>
                </a:extLst>
              </p:cNvPr>
              <p:cNvSpPr txBox="1">
                <a:spLocks noRot="1" noChangeAspect="1" noMove="1" noResize="1" noEditPoints="1" noAdjustHandles="1" noChangeArrowheads="1" noChangeShapeType="1" noTextEdit="1"/>
              </p:cNvSpPr>
              <p:nvPr/>
            </p:nvSpPr>
            <p:spPr>
              <a:xfrm>
                <a:off x="156000" y="903339"/>
                <a:ext cx="5760000" cy="1154162"/>
              </a:xfrm>
              <a:prstGeom prst="rect">
                <a:avLst/>
              </a:prstGeom>
              <a:blipFill>
                <a:blip r:embed="rId2"/>
                <a:stretch>
                  <a:fillRect l="-1589" t="-3684" r="-1589" b="-10526"/>
                </a:stretch>
              </a:blipFill>
            </p:spPr>
            <p:txBody>
              <a:bodyPr/>
              <a:lstStyle/>
              <a:p>
                <a:r>
                  <a:rPr lang="pt-BR">
                    <a:noFill/>
                  </a:rPr>
                  <a:t> </a:t>
                </a:r>
              </a:p>
            </p:txBody>
          </p:sp>
        </mc:Fallback>
      </mc:AlternateContent>
      <p:pic>
        <p:nvPicPr>
          <p:cNvPr id="5" name="Imagem 4" descr="Gráfico, Gráfico de linhas&#10;&#10;Descrição gerada automaticamente">
            <a:extLst>
              <a:ext uri="{FF2B5EF4-FFF2-40B4-BE49-F238E27FC236}">
                <a16:creationId xmlns:a16="http://schemas.microsoft.com/office/drawing/2014/main" id="{193C6328-B0FC-0681-D6C0-E3C999244FCC}"/>
              </a:ext>
            </a:extLst>
          </p:cNvPr>
          <p:cNvPicPr>
            <a:picLocks noChangeAspect="1"/>
          </p:cNvPicPr>
          <p:nvPr/>
        </p:nvPicPr>
        <p:blipFill>
          <a:blip r:embed="rId3"/>
          <a:stretch>
            <a:fillRect/>
          </a:stretch>
        </p:blipFill>
        <p:spPr>
          <a:xfrm>
            <a:off x="336000" y="2344070"/>
            <a:ext cx="5400000" cy="2038427"/>
          </a:xfrm>
          <a:prstGeom prst="rect">
            <a:avLst/>
          </a:prstGeom>
        </p:spPr>
      </p:pic>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CFC011A-FDBB-97BA-6CAB-C850BDF5ED22}"/>
                  </a:ext>
                </a:extLst>
              </p:cNvPr>
              <p:cNvSpPr txBox="1"/>
              <p:nvPr/>
            </p:nvSpPr>
            <p:spPr>
              <a:xfrm>
                <a:off x="6276000" y="749545"/>
                <a:ext cx="5760000" cy="5836534"/>
              </a:xfrm>
              <a:prstGeom prst="rect">
                <a:avLst/>
              </a:prstGeom>
              <a:noFill/>
            </p:spPr>
            <p:txBody>
              <a:bodyPr wrap="square">
                <a:spAutoFit/>
              </a:bodyPr>
              <a:lstStyle/>
              <a:p>
                <a:pPr algn="just">
                  <a:spcAft>
                    <a:spcPts val="800"/>
                  </a:spcAft>
                </a:pPr>
                <a:r>
                  <a:rPr lang="pt-BR" sz="2200" b="1" dirty="0">
                    <a:latin typeface="Arial Narrow" panose="020B0606020202030204" pitchFamily="34" charset="0"/>
                  </a:rPr>
                  <a:t>III) </a:t>
                </a:r>
                <a:r>
                  <a:rPr lang="pt-BR" sz="2200" dirty="0">
                    <a:latin typeface="Arial Narrow" panose="020B0606020202030204" pitchFamily="34" charset="0"/>
                  </a:rPr>
                  <a:t>Observe o gráfico da função </a:t>
                </a:r>
                <a14:m>
                  <m:oMath xmlns:m="http://schemas.openxmlformats.org/officeDocument/2006/math">
                    <m:r>
                      <a:rPr lang="pt-BR" sz="2200" i="1">
                        <a:latin typeface="Cambria Math" panose="02040503050406030204" pitchFamily="18" charset="0"/>
                      </a:rPr>
                      <m:t>𝑓</m:t>
                    </m:r>
                    <m:d>
                      <m:dPr>
                        <m:ctrlPr>
                          <a:rPr lang="pt-BR" sz="2200" i="1">
                            <a:latin typeface="Cambria Math" panose="02040503050406030204" pitchFamily="18" charset="0"/>
                          </a:rPr>
                        </m:ctrlPr>
                      </m:dPr>
                      <m:e>
                        <m:r>
                          <a:rPr lang="pt-BR" sz="2200" i="1">
                            <a:latin typeface="Cambria Math" panose="02040503050406030204" pitchFamily="18" charset="0"/>
                          </a:rPr>
                          <m:t>𝑥</m:t>
                        </m:r>
                      </m:e>
                    </m:d>
                    <m:r>
                      <a:rPr lang="pt-BR" sz="2200" i="1">
                        <a:latin typeface="Cambria Math" panose="02040503050406030204" pitchFamily="18" charset="0"/>
                      </a:rPr>
                      <m:t>=</m:t>
                    </m:r>
                    <m:r>
                      <a:rPr lang="pt-BR" sz="2200" i="1">
                        <a:latin typeface="Cambria Math" panose="02040503050406030204" pitchFamily="18" charset="0"/>
                      </a:rPr>
                      <m:t>𝑠𝑒𝑛</m:t>
                    </m:r>
                    <m:d>
                      <m:dPr>
                        <m:ctrlPr>
                          <a:rPr lang="pt-BR" sz="2200" i="1">
                            <a:latin typeface="Cambria Math" panose="02040503050406030204" pitchFamily="18" charset="0"/>
                          </a:rPr>
                        </m:ctrlPr>
                      </m:dPr>
                      <m:e>
                        <m:r>
                          <a:rPr lang="pt-BR" sz="2200" i="1">
                            <a:latin typeface="Cambria Math" panose="02040503050406030204" pitchFamily="18" charset="0"/>
                          </a:rPr>
                          <m:t>2</m:t>
                        </m:r>
                        <m:r>
                          <a:rPr lang="pt-BR" sz="2200" i="1">
                            <a:latin typeface="Cambria Math" panose="02040503050406030204" pitchFamily="18" charset="0"/>
                          </a:rPr>
                          <m:t>𝑥</m:t>
                        </m:r>
                      </m:e>
                    </m:d>
                  </m:oMath>
                </a14:m>
                <a:r>
                  <a:rPr lang="pt-BR" sz="2200" dirty="0">
                    <a:latin typeface="Arial Narrow" panose="020B0606020202030204" pitchFamily="34" charset="0"/>
                  </a:rPr>
                  <a:t>, com a constante </a:t>
                </a:r>
                <a14:m>
                  <m:oMath xmlns:m="http://schemas.openxmlformats.org/officeDocument/2006/math">
                    <m:r>
                      <a:rPr lang="pt-BR" sz="2200" i="1">
                        <a:latin typeface="Cambria Math" panose="02040503050406030204" pitchFamily="18" charset="0"/>
                      </a:rPr>
                      <m:t>𝑐</m:t>
                    </m:r>
                    <m:r>
                      <a:rPr lang="pt-BR" sz="2200" i="1">
                        <a:latin typeface="Cambria Math" panose="02040503050406030204" pitchFamily="18" charset="0"/>
                      </a:rPr>
                      <m:t>=2</m:t>
                    </m:r>
                  </m:oMath>
                </a14:m>
                <a:r>
                  <a:rPr lang="pt-BR" sz="2200" b="1" dirty="0">
                    <a:latin typeface="Arial Narrow" panose="020B0606020202030204" pitchFamily="34" charset="0"/>
                  </a:rPr>
                  <a:t>:</a:t>
                </a:r>
                <a:endParaRPr lang="pt-BR" sz="2200" dirty="0">
                  <a:latin typeface="Arial Narrow" panose="020B0606020202030204" pitchFamily="34" charset="0"/>
                </a:endParaRPr>
              </a:p>
              <a:p>
                <a:pPr algn="just">
                  <a:spcAft>
                    <a:spcPts val="800"/>
                  </a:spcAft>
                </a:pPr>
                <a:r>
                  <a:rPr lang="pt-BR" sz="2200" dirty="0">
                    <a:latin typeface="Arial Narrow" panose="020B0606020202030204" pitchFamily="34" charset="0"/>
                  </a:rPr>
                  <a:t> </a:t>
                </a:r>
              </a:p>
              <a:p>
                <a:pPr algn="just">
                  <a:spcAft>
                    <a:spcPts val="800"/>
                  </a:spcAft>
                </a:pPr>
                <a:endParaRPr lang="pt-BR" sz="2200" dirty="0">
                  <a:latin typeface="Arial Narrow" panose="020B0606020202030204" pitchFamily="34" charset="0"/>
                </a:endParaRPr>
              </a:p>
              <a:p>
                <a:pPr algn="just">
                  <a:spcAft>
                    <a:spcPts val="800"/>
                  </a:spcAft>
                </a:pPr>
                <a:endParaRPr lang="pt-BR" sz="2200" dirty="0">
                  <a:latin typeface="Arial Narrow" panose="020B0606020202030204" pitchFamily="34" charset="0"/>
                </a:endParaRPr>
              </a:p>
              <a:p>
                <a:pPr algn="just">
                  <a:spcAft>
                    <a:spcPts val="800"/>
                  </a:spcAft>
                </a:pPr>
                <a:endParaRPr lang="pt-BR" sz="2200" dirty="0">
                  <a:latin typeface="Arial Narrow" panose="020B0606020202030204" pitchFamily="34" charset="0"/>
                </a:endParaRPr>
              </a:p>
              <a:p>
                <a:pPr algn="just">
                  <a:spcAft>
                    <a:spcPts val="800"/>
                  </a:spcAft>
                </a:pPr>
                <a:r>
                  <a:rPr lang="pt-BR" sz="2200" dirty="0">
                    <a:latin typeface="Arial Narrow" panose="020B0606020202030204" pitchFamily="34" charset="0"/>
                  </a:rPr>
                  <a:t>Note que o gráfico dessa função apresenta uma </a:t>
                </a:r>
                <a:r>
                  <a:rPr lang="pt-BR" sz="2200" b="1" dirty="0">
                    <a:latin typeface="Arial Narrow" panose="020B0606020202030204" pitchFamily="34" charset="0"/>
                  </a:rPr>
                  <a:t>compressão horizontal (</a:t>
                </a:r>
                <a:r>
                  <a:rPr lang="pt-BR" sz="2200" b="1" i="1" dirty="0">
                    <a:latin typeface="Arial Narrow" panose="020B0606020202030204" pitchFamily="34" charset="0"/>
                  </a:rPr>
                  <a:t>encolheu</a:t>
                </a:r>
                <a:r>
                  <a:rPr lang="pt-BR" sz="2200" b="1" dirty="0">
                    <a:latin typeface="Arial Narrow" panose="020B0606020202030204" pitchFamily="34" charset="0"/>
                  </a:rPr>
                  <a:t>),</a:t>
                </a:r>
                <a:r>
                  <a:rPr lang="pt-BR" sz="2200" dirty="0">
                    <a:latin typeface="Arial Narrow" panose="020B0606020202030204" pitchFamily="34" charset="0"/>
                  </a:rPr>
                  <a:t> de modo que seu período foi dividido por 2, em relação         </a:t>
                </a:r>
                <a14:m>
                  <m:oMath xmlns:m="http://schemas.openxmlformats.org/officeDocument/2006/math">
                    <m:r>
                      <a:rPr lang="pt-BR" sz="2200" i="1">
                        <a:latin typeface="Cambria Math" panose="02040503050406030204" pitchFamily="18" charset="0"/>
                      </a:rPr>
                      <m:t>𝑓</m:t>
                    </m:r>
                    <m:d>
                      <m:dPr>
                        <m:ctrlPr>
                          <a:rPr lang="pt-BR" sz="2200" i="1">
                            <a:latin typeface="Cambria Math" panose="02040503050406030204" pitchFamily="18" charset="0"/>
                          </a:rPr>
                        </m:ctrlPr>
                      </m:dPr>
                      <m:e>
                        <m:r>
                          <a:rPr lang="pt-BR" sz="2200" i="1">
                            <a:latin typeface="Cambria Math" panose="02040503050406030204" pitchFamily="18" charset="0"/>
                          </a:rPr>
                          <m:t>𝑥</m:t>
                        </m:r>
                      </m:e>
                    </m:d>
                    <m:r>
                      <a:rPr lang="pt-BR" sz="2200" i="1">
                        <a:latin typeface="Cambria Math" panose="02040503050406030204" pitchFamily="18" charset="0"/>
                      </a:rPr>
                      <m:t>=</m:t>
                    </m:r>
                    <m:r>
                      <a:rPr lang="pt-BR" sz="2200" i="1">
                        <a:latin typeface="Cambria Math" panose="02040503050406030204" pitchFamily="18" charset="0"/>
                      </a:rPr>
                      <m:t>𝑠𝑒𝑛</m:t>
                    </m:r>
                    <m:d>
                      <m:dPr>
                        <m:ctrlPr>
                          <a:rPr lang="pt-BR" sz="2200" i="1">
                            <a:latin typeface="Cambria Math" panose="02040503050406030204" pitchFamily="18" charset="0"/>
                          </a:rPr>
                        </m:ctrlPr>
                      </m:dPr>
                      <m:e>
                        <m:r>
                          <a:rPr lang="pt-BR" sz="2200" i="1">
                            <a:latin typeface="Cambria Math" panose="02040503050406030204" pitchFamily="18" charset="0"/>
                          </a:rPr>
                          <m:t>𝑥</m:t>
                        </m:r>
                      </m:e>
                    </m:d>
                    <m:r>
                      <a:rPr lang="pt-BR" sz="2200" b="0" i="1" smtClean="0">
                        <a:latin typeface="Cambria Math" panose="02040503050406030204" pitchFamily="18" charset="0"/>
                      </a:rPr>
                      <m:t>.</m:t>
                    </m:r>
                  </m:oMath>
                </a14:m>
                <a:endParaRPr lang="pt-BR" sz="2200" dirty="0">
                  <a:latin typeface="Arial Narrow" panose="020B0606020202030204" pitchFamily="34" charset="0"/>
                </a:endParaRPr>
              </a:p>
              <a:p>
                <a:pPr algn="just">
                  <a:spcAft>
                    <a:spcPts val="800"/>
                  </a:spcAft>
                </a:pPr>
                <a:r>
                  <a:rPr lang="pt-BR" sz="2200" dirty="0">
                    <a:latin typeface="Arial Narrow" panose="020B0606020202030204" pitchFamily="34" charset="0"/>
                  </a:rPr>
                  <a:t>Obs.: se </a:t>
                </a:r>
                <a14:m>
                  <m:oMath xmlns:m="http://schemas.openxmlformats.org/officeDocument/2006/math">
                    <m:d>
                      <m:dPr>
                        <m:begChr m:val="|"/>
                        <m:endChr m:val="|"/>
                        <m:ctrlPr>
                          <a:rPr lang="pt-BR" sz="2200" i="1">
                            <a:latin typeface="Cambria Math" panose="02040503050406030204" pitchFamily="18" charset="0"/>
                          </a:rPr>
                        </m:ctrlPr>
                      </m:dPr>
                      <m:e>
                        <m:r>
                          <a:rPr lang="pt-BR" sz="2200" i="1">
                            <a:latin typeface="Cambria Math" panose="02040503050406030204" pitchFamily="18" charset="0"/>
                          </a:rPr>
                          <m:t>𝑐</m:t>
                        </m:r>
                      </m:e>
                    </m:d>
                    <m:r>
                      <a:rPr lang="pt-BR" sz="2200" i="1">
                        <a:latin typeface="Cambria Math" panose="02040503050406030204" pitchFamily="18" charset="0"/>
                      </a:rPr>
                      <m:t>&gt;1</m:t>
                    </m:r>
                  </m:oMath>
                </a14:m>
                <a:r>
                  <a:rPr lang="pt-BR" sz="2200" dirty="0">
                    <a:latin typeface="Arial Narrow" panose="020B0606020202030204" pitchFamily="34" charset="0"/>
                  </a:rPr>
                  <a:t> o período é reduzido; </a:t>
                </a:r>
              </a:p>
              <a:p>
                <a:pPr algn="just">
                  <a:spcAft>
                    <a:spcPts val="800"/>
                  </a:spcAft>
                </a:pPr>
                <a:r>
                  <a:rPr lang="pt-BR" sz="2200" dirty="0">
                    <a:latin typeface="Arial Narrow" panose="020B0606020202030204" pitchFamily="34" charset="0"/>
                  </a:rPr>
                  <a:t>caso </a:t>
                </a:r>
                <a14:m>
                  <m:oMath xmlns:m="http://schemas.openxmlformats.org/officeDocument/2006/math">
                    <m:r>
                      <a:rPr lang="pt-BR" sz="2200" i="1">
                        <a:latin typeface="Cambria Math" panose="02040503050406030204" pitchFamily="18" charset="0"/>
                      </a:rPr>
                      <m:t>0&lt;</m:t>
                    </m:r>
                    <m:d>
                      <m:dPr>
                        <m:begChr m:val="|"/>
                        <m:endChr m:val="|"/>
                        <m:ctrlPr>
                          <a:rPr lang="pt-BR" sz="2200" i="1">
                            <a:latin typeface="Cambria Math" panose="02040503050406030204" pitchFamily="18" charset="0"/>
                          </a:rPr>
                        </m:ctrlPr>
                      </m:dPr>
                      <m:e>
                        <m:r>
                          <a:rPr lang="pt-BR" sz="2200" i="1">
                            <a:latin typeface="Cambria Math" panose="02040503050406030204" pitchFamily="18" charset="0"/>
                          </a:rPr>
                          <m:t>𝑐</m:t>
                        </m:r>
                      </m:e>
                    </m:d>
                    <m:r>
                      <a:rPr lang="pt-BR" sz="2200" i="1">
                        <a:latin typeface="Cambria Math" panose="02040503050406030204" pitchFamily="18" charset="0"/>
                      </a:rPr>
                      <m:t>&lt;1</m:t>
                    </m:r>
                  </m:oMath>
                </a14:m>
                <a:r>
                  <a:rPr lang="pt-BR" sz="2200" dirty="0">
                    <a:latin typeface="Arial Narrow" panose="020B0606020202030204" pitchFamily="34" charset="0"/>
                  </a:rPr>
                  <a:t> o período é aumentado.</a:t>
                </a:r>
              </a:p>
              <a:p>
                <a:pPr algn="just">
                  <a:spcAft>
                    <a:spcPts val="800"/>
                  </a:spcAft>
                </a:pPr>
                <a:r>
                  <a:rPr lang="pt-BR" sz="2200" dirty="0">
                    <a:latin typeface="Arial Narrow" panose="020B0606020202030204" pitchFamily="34" charset="0"/>
                  </a:rPr>
                  <a:t>Como o período das funções seno e cosseno é </a:t>
                </a:r>
                <a14:m>
                  <m:oMath xmlns:m="http://schemas.openxmlformats.org/officeDocument/2006/math">
                    <m:r>
                      <a:rPr lang="pt-BR" sz="2200" i="1">
                        <a:latin typeface="Cambria Math" panose="02040503050406030204" pitchFamily="18" charset="0"/>
                      </a:rPr>
                      <m:t>2</m:t>
                    </m:r>
                    <m:r>
                      <a:rPr lang="pt-BR" sz="2200" i="1">
                        <a:latin typeface="Cambria Math" panose="02040503050406030204" pitchFamily="18" charset="0"/>
                      </a:rPr>
                      <m:t>𝜋</m:t>
                    </m:r>
                  </m:oMath>
                </a14:m>
                <a:r>
                  <a:rPr lang="pt-BR" sz="2200" dirty="0">
                    <a:latin typeface="Arial Narrow" panose="020B0606020202030204" pitchFamily="34" charset="0"/>
                  </a:rPr>
                  <a:t>, podemos calcular o novo período por: </a:t>
                </a:r>
                <a14:m>
                  <m:oMath xmlns:m="http://schemas.openxmlformats.org/officeDocument/2006/math">
                    <m:f>
                      <m:fPr>
                        <m:ctrlPr>
                          <a:rPr lang="pt-BR" sz="2200" i="1">
                            <a:latin typeface="Cambria Math" panose="02040503050406030204" pitchFamily="18" charset="0"/>
                          </a:rPr>
                        </m:ctrlPr>
                      </m:fPr>
                      <m:num>
                        <m:r>
                          <a:rPr lang="pt-BR" sz="2200" i="1">
                            <a:latin typeface="Cambria Math" panose="02040503050406030204" pitchFamily="18" charset="0"/>
                          </a:rPr>
                          <m:t>2</m:t>
                        </m:r>
                        <m:r>
                          <a:rPr lang="pt-BR" sz="2200" i="1">
                            <a:latin typeface="Cambria Math" panose="02040503050406030204" pitchFamily="18" charset="0"/>
                          </a:rPr>
                          <m:t>𝜋</m:t>
                        </m:r>
                      </m:num>
                      <m:den>
                        <m:d>
                          <m:dPr>
                            <m:begChr m:val="|"/>
                            <m:endChr m:val="|"/>
                            <m:ctrlPr>
                              <a:rPr lang="pt-BR" sz="2200" i="1">
                                <a:latin typeface="Cambria Math" panose="02040503050406030204" pitchFamily="18" charset="0"/>
                              </a:rPr>
                            </m:ctrlPr>
                          </m:dPr>
                          <m:e>
                            <m:r>
                              <a:rPr lang="pt-BR" sz="2200" i="1">
                                <a:latin typeface="Cambria Math" panose="02040503050406030204" pitchFamily="18" charset="0"/>
                              </a:rPr>
                              <m:t>𝑐</m:t>
                            </m:r>
                          </m:e>
                        </m:d>
                      </m:den>
                    </m:f>
                    <m:r>
                      <a:rPr lang="pt-BR" sz="2200" i="1" smtClean="0">
                        <a:latin typeface="Cambria Math" panose="02040503050406030204" pitchFamily="18" charset="0"/>
                      </a:rPr>
                      <m:t>∙</m:t>
                    </m:r>
                  </m:oMath>
                </a14:m>
                <a:endParaRPr lang="pt-BR" sz="2200" dirty="0">
                  <a:latin typeface="Arial Narrow" panose="020B0606020202030204" pitchFamily="34" charset="0"/>
                </a:endParaRPr>
              </a:p>
            </p:txBody>
          </p:sp>
        </mc:Choice>
        <mc:Fallback xmlns="">
          <p:sp>
            <p:nvSpPr>
              <p:cNvPr id="3" name="CaixaDeTexto 2">
                <a:extLst>
                  <a:ext uri="{FF2B5EF4-FFF2-40B4-BE49-F238E27FC236}">
                    <a16:creationId xmlns:a16="http://schemas.microsoft.com/office/drawing/2014/main" id="{9CFC011A-FDBB-97BA-6CAB-C850BDF5ED22}"/>
                  </a:ext>
                </a:extLst>
              </p:cNvPr>
              <p:cNvSpPr txBox="1">
                <a:spLocks noRot="1" noChangeAspect="1" noMove="1" noResize="1" noEditPoints="1" noAdjustHandles="1" noChangeArrowheads="1" noChangeShapeType="1" noTextEdit="1"/>
              </p:cNvSpPr>
              <p:nvPr/>
            </p:nvSpPr>
            <p:spPr>
              <a:xfrm>
                <a:off x="6276000" y="749545"/>
                <a:ext cx="5760000" cy="5836534"/>
              </a:xfrm>
              <a:prstGeom prst="rect">
                <a:avLst/>
              </a:prstGeom>
              <a:blipFill>
                <a:blip r:embed="rId4"/>
                <a:stretch>
                  <a:fillRect l="-1377" t="-731" r="-1483"/>
                </a:stretch>
              </a:blipFill>
            </p:spPr>
            <p:txBody>
              <a:bodyPr/>
              <a:lstStyle/>
              <a:p>
                <a:r>
                  <a:rPr lang="pt-BR">
                    <a:noFill/>
                  </a:rPr>
                  <a:t> </a:t>
                </a:r>
              </a:p>
            </p:txBody>
          </p:sp>
        </mc:Fallback>
      </mc:AlternateContent>
      <p:pic>
        <p:nvPicPr>
          <p:cNvPr id="4" name="Imagem 3" descr="Gráfico, Gráfico de linhas&#10;&#10;Descrição gerada automaticamente">
            <a:extLst>
              <a:ext uri="{FF2B5EF4-FFF2-40B4-BE49-F238E27FC236}">
                <a16:creationId xmlns:a16="http://schemas.microsoft.com/office/drawing/2014/main" id="{60EED06F-20A3-C886-85A3-20F5EC905869}"/>
              </a:ext>
            </a:extLst>
          </p:cNvPr>
          <p:cNvPicPr>
            <a:picLocks noChangeAspect="1"/>
          </p:cNvPicPr>
          <p:nvPr/>
        </p:nvPicPr>
        <p:blipFill rotWithShape="1">
          <a:blip r:embed="rId5"/>
          <a:srcRect t="6002" b="6389"/>
          <a:stretch/>
        </p:blipFill>
        <p:spPr bwMode="auto">
          <a:xfrm>
            <a:off x="6456000" y="1471455"/>
            <a:ext cx="5400000" cy="18801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927042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D3026-51EC-E570-63B9-22A35773934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542AB44-BDDC-0076-3919-8F9ADFB94189}"/>
                  </a:ext>
                </a:extLst>
              </p:cNvPr>
              <p:cNvSpPr txBox="1"/>
              <p:nvPr/>
            </p:nvSpPr>
            <p:spPr>
              <a:xfrm>
                <a:off x="6276002" y="903339"/>
                <a:ext cx="5760000" cy="4955203"/>
              </a:xfrm>
              <a:prstGeom prst="rect">
                <a:avLst/>
              </a:prstGeom>
              <a:noFill/>
            </p:spPr>
            <p:txBody>
              <a:bodyPr wrap="square">
                <a:spAutoFit/>
              </a:bodyPr>
              <a:lstStyle/>
              <a:p>
                <a:pPr algn="just">
                  <a:spcAft>
                    <a:spcPts val="800"/>
                  </a:spcAft>
                </a:pPr>
                <a:r>
                  <a:rPr lang="pt-BR" sz="2300" b="1" dirty="0">
                    <a:latin typeface="Arial Narrow" panose="020B0606020202030204" pitchFamily="34" charset="0"/>
                  </a:rPr>
                  <a:t>IV) </a:t>
                </a:r>
                <a:r>
                  <a:rPr lang="pt-BR" sz="2300" dirty="0">
                    <a:latin typeface="Arial Narrow" panose="020B0606020202030204" pitchFamily="34" charset="0"/>
                  </a:rPr>
                  <a:t>Observe o gráfico da função                    </a:t>
                </a:r>
                <a14:m>
                  <m:oMath xmlns:m="http://schemas.openxmlformats.org/officeDocument/2006/math">
                    <m:r>
                      <a:rPr lang="pt-BR" sz="2300" i="1">
                        <a:latin typeface="Cambria Math" panose="02040503050406030204" pitchFamily="18" charset="0"/>
                      </a:rPr>
                      <m:t>𝑓</m:t>
                    </m:r>
                    <m:d>
                      <m:dPr>
                        <m:ctrlPr>
                          <a:rPr lang="pt-BR" sz="2300" i="1">
                            <a:latin typeface="Cambria Math" panose="02040503050406030204" pitchFamily="18" charset="0"/>
                          </a:rPr>
                        </m:ctrlPr>
                      </m:dPr>
                      <m:e>
                        <m:r>
                          <a:rPr lang="pt-BR" sz="2300" i="1">
                            <a:latin typeface="Cambria Math" panose="02040503050406030204" pitchFamily="18" charset="0"/>
                          </a:rPr>
                          <m:t>𝑥</m:t>
                        </m:r>
                      </m:e>
                    </m:d>
                    <m:r>
                      <a:rPr lang="pt-BR" sz="2300" i="1">
                        <a:latin typeface="Cambria Math" panose="02040503050406030204" pitchFamily="18" charset="0"/>
                      </a:rPr>
                      <m:t>=</m:t>
                    </m:r>
                    <m:r>
                      <a:rPr lang="pt-BR" sz="2300" i="1">
                        <a:latin typeface="Cambria Math" panose="02040503050406030204" pitchFamily="18" charset="0"/>
                      </a:rPr>
                      <m:t>𝑠𝑒𝑛</m:t>
                    </m:r>
                    <m:d>
                      <m:dPr>
                        <m:ctrlPr>
                          <a:rPr lang="pt-BR" sz="2300" i="1">
                            <a:latin typeface="Cambria Math" panose="02040503050406030204" pitchFamily="18" charset="0"/>
                          </a:rPr>
                        </m:ctrlPr>
                      </m:dPr>
                      <m:e>
                        <m:r>
                          <a:rPr lang="pt-BR" sz="2300" i="1">
                            <a:latin typeface="Cambria Math" panose="02040503050406030204" pitchFamily="18" charset="0"/>
                          </a:rPr>
                          <m:t>𝑥</m:t>
                        </m:r>
                        <m:r>
                          <a:rPr lang="pt-BR" sz="2300" i="1">
                            <a:latin typeface="Cambria Math" panose="02040503050406030204" pitchFamily="18" charset="0"/>
                          </a:rPr>
                          <m:t>+</m:t>
                        </m:r>
                        <m:r>
                          <a:rPr lang="pt-BR" sz="2300" i="1">
                            <a:latin typeface="Cambria Math" panose="02040503050406030204" pitchFamily="18" charset="0"/>
                          </a:rPr>
                          <m:t>𝜋</m:t>
                        </m:r>
                      </m:e>
                    </m:d>
                  </m:oMath>
                </a14:m>
                <a:r>
                  <a:rPr lang="pt-BR" sz="2300" dirty="0">
                    <a:latin typeface="Arial Narrow" panose="020B0606020202030204" pitchFamily="34" charset="0"/>
                  </a:rPr>
                  <a:t>, com a constante </a:t>
                </a:r>
                <a14:m>
                  <m:oMath xmlns:m="http://schemas.openxmlformats.org/officeDocument/2006/math">
                    <m:r>
                      <a:rPr lang="pt-BR" sz="2300" i="1">
                        <a:latin typeface="Cambria Math" panose="02040503050406030204" pitchFamily="18" charset="0"/>
                      </a:rPr>
                      <m:t>𝑑</m:t>
                    </m:r>
                    <m:r>
                      <a:rPr lang="pt-BR" sz="2300" i="1">
                        <a:latin typeface="Cambria Math" panose="02040503050406030204" pitchFamily="18" charset="0"/>
                      </a:rPr>
                      <m:t>=</m:t>
                    </m:r>
                    <m:r>
                      <a:rPr lang="pt-BR" sz="2300" i="1">
                        <a:latin typeface="Cambria Math" panose="02040503050406030204" pitchFamily="18" charset="0"/>
                      </a:rPr>
                      <m:t>𝜋</m:t>
                    </m:r>
                  </m:oMath>
                </a14:m>
                <a:r>
                  <a:rPr lang="pt-BR" sz="2300" b="1" dirty="0">
                    <a:latin typeface="Arial Narrow" panose="020B0606020202030204" pitchFamily="34" charset="0"/>
                  </a:rPr>
                  <a:t>:</a:t>
                </a:r>
                <a:endParaRPr lang="pt-BR" sz="2300" dirty="0">
                  <a:latin typeface="Arial Narrow" panose="020B0606020202030204" pitchFamily="34" charset="0"/>
                </a:endParaRPr>
              </a:p>
              <a:p>
                <a:pPr algn="just">
                  <a:spcAft>
                    <a:spcPts val="800"/>
                  </a:spcAft>
                </a:pPr>
                <a:r>
                  <a:rPr lang="pt-BR" sz="2300" dirty="0">
                    <a:latin typeface="Arial Narrow" panose="020B0606020202030204" pitchFamily="34" charset="0"/>
                  </a:rPr>
                  <a:t> </a:t>
                </a:r>
              </a:p>
              <a:p>
                <a:pPr algn="just">
                  <a:spcAft>
                    <a:spcPts val="800"/>
                  </a:spcAft>
                </a:pPr>
                <a:endParaRPr lang="pt-BR" sz="2300" dirty="0">
                  <a:latin typeface="Arial Narrow" panose="020B0606020202030204" pitchFamily="34" charset="0"/>
                </a:endParaRPr>
              </a:p>
              <a:p>
                <a:pPr algn="just">
                  <a:spcAft>
                    <a:spcPts val="800"/>
                  </a:spcAft>
                </a:pPr>
                <a:endParaRPr lang="pt-BR" sz="2300" dirty="0">
                  <a:latin typeface="Arial Narrow" panose="020B0606020202030204" pitchFamily="34" charset="0"/>
                </a:endParaRPr>
              </a:p>
              <a:p>
                <a:pPr algn="just">
                  <a:spcAft>
                    <a:spcPts val="800"/>
                  </a:spcAft>
                </a:pPr>
                <a:endParaRPr lang="pt-BR" sz="2300" dirty="0">
                  <a:latin typeface="Arial Narrow" panose="020B0606020202030204" pitchFamily="34" charset="0"/>
                </a:endParaRPr>
              </a:p>
              <a:p>
                <a:pPr algn="just">
                  <a:spcAft>
                    <a:spcPts val="800"/>
                  </a:spcAft>
                </a:pPr>
                <a:endParaRPr lang="pt-BR" sz="2300" dirty="0">
                  <a:latin typeface="Arial Narrow" panose="020B0606020202030204" pitchFamily="34" charset="0"/>
                </a:endParaRPr>
              </a:p>
              <a:p>
                <a:pPr algn="just">
                  <a:spcAft>
                    <a:spcPts val="800"/>
                  </a:spcAft>
                </a:pPr>
                <a:r>
                  <a:rPr lang="pt-BR" sz="2300" dirty="0">
                    <a:latin typeface="Arial Narrow" panose="020B0606020202030204" pitchFamily="34" charset="0"/>
                  </a:rPr>
                  <a:t>Comparando o gráfico da função                   </a:t>
                </a:r>
                <a14:m>
                  <m:oMath xmlns:m="http://schemas.openxmlformats.org/officeDocument/2006/math">
                    <m:r>
                      <a:rPr lang="pt-BR" sz="2300" i="1">
                        <a:latin typeface="Cambria Math" panose="02040503050406030204" pitchFamily="18" charset="0"/>
                      </a:rPr>
                      <m:t>𝑓</m:t>
                    </m:r>
                    <m:d>
                      <m:dPr>
                        <m:ctrlPr>
                          <a:rPr lang="pt-BR" sz="2300" i="1">
                            <a:latin typeface="Cambria Math" panose="02040503050406030204" pitchFamily="18" charset="0"/>
                          </a:rPr>
                        </m:ctrlPr>
                      </m:dPr>
                      <m:e>
                        <m:r>
                          <a:rPr lang="pt-BR" sz="2300" i="1">
                            <a:latin typeface="Cambria Math" panose="02040503050406030204" pitchFamily="18" charset="0"/>
                          </a:rPr>
                          <m:t>𝑥</m:t>
                        </m:r>
                      </m:e>
                    </m:d>
                    <m:r>
                      <a:rPr lang="pt-BR" sz="2300" i="1">
                        <a:latin typeface="Cambria Math" panose="02040503050406030204" pitchFamily="18" charset="0"/>
                      </a:rPr>
                      <m:t>=</m:t>
                    </m:r>
                    <m:r>
                      <a:rPr lang="pt-BR" sz="2300" i="1">
                        <a:latin typeface="Cambria Math" panose="02040503050406030204" pitchFamily="18" charset="0"/>
                      </a:rPr>
                      <m:t>𝑠𝑒𝑛</m:t>
                    </m:r>
                    <m:d>
                      <m:dPr>
                        <m:ctrlPr>
                          <a:rPr lang="pt-BR" sz="2300" i="1">
                            <a:latin typeface="Cambria Math" panose="02040503050406030204" pitchFamily="18" charset="0"/>
                          </a:rPr>
                        </m:ctrlPr>
                      </m:dPr>
                      <m:e>
                        <m:r>
                          <a:rPr lang="pt-BR" sz="2300" i="1">
                            <a:latin typeface="Cambria Math" panose="02040503050406030204" pitchFamily="18" charset="0"/>
                          </a:rPr>
                          <m:t>𝑥</m:t>
                        </m:r>
                        <m:r>
                          <a:rPr lang="pt-BR" sz="2300" i="1">
                            <a:latin typeface="Cambria Math" panose="02040503050406030204" pitchFamily="18" charset="0"/>
                          </a:rPr>
                          <m:t>+</m:t>
                        </m:r>
                        <m:r>
                          <a:rPr lang="pt-BR" sz="2300" i="1">
                            <a:latin typeface="Cambria Math" panose="02040503050406030204" pitchFamily="18" charset="0"/>
                          </a:rPr>
                          <m:t>𝜋</m:t>
                        </m:r>
                      </m:e>
                    </m:d>
                  </m:oMath>
                </a14:m>
                <a:r>
                  <a:rPr lang="pt-BR" sz="2300" dirty="0">
                    <a:latin typeface="Arial Narrow" panose="020B0606020202030204" pitchFamily="34" charset="0"/>
                  </a:rPr>
                  <a:t> com o gráfico da função </a:t>
                </a:r>
                <a14:m>
                  <m:oMath xmlns:m="http://schemas.openxmlformats.org/officeDocument/2006/math">
                    <m:r>
                      <a:rPr lang="pt-BR" sz="2300" i="1">
                        <a:latin typeface="Cambria Math" panose="02040503050406030204" pitchFamily="18" charset="0"/>
                      </a:rPr>
                      <m:t>𝑓</m:t>
                    </m:r>
                    <m:r>
                      <a:rPr lang="pt-BR" sz="2300" i="1">
                        <a:latin typeface="Cambria Math" panose="02040503050406030204" pitchFamily="18" charset="0"/>
                      </a:rPr>
                      <m:t>(</m:t>
                    </m:r>
                    <m:r>
                      <a:rPr lang="pt-BR" sz="2300" i="1">
                        <a:latin typeface="Cambria Math" panose="02040503050406030204" pitchFamily="18" charset="0"/>
                      </a:rPr>
                      <m:t>𝑥</m:t>
                    </m:r>
                    <m:r>
                      <a:rPr lang="pt-BR" sz="2300" i="1">
                        <a:latin typeface="Cambria Math" panose="02040503050406030204" pitchFamily="18" charset="0"/>
                      </a:rPr>
                      <m:t>)=</m:t>
                    </m:r>
                    <m:r>
                      <a:rPr lang="pt-BR" sz="2300" i="1">
                        <a:latin typeface="Cambria Math" panose="02040503050406030204" pitchFamily="18" charset="0"/>
                      </a:rPr>
                      <m:t>𝑠𝑒𝑛</m:t>
                    </m:r>
                    <m:r>
                      <a:rPr lang="pt-BR" sz="2300" i="1">
                        <a:latin typeface="Cambria Math" panose="02040503050406030204" pitchFamily="18" charset="0"/>
                      </a:rPr>
                      <m:t>(</m:t>
                    </m:r>
                    <m:r>
                      <a:rPr lang="pt-BR" sz="2300" i="1">
                        <a:latin typeface="Cambria Math" panose="02040503050406030204" pitchFamily="18" charset="0"/>
                      </a:rPr>
                      <m:t>𝑥</m:t>
                    </m:r>
                    <m:r>
                      <a:rPr lang="pt-BR" sz="2300" i="1">
                        <a:latin typeface="Cambria Math" panose="02040503050406030204" pitchFamily="18" charset="0"/>
                      </a:rPr>
                      <m:t>)</m:t>
                    </m:r>
                  </m:oMath>
                </a14:m>
                <a:r>
                  <a:rPr lang="pt-BR" sz="2300" dirty="0">
                    <a:latin typeface="Arial Narrow" panose="020B0606020202030204" pitchFamily="34" charset="0"/>
                  </a:rPr>
                  <a:t>, verifica-se que ele sofreu um </a:t>
                </a:r>
                <a:r>
                  <a:rPr lang="pt-BR" sz="2300" b="1" dirty="0">
                    <a:latin typeface="Arial Narrow" panose="020B0606020202030204" pitchFamily="34" charset="0"/>
                  </a:rPr>
                  <a:t>deslocamento horizontal (translação)</a:t>
                </a:r>
                <a:r>
                  <a:rPr lang="pt-BR" sz="2300" dirty="0">
                    <a:latin typeface="Arial Narrow" panose="020B0606020202030204" pitchFamily="34" charset="0"/>
                  </a:rPr>
                  <a:t> no sentido positivo de </a:t>
                </a:r>
                <a14:m>
                  <m:oMath xmlns:m="http://schemas.openxmlformats.org/officeDocument/2006/math">
                    <m:r>
                      <a:rPr lang="pt-BR" sz="2300" i="1">
                        <a:latin typeface="Cambria Math" panose="02040503050406030204" pitchFamily="18" charset="0"/>
                      </a:rPr>
                      <m:t>𝜋</m:t>
                    </m:r>
                  </m:oMath>
                </a14:m>
                <a:r>
                  <a:rPr lang="pt-BR" sz="2300" dirty="0">
                    <a:latin typeface="Arial Narrow" panose="020B0606020202030204" pitchFamily="34" charset="0"/>
                  </a:rPr>
                  <a:t> unidades.</a:t>
                </a:r>
              </a:p>
            </p:txBody>
          </p:sp>
        </mc:Choice>
        <mc:Fallback xmlns="">
          <p:sp>
            <p:nvSpPr>
              <p:cNvPr id="7" name="CaixaDeTexto 6">
                <a:extLst>
                  <a:ext uri="{FF2B5EF4-FFF2-40B4-BE49-F238E27FC236}">
                    <a16:creationId xmlns:a16="http://schemas.microsoft.com/office/drawing/2014/main" id="{6542AB44-BDDC-0076-3919-8F9ADFB94189}"/>
                  </a:ext>
                </a:extLst>
              </p:cNvPr>
              <p:cNvSpPr txBox="1">
                <a:spLocks noRot="1" noChangeAspect="1" noMove="1" noResize="1" noEditPoints="1" noAdjustHandles="1" noChangeArrowheads="1" noChangeShapeType="1" noTextEdit="1"/>
              </p:cNvSpPr>
              <p:nvPr/>
            </p:nvSpPr>
            <p:spPr>
              <a:xfrm>
                <a:off x="6276002" y="903339"/>
                <a:ext cx="5760000" cy="4955203"/>
              </a:xfrm>
              <a:prstGeom prst="rect">
                <a:avLst/>
              </a:prstGeom>
              <a:blipFill>
                <a:blip r:embed="rId2"/>
                <a:stretch>
                  <a:fillRect l="-1589" t="-861" r="-1589" b="-1722"/>
                </a:stretch>
              </a:blipFill>
            </p:spPr>
            <p:txBody>
              <a:bodyPr/>
              <a:lstStyle/>
              <a:p>
                <a:r>
                  <a:rPr lang="pt-BR">
                    <a:noFill/>
                  </a:rPr>
                  <a:t> </a:t>
                </a:r>
              </a:p>
            </p:txBody>
          </p:sp>
        </mc:Fallback>
      </mc:AlternateContent>
      <p:pic>
        <p:nvPicPr>
          <p:cNvPr id="6" name="Imagem 5" descr="Gráfico, Gráfico de linhas&#10;&#10;Descrição gerada automaticamente">
            <a:extLst>
              <a:ext uri="{FF2B5EF4-FFF2-40B4-BE49-F238E27FC236}">
                <a16:creationId xmlns:a16="http://schemas.microsoft.com/office/drawing/2014/main" id="{D34C7E3F-824C-549D-B329-3C49B41601AB}"/>
              </a:ext>
            </a:extLst>
          </p:cNvPr>
          <p:cNvPicPr>
            <a:picLocks noChangeAspect="1"/>
          </p:cNvPicPr>
          <p:nvPr/>
        </p:nvPicPr>
        <p:blipFill>
          <a:blip r:embed="rId3"/>
          <a:stretch>
            <a:fillRect/>
          </a:stretch>
        </p:blipFill>
        <p:spPr>
          <a:xfrm>
            <a:off x="6456002" y="1753103"/>
            <a:ext cx="5400000" cy="2195723"/>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36CA2CEF-E15A-E685-FAAE-879E4440954D}"/>
                  </a:ext>
                </a:extLst>
              </p:cNvPr>
              <p:cNvSpPr txBox="1"/>
              <p:nvPr/>
            </p:nvSpPr>
            <p:spPr>
              <a:xfrm>
                <a:off x="156000" y="903339"/>
                <a:ext cx="5760000" cy="1154162"/>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Qual o papel das constantes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𝒄</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𝒅</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Considere o gráfico da função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𝑠𝑒𝑛</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seguir:</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36CA2CEF-E15A-E685-FAAE-879E4440954D}"/>
                  </a:ext>
                </a:extLst>
              </p:cNvPr>
              <p:cNvSpPr txBox="1">
                <a:spLocks noRot="1" noChangeAspect="1" noMove="1" noResize="1" noEditPoints="1" noAdjustHandles="1" noChangeArrowheads="1" noChangeShapeType="1" noTextEdit="1"/>
              </p:cNvSpPr>
              <p:nvPr/>
            </p:nvSpPr>
            <p:spPr>
              <a:xfrm>
                <a:off x="156000" y="903339"/>
                <a:ext cx="5760000" cy="1154162"/>
              </a:xfrm>
              <a:prstGeom prst="rect">
                <a:avLst/>
              </a:prstGeom>
              <a:blipFill>
                <a:blip r:embed="rId4"/>
                <a:stretch>
                  <a:fillRect l="-1589" t="-3684" r="-1589" b="-10526"/>
                </a:stretch>
              </a:blipFill>
            </p:spPr>
            <p:txBody>
              <a:bodyPr/>
              <a:lstStyle/>
              <a:p>
                <a:r>
                  <a:rPr lang="pt-BR">
                    <a:noFill/>
                  </a:rPr>
                  <a:t> </a:t>
                </a:r>
              </a:p>
            </p:txBody>
          </p:sp>
        </mc:Fallback>
      </mc:AlternateContent>
      <p:pic>
        <p:nvPicPr>
          <p:cNvPr id="11" name="Imagem 10" descr="Gráfico, Gráfico de linhas&#10;&#10;Descrição gerada automaticamente">
            <a:extLst>
              <a:ext uri="{FF2B5EF4-FFF2-40B4-BE49-F238E27FC236}">
                <a16:creationId xmlns:a16="http://schemas.microsoft.com/office/drawing/2014/main" id="{A0B5D027-ACAD-DB8E-15CC-E0BD7FA73347}"/>
              </a:ext>
            </a:extLst>
          </p:cNvPr>
          <p:cNvPicPr>
            <a:picLocks noChangeAspect="1"/>
          </p:cNvPicPr>
          <p:nvPr/>
        </p:nvPicPr>
        <p:blipFill>
          <a:blip r:embed="rId5"/>
          <a:stretch>
            <a:fillRect/>
          </a:stretch>
        </p:blipFill>
        <p:spPr>
          <a:xfrm>
            <a:off x="336000" y="2344070"/>
            <a:ext cx="5400000" cy="2038427"/>
          </a:xfrm>
          <a:prstGeom prst="rect">
            <a:avLst/>
          </a:prstGeom>
        </p:spPr>
      </p:pic>
    </p:spTree>
    <p:extLst>
      <p:ext uri="{BB962C8B-B14F-4D97-AF65-F5344CB8AC3E}">
        <p14:creationId xmlns:p14="http://schemas.microsoft.com/office/powerpoint/2010/main" val="35281312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Diagrama&#10;&#10;O conteúdo gerado por IA pode estar incorreto.">
            <a:extLst>
              <a:ext uri="{FF2B5EF4-FFF2-40B4-BE49-F238E27FC236}">
                <a16:creationId xmlns:a16="http://schemas.microsoft.com/office/drawing/2014/main" id="{F0E04121-2D86-2905-EE8A-01F022CDDC91}"/>
              </a:ext>
            </a:extLst>
          </p:cNvPr>
          <p:cNvPicPr>
            <a:picLocks noChangeAspect="1"/>
          </p:cNvPicPr>
          <p:nvPr/>
        </p:nvPicPr>
        <p:blipFill>
          <a:blip r:embed="rId2"/>
          <a:stretch>
            <a:fillRect/>
          </a:stretch>
        </p:blipFill>
        <p:spPr>
          <a:xfrm>
            <a:off x="156000" y="1460888"/>
            <a:ext cx="5760000" cy="2758058"/>
          </a:xfrm>
          <a:prstGeom prst="rect">
            <a:avLst/>
          </a:prstGeom>
        </p:spPr>
      </p:pic>
      <p:sp>
        <p:nvSpPr>
          <p:cNvPr id="4" name="CaixaDeTexto 3">
            <a:extLst>
              <a:ext uri="{FF2B5EF4-FFF2-40B4-BE49-F238E27FC236}">
                <a16:creationId xmlns:a16="http://schemas.microsoft.com/office/drawing/2014/main" id="{70D4CE5F-DA87-D22E-AE0F-0AB4512E051C}"/>
              </a:ext>
            </a:extLst>
          </p:cNvPr>
          <p:cNvSpPr txBox="1"/>
          <p:nvPr/>
        </p:nvSpPr>
        <p:spPr>
          <a:xfrm>
            <a:off x="156000" y="1001788"/>
            <a:ext cx="5760000" cy="459100"/>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Dessa forma:</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14F19B4-111D-3CC3-2033-FCB05A91C3B5}"/>
                  </a:ext>
                </a:extLst>
              </p:cNvPr>
              <p:cNvSpPr txBox="1"/>
              <p:nvPr/>
            </p:nvSpPr>
            <p:spPr>
              <a:xfrm>
                <a:off x="6276002" y="885247"/>
                <a:ext cx="5760000" cy="3537443"/>
              </a:xfrm>
              <a:prstGeom prst="rect">
                <a:avLst/>
              </a:prstGeom>
              <a:noFill/>
            </p:spPr>
            <p:txBody>
              <a:bodyPr wrap="square">
                <a:spAutoFit/>
              </a:bodyPr>
              <a:lstStyle/>
              <a:p>
                <a:pPr algn="just">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Vamos esboçar o gráfico da função: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𝑐𝑜𝑠</m:t>
                    </m:r>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2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e>
                    </m:d>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Pela lei de formação da função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podemos afirmar que a função está deslocada em 2 unidade no eixo das ordenadas, no sentido positivo, e que o seu período será:</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𝜋</m:t>
                          </m:r>
                        </m:num>
                        <m:den>
                          <m:d>
                            <m:dPr>
                              <m:begChr m:val="|"/>
                              <m:end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e>
                          </m:d>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𝜋</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num>
                        <m:den>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 </m:t>
                              </m:r>
                            </m:den>
                          </m:f>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𝜋</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𝜋</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Esboçando o gráfico,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814F19B4-111D-3CC3-2033-FCB05A91C3B5}"/>
                  </a:ext>
                </a:extLst>
              </p:cNvPr>
              <p:cNvSpPr txBox="1">
                <a:spLocks noRot="1" noChangeAspect="1" noMove="1" noResize="1" noEditPoints="1" noAdjustHandles="1" noChangeArrowheads="1" noChangeShapeType="1" noTextEdit="1"/>
              </p:cNvSpPr>
              <p:nvPr/>
            </p:nvSpPr>
            <p:spPr>
              <a:xfrm>
                <a:off x="6276002" y="885247"/>
                <a:ext cx="5760000" cy="3537443"/>
              </a:xfrm>
              <a:prstGeom prst="rect">
                <a:avLst/>
              </a:prstGeom>
              <a:blipFill>
                <a:blip r:embed="rId3"/>
                <a:stretch>
                  <a:fillRect l="-1377" t="-1205" r="-1483" b="-2582"/>
                </a:stretch>
              </a:blipFill>
            </p:spPr>
            <p:txBody>
              <a:bodyPr/>
              <a:lstStyle/>
              <a:p>
                <a:r>
                  <a:rPr lang="pt-BR">
                    <a:noFill/>
                  </a:rPr>
                  <a:t> </a:t>
                </a:r>
              </a:p>
            </p:txBody>
          </p:sp>
        </mc:Fallback>
      </mc:AlternateContent>
      <p:pic>
        <p:nvPicPr>
          <p:cNvPr id="7" name="Imagem 6" descr="Gráfico, Gráfico de linhas&#10;&#10;O conteúdo gerado por IA pode estar incorreto.">
            <a:extLst>
              <a:ext uri="{FF2B5EF4-FFF2-40B4-BE49-F238E27FC236}">
                <a16:creationId xmlns:a16="http://schemas.microsoft.com/office/drawing/2014/main" id="{3B5F614B-1BAD-ECE9-CCC0-150BB656A680}"/>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300000"/>
                    </a14:imgEffect>
                    <a14:imgEffect>
                      <a14:brightnessContrast contrast="-20000"/>
                    </a14:imgEffect>
                  </a14:imgLayer>
                </a14:imgProps>
              </a:ext>
            </a:extLst>
          </a:blip>
          <a:srcRect l="26704" b="53599"/>
          <a:stretch>
            <a:fillRect/>
          </a:stretch>
        </p:blipFill>
        <p:spPr bwMode="auto">
          <a:xfrm>
            <a:off x="6636002" y="4422690"/>
            <a:ext cx="5040000" cy="207449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47578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C6926BE2-1AC8-CDBE-BC2E-E9CF82D2D1C8}"/>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56000" y="732668"/>
            <a:ext cx="2520000" cy="63755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D474B7C-6D75-254A-BC9F-F050EF6D686C}"/>
                  </a:ext>
                </a:extLst>
              </p:cNvPr>
              <p:cNvSpPr txBox="1"/>
              <p:nvPr/>
            </p:nvSpPr>
            <p:spPr>
              <a:xfrm>
                <a:off x="156000" y="1370226"/>
                <a:ext cx="5760000" cy="1225913"/>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Considerando o gráfico da função a seguir, obtido a partir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𝑓</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𝑑</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determine os valores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𝑑</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7D474B7C-6D75-254A-BC9F-F050EF6D686C}"/>
                  </a:ext>
                </a:extLst>
              </p:cNvPr>
              <p:cNvSpPr txBox="1">
                <a:spLocks noRot="1" noChangeAspect="1" noMove="1" noResize="1" noEditPoints="1" noAdjustHandles="1" noChangeArrowheads="1" noChangeShapeType="1" noTextEdit="1"/>
              </p:cNvSpPr>
              <p:nvPr/>
            </p:nvSpPr>
            <p:spPr>
              <a:xfrm>
                <a:off x="156000" y="1370226"/>
                <a:ext cx="5760000" cy="1225913"/>
              </a:xfrm>
              <a:prstGeom prst="rect">
                <a:avLst/>
              </a:prstGeom>
              <a:blipFill>
                <a:blip r:embed="rId3"/>
                <a:stretch>
                  <a:fillRect l="-1377" t="-2488" r="-1483" b="-9453"/>
                </a:stretch>
              </a:blipFill>
            </p:spPr>
            <p:txBody>
              <a:bodyPr/>
              <a:lstStyle/>
              <a:p>
                <a:r>
                  <a:rPr lang="pt-BR">
                    <a:noFill/>
                  </a:rPr>
                  <a:t> </a:t>
                </a:r>
              </a:p>
            </p:txBody>
          </p:sp>
        </mc:Fallback>
      </mc:AlternateContent>
      <p:pic>
        <p:nvPicPr>
          <p:cNvPr id="5" name="Imagem 4" descr="Gráfico, Gráfico de linhas&#10;&#10;Descrição gerada automaticamente">
            <a:extLst>
              <a:ext uri="{FF2B5EF4-FFF2-40B4-BE49-F238E27FC236}">
                <a16:creationId xmlns:a16="http://schemas.microsoft.com/office/drawing/2014/main" id="{4E8B1B65-650E-98F7-9377-7CFFB2B4575D}"/>
              </a:ext>
            </a:extLst>
          </p:cNvPr>
          <p:cNvPicPr>
            <a:picLocks noChangeAspect="1"/>
          </p:cNvPicPr>
          <p:nvPr/>
        </p:nvPicPr>
        <p:blipFill>
          <a:blip r:embed="rId4"/>
          <a:stretch>
            <a:fillRect/>
          </a:stretch>
        </p:blipFill>
        <p:spPr>
          <a:xfrm>
            <a:off x="1236000" y="2596139"/>
            <a:ext cx="3600000" cy="2596792"/>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4EACB94-9DE2-B6E9-A345-428989074D7D}"/>
                  </a:ext>
                </a:extLst>
              </p:cNvPr>
              <p:cNvSpPr txBox="1"/>
              <p:nvPr/>
            </p:nvSpPr>
            <p:spPr>
              <a:xfrm>
                <a:off x="6276000" y="732668"/>
                <a:ext cx="5760000" cy="1107996"/>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3.</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Considerando o gráfico da função a seguir, obtido a partir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𝑓</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unc>
                      <m:func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uncPr>
                      <m:fName>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cos</m:t>
                        </m:r>
                      </m:fName>
                      <m:e>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𝑑</m:t>
                            </m:r>
                          </m:e>
                        </m:d>
                      </m:e>
                    </m:fun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determine os valores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𝑑</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B4EACB94-9DE2-B6E9-A345-428989074D7D}"/>
                  </a:ext>
                </a:extLst>
              </p:cNvPr>
              <p:cNvSpPr txBox="1">
                <a:spLocks noRot="1" noChangeAspect="1" noMove="1" noResize="1" noEditPoints="1" noAdjustHandles="1" noChangeArrowheads="1" noChangeShapeType="1" noTextEdit="1"/>
              </p:cNvSpPr>
              <p:nvPr/>
            </p:nvSpPr>
            <p:spPr>
              <a:xfrm>
                <a:off x="6276000" y="732668"/>
                <a:ext cx="5760000" cy="1107996"/>
              </a:xfrm>
              <a:prstGeom prst="rect">
                <a:avLst/>
              </a:prstGeom>
              <a:blipFill>
                <a:blip r:embed="rId5"/>
                <a:stretch>
                  <a:fillRect l="-1377" t="-3846" r="-1483" b="-10989"/>
                </a:stretch>
              </a:blipFill>
            </p:spPr>
            <p:txBody>
              <a:bodyPr/>
              <a:lstStyle/>
              <a:p>
                <a:r>
                  <a:rPr lang="pt-BR">
                    <a:noFill/>
                  </a:rPr>
                  <a:t> </a:t>
                </a:r>
              </a:p>
            </p:txBody>
          </p:sp>
        </mc:Fallback>
      </mc:AlternateContent>
      <p:pic>
        <p:nvPicPr>
          <p:cNvPr id="8" name="Imagem 7" descr="Gráfico, Gráfico de linhas&#10;&#10;Descrição gerada automaticamente">
            <a:extLst>
              <a:ext uri="{FF2B5EF4-FFF2-40B4-BE49-F238E27FC236}">
                <a16:creationId xmlns:a16="http://schemas.microsoft.com/office/drawing/2014/main" id="{4CB5B7A6-2CBB-B82F-C31E-D032E98BC4A4}"/>
              </a:ext>
            </a:extLst>
          </p:cNvPr>
          <p:cNvPicPr>
            <a:picLocks noChangeAspect="1"/>
          </p:cNvPicPr>
          <p:nvPr/>
        </p:nvPicPr>
        <p:blipFill>
          <a:blip r:embed="rId6"/>
          <a:stretch>
            <a:fillRect/>
          </a:stretch>
        </p:blipFill>
        <p:spPr>
          <a:xfrm>
            <a:off x="7536000" y="1849628"/>
            <a:ext cx="3240000" cy="2169168"/>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E74539D9-D5BE-6B86-C91C-DDA800C9DCAD}"/>
                  </a:ext>
                </a:extLst>
              </p:cNvPr>
              <p:cNvSpPr txBox="1"/>
              <p:nvPr/>
            </p:nvSpPr>
            <p:spPr>
              <a:xfrm>
                <a:off x="6276000" y="4133977"/>
                <a:ext cx="5760000" cy="2575257"/>
              </a:xfrm>
              <a:prstGeom prst="rect">
                <a:avLst/>
              </a:prstGeom>
              <a:noFill/>
            </p:spPr>
            <p:txBody>
              <a:bodyPr wrap="square">
                <a:spAutoFit/>
              </a:bodyPr>
              <a:lstStyle/>
              <a:p>
                <a:pPr algn="just">
                  <a:lnSpc>
                    <a:spcPct val="115000"/>
                  </a:lnSpc>
                  <a:spcAft>
                    <a:spcPts val="200"/>
                  </a:spcAft>
                  <a:buNone/>
                </a:pP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4.</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 Construa os gráficos das funções a seguir:</a:t>
                </a:r>
              </a:p>
              <a:p>
                <a:pPr algn="just">
                  <a:lnSpc>
                    <a:spcPct val="115000"/>
                  </a:lnSpc>
                  <a:spcAft>
                    <a:spcPts val="200"/>
                  </a:spcAft>
                  <a:buNone/>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d>
                      <m:d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e>
                    </m:d>
                  </m:oMath>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buNone/>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𝑐𝑜𝑠</m:t>
                    </m:r>
                    <m:d>
                      <m:d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e>
                    </m:d>
                  </m:oMath>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buNone/>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d>
                      <m:d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𝜋</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 2 </m:t>
                            </m:r>
                          </m:den>
                        </m:f>
                      </m:e>
                    </m:d>
                  </m:oMath>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buNone/>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𝑐𝑜𝑠</m:t>
                    </m:r>
                    <m:d>
                      <m:d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𝜋</m:t>
                            </m:r>
                          </m:num>
                          <m:den>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 2 </m:t>
                            </m:r>
                          </m:den>
                        </m:f>
                      </m:e>
                    </m:d>
                  </m:oMath>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E74539D9-D5BE-6B86-C91C-DDA800C9DCAD}"/>
                  </a:ext>
                </a:extLst>
              </p:cNvPr>
              <p:cNvSpPr txBox="1">
                <a:spLocks noRot="1" noChangeAspect="1" noMove="1" noResize="1" noEditPoints="1" noAdjustHandles="1" noChangeArrowheads="1" noChangeShapeType="1" noTextEdit="1"/>
              </p:cNvSpPr>
              <p:nvPr/>
            </p:nvSpPr>
            <p:spPr>
              <a:xfrm>
                <a:off x="6276000" y="4133977"/>
                <a:ext cx="5760000" cy="2575257"/>
              </a:xfrm>
              <a:prstGeom prst="rect">
                <a:avLst/>
              </a:prstGeom>
              <a:blipFill>
                <a:blip r:embed="rId7"/>
                <a:stretch>
                  <a:fillRect l="-1271" t="-946" b="-473"/>
                </a:stretch>
              </a:blipFill>
            </p:spPr>
            <p:txBody>
              <a:bodyPr/>
              <a:lstStyle/>
              <a:p>
                <a:r>
                  <a:rPr lang="pt-BR">
                    <a:noFill/>
                  </a:rPr>
                  <a:t> </a:t>
                </a:r>
              </a:p>
            </p:txBody>
          </p:sp>
        </mc:Fallback>
      </mc:AlternateContent>
    </p:spTree>
    <p:extLst>
      <p:ext uri="{BB962C8B-B14F-4D97-AF65-F5344CB8AC3E}">
        <p14:creationId xmlns:p14="http://schemas.microsoft.com/office/powerpoint/2010/main" val="34227290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03FDF27-CF0A-7123-ED34-91884108DF13}"/>
                  </a:ext>
                </a:extLst>
              </p:cNvPr>
              <p:cNvSpPr txBox="1"/>
              <p:nvPr/>
            </p:nvSpPr>
            <p:spPr>
              <a:xfrm>
                <a:off x="156000" y="717719"/>
                <a:ext cx="11880000" cy="5904693"/>
              </a:xfrm>
              <a:prstGeom prst="rect">
                <a:avLst/>
              </a:prstGeom>
              <a:solidFill>
                <a:schemeClr val="bg1"/>
              </a:solidFill>
            </p:spPr>
            <p:txBody>
              <a:bodyPr wrap="square">
                <a:spAutoFit/>
              </a:bodyPr>
              <a:lstStyle/>
              <a:p>
                <a:pPr algn="just">
                  <a:lnSpc>
                    <a:spcPct val="115000"/>
                  </a:lnSpc>
                  <a:spcAft>
                    <a:spcPts val="800"/>
                  </a:spcAft>
                  <a:buNone/>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indent="2151063"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2017)</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Raios de luz solar estão atingindo a superfície de um lago formando um ângulo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com a sua superfície, conforme indica a figura. Em determinadas condições, pode-se supor que a intensidade luminosa desses raios, na superfície do lago, seja dada aproximadamente por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𝐼</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𝑘</m:t>
                    </m:r>
                    <m:r>
                      <a:rPr lang="pt-BR" sz="2200" i="1" kern="100">
                        <a:effectLst/>
                        <a:latin typeface="Cambria Math" panose="02040503050406030204" pitchFamily="18" charset="0"/>
                        <a:ea typeface="MS Mincho" panose="02020609040205080304" pitchFamily="49" charset="-128"/>
                        <a:cs typeface="Arial Narrow" panose="020B0606020202030204" pitchFamily="34"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sendo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𝑘</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uma constante, e supondo-se que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está entre 0º e 90º.</a:t>
                </a:r>
              </a:p>
              <a:p>
                <a:pPr algn="ctr">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Quando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=30°</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intensidade luminosa se reduz a qual percentual de seu valor máximo?</a:t>
                </a:r>
              </a:p>
              <a:p>
                <a:r>
                  <a:rPr lang="pt-BR" sz="2200" dirty="0">
                    <a:latin typeface="Arial Narrow" panose="020B0606020202030204" pitchFamily="34" charset="0"/>
                  </a:rPr>
                  <a:t>(A) 33%</a:t>
                </a:r>
              </a:p>
              <a:p>
                <a:r>
                  <a:rPr lang="pt-BR" sz="2200" dirty="0">
                    <a:latin typeface="Arial Narrow" panose="020B0606020202030204" pitchFamily="34" charset="0"/>
                  </a:rPr>
                  <a:t>(B) 50%</a:t>
                </a:r>
              </a:p>
              <a:p>
                <a:r>
                  <a:rPr lang="pt-BR" sz="2200" dirty="0">
                    <a:latin typeface="Arial Narrow" panose="020B0606020202030204" pitchFamily="34" charset="0"/>
                  </a:rPr>
                  <a:t>(C) 57%</a:t>
                </a:r>
              </a:p>
              <a:p>
                <a:r>
                  <a:rPr lang="pt-BR" sz="2200" dirty="0">
                    <a:latin typeface="Arial Narrow" panose="020B0606020202030204" pitchFamily="34" charset="0"/>
                  </a:rPr>
                  <a:t>(D) 70%</a:t>
                </a:r>
              </a:p>
              <a:p>
                <a:r>
                  <a:rPr lang="pt-BR" sz="2200" dirty="0">
                    <a:latin typeface="Arial Narrow" panose="020B0606020202030204" pitchFamily="34" charset="0"/>
                  </a:rPr>
                  <a:t>(E) 86%</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703FDF27-CF0A-7123-ED34-91884108DF13}"/>
                  </a:ext>
                </a:extLst>
              </p:cNvPr>
              <p:cNvSpPr txBox="1">
                <a:spLocks noRot="1" noChangeAspect="1" noMove="1" noResize="1" noEditPoints="1" noAdjustHandles="1" noChangeArrowheads="1" noChangeShapeType="1" noTextEdit="1"/>
              </p:cNvSpPr>
              <p:nvPr/>
            </p:nvSpPr>
            <p:spPr>
              <a:xfrm>
                <a:off x="156000" y="717719"/>
                <a:ext cx="11880000" cy="5904693"/>
              </a:xfrm>
              <a:prstGeom prst="rect">
                <a:avLst/>
              </a:prstGeom>
              <a:blipFill>
                <a:blip r:embed="rId2"/>
                <a:stretch>
                  <a:fillRect l="-667" r="-719" b="-1240"/>
                </a:stretch>
              </a:blipFill>
            </p:spPr>
            <p:txBody>
              <a:bodyPr/>
              <a:lstStyle/>
              <a:p>
                <a:r>
                  <a:rPr lang="pt-BR">
                    <a:noFill/>
                  </a:rPr>
                  <a:t> </a:t>
                </a:r>
              </a:p>
            </p:txBody>
          </p:sp>
        </mc:Fallback>
      </mc:AlternateContent>
      <p:pic>
        <p:nvPicPr>
          <p:cNvPr id="5" name="Imagem 4" descr="Imagem em preto e branco&#10;&#10;Descrição gerada automaticamente com confiança média">
            <a:extLst>
              <a:ext uri="{FF2B5EF4-FFF2-40B4-BE49-F238E27FC236}">
                <a16:creationId xmlns:a16="http://schemas.microsoft.com/office/drawing/2014/main" id="{E3A77303-E7A1-B465-3F75-D3B11444C11C}"/>
              </a:ext>
            </a:extLst>
          </p:cNvPr>
          <p:cNvPicPr>
            <a:picLocks noChangeAspect="1"/>
          </p:cNvPicPr>
          <p:nvPr/>
        </p:nvPicPr>
        <p:blipFill rotWithShape="1">
          <a:blip r:embed="rId3"/>
          <a:srcRect l="4723" t="4452" r="2913"/>
          <a:stretch>
            <a:fillRect/>
          </a:stretch>
        </p:blipFill>
        <p:spPr bwMode="auto">
          <a:xfrm>
            <a:off x="4296000" y="2797200"/>
            <a:ext cx="3600000" cy="1584360"/>
          </a:xfrm>
          <a:prstGeom prst="rect">
            <a:avLst/>
          </a:prstGeom>
          <a:ln>
            <a:noFill/>
          </a:ln>
          <a:extLst>
            <a:ext uri="{53640926-AAD7-44D8-BBD7-CCE9431645EC}">
              <a14:shadowObscured xmlns:a14="http://schemas.microsoft.com/office/drawing/2010/main"/>
            </a:ext>
          </a:extLst>
        </p:spPr>
      </p:pic>
      <p:pic>
        <p:nvPicPr>
          <p:cNvPr id="2" name="Imagem 1" descr="Interface gráfica do usuário, Texto, Aplicativo, chat ou mensagem de texto&#10;&#10;O conteúdo gerado por IA pode estar incorreto.">
            <a:extLst>
              <a:ext uri="{FF2B5EF4-FFF2-40B4-BE49-F238E27FC236}">
                <a16:creationId xmlns:a16="http://schemas.microsoft.com/office/drawing/2014/main" id="{77489A8C-8035-C75F-EC86-6F59D59C1892}"/>
              </a:ext>
            </a:extLst>
          </p:cNvPr>
          <p:cNvPicPr>
            <a:picLocks noChangeAspect="1"/>
          </p:cNvPicPr>
          <p:nvPr/>
        </p:nvPicPr>
        <p:blipFill rotWithShape="1">
          <a:blip r:embed="rId4">
            <a:extLst>
              <a:ext uri="{28A0092B-C50C-407E-A947-70E740481C1C}">
                <a14:useLocalDpi xmlns:a14="http://schemas.microsoft.com/office/drawing/2010/main" val="0"/>
              </a:ext>
            </a:extLst>
          </a:blip>
          <a:srcRect l="-1" t="10441" r="2196" b="8029"/>
          <a:stretch>
            <a:fillRect/>
          </a:stretch>
        </p:blipFill>
        <p:spPr bwMode="auto">
          <a:xfrm>
            <a:off x="200825" y="717719"/>
            <a:ext cx="2160000" cy="8765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452559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9F8E4EF-BA31-92BF-AFCA-6A8603CF3211}"/>
                  </a:ext>
                </a:extLst>
              </p:cNvPr>
              <p:cNvSpPr txBox="1"/>
              <p:nvPr/>
            </p:nvSpPr>
            <p:spPr>
              <a:xfrm>
                <a:off x="156000" y="821465"/>
                <a:ext cx="11880000" cy="5869684"/>
              </a:xfrm>
              <a:prstGeom prst="rect">
                <a:avLst/>
              </a:prstGeom>
              <a:solidFill>
                <a:schemeClr val="bg1"/>
              </a:solidFill>
            </p:spPr>
            <p:txBody>
              <a:bodyPr wrap="square">
                <a:spAutoFit/>
              </a:bodyPr>
              <a:lstStyle/>
              <a:p>
                <a:pPr algn="just">
                  <a:spcAft>
                    <a:spcPts val="3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2019)</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 grupo de engenheiros está projetando um motor cujo esquema de deslocamento vertical do pistão dentro da câmara de combustão está representado na figura.</a:t>
                </a:r>
              </a:p>
              <a:p>
                <a:pPr marL="4392613" algn="just">
                  <a:spcAft>
                    <a:spcPts val="3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função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h</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𝑡</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4+4</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𝛽</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𝑇</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definida para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𝑡</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0 </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descreve como varia a altura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medida em centímetro, da parte superior do pistão dentro da câmara de combustão, em função do tempo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𝑡</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medido em segundo. Nas figuras estão indicadas as alturas do pistão em dois instantes distintos.</a:t>
                </a:r>
              </a:p>
              <a:p>
                <a:pPr marL="4392613" algn="just">
                  <a:spcAft>
                    <a:spcPts val="3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valor do parâmetro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𝛽</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que é dado por um número inteiro positivo, está relacionado com a velocidade de deslocamento do pistão. Para que o motor tenha uma boa potência, é necessário e suficiente que, em menos de 4 segundos após o início do funcionamento (instante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𝑡</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=0</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altura da base do pistão alcance por três vezes o valor de 6 cm. Para os cálculos, utilize 3 como aproximação para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spcAft>
                    <a:spcPts val="3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menor valor inteiro a ser atribuído ao parâmetro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𝛽</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 forma que o motor a ser construído tenha boa potência, é</a:t>
                </a:r>
              </a:p>
              <a:p>
                <a:pPr algn="just">
                  <a:spcAft>
                    <a:spcPts val="300"/>
                  </a:spcAft>
                </a:pPr>
                <a:r>
                  <a:rPr lang="pt-BR" sz="2200" dirty="0">
                    <a:latin typeface="Arial Narrow" panose="020B0606020202030204" pitchFamily="34" charset="0"/>
                  </a:rPr>
                  <a:t>(A) 1.		(B) 2.		(C) 4.		(D) 5.		(E) 8.</a:t>
                </a:r>
              </a:p>
              <a:p>
                <a:pPr algn="just">
                  <a:spcAft>
                    <a:spcPts val="3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p:txBody>
          </p:sp>
        </mc:Choice>
        <mc:Fallback xmlns="">
          <p:sp>
            <p:nvSpPr>
              <p:cNvPr id="3" name="CaixaDeTexto 2">
                <a:extLst>
                  <a:ext uri="{FF2B5EF4-FFF2-40B4-BE49-F238E27FC236}">
                    <a16:creationId xmlns:a16="http://schemas.microsoft.com/office/drawing/2014/main" id="{09F8E4EF-BA31-92BF-AFCA-6A8603CF3211}"/>
                  </a:ext>
                </a:extLst>
              </p:cNvPr>
              <p:cNvSpPr txBox="1">
                <a:spLocks noRot="1" noChangeAspect="1" noMove="1" noResize="1" noEditPoints="1" noAdjustHandles="1" noChangeArrowheads="1" noChangeShapeType="1" noTextEdit="1"/>
              </p:cNvSpPr>
              <p:nvPr/>
            </p:nvSpPr>
            <p:spPr>
              <a:xfrm>
                <a:off x="156000" y="821465"/>
                <a:ext cx="11880000" cy="5869684"/>
              </a:xfrm>
              <a:prstGeom prst="rect">
                <a:avLst/>
              </a:prstGeom>
              <a:blipFill>
                <a:blip r:embed="rId2"/>
                <a:stretch>
                  <a:fillRect l="-667" t="-727" r="-719"/>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E5E687A8-D3BB-BD82-4FB6-A4A6E56A3EE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56000" y="1878182"/>
            <a:ext cx="4320000" cy="3334718"/>
          </a:xfrm>
          <a:prstGeom prst="rect">
            <a:avLst/>
          </a:prstGeom>
        </p:spPr>
      </p:pic>
    </p:spTree>
    <p:extLst>
      <p:ext uri="{BB962C8B-B14F-4D97-AF65-F5344CB8AC3E}">
        <p14:creationId xmlns:p14="http://schemas.microsoft.com/office/powerpoint/2010/main" val="9440191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to 3">
            <a:extLst>
              <a:ext uri="{FF2B5EF4-FFF2-40B4-BE49-F238E27FC236}">
                <a16:creationId xmlns:a16="http://schemas.microsoft.com/office/drawing/2014/main" id="{175A7C3B-95CB-B9DD-0AB8-9B15C15EA258}"/>
              </a:ext>
            </a:extLst>
          </p:cNvPr>
          <p:cNvCxnSpPr>
            <a:cxnSpLocks/>
          </p:cNvCxnSpPr>
          <p:nvPr/>
        </p:nvCxnSpPr>
        <p:spPr>
          <a:xfrm>
            <a:off x="6096000" y="766489"/>
            <a:ext cx="0" cy="580912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90188C6-3DB6-70C0-AB1F-2195B1BDBB1C}"/>
                  </a:ext>
                </a:extLst>
              </p:cNvPr>
              <p:cNvSpPr txBox="1"/>
              <p:nvPr/>
            </p:nvSpPr>
            <p:spPr>
              <a:xfrm>
                <a:off x="156000" y="855238"/>
                <a:ext cx="11880000" cy="5538824"/>
              </a:xfrm>
              <a:prstGeom prst="rect">
                <a:avLst/>
              </a:prstGeom>
              <a:solidFill>
                <a:schemeClr val="bg1"/>
              </a:solid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2023 – Reaplicação/PPL)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Na modelagem e no estudo de fenômenos periódicos, em geral, os modelos associados fazem uso de funções trigonométricas. Nesse sentido, considere um experimento, realizado em laboratório, em que uma planta foi colocada em uma estufa, onde a temperatura é controlável. O experimento consiste em observar alterações nas características dessa planta ao ser submetida a variações de temperatura. Durante 24 horas, a temperatura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𝑇</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da estufa variou de acordo com a função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𝑇</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=20−10</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𝑠𝑒𝑛</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den>
                        </m:f>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que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é medido em hora, variando no intervalo 0 ≤ x ≤ 24. </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Durante esse experimento, quantas vezes a temperatura na estufa atingiu o seu valor mínimo?</a:t>
                </a:r>
              </a:p>
              <a:p>
                <a:pPr algn="just">
                  <a:lnSpc>
                    <a:spcPct val="115000"/>
                  </a:lnSpc>
                  <a:spcAft>
                    <a:spcPts val="800"/>
                  </a:spcAft>
                  <a:buNone/>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(A) 1</a:t>
                </a:r>
              </a:p>
              <a:p>
                <a:pPr algn="just">
                  <a:lnSpc>
                    <a:spcPct val="115000"/>
                  </a:lnSpc>
                  <a:spcAft>
                    <a:spcPts val="800"/>
                  </a:spcAft>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(A) 3</a:t>
                </a:r>
              </a:p>
              <a:p>
                <a:pPr algn="just">
                  <a:lnSpc>
                    <a:spcPct val="115000"/>
                  </a:lnSpc>
                  <a:spcAft>
                    <a:spcPts val="800"/>
                  </a:spcAft>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(A) 4</a:t>
                </a:r>
              </a:p>
              <a:p>
                <a:pPr algn="just">
                  <a:lnSpc>
                    <a:spcPct val="115000"/>
                  </a:lnSpc>
                  <a:spcAft>
                    <a:spcPts val="800"/>
                  </a:spcAft>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(A) 5</a:t>
                </a:r>
              </a:p>
              <a:p>
                <a:pPr algn="just">
                  <a:lnSpc>
                    <a:spcPct val="115000"/>
                  </a:lnSpc>
                  <a:spcAft>
                    <a:spcPts val="800"/>
                  </a:spcAft>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(A) 7</a:t>
                </a:r>
              </a:p>
            </p:txBody>
          </p:sp>
        </mc:Choice>
        <mc:Fallback xmlns="">
          <p:sp>
            <p:nvSpPr>
              <p:cNvPr id="3" name="CaixaDeTexto 2">
                <a:extLst>
                  <a:ext uri="{FF2B5EF4-FFF2-40B4-BE49-F238E27FC236}">
                    <a16:creationId xmlns:a16="http://schemas.microsoft.com/office/drawing/2014/main" id="{190188C6-3DB6-70C0-AB1F-2195B1BDBB1C}"/>
                  </a:ext>
                </a:extLst>
              </p:cNvPr>
              <p:cNvSpPr txBox="1">
                <a:spLocks noRot="1" noChangeAspect="1" noMove="1" noResize="1" noEditPoints="1" noAdjustHandles="1" noChangeArrowheads="1" noChangeShapeType="1" noTextEdit="1"/>
              </p:cNvSpPr>
              <p:nvPr/>
            </p:nvSpPr>
            <p:spPr>
              <a:xfrm>
                <a:off x="156000" y="855238"/>
                <a:ext cx="11880000" cy="5538824"/>
              </a:xfrm>
              <a:prstGeom prst="rect">
                <a:avLst/>
              </a:prstGeom>
              <a:blipFill>
                <a:blip r:embed="rId2"/>
                <a:stretch>
                  <a:fillRect l="-667" t="-440" r="-719" b="-1430"/>
                </a:stretch>
              </a:blipFill>
            </p:spPr>
            <p:txBody>
              <a:bodyPr/>
              <a:lstStyle/>
              <a:p>
                <a:r>
                  <a:rPr lang="pt-BR">
                    <a:noFill/>
                  </a:rPr>
                  <a:t> </a:t>
                </a:r>
              </a:p>
            </p:txBody>
          </p:sp>
        </mc:Fallback>
      </mc:AlternateContent>
    </p:spTree>
    <p:extLst>
      <p:ext uri="{BB962C8B-B14F-4D97-AF65-F5344CB8AC3E}">
        <p14:creationId xmlns:p14="http://schemas.microsoft.com/office/powerpoint/2010/main" val="10790813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B8B4C2E-5429-8587-76D0-1A85E6645368}"/>
              </a:ext>
            </a:extLst>
          </p:cNvPr>
          <p:cNvSpPr txBox="1"/>
          <p:nvPr/>
        </p:nvSpPr>
        <p:spPr>
          <a:xfrm>
            <a:off x="156000" y="808620"/>
            <a:ext cx="5760000" cy="5847883"/>
          </a:xfrm>
          <a:prstGeom prst="rect">
            <a:avLst/>
          </a:prstGeom>
          <a:noFill/>
        </p:spPr>
        <p:txBody>
          <a:bodyPr wrap="square">
            <a:spAutoFit/>
          </a:bodyPr>
          <a:lstStyle/>
          <a:p>
            <a:pPr algn="just">
              <a:lnSpc>
                <a:spcPct val="114000"/>
              </a:lnSpc>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2024)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Projetistas de uma fábrica de amortecedores realizaram uma série de experimentos que produziram oscilações semelhantes ao comportamento do gráfico de uma senoide, para qualquer tipo de estrada. Cada experimento teve duração de 20 minutos, sendo os 9 primeiros minutos em superfície que simula uma rodovia asfaltada, e os 11 minutos restantes em superfície que simula uma estrada de chão. </a:t>
            </a:r>
          </a:p>
          <a:p>
            <a:pPr algn="just">
              <a:lnSpc>
                <a:spcPct val="114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os amortecedores serem aprovados no experimento, exige-se que as amplitudes das ondas oscilatórias, em cada tipo de superfície, sejam constantes e, ainda, que a amplitude da oscilação do amortecedor no asfalto seja menor do que sua amplitude da oscilação na estrada de chão. </a:t>
            </a:r>
          </a:p>
        </p:txBody>
      </p:sp>
      <p:pic>
        <p:nvPicPr>
          <p:cNvPr id="5" name="Imagem 4">
            <a:extLst>
              <a:ext uri="{FF2B5EF4-FFF2-40B4-BE49-F238E27FC236}">
                <a16:creationId xmlns:a16="http://schemas.microsoft.com/office/drawing/2014/main" id="{12E68B4F-D2ED-586B-25A1-D512175D0111}"/>
              </a:ext>
            </a:extLst>
          </p:cNvPr>
          <p:cNvPicPr>
            <a:picLocks noChangeAspect="1"/>
          </p:cNvPicPr>
          <p:nvPr/>
        </p:nvPicPr>
        <p:blipFill>
          <a:blip r:embed="rId2"/>
          <a:srcRect l="1578" t="1" r="62387" b="46361"/>
          <a:stretch>
            <a:fillRect/>
          </a:stretch>
        </p:blipFill>
        <p:spPr>
          <a:xfrm>
            <a:off x="6159033" y="1963809"/>
            <a:ext cx="2880000" cy="4616286"/>
          </a:xfrm>
          <a:prstGeom prst="rect">
            <a:avLst/>
          </a:prstGeom>
        </p:spPr>
      </p:pic>
      <p:pic>
        <p:nvPicPr>
          <p:cNvPr id="6" name="Imagem 5">
            <a:extLst>
              <a:ext uri="{FF2B5EF4-FFF2-40B4-BE49-F238E27FC236}">
                <a16:creationId xmlns:a16="http://schemas.microsoft.com/office/drawing/2014/main" id="{0D1FCDEC-DF01-6688-018D-39F977AEAA28}"/>
              </a:ext>
            </a:extLst>
          </p:cNvPr>
          <p:cNvPicPr>
            <a:picLocks noChangeAspect="1"/>
          </p:cNvPicPr>
          <p:nvPr/>
        </p:nvPicPr>
        <p:blipFill>
          <a:blip r:embed="rId2"/>
          <a:srcRect l="1578" t="57098" r="62387" b="4591"/>
          <a:stretch>
            <a:fillRect/>
          </a:stretch>
        </p:blipFill>
        <p:spPr>
          <a:xfrm>
            <a:off x="9039033" y="1963808"/>
            <a:ext cx="2880000" cy="3297150"/>
          </a:xfrm>
          <a:prstGeom prst="rect">
            <a:avLst/>
          </a:prstGeom>
        </p:spPr>
      </p:pic>
      <p:sp>
        <p:nvSpPr>
          <p:cNvPr id="7" name="CaixaDeTexto 6">
            <a:extLst>
              <a:ext uri="{FF2B5EF4-FFF2-40B4-BE49-F238E27FC236}">
                <a16:creationId xmlns:a16="http://schemas.microsoft.com/office/drawing/2014/main" id="{5D8B3F59-D060-42B2-8502-1953F194DD88}"/>
              </a:ext>
            </a:extLst>
          </p:cNvPr>
          <p:cNvSpPr txBox="1"/>
          <p:nvPr/>
        </p:nvSpPr>
        <p:spPr>
          <a:xfrm>
            <a:off x="6159033" y="747193"/>
            <a:ext cx="5760000" cy="1216615"/>
          </a:xfrm>
          <a:prstGeom prst="rect">
            <a:avLst/>
          </a:prstGeom>
          <a:noFill/>
        </p:spPr>
        <p:txBody>
          <a:bodyPr wrap="square">
            <a:spAutoFit/>
          </a:bodyPr>
          <a:lstStyle/>
          <a:p>
            <a:pPr algn="just">
              <a:lnSpc>
                <a:spcPct val="114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tipo de gráfico que descreve o comportamento oscilatório de um amortecedor aprovado nesse experimento é</a:t>
            </a:r>
          </a:p>
        </p:txBody>
      </p:sp>
    </p:spTree>
    <p:extLst>
      <p:ext uri="{BB962C8B-B14F-4D97-AF65-F5344CB8AC3E}">
        <p14:creationId xmlns:p14="http://schemas.microsoft.com/office/powerpoint/2010/main" val="16430639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51153AC-120D-0F83-14FF-D0C811F923C7}"/>
                  </a:ext>
                </a:extLst>
              </p:cNvPr>
              <p:cNvSpPr txBox="1"/>
              <p:nvPr/>
            </p:nvSpPr>
            <p:spPr>
              <a:xfrm>
                <a:off x="156000" y="636007"/>
                <a:ext cx="11880000" cy="6007157"/>
              </a:xfrm>
              <a:prstGeom prst="rect">
                <a:avLst/>
              </a:prstGeom>
              <a:solidFill>
                <a:schemeClr val="bg1"/>
              </a:solidFill>
            </p:spPr>
            <p:txBody>
              <a:bodyPr wrap="square">
                <a:spAutoFit/>
              </a:bodyPr>
              <a:lstStyle/>
              <a:p>
                <a:pPr algn="just">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(ENEM 2025)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Um recipiente tem um formato que faz com que, ao ser enchido de água com uma vazão constante, a distância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𝐷</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da lâmina de água ao tampo da mesa, em centímetro, aumente em relação ao tempo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𝑇</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em minuto, de acordo com uma função do tipo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𝐷</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𝑡𝑔</m:t>
                      </m:r>
                      <m:d>
                        <m:dPr>
                          <m:begChr m:val="["/>
                          <m:endChr m:val="]"/>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𝑝</m:t>
                          </m:r>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𝑇</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m:t>
                              </m:r>
                            </m:e>
                          </m:d>
                        </m:e>
                      </m:d>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sendo os parâmetros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𝑝</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números reais, para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𝑇</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variando entre 0 e 4 minutos, conforme ilustrado na figura, na qual estão apresentadas assíntotas verticais da função tangente utilizada na definição de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𝐷</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 expressão algébrica que representa a relação entre D e T é</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spcAft>
                    <a:spcPts val="300"/>
                  </a:spcAft>
                  <a:buNone/>
                </a:pPr>
                <a14:m>
                  <m:oMathPara xmlns:m="http://schemas.openxmlformats.org/officeDocument/2006/math">
                    <m:oMathParaPr>
                      <m:jc m:val="left"/>
                    </m:oMathParaPr>
                    <m:oMath xmlns:m="http://schemas.openxmlformats.org/officeDocument/2006/math">
                      <m:d>
                        <m:d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m:rPr>
                              <m:sty m:val="p"/>
                            </m:rPr>
                            <a:rPr lang="pt-BR" sz="20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A</m:t>
                          </m:r>
                        </m:e>
                      </m:d>
                      <m:r>
                        <a:rPr lang="pt-BR" sz="20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𝐷</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=2,5+</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𝑡𝑔</m:t>
                      </m:r>
                      <m:d>
                        <m:dPr>
                          <m:begChr m:val="["/>
                          <m:endChr m:val="]"/>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30</m:t>
                          </m:r>
                          <m:d>
                            <m:d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𝑇</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5−2</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𝜋</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e>
                          </m:d>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spcAft>
                    <a:spcPts val="300"/>
                  </a:spcAft>
                  <a:buNone/>
                </a:pPr>
                <a14:m>
                  <m:oMathPara xmlns:m="http://schemas.openxmlformats.org/officeDocument/2006/math">
                    <m:oMathParaPr>
                      <m:jc m:val="left"/>
                    </m:oMathParaPr>
                    <m:oMath xmlns:m="http://schemas.openxmlformats.org/officeDocument/2006/math">
                      <m:d>
                        <m:d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m:rPr>
                              <m:sty m:val="p"/>
                            </m:rPr>
                            <a:rPr lang="pt-BR" sz="20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B</m:t>
                          </m:r>
                        </m:e>
                      </m:d>
                      <m:r>
                        <a:rPr lang="pt-BR" sz="20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𝐷</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𝑡𝑔</m:t>
                      </m:r>
                      <m:d>
                        <m:dPr>
                          <m:begChr m:val="["/>
                          <m:endChr m:val="]"/>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30</m:t>
                          </m:r>
                          <m:d>
                            <m:d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𝑇</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e>
                          </m:d>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spcAft>
                    <a:spcPts val="300"/>
                  </a:spcAft>
                  <a:buNone/>
                </a:pPr>
                <a14:m>
                  <m:oMathPara xmlns:m="http://schemas.openxmlformats.org/officeDocument/2006/math">
                    <m:oMathParaPr>
                      <m:jc m:val="left"/>
                    </m:oMathParaPr>
                    <m:oMath xmlns:m="http://schemas.openxmlformats.org/officeDocument/2006/math">
                      <m:d>
                        <m:d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m:rPr>
                              <m:sty m:val="p"/>
                            </m:rPr>
                            <a:rPr lang="pt-BR" sz="20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C</m:t>
                          </m:r>
                        </m:e>
                      </m:d>
                      <m:r>
                        <a:rPr lang="pt-BR" sz="20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𝐷</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𝑡𝑔</m:t>
                      </m:r>
                      <m:d>
                        <m:dPr>
                          <m:begChr m:val="["/>
                          <m:endChr m:val="]"/>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2,5</m:t>
                          </m:r>
                          <m:d>
                            <m:d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𝑇</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5−2</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𝜋</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e>
                          </m:d>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spcAft>
                    <a:spcPts val="300"/>
                  </a:spcAft>
                  <a:buNone/>
                </a:pPr>
                <a14:m>
                  <m:oMathPara xmlns:m="http://schemas.openxmlformats.org/officeDocument/2006/math">
                    <m:oMathParaPr>
                      <m:jc m:val="left"/>
                    </m:oMathParaPr>
                    <m:oMath xmlns:m="http://schemas.openxmlformats.org/officeDocument/2006/math">
                      <m:d>
                        <m:d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m:rPr>
                              <m:sty m:val="p"/>
                            </m:rPr>
                            <a:rPr lang="pt-BR" sz="20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D</m:t>
                          </m:r>
                        </m:e>
                      </m:d>
                      <m:r>
                        <a:rPr lang="pt-BR" sz="20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𝐷</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=30+</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𝑡𝑔</m:t>
                      </m:r>
                      <m:d>
                        <m:dPr>
                          <m:begChr m:val="["/>
                          <m:endChr m:val="]"/>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d>
                            <m:d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𝑇</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e>
                          </m:d>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spcAft>
                    <a:spcPts val="300"/>
                  </a:spcAft>
                  <a:buNone/>
                </a:pPr>
                <a14:m>
                  <m:oMathPara xmlns:m="http://schemas.openxmlformats.org/officeDocument/2006/math">
                    <m:oMathParaPr>
                      <m:jc m:val="left"/>
                    </m:oMathParaPr>
                    <m:oMath xmlns:m="http://schemas.openxmlformats.org/officeDocument/2006/math">
                      <m:d>
                        <m:d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m:rPr>
                              <m:sty m:val="p"/>
                            </m:rPr>
                            <a:rPr lang="pt-BR" sz="20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E</m:t>
                          </m:r>
                        </m:e>
                      </m:d>
                      <m:r>
                        <a:rPr lang="pt-BR" sz="20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𝐷</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=30+</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𝑡𝑔</m:t>
                      </m:r>
                      <m:d>
                        <m:dPr>
                          <m:begChr m:val="["/>
                          <m:endChr m:val="]"/>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d>
                            <m:d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𝑇</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e>
                          </m:d>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51153AC-120D-0F83-14FF-D0C811F923C7}"/>
                  </a:ext>
                </a:extLst>
              </p:cNvPr>
              <p:cNvSpPr txBox="1">
                <a:spLocks noRot="1" noChangeAspect="1" noMove="1" noResize="1" noEditPoints="1" noAdjustHandles="1" noChangeArrowheads="1" noChangeShapeType="1" noTextEdit="1"/>
              </p:cNvSpPr>
              <p:nvPr/>
            </p:nvSpPr>
            <p:spPr>
              <a:xfrm>
                <a:off x="156000" y="636007"/>
                <a:ext cx="11880000" cy="6007157"/>
              </a:xfrm>
              <a:prstGeom prst="rect">
                <a:avLst/>
              </a:prstGeom>
              <a:blipFill>
                <a:blip r:embed="rId2"/>
                <a:stretch>
                  <a:fillRect l="-667" t="-609" r="-719"/>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E01BD048-9DDF-BB9D-40FE-89E407AF6994}"/>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tretch>
            <a:fillRect/>
          </a:stretch>
        </p:blipFill>
        <p:spPr>
          <a:xfrm>
            <a:off x="515169" y="2732597"/>
            <a:ext cx="3960000" cy="3977964"/>
          </a:xfrm>
          <a:prstGeom prst="rect">
            <a:avLst/>
          </a:prstGeom>
        </p:spPr>
      </p:pic>
    </p:spTree>
    <p:extLst>
      <p:ext uri="{BB962C8B-B14F-4D97-AF65-F5344CB8AC3E}">
        <p14:creationId xmlns:p14="http://schemas.microsoft.com/office/powerpoint/2010/main" val="16850646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11" name="Espaço Reservado para Conteúdo 10" descr="Logotipo, nome da empresa&#10;&#10;O conteúdo gerado por IA pode estar incorreto.">
            <a:extLst>
              <a:ext uri="{FF2B5EF4-FFF2-40B4-BE49-F238E27FC236}">
                <a16:creationId xmlns:a16="http://schemas.microsoft.com/office/drawing/2014/main" id="{311799FB-D7D9-4247-13C5-08AE79E330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0777"/>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1725</TotalTime>
  <Words>10791</Words>
  <Application>Microsoft Office PowerPoint</Application>
  <PresentationFormat>Widescreen</PresentationFormat>
  <Paragraphs>1088</Paragraphs>
  <Slides>88</Slides>
  <Notes>0</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88</vt:i4>
      </vt:variant>
    </vt:vector>
  </HeadingPairs>
  <TitlesOfParts>
    <vt:vector size="99" baseType="lpstr">
      <vt:lpstr>Aptos</vt:lpstr>
      <vt:lpstr>Arial</vt:lpstr>
      <vt:lpstr>Arial Narrow</vt:lpstr>
      <vt:lpstr>Calibri</vt:lpstr>
      <vt:lpstr>Calibri Light</vt:lpstr>
      <vt:lpstr>Cambria Math</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Tayssa Tieni Vieira de Souza</cp:lastModifiedBy>
  <cp:revision>34</cp:revision>
  <dcterms:created xsi:type="dcterms:W3CDTF">2024-02-02T11:27:21Z</dcterms:created>
  <dcterms:modified xsi:type="dcterms:W3CDTF">2026-04-17T14:32:06Z</dcterms:modified>
</cp:coreProperties>
</file>