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366" r:id="rId4"/>
    <p:sldId id="367" r:id="rId5"/>
    <p:sldId id="264" r:id="rId6"/>
    <p:sldId id="368" r:id="rId7"/>
    <p:sldId id="370" r:id="rId8"/>
    <p:sldId id="371" r:id="rId9"/>
    <p:sldId id="267" r:id="rId10"/>
    <p:sldId id="372" r:id="rId11"/>
    <p:sldId id="373" r:id="rId12"/>
    <p:sldId id="374" r:id="rId13"/>
    <p:sldId id="375" r:id="rId14"/>
    <p:sldId id="376" r:id="rId15"/>
    <p:sldId id="352" r:id="rId16"/>
    <p:sldId id="377" r:id="rId17"/>
    <p:sldId id="380" r:id="rId18"/>
    <p:sldId id="362" r:id="rId19"/>
    <p:sldId id="381" r:id="rId20"/>
    <p:sldId id="386" r:id="rId21"/>
    <p:sldId id="385" r:id="rId22"/>
    <p:sldId id="387" r:id="rId23"/>
    <p:sldId id="388" r:id="rId24"/>
    <p:sldId id="389" r:id="rId25"/>
    <p:sldId id="391" r:id="rId26"/>
    <p:sldId id="392" r:id="rId27"/>
    <p:sldId id="393" r:id="rId28"/>
    <p:sldId id="395" r:id="rId29"/>
    <p:sldId id="394" r:id="rId30"/>
    <p:sldId id="396" r:id="rId31"/>
    <p:sldId id="397" r:id="rId32"/>
    <p:sldId id="390" r:id="rId33"/>
    <p:sldId id="398" r:id="rId34"/>
    <p:sldId id="399" r:id="rId35"/>
    <p:sldId id="400" r:id="rId36"/>
    <p:sldId id="401" r:id="rId37"/>
    <p:sldId id="402" r:id="rId38"/>
    <p:sldId id="365" r:id="rId39"/>
    <p:sldId id="403" r:id="rId40"/>
    <p:sldId id="404" r:id="rId41"/>
    <p:sldId id="405" r:id="rId42"/>
    <p:sldId id="409" r:id="rId43"/>
    <p:sldId id="406" r:id="rId44"/>
    <p:sldId id="410" r:id="rId45"/>
    <p:sldId id="411" r:id="rId46"/>
    <p:sldId id="407" r:id="rId47"/>
    <p:sldId id="412" r:id="rId48"/>
    <p:sldId id="413" r:id="rId49"/>
    <p:sldId id="414" r:id="rId50"/>
    <p:sldId id="415" r:id="rId51"/>
    <p:sldId id="416" r:id="rId52"/>
    <p:sldId id="417" r:id="rId53"/>
    <p:sldId id="418" r:id="rId54"/>
    <p:sldId id="420" r:id="rId55"/>
    <p:sldId id="408" r:id="rId56"/>
    <p:sldId id="421" r:id="rId57"/>
    <p:sldId id="422" r:id="rId58"/>
    <p:sldId id="357" r:id="rId59"/>
    <p:sldId id="425" r:id="rId60"/>
    <p:sldId id="449" r:id="rId61"/>
    <p:sldId id="355" r:id="rId62"/>
    <p:sldId id="423" r:id="rId63"/>
    <p:sldId id="450" r:id="rId64"/>
    <p:sldId id="424" r:id="rId65"/>
    <p:sldId id="426" r:id="rId66"/>
    <p:sldId id="282" r:id="rId67"/>
    <p:sldId id="427" r:id="rId68"/>
    <p:sldId id="428" r:id="rId69"/>
    <p:sldId id="429" r:id="rId70"/>
    <p:sldId id="430" r:id="rId71"/>
    <p:sldId id="431" r:id="rId72"/>
    <p:sldId id="432" r:id="rId73"/>
    <p:sldId id="433" r:id="rId74"/>
    <p:sldId id="435" r:id="rId75"/>
    <p:sldId id="434" r:id="rId76"/>
    <p:sldId id="436" r:id="rId77"/>
    <p:sldId id="437" r:id="rId78"/>
    <p:sldId id="438" r:id="rId79"/>
    <p:sldId id="361" r:id="rId80"/>
    <p:sldId id="358" r:id="rId81"/>
    <p:sldId id="359" r:id="rId82"/>
    <p:sldId id="439" r:id="rId83"/>
    <p:sldId id="440" r:id="rId84"/>
    <p:sldId id="444" r:id="rId85"/>
    <p:sldId id="442" r:id="rId86"/>
    <p:sldId id="443" r:id="rId87"/>
    <p:sldId id="448" r:id="rId88"/>
    <p:sldId id="445" r:id="rId89"/>
    <p:sldId id="446" r:id="rId90"/>
    <p:sldId id="447" r:id="rId91"/>
    <p:sldId id="257" r:id="rId9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84C"/>
    <a:srgbClr val="E87C28"/>
    <a:srgbClr val="ED7D31"/>
    <a:srgbClr val="FEFC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912" y="2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17/04/2026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emf"/><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4.emf"/></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0.emf"/><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740.png"/></Relationships>
</file>

<file path=ppt/slides/_rels/slide33.xml.rels><?xml version="1.0" encoding="UTF-8" standalone="yes"?>
<Relationships xmlns="http://schemas.openxmlformats.org/package/2006/relationships"><Relationship Id="rId3" Type="http://schemas.openxmlformats.org/officeDocument/2006/relationships/image" Target="../media/image760.png"/><Relationship Id="rId2" Type="http://schemas.openxmlformats.org/officeDocument/2006/relationships/image" Target="../media/image75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80.png"/><Relationship Id="rId2" Type="http://schemas.openxmlformats.org/officeDocument/2006/relationships/image" Target="../media/image7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3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3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4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4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4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4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4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 Id="rId5" Type="http://schemas.openxmlformats.org/officeDocument/2006/relationships/image" Target="../media/image112.png"/><Relationship Id="rId4" Type="http://schemas.openxmlformats.org/officeDocument/2006/relationships/image" Target="../media/image111.png"/></Relationships>
</file>

<file path=ppt/slides/_rels/slide4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image" Target="../media/image114.emf"/><Relationship Id="rId5" Type="http://schemas.openxmlformats.org/officeDocument/2006/relationships/image" Target="../media/image113.emf"/><Relationship Id="rId4" Type="http://schemas.openxmlformats.org/officeDocument/2006/relationships/image" Target="../media/image112.emf"/></Relationships>
</file>

<file path=ppt/slides/_rels/slide50.xml.rels><?xml version="1.0" encoding="UTF-8" standalone="yes"?>
<Relationships xmlns="http://schemas.openxmlformats.org/package/2006/relationships"><Relationship Id="rId3" Type="http://schemas.openxmlformats.org/officeDocument/2006/relationships/hyperlink" Target="https://mundoeducacao.uol.com.br/matematica/retas-perpendiculares.htm" TargetMode="External"/><Relationship Id="rId2" Type="http://schemas.openxmlformats.org/officeDocument/2006/relationships/image" Target="../media/image1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16.png"/><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20.png"/><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18.png"/></Relationships>
</file>

<file path=ppt/slides/_rels/slide5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 Id="rId4" Type="http://schemas.openxmlformats.org/officeDocument/2006/relationships/image" Target="../media/image123.emf"/></Relationships>
</file>

<file path=ppt/slides/_rels/slide5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 Id="rId5" Type="http://schemas.openxmlformats.org/officeDocument/2006/relationships/image" Target="../media/image127.png"/><Relationship Id="rId4" Type="http://schemas.openxmlformats.org/officeDocument/2006/relationships/image" Target="../media/image126.emf"/></Relationships>
</file>

<file path=ppt/slides/_rels/slide5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28.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5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5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 Id="rId5" Type="http://schemas.openxmlformats.org/officeDocument/2006/relationships/image" Target="../media/image131.emf"/><Relationship Id="rId4" Type="http://schemas.openxmlformats.org/officeDocument/2006/relationships/image" Target="../media/image130.png"/></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32.png"/><Relationship Id="rId1" Type="http://schemas.openxmlformats.org/officeDocument/2006/relationships/slideLayout" Target="../slideLayouts/slideLayout7.xml"/><Relationship Id="rId4" Type="http://schemas.openxmlformats.org/officeDocument/2006/relationships/image" Target="../media/image142.png"/></Relationships>
</file>

<file path=ppt/slides/_rels/slide5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 Id="rId4" Type="http://schemas.openxmlformats.org/officeDocument/2006/relationships/image" Target="../media/image142.emf"/></Relationships>
</file>

<file path=ppt/slides/_rels/slide6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3.png"/><Relationship Id="rId1" Type="http://schemas.openxmlformats.org/officeDocument/2006/relationships/slideLayout" Target="../slideLayouts/slideLayout7.xml"/><Relationship Id="rId5" Type="http://schemas.openxmlformats.org/officeDocument/2006/relationships/image" Target="../media/image144.png"/><Relationship Id="rId4" Type="http://schemas.openxmlformats.org/officeDocument/2006/relationships/image" Target="../media/image148.png"/></Relationships>
</file>

<file path=ppt/slides/_rels/slide6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146.png"/></Relationships>
</file>

<file path=ppt/slides/_rels/slide6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6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4.png"/><Relationship Id="rId1" Type="http://schemas.openxmlformats.org/officeDocument/2006/relationships/slideLayout" Target="../slideLayouts/slideLayout7.xml"/><Relationship Id="rId5" Type="http://schemas.openxmlformats.org/officeDocument/2006/relationships/image" Target="../media/image153.png"/><Relationship Id="rId4" Type="http://schemas.openxmlformats.org/officeDocument/2006/relationships/image" Target="../media/image152.emf"/></Relationships>
</file>

<file path=ppt/slides/_rels/slide6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7.png"/><Relationship Id="rId1" Type="http://schemas.openxmlformats.org/officeDocument/2006/relationships/slideLayout" Target="../slideLayouts/slideLayout7.xml"/><Relationship Id="rId4" Type="http://schemas.openxmlformats.org/officeDocument/2006/relationships/image" Target="../media/image156.png"/></Relationships>
</file>

<file path=ppt/slides/_rels/slide6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59.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3.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0.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78.png"/><Relationship Id="rId1" Type="http://schemas.openxmlformats.org/officeDocument/2006/relationships/slideLayout" Target="../slideLayouts/slideLayout7.xml"/><Relationship Id="rId4" Type="http://schemas.openxmlformats.org/officeDocument/2006/relationships/image" Target="../media/image182.png"/></Relationships>
</file>

<file path=ppt/slides/_rels/slide81.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80.png"/></Relationships>
</file>

<file path=ppt/slides/_rels/slide86.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81.em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82.em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83.emf"/><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2875181" y="4113230"/>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1ª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560981" y="4994000"/>
            <a:ext cx="4206483" cy="646331"/>
          </a:xfrm>
          <a:prstGeom prst="rect">
            <a:avLst/>
          </a:prstGeom>
          <a:noFill/>
        </p:spPr>
        <p:txBody>
          <a:bodyPr wrap="square" rtlCol="0">
            <a:spAutoFit/>
          </a:bodyPr>
          <a:lstStyle/>
          <a:p>
            <a:r>
              <a:rPr lang="pt-BR" sz="3600" b="1" dirty="0">
                <a:solidFill>
                  <a:schemeClr val="bg1"/>
                </a:solidFill>
                <a:ea typeface="Verdana" panose="020B0604030504040204" pitchFamily="34" charset="0"/>
                <a:cs typeface="ADLaM Display" panose="02010000000000000000" pitchFamily="2" charset="0"/>
              </a:rPr>
              <a:t>MATEMÁTICA</a:t>
            </a:r>
            <a:endParaRPr lang="pt-BR" sz="3200" b="1" dirty="0">
              <a:solidFill>
                <a:schemeClr val="bg1"/>
              </a:solidFill>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C00789F2-F198-5B11-4CC1-D1FF6E9D82A5}"/>
              </a:ext>
            </a:extLst>
          </p:cNvPr>
          <p:cNvPicPr>
            <a:picLocks noChangeAspect="1"/>
          </p:cNvPicPr>
          <p:nvPr/>
        </p:nvPicPr>
        <p:blipFill>
          <a:blip r:embed="rId2"/>
          <a:srcRect t="5739"/>
          <a:stretch>
            <a:fillRect/>
          </a:stretch>
        </p:blipFill>
        <p:spPr>
          <a:xfrm>
            <a:off x="156000" y="1170980"/>
            <a:ext cx="3600000" cy="762706"/>
          </a:xfrm>
          <a:prstGeom prst="rect">
            <a:avLst/>
          </a:prstGeom>
        </p:spPr>
      </p:pic>
      <p:pic>
        <p:nvPicPr>
          <p:cNvPr id="3" name="Imagem 2">
            <a:extLst>
              <a:ext uri="{FF2B5EF4-FFF2-40B4-BE49-F238E27FC236}">
                <a16:creationId xmlns:a16="http://schemas.microsoft.com/office/drawing/2014/main" id="{8C43DEF9-1809-53C9-2AC1-E4E1C40A7E40}"/>
              </a:ext>
            </a:extLst>
          </p:cNvPr>
          <p:cNvPicPr>
            <a:picLocks noChangeAspect="1"/>
          </p:cNvPicPr>
          <p:nvPr/>
        </p:nvPicPr>
        <p:blipFill>
          <a:blip r:embed="rId3"/>
          <a:srcRect t="-1" r="339" b="6216"/>
          <a:stretch>
            <a:fillRect/>
          </a:stretch>
        </p:blipFill>
        <p:spPr>
          <a:xfrm>
            <a:off x="1767035" y="709008"/>
            <a:ext cx="4320000" cy="559655"/>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C3EAF5D5-6B17-F404-51D2-B03227BA2D4C}"/>
                  </a:ext>
                </a:extLst>
              </p:cNvPr>
              <p:cNvSpPr txBox="1"/>
              <p:nvPr/>
            </p:nvSpPr>
            <p:spPr>
              <a:xfrm>
                <a:off x="156000" y="1933686"/>
                <a:ext cx="5760000" cy="4835939"/>
              </a:xfrm>
              <a:prstGeom prst="rect">
                <a:avLst/>
              </a:prstGeom>
              <a:noFill/>
            </p:spPr>
            <p:txBody>
              <a:bodyPr wrap="square">
                <a:spAutoFit/>
              </a:bodyPr>
              <a:lstStyle/>
              <a:p>
                <a:pPr algn="ctr">
                  <a:buNone/>
                  <a:tabLst>
                    <a:tab pos="180340" algn="l"/>
                  </a:tabLst>
                </a:pPr>
                <a:r>
                  <a:rPr lang="pt-BR" sz="2200" b="1" kern="100" dirty="0">
                    <a:effectLst/>
                    <a:latin typeface="Arial Narrow" panose="020B0606020202030204" pitchFamily="34" charset="0"/>
                    <a:ea typeface="Times New Roman" panose="02020603050405020304" pitchFamily="18" charset="0"/>
                    <a:cs typeface="Arabic Typesetting" panose="03020402040406030203" pitchFamily="66" charset="-78"/>
                  </a:rPr>
                  <a:t>EXPRESSÕES ALGÉBRICAS</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buNone/>
                  <a:tabLst>
                    <a:tab pos="180340" algn="l"/>
                  </a:tabLst>
                </a:pPr>
                <a:r>
                  <a:rPr lang="pt-BR" sz="2200" kern="100" dirty="0">
                    <a:solidFill>
                      <a:srgbClr val="000000"/>
                    </a:solidFill>
                    <a:effectLst/>
                    <a:latin typeface="Arial Narrow" panose="020B0606020202030204" pitchFamily="34" charset="0"/>
                    <a:ea typeface="Times New Roman" panose="02020603050405020304" pitchFamily="18" charset="0"/>
                    <a:cs typeface="Arabic Typesetting" panose="03020402040406030203" pitchFamily="66" charset="-78"/>
                  </a:rPr>
                  <a:t>Expressões algébricas são combinações entre números, letras, sinais gráficos e operações básicas, cuja resolução deve seguir uma ordem específica</a:t>
                </a:r>
                <a:r>
                  <a:rPr lang="pt-BR" sz="2200" kern="100" dirty="0">
                    <a:solidFill>
                      <a:srgbClr val="000000"/>
                    </a:solidFill>
                    <a:effectLst/>
                    <a:latin typeface="Arial Narrow" panose="020B0606020202030204" pitchFamily="34" charset="0"/>
                    <a:ea typeface="Calibri" panose="020F0502020204030204" pitchFamily="34" charset="0"/>
                    <a:cs typeface="Arabic Typesetting" panose="03020402040406030203" pitchFamily="66" charset="-78"/>
                  </a:rPr>
                  <a:t>. As letras são conhecidas como </a:t>
                </a:r>
                <a:r>
                  <a:rPr lang="pt-BR" sz="2200" b="1" kern="100" dirty="0">
                    <a:solidFill>
                      <a:srgbClr val="000000"/>
                    </a:solidFill>
                    <a:effectLst/>
                    <a:latin typeface="Arial Narrow" panose="020B0606020202030204" pitchFamily="34" charset="0"/>
                    <a:ea typeface="Calibri" panose="020F0502020204030204" pitchFamily="34" charset="0"/>
                    <a:cs typeface="Arabic Typesetting" panose="03020402040406030203" pitchFamily="66" charset="-78"/>
                  </a:rPr>
                  <a:t>variáveis</a:t>
                </a:r>
                <a:r>
                  <a:rPr lang="pt-BR" sz="2200" kern="100" dirty="0">
                    <a:solidFill>
                      <a:srgbClr val="000000"/>
                    </a:solidFill>
                    <a:effectLst/>
                    <a:latin typeface="Arial Narrow" panose="020B0606020202030204" pitchFamily="34" charset="0"/>
                    <a:ea typeface="Calibri" panose="020F0502020204030204" pitchFamily="34" charset="0"/>
                    <a:cs typeface="Arabic Typesetting" panose="03020402040406030203" pitchFamily="66" charset="-78"/>
                  </a:rPr>
                  <a:t> e representam valores distintos. Caso a expressão algébrica possua um único termo algébrico, ela é conhecida como monômio; quando possui mais de um, é chamada de polinômio. Vejamos alguns exemplos de expressões algébricas: </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marL="342900" lvl="0" indent="-342900" algn="just">
                  <a:buFont typeface="Wingdings" panose="05000000000000000000" pitchFamily="2" charset="2"/>
                  <a:buChar char=""/>
                  <a:tabLst>
                    <a:tab pos="180340" algn="l"/>
                  </a:tabLst>
                </a:pP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oMath>
                </a14:m>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marL="342900" lvl="0" indent="-342900" algn="just">
                  <a:buFont typeface="Wingdings" panose="05000000000000000000" pitchFamily="2" charset="2"/>
                  <a:buChar char=""/>
                  <a:tabLst>
                    <a:tab pos="180340" algn="l"/>
                  </a:tabLst>
                </a:pP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m:t>
                    </m:r>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𝑛</m:t>
                        </m:r>
                      </m:e>
                      <m: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𝑚</m:t>
                    </m:r>
                  </m:oMath>
                </a14:m>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marL="342900" lvl="0" indent="-342900" algn="just">
                  <a:buFont typeface="Wingdings" panose="05000000000000000000" pitchFamily="2" charset="2"/>
                  <a:buChar char=""/>
                  <a:tabLst>
                    <a:tab pos="180340" algn="l"/>
                  </a:tabLst>
                </a:pPr>
                <a14:m>
                  <m:oMath xmlns:m="http://schemas.openxmlformats.org/officeDocument/2006/math">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oMath>
                </a14:m>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marL="342900" lvl="0" indent="-342900" algn="just">
                  <a:buFont typeface="Wingdings" panose="05000000000000000000" pitchFamily="2" charset="2"/>
                  <a:buChar char=""/>
                  <a:tabLst>
                    <a:tab pos="180340" algn="l"/>
                  </a:tabLst>
                </a:pPr>
                <a14:m>
                  <m:oMath xmlns:m="http://schemas.openxmlformats.org/officeDocument/2006/math">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𝑘</m:t>
                        </m:r>
                      </m:e>
                      <m: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sup>
                    </m:s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𝑘</m:t>
                        </m:r>
                      </m:e>
                      <m: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𝑘</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oMath>
                </a14:m>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p:txBody>
          </p:sp>
        </mc:Choice>
        <mc:Fallback xmlns="">
          <p:sp>
            <p:nvSpPr>
              <p:cNvPr id="4" name="CaixaDeTexto 3">
                <a:extLst>
                  <a:ext uri="{FF2B5EF4-FFF2-40B4-BE49-F238E27FC236}">
                    <a16:creationId xmlns:a16="http://schemas.microsoft.com/office/drawing/2014/main" id="{C3EAF5D5-6B17-F404-51D2-B03227BA2D4C}"/>
                  </a:ext>
                </a:extLst>
              </p:cNvPr>
              <p:cNvSpPr txBox="1">
                <a:spLocks noRot="1" noChangeAspect="1" noMove="1" noResize="1" noEditPoints="1" noAdjustHandles="1" noChangeArrowheads="1" noChangeShapeType="1" noTextEdit="1"/>
              </p:cNvSpPr>
              <p:nvPr/>
            </p:nvSpPr>
            <p:spPr>
              <a:xfrm>
                <a:off x="156000" y="1933686"/>
                <a:ext cx="5760000" cy="4835939"/>
              </a:xfrm>
              <a:prstGeom prst="rect">
                <a:avLst/>
              </a:prstGeom>
              <a:blipFill>
                <a:blip r:embed="rId4"/>
                <a:stretch>
                  <a:fillRect l="-1377" t="-882" r="-1483" b="-125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B63D289F-7640-2B07-4B0D-6D39FF509731}"/>
                  </a:ext>
                </a:extLst>
              </p:cNvPr>
              <p:cNvSpPr txBox="1"/>
              <p:nvPr/>
            </p:nvSpPr>
            <p:spPr>
              <a:xfrm>
                <a:off x="6167720" y="709008"/>
                <a:ext cx="5931035" cy="5721246"/>
              </a:xfrm>
              <a:prstGeom prst="rect">
                <a:avLst/>
              </a:prstGeom>
              <a:noFill/>
            </p:spPr>
            <p:txBody>
              <a:bodyPr wrap="square">
                <a:spAutoFit/>
              </a:bodyPr>
              <a:lstStyle/>
              <a:p>
                <a:pPr marL="342900" lvl="0" indent="-342900" algn="just">
                  <a:buFont typeface="Wingdings" panose="05000000000000000000" pitchFamily="2" charset="2"/>
                  <a:buChar char=""/>
                  <a:tabLst>
                    <a:tab pos="180340" algn="l"/>
                  </a:tabLst>
                </a:pPr>
                <a:r>
                  <a:rPr lang="pt-BR" sz="2100" b="1" kern="100" dirty="0">
                    <a:effectLst/>
                    <a:latin typeface="Arial Narrow" panose="020B0606020202030204" pitchFamily="34" charset="0"/>
                    <a:ea typeface="Times New Roman" panose="02020603050405020304" pitchFamily="18" charset="0"/>
                    <a:cs typeface="Times New Roman" panose="02020603050405020304" pitchFamily="18" charset="0"/>
                  </a:rPr>
                  <a:t>Valor numérico de uma expressão algébrica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endParaRPr lang="pt-BR" sz="21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tabLst>
                    <a:tab pos="180340" algn="l"/>
                  </a:tabLst>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Quando atribuímos um valor a variável de uma expressão algébrica, é possível encontrar um valor, denominado valor numérico da expressão.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r>
                  <a:rPr lang="pt-BR" sz="2100" b="1" kern="100" dirty="0">
                    <a:effectLst/>
                    <a:latin typeface="Arial Narrow" panose="020B0606020202030204" pitchFamily="34" charset="0"/>
                    <a:ea typeface="Calibri" panose="020F0502020204030204" pitchFamily="34" charset="0"/>
                    <a:cs typeface="Times New Roman" panose="02020603050405020304" pitchFamily="18" charset="0"/>
                  </a:rPr>
                  <a:t>Exemplo:</a:t>
                </a: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tabLst>
                    <a:tab pos="180340" algn="l"/>
                  </a:tabLst>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Dada a expressão </a:t>
                </a:r>
                <a14:m>
                  <m:oMath xmlns:m="http://schemas.openxmlformats.org/officeDocument/2006/math">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+4</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qual é o valor numérico dessa expressão para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5 </m:t>
                        </m:r>
                      </m:den>
                    </m:f>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r>
                  <a:rPr lang="pt-BR" sz="2100" i="1" u="sng" kern="100" dirty="0">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100" i="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Para calcular o valor da expressão, substituímos </a:t>
                </a:r>
                <a14:m>
                  <m:oMath xmlns:m="http://schemas.openxmlformats.org/officeDocument/2006/math">
                    <m:r>
                      <a:rPr lang="pt-BR" sz="21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 por </a:t>
                </a:r>
                <a14:m>
                  <m:oMath xmlns:m="http://schemas.openxmlformats.org/officeDocument/2006/math">
                    <m:r>
                      <a:rPr lang="pt-BR" sz="21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m:t>
                    </m:r>
                  </m:oMath>
                </a14:m>
                <a:r>
                  <a:rPr lang="pt-BR" sz="2100" i="1" kern="100" dirty="0">
                    <a:effectLst/>
                    <a:latin typeface="Arial Narrow" panose="020B0606020202030204" pitchFamily="34" charset="0"/>
                    <a:ea typeface="Times New Roman" panose="02020603050405020304" pitchFamily="18" charset="0"/>
                    <a:cs typeface="Times New Roman" panose="02020603050405020304" pitchFamily="18" charset="0"/>
                  </a:rPr>
                  <a:t>. Dessa forma: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p>
                        <m:sSup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1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100" i="1"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2100" i="1" kern="100">
                          <a:effectLst/>
                          <a:latin typeface="Cambria Math" panose="02040503050406030204" pitchFamily="18" charset="0"/>
                          <a:ea typeface="Aptos" panose="020B0004020202020204" pitchFamily="34" charset="0"/>
                          <a:cs typeface="Times New Roman" panose="02020603050405020304" pitchFamily="18" charset="0"/>
                        </a:rPr>
                        <m:t>+4</m:t>
                      </m:r>
                      <m:sSup>
                        <m:sSup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1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1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1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−5</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p>
                        <m:sSup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𝟐</m:t>
                          </m:r>
                        </m:e>
                        <m:sup>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𝟐</m:t>
                          </m:r>
                        </m:e>
                        <m:sup>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1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8+4∙4+3∙2−5</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8+16+6−5</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30−5</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25</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r>
                  <a:rPr lang="pt-BR" sz="2100" i="1" kern="100" dirty="0">
                    <a:effectLst/>
                    <a:latin typeface="Arial Narrow" panose="020B0606020202030204" pitchFamily="34" charset="0"/>
                    <a:ea typeface="Times New Roman" panose="02020603050405020304" pitchFamily="18" charset="0"/>
                    <a:cs typeface="Times New Roman" panose="02020603050405020304" pitchFamily="18" charset="0"/>
                  </a:rPr>
                  <a:t>Logo, para </a:t>
                </a:r>
                <a14:m>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100" i="1" kern="100" dirty="0">
                    <a:effectLst/>
                    <a:latin typeface="Arial Narrow" panose="020B0606020202030204" pitchFamily="34" charset="0"/>
                    <a:ea typeface="Times New Roman" panose="02020603050405020304" pitchFamily="18" charset="0"/>
                    <a:cs typeface="Times New Roman" panose="02020603050405020304" pitchFamily="18" charset="0"/>
                  </a:rPr>
                  <a:t> o valor numérico dessa expressão é 25.</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B63D289F-7640-2B07-4B0D-6D39FF509731}"/>
                  </a:ext>
                </a:extLst>
              </p:cNvPr>
              <p:cNvSpPr txBox="1">
                <a:spLocks noRot="1" noChangeAspect="1" noMove="1" noResize="1" noEditPoints="1" noAdjustHandles="1" noChangeArrowheads="1" noChangeShapeType="1" noTextEdit="1"/>
              </p:cNvSpPr>
              <p:nvPr/>
            </p:nvSpPr>
            <p:spPr>
              <a:xfrm>
                <a:off x="6167720" y="709008"/>
                <a:ext cx="5931035" cy="5721246"/>
              </a:xfrm>
              <a:prstGeom prst="rect">
                <a:avLst/>
              </a:prstGeom>
              <a:blipFill>
                <a:blip r:embed="rId5"/>
                <a:stretch>
                  <a:fillRect l="-1233" t="-639" r="-1233" b="-1171"/>
                </a:stretch>
              </a:blipFill>
            </p:spPr>
            <p:txBody>
              <a:bodyPr/>
              <a:lstStyle/>
              <a:p>
                <a:r>
                  <a:rPr lang="pt-BR">
                    <a:noFill/>
                  </a:rPr>
                  <a:t> </a:t>
                </a:r>
              </a:p>
            </p:txBody>
          </p:sp>
        </mc:Fallback>
      </mc:AlternateContent>
    </p:spTree>
    <p:extLst>
      <p:ext uri="{BB962C8B-B14F-4D97-AF65-F5344CB8AC3E}">
        <p14:creationId xmlns:p14="http://schemas.microsoft.com/office/powerpoint/2010/main" val="2586866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A82A9EF-E09C-3D89-CFAD-76EFB2A5077F}"/>
                  </a:ext>
                </a:extLst>
              </p:cNvPr>
              <p:cNvSpPr txBox="1"/>
              <p:nvPr/>
            </p:nvSpPr>
            <p:spPr>
              <a:xfrm>
                <a:off x="156000" y="986633"/>
                <a:ext cx="5760000" cy="4504438"/>
              </a:xfrm>
              <a:prstGeom prst="rect">
                <a:avLst/>
              </a:prstGeom>
              <a:noFill/>
            </p:spPr>
            <p:txBody>
              <a:bodyPr wrap="square">
                <a:spAutoFit/>
              </a:bodyPr>
              <a:lstStyle/>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Agora, para calcular o valor da expressão, substituímos </a:t>
                </a:r>
                <a14:m>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por </a:t>
                </a:r>
                <a14:m>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m:t>
                        </m:r>
                      </m:num>
                      <m:den>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𝟓</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Dessa forma: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𝟓</m:t>
                                  </m:r>
                                </m:den>
                              </m:f>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𝟓</m:t>
                                  </m:r>
                                </m:den>
                              </m:f>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𝟓</m:t>
                              </m:r>
                            </m:den>
                          </m:f>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125</m:t>
                              </m:r>
                            </m:den>
                          </m:f>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25</m:t>
                              </m:r>
                            </m:den>
                          </m:f>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den>
                          </m:f>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125</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25</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A82A9EF-E09C-3D89-CFAD-76EFB2A5077F}"/>
                  </a:ext>
                </a:extLst>
              </p:cNvPr>
              <p:cNvSpPr txBox="1">
                <a:spLocks noRot="1" noChangeAspect="1" noMove="1" noResize="1" noEditPoints="1" noAdjustHandles="1" noChangeArrowheads="1" noChangeShapeType="1" noTextEdit="1"/>
              </p:cNvSpPr>
              <p:nvPr/>
            </p:nvSpPr>
            <p:spPr>
              <a:xfrm>
                <a:off x="156000" y="986633"/>
                <a:ext cx="5760000" cy="4504438"/>
              </a:xfrm>
              <a:prstGeom prst="rect">
                <a:avLst/>
              </a:prstGeom>
              <a:blipFill>
                <a:blip r:embed="rId2"/>
                <a:stretch>
                  <a:fillRect l="-1377" t="-541" r="-148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A76D004F-B9F6-7745-B18C-92B96A241761}"/>
                  </a:ext>
                </a:extLst>
              </p:cNvPr>
              <p:cNvSpPr txBox="1"/>
              <p:nvPr/>
            </p:nvSpPr>
            <p:spPr>
              <a:xfrm>
                <a:off x="6276000" y="986633"/>
                <a:ext cx="5760000" cy="4207498"/>
              </a:xfrm>
              <a:prstGeom prst="rect">
                <a:avLst/>
              </a:prstGeom>
              <a:noFill/>
            </p:spPr>
            <p:txBody>
              <a:bodyPr wrap="square">
                <a:spAutoFit/>
              </a:bodyPr>
              <a:lstStyle/>
              <a:p>
                <a:pPr algn="just">
                  <a:lnSpc>
                    <a:spcPct val="115000"/>
                  </a:lnSpc>
                  <a:spcAft>
                    <a:spcPts val="800"/>
                  </a:spcAft>
                  <a:buNone/>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Note que o MMC (125;  25;  5;  1) é 125, assim: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−1+4∙5−3∙25−5∙125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125</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−1+20−75−625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125</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681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125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Logo, para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den>
                    </m:f>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o valor numérico dessa expressão é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681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125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A76D004F-B9F6-7745-B18C-92B96A241761}"/>
                  </a:ext>
                </a:extLst>
              </p:cNvPr>
              <p:cNvSpPr txBox="1">
                <a:spLocks noRot="1" noChangeAspect="1" noMove="1" noResize="1" noEditPoints="1" noAdjustHandles="1" noChangeArrowheads="1" noChangeShapeType="1" noTextEdit="1"/>
              </p:cNvSpPr>
              <p:nvPr/>
            </p:nvSpPr>
            <p:spPr>
              <a:xfrm>
                <a:off x="6276000" y="986633"/>
                <a:ext cx="5760000" cy="4207498"/>
              </a:xfrm>
              <a:prstGeom prst="rect">
                <a:avLst/>
              </a:prstGeom>
              <a:blipFill>
                <a:blip r:embed="rId3"/>
                <a:stretch>
                  <a:fillRect l="-1377" t="-580" r="-1483" b="-145"/>
                </a:stretch>
              </a:blipFill>
            </p:spPr>
            <p:txBody>
              <a:bodyPr/>
              <a:lstStyle/>
              <a:p>
                <a:r>
                  <a:rPr lang="pt-BR">
                    <a:noFill/>
                  </a:rPr>
                  <a:t> </a:t>
                </a:r>
              </a:p>
            </p:txBody>
          </p:sp>
        </mc:Fallback>
      </mc:AlternateContent>
    </p:spTree>
    <p:extLst>
      <p:ext uri="{BB962C8B-B14F-4D97-AF65-F5344CB8AC3E}">
        <p14:creationId xmlns:p14="http://schemas.microsoft.com/office/powerpoint/2010/main" val="864388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E21FE74-40AD-FB35-81E7-F4CAC1F3C8A7}"/>
                  </a:ext>
                </a:extLst>
              </p:cNvPr>
              <p:cNvSpPr txBox="1"/>
              <p:nvPr/>
            </p:nvSpPr>
            <p:spPr>
              <a:xfrm>
                <a:off x="156000" y="883973"/>
                <a:ext cx="5760000" cy="5210337"/>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tabLst>
                    <a:tab pos="180340" algn="l"/>
                  </a:tabLs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Expressão algébrica racional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Uma expressão algébrica racional (fracionária) é o quociente entre dois polinômios. Em outras palavras, é uma fração cujo numerador e denominador, não nulo, são polinômios. Vejamos alguns exemplos de expressões algébricas racionais: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𝟏</m:t>
                          </m:r>
                        </m:num>
                        <m:den>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𝟐</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𝒂</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𝟑</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𝒃</m:t>
                          </m:r>
                        </m:num>
                        <m:den>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𝒃</m:t>
                              </m:r>
                            </m:e>
                            <m:sup>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𝟑</m:t>
                              </m:r>
                            </m:sup>
                          </m:sSup>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ambos os casos, os denominadores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devem ser diferentes de zero, ou seja: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buNone/>
                  <a:tabLst>
                    <a:tab pos="180340" algn="l"/>
                  </a:tabLs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E21FE74-40AD-FB35-81E7-F4CAC1F3C8A7}"/>
                  </a:ext>
                </a:extLst>
              </p:cNvPr>
              <p:cNvSpPr txBox="1">
                <a:spLocks noRot="1" noChangeAspect="1" noMove="1" noResize="1" noEditPoints="1" noAdjustHandles="1" noChangeArrowheads="1" noChangeShapeType="1" noTextEdit="1"/>
              </p:cNvSpPr>
              <p:nvPr/>
            </p:nvSpPr>
            <p:spPr>
              <a:xfrm>
                <a:off x="156000" y="883973"/>
                <a:ext cx="5760000" cy="5210337"/>
              </a:xfrm>
              <a:prstGeom prst="rect">
                <a:avLst/>
              </a:prstGeom>
              <a:blipFill>
                <a:blip r:embed="rId2"/>
                <a:stretch>
                  <a:fillRect l="-1377" t="-585" r="-1483" b="-1520"/>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323D05C3-1BCC-7925-3F78-15033F9BFA2A}"/>
                  </a:ext>
                </a:extLst>
              </p:cNvPr>
              <p:cNvSpPr txBox="1"/>
              <p:nvPr/>
            </p:nvSpPr>
            <p:spPr>
              <a:xfrm>
                <a:off x="6185645" y="947580"/>
                <a:ext cx="5850355" cy="5273944"/>
              </a:xfrm>
              <a:prstGeom prst="rect">
                <a:avLst/>
              </a:prstGeom>
              <a:noFill/>
            </p:spPr>
            <p:txBody>
              <a:bodyPr wrap="square">
                <a:spAutoFit/>
              </a:bodyPr>
              <a:lstStyle/>
              <a:p>
                <a:pPr algn="just">
                  <a:lnSpc>
                    <a:spcPct val="115000"/>
                  </a:lnSpc>
                  <a:spcAft>
                    <a:spcPts val="800"/>
                  </a:spcAft>
                  <a:buNone/>
                  <a:tabLst>
                    <a:tab pos="180340" algn="l"/>
                  </a:tabLs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Considere a expressão racional, a seguir: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𝑝𝑎𝑟𝑎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Pode-se determinar o valor numérico dessa expressão, para valores específicos de </a:t>
                </a:r>
                <a14:m>
                  <m:oMath xmlns:m="http://schemas.openxmlformats.org/officeDocument/2006/math">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Por exemplo, calcular o valor numérico para </a:t>
                </a:r>
                <a14:m>
                  <m:oMath xmlns:m="http://schemas.openxmlformats.org/officeDocument/2006/math">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180340" algn="l"/>
                  </a:tabLs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𝒂</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2+4</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2+1</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6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Então, para </a:t>
                </a:r>
                <a14:m>
                  <m:oMath xmlns:m="http://schemas.openxmlformats.org/officeDocument/2006/math">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𝒂</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 valor dessa expressão é igual a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323D05C3-1BCC-7925-3F78-15033F9BFA2A}"/>
                  </a:ext>
                </a:extLst>
              </p:cNvPr>
              <p:cNvSpPr txBox="1">
                <a:spLocks noRot="1" noChangeAspect="1" noMove="1" noResize="1" noEditPoints="1" noAdjustHandles="1" noChangeArrowheads="1" noChangeShapeType="1" noTextEdit="1"/>
              </p:cNvSpPr>
              <p:nvPr/>
            </p:nvSpPr>
            <p:spPr>
              <a:xfrm>
                <a:off x="6185645" y="947580"/>
                <a:ext cx="5850355" cy="5273944"/>
              </a:xfrm>
              <a:prstGeom prst="rect">
                <a:avLst/>
              </a:prstGeom>
              <a:blipFill>
                <a:blip r:embed="rId3"/>
                <a:stretch>
                  <a:fillRect l="-1356" t="-462" r="-1460" b="-1501"/>
                </a:stretch>
              </a:blipFill>
            </p:spPr>
            <p:txBody>
              <a:bodyPr/>
              <a:lstStyle/>
              <a:p>
                <a:r>
                  <a:rPr lang="pt-BR">
                    <a:noFill/>
                  </a:rPr>
                  <a:t> </a:t>
                </a:r>
              </a:p>
            </p:txBody>
          </p:sp>
        </mc:Fallback>
      </mc:AlternateContent>
    </p:spTree>
    <p:extLst>
      <p:ext uri="{BB962C8B-B14F-4D97-AF65-F5344CB8AC3E}">
        <p14:creationId xmlns:p14="http://schemas.microsoft.com/office/powerpoint/2010/main" val="1165676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C7A2DE2-2E97-E75E-C97D-2863D714B1D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740248"/>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EEC7E0E2-90E7-B194-47BC-04A6FB08AA59}"/>
                  </a:ext>
                </a:extLst>
              </p:cNvPr>
              <p:cNvSpPr txBox="1"/>
              <p:nvPr/>
            </p:nvSpPr>
            <p:spPr>
              <a:xfrm>
                <a:off x="156000" y="1334235"/>
                <a:ext cx="5760000" cy="345793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Substitua</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calcule o valor numérico dos binôminos para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den>
                    </m:f>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EEC7E0E2-90E7-B194-47BC-04A6FB08AA59}"/>
                  </a:ext>
                </a:extLst>
              </p:cNvPr>
              <p:cNvSpPr txBox="1">
                <a:spLocks noRot="1" noChangeAspect="1" noMove="1" noResize="1" noEditPoints="1" noAdjustHandles="1" noChangeArrowheads="1" noChangeShapeType="1" noTextEdit="1"/>
              </p:cNvSpPr>
              <p:nvPr/>
            </p:nvSpPr>
            <p:spPr>
              <a:xfrm>
                <a:off x="156000" y="1334235"/>
                <a:ext cx="5760000" cy="3457934"/>
              </a:xfrm>
              <a:prstGeom prst="rect">
                <a:avLst/>
              </a:prstGeom>
              <a:blipFill>
                <a:blip r:embed="rId3"/>
                <a:stretch>
                  <a:fillRect l="-1377" t="-882" r="-1483" b="-282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3E09A097-CB75-62AD-5961-66C43A5A0BF9}"/>
                  </a:ext>
                </a:extLst>
              </p:cNvPr>
              <p:cNvSpPr txBox="1"/>
              <p:nvPr/>
            </p:nvSpPr>
            <p:spPr>
              <a:xfrm>
                <a:off x="6276000" y="1334235"/>
                <a:ext cx="5760000" cy="3914277"/>
              </a:xfrm>
              <a:prstGeom prst="rect">
                <a:avLst/>
              </a:prstGeom>
              <a:noFill/>
            </p:spPr>
            <p:txBody>
              <a:bodyPr wrap="square">
                <a:spAutoFit/>
              </a:bodyPr>
              <a:lstStyle/>
              <a:p>
                <a:pPr algn="just">
                  <a:lnSpc>
                    <a:spcPct val="150000"/>
                  </a:lnSpc>
                  <a:spcAft>
                    <a:spcPts val="800"/>
                  </a:spcAft>
                </a:pPr>
                <a:r>
                  <a:rPr lang="pt-BR" sz="2200" b="1" dirty="0">
                    <a:latin typeface="Arial Narrow" panose="020B0606020202030204" pitchFamily="34" charset="0"/>
                  </a:rPr>
                  <a:t>2. </a:t>
                </a:r>
                <a:r>
                  <a:rPr lang="pt-BR" sz="2200" dirty="0">
                    <a:latin typeface="Arial Narrow" panose="020B0606020202030204" pitchFamily="34" charset="0"/>
                  </a:rPr>
                  <a:t>Substitua</a:t>
                </a:r>
                <a:r>
                  <a:rPr lang="pt-BR" sz="2200" b="1" dirty="0">
                    <a:latin typeface="Arial Narrow" panose="020B0606020202030204" pitchFamily="34" charset="0"/>
                  </a:rPr>
                  <a:t> </a:t>
                </a:r>
                <a:r>
                  <a:rPr lang="pt-BR" sz="2200" dirty="0">
                    <a:latin typeface="Arial Narrow" panose="020B0606020202030204" pitchFamily="34" charset="0"/>
                  </a:rPr>
                  <a:t>e calcule o valor numérico dos trinômios para </a:t>
                </a:r>
                <a14:m>
                  <m:oMath xmlns:m="http://schemas.openxmlformats.org/officeDocument/2006/math">
                    <m:r>
                      <a:rPr lang="pt-BR" sz="2200" i="1">
                        <a:latin typeface="Cambria Math" panose="02040503050406030204" pitchFamily="18" charset="0"/>
                      </a:rPr>
                      <m:t>𝑥</m:t>
                    </m:r>
                    <m:r>
                      <a:rPr lang="pt-BR" sz="2200" i="1">
                        <a:latin typeface="Cambria Math" panose="02040503050406030204" pitchFamily="18" charset="0"/>
                      </a:rPr>
                      <m:t>=−3</m:t>
                    </m:r>
                  </m:oMath>
                </a14:m>
                <a:r>
                  <a:rPr lang="pt-BR" sz="2200" dirty="0">
                    <a:latin typeface="Arial Narrow" panose="020B0606020202030204" pitchFamily="34" charset="0"/>
                  </a:rPr>
                  <a:t>.</a:t>
                </a:r>
              </a:p>
              <a:p>
                <a:pPr algn="just">
                  <a:lnSpc>
                    <a:spcPct val="150000"/>
                  </a:lnSpc>
                  <a:spcAft>
                    <a:spcPts val="800"/>
                  </a:spcAft>
                </a:pPr>
                <a:r>
                  <a:rPr lang="pt-BR" sz="2200" dirty="0">
                    <a:latin typeface="Arial Narrow" panose="020B0606020202030204" pitchFamily="34" charset="0"/>
                  </a:rPr>
                  <a:t>a) </a:t>
                </a:r>
                <a14:m>
                  <m:oMath xmlns:m="http://schemas.openxmlformats.org/officeDocument/2006/math">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3</m:t>
                        </m:r>
                      </m:sup>
                    </m:sSup>
                    <m:r>
                      <a:rPr lang="pt-BR" sz="2200" i="1">
                        <a:latin typeface="Cambria Math" panose="02040503050406030204" pitchFamily="18" charset="0"/>
                      </a:rPr>
                      <m:t>+2</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m:t>
                    </m:r>
                    <m:r>
                      <a:rPr lang="pt-BR" sz="2200" i="1">
                        <a:latin typeface="Cambria Math" panose="02040503050406030204" pitchFamily="18" charset="0"/>
                      </a:rPr>
                      <m:t>𝑥</m:t>
                    </m:r>
                  </m:oMath>
                </a14:m>
                <a:endParaRPr lang="pt-BR" sz="2200" dirty="0">
                  <a:latin typeface="Arial Narrow" panose="020B0606020202030204" pitchFamily="34" charset="0"/>
                </a:endParaRPr>
              </a:p>
              <a:p>
                <a:pPr algn="just">
                  <a:lnSpc>
                    <a:spcPct val="150000"/>
                  </a:lnSpc>
                  <a:spcAft>
                    <a:spcPts val="800"/>
                  </a:spcAft>
                </a:pPr>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4</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m:t>
                    </m:r>
                    <m:r>
                      <a:rPr lang="pt-BR" sz="2200" i="1">
                        <a:latin typeface="Cambria Math" panose="02040503050406030204" pitchFamily="18" charset="0"/>
                      </a:rPr>
                      <m:t>𝑥</m:t>
                    </m:r>
                  </m:oMath>
                </a14:m>
                <a:endParaRPr lang="pt-BR" sz="2200" dirty="0">
                  <a:latin typeface="Arial Narrow" panose="020B0606020202030204" pitchFamily="34" charset="0"/>
                </a:endParaRPr>
              </a:p>
              <a:p>
                <a:pPr algn="just">
                  <a:lnSpc>
                    <a:spcPct val="150000"/>
                  </a:lnSpc>
                  <a:spcAft>
                    <a:spcPts val="800"/>
                  </a:spcAft>
                </a:pPr>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5</m:t>
                        </m:r>
                      </m:num>
                      <m:den>
                        <m:r>
                          <a:rPr lang="pt-BR" sz="2200" i="1">
                            <a:latin typeface="Cambria Math" panose="02040503050406030204" pitchFamily="18" charset="0"/>
                          </a:rPr>
                          <m:t>3</m:t>
                        </m:r>
                      </m:den>
                    </m:f>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5</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3</m:t>
                        </m:r>
                      </m:sup>
                    </m:sSup>
                    <m:r>
                      <a:rPr lang="pt-BR" sz="2200" i="1">
                        <a:latin typeface="Cambria Math" panose="02040503050406030204" pitchFamily="18" charset="0"/>
                      </a:rPr>
                      <m:t>−</m:t>
                    </m:r>
                    <m:r>
                      <a:rPr lang="pt-BR" sz="2200" i="1">
                        <a:latin typeface="Cambria Math" panose="02040503050406030204" pitchFamily="18" charset="0"/>
                      </a:rPr>
                      <m:t>𝑥</m:t>
                    </m:r>
                  </m:oMath>
                </a14:m>
                <a:endParaRPr lang="pt-BR" sz="2200" dirty="0">
                  <a:latin typeface="Arial Narrow" panose="020B0606020202030204" pitchFamily="34" charset="0"/>
                </a:endParaRPr>
              </a:p>
              <a:p>
                <a:pPr algn="just">
                  <a:lnSpc>
                    <a:spcPct val="150000"/>
                  </a:lnSpc>
                  <a:spcAft>
                    <a:spcPts val="800"/>
                  </a:spcAft>
                </a:pPr>
                <a:r>
                  <a:rPr lang="pt-BR" sz="2200" dirty="0">
                    <a:latin typeface="Arial Narrow" panose="020B0606020202030204" pitchFamily="34" charset="0"/>
                  </a:rPr>
                  <a:t>d) </a:t>
                </a:r>
                <a14:m>
                  <m:oMath xmlns:m="http://schemas.openxmlformats.org/officeDocument/2006/math">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3</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𝑥</m:t>
                        </m:r>
                      </m:num>
                      <m:den>
                        <m:r>
                          <a:rPr lang="pt-BR" sz="2200" i="1">
                            <a:latin typeface="Cambria Math" panose="02040503050406030204" pitchFamily="18" charset="0"/>
                          </a:rPr>
                          <m:t>3</m:t>
                        </m:r>
                      </m:den>
                    </m:f>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3E09A097-CB75-62AD-5961-66C43A5A0BF9}"/>
                  </a:ext>
                </a:extLst>
              </p:cNvPr>
              <p:cNvSpPr txBox="1">
                <a:spLocks noRot="1" noChangeAspect="1" noMove="1" noResize="1" noEditPoints="1" noAdjustHandles="1" noChangeArrowheads="1" noChangeShapeType="1" noTextEdit="1"/>
              </p:cNvSpPr>
              <p:nvPr/>
            </p:nvSpPr>
            <p:spPr>
              <a:xfrm>
                <a:off x="6276000" y="1334235"/>
                <a:ext cx="5760000" cy="3914277"/>
              </a:xfrm>
              <a:prstGeom prst="rect">
                <a:avLst/>
              </a:prstGeom>
              <a:blipFill>
                <a:blip r:embed="rId4"/>
                <a:stretch>
                  <a:fillRect l="-1377" r="-1483" b="-312"/>
                </a:stretch>
              </a:blipFill>
            </p:spPr>
            <p:txBody>
              <a:bodyPr/>
              <a:lstStyle/>
              <a:p>
                <a:r>
                  <a:rPr lang="pt-BR">
                    <a:noFill/>
                  </a:rPr>
                  <a:t> </a:t>
                </a:r>
              </a:p>
            </p:txBody>
          </p:sp>
        </mc:Fallback>
      </mc:AlternateContent>
    </p:spTree>
    <p:extLst>
      <p:ext uri="{BB962C8B-B14F-4D97-AF65-F5344CB8AC3E}">
        <p14:creationId xmlns:p14="http://schemas.microsoft.com/office/powerpoint/2010/main" val="1730517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69CC726-0795-57A4-7238-263B6D7DF283}"/>
                  </a:ext>
                </a:extLst>
              </p:cNvPr>
              <p:cNvSpPr txBox="1"/>
              <p:nvPr/>
            </p:nvSpPr>
            <p:spPr>
              <a:xfrm>
                <a:off x="156000" y="832294"/>
                <a:ext cx="5760000" cy="3164841"/>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Substitua</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calcule o valor numérico dos polinômios para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den>
                    </m:f>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7</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3 </m:t>
                        </m:r>
                      </m:den>
                    </m:f>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69CC726-0795-57A4-7238-263B6D7DF283}"/>
                  </a:ext>
                </a:extLst>
              </p:cNvPr>
              <p:cNvSpPr txBox="1">
                <a:spLocks noRot="1" noChangeAspect="1" noMove="1" noResize="1" noEditPoints="1" noAdjustHandles="1" noChangeArrowheads="1" noChangeShapeType="1" noTextEdit="1"/>
              </p:cNvSpPr>
              <p:nvPr/>
            </p:nvSpPr>
            <p:spPr>
              <a:xfrm>
                <a:off x="156000" y="832294"/>
                <a:ext cx="5760000" cy="3164841"/>
              </a:xfrm>
              <a:prstGeom prst="rect">
                <a:avLst/>
              </a:prstGeom>
              <a:blipFill>
                <a:blip r:embed="rId2"/>
                <a:stretch>
                  <a:fillRect l="-1377" t="-963" r="-1483" b="-5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3EB1497E-D550-6D2A-1DED-3546A5C240A3}"/>
                  </a:ext>
                </a:extLst>
              </p:cNvPr>
              <p:cNvSpPr txBox="1"/>
              <p:nvPr/>
            </p:nvSpPr>
            <p:spPr>
              <a:xfrm>
                <a:off x="6276000" y="729316"/>
                <a:ext cx="5760000" cy="5988819"/>
              </a:xfrm>
              <a:prstGeom prst="rect">
                <a:avLst/>
              </a:prstGeom>
              <a:noFill/>
            </p:spPr>
            <p:txBody>
              <a:bodyPr wrap="square">
                <a:spAutoFit/>
              </a:bodyPr>
              <a:lstStyle/>
              <a:p>
                <a:pPr algn="just">
                  <a:lnSpc>
                    <a:spcPct val="150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Substitua os valores 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nas expressões algébricas, a seguir, e calcule seus valores numéricos.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a</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b</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c</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den>
                      </m:f>
                    </m:oMath>
                  </m:oMathPara>
                </a14:m>
                <a:endParaRPr lang="pt-BR" sz="2200" i="1" kern="100" dirty="0">
                  <a:effectLst/>
                  <a:latin typeface="Cambria Math" panose="02040503050406030204" pitchFamily="18" charset="0"/>
                  <a:ea typeface="Calibri" panose="020F0502020204030204" pitchFamily="34" charset="0"/>
                  <a:cs typeface="Times New Roman" panose="02020603050405020304" pitchFamily="18" charset="0"/>
                </a:endParaRPr>
              </a:p>
              <a:p>
                <a:pPr algn="just">
                  <a:lnSpc>
                    <a:spcPct val="150000"/>
                  </a:lnSpc>
                  <a:buNone/>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d</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d>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num>
                        <m:den>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4 </m:t>
                              </m:r>
                            </m:den>
                          </m:f>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e>
                          </m:d>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3EB1497E-D550-6D2A-1DED-3546A5C240A3}"/>
                  </a:ext>
                </a:extLst>
              </p:cNvPr>
              <p:cNvSpPr txBox="1">
                <a:spLocks noRot="1" noChangeAspect="1" noMove="1" noResize="1" noEditPoints="1" noAdjustHandles="1" noChangeArrowheads="1" noChangeShapeType="1" noTextEdit="1"/>
              </p:cNvSpPr>
              <p:nvPr/>
            </p:nvSpPr>
            <p:spPr>
              <a:xfrm>
                <a:off x="6276000" y="729316"/>
                <a:ext cx="5760000" cy="5988819"/>
              </a:xfrm>
              <a:prstGeom prst="rect">
                <a:avLst/>
              </a:prstGeom>
              <a:blipFill>
                <a:blip r:embed="rId3"/>
                <a:stretch>
                  <a:fillRect l="-1377" r="-1483"/>
                </a:stretch>
              </a:blipFill>
            </p:spPr>
            <p:txBody>
              <a:bodyPr/>
              <a:lstStyle/>
              <a:p>
                <a:r>
                  <a:rPr lang="pt-BR">
                    <a:noFill/>
                  </a:rPr>
                  <a:t> </a:t>
                </a:r>
              </a:p>
            </p:txBody>
          </p:sp>
        </mc:Fallback>
      </mc:AlternateContent>
    </p:spTree>
    <p:extLst>
      <p:ext uri="{BB962C8B-B14F-4D97-AF65-F5344CB8AC3E}">
        <p14:creationId xmlns:p14="http://schemas.microsoft.com/office/powerpoint/2010/main" val="3177003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8B432DB-C3A6-38DA-4E96-8F7DF35040C4}"/>
              </a:ext>
            </a:extLst>
          </p:cNvPr>
          <p:cNvPicPr>
            <a:picLocks noChangeAspect="1"/>
          </p:cNvPicPr>
          <p:nvPr/>
        </p:nvPicPr>
        <p:blipFill>
          <a:blip r:embed="rId2"/>
          <a:stretch>
            <a:fillRect/>
          </a:stretch>
        </p:blipFill>
        <p:spPr>
          <a:xfrm>
            <a:off x="164965" y="888380"/>
            <a:ext cx="2160000" cy="806943"/>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C5F424D-5096-5373-6D1F-D8B2D05DE8F9}"/>
                  </a:ext>
                </a:extLst>
              </p:cNvPr>
              <p:cNvSpPr txBox="1"/>
              <p:nvPr/>
            </p:nvSpPr>
            <p:spPr>
              <a:xfrm>
                <a:off x="156000" y="1704288"/>
                <a:ext cx="5760000" cy="428008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expressão:</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𝑊</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o valor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𝑊</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–168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–102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–24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102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168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C5F424D-5096-5373-6D1F-D8B2D05DE8F9}"/>
                  </a:ext>
                </a:extLst>
              </p:cNvPr>
              <p:cNvSpPr txBox="1">
                <a:spLocks noRot="1" noChangeAspect="1" noMove="1" noResize="1" noEditPoints="1" noAdjustHandles="1" noChangeArrowheads="1" noChangeShapeType="1" noTextEdit="1"/>
              </p:cNvSpPr>
              <p:nvPr/>
            </p:nvSpPr>
            <p:spPr>
              <a:xfrm>
                <a:off x="156000" y="1704288"/>
                <a:ext cx="5760000" cy="4280082"/>
              </a:xfrm>
              <a:prstGeom prst="rect">
                <a:avLst/>
              </a:prstGeom>
              <a:blipFill>
                <a:blip r:embed="rId3"/>
                <a:stretch>
                  <a:fillRect l="-1377" t="-712" b="-199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7FA2233-68B4-332C-B021-D48F95A74C5F}"/>
                  </a:ext>
                </a:extLst>
              </p:cNvPr>
              <p:cNvSpPr txBox="1"/>
              <p:nvPr/>
            </p:nvSpPr>
            <p:spPr>
              <a:xfrm>
                <a:off x="6267035" y="737759"/>
                <a:ext cx="5760000" cy="5820504"/>
              </a:xfrm>
              <a:prstGeom prst="rect">
                <a:avLst/>
              </a:prstGeom>
              <a:no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0" dirty="0">
                    <a:effectLst/>
                    <a:latin typeface="Arial Narrow" panose="020B0606020202030204" pitchFamily="34" charset="0"/>
                    <a:ea typeface="Arial" panose="020B0604020202020204" pitchFamily="34" charset="0"/>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Nos Estados Unidos da América, a medição de temperatura utilizada é a Fahrenheit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°F</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diferente da utilizada no Brasil, que é a escala em Celsius (°C). A temperatura, em Fahrenheit, pode ser determinada pela expressão:</a:t>
                </a: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+32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que C é a temperatura em Celsius.</a:t>
                </a:r>
              </a:p>
              <a:p>
                <a:pPr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Ao meio-dia, foi constatada a temperatura de 32</a:t>
                </a:r>
                <a:r>
                  <a:rPr lang="pt-BR" sz="2200" kern="100" dirty="0">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em Heitoraí-GO.</a:t>
                </a:r>
              </a:p>
              <a:p>
                <a:pPr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temperatura constatada, em Fahrenheit, foi de</a:t>
                </a:r>
              </a:p>
              <a:p>
                <a:pPr algn="just">
                  <a:lnSpc>
                    <a:spcPct val="115000"/>
                  </a:lnSpc>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25,6. </a:t>
                </a:r>
                <a:r>
                  <a:rPr lang="pt-BR" sz="2200" kern="100" dirty="0">
                    <a:latin typeface="Arial Narrow" panose="020B0606020202030204" pitchFamily="34" charset="0"/>
                    <a:ea typeface="Aptos" panose="020B0004020202020204" pitchFamily="34" charset="0"/>
                    <a:cs typeface="Times New Roman" panose="02020603050405020304" pitchFamily="18" charset="0"/>
                  </a:rPr>
                  <a:t>		(D) 75,2. </a:t>
                </a:r>
              </a:p>
              <a:p>
                <a:pPr algn="just">
                  <a:lnSpc>
                    <a:spcPct val="115000"/>
                  </a:lnSpc>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57,6. </a:t>
                </a:r>
                <a:r>
                  <a:rPr lang="pt-BR" sz="2200" kern="100" dirty="0">
                    <a:latin typeface="Arial Narrow" panose="020B0606020202030204" pitchFamily="34" charset="0"/>
                    <a:ea typeface="Aptos" panose="020B0004020202020204" pitchFamily="34" charset="0"/>
                    <a:cs typeface="Times New Roman" panose="02020603050405020304" pitchFamily="18" charset="0"/>
                  </a:rPr>
                  <a:t>		(E) 89,6. </a:t>
                </a:r>
              </a:p>
              <a:p>
                <a:pPr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64,0. </a:t>
                </a:r>
              </a:p>
            </p:txBody>
          </p:sp>
        </mc:Choice>
        <mc:Fallback xmlns="">
          <p:sp>
            <p:nvSpPr>
              <p:cNvPr id="6" name="CaixaDeTexto 5">
                <a:extLst>
                  <a:ext uri="{FF2B5EF4-FFF2-40B4-BE49-F238E27FC236}">
                    <a16:creationId xmlns:a16="http://schemas.microsoft.com/office/drawing/2014/main" id="{07FA2233-68B4-332C-B021-D48F95A74C5F}"/>
                  </a:ext>
                </a:extLst>
              </p:cNvPr>
              <p:cNvSpPr txBox="1">
                <a:spLocks noRot="1" noChangeAspect="1" noMove="1" noResize="1" noEditPoints="1" noAdjustHandles="1" noChangeArrowheads="1" noChangeShapeType="1" noTextEdit="1"/>
              </p:cNvSpPr>
              <p:nvPr/>
            </p:nvSpPr>
            <p:spPr>
              <a:xfrm>
                <a:off x="6267035" y="737759"/>
                <a:ext cx="5760000" cy="5820504"/>
              </a:xfrm>
              <a:prstGeom prst="rect">
                <a:avLst/>
              </a:prstGeom>
              <a:blipFill>
                <a:blip r:embed="rId4"/>
                <a:stretch>
                  <a:fillRect l="-1376" t="-524" r="-1376" b="-1257"/>
                </a:stretch>
              </a:blipFill>
            </p:spPr>
            <p:txBody>
              <a:bodyPr/>
              <a:lstStyle/>
              <a:p>
                <a:r>
                  <a:rPr lang="pt-BR">
                    <a:noFill/>
                  </a:rPr>
                  <a:t> </a:t>
                </a:r>
              </a:p>
            </p:txBody>
          </p:sp>
        </mc:Fallback>
      </mc:AlternateContent>
    </p:spTree>
    <p:extLst>
      <p:ext uri="{BB962C8B-B14F-4D97-AF65-F5344CB8AC3E}">
        <p14:creationId xmlns:p14="http://schemas.microsoft.com/office/powerpoint/2010/main" val="241673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9203314-2EBA-147D-3CA2-F685BA8F1C87}"/>
                  </a:ext>
                </a:extLst>
              </p:cNvPr>
              <p:cNvSpPr txBox="1"/>
              <p:nvPr/>
            </p:nvSpPr>
            <p:spPr>
              <a:xfrm>
                <a:off x="156000" y="789721"/>
                <a:ext cx="5760000" cy="4391587"/>
              </a:xfrm>
              <a:prstGeom prst="rect">
                <a:avLst/>
              </a:prstGeom>
              <a:noFill/>
            </p:spPr>
            <p:txBody>
              <a:bodyPr wrap="square">
                <a:spAutoFit/>
              </a:bodyPr>
              <a:lstStyle/>
              <a:p>
                <a:pPr algn="just">
                  <a:lnSpc>
                    <a:spcPct val="150000"/>
                  </a:lnSpc>
                  <a:spcAft>
                    <a:spcPts val="1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a:t>
                </a:r>
                <a:r>
                  <a:rPr lang="pt-BR" sz="2200" kern="0" dirty="0">
                    <a:effectLst/>
                    <a:latin typeface="Arial Narrow" panose="020B0606020202030204" pitchFamily="34" charset="0"/>
                    <a:ea typeface="Arial" panose="020B060402020202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Selma calculou corretamente o valor da expressão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up>
                    </m:sSup>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para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1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o resultado encontrado por Selma?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1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1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1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1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1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68</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9203314-2EBA-147D-3CA2-F685BA8F1C87}"/>
                  </a:ext>
                </a:extLst>
              </p:cNvPr>
              <p:cNvSpPr txBox="1">
                <a:spLocks noRot="1" noChangeAspect="1" noMove="1" noResize="1" noEditPoints="1" noAdjustHandles="1" noChangeArrowheads="1" noChangeShapeType="1" noTextEdit="1"/>
              </p:cNvSpPr>
              <p:nvPr/>
            </p:nvSpPr>
            <p:spPr>
              <a:xfrm>
                <a:off x="156000" y="789721"/>
                <a:ext cx="5760000" cy="4391587"/>
              </a:xfrm>
              <a:prstGeom prst="rect">
                <a:avLst/>
              </a:prstGeom>
              <a:blipFill>
                <a:blip r:embed="rId2"/>
                <a:stretch>
                  <a:fillRect l="-1377" r="-1483" b="-194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8340B8D5-EE4A-41B0-A60D-04333565A1BC}"/>
                  </a:ext>
                </a:extLst>
              </p:cNvPr>
              <p:cNvSpPr txBox="1"/>
              <p:nvPr/>
            </p:nvSpPr>
            <p:spPr>
              <a:xfrm>
                <a:off x="6276000" y="789721"/>
                <a:ext cx="5760000" cy="5933932"/>
              </a:xfrm>
              <a:prstGeom prst="rect">
                <a:avLst/>
              </a:prstGeom>
              <a:noFill/>
            </p:spPr>
            <p:txBody>
              <a:bodyPr wrap="square">
                <a:spAutoFit/>
              </a:bodyPr>
              <a:lstStyle/>
              <a:p>
                <a:pPr algn="just">
                  <a:spcAft>
                    <a:spcPts val="100"/>
                  </a:spcAft>
                </a:pPr>
                <a:r>
                  <a:rPr lang="pt-BR" sz="2200" b="1" dirty="0">
                    <a:latin typeface="Arial Narrow" panose="020B0606020202030204" pitchFamily="34" charset="0"/>
                  </a:rPr>
                  <a:t>Item 4.</a:t>
                </a:r>
                <a:r>
                  <a:rPr lang="pt-BR" sz="2200" dirty="0">
                    <a:latin typeface="Arial Narrow" panose="020B0606020202030204" pitchFamily="34" charset="0"/>
                  </a:rPr>
                  <a:t> Observe a expressão algébrica a seguir:</a:t>
                </a:r>
              </a:p>
              <a:p>
                <a:pPr algn="just">
                  <a:spcAft>
                    <a:spcPts val="100"/>
                  </a:spcAft>
                </a:pPr>
                <a14:m>
                  <m:oMathPara xmlns:m="http://schemas.openxmlformats.org/officeDocument/2006/math">
                    <m:oMathParaPr>
                      <m:jc m:val="centerGroup"/>
                    </m:oMathParaPr>
                    <m:oMath xmlns:m="http://schemas.openxmlformats.org/officeDocument/2006/math">
                      <m:rad>
                        <m:radPr>
                          <m:degHide m:val="on"/>
                          <m:ctrlPr>
                            <a:rPr lang="pt-BR" sz="2200" i="1">
                              <a:latin typeface="Cambria Math" panose="02040503050406030204" pitchFamily="18" charset="0"/>
                            </a:rPr>
                          </m:ctrlPr>
                        </m:radPr>
                        <m:deg/>
                        <m:e>
                          <m:sSup>
                            <m:sSupPr>
                              <m:ctrlPr>
                                <a:rPr lang="pt-BR" sz="2200" i="1">
                                  <a:latin typeface="Cambria Math" panose="02040503050406030204" pitchFamily="18" charset="0"/>
                                </a:rPr>
                              </m:ctrlPr>
                            </m:sSupPr>
                            <m:e>
                              <m:r>
                                <a:rPr lang="pt-BR" sz="2200" i="1">
                                  <a:latin typeface="Cambria Math" panose="02040503050406030204" pitchFamily="18" charset="0"/>
                                </a:rPr>
                                <m:t>𝑏</m:t>
                              </m:r>
                            </m:e>
                            <m:sup>
                              <m:r>
                                <a:rPr lang="pt-BR" sz="2200" i="1">
                                  <a:latin typeface="Cambria Math" panose="02040503050406030204" pitchFamily="18" charset="0"/>
                                </a:rPr>
                                <m:t>2</m:t>
                              </m:r>
                            </m:sup>
                          </m:sSup>
                          <m:r>
                            <a:rPr lang="pt-BR" sz="2200" i="1">
                              <a:latin typeface="Cambria Math" panose="02040503050406030204" pitchFamily="18" charset="0"/>
                            </a:rPr>
                            <m:t>−4</m:t>
                          </m:r>
                          <m:r>
                            <a:rPr lang="pt-BR" sz="2200" i="1">
                              <a:latin typeface="Cambria Math" panose="02040503050406030204" pitchFamily="18" charset="0"/>
                            </a:rPr>
                            <m:t>𝑎𝑐</m:t>
                          </m:r>
                          <m:r>
                            <a:rPr lang="pt-BR" sz="2200" i="1">
                              <a:latin typeface="Cambria Math" panose="02040503050406030204" pitchFamily="18" charset="0"/>
                            </a:rPr>
                            <m:t> </m:t>
                          </m:r>
                        </m:e>
                      </m:rad>
                    </m:oMath>
                  </m:oMathPara>
                </a14:m>
                <a:endParaRPr lang="pt-BR" sz="2200" dirty="0">
                  <a:latin typeface="Arial Narrow" panose="020B0606020202030204" pitchFamily="34" charset="0"/>
                </a:endParaRPr>
              </a:p>
              <a:p>
                <a:pPr algn="just">
                  <a:spcAft>
                    <a:spcPts val="100"/>
                  </a:spcAft>
                </a:pPr>
                <a:r>
                  <a:rPr lang="pt-BR" sz="2200" dirty="0">
                    <a:latin typeface="Arial Narrow" panose="020B0606020202030204" pitchFamily="34" charset="0"/>
                  </a:rPr>
                  <a:t>Qual o valor dessa expressão quando </a:t>
                </a:r>
                <a14:m>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=−1, </m:t>
                    </m:r>
                    <m:r>
                      <a:rPr lang="pt-BR" sz="2200" i="1">
                        <a:latin typeface="Cambria Math" panose="02040503050406030204" pitchFamily="18" charset="0"/>
                      </a:rPr>
                      <m:t>𝑏</m:t>
                    </m:r>
                    <m:r>
                      <a:rPr lang="pt-BR" sz="2200" i="1">
                        <a:latin typeface="Cambria Math" panose="02040503050406030204" pitchFamily="18" charset="0"/>
                      </a:rPr>
                      <m:t>=6</m:t>
                    </m:r>
                  </m:oMath>
                </a14:m>
                <a:r>
                  <a:rPr lang="pt-BR" sz="2200" dirty="0">
                    <a:latin typeface="Arial Narrow" panose="020B0606020202030204" pitchFamily="34" charset="0"/>
                  </a:rPr>
                  <a:t> e </a:t>
                </a:r>
                <a14:m>
                  <m:oMath xmlns:m="http://schemas.openxmlformats.org/officeDocument/2006/math">
                    <m:r>
                      <a:rPr lang="pt-BR" sz="2200" i="1">
                        <a:latin typeface="Cambria Math" panose="02040503050406030204" pitchFamily="18" charset="0"/>
                      </a:rPr>
                      <m:t>𝑐</m:t>
                    </m:r>
                    <m:r>
                      <a:rPr lang="pt-BR" sz="2200" i="1">
                        <a:latin typeface="Cambria Math" panose="02040503050406030204" pitchFamily="18" charset="0"/>
                      </a:rPr>
                      <m:t>=−9</m:t>
                    </m:r>
                  </m:oMath>
                </a14:m>
                <a:r>
                  <a:rPr lang="pt-BR" sz="2200" dirty="0">
                    <a:latin typeface="Arial Narrow" panose="020B0606020202030204" pitchFamily="34" charset="0"/>
                  </a:rPr>
                  <a:t> ?</a:t>
                </a:r>
              </a:p>
              <a:p>
                <a:pPr algn="just">
                  <a:spcAft>
                    <a:spcPts val="100"/>
                  </a:spcAft>
                </a:pPr>
                <a:r>
                  <a:rPr lang="pt-BR" sz="2200" dirty="0">
                    <a:latin typeface="Arial Narrow" panose="020B0606020202030204" pitchFamily="34" charset="0"/>
                  </a:rPr>
                  <a:t>(A) </a:t>
                </a:r>
                <a14:m>
                  <m:oMath xmlns:m="http://schemas.openxmlformats.org/officeDocument/2006/math">
                    <m:r>
                      <a:rPr lang="pt-BR" sz="2200" i="1">
                        <a:latin typeface="Cambria Math" panose="02040503050406030204" pitchFamily="18" charset="0"/>
                      </a:rPr>
                      <m:t>−36</m:t>
                    </m:r>
                  </m:oMath>
                </a14:m>
                <a:r>
                  <a:rPr lang="pt-BR" sz="2200" dirty="0">
                    <a:latin typeface="Arial Narrow" panose="020B0606020202030204" pitchFamily="34" charset="0"/>
                  </a:rPr>
                  <a:t>			(D)</a:t>
                </a:r>
                <a14:m>
                  <m:oMath xmlns:m="http://schemas.openxmlformats.org/officeDocument/2006/math">
                    <m:r>
                      <a:rPr lang="pt-BR" sz="2200" i="1">
                        <a:latin typeface="Cambria Math" panose="02040503050406030204" pitchFamily="18" charset="0"/>
                      </a:rPr>
                      <m:t> 48</m:t>
                    </m:r>
                  </m:oMath>
                </a14:m>
                <a:endParaRPr lang="pt-BR" sz="2200" dirty="0">
                  <a:latin typeface="Arial Narrow" panose="020B0606020202030204" pitchFamily="34" charset="0"/>
                </a:endParaRPr>
              </a:p>
              <a:p>
                <a:pPr algn="just">
                  <a:spcAft>
                    <a:spcPts val="100"/>
                  </a:spcAft>
                </a:pPr>
                <a:r>
                  <a:rPr lang="pt-BR" sz="2200" dirty="0">
                    <a:latin typeface="Arial Narrow" panose="020B0606020202030204" pitchFamily="34" charset="0"/>
                  </a:rPr>
                  <a:t>(B)</a:t>
                </a:r>
                <a:r>
                  <a:rPr lang="pt-BR" sz="2200" i="1" dirty="0">
                    <a:latin typeface="Arial Narrow" panose="020B0606020202030204" pitchFamily="34" charset="0"/>
                  </a:rPr>
                  <a:t> </a:t>
                </a:r>
                <a14:m>
                  <m:oMath xmlns:m="http://schemas.openxmlformats.org/officeDocument/2006/math">
                    <m:r>
                      <a:rPr lang="pt-BR" sz="2200" i="1">
                        <a:latin typeface="Cambria Math" panose="02040503050406030204" pitchFamily="18" charset="0"/>
                      </a:rPr>
                      <m:t>−24</m:t>
                    </m:r>
                  </m:oMath>
                </a14:m>
                <a:r>
                  <a:rPr lang="pt-BR" sz="2200" dirty="0">
                    <a:latin typeface="Arial Narrow" panose="020B0606020202030204" pitchFamily="34" charset="0"/>
                  </a:rPr>
                  <a:t>			(E) </a:t>
                </a:r>
                <a14:m>
                  <m:oMath xmlns:m="http://schemas.openxmlformats.org/officeDocument/2006/math">
                    <m:r>
                      <a:rPr lang="pt-BR" sz="2200" i="1">
                        <a:latin typeface="Cambria Math" panose="02040503050406030204" pitchFamily="18" charset="0"/>
                      </a:rPr>
                      <m:t>72</m:t>
                    </m:r>
                  </m:oMath>
                </a14:m>
                <a:endParaRPr lang="pt-BR" sz="2200" dirty="0">
                  <a:latin typeface="Arial Narrow" panose="020B0606020202030204" pitchFamily="34" charset="0"/>
                </a:endParaRPr>
              </a:p>
              <a:p>
                <a:pPr algn="just">
                  <a:spcAft>
                    <a:spcPts val="100"/>
                  </a:spcAft>
                </a:pPr>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0</m:t>
                    </m:r>
                  </m:oMath>
                </a14:m>
                <a:endParaRPr lang="pt-BR" sz="2200" dirty="0">
                  <a:latin typeface="Arial Narrow" panose="020B0606020202030204" pitchFamily="34" charset="0"/>
                </a:endParaRPr>
              </a:p>
              <a:p>
                <a:pPr algn="just">
                  <a:spcAft>
                    <a:spcPts val="1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100"/>
                  </a:spcAft>
                </a:pPr>
                <a:r>
                  <a:rPr lang="pt-BR" sz="2200" b="1" dirty="0">
                    <a:latin typeface="Arial Narrow" panose="020B0606020202030204" pitchFamily="34" charset="0"/>
                  </a:rPr>
                  <a:t>Item 5.</a:t>
                </a:r>
                <a:r>
                  <a:rPr lang="pt-BR" sz="2200" dirty="0">
                    <a:latin typeface="Arial Narrow" panose="020B0606020202030204" pitchFamily="34" charset="0"/>
                  </a:rPr>
                  <a:t> Considere </a:t>
                </a:r>
                <a14:m>
                  <m:oMath xmlns:m="http://schemas.openxmlformats.org/officeDocument/2006/math">
                    <m:r>
                      <a:rPr lang="pt-BR" sz="2200" i="1">
                        <a:latin typeface="Cambria Math" panose="02040503050406030204" pitchFamily="18" charset="0"/>
                      </a:rPr>
                      <m:t>𝑥</m:t>
                    </m:r>
                  </m:oMath>
                </a14:m>
                <a:r>
                  <a:rPr lang="pt-BR" sz="2200" dirty="0">
                    <a:latin typeface="Arial Narrow" panose="020B0606020202030204" pitchFamily="34" charset="0"/>
                  </a:rPr>
                  <a:t> e </a:t>
                </a:r>
                <a14:m>
                  <m:oMath xmlns:m="http://schemas.openxmlformats.org/officeDocument/2006/math">
                    <m:r>
                      <a:rPr lang="pt-BR" sz="2200" i="1">
                        <a:latin typeface="Cambria Math" panose="02040503050406030204" pitchFamily="18" charset="0"/>
                      </a:rPr>
                      <m:t>𝑦</m:t>
                    </m:r>
                  </m:oMath>
                </a14:m>
                <a:r>
                  <a:rPr lang="pt-BR" sz="2200" dirty="0">
                    <a:latin typeface="Arial Narrow" panose="020B0606020202030204" pitchFamily="34" charset="0"/>
                  </a:rPr>
                  <a:t> números reais inteiros positivos, tais que:</a:t>
                </a:r>
              </a:p>
              <a:p>
                <a:pPr algn="just">
                  <a:spcAft>
                    <a:spcPts val="100"/>
                  </a:spcAft>
                </a:pPr>
                <a:endParaRPr lang="pt-BR" sz="1050" dirty="0">
                  <a:latin typeface="Arial Narrow" panose="020B0606020202030204" pitchFamily="34" charset="0"/>
                </a:endParaRPr>
              </a:p>
              <a:p>
                <a:pPr algn="just">
                  <a:spcAft>
                    <a:spcPts val="100"/>
                  </a:spcAft>
                </a:pPr>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𝑥</m:t>
                      </m:r>
                      <m:r>
                        <a:rPr lang="pt-BR" sz="2200" i="1">
                          <a:latin typeface="Cambria Math" panose="02040503050406030204" pitchFamily="18" charset="0"/>
                        </a:rPr>
                        <m:t> − </m:t>
                      </m:r>
                      <m:r>
                        <a:rPr lang="pt-BR" sz="2200" i="1">
                          <a:latin typeface="Cambria Math" panose="02040503050406030204" pitchFamily="18" charset="0"/>
                        </a:rPr>
                        <m:t>𝑦</m:t>
                      </m:r>
                      <m:r>
                        <a:rPr lang="pt-BR" sz="2200" i="1">
                          <a:latin typeface="Cambria Math" panose="02040503050406030204" pitchFamily="18" charset="0"/>
                        </a:rPr>
                        <m:t>=7 </m:t>
                      </m:r>
                      <m:r>
                        <a:rPr lang="pt-BR" sz="2200" b="0" i="0" smtClean="0">
                          <a:latin typeface="Cambria Math" panose="02040503050406030204" pitchFamily="18" charset="0"/>
                        </a:rPr>
                        <m:t>   </m:t>
                      </m:r>
                      <m:r>
                        <m:rPr>
                          <m:sty m:val="p"/>
                        </m:rPr>
                        <a:rPr lang="pt-BR" sz="2200">
                          <a:latin typeface="Cambria Math" panose="02040503050406030204" pitchFamily="18" charset="0"/>
                        </a:rPr>
                        <m:t>e</m:t>
                      </m:r>
                      <m:r>
                        <a:rPr lang="pt-BR" sz="2200">
                          <a:latin typeface="Cambria Math" panose="02040503050406030204" pitchFamily="18" charset="0"/>
                        </a:rPr>
                        <m:t>   </m:t>
                      </m:r>
                      <m:r>
                        <a:rPr lang="pt-BR" sz="2200">
                          <a:latin typeface="Cambria Math" panose="02040503050406030204" pitchFamily="18" charset="0"/>
                        </a:rPr>
                        <m:t> </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𝑦</m:t>
                      </m:r>
                      <m:r>
                        <a:rPr lang="pt-BR" sz="2200" i="1">
                          <a:latin typeface="Cambria Math" panose="02040503050406030204" pitchFamily="18" charset="0"/>
                        </a:rPr>
                        <m:t>−</m:t>
                      </m:r>
                      <m:r>
                        <a:rPr lang="pt-BR" sz="2200" i="1">
                          <a:latin typeface="Cambria Math" panose="02040503050406030204" pitchFamily="18" charset="0"/>
                        </a:rPr>
                        <m:t>𝑥</m:t>
                      </m:r>
                      <m:sSup>
                        <m:sSupPr>
                          <m:ctrlPr>
                            <a:rPr lang="pt-BR" sz="2200" i="1">
                              <a:latin typeface="Cambria Math" panose="02040503050406030204" pitchFamily="18" charset="0"/>
                            </a:rPr>
                          </m:ctrlPr>
                        </m:sSupPr>
                        <m:e>
                          <m:r>
                            <a:rPr lang="pt-BR" sz="2200" i="1">
                              <a:latin typeface="Cambria Math" panose="02040503050406030204" pitchFamily="18" charset="0"/>
                            </a:rPr>
                            <m:t>𝑦</m:t>
                          </m:r>
                        </m:e>
                        <m:sup>
                          <m:r>
                            <a:rPr lang="pt-BR" sz="2200" i="1">
                              <a:latin typeface="Cambria Math" panose="02040503050406030204" pitchFamily="18" charset="0"/>
                            </a:rPr>
                            <m:t>2</m:t>
                          </m:r>
                        </m:sup>
                      </m:sSup>
                      <m:r>
                        <a:rPr lang="pt-BR" sz="2200" i="1">
                          <a:latin typeface="Cambria Math" panose="02040503050406030204" pitchFamily="18" charset="0"/>
                        </a:rPr>
                        <m:t>=210</m:t>
                      </m:r>
                    </m:oMath>
                  </m:oMathPara>
                </a14:m>
                <a:endParaRPr lang="pt-BR" sz="2200" dirty="0">
                  <a:latin typeface="Arial Narrow" panose="020B0606020202030204" pitchFamily="34" charset="0"/>
                </a:endParaRPr>
              </a:p>
              <a:p>
                <a:pPr algn="just">
                  <a:spcAft>
                    <a:spcPts val="100"/>
                  </a:spcAft>
                </a:pPr>
                <a:endParaRPr lang="pt-BR" sz="1100" dirty="0">
                  <a:latin typeface="Arial Narrow" panose="020B0606020202030204" pitchFamily="34" charset="0"/>
                </a:endParaRPr>
              </a:p>
              <a:p>
                <a:pPr algn="just">
                  <a:spcAft>
                    <a:spcPts val="100"/>
                  </a:spcAft>
                </a:pPr>
                <a:r>
                  <a:rPr lang="pt-BR" sz="2200" dirty="0">
                    <a:latin typeface="Arial Narrow" panose="020B0606020202030204" pitchFamily="34" charset="0"/>
                  </a:rPr>
                  <a:t>O valor de </a:t>
                </a:r>
                <a14:m>
                  <m:oMath xmlns:m="http://schemas.openxmlformats.org/officeDocument/2006/math">
                    <m:r>
                      <a:rPr lang="pt-BR" sz="2200" i="1">
                        <a:latin typeface="Cambria Math" panose="02040503050406030204" pitchFamily="18" charset="0"/>
                      </a:rPr>
                      <m:t>𝑥𝑦</m:t>
                    </m:r>
                  </m:oMath>
                </a14:m>
                <a:r>
                  <a:rPr lang="pt-BR" sz="2200" dirty="0">
                    <a:latin typeface="Arial Narrow" panose="020B0606020202030204" pitchFamily="34" charset="0"/>
                  </a:rPr>
                  <a:t> é igual a</a:t>
                </a:r>
              </a:p>
              <a:p>
                <a:pPr algn="just">
                  <a:spcAft>
                    <a:spcPts val="100"/>
                  </a:spcAft>
                </a:pPr>
                <a:r>
                  <a:rPr lang="pt-BR" sz="2200" dirty="0">
                    <a:latin typeface="Arial Narrow" panose="020B0606020202030204" pitchFamily="34" charset="0"/>
                  </a:rPr>
                  <a:t>(A) 7.			(D) 37.</a:t>
                </a:r>
              </a:p>
              <a:p>
                <a:pPr algn="just">
                  <a:spcAft>
                    <a:spcPts val="100"/>
                  </a:spcAft>
                </a:pPr>
                <a:r>
                  <a:rPr lang="pt-BR" sz="2200" dirty="0">
                    <a:latin typeface="Arial Narrow" panose="020B0606020202030204" pitchFamily="34" charset="0"/>
                  </a:rPr>
                  <a:t>(B) 10.			(E) 42.</a:t>
                </a:r>
              </a:p>
              <a:p>
                <a:pPr algn="just">
                  <a:spcAft>
                    <a:spcPts val="100"/>
                  </a:spcAft>
                </a:pPr>
                <a:r>
                  <a:rPr lang="pt-BR" sz="2200" dirty="0">
                    <a:latin typeface="Arial Narrow" panose="020B0606020202030204" pitchFamily="34" charset="0"/>
                  </a:rPr>
                  <a:t>(C) 30.</a:t>
                </a:r>
              </a:p>
            </p:txBody>
          </p:sp>
        </mc:Choice>
        <mc:Fallback>
          <p:sp>
            <p:nvSpPr>
              <p:cNvPr id="4" name="CaixaDeTexto 3">
                <a:extLst>
                  <a:ext uri="{FF2B5EF4-FFF2-40B4-BE49-F238E27FC236}">
                    <a16:creationId xmlns:a16="http://schemas.microsoft.com/office/drawing/2014/main" id="{8340B8D5-EE4A-41B0-A60D-04333565A1BC}"/>
                  </a:ext>
                </a:extLst>
              </p:cNvPr>
              <p:cNvSpPr txBox="1">
                <a:spLocks noRot="1" noChangeAspect="1" noMove="1" noResize="1" noEditPoints="1" noAdjustHandles="1" noChangeArrowheads="1" noChangeShapeType="1" noTextEdit="1"/>
              </p:cNvSpPr>
              <p:nvPr/>
            </p:nvSpPr>
            <p:spPr>
              <a:xfrm>
                <a:off x="6276000" y="789721"/>
                <a:ext cx="5760000" cy="5933932"/>
              </a:xfrm>
              <a:prstGeom prst="rect">
                <a:avLst/>
              </a:prstGeom>
              <a:blipFill>
                <a:blip r:embed="rId3"/>
                <a:stretch>
                  <a:fillRect l="-1377" t="-719" r="-1483"/>
                </a:stretch>
              </a:blipFill>
            </p:spPr>
            <p:txBody>
              <a:bodyPr/>
              <a:lstStyle/>
              <a:p>
                <a:r>
                  <a:rPr lang="pt-BR">
                    <a:noFill/>
                  </a:rPr>
                  <a:t> </a:t>
                </a:r>
              </a:p>
            </p:txBody>
          </p:sp>
        </mc:Fallback>
      </mc:AlternateContent>
    </p:spTree>
    <p:extLst>
      <p:ext uri="{BB962C8B-B14F-4D97-AF65-F5344CB8AC3E}">
        <p14:creationId xmlns:p14="http://schemas.microsoft.com/office/powerpoint/2010/main" val="3618256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9A774E9-B194-601E-4D09-50A284E6AC3E}"/>
              </a:ext>
            </a:extLst>
          </p:cNvPr>
          <p:cNvPicPr>
            <a:picLocks noChangeAspect="1"/>
          </p:cNvPicPr>
          <p:nvPr/>
        </p:nvPicPr>
        <p:blipFill>
          <a:blip r:embed="rId2"/>
          <a:srcRect l="1170"/>
          <a:stretch>
            <a:fillRect/>
          </a:stretch>
        </p:blipFill>
        <p:spPr>
          <a:xfrm>
            <a:off x="156000" y="612001"/>
            <a:ext cx="3600000" cy="740667"/>
          </a:xfrm>
          <a:prstGeom prst="rect">
            <a:avLst/>
          </a:prstGeom>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03A665B4-A4A3-C152-0C88-F91CC6F56147}"/>
                  </a:ext>
                </a:extLst>
              </p:cNvPr>
              <p:cNvSpPr txBox="1"/>
              <p:nvPr/>
            </p:nvSpPr>
            <p:spPr>
              <a:xfrm>
                <a:off x="156000" y="1278535"/>
                <a:ext cx="5760000" cy="3503523"/>
              </a:xfrm>
              <a:prstGeom prst="rect">
                <a:avLst/>
              </a:prstGeom>
              <a:noFill/>
            </p:spPr>
            <p:txBody>
              <a:bodyPr wrap="square">
                <a:spAutoFit/>
              </a:bodyPr>
              <a:lstStyle/>
              <a:p>
                <a:pPr algn="ctr">
                  <a:lnSpc>
                    <a:spcPct val="115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QUADRADO PERFEITO</a:t>
                </a:r>
              </a:p>
              <a:p>
                <a:pPr algn="ctr">
                  <a:lnSpc>
                    <a:spcPct val="115000"/>
                  </a:lnSpc>
                  <a:spcAft>
                    <a:spcPts val="400"/>
                  </a:spcAft>
                  <a:buNone/>
                </a:pPr>
                <a:endParaRPr lang="pt-BR" sz="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 quadrado perfeito é todo número que pode ser escrito como o quadrado de outro número natural.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Em linguagem matemática: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𝒏</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 é </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𝒒𝒖𝒂𝒅𝒓𝒂𝒅𝒐</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𝒑𝒆𝒓𝒇𝒆𝒊𝒕𝒐</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𝒏</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𝒌</m:t>
                          </m:r>
                        </m:e>
                        <m:sup>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𝒄𝒐𝒎</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𝒌</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000" b="1" i="1" kern="100">
                          <a:effectLst/>
                          <a:latin typeface="Cambria Math" panose="02040503050406030204" pitchFamily="18" charset="0"/>
                          <a:ea typeface="Calibri" panose="020F0502020204030204" pitchFamily="34" charset="0"/>
                          <a:cs typeface="Times New Roman" panose="02020603050405020304" pitchFamily="18" charset="0"/>
                        </a:rPr>
                        <m:t>ℕ</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Dessa forma, existe um número natural que, multiplicado por ele mesmo, resulta nesse número.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os quadrados perfeitos a seguir:</a:t>
                </a:r>
              </a:p>
            </p:txBody>
          </p:sp>
        </mc:Choice>
        <mc:Fallback>
          <p:sp>
            <p:nvSpPr>
              <p:cNvPr id="5" name="CaixaDeTexto 4">
                <a:extLst>
                  <a:ext uri="{FF2B5EF4-FFF2-40B4-BE49-F238E27FC236}">
                    <a16:creationId xmlns:a16="http://schemas.microsoft.com/office/drawing/2014/main" id="{03A665B4-A4A3-C152-0C88-F91CC6F56147}"/>
                  </a:ext>
                </a:extLst>
              </p:cNvPr>
              <p:cNvSpPr txBox="1">
                <a:spLocks noRot="1" noChangeAspect="1" noMove="1" noResize="1" noEditPoints="1" noAdjustHandles="1" noChangeArrowheads="1" noChangeShapeType="1" noTextEdit="1"/>
              </p:cNvSpPr>
              <p:nvPr/>
            </p:nvSpPr>
            <p:spPr>
              <a:xfrm>
                <a:off x="156000" y="1278535"/>
                <a:ext cx="5760000" cy="3503523"/>
              </a:xfrm>
              <a:prstGeom prst="rect">
                <a:avLst/>
              </a:prstGeom>
              <a:blipFill>
                <a:blip r:embed="rId3"/>
                <a:stretch>
                  <a:fillRect l="-1377" t="-871" r="-1483" b="-1220"/>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284A2ED9-652E-F562-964B-5D514028C35E}"/>
              </a:ext>
            </a:extLst>
          </p:cNvPr>
          <p:cNvPicPr>
            <a:picLocks noChangeAspect="1"/>
          </p:cNvPicPr>
          <p:nvPr/>
        </p:nvPicPr>
        <p:blipFill rotWithShape="1">
          <a:blip r:embed="rId4"/>
          <a:srcRect r="5004" b="9289"/>
          <a:stretch>
            <a:fillRect/>
          </a:stretch>
        </p:blipFill>
        <p:spPr bwMode="auto">
          <a:xfrm>
            <a:off x="687741" y="4782058"/>
            <a:ext cx="4950623" cy="1839483"/>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9E3B3C23-BB44-79FC-CD94-334AF5D6DC83}"/>
              </a:ext>
            </a:extLst>
          </p:cNvPr>
          <p:cNvSpPr txBox="1"/>
          <p:nvPr/>
        </p:nvSpPr>
        <p:spPr>
          <a:xfrm>
            <a:off x="6276000" y="794429"/>
            <a:ext cx="5760000" cy="801117"/>
          </a:xfrm>
          <a:prstGeom prst="rect">
            <a:avLst/>
          </a:prstGeom>
          <a:noFill/>
        </p:spPr>
        <p:txBody>
          <a:bodyPr wrap="square">
            <a:spAutoFit/>
          </a:bodyPr>
          <a:lstStyle/>
          <a:p>
            <a:pPr algn="just">
              <a:lnSpc>
                <a:spcPct val="107000"/>
              </a:lnSpc>
              <a:spcBef>
                <a:spcPts val="1200"/>
              </a:spcBef>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Veja alguns exemplos de números que são quadrados perfeitos: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1738F0F6-133A-45D6-500D-6061F43F8723}"/>
              </a:ext>
            </a:extLst>
          </p:cNvPr>
          <p:cNvPicPr>
            <a:picLocks noChangeAspect="1"/>
          </p:cNvPicPr>
          <p:nvPr/>
        </p:nvPicPr>
        <p:blipFill>
          <a:blip r:embed="rId5"/>
          <a:srcRect l="31074" r="30936" b="9018"/>
          <a:stretch>
            <a:fillRect/>
          </a:stretch>
        </p:blipFill>
        <p:spPr>
          <a:xfrm>
            <a:off x="6996000" y="1730188"/>
            <a:ext cx="4320000" cy="4517900"/>
          </a:xfrm>
          <a:prstGeom prst="rect">
            <a:avLst/>
          </a:prstGeom>
        </p:spPr>
      </p:pic>
    </p:spTree>
    <p:extLst>
      <p:ext uri="{BB962C8B-B14F-4D97-AF65-F5344CB8AC3E}">
        <p14:creationId xmlns:p14="http://schemas.microsoft.com/office/powerpoint/2010/main" val="1714473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B638CD5B-FDA4-4885-7F91-E6D24C9ABEA9}"/>
                  </a:ext>
                </a:extLst>
              </p:cNvPr>
              <p:cNvSpPr txBox="1"/>
              <p:nvPr/>
            </p:nvSpPr>
            <p:spPr>
              <a:xfrm>
                <a:off x="156000" y="805584"/>
                <a:ext cx="5760000" cy="6000361"/>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Como identificar se um número é quadrado perfeito? </a:t>
                </a:r>
              </a:p>
              <a:p>
                <a:pPr algn="just">
                  <a:buNone/>
                </a:pPr>
                <a:endParaRPr lang="pt-BR" sz="1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Método 1 –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Raiz quadrada exata.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Calculando a raiz quadrada do número temos que: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58775" lvl="3" indent="-228600" algn="jus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 a raiz for inteira, o número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58775" lvl="3" indent="-228600" algn="jus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 a raiz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não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for inteira, o número não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 xmlns:m="http://schemas.openxmlformats.org/officeDocument/2006/math">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36</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36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 xmlns:m="http://schemas.openxmlformats.org/officeDocument/2006/math">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20</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4,47 </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20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n</a:t>
                </a:r>
                <a:r>
                  <a:rPr lang="pt-BR" sz="2200" b="1" kern="100" dirty="0">
                    <a:effectLst/>
                    <a:latin typeface="Arial Narrow" panose="020B0606020202030204" pitchFamily="34" charset="0"/>
                    <a:ea typeface="Calibri" panose="020F0502020204030204" pitchFamily="34" charset="0"/>
                    <a:cs typeface="Arial Narrow" panose="020B0606020202030204" pitchFamily="34" charset="0"/>
                  </a:rPr>
                  <a:t>ã</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Em caso algébricos, considerando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ℕ</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 xmlns:m="http://schemas.openxmlformats.org/officeDocument/2006/math">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16</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16</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 xmlns:m="http://schemas.openxmlformats.org/officeDocument/2006/math">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não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B638CD5B-FDA4-4885-7F91-E6D24C9ABEA9}"/>
                  </a:ext>
                </a:extLst>
              </p:cNvPr>
              <p:cNvSpPr txBox="1">
                <a:spLocks noRot="1" noChangeAspect="1" noMove="1" noResize="1" noEditPoints="1" noAdjustHandles="1" noChangeArrowheads="1" noChangeShapeType="1" noTextEdit="1"/>
              </p:cNvSpPr>
              <p:nvPr/>
            </p:nvSpPr>
            <p:spPr>
              <a:xfrm>
                <a:off x="156000" y="805584"/>
                <a:ext cx="5760000" cy="6000361"/>
              </a:xfrm>
              <a:prstGeom prst="rect">
                <a:avLst/>
              </a:prstGeom>
              <a:blipFill>
                <a:blip r:embed="rId2"/>
                <a:stretch>
                  <a:fillRect l="-1377" t="-711" r="-14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49DE75C-BB4D-09C8-9AD4-D7E560339F3F}"/>
                  </a:ext>
                </a:extLst>
              </p:cNvPr>
              <p:cNvSpPr txBox="1"/>
              <p:nvPr/>
            </p:nvSpPr>
            <p:spPr>
              <a:xfrm>
                <a:off x="6276000" y="805584"/>
                <a:ext cx="5760000" cy="5821658"/>
              </a:xfrm>
              <a:prstGeom prst="rect">
                <a:avLst/>
              </a:prstGeom>
              <a:noFill/>
            </p:spPr>
            <p:txBody>
              <a:bodyPr wrap="square">
                <a:spAutoFit/>
              </a:bodyPr>
              <a:lstStyle/>
              <a:p>
                <a:pPr marL="342900" lvl="0" indent="-342900" algn="just">
                  <a:lnSpc>
                    <a:spcPct val="115000"/>
                  </a:lnSpc>
                  <a:spcAft>
                    <a:spcPts val="400"/>
                  </a:spcAft>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Método 2 –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Fatoração em números primos.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 número é quadrado perfeito quando, em sua fatoração, todos os expoentes das bases são pares.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 1: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100=</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Todos os expoentes das bases são pares, logo 100 é um quadrado perfeito.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 2: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18=</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expoente do 2 é ímpar, logo 18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não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949DE75C-BB4D-09C8-9AD4-D7E560339F3F}"/>
                  </a:ext>
                </a:extLst>
              </p:cNvPr>
              <p:cNvSpPr txBox="1">
                <a:spLocks noRot="1" noChangeAspect="1" noMove="1" noResize="1" noEditPoints="1" noAdjustHandles="1" noChangeArrowheads="1" noChangeShapeType="1" noTextEdit="1"/>
              </p:cNvSpPr>
              <p:nvPr/>
            </p:nvSpPr>
            <p:spPr>
              <a:xfrm>
                <a:off x="6276000" y="805584"/>
                <a:ext cx="5760000" cy="5821658"/>
              </a:xfrm>
              <a:prstGeom prst="rect">
                <a:avLst/>
              </a:prstGeom>
              <a:blipFill>
                <a:blip r:embed="rId3"/>
                <a:stretch>
                  <a:fillRect l="-1377" t="-524" r="-1483" b="-1361"/>
                </a:stretch>
              </a:blipFill>
            </p:spPr>
            <p:txBody>
              <a:bodyPr/>
              <a:lstStyle/>
              <a:p>
                <a:r>
                  <a:rPr lang="pt-BR">
                    <a:noFill/>
                  </a:rPr>
                  <a:t> </a:t>
                </a:r>
              </a:p>
            </p:txBody>
          </p:sp>
        </mc:Fallback>
      </mc:AlternateContent>
    </p:spTree>
    <p:extLst>
      <p:ext uri="{BB962C8B-B14F-4D97-AF65-F5344CB8AC3E}">
        <p14:creationId xmlns:p14="http://schemas.microsoft.com/office/powerpoint/2010/main" val="393829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8EFF88F-3A3C-7E22-53DE-D392C4A1609D}"/>
              </a:ext>
            </a:extLst>
          </p:cNvPr>
          <p:cNvSpPr txBox="1"/>
          <p:nvPr/>
        </p:nvSpPr>
        <p:spPr>
          <a:xfrm>
            <a:off x="892629" y="733973"/>
            <a:ext cx="4323318" cy="447110"/>
          </a:xfrm>
          <a:prstGeom prst="rect">
            <a:avLst/>
          </a:prstGeom>
          <a:solidFill>
            <a:schemeClr val="bg1"/>
          </a:solidFill>
        </p:spPr>
        <p:txBody>
          <a:bodyPr wrap="square">
            <a:spAutoFit/>
          </a:bodyPr>
          <a:lstStyle/>
          <a:p>
            <a:pPr>
              <a:lnSpc>
                <a:spcPct val="115000"/>
              </a:lnSpc>
              <a:spcAft>
                <a:spcPts val="2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TRINÔMIO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959D67CE-857E-99AD-EF99-B9BB8A41E049}"/>
              </a:ext>
            </a:extLst>
          </p:cNvPr>
          <p:cNvPicPr>
            <a:picLocks noChangeAspect="1"/>
          </p:cNvPicPr>
          <p:nvPr/>
        </p:nvPicPr>
        <p:blipFill>
          <a:blip r:embed="rId2"/>
          <a:srcRect l="28504" t="-1" r="28369" b="16784"/>
          <a:stretch>
            <a:fillRect/>
          </a:stretch>
        </p:blipFill>
        <p:spPr>
          <a:xfrm>
            <a:off x="269991" y="3880358"/>
            <a:ext cx="5627720" cy="2628018"/>
          </a:xfrm>
          <a:prstGeom prst="rect">
            <a:avLst/>
          </a:prstGeom>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7143C7A5-F477-826F-D89A-3E29EDBEB37F}"/>
                  </a:ext>
                </a:extLst>
              </p:cNvPr>
              <p:cNvSpPr txBox="1"/>
              <p:nvPr/>
            </p:nvSpPr>
            <p:spPr>
              <a:xfrm>
                <a:off x="6294291" y="1277435"/>
                <a:ext cx="5760000" cy="4750981"/>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Para verificar se um trinômio é um quadrado perfeito,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Calcular a raiz quadrada do primeiro e do último termo. Se admitirem raiz quadrada, esse trinômio pode ser um quadrado perfeito; </a:t>
                </a:r>
                <a:endParaRPr lang="pt-BR" sz="2200" kern="100" dirty="0">
                  <a:effectLst/>
                  <a:latin typeface="Arial Narrow" panose="020B0606020202030204" pitchFamily="34" charset="0"/>
                  <a:ea typeface="Noto Sans Symbols"/>
                  <a:cs typeface="Noto Sans Symbols"/>
                </a:endParaRPr>
              </a:p>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 admitirem raízes, esses serão os termos </a:t>
                </a:r>
                <a14:m>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𝒂</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𝒃</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Noto Sans Symbols"/>
                  <a:cs typeface="Noto Sans Symbols"/>
                </a:endParaRPr>
              </a:p>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Efetuar o produto das raízes encontradas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e>
                    </m:d>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por 2;</a:t>
                </a:r>
                <a:endParaRPr lang="pt-BR" sz="2200" kern="100" dirty="0">
                  <a:effectLst/>
                  <a:latin typeface="Arial Narrow" panose="020B0606020202030204" pitchFamily="34" charset="0"/>
                  <a:ea typeface="Noto Sans Symbols"/>
                  <a:cs typeface="Noto Sans Symbols"/>
                </a:endParaRPr>
              </a:p>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Comparar o valor encontrado no passo anterior com o 2º termo do trinômio. Se forem iguais, é um quadrado perfeito.</a:t>
                </a:r>
                <a:endParaRPr lang="pt-BR" sz="2200" kern="100" dirty="0">
                  <a:effectLst/>
                  <a:latin typeface="Arial Narrow" panose="020B0606020202030204" pitchFamily="34" charset="0"/>
                  <a:ea typeface="Noto Sans Symbols"/>
                  <a:cs typeface="Noto Sans Symbols"/>
                </a:endParaRPr>
              </a:p>
            </p:txBody>
          </p:sp>
        </mc:Choice>
        <mc:Fallback>
          <p:sp>
            <p:nvSpPr>
              <p:cNvPr id="7" name="CaixaDeTexto 6">
                <a:extLst>
                  <a:ext uri="{FF2B5EF4-FFF2-40B4-BE49-F238E27FC236}">
                    <a16:creationId xmlns:a16="http://schemas.microsoft.com/office/drawing/2014/main" id="{7143C7A5-F477-826F-D89A-3E29EDBEB37F}"/>
                  </a:ext>
                </a:extLst>
              </p:cNvPr>
              <p:cNvSpPr txBox="1">
                <a:spLocks noRot="1" noChangeAspect="1" noMove="1" noResize="1" noEditPoints="1" noAdjustHandles="1" noChangeArrowheads="1" noChangeShapeType="1" noTextEdit="1"/>
              </p:cNvSpPr>
              <p:nvPr/>
            </p:nvSpPr>
            <p:spPr>
              <a:xfrm>
                <a:off x="6294291" y="1277435"/>
                <a:ext cx="5760000" cy="4750981"/>
              </a:xfrm>
              <a:prstGeom prst="rect">
                <a:avLst/>
              </a:prstGeom>
              <a:blipFill>
                <a:blip r:embed="rId3"/>
                <a:stretch>
                  <a:fillRect l="-1801" t="-513" r="-1483" b="-179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4ED2570B-1BF6-10A6-862C-383BC43408BA}"/>
                  </a:ext>
                </a:extLst>
              </p:cNvPr>
              <p:cNvSpPr txBox="1"/>
              <p:nvPr/>
            </p:nvSpPr>
            <p:spPr>
              <a:xfrm>
                <a:off x="174288" y="1315553"/>
                <a:ext cx="5760000" cy="2564805"/>
              </a:xfrm>
              <a:prstGeom prst="rect">
                <a:avLst/>
              </a:prstGeom>
              <a:noFill/>
            </p:spPr>
            <p:txBody>
              <a:bodyPr wrap="square">
                <a:spAutoFit/>
              </a:bodyPr>
              <a:lstStyle/>
              <a:p>
                <a:pPr algn="just">
                  <a:spcAft>
                    <a:spcPts val="2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Trinômios são polinômios com 3 termos não semelhantes.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Os trinômios quadrados perfeitos são do tipo: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9750" lvl="0" indent="-274638" algn="just">
                  <a:spcAft>
                    <a:spcPts val="200"/>
                  </a:spcAft>
                  <a:buFont typeface="Wingdings" panose="05000000000000000000" pitchFamily="2" charset="2"/>
                  <a:buChar char=""/>
                </a:pP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9750" lvl="0" indent="-274638" algn="just">
                  <a:spcAft>
                    <a:spcPts val="2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 − 2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Que são, respectivamente, resultados dos produtos notáveis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d>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d>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4ED2570B-1BF6-10A6-862C-383BC43408BA}"/>
                  </a:ext>
                </a:extLst>
              </p:cNvPr>
              <p:cNvSpPr txBox="1">
                <a:spLocks noRot="1" noChangeAspect="1" noMove="1" noResize="1" noEditPoints="1" noAdjustHandles="1" noChangeArrowheads="1" noChangeShapeType="1" noTextEdit="1"/>
              </p:cNvSpPr>
              <p:nvPr/>
            </p:nvSpPr>
            <p:spPr>
              <a:xfrm>
                <a:off x="174288" y="1315553"/>
                <a:ext cx="5760000" cy="2564805"/>
              </a:xfrm>
              <a:prstGeom prst="rect">
                <a:avLst/>
              </a:prstGeom>
              <a:blipFill>
                <a:blip r:embed="rId4"/>
                <a:stretch>
                  <a:fillRect l="-1377" t="-1425" r="-1483" b="-3800"/>
                </a:stretch>
              </a:blipFill>
            </p:spPr>
            <p:txBody>
              <a:bodyPr/>
              <a:lstStyle/>
              <a:p>
                <a:r>
                  <a:rPr lang="pt-BR">
                    <a:noFill/>
                  </a:rPr>
                  <a:t> </a:t>
                </a:r>
              </a:p>
            </p:txBody>
          </p:sp>
        </mc:Fallback>
      </mc:AlternateContent>
    </p:spTree>
    <p:extLst>
      <p:ext uri="{BB962C8B-B14F-4D97-AF65-F5344CB8AC3E}">
        <p14:creationId xmlns:p14="http://schemas.microsoft.com/office/powerpoint/2010/main" val="237345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6BF3ADC6-72F3-DC2D-AE88-A572E03AB8F1}"/>
                  </a:ext>
                </a:extLst>
              </p:cNvPr>
              <p:cNvSpPr txBox="1"/>
              <p:nvPr/>
            </p:nvSpPr>
            <p:spPr>
              <a:xfrm>
                <a:off x="161365" y="802538"/>
                <a:ext cx="5760000" cy="5331524"/>
              </a:xfrm>
              <a:prstGeom prst="rect">
                <a:avLst/>
              </a:prstGeom>
              <a:no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400"/>
                  </a:spcAft>
                  <a:buFont typeface="Symbol" panose="05050102010706020507" pitchFamily="18" charset="2"/>
                  <a:buChar char=""/>
                </a:pPr>
                <a14:m>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² + </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𝟔</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𝟗</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Primeiro, temos que verificar se o trinômio é um quadrado perfeito. Então, calcula-se a raiz quadrada do primeiro e do último termo: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b="0" i="0" kern="100" smtClean="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b="0" i="0"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Multiplicando as raízes encontradas por 2, teremos: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6</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o valor encontrado é igual ao 2º termo do trinômio, o trinômio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ele é do tipo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d>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sua fatoração será:</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+ 6</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+ 9 =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e>
                          </m:d>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6BF3ADC6-72F3-DC2D-AE88-A572E03AB8F1}"/>
                  </a:ext>
                </a:extLst>
              </p:cNvPr>
              <p:cNvSpPr txBox="1">
                <a:spLocks noRot="1" noChangeAspect="1" noMove="1" noResize="1" noEditPoints="1" noAdjustHandles="1" noChangeArrowheads="1" noChangeShapeType="1" noTextEdit="1"/>
              </p:cNvSpPr>
              <p:nvPr/>
            </p:nvSpPr>
            <p:spPr>
              <a:xfrm>
                <a:off x="161365" y="802538"/>
                <a:ext cx="5760000" cy="5331524"/>
              </a:xfrm>
              <a:prstGeom prst="rect">
                <a:avLst/>
              </a:prstGeom>
              <a:blipFill>
                <a:blip r:embed="rId2"/>
                <a:stretch>
                  <a:fillRect l="-1376" t="-572" r="-1376"/>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1FB5985E-273F-56AE-ECD7-D1ED7D62FEB9}"/>
                  </a:ext>
                </a:extLst>
              </p:cNvPr>
              <p:cNvSpPr txBox="1"/>
              <p:nvPr/>
            </p:nvSpPr>
            <p:spPr>
              <a:xfrm>
                <a:off x="6270635" y="1292646"/>
                <a:ext cx="5760000" cy="4272708"/>
              </a:xfrm>
              <a:prstGeom prst="rect">
                <a:avLst/>
              </a:prstGeom>
              <a:noFill/>
            </p:spPr>
            <p:txBody>
              <a:bodyPr wrap="square">
                <a:spAutoFit/>
              </a:bodyPr>
              <a:lstStyle/>
              <a:p>
                <a:pPr marL="342900" lvl="0" indent="-342900" algn="just">
                  <a:lnSpc>
                    <a:spcPct val="115000"/>
                  </a:lnSpc>
                  <a:spcAft>
                    <a:spcPts val="400"/>
                  </a:spcAft>
                  <a:buFont typeface="Symbol" panose="05050102010706020507" pitchFamily="18" charset="2"/>
                  <a:buChar char=""/>
                </a:pPr>
                <a14:m>
                  <m:oMath xmlns:m="http://schemas.openxmlformats.org/officeDocument/2006/math">
                    <m:r>
                      <a:rPr lang="pt-BR" sz="2200" b="1" i="1" kern="100" smtClean="0">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smtClean="0">
                        <a:effectLst/>
                        <a:latin typeface="Cambria Math" panose="02040503050406030204" pitchFamily="18" charset="0"/>
                        <a:ea typeface="Calibri" panose="020F0502020204030204" pitchFamily="34" charset="0"/>
                        <a:cs typeface="Times New Roman" panose="02020603050405020304" pitchFamily="18" charset="0"/>
                      </a:rPr>
                      <m:t>² − </m:t>
                    </m:r>
                    <m:r>
                      <a:rPr lang="pt-BR" sz="2200" b="1" i="1" kern="100" smtClean="0">
                        <a:effectLst/>
                        <a:latin typeface="Cambria Math" panose="02040503050406030204" pitchFamily="18" charset="0"/>
                        <a:ea typeface="Calibri" panose="020F0502020204030204" pitchFamily="34" charset="0"/>
                        <a:cs typeface="Times New Roman" panose="02020603050405020304" pitchFamily="18" charset="0"/>
                      </a:rPr>
                      <m:t>𝟖</m:t>
                    </m:r>
                    <m:r>
                      <a:rPr lang="pt-BR" sz="2200" b="1" i="1" kern="100" smtClean="0">
                        <a:effectLst/>
                        <a:latin typeface="Cambria Math" panose="02040503050406030204" pitchFamily="18" charset="0"/>
                        <a:ea typeface="Calibri" panose="020F0502020204030204" pitchFamily="34" charset="0"/>
                        <a:cs typeface="Times New Roman" panose="02020603050405020304" pitchFamily="18" charset="0"/>
                      </a:rPr>
                      <m:t>𝒙𝒚</m:t>
                    </m:r>
                    <m:r>
                      <a:rPr lang="pt-BR" sz="2200" b="1" i="1" kern="100" smtClean="0">
                        <a:effectLst/>
                        <a:latin typeface="Cambria Math" panose="02040503050406030204" pitchFamily="18" charset="0"/>
                        <a:ea typeface="Calibri" panose="020F0502020204030204" pitchFamily="34" charset="0"/>
                        <a:cs typeface="Times New Roman" panose="02020603050405020304" pitchFamily="18" charset="0"/>
                      </a:rPr>
                      <m:t> + </m:t>
                    </m:r>
                    <m:r>
                      <a:rPr lang="pt-BR" sz="2200" b="1" i="1" kern="100" smtClean="0">
                        <a:effectLst/>
                        <a:latin typeface="Cambria Math" panose="02040503050406030204" pitchFamily="18" charset="0"/>
                        <a:ea typeface="Calibri" panose="020F0502020204030204" pitchFamily="34" charset="0"/>
                        <a:cs typeface="Times New Roman" panose="02020603050405020304" pitchFamily="18" charset="0"/>
                      </a:rPr>
                      <m:t>𝟗</m:t>
                    </m:r>
                    <m:r>
                      <a:rPr lang="pt-BR" sz="2200" b="1" i="1" kern="100" smtClean="0">
                        <a:effectLst/>
                        <a:latin typeface="Cambria Math" panose="02040503050406030204" pitchFamily="18" charset="0"/>
                        <a:ea typeface="Calibri" panose="020F0502020204030204" pitchFamily="34" charset="0"/>
                        <a:cs typeface="Times New Roman" panose="02020603050405020304" pitchFamily="18" charset="0"/>
                      </a:rPr>
                      <m:t>𝒚</m:t>
                    </m:r>
                    <m:r>
                      <a:rPr lang="pt-BR" sz="2200" b="1" i="1" kern="100" smtClean="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Vamos verificar se o trinômio é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b="0" i="0" kern="100" smtClean="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b="0" i="0"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Multiplicando as raízes por 2, teremos: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𝑥𝑦</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valor encontrado não coincide com o 2º termo do trinômio, pois: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8</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6</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𝑥𝑦</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não é um trinômio quadrado perfeito, não podemos usar esse tipo de fatoração.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1FB5985E-273F-56AE-ECD7-D1ED7D62FEB9}"/>
                  </a:ext>
                </a:extLst>
              </p:cNvPr>
              <p:cNvSpPr txBox="1">
                <a:spLocks noRot="1" noChangeAspect="1" noMove="1" noResize="1" noEditPoints="1" noAdjustHandles="1" noChangeArrowheads="1" noChangeShapeType="1" noTextEdit="1"/>
              </p:cNvSpPr>
              <p:nvPr/>
            </p:nvSpPr>
            <p:spPr>
              <a:xfrm>
                <a:off x="6270635" y="1292646"/>
                <a:ext cx="5760000" cy="4272708"/>
              </a:xfrm>
              <a:prstGeom prst="rect">
                <a:avLst/>
              </a:prstGeom>
              <a:blipFill>
                <a:blip r:embed="rId3"/>
                <a:stretch>
                  <a:fillRect l="-1481" t="-856" r="-1376" b="-2140"/>
                </a:stretch>
              </a:blipFill>
            </p:spPr>
            <p:txBody>
              <a:bodyPr/>
              <a:lstStyle/>
              <a:p>
                <a:r>
                  <a:rPr lang="pt-BR">
                    <a:noFill/>
                  </a:rPr>
                  <a:t> </a:t>
                </a:r>
              </a:p>
            </p:txBody>
          </p:sp>
        </mc:Fallback>
      </mc:AlternateContent>
    </p:spTree>
    <p:extLst>
      <p:ext uri="{BB962C8B-B14F-4D97-AF65-F5344CB8AC3E}">
        <p14:creationId xmlns:p14="http://schemas.microsoft.com/office/powerpoint/2010/main" val="2918310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74938005-3A09-9EF5-EBF0-5F3798AE7077}"/>
              </a:ext>
            </a:extLst>
          </p:cNvPr>
          <p:cNvGrpSpPr/>
          <p:nvPr/>
        </p:nvGrpSpPr>
        <p:grpSpPr>
          <a:xfrm>
            <a:off x="494857" y="723571"/>
            <a:ext cx="11130566" cy="5811697"/>
            <a:chOff x="6605892" y="1083392"/>
            <a:chExt cx="11130566" cy="5811697"/>
          </a:xfrm>
        </p:grpSpPr>
        <mc:AlternateContent xmlns:mc="http://schemas.openxmlformats.org/markup-compatibility/2006">
          <mc:Choice xmlns:a14="http://schemas.microsoft.com/office/drawing/2010/main" Requires="a14">
            <p:sp>
              <p:nvSpPr>
                <p:cNvPr id="3" name="Retângulo: Cantos Arredondados 2">
                  <a:extLst>
                    <a:ext uri="{FF2B5EF4-FFF2-40B4-BE49-F238E27FC236}">
                      <a16:creationId xmlns:a16="http://schemas.microsoft.com/office/drawing/2014/main" id="{F2371718-1C84-57D4-7807-9E66760850B4}"/>
                    </a:ext>
                  </a:extLst>
                </p:cNvPr>
                <p:cNvSpPr/>
                <p:nvPr/>
              </p:nvSpPr>
              <p:spPr>
                <a:xfrm>
                  <a:off x="6677611" y="1226826"/>
                  <a:ext cx="11058847" cy="5668263"/>
                </a:xfrm>
                <a:prstGeom prst="roundRect">
                  <a:avLst>
                    <a:gd name="adj" fmla="val 7610"/>
                  </a:avLst>
                </a:prstGeom>
                <a:solidFill>
                  <a:schemeClr val="bg1"/>
                </a:solidFill>
                <a:ln w="19050">
                  <a:solidFill>
                    <a:srgbClr val="E87C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400"/>
                    </a:spcAft>
                    <a:buNone/>
                  </a:pPr>
                  <a:r>
                    <a:rPr lang="pt-BR" sz="2200" b="1" dirty="0">
                      <a:solidFill>
                        <a:srgbClr val="E87C28"/>
                      </a:solidFill>
                      <a:latin typeface="Arial Narrow" panose="020B0606020202030204" pitchFamily="34" charset="0"/>
                    </a:rPr>
                    <a:t>Para esse processo, a ordem dos termos importa?</a:t>
                  </a:r>
                </a:p>
                <a:p>
                  <a:pPr algn="ctr">
                    <a:spcAft>
                      <a:spcPts val="400"/>
                    </a:spcAft>
                    <a:buNone/>
                  </a:pPr>
                  <a:endParaRPr lang="pt-BR" sz="2200" b="1" dirty="0">
                    <a:solidFill>
                      <a:srgbClr val="E87C28"/>
                    </a:solidFill>
                    <a:latin typeface="Arial Narrow" panose="020B0606020202030204" pitchFamily="34" charset="0"/>
                  </a:endParaRPr>
                </a:p>
                <a:p>
                  <a:pPr algn="just">
                    <a:spcAft>
                      <a:spcPts val="400"/>
                    </a:spcAft>
                  </a:pPr>
                  <a:r>
                    <a:rPr lang="pt-BR" sz="2200" b="1" dirty="0">
                      <a:solidFill>
                        <a:schemeClr val="tx1"/>
                      </a:solidFill>
                      <a:latin typeface="Arial Narrow" panose="020B0606020202030204" pitchFamily="34" charset="0"/>
                    </a:rPr>
                    <a:t>Exemplo: </a:t>
                  </a:r>
                  <a14:m>
                    <m:oMath xmlns:m="http://schemas.openxmlformats.org/officeDocument/2006/math">
                      <m:sSup>
                        <m:sSupPr>
                          <m:ctrlPr>
                            <a:rPr lang="pt-BR" sz="2200" i="1">
                              <a:solidFill>
                                <a:schemeClr val="tx1"/>
                              </a:solidFill>
                              <a:latin typeface="Cambria Math" panose="02040503050406030204" pitchFamily="18" charset="0"/>
                            </a:rPr>
                          </m:ctrlPr>
                        </m:sSupPr>
                        <m:e>
                          <m:r>
                            <a:rPr lang="pt-BR" sz="2200" i="1">
                              <a:solidFill>
                                <a:schemeClr val="tx1"/>
                              </a:solidFill>
                              <a:latin typeface="Cambria Math" panose="02040503050406030204" pitchFamily="18" charset="0"/>
                            </a:rPr>
                            <m:t>𝑥</m:t>
                          </m:r>
                        </m:e>
                        <m:sup>
                          <m:r>
                            <a:rPr lang="pt-BR" sz="2200" i="1">
                              <a:solidFill>
                                <a:schemeClr val="tx1"/>
                              </a:solidFill>
                              <a:latin typeface="Cambria Math" panose="02040503050406030204" pitchFamily="18" charset="0"/>
                            </a:rPr>
                            <m:t>2</m:t>
                          </m:r>
                        </m:sup>
                      </m:sSup>
                      <m:r>
                        <a:rPr lang="pt-BR" sz="2200" i="1">
                          <a:solidFill>
                            <a:schemeClr val="tx1"/>
                          </a:solidFill>
                          <a:latin typeface="Cambria Math" panose="02040503050406030204" pitchFamily="18" charset="0"/>
                        </a:rPr>
                        <m:t>+16+8</m:t>
                      </m:r>
                      <m:r>
                        <a:rPr lang="pt-BR" sz="2200" i="1">
                          <a:solidFill>
                            <a:schemeClr val="tx1"/>
                          </a:solidFill>
                          <a:latin typeface="Cambria Math" panose="02040503050406030204" pitchFamily="18" charset="0"/>
                        </a:rPr>
                        <m:t>𝑥</m:t>
                      </m:r>
                    </m:oMath>
                  </a14:m>
                  <a:endParaRPr lang="pt-BR" sz="2200" dirty="0">
                    <a:solidFill>
                      <a:schemeClr val="tx1"/>
                    </a:solidFill>
                    <a:latin typeface="Arial Narrow" panose="020B0606020202030204" pitchFamily="34" charset="0"/>
                  </a:endParaRPr>
                </a:p>
                <a:p>
                  <a:pPr algn="just">
                    <a:spcAft>
                      <a:spcPts val="400"/>
                    </a:spcAft>
                  </a:pPr>
                  <a:r>
                    <a:rPr lang="pt-BR" sz="2200" dirty="0">
                      <a:solidFill>
                        <a:schemeClr val="tx1"/>
                      </a:solidFill>
                      <a:latin typeface="Arial Narrow" panose="020B0606020202030204" pitchFamily="34" charset="0"/>
                    </a:rPr>
                    <a:t>Para aplicar o processo descrito, vamos reordenar os termos do trinômio, assim:</a:t>
                  </a:r>
                </a:p>
                <a:p>
                  <a:pPr algn="just">
                    <a:spcAft>
                      <a:spcPts val="400"/>
                    </a:spcAft>
                  </a:pPr>
                  <a14:m>
                    <m:oMathPara xmlns:m="http://schemas.openxmlformats.org/officeDocument/2006/math">
                      <m:oMathParaPr>
                        <m:jc m:val="centerGroup"/>
                      </m:oMathParaPr>
                      <m:oMath xmlns:m="http://schemas.openxmlformats.org/officeDocument/2006/math">
                        <m:sSup>
                          <m:sSupPr>
                            <m:ctrlPr>
                              <a:rPr lang="pt-BR" sz="2200" i="1">
                                <a:solidFill>
                                  <a:schemeClr val="tx1"/>
                                </a:solidFill>
                                <a:latin typeface="Cambria Math" panose="02040503050406030204" pitchFamily="18" charset="0"/>
                              </a:rPr>
                            </m:ctrlPr>
                          </m:sSupPr>
                          <m:e>
                            <m:r>
                              <a:rPr lang="pt-BR" sz="2200" i="1">
                                <a:solidFill>
                                  <a:schemeClr val="tx1"/>
                                </a:solidFill>
                                <a:latin typeface="Cambria Math" panose="02040503050406030204" pitchFamily="18" charset="0"/>
                              </a:rPr>
                              <m:t>𝑥</m:t>
                            </m:r>
                          </m:e>
                          <m:sup>
                            <m:r>
                              <a:rPr lang="pt-BR" sz="2200" i="1">
                                <a:solidFill>
                                  <a:schemeClr val="tx1"/>
                                </a:solidFill>
                                <a:latin typeface="Cambria Math" panose="02040503050406030204" pitchFamily="18" charset="0"/>
                              </a:rPr>
                              <m:t>2</m:t>
                            </m:r>
                          </m:sup>
                        </m:sSup>
                        <m:r>
                          <a:rPr lang="pt-BR" sz="2200" i="1">
                            <a:solidFill>
                              <a:schemeClr val="tx1"/>
                            </a:solidFill>
                            <a:latin typeface="Cambria Math" panose="02040503050406030204" pitchFamily="18" charset="0"/>
                          </a:rPr>
                          <m:t>+8</m:t>
                        </m:r>
                        <m:r>
                          <a:rPr lang="pt-BR" sz="2200" i="1">
                            <a:solidFill>
                              <a:schemeClr val="tx1"/>
                            </a:solidFill>
                            <a:latin typeface="Cambria Math" panose="02040503050406030204" pitchFamily="18" charset="0"/>
                          </a:rPr>
                          <m:t>𝑥</m:t>
                        </m:r>
                        <m:r>
                          <a:rPr lang="pt-BR" sz="2200" i="1">
                            <a:solidFill>
                              <a:schemeClr val="tx1"/>
                            </a:solidFill>
                            <a:latin typeface="Cambria Math" panose="02040503050406030204" pitchFamily="18" charset="0"/>
                          </a:rPr>
                          <m:t>+16</m:t>
                        </m:r>
                      </m:oMath>
                    </m:oMathPara>
                  </a14:m>
                  <a:endParaRPr lang="pt-BR" sz="2200" dirty="0">
                    <a:solidFill>
                      <a:schemeClr val="tx1"/>
                    </a:solidFill>
                    <a:latin typeface="Arial Narrow" panose="020B0606020202030204" pitchFamily="34" charset="0"/>
                  </a:endParaRPr>
                </a:p>
                <a:p>
                  <a:pPr algn="just">
                    <a:spcAft>
                      <a:spcPts val="400"/>
                    </a:spcAft>
                  </a:pPr>
                  <a:r>
                    <a:rPr lang="pt-BR" sz="2200" dirty="0">
                      <a:solidFill>
                        <a:schemeClr val="tx1"/>
                      </a:solidFill>
                      <a:latin typeface="Arial Narrow" panose="020B0606020202030204" pitchFamily="34" charset="0"/>
                    </a:rPr>
                    <a:t>Vamos verificar se o trinômio é quadrado perfeito:</a:t>
                  </a:r>
                </a:p>
                <a:p>
                  <a:pPr algn="just">
                    <a:spcAft>
                      <a:spcPts val="400"/>
                    </a:spcAft>
                  </a:pPr>
                  <a14:m>
                    <m:oMathPara xmlns:m="http://schemas.openxmlformats.org/officeDocument/2006/math">
                      <m:oMathParaPr>
                        <m:jc m:val="centerGroup"/>
                      </m:oMathParaPr>
                      <m:oMath xmlns:m="http://schemas.openxmlformats.org/officeDocument/2006/math">
                        <m:rad>
                          <m:radPr>
                            <m:degHide m:val="on"/>
                            <m:ctrlPr>
                              <a:rPr lang="pt-BR" sz="2200" i="1">
                                <a:solidFill>
                                  <a:schemeClr val="tx1"/>
                                </a:solidFill>
                                <a:latin typeface="Cambria Math" panose="02040503050406030204" pitchFamily="18" charset="0"/>
                              </a:rPr>
                            </m:ctrlPr>
                          </m:radPr>
                          <m:deg/>
                          <m:e>
                            <m:r>
                              <a:rPr lang="pt-BR" sz="2200" i="1">
                                <a:solidFill>
                                  <a:schemeClr val="tx1"/>
                                </a:solidFill>
                                <a:latin typeface="Cambria Math" panose="02040503050406030204" pitchFamily="18" charset="0"/>
                              </a:rPr>
                              <m:t>𝑥</m:t>
                            </m:r>
                            <m:r>
                              <a:rPr lang="pt-BR" sz="2200" i="1">
                                <a:solidFill>
                                  <a:schemeClr val="tx1"/>
                                </a:solidFill>
                                <a:latin typeface="Cambria Math" panose="02040503050406030204" pitchFamily="18" charset="0"/>
                              </a:rPr>
                              <m:t>²</m:t>
                            </m:r>
                          </m:e>
                        </m:rad>
                        <m:r>
                          <a:rPr lang="pt-BR" sz="2200" i="1">
                            <a:solidFill>
                              <a:schemeClr val="tx1"/>
                            </a:solidFill>
                            <a:latin typeface="Cambria Math" panose="02040503050406030204" pitchFamily="18" charset="0"/>
                          </a:rPr>
                          <m:t>=</m:t>
                        </m:r>
                        <m:r>
                          <a:rPr lang="pt-BR" sz="2200" i="1">
                            <a:solidFill>
                              <a:schemeClr val="tx1"/>
                            </a:solidFill>
                            <a:latin typeface="Cambria Math" panose="02040503050406030204" pitchFamily="18" charset="0"/>
                          </a:rPr>
                          <m:t>𝑥</m:t>
                        </m:r>
                        <m:r>
                          <a:rPr lang="pt-BR" sz="2200">
                            <a:solidFill>
                              <a:schemeClr val="tx1"/>
                            </a:solidFill>
                            <a:latin typeface="Cambria Math" panose="02040503050406030204" pitchFamily="18" charset="0"/>
                          </a:rPr>
                          <m:t> </m:t>
                        </m:r>
                        <m:r>
                          <a:rPr lang="pt-BR" sz="2200" b="0" i="0" smtClean="0">
                            <a:solidFill>
                              <a:schemeClr val="tx1"/>
                            </a:solidFill>
                            <a:latin typeface="Cambria Math" panose="02040503050406030204" pitchFamily="18" charset="0"/>
                          </a:rPr>
                          <m:t>   </m:t>
                        </m:r>
                        <m:r>
                          <m:rPr>
                            <m:sty m:val="p"/>
                          </m:rPr>
                          <a:rPr lang="pt-BR" sz="2200">
                            <a:solidFill>
                              <a:schemeClr val="tx1"/>
                            </a:solidFill>
                            <a:latin typeface="Cambria Math" panose="02040503050406030204" pitchFamily="18" charset="0"/>
                          </a:rPr>
                          <m:t>e</m:t>
                        </m:r>
                        <m:r>
                          <a:rPr lang="pt-BR" sz="2200" b="0" i="0" smtClean="0">
                            <a:solidFill>
                              <a:schemeClr val="tx1"/>
                            </a:solidFill>
                            <a:latin typeface="Cambria Math" panose="02040503050406030204" pitchFamily="18" charset="0"/>
                          </a:rPr>
                          <m:t>    </m:t>
                        </m:r>
                        <m:r>
                          <a:rPr lang="pt-BR" sz="2200">
                            <a:solidFill>
                              <a:schemeClr val="tx1"/>
                            </a:solidFill>
                            <a:latin typeface="Cambria Math" panose="02040503050406030204" pitchFamily="18" charset="0"/>
                          </a:rPr>
                          <m:t> </m:t>
                        </m:r>
                        <m:rad>
                          <m:radPr>
                            <m:degHide m:val="on"/>
                            <m:ctrlPr>
                              <a:rPr lang="pt-BR" sz="2200" i="1">
                                <a:solidFill>
                                  <a:schemeClr val="tx1"/>
                                </a:solidFill>
                                <a:latin typeface="Cambria Math" panose="02040503050406030204" pitchFamily="18" charset="0"/>
                              </a:rPr>
                            </m:ctrlPr>
                          </m:radPr>
                          <m:deg/>
                          <m:e>
                            <m:r>
                              <a:rPr lang="pt-BR" sz="2200" i="1">
                                <a:solidFill>
                                  <a:schemeClr val="tx1"/>
                                </a:solidFill>
                                <a:latin typeface="Cambria Math" panose="02040503050406030204" pitchFamily="18" charset="0"/>
                              </a:rPr>
                              <m:t>16</m:t>
                            </m:r>
                          </m:e>
                        </m:rad>
                        <m:r>
                          <a:rPr lang="pt-BR" sz="2200" i="1">
                            <a:solidFill>
                              <a:schemeClr val="tx1"/>
                            </a:solidFill>
                            <a:latin typeface="Cambria Math" panose="02040503050406030204" pitchFamily="18" charset="0"/>
                          </a:rPr>
                          <m:t>=4</m:t>
                        </m:r>
                      </m:oMath>
                    </m:oMathPara>
                  </a14:m>
                  <a:endParaRPr lang="pt-BR" sz="2200" dirty="0">
                    <a:solidFill>
                      <a:schemeClr val="tx1"/>
                    </a:solidFill>
                    <a:latin typeface="Arial Narrow" panose="020B0606020202030204" pitchFamily="34" charset="0"/>
                  </a:endParaRPr>
                </a:p>
                <a:p>
                  <a:pPr algn="just">
                    <a:spcAft>
                      <a:spcPts val="400"/>
                    </a:spcAft>
                  </a:pPr>
                  <a:r>
                    <a:rPr lang="pt-BR" sz="2200" dirty="0">
                      <a:solidFill>
                        <a:schemeClr val="tx1"/>
                      </a:solidFill>
                      <a:latin typeface="Arial Narrow" panose="020B0606020202030204" pitchFamily="34" charset="0"/>
                    </a:rPr>
                    <a:t>Multiplicando as raízes por 2, teremos:</a:t>
                  </a:r>
                </a:p>
                <a:p>
                  <a:pPr algn="just">
                    <a:spcAft>
                      <a:spcPts val="400"/>
                    </a:spcAft>
                  </a:pPr>
                  <a14:m>
                    <m:oMathPara xmlns:m="http://schemas.openxmlformats.org/officeDocument/2006/math">
                      <m:oMathParaPr>
                        <m:jc m:val="centerGroup"/>
                      </m:oMathParaPr>
                      <m:oMath xmlns:m="http://schemas.openxmlformats.org/officeDocument/2006/math">
                        <m:r>
                          <a:rPr lang="pt-BR" sz="2200" i="1">
                            <a:solidFill>
                              <a:schemeClr val="tx1"/>
                            </a:solidFill>
                            <a:latin typeface="Cambria Math" panose="02040503050406030204" pitchFamily="18" charset="0"/>
                          </a:rPr>
                          <m:t>2∙</m:t>
                        </m:r>
                        <m:d>
                          <m:dPr>
                            <m:ctrlPr>
                              <a:rPr lang="pt-BR" sz="2200" i="1">
                                <a:solidFill>
                                  <a:schemeClr val="tx1"/>
                                </a:solidFill>
                                <a:latin typeface="Cambria Math" panose="02040503050406030204" pitchFamily="18" charset="0"/>
                              </a:rPr>
                            </m:ctrlPr>
                          </m:dPr>
                          <m:e>
                            <m:r>
                              <a:rPr lang="pt-BR" sz="2200" i="1">
                                <a:solidFill>
                                  <a:schemeClr val="tx1"/>
                                </a:solidFill>
                                <a:latin typeface="Cambria Math" panose="02040503050406030204" pitchFamily="18" charset="0"/>
                              </a:rPr>
                              <m:t>𝑥</m:t>
                            </m:r>
                            <m:r>
                              <a:rPr lang="pt-BR" sz="2200" i="1">
                                <a:solidFill>
                                  <a:schemeClr val="tx1"/>
                                </a:solidFill>
                                <a:latin typeface="Cambria Math" panose="02040503050406030204" pitchFamily="18" charset="0"/>
                              </a:rPr>
                              <m:t>∙4</m:t>
                            </m:r>
                          </m:e>
                        </m:d>
                        <m:r>
                          <a:rPr lang="pt-BR" sz="2200" i="1">
                            <a:solidFill>
                              <a:schemeClr val="tx1"/>
                            </a:solidFill>
                            <a:latin typeface="Cambria Math" panose="02040503050406030204" pitchFamily="18" charset="0"/>
                          </a:rPr>
                          <m:t>=8</m:t>
                        </m:r>
                        <m:r>
                          <a:rPr lang="pt-BR" sz="2200" i="1">
                            <a:solidFill>
                              <a:schemeClr val="tx1"/>
                            </a:solidFill>
                            <a:latin typeface="Cambria Math" panose="02040503050406030204" pitchFamily="18" charset="0"/>
                          </a:rPr>
                          <m:t>𝑥</m:t>
                        </m:r>
                      </m:oMath>
                    </m:oMathPara>
                  </a14:m>
                  <a:endParaRPr lang="pt-BR" sz="2200" dirty="0">
                    <a:solidFill>
                      <a:schemeClr val="tx1"/>
                    </a:solidFill>
                    <a:latin typeface="Arial Narrow" panose="020B0606020202030204" pitchFamily="34" charset="0"/>
                  </a:endParaRPr>
                </a:p>
                <a:p>
                  <a:pPr algn="just">
                    <a:spcAft>
                      <a:spcPts val="400"/>
                    </a:spcAft>
                  </a:pPr>
                  <a:r>
                    <a:rPr lang="pt-BR" sz="2200" dirty="0">
                      <a:solidFill>
                        <a:schemeClr val="tx1"/>
                      </a:solidFill>
                      <a:latin typeface="Arial Narrow" panose="020B0606020202030204" pitchFamily="34" charset="0"/>
                    </a:rPr>
                    <a:t>O valor encontrado coincide com o 2º termo do trinômio, pois:</a:t>
                  </a:r>
                </a:p>
                <a:p>
                  <a:pPr algn="just">
                    <a:spcAft>
                      <a:spcPts val="400"/>
                    </a:spcAft>
                  </a:pPr>
                  <a14:m>
                    <m:oMathPara xmlns:m="http://schemas.openxmlformats.org/officeDocument/2006/math">
                      <m:oMathParaPr>
                        <m:jc m:val="centerGroup"/>
                      </m:oMathParaPr>
                      <m:oMath xmlns:m="http://schemas.openxmlformats.org/officeDocument/2006/math">
                        <m:r>
                          <a:rPr lang="pt-BR" sz="2200" i="1">
                            <a:solidFill>
                              <a:schemeClr val="tx1"/>
                            </a:solidFill>
                            <a:latin typeface="Cambria Math" panose="02040503050406030204" pitchFamily="18" charset="0"/>
                          </a:rPr>
                          <m:t>8</m:t>
                        </m:r>
                        <m:r>
                          <a:rPr lang="pt-BR" sz="2200" i="1">
                            <a:solidFill>
                              <a:schemeClr val="tx1"/>
                            </a:solidFill>
                            <a:latin typeface="Cambria Math" panose="02040503050406030204" pitchFamily="18" charset="0"/>
                          </a:rPr>
                          <m:t>𝑥</m:t>
                        </m:r>
                        <m:r>
                          <a:rPr lang="pt-BR" sz="2200" i="1">
                            <a:solidFill>
                              <a:schemeClr val="tx1"/>
                            </a:solidFill>
                            <a:latin typeface="Cambria Math" panose="02040503050406030204" pitchFamily="18" charset="0"/>
                          </a:rPr>
                          <m:t> = 8</m:t>
                        </m:r>
                        <m:r>
                          <a:rPr lang="pt-BR" sz="2200" i="1">
                            <a:solidFill>
                              <a:schemeClr val="tx1"/>
                            </a:solidFill>
                            <a:latin typeface="Cambria Math" panose="02040503050406030204" pitchFamily="18" charset="0"/>
                          </a:rPr>
                          <m:t>𝑥</m:t>
                        </m:r>
                      </m:oMath>
                    </m:oMathPara>
                  </a14:m>
                  <a:endParaRPr lang="pt-BR" sz="2200" dirty="0">
                    <a:solidFill>
                      <a:schemeClr val="tx1"/>
                    </a:solidFill>
                    <a:latin typeface="Arial Narrow" panose="020B0606020202030204" pitchFamily="34" charset="0"/>
                  </a:endParaRPr>
                </a:p>
                <a:p>
                  <a:pPr algn="just">
                    <a:spcAft>
                      <a:spcPts val="400"/>
                    </a:spcAft>
                  </a:pPr>
                  <a:r>
                    <a:rPr lang="pt-BR" sz="2200" dirty="0">
                      <a:solidFill>
                        <a:schemeClr val="tx1"/>
                      </a:solidFill>
                      <a:latin typeface="Arial Narrow" panose="020B0606020202030204" pitchFamily="34" charset="0"/>
                    </a:rPr>
                    <a:t>Como o valor encontrado é igual ao 2º termo do trinômio, o trinômio é um quadrado perfeito.</a:t>
                  </a:r>
                </a:p>
                <a:p>
                  <a:pPr algn="just">
                    <a:spcAft>
                      <a:spcPts val="400"/>
                    </a:spcAft>
                  </a:pPr>
                  <a:r>
                    <a:rPr lang="pt-BR" sz="2200" dirty="0">
                      <a:solidFill>
                        <a:schemeClr val="tx1"/>
                      </a:solidFill>
                      <a:latin typeface="Arial Narrow" panose="020B0606020202030204" pitchFamily="34" charset="0"/>
                    </a:rPr>
                    <a:t>Como ele é do tipo </a:t>
                  </a:r>
                  <a14:m>
                    <m:oMath xmlns:m="http://schemas.openxmlformats.org/officeDocument/2006/math">
                      <m:sSup>
                        <m:sSupPr>
                          <m:ctrlPr>
                            <a:rPr lang="pt-BR" sz="2200" i="1">
                              <a:solidFill>
                                <a:schemeClr val="tx1"/>
                              </a:solidFill>
                              <a:latin typeface="Cambria Math" panose="02040503050406030204" pitchFamily="18" charset="0"/>
                            </a:rPr>
                          </m:ctrlPr>
                        </m:sSupPr>
                        <m:e>
                          <m:d>
                            <m:dPr>
                              <m:ctrlPr>
                                <a:rPr lang="pt-BR" sz="2200" i="1">
                                  <a:solidFill>
                                    <a:schemeClr val="tx1"/>
                                  </a:solidFill>
                                  <a:latin typeface="Cambria Math" panose="02040503050406030204" pitchFamily="18" charset="0"/>
                                </a:rPr>
                              </m:ctrlPr>
                            </m:dPr>
                            <m:e>
                              <m:r>
                                <a:rPr lang="pt-BR" sz="2200" i="1">
                                  <a:solidFill>
                                    <a:schemeClr val="tx1"/>
                                  </a:solidFill>
                                  <a:latin typeface="Cambria Math" panose="02040503050406030204" pitchFamily="18" charset="0"/>
                                </a:rPr>
                                <m:t>𝑎</m:t>
                              </m:r>
                              <m:r>
                                <a:rPr lang="pt-BR" sz="2200" i="1">
                                  <a:solidFill>
                                    <a:schemeClr val="tx1"/>
                                  </a:solidFill>
                                  <a:latin typeface="Cambria Math" panose="02040503050406030204" pitchFamily="18" charset="0"/>
                                </a:rPr>
                                <m:t>+</m:t>
                              </m:r>
                              <m:r>
                                <a:rPr lang="pt-BR" sz="2200" i="1">
                                  <a:solidFill>
                                    <a:schemeClr val="tx1"/>
                                  </a:solidFill>
                                  <a:latin typeface="Cambria Math" panose="02040503050406030204" pitchFamily="18" charset="0"/>
                                </a:rPr>
                                <m:t>𝑏</m:t>
                              </m:r>
                            </m:e>
                          </m:d>
                        </m:e>
                        <m:sup>
                          <m:r>
                            <a:rPr lang="pt-BR" sz="2200" i="1">
                              <a:solidFill>
                                <a:schemeClr val="tx1"/>
                              </a:solidFill>
                              <a:latin typeface="Cambria Math" panose="02040503050406030204" pitchFamily="18" charset="0"/>
                            </a:rPr>
                            <m:t>2</m:t>
                          </m:r>
                        </m:sup>
                      </m:sSup>
                      <m:r>
                        <a:rPr lang="pt-BR" sz="2200" i="1">
                          <a:solidFill>
                            <a:schemeClr val="tx1"/>
                          </a:solidFill>
                          <a:latin typeface="Cambria Math" panose="02040503050406030204" pitchFamily="18" charset="0"/>
                        </a:rPr>
                        <m:t>,</m:t>
                      </m:r>
                    </m:oMath>
                  </a14:m>
                  <a:r>
                    <a:rPr lang="pt-BR" sz="2200" dirty="0">
                      <a:solidFill>
                        <a:schemeClr val="tx1"/>
                      </a:solidFill>
                      <a:latin typeface="Arial Narrow" panose="020B0606020202030204" pitchFamily="34" charset="0"/>
                    </a:rPr>
                    <a:t> sua fatoração será:</a:t>
                  </a:r>
                </a:p>
                <a:p>
                  <a:pPr algn="just">
                    <a:spcAft>
                      <a:spcPts val="400"/>
                    </a:spcAft>
                  </a:pPr>
                  <a14:m>
                    <m:oMathPara xmlns:m="http://schemas.openxmlformats.org/officeDocument/2006/math">
                      <m:oMathParaPr>
                        <m:jc m:val="centerGroup"/>
                      </m:oMathParaPr>
                      <m:oMath xmlns:m="http://schemas.openxmlformats.org/officeDocument/2006/math">
                        <m:sSup>
                          <m:sSupPr>
                            <m:ctrlPr>
                              <a:rPr lang="pt-BR" sz="2200" i="1">
                                <a:solidFill>
                                  <a:schemeClr val="tx1"/>
                                </a:solidFill>
                                <a:latin typeface="Cambria Math" panose="02040503050406030204" pitchFamily="18" charset="0"/>
                              </a:rPr>
                            </m:ctrlPr>
                          </m:sSupPr>
                          <m:e>
                            <m:r>
                              <a:rPr lang="pt-BR" sz="2200" i="1">
                                <a:solidFill>
                                  <a:schemeClr val="tx1"/>
                                </a:solidFill>
                                <a:latin typeface="Cambria Math" panose="02040503050406030204" pitchFamily="18" charset="0"/>
                              </a:rPr>
                              <m:t>𝑥</m:t>
                            </m:r>
                          </m:e>
                          <m:sup>
                            <m:r>
                              <a:rPr lang="pt-BR" sz="2200" i="1">
                                <a:solidFill>
                                  <a:schemeClr val="tx1"/>
                                </a:solidFill>
                                <a:latin typeface="Cambria Math" panose="02040503050406030204" pitchFamily="18" charset="0"/>
                              </a:rPr>
                              <m:t>2</m:t>
                            </m:r>
                          </m:sup>
                        </m:sSup>
                        <m:r>
                          <a:rPr lang="pt-BR" sz="2200" i="1">
                            <a:solidFill>
                              <a:schemeClr val="tx1"/>
                            </a:solidFill>
                            <a:latin typeface="Cambria Math" panose="02040503050406030204" pitchFamily="18" charset="0"/>
                          </a:rPr>
                          <m:t>+16+8</m:t>
                        </m:r>
                        <m:r>
                          <a:rPr lang="pt-BR" sz="2200" i="1">
                            <a:solidFill>
                              <a:schemeClr val="tx1"/>
                            </a:solidFill>
                            <a:latin typeface="Cambria Math" panose="02040503050406030204" pitchFamily="18" charset="0"/>
                          </a:rPr>
                          <m:t>𝑥</m:t>
                        </m:r>
                        <m:r>
                          <a:rPr lang="pt-BR" sz="2200" i="1">
                            <a:solidFill>
                              <a:schemeClr val="tx1"/>
                            </a:solidFill>
                            <a:latin typeface="Cambria Math" panose="02040503050406030204" pitchFamily="18" charset="0"/>
                          </a:rPr>
                          <m:t> =</m:t>
                        </m:r>
                        <m:sSup>
                          <m:sSupPr>
                            <m:ctrlPr>
                              <a:rPr lang="pt-BR" sz="2200" i="1">
                                <a:solidFill>
                                  <a:schemeClr val="tx1"/>
                                </a:solidFill>
                                <a:latin typeface="Cambria Math" panose="02040503050406030204" pitchFamily="18" charset="0"/>
                              </a:rPr>
                            </m:ctrlPr>
                          </m:sSupPr>
                          <m:e>
                            <m:r>
                              <a:rPr lang="pt-BR" sz="2200" i="1">
                                <a:solidFill>
                                  <a:schemeClr val="tx1"/>
                                </a:solidFill>
                                <a:latin typeface="Cambria Math" panose="02040503050406030204" pitchFamily="18" charset="0"/>
                              </a:rPr>
                              <m:t>𝑥</m:t>
                            </m:r>
                          </m:e>
                          <m:sup>
                            <m:r>
                              <a:rPr lang="pt-BR" sz="2200" i="1">
                                <a:solidFill>
                                  <a:schemeClr val="tx1"/>
                                </a:solidFill>
                                <a:latin typeface="Cambria Math" panose="02040503050406030204" pitchFamily="18" charset="0"/>
                              </a:rPr>
                              <m:t>2</m:t>
                            </m:r>
                          </m:sup>
                        </m:sSup>
                        <m:r>
                          <a:rPr lang="pt-BR" sz="2200" i="1">
                            <a:solidFill>
                              <a:schemeClr val="tx1"/>
                            </a:solidFill>
                            <a:latin typeface="Cambria Math" panose="02040503050406030204" pitchFamily="18" charset="0"/>
                          </a:rPr>
                          <m:t>+8</m:t>
                        </m:r>
                        <m:r>
                          <a:rPr lang="pt-BR" sz="2200" i="1">
                            <a:solidFill>
                              <a:schemeClr val="tx1"/>
                            </a:solidFill>
                            <a:latin typeface="Cambria Math" panose="02040503050406030204" pitchFamily="18" charset="0"/>
                          </a:rPr>
                          <m:t>𝑥</m:t>
                        </m:r>
                        <m:r>
                          <a:rPr lang="pt-BR" sz="2200" i="1">
                            <a:solidFill>
                              <a:schemeClr val="tx1"/>
                            </a:solidFill>
                            <a:latin typeface="Cambria Math" panose="02040503050406030204" pitchFamily="18" charset="0"/>
                          </a:rPr>
                          <m:t> +16 = </m:t>
                        </m:r>
                        <m:sSup>
                          <m:sSupPr>
                            <m:ctrlPr>
                              <a:rPr lang="pt-BR" sz="2200" i="1">
                                <a:solidFill>
                                  <a:schemeClr val="tx1"/>
                                </a:solidFill>
                                <a:latin typeface="Cambria Math" panose="02040503050406030204" pitchFamily="18" charset="0"/>
                              </a:rPr>
                            </m:ctrlPr>
                          </m:sSupPr>
                          <m:e>
                            <m:d>
                              <m:dPr>
                                <m:ctrlPr>
                                  <a:rPr lang="pt-BR" sz="2200" i="1">
                                    <a:solidFill>
                                      <a:schemeClr val="tx1"/>
                                    </a:solidFill>
                                    <a:latin typeface="Cambria Math" panose="02040503050406030204" pitchFamily="18" charset="0"/>
                                  </a:rPr>
                                </m:ctrlPr>
                              </m:dPr>
                              <m:e>
                                <m:r>
                                  <a:rPr lang="pt-BR" sz="2200" i="1">
                                    <a:solidFill>
                                      <a:schemeClr val="tx1"/>
                                    </a:solidFill>
                                    <a:latin typeface="Cambria Math" panose="02040503050406030204" pitchFamily="18" charset="0"/>
                                  </a:rPr>
                                  <m:t>𝑥</m:t>
                                </m:r>
                                <m:r>
                                  <a:rPr lang="pt-BR" sz="2200" i="1">
                                    <a:solidFill>
                                      <a:schemeClr val="tx1"/>
                                    </a:solidFill>
                                    <a:latin typeface="Cambria Math" panose="02040503050406030204" pitchFamily="18" charset="0"/>
                                  </a:rPr>
                                  <m:t> + 4</m:t>
                                </m:r>
                              </m:e>
                            </m:d>
                          </m:e>
                          <m:sup>
                            <m:r>
                              <a:rPr lang="pt-BR" sz="2200" i="1">
                                <a:solidFill>
                                  <a:schemeClr val="tx1"/>
                                </a:solidFill>
                                <a:latin typeface="Cambria Math" panose="02040503050406030204" pitchFamily="18" charset="0"/>
                              </a:rPr>
                              <m:t>2</m:t>
                            </m:r>
                          </m:sup>
                        </m:sSup>
                      </m:oMath>
                    </m:oMathPara>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Retângulo: Cantos Arredondados 2">
                  <a:extLst>
                    <a:ext uri="{FF2B5EF4-FFF2-40B4-BE49-F238E27FC236}">
                      <a16:creationId xmlns:a16="http://schemas.microsoft.com/office/drawing/2014/main" id="{F2371718-1C84-57D4-7807-9E66760850B4}"/>
                    </a:ext>
                  </a:extLst>
                </p:cNvPr>
                <p:cNvSpPr>
                  <a:spLocks noRot="1" noChangeAspect="1" noMove="1" noResize="1" noEditPoints="1" noAdjustHandles="1" noChangeArrowheads="1" noChangeShapeType="1" noTextEdit="1"/>
                </p:cNvSpPr>
                <p:nvPr/>
              </p:nvSpPr>
              <p:spPr>
                <a:xfrm>
                  <a:off x="6677611" y="1226826"/>
                  <a:ext cx="11058847" cy="5668263"/>
                </a:xfrm>
                <a:prstGeom prst="roundRect">
                  <a:avLst>
                    <a:gd name="adj" fmla="val 7610"/>
                  </a:avLst>
                </a:prstGeom>
                <a:blipFill>
                  <a:blip r:embed="rId2"/>
                  <a:stretch>
                    <a:fillRect/>
                  </a:stretch>
                </a:blipFill>
                <a:ln w="19050">
                  <a:solidFill>
                    <a:srgbClr val="E87C28"/>
                  </a:solidFill>
                </a:ln>
              </p:spPr>
              <p:txBody>
                <a:bodyPr/>
                <a:lstStyle/>
                <a:p>
                  <a:r>
                    <a:rPr lang="pt-BR">
                      <a:noFill/>
                    </a:rPr>
                    <a:t> </a:t>
                  </a:r>
                </a:p>
              </p:txBody>
            </p:sp>
          </mc:Fallback>
        </mc:AlternateContent>
        <p:pic>
          <p:nvPicPr>
            <p:cNvPr id="4" name="Imagem 3">
              <a:extLst>
                <a:ext uri="{FF2B5EF4-FFF2-40B4-BE49-F238E27FC236}">
                  <a16:creationId xmlns:a16="http://schemas.microsoft.com/office/drawing/2014/main" id="{119CF6BF-8348-FFA1-7413-A2BCAA1588AD}"/>
                </a:ext>
              </a:extLst>
            </p:cNvPr>
            <p:cNvPicPr>
              <a:picLocks noChangeAspect="1"/>
            </p:cNvPicPr>
            <p:nvPr/>
          </p:nvPicPr>
          <p:blipFill>
            <a:blip r:embed="rId3"/>
            <a:stretch>
              <a:fillRect/>
            </a:stretch>
          </p:blipFill>
          <p:spPr>
            <a:xfrm>
              <a:off x="6605892" y="1083392"/>
              <a:ext cx="2520000" cy="941204"/>
            </a:xfrm>
            <a:prstGeom prst="rect">
              <a:avLst/>
            </a:prstGeom>
          </p:spPr>
        </p:pic>
      </p:grpSp>
    </p:spTree>
    <p:extLst>
      <p:ext uri="{BB962C8B-B14F-4D97-AF65-F5344CB8AC3E}">
        <p14:creationId xmlns:p14="http://schemas.microsoft.com/office/powerpoint/2010/main" val="498984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085F5D0C-7DBF-538E-6DBD-AC7F9C565989}"/>
                  </a:ext>
                </a:extLst>
              </p:cNvPr>
              <p:cNvSpPr txBox="1"/>
              <p:nvPr/>
            </p:nvSpPr>
            <p:spPr>
              <a:xfrm>
                <a:off x="156000" y="717220"/>
                <a:ext cx="5760000" cy="5940024"/>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Diferença de dois quadrados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Para fatorar polinômios do tipo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 −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usamos o produto notável da “soma pela diferença de dois termos”.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Assim, a fatoração de polinômios desse tipo será:</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Para fatorar, devemos calcular a raiz quadrada dos dois termos. Depois, escrever o produto da soma dos valores encontrados pela diferença desses valores.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085F5D0C-7DBF-538E-6DBD-AC7F9C565989}"/>
                  </a:ext>
                </a:extLst>
              </p:cNvPr>
              <p:cNvSpPr txBox="1">
                <a:spLocks noRot="1" noChangeAspect="1" noMove="1" noResize="1" noEditPoints="1" noAdjustHandles="1" noChangeArrowheads="1" noChangeShapeType="1" noTextEdit="1"/>
              </p:cNvSpPr>
              <p:nvPr/>
            </p:nvSpPr>
            <p:spPr>
              <a:xfrm>
                <a:off x="156000" y="717220"/>
                <a:ext cx="5760000" cy="5940024"/>
              </a:xfrm>
              <a:prstGeom prst="rect">
                <a:avLst/>
              </a:prstGeom>
              <a:blipFill>
                <a:blip r:embed="rId2"/>
                <a:stretch>
                  <a:fillRect l="-1377" t="-513" r="-14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2BE4DF-F626-FC8A-FE21-906E9F2CE7D4}"/>
                  </a:ext>
                </a:extLst>
              </p:cNvPr>
              <p:cNvSpPr txBox="1"/>
              <p:nvPr/>
            </p:nvSpPr>
            <p:spPr>
              <a:xfrm>
                <a:off x="6276000" y="811349"/>
                <a:ext cx="5760000" cy="5751767"/>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𝟗</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² − </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𝟐𝟓</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Primeiro, encontramos a raiz quadrada dos termos: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25</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Escrevendo o produto da soma desses valores pela diferença, teremos: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−25=</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sSup>
                      <m:sSupPr>
                        <m:ctrlP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𝟒</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𝒂</m:t>
                        </m:r>
                      </m:e>
                      <m:sup>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𝟒</m:t>
                        </m:r>
                      </m:sup>
                    </m:sSup>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𝟏𝟒𝟒</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Primeiro, encontramos a raiz quadrada dos termos: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sup>
                          </m:sSup>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144</m:t>
                          </m:r>
                        </m:e>
                      </m:ra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Escrevendo o produto da soma desses valores pela diferença, teremos: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− 144=</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+12</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−12</m:t>
                          </m: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52BE4DF-F626-FC8A-FE21-906E9F2CE7D4}"/>
                  </a:ext>
                </a:extLst>
              </p:cNvPr>
              <p:cNvSpPr txBox="1">
                <a:spLocks noRot="1" noChangeAspect="1" noMove="1" noResize="1" noEditPoints="1" noAdjustHandles="1" noChangeArrowheads="1" noChangeShapeType="1" noTextEdit="1"/>
              </p:cNvSpPr>
              <p:nvPr/>
            </p:nvSpPr>
            <p:spPr>
              <a:xfrm>
                <a:off x="6276000" y="811349"/>
                <a:ext cx="5760000" cy="5751767"/>
              </a:xfrm>
              <a:prstGeom prst="rect">
                <a:avLst/>
              </a:prstGeom>
              <a:blipFill>
                <a:blip r:embed="rId3"/>
                <a:stretch>
                  <a:fillRect l="-1483" t="-530" r="-1483"/>
                </a:stretch>
              </a:blipFill>
            </p:spPr>
            <p:txBody>
              <a:bodyPr/>
              <a:lstStyle/>
              <a:p>
                <a:r>
                  <a:rPr lang="pt-BR">
                    <a:noFill/>
                  </a:rPr>
                  <a:t> </a:t>
                </a:r>
              </a:p>
            </p:txBody>
          </p:sp>
        </mc:Fallback>
      </mc:AlternateContent>
    </p:spTree>
    <p:extLst>
      <p:ext uri="{BB962C8B-B14F-4D97-AF65-F5344CB8AC3E}">
        <p14:creationId xmlns:p14="http://schemas.microsoft.com/office/powerpoint/2010/main" val="966785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8A923F4-501E-C23F-05AE-4B99B928915A}"/>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79774"/>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7E07F8D5-542D-AB71-4FA1-1B33B6E2783F}"/>
                  </a:ext>
                </a:extLst>
              </p:cNvPr>
              <p:cNvSpPr txBox="1"/>
              <p:nvPr/>
            </p:nvSpPr>
            <p:spPr>
              <a:xfrm>
                <a:off x="156000" y="1328965"/>
                <a:ext cx="5760000" cy="480644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Fatore os seguintes trinômios quadrados perfeitos.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+ 4 =</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− 6</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+ 9</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 =</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Fatore cada diferença de quadrados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² −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² =</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16</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144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²−1 =</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7E07F8D5-542D-AB71-4FA1-1B33B6E2783F}"/>
                  </a:ext>
                </a:extLst>
              </p:cNvPr>
              <p:cNvSpPr txBox="1">
                <a:spLocks noRot="1" noChangeAspect="1" noMove="1" noResize="1" noEditPoints="1" noAdjustHandles="1" noChangeArrowheads="1" noChangeShapeType="1" noTextEdit="1"/>
              </p:cNvSpPr>
              <p:nvPr/>
            </p:nvSpPr>
            <p:spPr>
              <a:xfrm>
                <a:off x="156000" y="1328965"/>
                <a:ext cx="5760000" cy="4806444"/>
              </a:xfrm>
              <a:prstGeom prst="rect">
                <a:avLst/>
              </a:prstGeom>
              <a:blipFill>
                <a:blip r:embed="rId3"/>
                <a:stretch>
                  <a:fillRect l="-1377" t="-635" b="-190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BCEC3669-4F4E-8E3C-57A6-EF541401E8A8}"/>
                  </a:ext>
                </a:extLst>
              </p:cNvPr>
              <p:cNvSpPr txBox="1"/>
              <p:nvPr/>
            </p:nvSpPr>
            <p:spPr>
              <a:xfrm>
                <a:off x="6276002" y="1320000"/>
                <a:ext cx="5760000" cy="5127879"/>
              </a:xfrm>
              <a:prstGeom prst="rect">
                <a:avLst/>
              </a:prstGeom>
              <a:noFill/>
            </p:spPr>
            <p:txBody>
              <a:bodyPr wrap="square">
                <a:spAutoFit/>
              </a:bodyPr>
              <a:lstStyle/>
              <a:p>
                <a:pPr algn="just">
                  <a:lnSpc>
                    <a:spcPct val="115000"/>
                  </a:lnSpc>
                  <a:spcAft>
                    <a:spcPts val="800"/>
                  </a:spcAft>
                  <a:buNone/>
                </a:pPr>
                <a:r>
                  <a:rPr lang="pt-BR" sz="2200" b="1" kern="100" dirty="0">
                    <a:latin typeface="Arial Narrow" panose="020B0606020202030204" pitchFamily="34" charset="0"/>
                    <a:ea typeface="Calibri" panose="020F0502020204030204" pitchFamily="34" charset="0"/>
                    <a:cs typeface="Times New Roman" panose="02020603050405020304" pitchFamily="18" charset="0"/>
                  </a:rPr>
                  <a:t>7. </a:t>
                </a:r>
                <a:r>
                  <a:rPr lang="pt-BR" sz="2200" kern="100" dirty="0">
                    <a:latin typeface="Arial Narrow" panose="020B0606020202030204" pitchFamily="34" charset="0"/>
                    <a:ea typeface="Calibri" panose="020F0502020204030204" pitchFamily="34" charset="0"/>
                    <a:cs typeface="Times New Roman" panose="02020603050405020304" pitchFamily="18" charset="0"/>
                  </a:rPr>
                  <a:t>Simplifique a expressão algébrica a seguir.</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latin typeface="Cambria Math" panose="02040503050406030204" pitchFamily="18" charset="0"/>
                              <a:ea typeface="Calibri" panose="020F0502020204030204" pitchFamily="34" charset="0"/>
                              <a:cs typeface="Times New Roman" panose="02020603050405020304" pitchFamily="18" charset="0"/>
                            </a:rPr>
                          </m:ctrlPr>
                        </m:fPr>
                        <m:num>
                          <m:r>
                            <a:rPr lang="pt-BR" sz="2200" kern="100">
                              <a:latin typeface="Cambria Math" panose="02040503050406030204" pitchFamily="18" charset="0"/>
                              <a:ea typeface="Aptos" panose="020B0004020202020204" pitchFamily="34" charset="0"/>
                              <a:cs typeface="Times New Roman" panose="02020603050405020304" pitchFamily="18" charset="0"/>
                            </a:rPr>
                            <m:t> </m:t>
                          </m:r>
                          <m:r>
                            <a:rPr lang="pt-BR" sz="2200" i="1" kern="100">
                              <a:latin typeface="Cambria Math" panose="02040503050406030204" pitchFamily="18" charset="0"/>
                              <a:ea typeface="Calibri" panose="020F0502020204030204" pitchFamily="34" charset="0"/>
                              <a:cs typeface="Times New Roman" panose="02020603050405020304" pitchFamily="18" charset="0"/>
                            </a:rPr>
                            <m:t>𝑥</m:t>
                          </m:r>
                          <m:sSup>
                            <m:sSupPr>
                              <m:ctrlPr>
                                <a:rPr lang="pt-BR" sz="22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latin typeface="Cambria Math" panose="02040503050406030204" pitchFamily="18" charset="0"/>
                                  <a:ea typeface="Calibri" panose="020F0502020204030204" pitchFamily="34" charset="0"/>
                                  <a:cs typeface="Times New Roman" panose="02020603050405020304" pitchFamily="18" charset="0"/>
                                </a:rPr>
                                <m:t>𝑦</m:t>
                              </m:r>
                            </m:e>
                            <m:sup>
                              <m:r>
                                <a:rPr lang="pt-BR" sz="2200" i="1" kern="100">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latin typeface="Cambria Math" panose="02040503050406030204" pitchFamily="18" charset="0"/>
                              <a:ea typeface="Calibri" panose="020F0502020204030204" pitchFamily="34" charset="0"/>
                              <a:cs typeface="Times New Roman" panose="02020603050405020304" pitchFamily="18" charset="0"/>
                            </a:rPr>
                            <m:t>𝑦</m:t>
                          </m:r>
                          <m:r>
                            <a:rPr lang="pt-BR" sz="2200" kern="100">
                              <a:latin typeface="Cambria Math" panose="02040503050406030204" pitchFamily="18" charset="0"/>
                              <a:ea typeface="Aptos" panose="020B0004020202020204" pitchFamily="34" charset="0"/>
                              <a:cs typeface="Times New Roman" panose="02020603050405020304" pitchFamily="18" charset="0"/>
                            </a:rPr>
                            <m:t> </m:t>
                          </m:r>
                        </m:num>
                        <m:den>
                          <m:r>
                            <a:rPr lang="pt-BR" sz="2200" i="1" kern="100">
                              <a:latin typeface="Cambria Math" panose="02040503050406030204" pitchFamily="18" charset="0"/>
                              <a:ea typeface="Calibri" panose="020F0502020204030204" pitchFamily="34" charset="0"/>
                              <a:cs typeface="Times New Roman" panose="02020603050405020304" pitchFamily="18" charset="0"/>
                            </a:rPr>
                            <m:t>𝑥</m:t>
                          </m:r>
                          <m:sSup>
                            <m:sSupPr>
                              <m:ctrlPr>
                                <a:rPr lang="pt-BR" sz="22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latin typeface="Cambria Math" panose="02040503050406030204" pitchFamily="18" charset="0"/>
                                  <a:ea typeface="Calibri" panose="020F0502020204030204" pitchFamily="34" charset="0"/>
                                  <a:cs typeface="Times New Roman" panose="02020603050405020304" pitchFamily="18" charset="0"/>
                                </a:rPr>
                                <m:t>𝑦</m:t>
                              </m:r>
                            </m:e>
                            <m:sup>
                              <m:r>
                                <a:rPr lang="pt-BR" sz="2200" i="1" kern="100">
                                  <a:latin typeface="Cambria Math" panose="02040503050406030204" pitchFamily="18" charset="0"/>
                                  <a:ea typeface="Calibri" panose="020F0502020204030204" pitchFamily="34" charset="0"/>
                                  <a:cs typeface="Times New Roman" panose="02020603050405020304" pitchFamily="18" charset="0"/>
                                </a:rPr>
                                <m:t>3</m:t>
                              </m:r>
                            </m:sup>
                          </m:sSup>
                          <m:r>
                            <a:rPr lang="pt-BR" sz="2200" i="1" kern="100">
                              <a:latin typeface="Cambria Math" panose="02040503050406030204" pitchFamily="18" charset="0"/>
                              <a:ea typeface="Calibri" panose="020F0502020204030204" pitchFamily="34" charset="0"/>
                              <a:cs typeface="Times New Roman" panose="02020603050405020304" pitchFamily="18" charset="0"/>
                            </a:rPr>
                            <m:t>−</m:t>
                          </m:r>
                          <m:r>
                            <a:rPr lang="pt-BR" sz="2200" i="1" kern="100">
                              <a:latin typeface="Cambria Math" panose="02040503050406030204" pitchFamily="18" charset="0"/>
                              <a:ea typeface="Calibri" panose="020F0502020204030204" pitchFamily="34" charset="0"/>
                              <a:cs typeface="Times New Roman" panose="02020603050405020304" pitchFamily="18" charset="0"/>
                            </a:rPr>
                            <m:t>𝑦</m:t>
                          </m:r>
                          <m:sSup>
                            <m:sSupPr>
                              <m:ctrlPr>
                                <a:rPr lang="pt-BR" sz="22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latin typeface="Cambria Math" panose="02040503050406030204" pitchFamily="18" charset="0"/>
                                  <a:ea typeface="Calibri" panose="020F0502020204030204" pitchFamily="34" charset="0"/>
                                  <a:cs typeface="Times New Roman" panose="02020603050405020304" pitchFamily="18" charset="0"/>
                                </a:rPr>
                                <m:t>3</m:t>
                              </m:r>
                            </m:sup>
                          </m:sSup>
                        </m:den>
                      </m:f>
                    </m:oMath>
                  </m:oMathPara>
                </a14:m>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das expressões representa um trinômio quadrado perfeito?</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oMath>
                </a14:m>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BCEC3669-4F4E-8E3C-57A6-EF541401E8A8}"/>
                  </a:ext>
                </a:extLst>
              </p:cNvPr>
              <p:cNvSpPr txBox="1">
                <a:spLocks noRot="1" noChangeAspect="1" noMove="1" noResize="1" noEditPoints="1" noAdjustHandles="1" noChangeArrowheads="1" noChangeShapeType="1" noTextEdit="1"/>
              </p:cNvSpPr>
              <p:nvPr/>
            </p:nvSpPr>
            <p:spPr>
              <a:xfrm>
                <a:off x="6276002" y="1320000"/>
                <a:ext cx="5760000" cy="5127879"/>
              </a:xfrm>
              <a:prstGeom prst="rect">
                <a:avLst/>
              </a:prstGeom>
              <a:blipFill>
                <a:blip r:embed="rId4"/>
                <a:stretch>
                  <a:fillRect l="-1377" t="-595" r="-1483" b="-1546"/>
                </a:stretch>
              </a:blipFill>
            </p:spPr>
            <p:txBody>
              <a:bodyPr/>
              <a:lstStyle/>
              <a:p>
                <a:r>
                  <a:rPr lang="pt-BR">
                    <a:noFill/>
                  </a:rPr>
                  <a:t> </a:t>
                </a:r>
              </a:p>
            </p:txBody>
          </p:sp>
        </mc:Fallback>
      </mc:AlternateContent>
    </p:spTree>
    <p:extLst>
      <p:ext uri="{BB962C8B-B14F-4D97-AF65-F5344CB8AC3E}">
        <p14:creationId xmlns:p14="http://schemas.microsoft.com/office/powerpoint/2010/main" val="102401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DB64CD7-78CB-B0D2-5419-EF3E53078214}"/>
                  </a:ext>
                </a:extLst>
              </p:cNvPr>
              <p:cNvSpPr txBox="1"/>
              <p:nvPr/>
            </p:nvSpPr>
            <p:spPr>
              <a:xfrm>
                <a:off x="156000" y="854259"/>
                <a:ext cx="5760000" cy="526394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9.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trinômio quadrado perfeito a seguir:</a:t>
                </a: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Sua forma fatorada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80340" algn="l"/>
                  </a:tabLs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10.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que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𝑘</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seja quadrado perfeito, qual deve ser o valor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𝑘</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4DB64CD7-78CB-B0D2-5419-EF3E53078214}"/>
                  </a:ext>
                </a:extLst>
              </p:cNvPr>
              <p:cNvSpPr txBox="1">
                <a:spLocks noRot="1" noChangeAspect="1" noMove="1" noResize="1" noEditPoints="1" noAdjustHandles="1" noChangeArrowheads="1" noChangeShapeType="1" noTextEdit="1"/>
              </p:cNvSpPr>
              <p:nvPr/>
            </p:nvSpPr>
            <p:spPr>
              <a:xfrm>
                <a:off x="156000" y="854259"/>
                <a:ext cx="5760000" cy="5263942"/>
              </a:xfrm>
              <a:prstGeom prst="rect">
                <a:avLst/>
              </a:prstGeom>
              <a:blipFill>
                <a:blip r:embed="rId2"/>
                <a:stretch>
                  <a:fillRect l="-1377" t="-579" r="-1483" b="-1505"/>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07E61217-AD8A-CC46-DF79-DE5E903DFDE7}"/>
              </a:ext>
            </a:extLst>
          </p:cNvPr>
          <p:cNvPicPr>
            <a:picLocks noChangeAspect="1"/>
          </p:cNvPicPr>
          <p:nvPr/>
        </p:nvPicPr>
        <p:blipFill>
          <a:blip r:embed="rId3"/>
          <a:srcRect l="13498" t="-242" r="65277" b="50000"/>
          <a:stretch>
            <a:fillRect/>
          </a:stretch>
        </p:blipFill>
        <p:spPr>
          <a:xfrm>
            <a:off x="1506070" y="1282849"/>
            <a:ext cx="2880000" cy="595386"/>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7DFCE67E-DF0F-3391-2FBE-392800B0A5D7}"/>
                  </a:ext>
                </a:extLst>
              </p:cNvPr>
              <p:cNvSpPr txBox="1"/>
              <p:nvPr/>
            </p:nvSpPr>
            <p:spPr>
              <a:xfrm>
                <a:off x="6276002" y="854259"/>
                <a:ext cx="5760000" cy="5061322"/>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Simplificando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𝑥𝑦</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p>
                      <m:sSupPr>
                        <m:ctrlPr>
                          <a:rPr lang="pt-BR" sz="2200" b="0" i="1" smtClean="0">
                            <a:latin typeface="Cambria Math" panose="02040503050406030204" pitchFamily="18" charset="0"/>
                          </a:rPr>
                        </m:ctrlPr>
                      </m:sSupPr>
                      <m:e>
                        <m:d>
                          <m:dPr>
                            <m:ctrlPr>
                              <a:rPr lang="pt-BR" sz="2200" b="0" i="1" smtClean="0">
                                <a:latin typeface="Cambria Math" panose="02040503050406030204" pitchFamily="18" charset="0"/>
                              </a:rPr>
                            </m:ctrlPr>
                          </m:dPr>
                          <m:e>
                            <m:r>
                              <a:rPr lang="pt-BR" sz="2200" b="0" i="1" smtClean="0">
                                <a:latin typeface="Cambria Math" panose="02040503050406030204" pitchFamily="18" charset="0"/>
                              </a:rPr>
                              <m:t>2</m:t>
                            </m:r>
                            <m:r>
                              <a:rPr lang="pt-BR" sz="2200" b="0" i="1" smtClean="0">
                                <a:latin typeface="Cambria Math" panose="02040503050406030204" pitchFamily="18" charset="0"/>
                              </a:rPr>
                              <m:t>𝑥</m:t>
                            </m:r>
                            <m:r>
                              <a:rPr lang="pt-BR" sz="2200" b="0" i="1" smtClean="0">
                                <a:latin typeface="Cambria Math" panose="02040503050406030204" pitchFamily="18" charset="0"/>
                              </a:rPr>
                              <m:t>−</m:t>
                            </m:r>
                            <m:r>
                              <a:rPr lang="pt-BR" sz="2200" b="0" i="1" smtClean="0">
                                <a:latin typeface="Cambria Math" panose="02040503050406030204" pitchFamily="18" charset="0"/>
                              </a:rPr>
                              <m:t>𝑦</m:t>
                            </m:r>
                          </m:e>
                        </m:d>
                      </m:e>
                      <m:sup>
                        <m:r>
                          <a:rPr lang="pt-BR" sz="2200" b="0" i="1" smtClean="0">
                            <a:latin typeface="Cambria Math" panose="02040503050406030204" pitchFamily="18" charset="0"/>
                          </a:rPr>
                          <m:t>2</m:t>
                        </m:r>
                      </m:sup>
                    </m:sSup>
                    <m:r>
                      <a:rPr lang="pt-BR" sz="2200" b="0" i="1" smtClean="0">
                        <a:latin typeface="Cambria Math" panose="02040503050406030204" pitchFamily="18" charset="0"/>
                      </a:rPr>
                      <m:t>−4</m:t>
                    </m:r>
                    <m:r>
                      <a:rPr lang="pt-BR" sz="2200" b="0" i="1" smtClean="0">
                        <a:latin typeface="Cambria Math" panose="02040503050406030204" pitchFamily="18" charset="0"/>
                      </a:rPr>
                      <m:t>𝑥𝑦</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b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12.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Observe o polinômio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+4 </m:t>
                          </m:r>
                        </m:num>
                        <m:den>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Uma possível simplificação deste polinômio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7DFCE67E-DF0F-3391-2FBE-392800B0A5D7}"/>
                  </a:ext>
                </a:extLst>
              </p:cNvPr>
              <p:cNvSpPr txBox="1">
                <a:spLocks noRot="1" noChangeAspect="1" noMove="1" noResize="1" noEditPoints="1" noAdjustHandles="1" noChangeArrowheads="1" noChangeShapeType="1" noTextEdit="1"/>
              </p:cNvSpPr>
              <p:nvPr/>
            </p:nvSpPr>
            <p:spPr>
              <a:xfrm>
                <a:off x="6276002" y="854259"/>
                <a:ext cx="5760000" cy="5061322"/>
              </a:xfrm>
              <a:prstGeom prst="rect">
                <a:avLst/>
              </a:prstGeom>
              <a:blipFill>
                <a:blip r:embed="rId4"/>
                <a:stretch>
                  <a:fillRect l="-1377" t="-602" b="-1687"/>
                </a:stretch>
              </a:blipFill>
            </p:spPr>
            <p:txBody>
              <a:bodyPr/>
              <a:lstStyle/>
              <a:p>
                <a:r>
                  <a:rPr lang="pt-BR">
                    <a:noFill/>
                  </a:rPr>
                  <a:t> </a:t>
                </a:r>
              </a:p>
            </p:txBody>
          </p:sp>
        </mc:Fallback>
      </mc:AlternateContent>
    </p:spTree>
    <p:extLst>
      <p:ext uri="{BB962C8B-B14F-4D97-AF65-F5344CB8AC3E}">
        <p14:creationId xmlns:p14="http://schemas.microsoft.com/office/powerpoint/2010/main" val="42076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F3A47-3011-68AB-BD78-6628D5337F0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C912E7D-496D-1A53-A1FB-38A9CC0E5E10}"/>
                  </a:ext>
                </a:extLst>
              </p:cNvPr>
              <p:cNvSpPr txBox="1"/>
              <p:nvPr/>
            </p:nvSpPr>
            <p:spPr>
              <a:xfrm>
                <a:off x="265272" y="1219228"/>
                <a:ext cx="5004000" cy="2701702"/>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13.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+49=</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qual é o valor 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14.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quais valores 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𝒎</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expressão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+36</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 quadrado perfeito?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C912E7D-496D-1A53-A1FB-38A9CC0E5E10}"/>
                  </a:ext>
                </a:extLst>
              </p:cNvPr>
              <p:cNvSpPr txBox="1">
                <a:spLocks noRot="1" noChangeAspect="1" noMove="1" noResize="1" noEditPoints="1" noAdjustHandles="1" noChangeArrowheads="1" noChangeShapeType="1" noTextEdit="1"/>
              </p:cNvSpPr>
              <p:nvPr/>
            </p:nvSpPr>
            <p:spPr>
              <a:xfrm>
                <a:off x="265272" y="1219228"/>
                <a:ext cx="5004000" cy="2701702"/>
              </a:xfrm>
              <a:prstGeom prst="rect">
                <a:avLst/>
              </a:prstGeom>
              <a:blipFill>
                <a:blip r:embed="rId2"/>
                <a:stretch>
                  <a:fillRect l="-1585" t="-1129" r="-1707" b="-4063"/>
                </a:stretch>
              </a:blipFill>
            </p:spPr>
            <p:txBody>
              <a:bodyPr/>
              <a:lstStyle/>
              <a:p>
                <a:r>
                  <a:rPr lang="pt-BR">
                    <a:noFill/>
                  </a:rPr>
                  <a:t> </a:t>
                </a:r>
              </a:p>
            </p:txBody>
          </p:sp>
        </mc:Fallback>
      </mc:AlternateContent>
      <p:grpSp>
        <p:nvGrpSpPr>
          <p:cNvPr id="10" name="Agrupar 9">
            <a:extLst>
              <a:ext uri="{FF2B5EF4-FFF2-40B4-BE49-F238E27FC236}">
                <a16:creationId xmlns:a16="http://schemas.microsoft.com/office/drawing/2014/main" id="{1C738024-9353-C31E-8456-D426422A71F0}"/>
              </a:ext>
            </a:extLst>
          </p:cNvPr>
          <p:cNvGrpSpPr/>
          <p:nvPr/>
        </p:nvGrpSpPr>
        <p:grpSpPr>
          <a:xfrm>
            <a:off x="79351" y="4235240"/>
            <a:ext cx="5253661" cy="1922650"/>
            <a:chOff x="19255" y="4320058"/>
            <a:chExt cx="6480000" cy="1490915"/>
          </a:xfrm>
        </p:grpSpPr>
        <p:sp>
          <p:nvSpPr>
            <p:cNvPr id="5" name="Retângulo: Cantos Arredondados 4">
              <a:extLst>
                <a:ext uri="{FF2B5EF4-FFF2-40B4-BE49-F238E27FC236}">
                  <a16:creationId xmlns:a16="http://schemas.microsoft.com/office/drawing/2014/main" id="{E3BDA65F-01A2-73F3-5742-A2D345669737}"/>
                </a:ext>
              </a:extLst>
            </p:cNvPr>
            <p:cNvSpPr/>
            <p:nvPr/>
          </p:nvSpPr>
          <p:spPr>
            <a:xfrm>
              <a:off x="19255" y="4539445"/>
              <a:ext cx="6480000" cy="1271528"/>
            </a:xfrm>
            <a:prstGeom prst="roundRect">
              <a:avLst>
                <a:gd name="adj" fmla="val 28504"/>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612900"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resolver </a:t>
              </a:r>
              <a:r>
                <a:rPr lang="pt-BR" sz="2000" dirty="0">
                  <a:solidFill>
                    <a:schemeClr val="tx1"/>
                  </a:solidFill>
                  <a:latin typeface="Arial Narrow" panose="020B0606020202030204" pitchFamily="34" charset="0"/>
                </a:rPr>
                <a:t>problema envolvendo o cálculo de área de figuras planas. Fique atento(a) à sua resolução, marque apenas uma alternativa e verifique a solução.</a:t>
              </a:r>
            </a:p>
          </p:txBody>
        </p:sp>
        <p:pic>
          <p:nvPicPr>
            <p:cNvPr id="6" name="Imagem 5">
              <a:extLst>
                <a:ext uri="{FF2B5EF4-FFF2-40B4-BE49-F238E27FC236}">
                  <a16:creationId xmlns:a16="http://schemas.microsoft.com/office/drawing/2014/main" id="{69D5C14B-29CB-F900-BA5C-22FCD9AB7AF1}"/>
                </a:ext>
              </a:extLst>
            </p:cNvPr>
            <p:cNvPicPr>
              <a:picLocks noChangeAspect="1"/>
            </p:cNvPicPr>
            <p:nvPr/>
          </p:nvPicPr>
          <p:blipFill>
            <a:blip r:embed="rId3"/>
            <a:stretch>
              <a:fillRect/>
            </a:stretch>
          </p:blipFill>
          <p:spPr>
            <a:xfrm>
              <a:off x="152981" y="4320058"/>
              <a:ext cx="1668428" cy="485485"/>
            </a:xfrm>
            <a:prstGeom prst="rect">
              <a:avLst/>
            </a:prstGeom>
          </p:spPr>
        </p:pic>
      </p:grpSp>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CE89AD87-C7AC-DD45-5A18-E5B28C6A3301}"/>
                  </a:ext>
                </a:extLst>
              </p:cNvPr>
              <p:cNvSpPr txBox="1"/>
              <p:nvPr/>
            </p:nvSpPr>
            <p:spPr>
              <a:xfrm>
                <a:off x="5396751" y="785001"/>
                <a:ext cx="6480000" cy="5974328"/>
              </a:xfrm>
              <a:prstGeom prst="rect">
                <a:avLst/>
              </a:prstGeom>
              <a:solidFill>
                <a:schemeClr val="bg1"/>
              </a:solidFill>
            </p:spPr>
            <p:txBody>
              <a:bodyPr wrap="square">
                <a:spAutoFit/>
              </a:bodyPr>
              <a:lstStyle/>
              <a:p>
                <a:pPr algn="just">
                  <a:lnSpc>
                    <a:spcPct val="106000"/>
                  </a:lnSpc>
                  <a:spcAft>
                    <a:spcPts val="1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De um quadrado de lado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𝑟</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foram retirados quatro quadradinhos de lado 2. Observe o desenho que representa essa situação.</a:t>
                </a:r>
              </a:p>
              <a:p>
                <a:pPr algn="just">
                  <a:lnSpc>
                    <a:spcPct val="106000"/>
                  </a:lnSpc>
                  <a:spcAft>
                    <a:spcPts val="1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6000"/>
                  </a:lnSpc>
                  <a:spcAft>
                    <a:spcPts val="1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6000"/>
                  </a:lnSpc>
                  <a:spcAft>
                    <a:spcPts val="1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6000"/>
                  </a:lnSpc>
                  <a:spcAft>
                    <a:spcPts val="1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6000"/>
                  </a:lnSpc>
                  <a:spcAft>
                    <a:spcPts val="1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6000"/>
                  </a:lnSpc>
                  <a:spcAft>
                    <a:spcPts val="1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6000"/>
                  </a:lnSpc>
                  <a:spcAft>
                    <a:spcPts val="1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6000"/>
                  </a:lnSpc>
                  <a:spcAft>
                    <a:spcPts val="1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779713" algn="just">
                  <a:lnSpc>
                    <a:spcPct val="106000"/>
                  </a:lnSpc>
                  <a:spcAft>
                    <a:spcPts val="1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2779713" algn="just">
                  <a:lnSpc>
                    <a:spcPct val="106000"/>
                  </a:lnSpc>
                  <a:spcAft>
                    <a:spcPts val="1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marL="2779713" algn="just">
                  <a:lnSpc>
                    <a:spcPct val="106000"/>
                  </a:lnSpc>
                  <a:spcAft>
                    <a:spcPts val="1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2779713" algn="just">
                  <a:lnSpc>
                    <a:spcPct val="106000"/>
                  </a:lnSpc>
                  <a:spcAft>
                    <a:spcPts val="1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marL="2779713" algn="just">
                  <a:lnSpc>
                    <a:spcPct val="106000"/>
                  </a:lnSpc>
                  <a:spcAft>
                    <a:spcPts val="1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CE89AD87-C7AC-DD45-5A18-E5B28C6A3301}"/>
                  </a:ext>
                </a:extLst>
              </p:cNvPr>
              <p:cNvSpPr txBox="1">
                <a:spLocks noRot="1" noChangeAspect="1" noMove="1" noResize="1" noEditPoints="1" noAdjustHandles="1" noChangeArrowheads="1" noChangeShapeType="1" noTextEdit="1"/>
              </p:cNvSpPr>
              <p:nvPr/>
            </p:nvSpPr>
            <p:spPr>
              <a:xfrm>
                <a:off x="5396751" y="785001"/>
                <a:ext cx="6480000" cy="5974328"/>
              </a:xfrm>
              <a:prstGeom prst="rect">
                <a:avLst/>
              </a:prstGeom>
              <a:blipFill>
                <a:blip r:embed="rId4"/>
                <a:stretch>
                  <a:fillRect l="-1223" t="-816" r="-1223"/>
                </a:stretch>
              </a:blipFill>
            </p:spPr>
            <p:txBody>
              <a:bodyPr/>
              <a:lstStyle/>
              <a:p>
                <a:r>
                  <a:rPr lang="pt-BR">
                    <a:noFill/>
                  </a:rPr>
                  <a:t> </a:t>
                </a:r>
              </a:p>
            </p:txBody>
          </p:sp>
        </mc:Fallback>
      </mc:AlternateContent>
      <p:pic>
        <p:nvPicPr>
          <p:cNvPr id="9" name="Imagem 8" descr="Gráfico, Gráfico de caixa estreita&#10;&#10;Descrição gerada automaticamente">
            <a:extLst>
              <a:ext uri="{FF2B5EF4-FFF2-40B4-BE49-F238E27FC236}">
                <a16:creationId xmlns:a16="http://schemas.microsoft.com/office/drawing/2014/main" id="{576C89BB-BF25-97B9-412C-A2FC5B68201A}"/>
              </a:ext>
            </a:extLst>
          </p:cNvPr>
          <p:cNvPicPr>
            <a:picLocks noChangeAspect="1"/>
          </p:cNvPicPr>
          <p:nvPr/>
        </p:nvPicPr>
        <p:blipFill rotWithShape="1">
          <a:blip r:embed="rId5"/>
          <a:srcRect l="11228" t="22331" r="10284" b="17907"/>
          <a:stretch/>
        </p:blipFill>
        <p:spPr bwMode="auto">
          <a:xfrm>
            <a:off x="7054964" y="1668800"/>
            <a:ext cx="3450421" cy="3083219"/>
          </a:xfrm>
          <a:prstGeom prst="rect">
            <a:avLst/>
          </a:prstGeom>
          <a:ln>
            <a:noFill/>
          </a:ln>
          <a:extLst>
            <a:ext uri="{53640926-AAD7-44D8-BBD7-CCE9431645EC}">
              <a14:shadowObscured xmlns:a14="http://schemas.microsoft.com/office/drawing/2010/main"/>
            </a:ext>
          </a:extLst>
        </p:spPr>
      </p:pic>
      <p:cxnSp>
        <p:nvCxnSpPr>
          <p:cNvPr id="7" name="Conector reto 6">
            <a:extLst>
              <a:ext uri="{FF2B5EF4-FFF2-40B4-BE49-F238E27FC236}">
                <a16:creationId xmlns:a16="http://schemas.microsoft.com/office/drawing/2014/main" id="{C39E9713-69F3-5142-85DA-AD909D67F4D5}"/>
              </a:ext>
            </a:extLst>
          </p:cNvPr>
          <p:cNvCxnSpPr/>
          <p:nvPr/>
        </p:nvCxnSpPr>
        <p:spPr>
          <a:xfrm>
            <a:off x="5396751" y="842682"/>
            <a:ext cx="0" cy="5728447"/>
          </a:xfrm>
          <a:prstGeom prst="line">
            <a:avLst/>
          </a:prstGeom>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5395E1C5-8496-79C4-DA02-441D7D69ECDB}"/>
                  </a:ext>
                </a:extLst>
              </p:cNvPr>
              <p:cNvSpPr txBox="1"/>
              <p:nvPr/>
            </p:nvSpPr>
            <p:spPr>
              <a:xfrm>
                <a:off x="5441430" y="4812143"/>
                <a:ext cx="6671217" cy="1904880"/>
              </a:xfrm>
              <a:prstGeom prst="rect">
                <a:avLst/>
              </a:prstGeom>
              <a:noFill/>
            </p:spPr>
            <p:txBody>
              <a:bodyPr wrap="square">
                <a:spAutoFit/>
              </a:bodyPr>
              <a:lstStyle/>
              <a:p>
                <a:pPr algn="just">
                  <a:lnSpc>
                    <a:spcPct val="106000"/>
                  </a:lnSpc>
                  <a:spcAft>
                    <a:spcPts val="1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expressão que representa a área do quadrado, após a retirada dos quadrados menores,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1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𝑟</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latin typeface="Arial Narrow" panose="020B0606020202030204" pitchFamily="34" charset="0"/>
                    <a:ea typeface="Calibri" panose="020F0502020204030204" pitchFamily="34" charset="0"/>
                    <a:cs typeface="Times New Roman" panose="02020603050405020304" pitchFamily="18" charset="0"/>
                  </a:rPr>
                  <a:t>                    (C) </a:t>
                </a:r>
                <a14:m>
                  <m:oMath xmlns:m="http://schemas.openxmlformats.org/officeDocument/2006/math">
                    <m:sSup>
                      <m:sSupPr>
                        <m:ctrlPr>
                          <a:rPr lang="pt-BR" sz="2200" i="1" kern="100">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200" i="1" kern="100">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latin typeface="Cambria Math" panose="02040503050406030204" pitchFamily="18" charset="0"/>
                                <a:ea typeface="Calibri" panose="020F0502020204030204" pitchFamily="34" charset="0"/>
                                <a:cs typeface="Times New Roman" panose="02020603050405020304" pitchFamily="18" charset="0"/>
                              </a:rPr>
                              <m:t>𝑟</m:t>
                            </m:r>
                            <m:r>
                              <a:rPr lang="pt-BR" sz="2200" i="1" kern="100">
                                <a:latin typeface="Cambria Math" panose="02040503050406030204" pitchFamily="18" charset="0"/>
                                <a:ea typeface="Calibri" panose="020F0502020204030204" pitchFamily="34" charset="0"/>
                                <a:cs typeface="Times New Roman" panose="02020603050405020304" pitchFamily="18" charset="0"/>
                              </a:rPr>
                              <m:t>−2</m:t>
                            </m:r>
                          </m:e>
                        </m:d>
                      </m:e>
                      <m:sup>
                        <m:r>
                          <a:rPr lang="pt-BR" sz="2200" i="1" kern="100">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1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𝑟</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latin typeface="Arial Narrow" panose="020B0606020202030204" pitchFamily="34" charset="0"/>
                    <a:ea typeface="Calibri" panose="020F0502020204030204" pitchFamily="34" charset="0"/>
                    <a:cs typeface="Times New Roman" panose="02020603050405020304" pitchFamily="18" charset="0"/>
                  </a:rPr>
                  <a:t>                    </a:t>
                </a:r>
                <a:r>
                  <a:rPr lang="pt-BR" sz="2200" dirty="0">
                    <a:latin typeface="Arial Narrow" panose="020B0606020202030204" pitchFamily="34" charset="0"/>
                  </a:rPr>
                  <a:t>(D)</a:t>
                </a:r>
                <a:r>
                  <a:rPr lang="pt-BR" sz="2200" i="1"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a:rPr lang="pt-BR" sz="2200" i="1">
                            <a:latin typeface="Cambria Math" panose="02040503050406030204" pitchFamily="18" charset="0"/>
                          </a:rPr>
                          <m:t>𝑟</m:t>
                        </m:r>
                        <m:r>
                          <a:rPr lang="pt-BR" sz="2200" i="1">
                            <a:latin typeface="Cambria Math" panose="02040503050406030204" pitchFamily="18" charset="0"/>
                          </a:rPr>
                          <m:t>−2</m:t>
                        </m:r>
                      </m:e>
                    </m:d>
                    <m:r>
                      <a:rPr lang="pt-BR" sz="2200" i="1">
                        <a:latin typeface="Cambria Math" panose="02040503050406030204" pitchFamily="18" charset="0"/>
                      </a:rPr>
                      <m:t>∙</m:t>
                    </m:r>
                    <m:d>
                      <m:dPr>
                        <m:ctrlPr>
                          <a:rPr lang="pt-BR" sz="2200" i="1">
                            <a:latin typeface="Cambria Math" panose="02040503050406030204" pitchFamily="18" charset="0"/>
                          </a:rPr>
                        </m:ctrlPr>
                      </m:dPr>
                      <m:e>
                        <m:r>
                          <a:rPr lang="pt-BR" sz="2200" i="1">
                            <a:latin typeface="Cambria Math" panose="02040503050406030204" pitchFamily="18" charset="0"/>
                          </a:rPr>
                          <m:t>𝑟</m:t>
                        </m:r>
                        <m:r>
                          <a:rPr lang="pt-BR" sz="2200" i="1">
                            <a:latin typeface="Cambria Math" panose="02040503050406030204" pitchFamily="18" charset="0"/>
                          </a:rPr>
                          <m:t>+2</m:t>
                        </m:r>
                      </m:e>
                    </m:d>
                  </m:oMath>
                </a14:m>
                <a:r>
                  <a:rPr lang="pt-BR" sz="2200" i="1" dirty="0">
                    <a:latin typeface="Arial Narrow" panose="020B0606020202030204" pitchFamily="34" charset="0"/>
                  </a:rPr>
                  <a:t>.</a:t>
                </a:r>
                <a:endParaRPr lang="pt-BR" sz="2200" dirty="0">
                  <a:latin typeface="Arial Narrow" panose="020B0606020202030204" pitchFamily="34" charset="0"/>
                </a:endParaRPr>
              </a:p>
              <a:p>
                <a:pPr algn="just">
                  <a:spcAft>
                    <a:spcPts val="100"/>
                  </a:spcAft>
                </a:pPr>
                <a:r>
                  <a:rPr lang="pt-BR" sz="2200" dirty="0">
                    <a:latin typeface="Arial Narrow" panose="020B0606020202030204" pitchFamily="34" charset="0"/>
                  </a:rPr>
                  <a:t>(E) </a:t>
                </a:r>
                <a14:m>
                  <m:oMath xmlns:m="http://schemas.openxmlformats.org/officeDocument/2006/math">
                    <m:d>
                      <m:dPr>
                        <m:ctrlPr>
                          <a:rPr lang="pt-BR" sz="2200" i="1">
                            <a:latin typeface="Cambria Math" panose="02040503050406030204" pitchFamily="18" charset="0"/>
                          </a:rPr>
                        </m:ctrlPr>
                      </m:dPr>
                      <m:e>
                        <m:r>
                          <a:rPr lang="pt-BR" sz="2200" i="1">
                            <a:latin typeface="Cambria Math" panose="02040503050406030204" pitchFamily="18" charset="0"/>
                          </a:rPr>
                          <m:t>𝑟</m:t>
                        </m:r>
                        <m:r>
                          <a:rPr lang="pt-BR" sz="2200" i="1">
                            <a:latin typeface="Cambria Math" panose="02040503050406030204" pitchFamily="18" charset="0"/>
                          </a:rPr>
                          <m:t>−4</m:t>
                        </m:r>
                      </m:e>
                    </m:d>
                    <m:r>
                      <a:rPr lang="pt-BR" sz="2200" b="1" i="1">
                        <a:latin typeface="Cambria Math" panose="02040503050406030204" pitchFamily="18" charset="0"/>
                      </a:rPr>
                      <m:t>∙</m:t>
                    </m:r>
                    <m:d>
                      <m:dPr>
                        <m:ctrlPr>
                          <a:rPr lang="pt-BR" sz="2200" i="1">
                            <a:latin typeface="Cambria Math" panose="02040503050406030204" pitchFamily="18" charset="0"/>
                          </a:rPr>
                        </m:ctrlPr>
                      </m:dPr>
                      <m:e>
                        <m:r>
                          <a:rPr lang="pt-BR" sz="2200" i="1">
                            <a:latin typeface="Cambria Math" panose="02040503050406030204" pitchFamily="18" charset="0"/>
                          </a:rPr>
                          <m:t>𝑟</m:t>
                        </m:r>
                        <m:r>
                          <a:rPr lang="pt-BR" sz="2200" i="1">
                            <a:latin typeface="Cambria Math" panose="02040503050406030204" pitchFamily="18" charset="0"/>
                          </a:rPr>
                          <m:t>+4</m:t>
                        </m:r>
                      </m:e>
                    </m:d>
                  </m:oMath>
                </a14:m>
                <a:r>
                  <a:rPr lang="pt-BR" sz="2200" i="1" dirty="0">
                    <a:latin typeface="Arial Narrow" panose="020B0606020202030204" pitchFamily="34" charset="0"/>
                  </a:rPr>
                  <a:t>.</a:t>
                </a:r>
                <a:endParaRPr lang="pt-BR" sz="2200" dirty="0">
                  <a:latin typeface="Arial Narrow" panose="020B0606020202030204" pitchFamily="34" charset="0"/>
                </a:endParaRPr>
              </a:p>
            </p:txBody>
          </p:sp>
        </mc:Choice>
        <mc:Fallback>
          <p:sp>
            <p:nvSpPr>
              <p:cNvPr id="4" name="CaixaDeTexto 3">
                <a:extLst>
                  <a:ext uri="{FF2B5EF4-FFF2-40B4-BE49-F238E27FC236}">
                    <a16:creationId xmlns:a16="http://schemas.microsoft.com/office/drawing/2014/main" id="{5395E1C5-8496-79C4-DA02-441D7D69ECDB}"/>
                  </a:ext>
                </a:extLst>
              </p:cNvPr>
              <p:cNvSpPr txBox="1">
                <a:spLocks noRot="1" noChangeAspect="1" noMove="1" noResize="1" noEditPoints="1" noAdjustHandles="1" noChangeArrowheads="1" noChangeShapeType="1" noTextEdit="1"/>
              </p:cNvSpPr>
              <p:nvPr/>
            </p:nvSpPr>
            <p:spPr>
              <a:xfrm>
                <a:off x="5441430" y="4812143"/>
                <a:ext cx="6671217" cy="1904880"/>
              </a:xfrm>
              <a:prstGeom prst="rect">
                <a:avLst/>
              </a:prstGeom>
              <a:blipFill>
                <a:blip r:embed="rId6"/>
                <a:stretch>
                  <a:fillRect l="-1188" t="-1917" r="-1188" b="-5751"/>
                </a:stretch>
              </a:blipFill>
            </p:spPr>
            <p:txBody>
              <a:bodyPr/>
              <a:lstStyle/>
              <a:p>
                <a:r>
                  <a:rPr lang="pt-BR">
                    <a:noFill/>
                  </a:rPr>
                  <a:t> </a:t>
                </a:r>
              </a:p>
            </p:txBody>
          </p:sp>
        </mc:Fallback>
      </mc:AlternateContent>
    </p:spTree>
    <p:extLst>
      <p:ext uri="{BB962C8B-B14F-4D97-AF65-F5344CB8AC3E}">
        <p14:creationId xmlns:p14="http://schemas.microsoft.com/office/powerpoint/2010/main" val="277618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B3D6F94-9F01-AA11-008A-92AE95FD73BA}"/>
                  </a:ext>
                </a:extLst>
              </p:cNvPr>
              <p:cNvSpPr txBox="1"/>
              <p:nvPr/>
            </p:nvSpPr>
            <p:spPr>
              <a:xfrm>
                <a:off x="336000" y="809833"/>
                <a:ext cx="11520000" cy="5847755"/>
              </a:xfrm>
              <a:prstGeom prst="rect">
                <a:avLst/>
              </a:prstGeom>
              <a:solidFill>
                <a:schemeClr val="bg1"/>
              </a:solidFill>
            </p:spPr>
            <p:txBody>
              <a:bodyPr wrap="square">
                <a:spAutoFit/>
              </a:bodyPr>
              <a:lstStyle/>
              <a:p>
                <a:pPr algn="ctr">
                  <a:buNone/>
                  <a:tabLst>
                    <a:tab pos="180340" algn="l"/>
                  </a:tabLst>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buNone/>
                  <a:tabLst>
                    <a:tab pos="180340" algn="l"/>
                  </a:tabLst>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buNone/>
                  <a:tabLst>
                    <a:tab pos="180340" algn="l"/>
                  </a:tabLst>
                </a:pPr>
                <a:endParaRPr lang="pt-BR" sz="2200" b="1" kern="100" dirty="0">
                  <a:latin typeface="Arial Narrow" panose="020B0606020202030204" pitchFamily="34" charset="0"/>
                  <a:ea typeface="Calibri" panose="020F0502020204030204" pitchFamily="34" charset="0"/>
                  <a:cs typeface="Times New Roman" panose="02020603050405020304" pitchFamily="18" charset="0"/>
                </a:endParaRPr>
              </a:p>
              <a:p>
                <a:pPr algn="ctr">
                  <a:buNone/>
                  <a:tabLst>
                    <a:tab pos="180340" algn="l"/>
                  </a:tabLs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EQUAÇÃO POLINOMIAL DO 2º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Uma equação polinomial do segundo grau, também conhecida como equação quadrática, é uma sentença algébrica, geralmente, expressa por: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80340" algn="jus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𝒂𝒙</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²+</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𝒃𝒙</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𝒄</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𝟎</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latin typeface="Arial Narrow" panose="020B0606020202030204" pitchFamily="34" charset="0"/>
                    <a:ea typeface="Calibri" panose="020F0502020204030204" pitchFamily="34" charset="0"/>
                    <a:cs typeface="Times New Roman" panose="02020603050405020304" pitchFamily="18" charset="0"/>
                  </a:rPr>
                  <a:t>Onde:</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14:m>
                  <m:oMath xmlns:m="http://schemas.openxmlformats.org/officeDocument/2006/math">
                    <m:r>
                      <a:rPr lang="pt-BR" sz="2200" b="1" i="1" kern="100">
                        <a:latin typeface="Cambria Math" panose="02040503050406030204" pitchFamily="18" charset="0"/>
                        <a:ea typeface="Calibri" panose="020F0502020204030204" pitchFamily="34" charset="0"/>
                        <a:cs typeface="Times New Roman" panose="02020603050405020304" pitchFamily="18" charset="0"/>
                      </a:rPr>
                      <m:t>𝒙</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 é a incógnita;</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14:m>
                  <m:oMath xmlns:m="http://schemas.openxmlformats.org/officeDocument/2006/math">
                    <m:r>
                      <a:rPr lang="pt-BR" sz="2200" b="1" i="1" kern="100">
                        <a:latin typeface="Cambria Math" panose="02040503050406030204" pitchFamily="18" charset="0"/>
                        <a:ea typeface="Calibri" panose="020F0502020204030204" pitchFamily="34" charset="0"/>
                        <a:cs typeface="Times New Roman" panose="02020603050405020304" pitchFamily="18" charset="0"/>
                      </a:rPr>
                      <m:t>𝒂</m:t>
                    </m:r>
                    <m:r>
                      <a:rPr lang="pt-BR" sz="2200" b="1" i="1" kern="100">
                        <a:latin typeface="Cambria Math" panose="02040503050406030204" pitchFamily="18" charset="0"/>
                        <a:ea typeface="Calibri" panose="020F0502020204030204" pitchFamily="34" charset="0"/>
                        <a:cs typeface="Times New Roman" panose="02020603050405020304" pitchFamily="18" charset="0"/>
                      </a:rPr>
                      <m:t>, </m:t>
                    </m:r>
                    <m:r>
                      <a:rPr lang="pt-BR" sz="2200" b="1" i="1" kern="100">
                        <a:latin typeface="Cambria Math" panose="02040503050406030204" pitchFamily="18" charset="0"/>
                        <a:ea typeface="Calibri" panose="020F0502020204030204" pitchFamily="34" charset="0"/>
                        <a:cs typeface="Times New Roman" panose="02020603050405020304" pitchFamily="18" charset="0"/>
                      </a:rPr>
                      <m:t>𝒃</m:t>
                    </m:r>
                    <m:r>
                      <a:rPr lang="pt-BR" sz="2200" i="1" kern="100">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latin typeface="Cambria Math" panose="02040503050406030204" pitchFamily="18" charset="0"/>
                        <a:ea typeface="Calibri" panose="020F0502020204030204" pitchFamily="34" charset="0"/>
                        <a:cs typeface="Times New Roman" panose="02020603050405020304" pitchFamily="18" charset="0"/>
                      </a:rPr>
                      <m:t>e</m:t>
                    </m:r>
                    <m:r>
                      <a:rPr lang="pt-BR" sz="2200" kern="100">
                        <a:latin typeface="Cambria Math" panose="02040503050406030204" pitchFamily="18" charset="0"/>
                        <a:ea typeface="Calibri" panose="020F0502020204030204" pitchFamily="34" charset="0"/>
                        <a:cs typeface="Times New Roman" panose="02020603050405020304" pitchFamily="18" charset="0"/>
                      </a:rPr>
                      <m:t> </m:t>
                    </m:r>
                    <m:r>
                      <a:rPr lang="pt-BR" sz="2200" b="1" i="1" kern="100">
                        <a:latin typeface="Cambria Math" panose="02040503050406030204" pitchFamily="18" charset="0"/>
                        <a:ea typeface="Calibri" panose="020F0502020204030204" pitchFamily="34" charset="0"/>
                        <a:cs typeface="Times New Roman" panose="02020603050405020304" pitchFamily="18" charset="0"/>
                      </a:rPr>
                      <m:t>𝒄</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 são números reais, com </a:t>
                </a:r>
                <a14:m>
                  <m:oMath xmlns:m="http://schemas.openxmlformats.org/officeDocument/2006/math">
                    <m:r>
                      <a:rPr lang="pt-BR" sz="2200" b="1" i="1" kern="100">
                        <a:latin typeface="Cambria Math" panose="02040503050406030204" pitchFamily="18" charset="0"/>
                        <a:ea typeface="Calibri" panose="020F0502020204030204" pitchFamily="34" charset="0"/>
                        <a:cs typeface="Cambria Math" panose="02040503050406030204" pitchFamily="18" charset="0"/>
                      </a:rPr>
                      <m:t>𝒂</m:t>
                    </m:r>
                    <m:r>
                      <a:rPr lang="pt-BR" sz="2200" b="1" i="1" kern="100">
                        <a:latin typeface="Cambria Math" panose="02040503050406030204" pitchFamily="18" charset="0"/>
                        <a:ea typeface="Calibri" panose="020F0502020204030204" pitchFamily="34" charset="0"/>
                        <a:cs typeface="Times New Roman" panose="02020603050405020304" pitchFamily="18" charset="0"/>
                      </a:rPr>
                      <m:t> ≠ </m:t>
                    </m:r>
                    <m:r>
                      <a:rPr lang="pt-BR" sz="2200" b="1" i="1" kern="100">
                        <a:latin typeface="Cambria Math" panose="02040503050406030204" pitchFamily="18" charset="0"/>
                        <a:ea typeface="Calibri" panose="020F0502020204030204" pitchFamily="34" charset="0"/>
                        <a:cs typeface="Times New Roman" panose="02020603050405020304" pitchFamily="18" charset="0"/>
                      </a:rPr>
                      <m:t>𝟎</m:t>
                    </m:r>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14:m>
                  <m:oMath xmlns:m="http://schemas.openxmlformats.org/officeDocument/2006/math">
                    <m:r>
                      <a:rPr lang="pt-BR" sz="2200" b="1" i="1" kern="100">
                        <a:latin typeface="Cambria Math" panose="02040503050406030204" pitchFamily="18" charset="0"/>
                        <a:ea typeface="Calibri" panose="020F0502020204030204" pitchFamily="34" charset="0"/>
                        <a:cs typeface="Times New Roman" panose="02020603050405020304" pitchFamily="18" charset="0"/>
                      </a:rPr>
                      <m:t>𝒂</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 é coeficiente do termo que multiplica </a:t>
                </a:r>
                <a14:m>
                  <m:oMath xmlns:m="http://schemas.openxmlformats.org/officeDocument/2006/math">
                    <m:r>
                      <a:rPr lang="pt-BR" sz="2200" b="1" i="1" kern="100">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latin typeface="Cambria Math" panose="02040503050406030204" pitchFamily="18" charset="0"/>
                        <a:ea typeface="Calibri" panose="020F0502020204030204" pitchFamily="34" charset="0"/>
                        <a:cs typeface="Times New Roman" panose="02020603050405020304" pitchFamily="18" charset="0"/>
                      </a:rPr>
                      <m:t>²</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14:m>
                  <m:oMath xmlns:m="http://schemas.openxmlformats.org/officeDocument/2006/math">
                    <m:r>
                      <a:rPr lang="pt-BR" sz="2200" b="1" i="1" kern="100">
                        <a:latin typeface="Cambria Math" panose="02040503050406030204" pitchFamily="18" charset="0"/>
                        <a:ea typeface="Calibri" panose="020F0502020204030204" pitchFamily="34" charset="0"/>
                        <a:cs typeface="Times New Roman" panose="02020603050405020304" pitchFamily="18" charset="0"/>
                      </a:rPr>
                      <m:t>𝒃</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 é coeficiente do termo que multiplica </a:t>
                </a:r>
                <a14:m>
                  <m:oMath xmlns:m="http://schemas.openxmlformats.org/officeDocument/2006/math">
                    <m:r>
                      <a:rPr lang="pt-BR" sz="2200" b="1" i="1" kern="100">
                        <a:latin typeface="Cambria Math" panose="02040503050406030204" pitchFamily="18" charset="0"/>
                        <a:ea typeface="Calibri" panose="020F0502020204030204" pitchFamily="34" charset="0"/>
                        <a:cs typeface="Times New Roman" panose="02020603050405020304" pitchFamily="18" charset="0"/>
                      </a:rPr>
                      <m:t>𝒙</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14:m>
                  <m:oMath xmlns:m="http://schemas.openxmlformats.org/officeDocument/2006/math">
                    <m:r>
                      <a:rPr lang="pt-BR" sz="2200" b="1" i="1" kern="100">
                        <a:latin typeface="Cambria Math" panose="02040503050406030204" pitchFamily="18" charset="0"/>
                        <a:ea typeface="Calibri" panose="020F0502020204030204" pitchFamily="34" charset="0"/>
                        <a:cs typeface="Times New Roman" panose="02020603050405020304" pitchFamily="18" charset="0"/>
                      </a:rPr>
                      <m:t>𝒄</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 é o coeficiente do termo independente de </a:t>
                </a:r>
                <a14:m>
                  <m:oMath xmlns:m="http://schemas.openxmlformats.org/officeDocument/2006/math">
                    <m:r>
                      <a:rPr lang="pt-BR" sz="2200" b="1" i="1" kern="100">
                        <a:latin typeface="Cambria Math" panose="02040503050406030204" pitchFamily="18" charset="0"/>
                        <a:ea typeface="Calibri" panose="020F0502020204030204" pitchFamily="34" charset="0"/>
                        <a:cs typeface="Times New Roman" panose="02020603050405020304" pitchFamily="18" charset="0"/>
                      </a:rPr>
                      <m:t>𝒙</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tabLst>
                    <a:tab pos="180340" algn="l"/>
                  </a:tabLst>
                </a:pPr>
                <a:r>
                  <a:rPr lang="pt-BR" sz="2200" kern="100" dirty="0">
                    <a:latin typeface="Arial Narrow" panose="020B0606020202030204" pitchFamily="34" charset="0"/>
                    <a:ea typeface="Calibri" panose="020F0502020204030204" pitchFamily="34" charset="0"/>
                    <a:cs typeface="Times New Roman" panose="02020603050405020304" pitchFamily="18" charset="0"/>
                  </a:rPr>
                  <a:t>A equação é de 2° grau pois, o maior expoente da incógnita é 2.</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latin typeface="Arial Narrow" panose="020B0606020202030204" pitchFamily="34" charset="0"/>
                    <a:ea typeface="Calibri" panose="020F0502020204030204" pitchFamily="34" charset="0"/>
                    <a:cs typeface="Times New Roman" panose="02020603050405020304" pitchFamily="18" charset="0"/>
                  </a:rPr>
                  <a:t>As equações do segundo grau podem ser classificadas em dois tipos: completas e incompletas. </a:t>
                </a:r>
              </a:p>
            </p:txBody>
          </p:sp>
        </mc:Choice>
        <mc:Fallback xmlns="">
          <p:sp>
            <p:nvSpPr>
              <p:cNvPr id="3" name="CaixaDeTexto 2">
                <a:extLst>
                  <a:ext uri="{FF2B5EF4-FFF2-40B4-BE49-F238E27FC236}">
                    <a16:creationId xmlns:a16="http://schemas.microsoft.com/office/drawing/2014/main" id="{FB3D6F94-9F01-AA11-008A-92AE95FD73BA}"/>
                  </a:ext>
                </a:extLst>
              </p:cNvPr>
              <p:cNvSpPr txBox="1">
                <a:spLocks noRot="1" noChangeAspect="1" noMove="1" noResize="1" noEditPoints="1" noAdjustHandles="1" noChangeArrowheads="1" noChangeShapeType="1" noTextEdit="1"/>
              </p:cNvSpPr>
              <p:nvPr/>
            </p:nvSpPr>
            <p:spPr>
              <a:xfrm>
                <a:off x="336000" y="809833"/>
                <a:ext cx="11520000" cy="5847755"/>
              </a:xfrm>
              <a:prstGeom prst="rect">
                <a:avLst/>
              </a:prstGeom>
              <a:blipFill>
                <a:blip r:embed="rId2"/>
                <a:stretch>
                  <a:fillRect l="-688" r="-688" b="-1251"/>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671DAD61-DAF4-F881-F0D7-559984D29823}"/>
              </a:ext>
            </a:extLst>
          </p:cNvPr>
          <p:cNvPicPr>
            <a:picLocks noChangeAspect="1"/>
          </p:cNvPicPr>
          <p:nvPr/>
        </p:nvPicPr>
        <p:blipFill>
          <a:blip r:embed="rId3"/>
          <a:srcRect t="5739"/>
          <a:stretch>
            <a:fillRect/>
          </a:stretch>
        </p:blipFill>
        <p:spPr>
          <a:xfrm>
            <a:off x="260471" y="1191186"/>
            <a:ext cx="3600000" cy="762706"/>
          </a:xfrm>
          <a:prstGeom prst="rect">
            <a:avLst/>
          </a:prstGeom>
        </p:spPr>
      </p:pic>
      <p:pic>
        <p:nvPicPr>
          <p:cNvPr id="4" name="Imagem 3">
            <a:extLst>
              <a:ext uri="{FF2B5EF4-FFF2-40B4-BE49-F238E27FC236}">
                <a16:creationId xmlns:a16="http://schemas.microsoft.com/office/drawing/2014/main" id="{CFAC3934-94CE-649A-0B79-325EC7F602A7}"/>
              </a:ext>
            </a:extLst>
          </p:cNvPr>
          <p:cNvPicPr>
            <a:picLocks noChangeAspect="1"/>
          </p:cNvPicPr>
          <p:nvPr/>
        </p:nvPicPr>
        <p:blipFill>
          <a:blip r:embed="rId4"/>
          <a:stretch>
            <a:fillRect/>
          </a:stretch>
        </p:blipFill>
        <p:spPr>
          <a:xfrm>
            <a:off x="3860471" y="661637"/>
            <a:ext cx="4320000" cy="529549"/>
          </a:xfrm>
          <a:prstGeom prst="rect">
            <a:avLst/>
          </a:prstGeom>
        </p:spPr>
      </p:pic>
    </p:spTree>
    <p:extLst>
      <p:ext uri="{BB962C8B-B14F-4D97-AF65-F5344CB8AC3E}">
        <p14:creationId xmlns:p14="http://schemas.microsoft.com/office/powerpoint/2010/main" val="1160821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A3B10B9-1B48-6347-DD8F-14ABEFA8E6BE}"/>
                  </a:ext>
                </a:extLst>
              </p:cNvPr>
              <p:cNvSpPr txBox="1"/>
              <p:nvPr/>
            </p:nvSpPr>
            <p:spPr>
              <a:xfrm>
                <a:off x="336000" y="841931"/>
                <a:ext cx="11520000" cy="5726055"/>
              </a:xfrm>
              <a:prstGeom prst="rect">
                <a:avLst/>
              </a:prstGeom>
              <a:solidFill>
                <a:schemeClr val="bg1"/>
              </a:solidFill>
            </p:spPr>
            <p:txBody>
              <a:bodyPr wrap="square">
                <a:spAutoFit/>
              </a:bodyPr>
              <a:lstStyle/>
              <a:p>
                <a:pPr marL="342900" lvl="0" indent="-342900" algn="just">
                  <a:lnSpc>
                    <a:spcPct val="115000"/>
                  </a:lnSpc>
                  <a:spcAft>
                    <a:spcPts val="200"/>
                  </a:spcAft>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Equações quadráticas completas</a:t>
                </a:r>
              </a:p>
              <a:p>
                <a:pPr lvl="0" algn="just">
                  <a:lnSpc>
                    <a:spcPct val="115000"/>
                  </a:lnSpc>
                  <a:spcAft>
                    <a:spcPts val="2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Uma equação do segundo grau completa é aquela que possui todos os três coeficientes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diferentes de zero.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200"/>
                  </a:spcAft>
                  <a:buFont typeface="Wingdings" panose="05000000000000000000" pitchFamily="2" charset="2"/>
                  <a:buChar char=""/>
                  <a:tabLst>
                    <a:tab pos="180340" algn="l"/>
                  </a:tabLst>
                </a:pP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tabLst>
                    <a:tab pos="1803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200"/>
                  </a:spcAft>
                  <a:buFont typeface="Wingdings" panose="05000000000000000000" pitchFamily="2" charset="2"/>
                  <a:buChar char=""/>
                  <a:tabLst>
                    <a:tab pos="180340" algn="l"/>
                  </a:tabLst>
                </a:pP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tabLst>
                    <a:tab pos="1803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200"/>
                  </a:spcAft>
                  <a:buFont typeface="Wingdings" panose="05000000000000000000" pitchFamily="2" charset="2"/>
                  <a:buChar char=""/>
                  <a:tabLst>
                    <a:tab pos="180340" algn="l"/>
                  </a:tabLs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−0,7</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−1,4=0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tabLst>
                    <a:tab pos="1803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=−0,7,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200"/>
                  </a:spcAft>
                  <a:buFont typeface="Wingdings" panose="05000000000000000000" pitchFamily="2" charset="2"/>
                  <a:buChar char=""/>
                  <a:tabLst>
                    <a:tab pos="180340" algn="l"/>
                  </a:tabLst>
                </a:pP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tabLst>
                    <a:tab pos="1803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A3B10B9-1B48-6347-DD8F-14ABEFA8E6BE}"/>
                  </a:ext>
                </a:extLst>
              </p:cNvPr>
              <p:cNvSpPr txBox="1">
                <a:spLocks noRot="1" noChangeAspect="1" noMove="1" noResize="1" noEditPoints="1" noAdjustHandles="1" noChangeArrowheads="1" noChangeShapeType="1" noTextEdit="1"/>
              </p:cNvSpPr>
              <p:nvPr/>
            </p:nvSpPr>
            <p:spPr>
              <a:xfrm>
                <a:off x="336000" y="841931"/>
                <a:ext cx="11520000" cy="5726055"/>
              </a:xfrm>
              <a:prstGeom prst="rect">
                <a:avLst/>
              </a:prstGeom>
              <a:blipFill>
                <a:blip r:embed="rId2"/>
                <a:stretch>
                  <a:fillRect l="-688" t="-532" r="-688"/>
                </a:stretch>
              </a:blipFill>
            </p:spPr>
            <p:txBody>
              <a:bodyPr/>
              <a:lstStyle/>
              <a:p>
                <a:r>
                  <a:rPr lang="pt-BR">
                    <a:noFill/>
                  </a:rPr>
                  <a:t> </a:t>
                </a:r>
              </a:p>
            </p:txBody>
          </p:sp>
        </mc:Fallback>
      </mc:AlternateContent>
    </p:spTree>
    <p:extLst>
      <p:ext uri="{BB962C8B-B14F-4D97-AF65-F5344CB8AC3E}">
        <p14:creationId xmlns:p14="http://schemas.microsoft.com/office/powerpoint/2010/main" val="305285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92A9-327A-7892-CF6D-A9C218FD1C0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4B3B88F-BE33-590F-3BFB-3FE0B93656C8}"/>
                  </a:ext>
                </a:extLst>
              </p:cNvPr>
              <p:cNvSpPr txBox="1"/>
              <p:nvPr/>
            </p:nvSpPr>
            <p:spPr>
              <a:xfrm>
                <a:off x="336000" y="779485"/>
                <a:ext cx="11520000" cy="5880777"/>
              </a:xfrm>
              <a:prstGeom prst="rect">
                <a:avLst/>
              </a:prstGeom>
              <a:solidFill>
                <a:schemeClr val="bg1"/>
              </a:solidFill>
            </p:spPr>
            <p:txBody>
              <a:bodyPr wrap="square">
                <a:spAutoFit/>
              </a:bodyPr>
              <a:lstStyle/>
              <a:p>
                <a:pPr marL="342900" lvl="0" indent="-342900" algn="just">
                  <a:lnSpc>
                    <a:spcPct val="115000"/>
                  </a:lnSpc>
                  <a:spcAft>
                    <a:spcPts val="200"/>
                  </a:spcAft>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Equações quadráticas incompletas</a:t>
                </a:r>
              </a:p>
              <a:p>
                <a:pPr lvl="0" algn="just">
                  <a:lnSpc>
                    <a:spcPct val="115000"/>
                  </a:lnSpc>
                  <a:spcAft>
                    <a:spcPts val="2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Uma equação do segundo grau incompleta, é aquela em que os coeficientes </a:t>
                </a:r>
                <a14:m>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𝒃</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e/ou </a:t>
                </a:r>
                <a14:m>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𝒄</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assumem o valor de zero. As formas mais comuns são: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I. Equação do segundo grau incompleta do tipo </a:t>
                </a:r>
                <a14:m>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Nesse caso, o coeficiente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zero</a:t>
                </a:r>
                <a:r>
                  <a:rPr lang="pt-BR" sz="2200" kern="100" dirty="0">
                    <a:solidFill>
                      <a:srgbClr val="0D0D0D"/>
                    </a:solidFill>
                    <a:effectLst/>
                    <a:latin typeface="Arial Narrow" panose="020B0606020202030204" pitchFamily="34" charset="0"/>
                    <a:ea typeface="Calibri" panose="020F0502020204030204" pitchFamily="34" charset="0"/>
                    <a:cs typeface="Segoe UI" panose="020B0502040204020203" pitchFamily="34" charset="0"/>
                  </a:rPr>
                  <a:t>. </a:t>
                </a:r>
              </a:p>
              <a:p>
                <a:pPr algn="just">
                  <a:lnSpc>
                    <a:spcPct val="115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b="1" kern="100" dirty="0">
                    <a:solidFill>
                      <a:srgbClr val="0D0D0D"/>
                    </a:solidFill>
                    <a:effectLst/>
                    <a:latin typeface="Arial Narrow" panose="020B0606020202030204" pitchFamily="34" charset="0"/>
                    <a:ea typeface="Calibri" panose="020F0502020204030204" pitchFamily="34" charset="0"/>
                    <a:cs typeface="Segoe UI" panose="020B0502040204020203" pitchFamily="34" charset="0"/>
                  </a:rPr>
                  <a:t>Exemplos: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2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2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200"/>
                  </a:spcAft>
                  <a:buFont typeface="Wingdings" panose="05000000000000000000" pitchFamily="2" charset="2"/>
                  <a:buChar char=""/>
                </a:pPr>
                <a14:m>
                  <m:oMath xmlns:m="http://schemas.openxmlformats.org/officeDocument/2006/math">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4B3B88F-BE33-590F-3BFB-3FE0B93656C8}"/>
                  </a:ext>
                </a:extLst>
              </p:cNvPr>
              <p:cNvSpPr txBox="1">
                <a:spLocks noRot="1" noChangeAspect="1" noMove="1" noResize="1" noEditPoints="1" noAdjustHandles="1" noChangeArrowheads="1" noChangeShapeType="1" noTextEdit="1"/>
              </p:cNvSpPr>
              <p:nvPr/>
            </p:nvSpPr>
            <p:spPr>
              <a:xfrm>
                <a:off x="336000" y="779485"/>
                <a:ext cx="11520000" cy="5880777"/>
              </a:xfrm>
              <a:prstGeom prst="rect">
                <a:avLst/>
              </a:prstGeom>
              <a:blipFill>
                <a:blip r:embed="rId2"/>
                <a:stretch>
                  <a:fillRect l="-688" t="-518" r="-688" b="-1140"/>
                </a:stretch>
              </a:blipFill>
            </p:spPr>
            <p:txBody>
              <a:bodyPr/>
              <a:lstStyle/>
              <a:p>
                <a:r>
                  <a:rPr lang="pt-BR">
                    <a:noFill/>
                  </a:rPr>
                  <a:t> </a:t>
                </a:r>
              </a:p>
            </p:txBody>
          </p:sp>
        </mc:Fallback>
      </mc:AlternateContent>
    </p:spTree>
    <p:extLst>
      <p:ext uri="{BB962C8B-B14F-4D97-AF65-F5344CB8AC3E}">
        <p14:creationId xmlns:p14="http://schemas.microsoft.com/office/powerpoint/2010/main" val="1532169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963A5-83C2-2D6A-4F42-40A961E264C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086A0C61-FE8A-4E83-6754-0A1ADC6074E6}"/>
                  </a:ext>
                </a:extLst>
              </p:cNvPr>
              <p:cNvSpPr txBox="1"/>
              <p:nvPr/>
            </p:nvSpPr>
            <p:spPr>
              <a:xfrm>
                <a:off x="156000" y="833274"/>
                <a:ext cx="5868281" cy="5673669"/>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II. Equação do segundo grau incompleta do tipo </a:t>
                </a:r>
                <a:endParaRPr lang="pt-BR" sz="2200" b="1"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D0D0D"/>
                    </a:solidFill>
                    <a:effectLst/>
                    <a:latin typeface="Arial Narrow" panose="020B0606020202030204" pitchFamily="34" charset="0"/>
                    <a:ea typeface="Calibri" panose="020F0502020204030204" pitchFamily="34" charset="0"/>
                    <a:cs typeface="Segoe UI" panose="020B0502040204020203" pitchFamily="34" charset="0"/>
                  </a:rPr>
                  <a:t>Nesse caso, o coeficiente </a:t>
                </a:r>
                <a14:m>
                  <m:oMath xmlns:m="http://schemas.openxmlformats.org/officeDocument/2006/math">
                    <m:r>
                      <a:rPr lang="pt-BR" sz="2200" i="1" kern="100">
                        <a:solidFill>
                          <a:srgbClr val="0D0D0D"/>
                        </a:solidFill>
                        <a:effectLst/>
                        <a:latin typeface="Cambria Math" panose="02040503050406030204" pitchFamily="18" charset="0"/>
                        <a:ea typeface="Calibri" panose="020F0502020204030204" pitchFamily="34" charset="0"/>
                        <a:cs typeface="Segoe UI" panose="020B0502040204020203" pitchFamily="34" charset="0"/>
                      </a:rPr>
                      <m:t>𝑐</m:t>
                    </m:r>
                  </m:oMath>
                </a14:m>
                <a:r>
                  <a:rPr lang="pt-BR" sz="2200" kern="100" dirty="0">
                    <a:solidFill>
                      <a:srgbClr val="0D0D0D"/>
                    </a:solidFill>
                    <a:effectLst/>
                    <a:latin typeface="Arial Narrow" panose="020B0606020202030204" pitchFamily="34" charset="0"/>
                    <a:ea typeface="Calibri" panose="020F0502020204030204" pitchFamily="34" charset="0"/>
                    <a:cs typeface="Segoe UI" panose="020B0502040204020203" pitchFamily="34" charset="0"/>
                  </a:rPr>
                  <a:t> é zero. </a:t>
                </a:r>
              </a:p>
              <a:p>
                <a:pPr algn="just">
                  <a:spcAft>
                    <a:spcPts val="800"/>
                  </a:spcAft>
                  <a:buNone/>
                </a:pPr>
                <a:r>
                  <a:rPr lang="pt-BR" sz="2200" b="1" kern="100" dirty="0">
                    <a:solidFill>
                      <a:srgbClr val="0D0D0D"/>
                    </a:solidFill>
                    <a:effectLst/>
                    <a:latin typeface="Arial Narrow" panose="020B0606020202030204" pitchFamily="34" charset="0"/>
                    <a:ea typeface="Calibri" panose="020F0502020204030204" pitchFamily="34" charset="0"/>
                    <a:cs typeface="Segoe UI" panose="020B0502040204020203" pitchFamily="34" charset="0"/>
                  </a:rPr>
                  <a:t>Exemplos: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447675"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447675"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a:t>
                </a:r>
                <a:r>
                  <a:rPr lang="pt-BR" sz="2200" kern="100" dirty="0">
                    <a:ea typeface="Times New Roman" panose="02020603050405020304" pitchFamily="18"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=−8</m:t>
                    </m:r>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8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268288"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latin typeface="Cambria Math" panose="02040503050406030204" pitchFamily="18" charset="0"/>
                            <a:ea typeface="Times New Roman" panose="02020603050405020304" pitchFamily="18" charset="0"/>
                            <a:cs typeface="Times New Roman" panose="02020603050405020304" pitchFamily="18" charset="0"/>
                          </a:rPr>
                          <m:t> 8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086A0C61-FE8A-4E83-6754-0A1ADC6074E6}"/>
                  </a:ext>
                </a:extLst>
              </p:cNvPr>
              <p:cNvSpPr txBox="1">
                <a:spLocks noRot="1" noChangeAspect="1" noMove="1" noResize="1" noEditPoints="1" noAdjustHandles="1" noChangeArrowheads="1" noChangeShapeType="1" noTextEdit="1"/>
              </p:cNvSpPr>
              <p:nvPr/>
            </p:nvSpPr>
            <p:spPr>
              <a:xfrm>
                <a:off x="156000" y="833274"/>
                <a:ext cx="5868281" cy="5673669"/>
              </a:xfrm>
              <a:prstGeom prst="rect">
                <a:avLst/>
              </a:prstGeom>
              <a:blipFill>
                <a:blip r:embed="rId2"/>
                <a:stretch>
                  <a:fillRect l="-1351" t="-753" r="-145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59EABBB-E175-289A-7C64-0C57D3F48C3E}"/>
                  </a:ext>
                </a:extLst>
              </p:cNvPr>
              <p:cNvSpPr txBox="1"/>
              <p:nvPr/>
            </p:nvSpPr>
            <p:spPr>
              <a:xfrm>
                <a:off x="6276000" y="1021534"/>
                <a:ext cx="5760000" cy="5314275"/>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III. Equação do segundo grau incompleta do tipo </a:t>
                </a:r>
                <a14:m>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D0D0D"/>
                    </a:solidFill>
                    <a:effectLst/>
                    <a:latin typeface="Arial Narrow" panose="020B0606020202030204" pitchFamily="34" charset="0"/>
                    <a:ea typeface="Calibri" panose="020F0502020204030204" pitchFamily="34" charset="0"/>
                    <a:cs typeface="Segoe UI" panose="020B0502040204020203" pitchFamily="34" charset="0"/>
                  </a:rPr>
                  <a:t>Nesse caso, tanto o coeficiente </a:t>
                </a:r>
                <a14:m>
                  <m:oMath xmlns:m="http://schemas.openxmlformats.org/officeDocument/2006/math">
                    <m:r>
                      <a:rPr lang="pt-BR" sz="2200" i="1" kern="100">
                        <a:solidFill>
                          <a:srgbClr val="0D0D0D"/>
                        </a:solidFill>
                        <a:effectLst/>
                        <a:latin typeface="Cambria Math" panose="02040503050406030204" pitchFamily="18" charset="0"/>
                        <a:ea typeface="Calibri" panose="020F0502020204030204" pitchFamily="34" charset="0"/>
                        <a:cs typeface="Segoe UI" panose="020B0502040204020203" pitchFamily="34" charset="0"/>
                      </a:rPr>
                      <m:t>𝑏</m:t>
                    </m:r>
                    <m:r>
                      <a:rPr lang="pt-BR" sz="2200" i="1" kern="100">
                        <a:solidFill>
                          <a:srgbClr val="0D0D0D"/>
                        </a:solidFill>
                        <a:effectLst/>
                        <a:latin typeface="Cambria Math" panose="02040503050406030204" pitchFamily="18" charset="0"/>
                        <a:ea typeface="Calibri" panose="020F0502020204030204" pitchFamily="34" charset="0"/>
                        <a:cs typeface="Segoe UI" panose="020B0502040204020203" pitchFamily="34" charset="0"/>
                      </a:rPr>
                      <m:t> </m:t>
                    </m:r>
                  </m:oMath>
                </a14:m>
                <a:r>
                  <a:rPr lang="pt-BR" sz="2200" kern="100" dirty="0">
                    <a:solidFill>
                      <a:srgbClr val="0D0D0D"/>
                    </a:solidFill>
                    <a:effectLst/>
                    <a:latin typeface="Arial Narrow" panose="020B0606020202030204" pitchFamily="34" charset="0"/>
                    <a:ea typeface="Times New Roman" panose="02020603050405020304" pitchFamily="18" charset="0"/>
                    <a:cs typeface="Segoe UI" panose="020B0502040204020203" pitchFamily="34" charset="0"/>
                  </a:rPr>
                  <a:t>quanto o coeficiente</a:t>
                </a:r>
                <a14:m>
                  <m:oMath xmlns:m="http://schemas.openxmlformats.org/officeDocument/2006/math">
                    <m:r>
                      <a:rPr lang="pt-BR" sz="2200" i="1" kern="100">
                        <a:solidFill>
                          <a:srgbClr val="0D0D0D"/>
                        </a:solidFill>
                        <a:effectLst/>
                        <a:latin typeface="Cambria Math" panose="02040503050406030204" pitchFamily="18" charset="0"/>
                        <a:ea typeface="Calibri" panose="020F0502020204030204" pitchFamily="34" charset="0"/>
                        <a:cs typeface="Segoe UI" panose="020B0502040204020203" pitchFamily="34" charset="0"/>
                      </a:rPr>
                      <m:t> </m:t>
                    </m:r>
                    <m:r>
                      <a:rPr lang="pt-BR" sz="2200" i="1" kern="100">
                        <a:solidFill>
                          <a:srgbClr val="0D0D0D"/>
                        </a:solidFill>
                        <a:effectLst/>
                        <a:latin typeface="Cambria Math" panose="02040503050406030204" pitchFamily="18" charset="0"/>
                        <a:ea typeface="Calibri" panose="020F0502020204030204" pitchFamily="34" charset="0"/>
                        <a:cs typeface="Segoe UI" panose="020B0502040204020203" pitchFamily="34" charset="0"/>
                      </a:rPr>
                      <m:t>𝑐</m:t>
                    </m:r>
                    <m:r>
                      <a:rPr lang="pt-BR" sz="2200" i="1" kern="100">
                        <a:solidFill>
                          <a:srgbClr val="0D0D0D"/>
                        </a:solidFill>
                        <a:effectLst/>
                        <a:latin typeface="Cambria Math" panose="02040503050406030204" pitchFamily="18" charset="0"/>
                        <a:ea typeface="Calibri" panose="020F0502020204030204" pitchFamily="34" charset="0"/>
                        <a:cs typeface="Segoe UI" panose="020B0502040204020203" pitchFamily="34" charset="0"/>
                      </a:rPr>
                      <m:t> </m:t>
                    </m:r>
                  </m:oMath>
                </a14:m>
                <a:r>
                  <a:rPr lang="pt-BR" sz="2200" kern="100" dirty="0">
                    <a:solidFill>
                      <a:srgbClr val="0D0D0D"/>
                    </a:solidFill>
                    <a:effectLst/>
                    <a:latin typeface="Arial Narrow" panose="020B0606020202030204" pitchFamily="34" charset="0"/>
                    <a:ea typeface="Calibri" panose="020F0502020204030204" pitchFamily="34" charset="0"/>
                    <a:cs typeface="Segoe UI" panose="020B0502040204020203" pitchFamily="34" charset="0"/>
                  </a:rPr>
                  <a:t>são iguais a zero. </a:t>
                </a:r>
              </a:p>
              <a:p>
                <a:pPr algn="just">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dos coeficientes são:</a:t>
                </a:r>
                <a:r>
                  <a:rPr lang="pt-BR" sz="2200" kern="100" dirty="0">
                    <a:ea typeface="Times New Roman" panose="02020603050405020304" pitchFamily="18"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59EABBB-E175-289A-7C64-0C57D3F48C3E}"/>
                  </a:ext>
                </a:extLst>
              </p:cNvPr>
              <p:cNvSpPr txBox="1">
                <a:spLocks noRot="1" noChangeAspect="1" noMove="1" noResize="1" noEditPoints="1" noAdjustHandles="1" noChangeArrowheads="1" noChangeShapeType="1" noTextEdit="1"/>
              </p:cNvSpPr>
              <p:nvPr/>
            </p:nvSpPr>
            <p:spPr>
              <a:xfrm>
                <a:off x="6276000" y="1021534"/>
                <a:ext cx="5760000" cy="5314275"/>
              </a:xfrm>
              <a:prstGeom prst="rect">
                <a:avLst/>
              </a:prstGeom>
              <a:blipFill>
                <a:blip r:embed="rId3"/>
                <a:stretch>
                  <a:fillRect l="-1377" t="-804" r="-1483"/>
                </a:stretch>
              </a:blipFill>
            </p:spPr>
            <p:txBody>
              <a:bodyPr/>
              <a:lstStyle/>
              <a:p>
                <a:r>
                  <a:rPr lang="pt-BR">
                    <a:noFill/>
                  </a:rPr>
                  <a:t> </a:t>
                </a:r>
              </a:p>
            </p:txBody>
          </p:sp>
        </mc:Fallback>
      </mc:AlternateContent>
    </p:spTree>
    <p:extLst>
      <p:ext uri="{BB962C8B-B14F-4D97-AF65-F5344CB8AC3E}">
        <p14:creationId xmlns:p14="http://schemas.microsoft.com/office/powerpoint/2010/main" val="2795670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2C950738-D2B4-6372-AE24-F75FA91E7A4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740248"/>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201D23E-C79E-7DB7-6629-7497C9DAE81E}"/>
                  </a:ext>
                </a:extLst>
              </p:cNvPr>
              <p:cNvSpPr txBox="1"/>
              <p:nvPr/>
            </p:nvSpPr>
            <p:spPr>
              <a:xfrm>
                <a:off x="156000" y="1334235"/>
                <a:ext cx="5760000" cy="446173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Nas equações do segundo grau, a seguir, determine o valor de seus c</a:t>
                </a:r>
                <a:r>
                  <a:rPr lang="pt-BR" sz="2200" kern="100" dirty="0">
                    <a:latin typeface="Arial Narrow" panose="020B0606020202030204" pitchFamily="34" charset="0"/>
                    <a:cs typeface="Times New Roman" panose="02020603050405020304" pitchFamily="18" charset="0"/>
                  </a:rPr>
                  <a:t>oeficientes.</a:t>
                </a:r>
              </a:p>
              <a:p>
                <a:pPr>
                  <a:spcAft>
                    <a:spcPts val="800"/>
                  </a:spcAft>
                </a:pPr>
                <a:r>
                  <a:rPr lang="pt-BR" sz="2200" kern="100" dirty="0">
                    <a:latin typeface="Arial Narrow" panose="020B0606020202030204" pitchFamily="34" charset="0"/>
                    <a:cs typeface="Times New Roman" panose="02020603050405020304" pitchFamily="18" charset="0"/>
                  </a:rPr>
                  <a:t>a) </a:t>
                </a:r>
                <a14:m>
                  <m:oMath xmlns:m="http://schemas.openxmlformats.org/officeDocument/2006/math">
                    <m:r>
                      <a:rPr lang="pt-BR" sz="2200" kern="100">
                        <a:latin typeface="Cambria Math" panose="02040503050406030204" pitchFamily="18" charset="0"/>
                      </a:rPr>
                      <m:t>3</m:t>
                    </m:r>
                    <m:sSup>
                      <m:sSupPr>
                        <m:ctrlPr>
                          <a:rPr lang="pt-BR" sz="2200" i="1" kern="100">
                            <a:latin typeface="Cambria Math" panose="02040503050406030204" pitchFamily="18" charset="0"/>
                          </a:rPr>
                        </m:ctrlPr>
                      </m:sSupPr>
                      <m:e>
                        <m:r>
                          <a:rPr lang="pt-BR" sz="2200" kern="100">
                            <a:latin typeface="Cambria Math" panose="02040503050406030204" pitchFamily="18" charset="0"/>
                          </a:rPr>
                          <m:t>𝑥</m:t>
                        </m:r>
                      </m:e>
                      <m:sup>
                        <m:r>
                          <a:rPr lang="pt-BR" sz="2200" kern="100">
                            <a:latin typeface="Cambria Math" panose="02040503050406030204" pitchFamily="18" charset="0"/>
                          </a:rPr>
                          <m:t>2</m:t>
                        </m:r>
                      </m:sup>
                    </m:sSup>
                    <m:r>
                      <a:rPr lang="pt-BR" sz="2200" kern="100">
                        <a:latin typeface="Cambria Math" panose="02040503050406030204" pitchFamily="18" charset="0"/>
                      </a:rPr>
                      <m:t>−10</m:t>
                    </m:r>
                    <m:r>
                      <a:rPr lang="pt-BR" sz="2200" kern="100">
                        <a:latin typeface="Cambria Math" panose="02040503050406030204" pitchFamily="18" charset="0"/>
                      </a:rPr>
                      <m:t>𝑥</m:t>
                    </m:r>
                    <m:r>
                      <a:rPr lang="pt-BR" sz="2200" kern="100">
                        <a:latin typeface="Cambria Math" panose="02040503050406030204" pitchFamily="18" charset="0"/>
                      </a:rPr>
                      <m:t>+3=0</m:t>
                    </m:r>
                  </m:oMath>
                </a14:m>
                <a:endParaRPr lang="pt-BR" sz="2200" kern="100" dirty="0">
                  <a:latin typeface="Arial Narrow" panose="020B0606020202030204" pitchFamily="34" charset="0"/>
                  <a:cs typeface="Times New Roman" panose="02020603050405020304" pitchFamily="18" charset="0"/>
                </a:endParaRPr>
              </a:p>
              <a:p>
                <a:pPr>
                  <a:spcAft>
                    <a:spcPts val="800"/>
                  </a:spcAft>
                </a:pPr>
                <a:r>
                  <a:rPr lang="pt-BR" sz="2200" kern="100" dirty="0">
                    <a:latin typeface="Arial Narrow" panose="020B0606020202030204" pitchFamily="34" charset="0"/>
                    <a:cs typeface="Times New Roman" panose="02020603050405020304" pitchFamily="18" charset="0"/>
                  </a:rPr>
                  <a:t>b) </a:t>
                </a:r>
                <a14:m>
                  <m:oMath xmlns:m="http://schemas.openxmlformats.org/officeDocument/2006/math">
                    <m:r>
                      <a:rPr lang="pt-BR" sz="2200" kern="100">
                        <a:latin typeface="Cambria Math" panose="02040503050406030204" pitchFamily="18" charset="0"/>
                      </a:rPr>
                      <m:t>−</m:t>
                    </m:r>
                    <m:sSup>
                      <m:sSupPr>
                        <m:ctrlPr>
                          <a:rPr lang="pt-BR" sz="2200" i="1" kern="100">
                            <a:latin typeface="Cambria Math" panose="02040503050406030204" pitchFamily="18" charset="0"/>
                          </a:rPr>
                        </m:ctrlPr>
                      </m:sSupPr>
                      <m:e>
                        <m:r>
                          <a:rPr lang="pt-BR" sz="2200" kern="100">
                            <a:latin typeface="Cambria Math" panose="02040503050406030204" pitchFamily="18" charset="0"/>
                          </a:rPr>
                          <m:t>𝑥</m:t>
                        </m:r>
                      </m:e>
                      <m:sup>
                        <m:r>
                          <a:rPr lang="pt-BR" sz="2200" kern="100">
                            <a:latin typeface="Cambria Math" panose="02040503050406030204" pitchFamily="18" charset="0"/>
                          </a:rPr>
                          <m:t>2</m:t>
                        </m:r>
                      </m:sup>
                    </m:sSup>
                    <m:r>
                      <a:rPr lang="pt-BR" sz="2200" kern="100">
                        <a:latin typeface="Cambria Math" panose="02040503050406030204" pitchFamily="18" charset="0"/>
                      </a:rPr>
                      <m:t>+10</m:t>
                    </m:r>
                    <m:r>
                      <a:rPr lang="pt-BR" sz="2200" kern="100">
                        <a:latin typeface="Cambria Math" panose="02040503050406030204" pitchFamily="18" charset="0"/>
                      </a:rPr>
                      <m:t>𝑥</m:t>
                    </m:r>
                    <m:r>
                      <a:rPr lang="pt-BR" sz="2200" kern="100">
                        <a:latin typeface="Cambria Math" panose="02040503050406030204" pitchFamily="18" charset="0"/>
                      </a:rPr>
                      <m:t>=25</m:t>
                    </m:r>
                  </m:oMath>
                </a14:m>
                <a:endParaRPr lang="pt-BR" sz="2200" kern="100" dirty="0">
                  <a:latin typeface="Arial Narrow" panose="020B0606020202030204" pitchFamily="34" charset="0"/>
                  <a:cs typeface="Times New Roman" panose="02020603050405020304" pitchFamily="18" charset="0"/>
                </a:endParaRPr>
              </a:p>
              <a:p>
                <a:pPr>
                  <a:spcAft>
                    <a:spcPts val="800"/>
                  </a:spcAft>
                </a:pPr>
                <a:r>
                  <a:rPr lang="pt-BR" sz="2200" kern="100" dirty="0">
                    <a:latin typeface="Arial Narrow" panose="020B0606020202030204" pitchFamily="34" charset="0"/>
                    <a:cs typeface="Times New Roman" panose="02020603050405020304" pitchFamily="18" charset="0"/>
                  </a:rPr>
                  <a:t>c) </a:t>
                </a:r>
                <a14:m>
                  <m:oMath xmlns:m="http://schemas.openxmlformats.org/officeDocument/2006/math">
                    <m:sSup>
                      <m:sSupPr>
                        <m:ctrlPr>
                          <a:rPr lang="pt-BR" sz="2200" i="1" kern="100">
                            <a:latin typeface="Cambria Math" panose="02040503050406030204" pitchFamily="18" charset="0"/>
                          </a:rPr>
                        </m:ctrlPr>
                      </m:sSupPr>
                      <m:e>
                        <m:r>
                          <a:rPr lang="pt-BR" sz="2200" kern="100">
                            <a:latin typeface="Cambria Math" panose="02040503050406030204" pitchFamily="18" charset="0"/>
                          </a:rPr>
                          <m:t>𝑥</m:t>
                        </m:r>
                      </m:e>
                      <m:sup>
                        <m:r>
                          <a:rPr lang="pt-BR" sz="2200" kern="100">
                            <a:latin typeface="Cambria Math" panose="02040503050406030204" pitchFamily="18" charset="0"/>
                          </a:rPr>
                          <m:t>2</m:t>
                        </m:r>
                      </m:sup>
                    </m:sSup>
                    <m:r>
                      <a:rPr lang="pt-BR" sz="2200" kern="100">
                        <a:latin typeface="Cambria Math" panose="02040503050406030204" pitchFamily="18" charset="0"/>
                      </a:rPr>
                      <m:t>=−2</m:t>
                    </m:r>
                    <m:r>
                      <a:rPr lang="pt-BR" sz="2200" kern="100">
                        <a:latin typeface="Cambria Math" panose="02040503050406030204" pitchFamily="18" charset="0"/>
                      </a:rPr>
                      <m:t>𝑥</m:t>
                    </m:r>
                    <m:r>
                      <a:rPr lang="pt-BR" sz="2200" kern="100">
                        <a:latin typeface="Cambria Math" panose="02040503050406030204" pitchFamily="18" charset="0"/>
                      </a:rPr>
                      <m:t>+4</m:t>
                    </m:r>
                  </m:oMath>
                </a14:m>
                <a:endParaRPr lang="pt-BR" sz="2200" kern="100" dirty="0">
                  <a:latin typeface="Arial Narrow" panose="020B0606020202030204" pitchFamily="34" charset="0"/>
                  <a:cs typeface="Times New Roman" panose="02020603050405020304" pitchFamily="18" charset="0"/>
                </a:endParaRPr>
              </a:p>
              <a:p>
                <a:pPr>
                  <a:spcAft>
                    <a:spcPts val="800"/>
                  </a:spcAft>
                </a:pPr>
                <a:r>
                  <a:rPr lang="pt-BR" sz="2200" kern="100" dirty="0">
                    <a:latin typeface="Arial Narrow" panose="020B0606020202030204" pitchFamily="34" charset="0"/>
                    <a:cs typeface="Times New Roman" panose="02020603050405020304" pitchFamily="18" charset="0"/>
                  </a:rPr>
                  <a:t>d) </a:t>
                </a:r>
                <a14:m>
                  <m:oMath xmlns:m="http://schemas.openxmlformats.org/officeDocument/2006/math">
                    <m:sSup>
                      <m:sSupPr>
                        <m:ctrlPr>
                          <a:rPr lang="pt-BR" sz="2200" i="1" kern="100">
                            <a:latin typeface="Cambria Math" panose="02040503050406030204" pitchFamily="18" charset="0"/>
                          </a:rPr>
                        </m:ctrlPr>
                      </m:sSupPr>
                      <m:e>
                        <m:r>
                          <a:rPr lang="pt-BR" sz="2200" kern="100">
                            <a:latin typeface="Cambria Math" panose="02040503050406030204" pitchFamily="18" charset="0"/>
                          </a:rPr>
                          <m:t>𝑥</m:t>
                        </m:r>
                      </m:e>
                      <m:sup>
                        <m:r>
                          <a:rPr lang="pt-BR" sz="2200" kern="100">
                            <a:latin typeface="Cambria Math" panose="02040503050406030204" pitchFamily="18" charset="0"/>
                          </a:rPr>
                          <m:t>2</m:t>
                        </m:r>
                      </m:sup>
                    </m:sSup>
                    <m:r>
                      <a:rPr lang="pt-BR" sz="2200" kern="100">
                        <a:latin typeface="Cambria Math" panose="02040503050406030204" pitchFamily="18" charset="0"/>
                      </a:rPr>
                      <m:t>−9</m:t>
                    </m:r>
                    <m:r>
                      <a:rPr lang="pt-BR" sz="2200" kern="100">
                        <a:latin typeface="Cambria Math" panose="02040503050406030204" pitchFamily="18" charset="0"/>
                      </a:rPr>
                      <m:t>𝑥</m:t>
                    </m:r>
                    <m:r>
                      <a:rPr lang="pt-BR" sz="2200" kern="100">
                        <a:latin typeface="Cambria Math" panose="02040503050406030204" pitchFamily="18" charset="0"/>
                      </a:rPr>
                      <m:t>+8=0</m:t>
                    </m:r>
                  </m:oMath>
                </a14:m>
                <a:endParaRPr lang="pt-BR" sz="2200" kern="100" dirty="0">
                  <a:latin typeface="Arial Narrow" panose="020B0606020202030204" pitchFamily="34" charset="0"/>
                  <a:cs typeface="Times New Roman" panose="02020603050405020304" pitchFamily="18" charset="0"/>
                </a:endParaRPr>
              </a:p>
              <a:p>
                <a:pPr>
                  <a:spcAft>
                    <a:spcPts val="800"/>
                  </a:spcAft>
                </a:pPr>
                <a:r>
                  <a:rPr lang="pt-BR" sz="2200" kern="100" dirty="0">
                    <a:latin typeface="Arial Narrow" panose="020B0606020202030204" pitchFamily="34" charset="0"/>
                    <a:cs typeface="Times New Roman" panose="02020603050405020304" pitchFamily="18" charset="0"/>
                  </a:rPr>
                  <a:t>e) </a:t>
                </a:r>
                <a14:m>
                  <m:oMath xmlns:m="http://schemas.openxmlformats.org/officeDocument/2006/math">
                    <m:r>
                      <a:rPr lang="pt-BR" sz="2200" kern="100">
                        <a:latin typeface="Cambria Math" panose="02040503050406030204" pitchFamily="18" charset="0"/>
                      </a:rPr>
                      <m:t>7</m:t>
                    </m:r>
                    <m:r>
                      <a:rPr lang="pt-BR" sz="2200" kern="100">
                        <a:latin typeface="Cambria Math" panose="02040503050406030204" pitchFamily="18" charset="0"/>
                      </a:rPr>
                      <m:t>𝑥</m:t>
                    </m:r>
                    <m:r>
                      <a:rPr lang="pt-BR" sz="2200" kern="100">
                        <a:latin typeface="Cambria Math" panose="02040503050406030204" pitchFamily="18" charset="0"/>
                      </a:rPr>
                      <m:t>−3=2</m:t>
                    </m:r>
                    <m:sSup>
                      <m:sSupPr>
                        <m:ctrlPr>
                          <a:rPr lang="pt-BR" sz="2200" i="1" kern="100">
                            <a:latin typeface="Cambria Math" panose="02040503050406030204" pitchFamily="18" charset="0"/>
                          </a:rPr>
                        </m:ctrlPr>
                      </m:sSupPr>
                      <m:e>
                        <m:r>
                          <a:rPr lang="pt-BR" sz="2200" kern="100">
                            <a:latin typeface="Cambria Math" panose="02040503050406030204" pitchFamily="18" charset="0"/>
                          </a:rPr>
                          <m:t>𝑥</m:t>
                        </m:r>
                      </m:e>
                      <m:sup>
                        <m:r>
                          <a:rPr lang="pt-BR" sz="2200" kern="100">
                            <a:latin typeface="Cambria Math" panose="02040503050406030204" pitchFamily="18" charset="0"/>
                          </a:rPr>
                          <m:t>2</m:t>
                        </m:r>
                      </m:sup>
                    </m:sSup>
                  </m:oMath>
                </a14:m>
                <a:endParaRPr lang="pt-BR" sz="2200" kern="100" dirty="0">
                  <a:latin typeface="Arial Narrow" panose="020B0606020202030204" pitchFamily="34" charset="0"/>
                  <a:cs typeface="Times New Roman" panose="02020603050405020304" pitchFamily="18" charset="0"/>
                </a:endParaRPr>
              </a:p>
              <a:p>
                <a:pPr>
                  <a:spcAft>
                    <a:spcPts val="800"/>
                  </a:spcAft>
                </a:pPr>
                <a:r>
                  <a:rPr lang="pt-BR" sz="2200" kern="100" dirty="0">
                    <a:latin typeface="Arial Narrow" panose="020B0606020202030204" pitchFamily="34" charset="0"/>
                    <a:cs typeface="Times New Roman" panose="02020603050405020304" pitchFamily="18" charset="0"/>
                  </a:rPr>
                  <a:t>f) </a:t>
                </a:r>
                <a14:m>
                  <m:oMath xmlns:m="http://schemas.openxmlformats.org/officeDocument/2006/math">
                    <m:sSup>
                      <m:sSupPr>
                        <m:ctrlPr>
                          <a:rPr lang="pt-BR" sz="2200" i="1" kern="100">
                            <a:latin typeface="Cambria Math" panose="02040503050406030204" pitchFamily="18" charset="0"/>
                          </a:rPr>
                        </m:ctrlPr>
                      </m:sSupPr>
                      <m:e>
                        <m:r>
                          <a:rPr lang="pt-BR" sz="2200" kern="100">
                            <a:latin typeface="Cambria Math" panose="02040503050406030204" pitchFamily="18" charset="0"/>
                          </a:rPr>
                          <m:t>𝑥</m:t>
                        </m:r>
                      </m:e>
                      <m:sup>
                        <m:r>
                          <a:rPr lang="pt-BR" sz="2200" kern="100">
                            <a:latin typeface="Cambria Math" panose="02040503050406030204" pitchFamily="18" charset="0"/>
                          </a:rPr>
                          <m:t>2</m:t>
                        </m:r>
                      </m:sup>
                    </m:sSup>
                    <m:r>
                      <a:rPr lang="pt-BR" sz="2200" kern="100">
                        <a:latin typeface="Cambria Math" panose="02040503050406030204" pitchFamily="18" charset="0"/>
                      </a:rPr>
                      <m:t>=4</m:t>
                    </m:r>
                  </m:oMath>
                </a14:m>
                <a:endParaRPr lang="pt-BR" sz="2200" kern="100" dirty="0">
                  <a:latin typeface="Arial Narrow" panose="020B0606020202030204" pitchFamily="34" charset="0"/>
                  <a:cs typeface="Times New Roman" panose="02020603050405020304" pitchFamily="18" charset="0"/>
                </a:endParaRPr>
              </a:p>
              <a:p>
                <a:pPr>
                  <a:spcAft>
                    <a:spcPts val="800"/>
                  </a:spcAft>
                </a:pPr>
                <a:r>
                  <a:rPr lang="pt-BR" sz="2200" kern="100" dirty="0">
                    <a:latin typeface="Arial Narrow" panose="020B0606020202030204" pitchFamily="34" charset="0"/>
                    <a:cs typeface="Times New Roman" panose="02020603050405020304" pitchFamily="18" charset="0"/>
                  </a:rPr>
                  <a:t>g) </a:t>
                </a:r>
                <a14:m>
                  <m:oMath xmlns:m="http://schemas.openxmlformats.org/officeDocument/2006/math">
                    <m:r>
                      <a:rPr lang="pt-BR" sz="2200" kern="100">
                        <a:latin typeface="Cambria Math" panose="02040503050406030204" pitchFamily="18" charset="0"/>
                      </a:rPr>
                      <m:t>−</m:t>
                    </m:r>
                    <m:sSup>
                      <m:sSupPr>
                        <m:ctrlPr>
                          <a:rPr lang="pt-BR" sz="2200" i="1" kern="100">
                            <a:latin typeface="Cambria Math" panose="02040503050406030204" pitchFamily="18" charset="0"/>
                          </a:rPr>
                        </m:ctrlPr>
                      </m:sSupPr>
                      <m:e>
                        <m:r>
                          <a:rPr lang="pt-BR" sz="2200" kern="100">
                            <a:latin typeface="Cambria Math" panose="02040503050406030204" pitchFamily="18" charset="0"/>
                          </a:rPr>
                          <m:t>𝑥</m:t>
                        </m:r>
                      </m:e>
                      <m:sup>
                        <m:r>
                          <a:rPr lang="pt-BR" sz="2200" kern="100">
                            <a:latin typeface="Cambria Math" panose="02040503050406030204" pitchFamily="18" charset="0"/>
                          </a:rPr>
                          <m:t>2</m:t>
                        </m:r>
                      </m:sup>
                    </m:sSup>
                    <m:r>
                      <a:rPr lang="pt-BR" sz="2200" kern="100">
                        <a:latin typeface="Cambria Math" panose="02040503050406030204" pitchFamily="18" charset="0"/>
                      </a:rPr>
                      <m:t>+</m:t>
                    </m:r>
                    <m:r>
                      <a:rPr lang="pt-BR" sz="2200" kern="100">
                        <a:latin typeface="Cambria Math" panose="02040503050406030204" pitchFamily="18" charset="0"/>
                      </a:rPr>
                      <m:t>𝑥</m:t>
                    </m:r>
                    <m:r>
                      <a:rPr lang="pt-BR" sz="2200" kern="100">
                        <a:latin typeface="Cambria Math" panose="02040503050406030204" pitchFamily="18" charset="0"/>
                      </a:rPr>
                      <m:t>=0</m:t>
                    </m:r>
                  </m:oMath>
                </a14:m>
                <a:endParaRPr lang="pt-BR" sz="2200" kern="100" dirty="0">
                  <a:latin typeface="Arial Narrow" panose="020B0606020202030204" pitchFamily="34" charset="0"/>
                  <a:cs typeface="Times New Roman" panose="02020603050405020304" pitchFamily="18" charset="0"/>
                </a:endParaRPr>
              </a:p>
              <a:p>
                <a:pPr>
                  <a:spcAft>
                    <a:spcPts val="800"/>
                  </a:spcAft>
                </a:pPr>
                <a:r>
                  <a:rPr lang="pt-BR" sz="2200" kern="100" dirty="0">
                    <a:latin typeface="Arial Narrow" panose="020B0606020202030204" pitchFamily="34" charset="0"/>
                    <a:cs typeface="Times New Roman" panose="02020603050405020304" pitchFamily="18" charset="0"/>
                  </a:rPr>
                  <a:t>h) </a:t>
                </a:r>
                <a14:m>
                  <m:oMath xmlns:m="http://schemas.openxmlformats.org/officeDocument/2006/math">
                    <m:r>
                      <a:rPr lang="pt-BR" sz="2200" kern="100">
                        <a:latin typeface="Cambria Math" panose="02040503050406030204" pitchFamily="18" charset="0"/>
                      </a:rPr>
                      <m:t>3</m:t>
                    </m:r>
                    <m:sSup>
                      <m:sSupPr>
                        <m:ctrlPr>
                          <a:rPr lang="pt-BR" sz="2200" i="1" kern="100">
                            <a:latin typeface="Cambria Math" panose="02040503050406030204" pitchFamily="18" charset="0"/>
                          </a:rPr>
                        </m:ctrlPr>
                      </m:sSupPr>
                      <m:e>
                        <m:r>
                          <a:rPr lang="pt-BR" sz="2200" kern="100">
                            <a:latin typeface="Cambria Math" panose="02040503050406030204" pitchFamily="18" charset="0"/>
                          </a:rPr>
                          <m:t>𝑥</m:t>
                        </m:r>
                      </m:e>
                      <m:sup>
                        <m:r>
                          <a:rPr lang="pt-BR" sz="2200" kern="100">
                            <a:latin typeface="Cambria Math" panose="02040503050406030204" pitchFamily="18" charset="0"/>
                          </a:rPr>
                          <m:t>2</m:t>
                        </m:r>
                      </m:sup>
                    </m:sSup>
                    <m:r>
                      <a:rPr lang="pt-BR" sz="2200" kern="100">
                        <a:latin typeface="Cambria Math" panose="02040503050406030204" pitchFamily="18" charset="0"/>
                      </a:rPr>
                      <m:t>+5=</m:t>
                    </m:r>
                    <m:r>
                      <a:rPr lang="pt-BR" sz="2200" kern="100">
                        <a:latin typeface="Cambria Math" panose="02040503050406030204" pitchFamily="18" charset="0"/>
                      </a:rPr>
                      <m:t>𝑥</m:t>
                    </m:r>
                  </m:oMath>
                </a14:m>
                <a:endParaRPr lang="pt-BR" sz="2200" kern="100" dirty="0">
                  <a:latin typeface="Arial Narrow" panose="020B0606020202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7201D23E-C79E-7DB7-6629-7497C9DAE81E}"/>
                  </a:ext>
                </a:extLst>
              </p:cNvPr>
              <p:cNvSpPr txBox="1">
                <a:spLocks noRot="1" noChangeAspect="1" noMove="1" noResize="1" noEditPoints="1" noAdjustHandles="1" noChangeArrowheads="1" noChangeShapeType="1" noTextEdit="1"/>
              </p:cNvSpPr>
              <p:nvPr/>
            </p:nvSpPr>
            <p:spPr>
              <a:xfrm>
                <a:off x="156000" y="1334235"/>
                <a:ext cx="5760000" cy="4461734"/>
              </a:xfrm>
              <a:prstGeom prst="rect">
                <a:avLst/>
              </a:prstGeom>
              <a:blipFill>
                <a:blip r:embed="rId3"/>
                <a:stretch>
                  <a:fillRect l="-1377" t="-683" r="-1483" b="-191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8CC8FBD-35BC-71D7-2AFA-B237B27FAFF5}"/>
                  </a:ext>
                </a:extLst>
              </p:cNvPr>
              <p:cNvSpPr txBox="1"/>
              <p:nvPr/>
            </p:nvSpPr>
            <p:spPr>
              <a:xfrm>
                <a:off x="6276000" y="1334235"/>
                <a:ext cx="5760000" cy="4177490"/>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Observe as equações polinomiais do 2º grau e escreva os coeficientes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indicando se a equação é completa ou incompleta.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+ 5 = 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+14 =−2</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8CC8FBD-35BC-71D7-2AFA-B237B27FAFF5}"/>
                  </a:ext>
                </a:extLst>
              </p:cNvPr>
              <p:cNvSpPr txBox="1">
                <a:spLocks noRot="1" noChangeAspect="1" noMove="1" noResize="1" noEditPoints="1" noAdjustHandles="1" noChangeArrowheads="1" noChangeShapeType="1" noTextEdit="1"/>
              </p:cNvSpPr>
              <p:nvPr/>
            </p:nvSpPr>
            <p:spPr>
              <a:xfrm>
                <a:off x="6276000" y="1334235"/>
                <a:ext cx="5760000" cy="4177490"/>
              </a:xfrm>
              <a:prstGeom prst="rect">
                <a:avLst/>
              </a:prstGeom>
              <a:blipFill>
                <a:blip r:embed="rId4"/>
                <a:stretch>
                  <a:fillRect l="-1377" t="-730" r="-1483" b="-2044"/>
                </a:stretch>
              </a:blipFill>
            </p:spPr>
            <p:txBody>
              <a:bodyPr/>
              <a:lstStyle/>
              <a:p>
                <a:r>
                  <a:rPr lang="pt-BR">
                    <a:noFill/>
                  </a:rPr>
                  <a:t> </a:t>
                </a:r>
              </a:p>
            </p:txBody>
          </p:sp>
        </mc:Fallback>
      </mc:AlternateContent>
    </p:spTree>
    <p:extLst>
      <p:ext uri="{BB962C8B-B14F-4D97-AF65-F5344CB8AC3E}">
        <p14:creationId xmlns:p14="http://schemas.microsoft.com/office/powerpoint/2010/main" val="4108780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38D1874E-9A69-9803-6E3E-B1BBB2974011}"/>
                  </a:ext>
                </a:extLst>
              </p:cNvPr>
              <p:cNvSpPr txBox="1"/>
              <p:nvPr/>
            </p:nvSpPr>
            <p:spPr>
              <a:xfrm>
                <a:off x="271187" y="750746"/>
                <a:ext cx="5690123" cy="3477875"/>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Observe a equação polinomial do 2° grau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Para que essa equação seja considerada incompleta, é necessário que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não possua raízes reais.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possua o coeficiente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igual a zero.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possua os coeficientes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ou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ou ambos, iguais a zero.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possua todos os coeficientes negativos.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possua uma única raiz real.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38D1874E-9A69-9803-6E3E-B1BBB2974011}"/>
                  </a:ext>
                </a:extLst>
              </p:cNvPr>
              <p:cNvSpPr txBox="1">
                <a:spLocks noRot="1" noChangeAspect="1" noMove="1" noResize="1" noEditPoints="1" noAdjustHandles="1" noChangeArrowheads="1" noChangeShapeType="1" noTextEdit="1"/>
              </p:cNvSpPr>
              <p:nvPr/>
            </p:nvSpPr>
            <p:spPr>
              <a:xfrm>
                <a:off x="271187" y="750746"/>
                <a:ext cx="5690123" cy="3477875"/>
              </a:xfrm>
              <a:prstGeom prst="rect">
                <a:avLst/>
              </a:prstGeom>
              <a:blipFill>
                <a:blip r:embed="rId2"/>
                <a:stretch>
                  <a:fillRect l="-1392" t="-1576" r="-1285" b="-2802"/>
                </a:stretch>
              </a:blipFill>
            </p:spPr>
            <p:txBody>
              <a:bodyPr/>
              <a:lstStyle/>
              <a:p>
                <a:r>
                  <a:rPr lang="pt-BR">
                    <a:noFill/>
                  </a:rPr>
                  <a:t> </a:t>
                </a:r>
              </a:p>
            </p:txBody>
          </p:sp>
        </mc:Fallback>
      </mc:AlternateContent>
      <p:grpSp>
        <p:nvGrpSpPr>
          <p:cNvPr id="4" name="Agrupar 3">
            <a:extLst>
              <a:ext uri="{FF2B5EF4-FFF2-40B4-BE49-F238E27FC236}">
                <a16:creationId xmlns:a16="http://schemas.microsoft.com/office/drawing/2014/main" id="{0EA1AA1A-002A-B437-343E-C7ACB9319DF0}"/>
              </a:ext>
            </a:extLst>
          </p:cNvPr>
          <p:cNvGrpSpPr/>
          <p:nvPr/>
        </p:nvGrpSpPr>
        <p:grpSpPr>
          <a:xfrm>
            <a:off x="181538" y="4228621"/>
            <a:ext cx="5690124" cy="2165814"/>
            <a:chOff x="226145" y="4688754"/>
            <a:chExt cx="5690124" cy="2100752"/>
          </a:xfrm>
        </p:grpSpPr>
        <p:sp>
          <p:nvSpPr>
            <p:cNvPr id="5" name="Retângulo: Cantos Arredondados 4">
              <a:extLst>
                <a:ext uri="{FF2B5EF4-FFF2-40B4-BE49-F238E27FC236}">
                  <a16:creationId xmlns:a16="http://schemas.microsoft.com/office/drawing/2014/main" id="{D2EE1A91-BF14-64A7-A5F9-3DF29E4732C1}"/>
                </a:ext>
              </a:extLst>
            </p:cNvPr>
            <p:cNvSpPr/>
            <p:nvPr/>
          </p:nvSpPr>
          <p:spPr>
            <a:xfrm>
              <a:off x="226145" y="5214102"/>
              <a:ext cx="5690124" cy="1575404"/>
            </a:xfrm>
            <a:prstGeom prst="roundRect">
              <a:avLst>
                <a:gd name="adj" fmla="val 28504"/>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resolver </a:t>
              </a:r>
              <a:r>
                <a:rPr lang="pt-BR" sz="2000" dirty="0">
                  <a:solidFill>
                    <a:schemeClr val="tx1"/>
                  </a:solidFill>
                  <a:latin typeface="Arial Narrow" panose="020B0606020202030204" pitchFamily="34" charset="0"/>
                </a:rPr>
                <a:t>problemas envolvendo equações do 2º grau. Fique atento(a) à sua resolução, marque apenas uma alternativa e verifique a solução.</a:t>
              </a:r>
            </a:p>
          </p:txBody>
        </p:sp>
        <p:pic>
          <p:nvPicPr>
            <p:cNvPr id="6" name="Imagem 5">
              <a:extLst>
                <a:ext uri="{FF2B5EF4-FFF2-40B4-BE49-F238E27FC236}">
                  <a16:creationId xmlns:a16="http://schemas.microsoft.com/office/drawing/2014/main" id="{F570733E-3740-54F0-2909-683BD990B150}"/>
                </a:ext>
              </a:extLst>
            </p:cNvPr>
            <p:cNvPicPr>
              <a:picLocks noChangeAspect="1"/>
            </p:cNvPicPr>
            <p:nvPr/>
          </p:nvPicPr>
          <p:blipFill>
            <a:blip r:embed="rId3"/>
            <a:stretch>
              <a:fillRect/>
            </a:stretch>
          </p:blipFill>
          <p:spPr>
            <a:xfrm>
              <a:off x="315794" y="4688754"/>
              <a:ext cx="1652544" cy="703064"/>
            </a:xfrm>
            <a:prstGeom prst="rect">
              <a:avLst/>
            </a:prstGeom>
          </p:spPr>
        </p:pic>
      </p:grpSp>
      <p:sp>
        <p:nvSpPr>
          <p:cNvPr id="9" name="CaixaDeTexto 8">
            <a:extLst>
              <a:ext uri="{FF2B5EF4-FFF2-40B4-BE49-F238E27FC236}">
                <a16:creationId xmlns:a16="http://schemas.microsoft.com/office/drawing/2014/main" id="{5E8592D8-226E-E042-7FD0-09103D9498F6}"/>
              </a:ext>
            </a:extLst>
          </p:cNvPr>
          <p:cNvSpPr txBox="1"/>
          <p:nvPr/>
        </p:nvSpPr>
        <p:spPr>
          <a:xfrm>
            <a:off x="6365586" y="750746"/>
            <a:ext cx="5670414" cy="922817"/>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Observe o quadro a seguir:</a:t>
            </a:r>
          </a:p>
          <a:p>
            <a:pPr marL="3586163" algn="just"/>
            <a:endParaRPr lang="pt-BR" sz="2200" dirty="0">
              <a:latin typeface="Arial Narrow" panose="020B0606020202030204" pitchFamily="34" charset="0"/>
            </a:endParaRPr>
          </a:p>
        </p:txBody>
      </p:sp>
      <p:pic>
        <p:nvPicPr>
          <p:cNvPr id="11" name="Imagem 10">
            <a:extLst>
              <a:ext uri="{FF2B5EF4-FFF2-40B4-BE49-F238E27FC236}">
                <a16:creationId xmlns:a16="http://schemas.microsoft.com/office/drawing/2014/main" id="{53A182B7-55AB-1C7D-45E5-B765CB4947EA}"/>
              </a:ext>
            </a:extLst>
          </p:cNvPr>
          <p:cNvPicPr>
            <a:picLocks noChangeAspect="1"/>
          </p:cNvPicPr>
          <p:nvPr/>
        </p:nvPicPr>
        <p:blipFill>
          <a:blip r:embed="rId4"/>
          <a:srcRect l="7091" r="58622" b="14754"/>
          <a:stretch>
            <a:fillRect/>
          </a:stretch>
        </p:blipFill>
        <p:spPr>
          <a:xfrm>
            <a:off x="7040195" y="1212154"/>
            <a:ext cx="4051402" cy="2801124"/>
          </a:xfrm>
          <a:prstGeom prst="rect">
            <a:avLst/>
          </a:prstGeom>
        </p:spPr>
      </p:pic>
      <p:sp>
        <p:nvSpPr>
          <p:cNvPr id="8" name="CaixaDeTexto 7">
            <a:extLst>
              <a:ext uri="{FF2B5EF4-FFF2-40B4-BE49-F238E27FC236}">
                <a16:creationId xmlns:a16="http://schemas.microsoft.com/office/drawing/2014/main" id="{A137E85E-4D84-E67C-82BF-A9E087B9A679}"/>
              </a:ext>
            </a:extLst>
          </p:cNvPr>
          <p:cNvSpPr txBox="1"/>
          <p:nvPr/>
        </p:nvSpPr>
        <p:spPr>
          <a:xfrm>
            <a:off x="6250400" y="4013278"/>
            <a:ext cx="5670413" cy="2462213"/>
          </a:xfrm>
          <a:prstGeom prst="rect">
            <a:avLst/>
          </a:prstGeom>
          <a:noFill/>
        </p:spPr>
        <p:txBody>
          <a:bodyPr wrap="square">
            <a:spAutoFit/>
          </a:bodyPr>
          <a:lstStyle/>
          <a:p>
            <a:pPr algn="just"/>
            <a:r>
              <a:rPr lang="pt-BR" sz="2200" dirty="0">
                <a:latin typeface="Arial Narrow" panose="020B0606020202030204" pitchFamily="34" charset="0"/>
              </a:rPr>
              <a:t>Dentre as equações apresentadas, quais se encaixam na definição de equação do 2° grau?</a:t>
            </a:r>
          </a:p>
          <a:p>
            <a:pPr algn="just"/>
            <a:r>
              <a:rPr lang="pt-BR" sz="2200" dirty="0">
                <a:latin typeface="Arial Narrow" panose="020B0606020202030204" pitchFamily="34" charset="0"/>
              </a:rPr>
              <a:t>(A) I, II, IV e V</a:t>
            </a:r>
          </a:p>
          <a:p>
            <a:pPr algn="just"/>
            <a:r>
              <a:rPr lang="pt-BR" sz="2200" dirty="0">
                <a:latin typeface="Arial Narrow" panose="020B0606020202030204" pitchFamily="34" charset="0"/>
              </a:rPr>
              <a:t>(B) I, II, III e IV</a:t>
            </a:r>
          </a:p>
          <a:p>
            <a:pPr algn="just"/>
            <a:r>
              <a:rPr lang="pt-BR" sz="2200" dirty="0">
                <a:latin typeface="Arial Narrow" panose="020B0606020202030204" pitchFamily="34" charset="0"/>
              </a:rPr>
              <a:t>(C) II, V, VI e VII </a:t>
            </a:r>
          </a:p>
          <a:p>
            <a:pPr algn="just"/>
            <a:r>
              <a:rPr lang="pt-BR" sz="2200" dirty="0">
                <a:latin typeface="Arial Narrow" panose="020B0606020202030204" pitchFamily="34" charset="0"/>
              </a:rPr>
              <a:t>(D) II, III, V e VII</a:t>
            </a:r>
          </a:p>
          <a:p>
            <a:pPr algn="just"/>
            <a:r>
              <a:rPr lang="pt-BR" sz="2200" dirty="0">
                <a:latin typeface="Arial Narrow" panose="020B0606020202030204" pitchFamily="34" charset="0"/>
              </a:rPr>
              <a:t>(E) III, IV, VI e VII</a:t>
            </a:r>
          </a:p>
        </p:txBody>
      </p:sp>
    </p:spTree>
    <p:extLst>
      <p:ext uri="{BB962C8B-B14F-4D97-AF65-F5344CB8AC3E}">
        <p14:creationId xmlns:p14="http://schemas.microsoft.com/office/powerpoint/2010/main" val="3836934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A0BD5-D956-1B80-F5AE-6EEDF307A33B}"/>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921B248F-482F-CB3F-0580-3AB2193B1191}"/>
              </a:ext>
            </a:extLst>
          </p:cNvPr>
          <p:cNvPicPr>
            <a:picLocks noChangeAspect="1"/>
          </p:cNvPicPr>
          <p:nvPr/>
        </p:nvPicPr>
        <p:blipFill>
          <a:blip r:embed="rId2"/>
          <a:srcRect l="1170"/>
          <a:stretch>
            <a:fillRect/>
          </a:stretch>
        </p:blipFill>
        <p:spPr>
          <a:xfrm>
            <a:off x="156000" y="612001"/>
            <a:ext cx="3600000" cy="740667"/>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3D6F785-E45B-F48A-5E7E-9539EF81972E}"/>
                  </a:ext>
                </a:extLst>
              </p:cNvPr>
              <p:cNvSpPr txBox="1"/>
              <p:nvPr/>
            </p:nvSpPr>
            <p:spPr>
              <a:xfrm>
                <a:off x="156000" y="1388528"/>
                <a:ext cx="5760000" cy="5255798"/>
              </a:xfrm>
              <a:prstGeom prst="rect">
                <a:avLst/>
              </a:prstGeom>
              <a:noFill/>
            </p:spPr>
            <p:txBody>
              <a:bodyPr wrap="square">
                <a:spAutoFit/>
              </a:bodyPr>
              <a:lstStyle/>
              <a:p>
                <a:pPr algn="ctr">
                  <a:buNone/>
                </a:pPr>
                <a:r>
                  <a:rPr lang="pt-BR" sz="2100" b="1" kern="100" dirty="0">
                    <a:effectLst/>
                    <a:latin typeface="Arial Narrow" panose="020B0606020202030204" pitchFamily="34" charset="0"/>
                    <a:ea typeface="Times New Roman" panose="02020603050405020304" pitchFamily="18" charset="0"/>
                    <a:cs typeface="Times New Roman" panose="02020603050405020304" pitchFamily="18" charset="0"/>
                  </a:rPr>
                  <a:t>MÉTODOS DE RESOLUÇÃO DE EQUAÇÕES DO       2º GRAU</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1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100" b="1" kern="100" dirty="0">
                    <a:effectLst/>
                    <a:latin typeface="Arial Narrow" panose="020B0606020202030204" pitchFamily="34" charset="0"/>
                    <a:ea typeface="Times New Roman" panose="02020603050405020304" pitchFamily="18" charset="0"/>
                    <a:cs typeface="Times New Roman" panose="02020603050405020304" pitchFamily="18" charset="0"/>
                  </a:rPr>
                  <a:t>Resolvendo uma equação do 2º grau incompleta</a:t>
                </a:r>
              </a:p>
              <a:p>
                <a:pPr lvl="0" algn="just"/>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100" b="1" u="sng" kern="100" dirty="0">
                    <a:solidFill>
                      <a:srgbClr val="4EA72E"/>
                    </a:solidFill>
                    <a:effectLst/>
                    <a:latin typeface="Arial Narrow" panose="020B0606020202030204" pitchFamily="34" charset="0"/>
                    <a:ea typeface="Calibri" panose="020F0502020204030204" pitchFamily="34" charset="0"/>
                    <a:cs typeface="Times New Roman" panose="02020603050405020304" pitchFamily="18" charset="0"/>
                  </a:rPr>
                  <a:t>Para </a:t>
                </a:r>
                <a14:m>
                  <m:oMath xmlns:m="http://schemas.openxmlformats.org/officeDocument/2006/math">
                    <m:r>
                      <a:rPr lang="pt-BR" sz="2100" b="1" i="1" u="sng"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𝒃</m:t>
                    </m:r>
                    <m:r>
                      <a:rPr lang="pt-BR" sz="2100" b="1" i="1" u="sng"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100" b="1" i="1" u="sng"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𝟎</m:t>
                    </m:r>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 equação do </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2º</a:t>
                </a: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grau será do tipo </a:t>
                </a:r>
                <a14:m>
                  <m:oMath xmlns:m="http://schemas.openxmlformats.org/officeDocument/2006/math">
                    <m:r>
                      <a:rPr lang="pt-BR" sz="2100" b="0" i="1" kern="100" smtClean="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100" b="0" i="1" kern="100" smtClean="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b="0" i="1" kern="100" smtClean="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100" b="0" i="1" kern="100" smtClean="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100" b="0" i="1" kern="100" smtClean="0">
                        <a:effectLst/>
                        <a:latin typeface="Cambria Math" panose="02040503050406030204" pitchFamily="18" charset="0"/>
                        <a:ea typeface="Calibri" panose="020F0502020204030204" pitchFamily="34" charset="0"/>
                        <a:cs typeface="Times New Roman" panose="02020603050405020304" pitchFamily="18" charset="0"/>
                      </a:rPr>
                      <m:t>+</m:t>
                    </m:r>
                    <m:r>
                      <a:rPr lang="pt-BR" sz="2100" b="0" i="1" kern="100" smtClean="0">
                        <a:effectLst/>
                        <a:latin typeface="Cambria Math" panose="02040503050406030204" pitchFamily="18" charset="0"/>
                        <a:ea typeface="Calibri" panose="020F0502020204030204" pitchFamily="34" charset="0"/>
                        <a:cs typeface="Times New Roman" panose="02020603050405020304" pitchFamily="18" charset="0"/>
                      </a:rPr>
                      <m:t>𝑐</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Neste caso, isolando o valor de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teremos: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𝑎𝑥</m:t>
                      </m:r>
                      <m:r>
                        <a:rPr lang="pt-BR" sz="2100" i="1" kern="100" baseline="30000">
                          <a:effectLst/>
                          <a:latin typeface="Cambria Math" panose="02040503050406030204" pitchFamily="18" charset="0"/>
                          <a:ea typeface="Calibri" panose="020F0502020204030204" pitchFamily="34" charset="0"/>
                          <a:cs typeface="Times New Roman" panose="02020603050405020304" pitchFamily="18" charset="0"/>
                        </a:rPr>
                        <m:t>²</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100" i="1" kern="100" baseline="30000">
                          <a:effectLst/>
                          <a:latin typeface="Cambria Math" panose="02040503050406030204" pitchFamily="18" charset="0"/>
                          <a:ea typeface="Calibri" panose="020F0502020204030204" pitchFamily="34" charset="0"/>
                          <a:cs typeface="Times New Roman" panose="02020603050405020304" pitchFamily="18" charset="0"/>
                        </a:rPr>
                        <m:t>²</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𝑐</m:t>
                          </m:r>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den>
                      </m:f>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Assim, as raízes serão: </a:t>
                </a:r>
                <a14:m>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100" kern="100">
                        <a:effectLst/>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den>
                        </m:f>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m:t>
                        </m:r>
                      </m:e>
                    </m:rad>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Onde: </a:t>
                </a:r>
                <a:endParaRPr lang="pt-BR" sz="2100" i="1" kern="100" dirty="0">
                  <a:effectLst/>
                  <a:latin typeface="Cambria Math" panose="02040503050406030204" pitchFamily="18" charset="0"/>
                  <a:ea typeface="Calibri" panose="020F050202020403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up>
                      </m:s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𝑐</m:t>
                              </m:r>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den>
                          </m:f>
                        </m:e>
                      </m:rad>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100" kern="100">
                          <a:effectLst/>
                          <a:latin typeface="Cambria Math" panose="02040503050406030204" pitchFamily="18" charset="0"/>
                          <a:ea typeface="Calibri" panose="020F0502020204030204" pitchFamily="34" charset="0"/>
                          <a:cs typeface="Times New Roman" panose="02020603050405020304" pitchFamily="18" charset="0"/>
                        </a:rPr>
                        <m:t>e</m:t>
                      </m:r>
                      <m:r>
                        <a:rPr lang="pt-BR" sz="21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𝑐</m:t>
                              </m:r>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den>
                          </m:f>
                        </m:e>
                      </m:rad>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m:t>
                      </m:r>
                      <m:d>
                        <m:dPr>
                          <m:begChr m:val="{"/>
                          <m:endChr m:val="}"/>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𝑐</m:t>
                                  </m:r>
                                  <m:r>
                                    <m:rPr>
                                      <m:nor/>
                                    </m:rPr>
                                    <a:rPr lang="pt-BR" sz="2100" i="1" kern="100">
                                      <a:effectLst/>
                                      <a:latin typeface="Arial Narrow" panose="020B0606020202030204" pitchFamily="34" charset="0"/>
                                      <a:ea typeface="Calibri" panose="020F0502020204030204" pitchFamily="34" charset="0"/>
                                      <a:cs typeface="Times New Roman" panose="02020603050405020304" pitchFamily="18" charset="0"/>
                                    </a:rPr>
                                    <m:t> </m:t>
                                  </m:r>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den>
                              </m:f>
                            </m:e>
                          </m:rad>
                        </m:e>
                      </m:d>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23D6F785-E45B-F48A-5E7E-9539EF81972E}"/>
                  </a:ext>
                </a:extLst>
              </p:cNvPr>
              <p:cNvSpPr txBox="1">
                <a:spLocks noRot="1" noChangeAspect="1" noMove="1" noResize="1" noEditPoints="1" noAdjustHandles="1" noChangeArrowheads="1" noChangeShapeType="1" noTextEdit="1"/>
              </p:cNvSpPr>
              <p:nvPr/>
            </p:nvSpPr>
            <p:spPr>
              <a:xfrm>
                <a:off x="156000" y="1388528"/>
                <a:ext cx="5760000" cy="5255798"/>
              </a:xfrm>
              <a:prstGeom prst="rect">
                <a:avLst/>
              </a:prstGeom>
              <a:blipFill>
                <a:blip r:embed="rId3"/>
                <a:stretch>
                  <a:fillRect l="-1377" t="-696" r="-3496"/>
                </a:stretch>
              </a:blipFill>
            </p:spPr>
            <p:txBody>
              <a:bodyPr/>
              <a:lstStyle/>
              <a:p>
                <a:r>
                  <a:rPr lang="pt-BR">
                    <a:noFill/>
                  </a:rPr>
                  <a:t> </a:t>
                </a:r>
              </a:p>
            </p:txBody>
          </p:sp>
        </mc:Fallback>
      </mc:AlternateContent>
      <p:grpSp>
        <p:nvGrpSpPr>
          <p:cNvPr id="10" name="Agrupar 9">
            <a:extLst>
              <a:ext uri="{FF2B5EF4-FFF2-40B4-BE49-F238E27FC236}">
                <a16:creationId xmlns:a16="http://schemas.microsoft.com/office/drawing/2014/main" id="{0EEE17A0-200D-4BDD-FC0B-3577CD31FA37}"/>
              </a:ext>
            </a:extLst>
          </p:cNvPr>
          <p:cNvGrpSpPr/>
          <p:nvPr/>
        </p:nvGrpSpPr>
        <p:grpSpPr>
          <a:xfrm>
            <a:off x="6096000" y="823752"/>
            <a:ext cx="5996681" cy="4627787"/>
            <a:chOff x="6195319" y="1523000"/>
            <a:chExt cx="5840681" cy="4627787"/>
          </a:xfrm>
        </p:grpSpPr>
        <mc:AlternateContent xmlns:mc="http://schemas.openxmlformats.org/markup-compatibility/2006">
          <mc:Choice xmlns:a14="http://schemas.microsoft.com/office/drawing/2010/main" Requires="a14">
            <p:sp>
              <p:nvSpPr>
                <p:cNvPr id="6" name="Retângulo: Cantos Arredondados 5">
                  <a:extLst>
                    <a:ext uri="{FF2B5EF4-FFF2-40B4-BE49-F238E27FC236}">
                      <a16:creationId xmlns:a16="http://schemas.microsoft.com/office/drawing/2014/main" id="{DD3030D9-73BB-FF35-62FC-0A23B2A46997}"/>
                    </a:ext>
                  </a:extLst>
                </p:cNvPr>
                <p:cNvSpPr/>
                <p:nvPr/>
              </p:nvSpPr>
              <p:spPr>
                <a:xfrm>
                  <a:off x="6276000" y="1822524"/>
                  <a:ext cx="5760000" cy="4328263"/>
                </a:xfrm>
                <a:prstGeom prst="roundRect">
                  <a:avLst>
                    <a:gd name="adj" fmla="val 12284"/>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15000"/>
                    </a:lnSpc>
                    <a:spcAft>
                      <a:spcPts val="800"/>
                    </a:spcAft>
                    <a:buNone/>
                  </a:pPr>
                  <a:endPar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 </a:t>
                  </a:r>
                  <a14:m>
                    <m:oMath xmlns:m="http://schemas.openxmlformats.org/officeDocument/2006/math">
                      <m:f>
                        <m:fPr>
                          <m:ctrlP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𝒄</m:t>
                          </m:r>
                        </m:num>
                        <m:den>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𝒂</m:t>
                          </m:r>
                        </m:den>
                      </m:f>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&gt;</m:t>
                      </m:r>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𝟎</m:t>
                      </m:r>
                    </m:oMath>
                  </a14:m>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existem duas raízes reais iguais em módulo </a:t>
                  </a:r>
                  <a14:m>
                    <m:oMath xmlns:m="http://schemas.openxmlformats.org/officeDocument/2006/math">
                      <m:d>
                        <m:dPr>
                          <m:ctrlP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pt-BR" sz="20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0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e</m:t>
                          </m:r>
                          <m:r>
                            <a:rPr lang="pt-BR" sz="20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e>
                      </m:d>
                    </m:oMath>
                  </a14:m>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porém com sinais contrários;</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34290">
                    <a:lnSpc>
                      <a:spcPct val="115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 </a:t>
                  </a:r>
                  <a14:m>
                    <m:oMath xmlns:m="http://schemas.openxmlformats.org/officeDocument/2006/math">
                      <m:f>
                        <m:fPr>
                          <m:ctrlP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𝒄</m:t>
                          </m:r>
                        </m:num>
                        <m:den>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𝒂</m:t>
                          </m:r>
                        </m:den>
                      </m:f>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&lt;</m:t>
                      </m:r>
                      <m:r>
                        <a:rPr lang="pt-BR" sz="20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𝟎</m:t>
                      </m:r>
                    </m:oMath>
                  </a14:m>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existem raízes reais.</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Resolva a equação incompleta </a:t>
                  </a:r>
                  <a14:m>
                    <m:oMath xmlns:m="http://schemas.openxmlformats.org/officeDocument/2006/math">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−12 = 0</m:t>
                      </m:r>
                    </m:oMath>
                  </a14:m>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0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0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12=0 →</m:t>
                        </m:r>
                        <m:sSup>
                          <m:sSupPr>
                            <m:ctrlPr>
                              <a:rPr lang="pt-BR" sz="2000" i="1"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t>2</m:t>
                            </m:r>
                          </m:sup>
                        </m:sSup>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12</m:t>
                            </m:r>
                          </m:num>
                          <m:den>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000" i="1"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solidFill>
                                  <a:srgbClr val="000000"/>
                                </a:solidFill>
                                <a:latin typeface="Cambria Math" panose="02040503050406030204" pitchFamily="18" charset="0"/>
                                <a:ea typeface="Calibri" panose="020F0502020204030204" pitchFamily="34" charset="0"/>
                                <a:cs typeface="Times New Roman" panose="02020603050405020304" pitchFamily="18" charset="0"/>
                              </a:rPr>
                              <m:t>2</m:t>
                            </m:r>
                          </m:sup>
                        </m:sSup>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d>
                          <m:dPr>
                            <m:begChr m:val="{"/>
                            <m:endChr m:val=""/>
                            <m:ctrlP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eqArrPr>
                              <m:e>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&amp;</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e>
                              <m:e>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&amp;</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e>
                            </m:eqArr>
                          </m:e>
                        </m:d>
                      </m:oMath>
                    </m:oMathPara>
                  </a14:m>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conjunto solução da equação </a:t>
                  </a:r>
                  <a14:m>
                    <m:oMath xmlns:m="http://schemas.openxmlformats.org/officeDocument/2006/math">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𝑆</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m:t>
                      </m:r>
                      <m:d>
                        <m:dPr>
                          <m:begChr m:val="{"/>
                          <m:endChr m:val="}"/>
                          <m:ctrlP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 −2</m:t>
                          </m:r>
                        </m:e>
                      </m:d>
                    </m:oMath>
                  </a14:m>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Retângulo: Cantos Arredondados 5">
                  <a:extLst>
                    <a:ext uri="{FF2B5EF4-FFF2-40B4-BE49-F238E27FC236}">
                      <a16:creationId xmlns:a16="http://schemas.microsoft.com/office/drawing/2014/main" id="{DD3030D9-73BB-FF35-62FC-0A23B2A46997}"/>
                    </a:ext>
                  </a:extLst>
                </p:cNvPr>
                <p:cNvSpPr>
                  <a:spLocks noRot="1" noChangeAspect="1" noMove="1" noResize="1" noEditPoints="1" noAdjustHandles="1" noChangeArrowheads="1" noChangeShapeType="1" noTextEdit="1"/>
                </p:cNvSpPr>
                <p:nvPr/>
              </p:nvSpPr>
              <p:spPr>
                <a:xfrm>
                  <a:off x="6276000" y="1822524"/>
                  <a:ext cx="5760000" cy="4328263"/>
                </a:xfrm>
                <a:prstGeom prst="roundRect">
                  <a:avLst>
                    <a:gd name="adj" fmla="val 12284"/>
                  </a:avLst>
                </a:prstGeom>
                <a:blipFill>
                  <a:blip r:embed="rId4"/>
                  <a:stretch>
                    <a:fillRect b="-281"/>
                  </a:stretch>
                </a:blipFill>
                <a:ln>
                  <a:solidFill>
                    <a:schemeClr val="accent2"/>
                  </a:solidFill>
                </a:ln>
              </p:spPr>
              <p:txBody>
                <a:bodyPr/>
                <a:lstStyle/>
                <a:p>
                  <a:r>
                    <a:rPr lang="pt-BR">
                      <a:noFill/>
                    </a:rPr>
                    <a:t> </a:t>
                  </a:r>
                </a:p>
              </p:txBody>
            </p:sp>
          </mc:Fallback>
        </mc:AlternateContent>
        <p:pic>
          <p:nvPicPr>
            <p:cNvPr id="9" name="Imagem 8">
              <a:extLst>
                <a:ext uri="{FF2B5EF4-FFF2-40B4-BE49-F238E27FC236}">
                  <a16:creationId xmlns:a16="http://schemas.microsoft.com/office/drawing/2014/main" id="{00D452DF-E68C-E962-4DA6-CE26BA547D86}"/>
                </a:ext>
              </a:extLst>
            </p:cNvPr>
            <p:cNvPicPr>
              <a:picLocks noChangeAspect="1"/>
            </p:cNvPicPr>
            <p:nvPr/>
          </p:nvPicPr>
          <p:blipFill>
            <a:blip r:embed="rId5"/>
            <a:stretch>
              <a:fillRect/>
            </a:stretch>
          </p:blipFill>
          <p:spPr>
            <a:xfrm>
              <a:off x="6195319" y="1523000"/>
              <a:ext cx="1440000" cy="821408"/>
            </a:xfrm>
            <a:prstGeom prst="rect">
              <a:avLst/>
            </a:prstGeom>
          </p:spPr>
        </p:pic>
      </p:grpSp>
      <p:pic>
        <p:nvPicPr>
          <p:cNvPr id="13" name="Imagem 12">
            <a:extLst>
              <a:ext uri="{FF2B5EF4-FFF2-40B4-BE49-F238E27FC236}">
                <a16:creationId xmlns:a16="http://schemas.microsoft.com/office/drawing/2014/main" id="{53306BFD-EE97-36FB-0924-02078866149B}"/>
              </a:ext>
            </a:extLst>
          </p:cNvPr>
          <p:cNvPicPr>
            <a:picLocks noChangeAspect="1"/>
          </p:cNvPicPr>
          <p:nvPr/>
        </p:nvPicPr>
        <p:blipFill>
          <a:blip r:embed="rId6"/>
          <a:stretch>
            <a:fillRect/>
          </a:stretch>
        </p:blipFill>
        <p:spPr>
          <a:xfrm>
            <a:off x="6276000" y="5674248"/>
            <a:ext cx="3785295" cy="720000"/>
          </a:xfrm>
          <a:prstGeom prst="rect">
            <a:avLst/>
          </a:prstGeom>
        </p:spPr>
      </p:pic>
    </p:spTree>
    <p:extLst>
      <p:ext uri="{BB962C8B-B14F-4D97-AF65-F5344CB8AC3E}">
        <p14:creationId xmlns:p14="http://schemas.microsoft.com/office/powerpoint/2010/main" val="1689990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6481912-A155-28BB-D01E-A72BF443EBA7}"/>
                  </a:ext>
                </a:extLst>
              </p:cNvPr>
              <p:cNvSpPr txBox="1"/>
              <p:nvPr/>
            </p:nvSpPr>
            <p:spPr>
              <a:xfrm>
                <a:off x="156000" y="728697"/>
                <a:ext cx="5760000" cy="5956439"/>
              </a:xfrm>
              <a:prstGeom prst="rect">
                <a:avLst/>
              </a:prstGeom>
              <a:noFill/>
            </p:spPr>
            <p:txBody>
              <a:bodyPr wrap="square">
                <a:spAutoFit/>
              </a:bodyPr>
              <a:lstStyle/>
              <a:p>
                <a:pPr algn="just">
                  <a:spcAft>
                    <a:spcPts val="200"/>
                  </a:spcAft>
                  <a:buNone/>
                </a:pPr>
                <a:r>
                  <a:rPr lang="pt-BR" sz="2200" b="1" u="sng" kern="100" dirty="0">
                    <a:solidFill>
                      <a:srgbClr val="A02B93"/>
                    </a:solidFill>
                    <a:effectLst/>
                    <a:latin typeface="Arial Narrow" panose="020B0606020202030204" pitchFamily="34" charset="0"/>
                    <a:ea typeface="Calibri" panose="020F0502020204030204" pitchFamily="34" charset="0"/>
                    <a:cs typeface="Times New Roman" panose="02020603050405020304" pitchFamily="18" charset="0"/>
                  </a:rPr>
                  <a:t>Para </a:t>
                </a:r>
                <a14:m>
                  <m:oMath xmlns:m="http://schemas.openxmlformats.org/officeDocument/2006/math">
                    <m:r>
                      <a:rPr lang="pt-BR" sz="2200" b="1" i="1" u="sng"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t>𝒄</m:t>
                    </m:r>
                    <m:r>
                      <a:rPr lang="pt-BR" sz="2200" b="1" i="1" u="sng"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u="sng"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t>𝟎</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equação do 2º grau será do tipo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sSup>
                      <m:sSupPr>
                        <m:ctrlP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Neste caso, fatoramos a equação e colocamos o valor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evidência, então: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sSup>
                        <m:sSupPr>
                          <m:ctrlP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Lei do anulamento garante que, se o produto de dois números reais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𝑝</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igual a zero, então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𝑝</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Aplicando essa lei,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𝑆</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den>
                        </m:f>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6481912-A155-28BB-D01E-A72BF443EBA7}"/>
                  </a:ext>
                </a:extLst>
              </p:cNvPr>
              <p:cNvSpPr txBox="1">
                <a:spLocks noRot="1" noChangeAspect="1" noMove="1" noResize="1" noEditPoints="1" noAdjustHandles="1" noChangeArrowheads="1" noChangeShapeType="1" noTextEdit="1"/>
              </p:cNvSpPr>
              <p:nvPr/>
            </p:nvSpPr>
            <p:spPr>
              <a:xfrm>
                <a:off x="156000" y="728697"/>
                <a:ext cx="5760000" cy="5956439"/>
              </a:xfrm>
              <a:prstGeom prst="rect">
                <a:avLst/>
              </a:prstGeom>
              <a:blipFill>
                <a:blip r:embed="rId2"/>
                <a:stretch>
                  <a:fillRect l="-1377" t="-716" r="-1483"/>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6C5ABF71-9656-34BB-AE70-F5D74D6372C9}"/>
              </a:ext>
            </a:extLst>
          </p:cNvPr>
          <p:cNvPicPr>
            <a:picLocks noChangeAspect="1"/>
          </p:cNvPicPr>
          <p:nvPr/>
        </p:nvPicPr>
        <p:blipFill>
          <a:blip r:embed="rId3"/>
          <a:srcRect r="73659" b="25564"/>
          <a:stretch>
            <a:fillRect/>
          </a:stretch>
        </p:blipFill>
        <p:spPr>
          <a:xfrm>
            <a:off x="1541085" y="4605459"/>
            <a:ext cx="2989830" cy="1285487"/>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A32EC6F8-F529-2416-FF6B-2A0AE80E3B78}"/>
                  </a:ext>
                </a:extLst>
              </p:cNvPr>
              <p:cNvSpPr txBox="1"/>
              <p:nvPr/>
            </p:nvSpPr>
            <p:spPr>
              <a:xfrm>
                <a:off x="6276002" y="967054"/>
                <a:ext cx="5760000" cy="548823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OBS: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Se o valor se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for igual a zero, então uma das raízes da equação do 2º grau será zero.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Resolva a equação incompleta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a:t>
                </a: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Portanto, o conjunto solução da equação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𝑆</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5 </m:t>
                            </m:r>
                          </m:den>
                        </m:f>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A32EC6F8-F529-2416-FF6B-2A0AE80E3B78}"/>
                  </a:ext>
                </a:extLst>
              </p:cNvPr>
              <p:cNvSpPr txBox="1">
                <a:spLocks noRot="1" noChangeAspect="1" noMove="1" noResize="1" noEditPoints="1" noAdjustHandles="1" noChangeArrowheads="1" noChangeShapeType="1" noTextEdit="1"/>
              </p:cNvSpPr>
              <p:nvPr/>
            </p:nvSpPr>
            <p:spPr>
              <a:xfrm>
                <a:off x="6276002" y="967054"/>
                <a:ext cx="5760000" cy="5488234"/>
              </a:xfrm>
              <a:prstGeom prst="rect">
                <a:avLst/>
              </a:prstGeom>
              <a:blipFill>
                <a:blip r:embed="rId4"/>
                <a:stretch>
                  <a:fillRect l="-1377" t="-556" r="-1483"/>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8C0D0799-A390-7C8F-3098-AAD3A1831141}"/>
              </a:ext>
            </a:extLst>
          </p:cNvPr>
          <p:cNvPicPr>
            <a:picLocks noChangeAspect="1"/>
          </p:cNvPicPr>
          <p:nvPr/>
        </p:nvPicPr>
        <p:blipFill>
          <a:blip r:embed="rId5"/>
          <a:srcRect r="74741" b="24636"/>
          <a:stretch>
            <a:fillRect/>
          </a:stretch>
        </p:blipFill>
        <p:spPr>
          <a:xfrm>
            <a:off x="7481222" y="4419600"/>
            <a:ext cx="3255925" cy="1471346"/>
          </a:xfrm>
          <a:prstGeom prst="rect">
            <a:avLst/>
          </a:prstGeom>
        </p:spPr>
      </p:pic>
    </p:spTree>
    <p:extLst>
      <p:ext uri="{BB962C8B-B14F-4D97-AF65-F5344CB8AC3E}">
        <p14:creationId xmlns:p14="http://schemas.microsoft.com/office/powerpoint/2010/main" val="1999008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214BF3D-33CB-E4A5-3556-4F2A9929B39B}"/>
                  </a:ext>
                </a:extLst>
              </p:cNvPr>
              <p:cNvSpPr txBox="1"/>
              <p:nvPr/>
            </p:nvSpPr>
            <p:spPr>
              <a:xfrm>
                <a:off x="156000" y="805305"/>
                <a:ext cx="5760000" cy="5119287"/>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Resolvendo uma equação do 2º grau através da fatoração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Quando a equação polinomial do 2º grau é um trinômio quadrado perfeito, ela possui duas raízes reais iguais, podendo ser fatorada para facilitar a sua resolução.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𝑆</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214BF3D-33CB-E4A5-3556-4F2A9929B39B}"/>
                  </a:ext>
                </a:extLst>
              </p:cNvPr>
              <p:cNvSpPr txBox="1">
                <a:spLocks noRot="1" noChangeAspect="1" noMove="1" noResize="1" noEditPoints="1" noAdjustHandles="1" noChangeArrowheads="1" noChangeShapeType="1" noTextEdit="1"/>
              </p:cNvSpPr>
              <p:nvPr/>
            </p:nvSpPr>
            <p:spPr>
              <a:xfrm>
                <a:off x="156000" y="805305"/>
                <a:ext cx="5760000" cy="5119287"/>
              </a:xfrm>
              <a:prstGeom prst="rect">
                <a:avLst/>
              </a:prstGeom>
              <a:blipFill>
                <a:blip r:embed="rId2"/>
                <a:stretch>
                  <a:fillRect l="-1377" t="-595" r="-1483" b="-154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7CFDA1F-8AE1-CF45-651A-E8A2BF9425D4}"/>
                  </a:ext>
                </a:extLst>
              </p:cNvPr>
              <p:cNvSpPr txBox="1"/>
              <p:nvPr/>
            </p:nvSpPr>
            <p:spPr>
              <a:xfrm>
                <a:off x="6276000" y="805305"/>
                <a:ext cx="5760000" cy="5894242"/>
              </a:xfrm>
              <a:prstGeom prst="rect">
                <a:avLst/>
              </a:prstGeom>
              <a:noFill/>
            </p:spPr>
            <p:txBody>
              <a:bodyPr wrap="square">
                <a:spAutoFit/>
              </a:bodyPr>
              <a:lstStyle/>
              <a:p>
                <a:pPr marL="342900" lvl="0" indent="-342900" algn="just">
                  <a:spcAft>
                    <a:spcPts val="200"/>
                  </a:spcAft>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Resolvendo uma equação do 2º grau através da diferença de dois quadrados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Quando a equação polinomial do 2º grau é um produto notável da soma pela diferença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ela possui duas raízes reais distintas.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p>
              <a:p>
                <a:pPr algn="just">
                  <a:spcAft>
                    <a:spcPts val="2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− 25=0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Primeiro, encontramos a raiz quadrada dos termos: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14:m>
                  <m:oMathPara xmlns:m="http://schemas.openxmlformats.org/officeDocument/2006/math">
                    <m:oMathParaPr>
                      <m:jc m:val="centerGroup"/>
                    </m:oMathParaPr>
                    <m:oMath xmlns:m="http://schemas.openxmlformats.org/officeDocument/2006/math">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²</m:t>
                          </m:r>
                        </m:e>
                      </m:ra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e>
                      </m:ra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Encontrando o produto da soma desses valores pela diferença deles, teremos: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− 25 =0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+ 5</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𝑆</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7CFDA1F-8AE1-CF45-651A-E8A2BF9425D4}"/>
                  </a:ext>
                </a:extLst>
              </p:cNvPr>
              <p:cNvSpPr txBox="1">
                <a:spLocks noRot="1" noChangeAspect="1" noMove="1" noResize="1" noEditPoints="1" noAdjustHandles="1" noChangeArrowheads="1" noChangeShapeType="1" noTextEdit="1"/>
              </p:cNvSpPr>
              <p:nvPr/>
            </p:nvSpPr>
            <p:spPr>
              <a:xfrm>
                <a:off x="6276000" y="805305"/>
                <a:ext cx="5760000" cy="5894242"/>
              </a:xfrm>
              <a:prstGeom prst="rect">
                <a:avLst/>
              </a:prstGeom>
              <a:blipFill>
                <a:blip r:embed="rId3"/>
                <a:stretch>
                  <a:fillRect l="-1377" t="-724" r="-1483"/>
                </a:stretch>
              </a:blipFill>
            </p:spPr>
            <p:txBody>
              <a:bodyPr/>
              <a:lstStyle/>
              <a:p>
                <a:r>
                  <a:rPr lang="pt-BR">
                    <a:noFill/>
                  </a:rPr>
                  <a:t> </a:t>
                </a:r>
              </a:p>
            </p:txBody>
          </p:sp>
        </mc:Fallback>
      </mc:AlternateContent>
    </p:spTree>
    <p:extLst>
      <p:ext uri="{BB962C8B-B14F-4D97-AF65-F5344CB8AC3E}">
        <p14:creationId xmlns:p14="http://schemas.microsoft.com/office/powerpoint/2010/main" val="3933738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61C28EA-D3D6-1944-FA33-6F2B1501B886}"/>
                  </a:ext>
                </a:extLst>
              </p:cNvPr>
              <p:cNvSpPr txBox="1"/>
              <p:nvPr/>
            </p:nvSpPr>
            <p:spPr>
              <a:xfrm>
                <a:off x="156000" y="904857"/>
                <a:ext cx="11880000" cy="5630900"/>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Resolvendo uma equação do 2º grau através da fórmula resolutiva do 2º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 equação do 2° grau 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solução pode ser encontrada usando métodos específicos, mas o princípio básico da resolução de equações quadráticas é a fórmula resolutiva.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80340" algn="just">
                  <a:lnSpc>
                    <a:spcPct val="115000"/>
                  </a:lnSpc>
                  <a:spcBef>
                    <a:spcPts val="300"/>
                  </a:spcBef>
                  <a:spcAft>
                    <a:spcPts val="3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e>
                          </m:rad>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onde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𝑎𝑐</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Onde o discriminante é representado pela letra grega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(delta).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Esta fórmula fornece dois possíveis valores para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pois a equação quadrática, geralmente, tem duas raízes reais.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Essas raízes dependem do discriminante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onde: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342900" algn="just">
                  <a:lnSpc>
                    <a:spcPct val="115000"/>
                  </a:lnSpc>
                  <a:spcAft>
                    <a:spcPts val="800"/>
                  </a:spcAft>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&gt;0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equação possui duas raízes reais distintas;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342900" algn="just">
                  <a:lnSpc>
                    <a:spcPct val="115000"/>
                  </a:lnSpc>
                  <a:spcAft>
                    <a:spcPts val="800"/>
                  </a:spcAft>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equação possui duas raízes reais iguais;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342900" algn="just">
                  <a:lnSpc>
                    <a:spcPct val="115000"/>
                  </a:lnSpc>
                  <a:spcAft>
                    <a:spcPts val="800"/>
                  </a:spcAft>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&lt;0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equação não possui raízes reais.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61C28EA-D3D6-1944-FA33-6F2B1501B886}"/>
                  </a:ext>
                </a:extLst>
              </p:cNvPr>
              <p:cNvSpPr txBox="1">
                <a:spLocks noRot="1" noChangeAspect="1" noMove="1" noResize="1" noEditPoints="1" noAdjustHandles="1" noChangeArrowheads="1" noChangeShapeType="1" noTextEdit="1"/>
              </p:cNvSpPr>
              <p:nvPr/>
            </p:nvSpPr>
            <p:spPr>
              <a:xfrm>
                <a:off x="156000" y="904857"/>
                <a:ext cx="11880000" cy="5630900"/>
              </a:xfrm>
              <a:prstGeom prst="rect">
                <a:avLst/>
              </a:prstGeom>
              <a:blipFill>
                <a:blip r:embed="rId2"/>
                <a:stretch>
                  <a:fillRect l="-667" t="-433" r="-719" b="-1407"/>
                </a:stretch>
              </a:blipFill>
            </p:spPr>
            <p:txBody>
              <a:bodyPr/>
              <a:lstStyle/>
              <a:p>
                <a:r>
                  <a:rPr lang="pt-BR">
                    <a:noFill/>
                  </a:rPr>
                  <a:t> </a:t>
                </a:r>
              </a:p>
            </p:txBody>
          </p:sp>
        </mc:Fallback>
      </mc:AlternateContent>
    </p:spTree>
    <p:extLst>
      <p:ext uri="{BB962C8B-B14F-4D97-AF65-F5344CB8AC3E}">
        <p14:creationId xmlns:p14="http://schemas.microsoft.com/office/powerpoint/2010/main" val="2299517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0B119-5026-A941-5D3C-7D2DC909E9FF}"/>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0936FF22-C12F-39F1-269C-BD9B1EC9991E}"/>
                  </a:ext>
                </a:extLst>
              </p:cNvPr>
              <p:cNvSpPr txBox="1"/>
              <p:nvPr/>
            </p:nvSpPr>
            <p:spPr>
              <a:xfrm>
                <a:off x="156001" y="842102"/>
                <a:ext cx="5760000" cy="5508624"/>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Cálculo do discriminante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(delta) da equação do 2º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valor do discriminante de uma equação do 2º grau é dado por: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²−4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𝑎𝑐</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69875" lvl="0" indent="-269875" algn="just">
                  <a:lnSpc>
                    <a:spcPct val="115000"/>
                  </a:lnSpc>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 equação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lvl="0" algn="ctr">
                  <a:lnSpc>
                    <a:spcPct val="115000"/>
                  </a:lnSpc>
                </a:pPr>
                <a:r>
                  <a:rPr lang="pt-BR" sz="2200" dirty="0">
                    <a:latin typeface="Arial Narrow" panose="020B0606020202030204" pitchFamily="34" charset="0"/>
                  </a:rPr>
                  <a:t>→ </a:t>
                </a:r>
                <a14:m>
                  <m:oMath xmlns:m="http://schemas.openxmlformats.org/officeDocument/2006/math">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𝑎</m:t>
                    </m:r>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m:t>
                    </m:r>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m:t>
                    </m:r>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2</m:t>
                    </m:r>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o valor do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−4∙2∙(−2)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=9+16</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&gt;0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equação possui duas raízes reais distintas.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0936FF22-C12F-39F1-269C-BD9B1EC9991E}"/>
                  </a:ext>
                </a:extLst>
              </p:cNvPr>
              <p:cNvSpPr txBox="1">
                <a:spLocks noRot="1" noChangeAspect="1" noMove="1" noResize="1" noEditPoints="1" noAdjustHandles="1" noChangeArrowheads="1" noChangeShapeType="1" noTextEdit="1"/>
              </p:cNvSpPr>
              <p:nvPr/>
            </p:nvSpPr>
            <p:spPr>
              <a:xfrm>
                <a:off x="156001" y="842102"/>
                <a:ext cx="5760000" cy="5508624"/>
              </a:xfrm>
              <a:prstGeom prst="rect">
                <a:avLst/>
              </a:prstGeom>
              <a:blipFill>
                <a:blip r:embed="rId2"/>
                <a:stretch>
                  <a:fillRect l="-1483" t="-553" r="-1483" b="-143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68C3A966-877C-AF8E-183E-D0EB61BF6D78}"/>
                  </a:ext>
                </a:extLst>
              </p:cNvPr>
              <p:cNvSpPr txBox="1"/>
              <p:nvPr/>
            </p:nvSpPr>
            <p:spPr>
              <a:xfrm>
                <a:off x="6204284" y="706445"/>
                <a:ext cx="5898069" cy="6032421"/>
              </a:xfrm>
              <a:prstGeom prst="rect">
                <a:avLst/>
              </a:prstGeom>
              <a:noFill/>
            </p:spPr>
            <p:txBody>
              <a:bodyPr wrap="square">
                <a:spAutoFit/>
              </a:bodyPr>
              <a:lstStyle/>
              <a:p>
                <a:pPr marL="268288" lvl="0" indent="-268288" algn="jus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 equação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oMath>
                </a14:m>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lvl="0" algn="ctr"/>
                <a:r>
                  <a:rPr lang="pt-BR" sz="2200" dirty="0">
                    <a:latin typeface="Arial Narrow" panose="020B0606020202030204" pitchFamily="34"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i="1" kern="100" dirty="0">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i="1" kern="100" dirty="0">
                    <a:latin typeface="Arial Narrow" panose="020B060602020203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=2.</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o valor do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−4∙3∙2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=9−24</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&lt;0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equação não possui raízes reais.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79388" lvl="0" indent="-179388" algn="jus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 equação </a:t>
                </a:r>
                <a14:m>
                  <m:oMath xmlns:m="http://schemas.openxmlformats.org/officeDocument/2006/math">
                    <m:sSup>
                      <m:sSupPr>
                        <m:ctrlP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oMath>
                </a14:m>
                <a:r>
                  <a:rPr lang="pt-BR" sz="2200" b="1" kern="100" dirty="0">
                    <a:latin typeface="Arial Narrow" panose="020B0606020202030204" pitchFamily="34" charset="0"/>
                    <a:ea typeface="Times New Roman" panose="02020603050405020304" pitchFamily="18" charset="0"/>
                    <a:cs typeface="Times New Roman" panose="02020603050405020304" pitchFamily="18" charset="0"/>
                  </a:rPr>
                  <a:t> </a:t>
                </a:r>
              </a:p>
              <a:p>
                <a:pPr lvl="0" algn="ctr"/>
                <a:r>
                  <a:rPr lang="pt-BR" sz="2200" dirty="0">
                    <a:latin typeface="Arial Narrow" panose="020B0606020202030204" pitchFamily="34"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i="1" kern="100" dirty="0">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i="1" kern="100" dirty="0">
                    <a:latin typeface="Arial Narrow" panose="020B060602020203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o valor do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b="0" i="1" kern="100" smtClean="0">
                              <a:effectLst/>
                              <a:latin typeface="Cambria Math" panose="02040503050406030204" pitchFamily="18" charset="0"/>
                              <a:cs typeface="Times New Roman" panose="02020603050405020304" pitchFamily="18" charset="0"/>
                            </a:rPr>
                          </m:ctrlPr>
                        </m:sSupPr>
                        <m:e>
                          <m:d>
                            <m:dPr>
                              <m:ctrlPr>
                                <a:rPr lang="pt-BR" sz="2200" b="0" i="1" kern="100" smtClean="0">
                                  <a:effectLst/>
                                  <a:latin typeface="Cambria Math" panose="02040503050406030204" pitchFamily="18" charset="0"/>
                                  <a:cs typeface="Times New Roman" panose="02020603050405020304" pitchFamily="18" charset="0"/>
                                </a:rPr>
                              </m:ctrlPr>
                            </m:dPr>
                            <m:e>
                              <m:r>
                                <a:rPr lang="pt-BR" sz="2200" b="0" i="1" kern="100" smtClean="0">
                                  <a:effectLst/>
                                  <a:latin typeface="Cambria Math" panose="02040503050406030204" pitchFamily="18" charset="0"/>
                                  <a:cs typeface="Times New Roman" panose="02020603050405020304" pitchFamily="18" charset="0"/>
                                </a:rPr>
                                <m:t>−2</m:t>
                              </m:r>
                            </m:e>
                          </m:d>
                        </m:e>
                        <m:sup>
                          <m:r>
                            <a:rPr lang="pt-BR" sz="2200" b="0" i="1" kern="100" smtClean="0">
                              <a:effectLst/>
                              <a:latin typeface="Cambria Math" panose="020405030504060302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−4∙1∙1</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=4−4</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equação possui duas raízes reais iguais.</a:t>
                </a:r>
              </a:p>
            </p:txBody>
          </p:sp>
        </mc:Choice>
        <mc:Fallback>
          <p:sp>
            <p:nvSpPr>
              <p:cNvPr id="4" name="CaixaDeTexto 3">
                <a:extLst>
                  <a:ext uri="{FF2B5EF4-FFF2-40B4-BE49-F238E27FC236}">
                    <a16:creationId xmlns:a16="http://schemas.microsoft.com/office/drawing/2014/main" id="{68C3A966-877C-AF8E-183E-D0EB61BF6D78}"/>
                  </a:ext>
                </a:extLst>
              </p:cNvPr>
              <p:cNvSpPr txBox="1">
                <a:spLocks noRot="1" noChangeAspect="1" noMove="1" noResize="1" noEditPoints="1" noAdjustHandles="1" noChangeArrowheads="1" noChangeShapeType="1" noTextEdit="1"/>
              </p:cNvSpPr>
              <p:nvPr/>
            </p:nvSpPr>
            <p:spPr>
              <a:xfrm>
                <a:off x="6204284" y="706445"/>
                <a:ext cx="5898069" cy="6032421"/>
              </a:xfrm>
              <a:prstGeom prst="rect">
                <a:avLst/>
              </a:prstGeom>
              <a:blipFill>
                <a:blip r:embed="rId3"/>
                <a:stretch>
                  <a:fillRect l="-1448" t="-809" r="-1448" b="-1213"/>
                </a:stretch>
              </a:blipFill>
            </p:spPr>
            <p:txBody>
              <a:bodyPr/>
              <a:lstStyle/>
              <a:p>
                <a:r>
                  <a:rPr lang="pt-BR">
                    <a:noFill/>
                  </a:rPr>
                  <a:t> </a:t>
                </a:r>
              </a:p>
            </p:txBody>
          </p:sp>
        </mc:Fallback>
      </mc:AlternateContent>
    </p:spTree>
    <p:extLst>
      <p:ext uri="{BB962C8B-B14F-4D97-AF65-F5344CB8AC3E}">
        <p14:creationId xmlns:p14="http://schemas.microsoft.com/office/powerpoint/2010/main" val="583121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C48EB808-9E63-D4E3-8665-CD1858E492FF}"/>
                  </a:ext>
                </a:extLst>
              </p:cNvPr>
              <p:cNvSpPr txBox="1"/>
              <p:nvPr/>
            </p:nvSpPr>
            <p:spPr>
              <a:xfrm>
                <a:off x="155999" y="688394"/>
                <a:ext cx="5886211" cy="6101863"/>
              </a:xfrm>
              <a:prstGeom prst="rect">
                <a:avLst/>
              </a:prstGeom>
              <a:noFill/>
            </p:spPr>
            <p:txBody>
              <a:bodyPr wrap="square">
                <a:spAutoFit/>
              </a:bodyPr>
              <a:lstStyle/>
              <a:p>
                <a:pPr marL="1792288" marR="88900" lvl="0" algn="just" defTabSz="806450">
                  <a:spcAft>
                    <a:spcPts val="400"/>
                  </a:spcAft>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Determine as raízes da equação do segundo grau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−2=0</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Como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vamos determinar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o valor de </a:t>
                </a:r>
                <a14:m>
                  <m:oMath xmlns:m="http://schemas.openxmlformats.org/officeDocument/2006/math">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400"/>
                  </a:spcAft>
                  <a:buNone/>
                </a:pPr>
                <a14:m>
                  <m:oMathPara xmlns:m="http://schemas.openxmlformats.org/officeDocument/2006/math">
                    <m:oMathParaPr>
                      <m:jc m:val="left"/>
                    </m:oMathParaPr>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Δ</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𝑏</m:t>
                          </m:r>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0">
                          <a:effectLst/>
                          <a:latin typeface="Cambria Math" panose="02040503050406030204" pitchFamily="18" charset="0"/>
                          <a:ea typeface="Times New Roman" panose="02020603050405020304" pitchFamily="18" charset="0"/>
                          <a:cs typeface="Cambria Math" panose="020405030504060302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0">
                          <a:effectLst/>
                          <a:latin typeface="Cambria Math" panose="02040503050406030204" pitchFamily="18" charset="0"/>
                          <a:ea typeface="Times New Roman" panose="02020603050405020304" pitchFamily="18" charset="0"/>
                          <a:cs typeface="Cambria Math" panose="020405030504060302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𝑐</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400"/>
                  </a:spcAft>
                  <a:buNone/>
                </a:pPr>
                <a14:m>
                  <m:oMathPara xmlns:m="http://schemas.openxmlformats.org/officeDocument/2006/math">
                    <m:oMathParaPr>
                      <m:jc m:val="left"/>
                    </m:oMathParaPr>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Δ</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=3²−4</m:t>
                      </m:r>
                      <m:r>
                        <a:rPr lang="pt-BR" sz="2200" i="1" kern="0">
                          <a:effectLst/>
                          <a:latin typeface="Cambria Math" panose="02040503050406030204" pitchFamily="18" charset="0"/>
                          <a:ea typeface="Times New Roman" panose="02020603050405020304" pitchFamily="18" charset="0"/>
                          <a:cs typeface="Cambria Math" panose="020405030504060302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0">
                          <a:effectLst/>
                          <a:latin typeface="Cambria Math" panose="02040503050406030204" pitchFamily="18" charset="0"/>
                          <a:ea typeface="Times New Roman" panose="02020603050405020304" pitchFamily="18" charset="0"/>
                          <a:cs typeface="Cambria Math" panose="02040503050406030204" pitchFamily="18" charset="0"/>
                        </a:rPr>
                        <m:t>⋅</m:t>
                      </m:r>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400"/>
                  </a:spcAft>
                  <a:buNone/>
                </a:pPr>
                <a14:m>
                  <m:oMathPara xmlns:m="http://schemas.openxmlformats.org/officeDocument/2006/math">
                    <m:oMathParaPr>
                      <m:jc m:val="left"/>
                    </m:oMathParaPr>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Δ</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=9+16 </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400"/>
                  </a:spcAft>
                  <a:buNone/>
                </a:pPr>
                <a14:m>
                  <m:oMathPara xmlns:m="http://schemas.openxmlformats.org/officeDocument/2006/math">
                    <m:oMathParaPr>
                      <m:jc m:val="left"/>
                    </m:oMathParaPr>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Δ</m:t>
                      </m:r>
                      <m:r>
                        <a:rPr lang="pt-BR" sz="2200" i="1" kern="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4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Utilizando a fórmula resolutiva, temos: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400"/>
                  </a:spcAft>
                  <a:buNone/>
                </a:pPr>
                <a14:m>
                  <m:oMathPara xmlns:m="http://schemas.openxmlformats.org/officeDocument/2006/math">
                    <m:oMathParaPr>
                      <m:jc m:val="left"/>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e>
                          </m:rad>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0">
                              <a:effectLst/>
                              <a:latin typeface="Cambria Math" panose="02040503050406030204" pitchFamily="18" charset="0"/>
                              <a:ea typeface="Times New Roman" panose="02020603050405020304" pitchFamily="18" charset="0"/>
                              <a:cs typeface="Cambria Math" panose="020405030504060302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𝑎</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−3±</m:t>
                          </m:r>
                          <m:rad>
                            <m:radPr>
                              <m:degHide m:val="on"/>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25</m:t>
                              </m:r>
                            </m:e>
                          </m:rad>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0">
                              <a:effectLst/>
                              <a:latin typeface="Cambria Math" panose="02040503050406030204" pitchFamily="18" charset="0"/>
                              <a:ea typeface="Times New Roman" panose="02020603050405020304" pitchFamily="18" charset="0"/>
                              <a:cs typeface="Cambria Math" panose="020405030504060302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−3±5</m:t>
                          </m:r>
                        </m:num>
                        <m:den>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4</m:t>
                          </m:r>
                        </m:den>
                      </m:f>
                    </m:oMath>
                  </m:oMathPara>
                </a14:m>
                <a:endParaRPr lang="pt-BR" sz="2200" i="1" kern="0" dirty="0">
                  <a:effectLst/>
                  <a:latin typeface="Cambria Math" panose="02040503050406030204" pitchFamily="18" charset="0"/>
                  <a:ea typeface="Times New Roman" panose="02020603050405020304" pitchFamily="18" charset="0"/>
                  <a:cs typeface="Times New Roman" panose="02020603050405020304" pitchFamily="18" charset="0"/>
                </a:endParaRPr>
              </a:p>
              <a:p>
                <a:pPr marR="88900" algn="just">
                  <a:spcAft>
                    <a:spcPts val="400"/>
                  </a:spcAft>
                  <a:buNone/>
                </a:pPr>
                <a14:m>
                  <m:oMathPara xmlns:m="http://schemas.openxmlformats.org/officeDocument/2006/math">
                    <m:oMathParaPr>
                      <m:jc m:val="left"/>
                    </m:oMathParaPr>
                    <m:oMath xmlns:m="http://schemas.openxmlformats.org/officeDocument/2006/math">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−3+5</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1 </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i="1" kern="0" dirty="0">
                  <a:effectLst/>
                  <a:latin typeface="Cambria Math" panose="02040503050406030204" pitchFamily="18" charset="0"/>
                  <a:ea typeface="Times New Roman" panose="02020603050405020304" pitchFamily="18" charset="0"/>
                  <a:cs typeface="Times New Roman" panose="02020603050405020304" pitchFamily="18" charset="0"/>
                </a:endParaRPr>
              </a:p>
              <a:p>
                <a:pPr marR="88900" algn="just">
                  <a:spcAft>
                    <a:spcPts val="400"/>
                  </a:spcAft>
                  <a:buNone/>
                </a:pPr>
                <a14:m>
                  <m:oMathPara xmlns:m="http://schemas.openxmlformats.org/officeDocument/2006/math">
                    <m:oMathParaPr>
                      <m:jc m:val="left"/>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−3−5</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− 8</m:t>
                          </m:r>
                        </m:num>
                        <m:den>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4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Assim,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𝑆</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2 </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C48EB808-9E63-D4E3-8665-CD1858E492FF}"/>
                  </a:ext>
                </a:extLst>
              </p:cNvPr>
              <p:cNvSpPr txBox="1">
                <a:spLocks noRot="1" noChangeAspect="1" noMove="1" noResize="1" noEditPoints="1" noAdjustHandles="1" noChangeArrowheads="1" noChangeShapeType="1" noTextEdit="1"/>
              </p:cNvSpPr>
              <p:nvPr/>
            </p:nvSpPr>
            <p:spPr>
              <a:xfrm>
                <a:off x="155999" y="688394"/>
                <a:ext cx="5886211" cy="6101863"/>
              </a:xfrm>
              <a:prstGeom prst="rect">
                <a:avLst/>
              </a:prstGeom>
              <a:blipFill>
                <a:blip r:embed="rId2"/>
                <a:stretch>
                  <a:fillRect l="-1347" t="-599" b="-500"/>
                </a:stretch>
              </a:blipFill>
            </p:spPr>
            <p:txBody>
              <a:bodyPr/>
              <a:lstStyle/>
              <a:p>
                <a:r>
                  <a:rPr lang="pt-BR">
                    <a:noFill/>
                  </a:rPr>
                  <a:t> </a:t>
                </a:r>
              </a:p>
            </p:txBody>
          </p:sp>
        </mc:Fallback>
      </mc:AlternateContent>
      <p:pic>
        <p:nvPicPr>
          <p:cNvPr id="2" name="Imagem 1" descr="Interface gráfica do usuário, Texto&#10;&#10;O conteúdo gerado por IA pode estar incorreto.">
            <a:extLst>
              <a:ext uri="{FF2B5EF4-FFF2-40B4-BE49-F238E27FC236}">
                <a16:creationId xmlns:a16="http://schemas.microsoft.com/office/drawing/2014/main" id="{C328A1B6-DB6A-1F54-7F89-A62D1468C3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98" t="8463" r="2474" b="8463"/>
          <a:stretch>
            <a:fillRect/>
          </a:stretch>
        </p:blipFill>
        <p:spPr bwMode="auto">
          <a:xfrm>
            <a:off x="156000" y="658957"/>
            <a:ext cx="1800000" cy="78367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356D4D7-96E4-E929-EBEC-0A428CC4BF07}"/>
                  </a:ext>
                </a:extLst>
              </p:cNvPr>
              <p:cNvSpPr txBox="1"/>
              <p:nvPr/>
            </p:nvSpPr>
            <p:spPr>
              <a:xfrm>
                <a:off x="6149790" y="769079"/>
                <a:ext cx="5940002" cy="5843651"/>
              </a:xfrm>
              <a:prstGeom prst="rect">
                <a:avLst/>
              </a:prstGeom>
              <a:noFill/>
            </p:spPr>
            <p:txBody>
              <a:bodyPr wrap="square">
                <a:spAutoFit/>
              </a:bodyPr>
              <a:lstStyle/>
              <a:p>
                <a:pPr marL="342900" marR="88900" lvl="0" indent="-342900" algn="just">
                  <a:spcAft>
                    <a:spcPts val="300"/>
                  </a:spcAft>
                  <a:buFont typeface="Arial" panose="020B0604020202020204" pitchFamily="34" charset="0"/>
                  <a:buChar char="•"/>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Determine as raízes da equação do segundo grau </a:t>
                </a:r>
                <a14:m>
                  <m:oMath xmlns:m="http://schemas.openxmlformats.org/officeDocument/2006/math">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=12</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Igualando a equação a zero, temos: </a:t>
                </a:r>
              </a:p>
              <a:p>
                <a:pPr marR="88900" algn="just">
                  <a:spcAft>
                    <a:spcPts val="300"/>
                  </a:spcAft>
                  <a:buNone/>
                </a:pPr>
                <a14:m>
                  <m:oMath xmlns:m="http://schemas.openxmlformats.org/officeDocument/2006/math">
                    <m:sSup>
                      <m:sSupPr>
                        <m:ctrlP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−12=0</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assim: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Determinando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o valor de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Δ</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14:m>
                  <m:oMathPara xmlns:m="http://schemas.openxmlformats.org/officeDocument/2006/math">
                    <m:oMathParaPr>
                      <m:jc m:val="left"/>
                    </m:oMathParaPr>
                    <m:oMath xmlns:m="http://schemas.openxmlformats.org/officeDocument/2006/math">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𝑏</m:t>
                          </m:r>
                        </m:e>
                        <m:sup>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0">
                          <a:effectLst/>
                          <a:latin typeface="Cambria Math" panose="02040503050406030204" pitchFamily="18" charset="0"/>
                          <a:ea typeface="Times New Roman" panose="02020603050405020304" pitchFamily="18" charset="0"/>
                          <a:cs typeface="Cambria Math" panose="020405030504060302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0">
                          <a:effectLst/>
                          <a:latin typeface="Cambria Math" panose="02040503050406030204" pitchFamily="18" charset="0"/>
                          <a:ea typeface="Times New Roman" panose="02020603050405020304" pitchFamily="18" charset="0"/>
                          <a:cs typeface="Cambria Math" panose="020405030504060302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𝑐</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14:m>
                  <m:oMathPara xmlns:m="http://schemas.openxmlformats.org/officeDocument/2006/math">
                    <m:oMathParaPr>
                      <m:jc m:val="left"/>
                    </m:oMathParaPr>
                    <m:oMath xmlns:m="http://schemas.openxmlformats.org/officeDocument/2006/math">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m:t>
                              </m:r>
                            </m:e>
                          </m:d>
                        </m:e>
                        <m:sup>
                          <m:r>
                            <a:rPr lang="pt-BR" sz="2200" b="0" i="0" kern="0" smtClea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200" kern="0">
                          <a:effectLst/>
                          <a:latin typeface="Cambria Math" panose="02040503050406030204" pitchFamily="18" charset="0"/>
                          <a:ea typeface="Times New Roman" panose="02020603050405020304" pitchFamily="18" charset="0"/>
                          <a:cs typeface="Cambria Math" panose="02040503050406030204" pitchFamily="18" charset="0"/>
                        </a:rPr>
                        <m:t>⋅</m:t>
                      </m:r>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kern="0">
                          <a:effectLst/>
                          <a:latin typeface="Cambria Math" panose="02040503050406030204" pitchFamily="18" charset="0"/>
                          <a:ea typeface="Times New Roman" panose="02020603050405020304" pitchFamily="18" charset="0"/>
                          <a:cs typeface="Cambria Math" panose="02040503050406030204" pitchFamily="18" charset="0"/>
                        </a:rPr>
                        <m:t>⋅</m:t>
                      </m:r>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−12</m:t>
                          </m: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14:m>
                  <m:oMathPara xmlns:m="http://schemas.openxmlformats.org/officeDocument/2006/math">
                    <m:oMathParaPr>
                      <m:jc m:val="left"/>
                    </m:oMathParaPr>
                    <m:oMath xmlns:m="http://schemas.openxmlformats.org/officeDocument/2006/math">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=1 + 48=49</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Utilizando a fórmula resolutiva,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14:m>
                  <m:oMathPara xmlns:m="http://schemas.openxmlformats.org/officeDocument/2006/math">
                    <m:oMathParaPr>
                      <m:jc m:val="left"/>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e>
                          </m:rad>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𝑎</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49</m:t>
                              </m:r>
                            </m:e>
                          </m:rad>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2⋅1</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1±7</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14:m>
                  <m:oMathPara xmlns:m="http://schemas.openxmlformats.org/officeDocument/2006/math">
                    <m:oMathParaPr>
                      <m:jc m:val="left"/>
                    </m:oMathParaPr>
                    <m:oMath xmlns:m="http://schemas.openxmlformats.org/officeDocument/2006/math">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1+7</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8 </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14:m>
                  <m:oMathPara xmlns:m="http://schemas.openxmlformats.org/officeDocument/2006/math">
                    <m:oMathParaPr>
                      <m:jc m:val="left"/>
                    </m:oMathParaPr>
                    <m:oMath xmlns:m="http://schemas.openxmlformats.org/officeDocument/2006/math">
                      <m:sSup>
                        <m:sSupPr>
                          <m:ctrlP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b="0" i="1" kern="0" smtClean="0">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1−7</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−6</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3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Assim,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𝑆</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 </m:t>
                    </m:r>
                    <m:d>
                      <m:dPr>
                        <m:begChr m:val="{"/>
                        <m:endChr m:val="}"/>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 −3</m:t>
                        </m:r>
                      </m:e>
                    </m:d>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A356D4D7-96E4-E929-EBEC-0A428CC4BF07}"/>
                  </a:ext>
                </a:extLst>
              </p:cNvPr>
              <p:cNvSpPr txBox="1">
                <a:spLocks noRot="1" noChangeAspect="1" noMove="1" noResize="1" noEditPoints="1" noAdjustHandles="1" noChangeArrowheads="1" noChangeShapeType="1" noTextEdit="1"/>
              </p:cNvSpPr>
              <p:nvPr/>
            </p:nvSpPr>
            <p:spPr>
              <a:xfrm>
                <a:off x="6149790" y="769079"/>
                <a:ext cx="5940002" cy="5843651"/>
              </a:xfrm>
              <a:prstGeom prst="rect">
                <a:avLst/>
              </a:prstGeom>
              <a:blipFill>
                <a:blip r:embed="rId4"/>
                <a:stretch>
                  <a:fillRect l="-1335" t="-626" b="-1877"/>
                </a:stretch>
              </a:blipFill>
            </p:spPr>
            <p:txBody>
              <a:bodyPr/>
              <a:lstStyle/>
              <a:p>
                <a:r>
                  <a:rPr lang="pt-BR">
                    <a:noFill/>
                  </a:rPr>
                  <a:t> </a:t>
                </a:r>
              </a:p>
            </p:txBody>
          </p:sp>
        </mc:Fallback>
      </mc:AlternateContent>
    </p:spTree>
    <p:extLst>
      <p:ext uri="{BB962C8B-B14F-4D97-AF65-F5344CB8AC3E}">
        <p14:creationId xmlns:p14="http://schemas.microsoft.com/office/powerpoint/2010/main" val="3687829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8AC8398E-2BD3-F716-4B36-1AD3F89B7869}"/>
                  </a:ext>
                </a:extLst>
              </p:cNvPr>
              <p:cNvSpPr txBox="1"/>
              <p:nvPr/>
            </p:nvSpPr>
            <p:spPr>
              <a:xfrm>
                <a:off x="155998" y="635909"/>
                <a:ext cx="5760000" cy="4575612"/>
              </a:xfrm>
              <a:prstGeom prst="rect">
                <a:avLst/>
              </a:prstGeom>
              <a:noFill/>
            </p:spPr>
            <p:txBody>
              <a:bodyPr wrap="square">
                <a:spAutoFit/>
              </a:bodyPr>
              <a:lstStyle/>
              <a:p>
                <a:pPr marL="342900" lvl="0" indent="-342900" algn="just">
                  <a:spcAft>
                    <a:spcPts val="400"/>
                  </a:spcAft>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Resolvendo uma equação do 2º grau através da Soma e Produto das Raízes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método da soma e produto é uma técnica algébrica utilizada para encontrar a solução das raízes de uma equação do 2º grau de forma mais direta, principalmente quando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spcAft>
                    <a:spcPts val="4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400"/>
                  </a:spcAft>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pPr>
                <a:r>
                  <a:rPr lang="pt-BR" sz="2200" dirty="0">
                    <a:latin typeface="Arial Narrow" panose="020B0606020202030204" pitchFamily="34" charset="0"/>
                  </a:rPr>
                  <a:t>Obtendo a Soma e Produto de uma equação do 2º grau de coeficiente dominante 1: </a:t>
                </a:r>
              </a:p>
              <a:p>
                <a:pPr algn="just">
                  <a:spcAft>
                    <a:spcPts val="400"/>
                  </a:spcAft>
                </a:pPr>
                <a14:m>
                  <m:oMathPara xmlns:m="http://schemas.openxmlformats.org/officeDocument/2006/math">
                    <m:oMathParaPr>
                      <m:jc m:val="centerGroup"/>
                    </m:oMathParaPr>
                    <m:oMath xmlns:m="http://schemas.openxmlformats.org/officeDocument/2006/math">
                      <m:sSup>
                        <m:sSupPr>
                          <m:ctrlPr>
                            <a:rPr lang="pt-BR" sz="2200" b="0" i="1" smtClean="0">
                              <a:latin typeface="Cambria Math" panose="02040503050406030204" pitchFamily="18" charset="0"/>
                            </a:rPr>
                          </m:ctrlPr>
                        </m:sSupPr>
                        <m:e>
                          <m:r>
                            <a:rPr lang="pt-BR" sz="2200" b="0" i="1" smtClean="0">
                              <a:latin typeface="Cambria Math" panose="02040503050406030204" pitchFamily="18" charset="0"/>
                            </a:rPr>
                            <m:t>𝑥</m:t>
                          </m:r>
                        </m:e>
                        <m:sup>
                          <m:r>
                            <a:rPr lang="pt-BR" sz="2200" b="0" i="1" smtClean="0">
                              <a:latin typeface="Cambria Math" panose="02040503050406030204" pitchFamily="18" charset="0"/>
                            </a:rPr>
                            <m:t>2</m:t>
                          </m:r>
                        </m:sup>
                      </m:sSup>
                      <m:r>
                        <a:rPr lang="pt-BR" sz="2200" b="0" i="1" smtClean="0">
                          <a:latin typeface="Cambria Math" panose="02040503050406030204" pitchFamily="18" charset="0"/>
                        </a:rPr>
                        <m:t>−</m:t>
                      </m:r>
                      <m:r>
                        <a:rPr lang="pt-BR" sz="2200" i="1">
                          <a:latin typeface="Cambria Math" panose="02040503050406030204" pitchFamily="18" charset="0"/>
                        </a:rPr>
                        <m:t>𝑆𝑥</m:t>
                      </m:r>
                      <m:r>
                        <a:rPr lang="pt-BR" sz="2200" i="1">
                          <a:latin typeface="Cambria Math" panose="02040503050406030204" pitchFamily="18" charset="0"/>
                        </a:rPr>
                        <m:t> + </m:t>
                      </m:r>
                      <m:r>
                        <a:rPr lang="pt-BR" sz="2200" i="1">
                          <a:latin typeface="Cambria Math" panose="02040503050406030204" pitchFamily="18" charset="0"/>
                        </a:rPr>
                        <m:t>𝑃</m:t>
                      </m:r>
                      <m:r>
                        <a:rPr lang="pt-BR" sz="2200" i="1">
                          <a:latin typeface="Cambria Math" panose="02040503050406030204" pitchFamily="18" charset="0"/>
                        </a:rPr>
                        <m:t> = 0</m:t>
                      </m:r>
                    </m:oMath>
                  </m:oMathPara>
                </a14:m>
                <a:endParaRPr lang="pt-BR" sz="22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8AC8398E-2BD3-F716-4B36-1AD3F89B7869}"/>
                  </a:ext>
                </a:extLst>
              </p:cNvPr>
              <p:cNvSpPr txBox="1">
                <a:spLocks noRot="1" noChangeAspect="1" noMove="1" noResize="1" noEditPoints="1" noAdjustHandles="1" noChangeArrowheads="1" noChangeShapeType="1" noTextEdit="1"/>
              </p:cNvSpPr>
              <p:nvPr/>
            </p:nvSpPr>
            <p:spPr>
              <a:xfrm>
                <a:off x="155998" y="635909"/>
                <a:ext cx="5760000" cy="4575612"/>
              </a:xfrm>
              <a:prstGeom prst="rect">
                <a:avLst/>
              </a:prstGeom>
              <a:blipFill>
                <a:blip r:embed="rId2"/>
                <a:stretch>
                  <a:fillRect l="-1377" t="-799" r="-1483"/>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51F257DE-A972-133F-38EE-FC54A807A3C8}"/>
              </a:ext>
            </a:extLst>
          </p:cNvPr>
          <p:cNvPicPr>
            <a:picLocks noChangeAspect="1"/>
          </p:cNvPicPr>
          <p:nvPr/>
        </p:nvPicPr>
        <p:blipFill>
          <a:blip r:embed="rId3"/>
          <a:stretch>
            <a:fillRect/>
          </a:stretch>
        </p:blipFill>
        <p:spPr>
          <a:xfrm>
            <a:off x="530108" y="2810829"/>
            <a:ext cx="5011779" cy="1236341"/>
          </a:xfrm>
          <a:prstGeom prst="rect">
            <a:avLst/>
          </a:prstGeom>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67ED9F6E-5CD5-DCDC-DF68-EA8B0B7EAF1F}"/>
                  </a:ext>
                </a:extLst>
              </p:cNvPr>
              <p:cNvSpPr txBox="1"/>
              <p:nvPr/>
            </p:nvSpPr>
            <p:spPr>
              <a:xfrm>
                <a:off x="6276002" y="643346"/>
                <a:ext cx="5760000" cy="4770537"/>
              </a:xfrm>
              <a:prstGeom prst="rect">
                <a:avLst/>
              </a:prstGeom>
              <a:noFill/>
            </p:spPr>
            <p:txBody>
              <a:bodyPr wrap="square">
                <a:spAutoFit/>
              </a:bodyPr>
              <a:lstStyle/>
              <a:p>
                <a:pPr algn="jus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endParaRPr lang="pt-BR"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Observe que a multiplicação de dois números inteiros que resulta em </a:t>
                </a:r>
                <a14:m>
                  <m:oMath xmlns:m="http://schemas.openxmlformats.org/officeDocument/2006/math">
                    <m:r>
                      <a:rPr lang="pt-BR" sz="2200" i="1">
                        <a:latin typeface="Cambria Math" panose="02040503050406030204" pitchFamily="18" charset="0"/>
                      </a:rPr>
                      <m:t>−14</m:t>
                    </m:r>
                  </m:oMath>
                </a14:m>
                <a:r>
                  <a:rPr lang="pt-BR" sz="2200" dirty="0">
                    <a:latin typeface="Arial Narrow" panose="020B0606020202030204" pitchFamily="34" charset="0"/>
                  </a:rPr>
                  <a:t> são:</a:t>
                </a:r>
              </a:p>
              <a:p>
                <a:pPr algn="ctr"/>
                <a14:m>
                  <m:oMath xmlns:m="http://schemas.openxmlformats.org/officeDocument/2006/math">
                    <m:r>
                      <a:rPr lang="pt-BR" sz="2200" i="1">
                        <a:latin typeface="Cambria Math" panose="02040503050406030204" pitchFamily="18" charset="0"/>
                      </a:rPr>
                      <m:t>1∙</m:t>
                    </m:r>
                    <m:d>
                      <m:dPr>
                        <m:ctrlPr>
                          <a:rPr lang="pt-BR" sz="2200" i="1">
                            <a:latin typeface="Cambria Math" panose="02040503050406030204" pitchFamily="18" charset="0"/>
                          </a:rPr>
                        </m:ctrlPr>
                      </m:dPr>
                      <m:e>
                        <m:r>
                          <a:rPr lang="pt-BR" sz="2200" i="1">
                            <a:latin typeface="Cambria Math" panose="02040503050406030204" pitchFamily="18" charset="0"/>
                          </a:rPr>
                          <m:t>−14</m:t>
                        </m:r>
                      </m:e>
                    </m:d>
                    <m:r>
                      <a:rPr lang="pt-BR" sz="2200" i="1">
                        <a:latin typeface="Cambria Math" panose="02040503050406030204" pitchFamily="18" charset="0"/>
                      </a:rPr>
                      <m:t>=−14</m:t>
                    </m:r>
                  </m:oMath>
                </a14:m>
                <a:r>
                  <a:rPr lang="pt-BR" sz="2200" dirty="0">
                    <a:latin typeface="Arial Narrow" panose="020B0606020202030204" pitchFamily="34" charset="0"/>
                  </a:rPr>
                  <a:t>	</a:t>
                </a:r>
                <a14:m>
                  <m:oMath xmlns:m="http://schemas.openxmlformats.org/officeDocument/2006/math">
                    <m:r>
                      <a:rPr lang="pt-BR" sz="2200" i="1">
                        <a:latin typeface="Cambria Math" panose="02040503050406030204" pitchFamily="18" charset="0"/>
                      </a:rPr>
                      <m:t>2∙</m:t>
                    </m:r>
                    <m:d>
                      <m:dPr>
                        <m:ctrlPr>
                          <a:rPr lang="pt-BR" sz="2200" i="1">
                            <a:latin typeface="Cambria Math" panose="02040503050406030204" pitchFamily="18" charset="0"/>
                          </a:rPr>
                        </m:ctrlPr>
                      </m:dPr>
                      <m:e>
                        <m:r>
                          <a:rPr lang="pt-BR" sz="2200" i="1">
                            <a:latin typeface="Cambria Math" panose="02040503050406030204" pitchFamily="18" charset="0"/>
                          </a:rPr>
                          <m:t>−7</m:t>
                        </m:r>
                      </m:e>
                    </m:d>
                    <m:r>
                      <a:rPr lang="pt-BR" sz="2200" i="1">
                        <a:latin typeface="Cambria Math" panose="02040503050406030204" pitchFamily="18" charset="0"/>
                      </a:rPr>
                      <m:t>=−14</m:t>
                    </m:r>
                  </m:oMath>
                </a14:m>
                <a:endParaRPr lang="pt-BR" sz="2200" dirty="0">
                  <a:latin typeface="Arial Narrow" panose="020B0606020202030204" pitchFamily="34" charset="0"/>
                </a:endParaRPr>
              </a:p>
              <a:p>
                <a:pPr algn="ctr"/>
                <a14:m>
                  <m:oMath xmlns:m="http://schemas.openxmlformats.org/officeDocument/2006/math">
                    <m:d>
                      <m:dPr>
                        <m:ctrlPr>
                          <a:rPr lang="pt-BR" sz="2200" i="1">
                            <a:latin typeface="Cambria Math" panose="02040503050406030204" pitchFamily="18" charset="0"/>
                          </a:rPr>
                        </m:ctrlPr>
                      </m:dPr>
                      <m:e>
                        <m:r>
                          <a:rPr lang="pt-BR" sz="2200" i="1">
                            <a:latin typeface="Cambria Math" panose="02040503050406030204" pitchFamily="18" charset="0"/>
                          </a:rPr>
                          <m:t>−1</m:t>
                        </m:r>
                      </m:e>
                    </m:d>
                    <m:r>
                      <a:rPr lang="pt-BR" sz="2200" i="1">
                        <a:latin typeface="Cambria Math" panose="02040503050406030204" pitchFamily="18" charset="0"/>
                      </a:rPr>
                      <m:t>∙14=−14</m:t>
                    </m:r>
                  </m:oMath>
                </a14:m>
                <a:r>
                  <a:rPr lang="pt-BR" sz="2200" dirty="0">
                    <a:latin typeface="Arial Narrow" panose="020B0606020202030204" pitchFamily="34" charset="0"/>
                  </a:rPr>
                  <a:t>	</a:t>
                </a:r>
                <a14:m>
                  <m:oMath xmlns:m="http://schemas.openxmlformats.org/officeDocument/2006/math">
                    <m:d>
                      <m:dPr>
                        <m:ctrlPr>
                          <a:rPr lang="pt-BR" sz="2200" i="1">
                            <a:latin typeface="Cambria Math" panose="02040503050406030204" pitchFamily="18" charset="0"/>
                          </a:rPr>
                        </m:ctrlPr>
                      </m:dPr>
                      <m:e>
                        <m:r>
                          <a:rPr lang="pt-BR" sz="2200" i="1">
                            <a:latin typeface="Cambria Math" panose="02040503050406030204" pitchFamily="18" charset="0"/>
                          </a:rPr>
                          <m:t>−2</m:t>
                        </m:r>
                      </m:e>
                    </m:d>
                    <m:r>
                      <a:rPr lang="pt-BR" sz="2200" i="1">
                        <a:latin typeface="Cambria Math" panose="02040503050406030204" pitchFamily="18" charset="0"/>
                      </a:rPr>
                      <m:t>∙7=−14</m:t>
                    </m:r>
                  </m:oMath>
                </a14:m>
                <a:endParaRPr lang="pt-BR" sz="2200" dirty="0">
                  <a:latin typeface="Arial Narrow" panose="020B0606020202030204" pitchFamily="34" charset="0"/>
                </a:endParaRPr>
              </a:p>
              <a:p>
                <a:pPr algn="just"/>
                <a:r>
                  <a:rPr lang="pt-BR" sz="2200" dirty="0">
                    <a:latin typeface="Arial Narrow" panose="020B0606020202030204" pitchFamily="34" charset="0"/>
                  </a:rPr>
                  <a:t>Agora, a soma desses dois números encontrados no produto precisa ser igual a </a:t>
                </a:r>
                <a14:m>
                  <m:oMath xmlns:m="http://schemas.openxmlformats.org/officeDocument/2006/math">
                    <m:r>
                      <a:rPr lang="pt-BR" sz="2200" i="1">
                        <a:latin typeface="Cambria Math" panose="02040503050406030204" pitchFamily="18" charset="0"/>
                      </a:rPr>
                      <m:t>−5</m:t>
                    </m:r>
                  </m:oMath>
                </a14:m>
                <a:r>
                  <a:rPr lang="pt-BR" sz="2200" dirty="0">
                    <a:latin typeface="Arial Narrow" panose="020B0606020202030204" pitchFamily="34" charset="0"/>
                  </a:rPr>
                  <a:t>. </a:t>
                </a:r>
              </a:p>
              <a:p>
                <a:pPr algn="just"/>
                <a:r>
                  <a:rPr lang="pt-BR" sz="2200" dirty="0">
                    <a:latin typeface="Arial Narrow" panose="020B0606020202030204" pitchFamily="34" charset="0"/>
                  </a:rPr>
                  <a:t>Como temos que </a:t>
                </a:r>
                <a14:m>
                  <m:oMath xmlns:m="http://schemas.openxmlformats.org/officeDocument/2006/math">
                    <m:r>
                      <a:rPr lang="pt-BR" sz="2200" i="1">
                        <a:latin typeface="Cambria Math" panose="02040503050406030204" pitchFamily="18" charset="0"/>
                      </a:rPr>
                      <m:t>2+</m:t>
                    </m:r>
                    <m:d>
                      <m:dPr>
                        <m:ctrlPr>
                          <a:rPr lang="pt-BR" sz="2200" i="1">
                            <a:latin typeface="Cambria Math" panose="02040503050406030204" pitchFamily="18" charset="0"/>
                          </a:rPr>
                        </m:ctrlPr>
                      </m:dPr>
                      <m:e>
                        <m:r>
                          <a:rPr lang="pt-BR" sz="2200" i="1">
                            <a:latin typeface="Cambria Math" panose="02040503050406030204" pitchFamily="18" charset="0"/>
                          </a:rPr>
                          <m:t>−7</m:t>
                        </m:r>
                      </m:e>
                    </m:d>
                    <m:r>
                      <a:rPr lang="pt-BR" sz="2200" i="1">
                        <a:latin typeface="Cambria Math" panose="02040503050406030204" pitchFamily="18" charset="0"/>
                      </a:rPr>
                      <m:t>=−5</m:t>
                    </m:r>
                  </m:oMath>
                </a14:m>
                <a:r>
                  <a:rPr lang="pt-BR" sz="2200" dirty="0">
                    <a:latin typeface="Arial Narrow" panose="020B0606020202030204" pitchFamily="34" charset="0"/>
                  </a:rPr>
                  <a:t>, então as raízes da equação são </a:t>
                </a:r>
                <a14:m>
                  <m:oMath xmlns:m="http://schemas.openxmlformats.org/officeDocument/2006/math">
                    <m:d>
                      <m:dPr>
                        <m:begChr m:val="{"/>
                        <m:endChr m:val="}"/>
                        <m:ctrlPr>
                          <a:rPr lang="pt-BR" sz="2200" i="1">
                            <a:latin typeface="Cambria Math" panose="02040503050406030204" pitchFamily="18" charset="0"/>
                          </a:rPr>
                        </m:ctrlPr>
                      </m:dPr>
                      <m:e>
                        <m:r>
                          <a:rPr lang="pt-BR" sz="2200" i="1">
                            <a:latin typeface="Cambria Math" panose="02040503050406030204" pitchFamily="18" charset="0"/>
                          </a:rPr>
                          <m:t>−7, 2</m:t>
                        </m:r>
                      </m:e>
                    </m:d>
                  </m:oMath>
                </a14:m>
                <a:r>
                  <a:rPr lang="pt-BR" sz="2200" dirty="0">
                    <a:latin typeface="Arial Narrow" panose="020B0606020202030204" pitchFamily="34" charset="0"/>
                  </a:rPr>
                  <a:t>.</a:t>
                </a:r>
              </a:p>
            </p:txBody>
          </p:sp>
        </mc:Choice>
        <mc:Fallback>
          <p:sp>
            <p:nvSpPr>
              <p:cNvPr id="11" name="CaixaDeTexto 10">
                <a:extLst>
                  <a:ext uri="{FF2B5EF4-FFF2-40B4-BE49-F238E27FC236}">
                    <a16:creationId xmlns:a16="http://schemas.microsoft.com/office/drawing/2014/main" id="{67ED9F6E-5CD5-DCDC-DF68-EA8B0B7EAF1F}"/>
                  </a:ext>
                </a:extLst>
              </p:cNvPr>
              <p:cNvSpPr txBox="1">
                <a:spLocks noRot="1" noChangeAspect="1" noMove="1" noResize="1" noEditPoints="1" noAdjustHandles="1" noChangeArrowheads="1" noChangeShapeType="1" noTextEdit="1"/>
              </p:cNvSpPr>
              <p:nvPr/>
            </p:nvSpPr>
            <p:spPr>
              <a:xfrm>
                <a:off x="6276002" y="643346"/>
                <a:ext cx="5760000" cy="4770537"/>
              </a:xfrm>
              <a:prstGeom prst="rect">
                <a:avLst/>
              </a:prstGeom>
              <a:blipFill>
                <a:blip r:embed="rId4"/>
                <a:stretch>
                  <a:fillRect l="-1377" r="-1483" b="-1790"/>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047AAF87-82EA-699D-9CF6-A081944D31F3}"/>
              </a:ext>
            </a:extLst>
          </p:cNvPr>
          <p:cNvPicPr>
            <a:picLocks noChangeAspect="1"/>
          </p:cNvPicPr>
          <p:nvPr/>
        </p:nvPicPr>
        <p:blipFill>
          <a:blip r:embed="rId5"/>
          <a:stretch>
            <a:fillRect/>
          </a:stretch>
        </p:blipFill>
        <p:spPr>
          <a:xfrm>
            <a:off x="7036950" y="714949"/>
            <a:ext cx="4292201" cy="1875851"/>
          </a:xfrm>
          <a:prstGeom prst="rect">
            <a:avLst/>
          </a:prstGeom>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E1551BD4-AC31-7559-41E8-70D7ACA55617}"/>
                  </a:ext>
                </a:extLst>
              </p:cNvPr>
              <p:cNvSpPr txBox="1"/>
              <p:nvPr/>
            </p:nvSpPr>
            <p:spPr>
              <a:xfrm>
                <a:off x="155998" y="5037115"/>
                <a:ext cx="5760000" cy="1497846"/>
              </a:xfrm>
              <a:prstGeom prst="rect">
                <a:avLst/>
              </a:prstGeom>
              <a:noFill/>
            </p:spPr>
            <p:txBody>
              <a:bodyPr wrap="square">
                <a:spAutoFit/>
              </a:bodyPr>
              <a:lstStyle/>
              <a:p>
                <a:pPr algn="just">
                  <a:spcAft>
                    <a:spcPts val="2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Determine as raízes da equação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−14=0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utilizando soma e produto.</a:t>
                </a:r>
              </a:p>
              <a:p>
                <a:pPr algn="just">
                  <a:spcAft>
                    <a:spcPts val="200"/>
                  </a:spcAft>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Coeficientes da equação: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latin typeface="Cambria Math" panose="02040503050406030204" pitchFamily="18" charset="0"/>
                        <a:ea typeface="Times New Roman" panose="02020603050405020304" pitchFamily="18" charset="0"/>
                        <a:cs typeface="Times New Roman" panose="02020603050405020304" pitchFamily="18" charset="0"/>
                      </a:rPr>
                      <m:t>=−14.</m:t>
                    </m:r>
                  </m:oMath>
                </a14:m>
                <a:endParaRPr lang="pt-BR" sz="2200" kern="100" dirty="0">
                  <a:latin typeface="Arial Narrow" panose="020B0606020202030204" pitchFamily="34" charset="0"/>
                  <a:ea typeface="Times New Roman" panose="02020603050405020304" pitchFamily="18"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E1551BD4-AC31-7559-41E8-70D7ACA55617}"/>
                  </a:ext>
                </a:extLst>
              </p:cNvPr>
              <p:cNvSpPr txBox="1">
                <a:spLocks noRot="1" noChangeAspect="1" noMove="1" noResize="1" noEditPoints="1" noAdjustHandles="1" noChangeArrowheads="1" noChangeShapeType="1" noTextEdit="1"/>
              </p:cNvSpPr>
              <p:nvPr/>
            </p:nvSpPr>
            <p:spPr>
              <a:xfrm>
                <a:off x="155998" y="5037115"/>
                <a:ext cx="5760000" cy="1497846"/>
              </a:xfrm>
              <a:prstGeom prst="rect">
                <a:avLst/>
              </a:prstGeom>
              <a:blipFill>
                <a:blip r:embed="rId6"/>
                <a:stretch>
                  <a:fillRect l="-1377" t="-2439" r="-106" b="-7724"/>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6F08E59B-A6DE-860F-97C1-948EA4797DC5}"/>
              </a:ext>
            </a:extLst>
          </p:cNvPr>
          <p:cNvPicPr>
            <a:picLocks noChangeAspect="1"/>
          </p:cNvPicPr>
          <p:nvPr/>
        </p:nvPicPr>
        <p:blipFill>
          <a:blip r:embed="rId7"/>
          <a:srcRect l="914"/>
          <a:stretch>
            <a:fillRect/>
          </a:stretch>
        </p:blipFill>
        <p:spPr>
          <a:xfrm>
            <a:off x="6357336" y="5298620"/>
            <a:ext cx="5045769" cy="1254731"/>
          </a:xfrm>
          <a:prstGeom prst="rect">
            <a:avLst/>
          </a:prstGeom>
        </p:spPr>
      </p:pic>
    </p:spTree>
    <p:extLst>
      <p:ext uri="{BB962C8B-B14F-4D97-AF65-F5344CB8AC3E}">
        <p14:creationId xmlns:p14="http://schemas.microsoft.com/office/powerpoint/2010/main" val="3486338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F4100D45-FDD7-24D2-6FD0-F807927F3BDD}"/>
                  </a:ext>
                </a:extLst>
              </p:cNvPr>
              <p:cNvSpPr txBox="1"/>
              <p:nvPr/>
            </p:nvSpPr>
            <p:spPr>
              <a:xfrm>
                <a:off x="377384" y="894415"/>
                <a:ext cx="5366258" cy="4396588"/>
              </a:xfrm>
              <a:prstGeom prst="rect">
                <a:avLst/>
              </a:prstGeom>
              <a:solidFill>
                <a:schemeClr val="bg1"/>
              </a:solid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Obtendo a Soma e Produto de uma equação do 2º grau de coeficiente dominante diferente de 1:</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Arabic Typesetting" panose="03020402040406030203" pitchFamily="66" charset="-78"/>
                  </a:rPr>
                  <a:t>Exemplo: </a:t>
                </a:r>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Determine as raízes da equação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oMath>
                </a14:m>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 utilizando soma e produto.</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Coeficientes da equação: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oMath>
                </a14:m>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a:t>
                </a:r>
                <a:endParaRPr lang="pt-BR" sz="2200" kern="100" dirty="0">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spcAft>
                    <a:spcPts val="800"/>
                  </a:spcAft>
                  <a:buNone/>
                </a:pPr>
                <a:endParaRPr lang="pt-BR" sz="1200" kern="100" dirty="0">
                  <a:effectLst/>
                  <a:latin typeface="Arial Narrow" panose="020B0606020202030204" pitchFamily="34" charset="0"/>
                  <a:ea typeface="Times New Roman" panose="02020603050405020304" pitchFamily="18" charset="0"/>
                  <a:cs typeface="Arabic Typesetting" panose="03020402040406030203" pitchFamily="66" charset="-78"/>
                </a:endParaRPr>
              </a:p>
            </p:txBody>
          </p:sp>
        </mc:Choice>
        <mc:Fallback>
          <p:sp>
            <p:nvSpPr>
              <p:cNvPr id="3" name="CaixaDeTexto 2">
                <a:extLst>
                  <a:ext uri="{FF2B5EF4-FFF2-40B4-BE49-F238E27FC236}">
                    <a16:creationId xmlns:a16="http://schemas.microsoft.com/office/drawing/2014/main" id="{F4100D45-FDD7-24D2-6FD0-F807927F3BDD}"/>
                  </a:ext>
                </a:extLst>
              </p:cNvPr>
              <p:cNvSpPr txBox="1">
                <a:spLocks noRot="1" noChangeAspect="1" noMove="1" noResize="1" noEditPoints="1" noAdjustHandles="1" noChangeArrowheads="1" noChangeShapeType="1" noTextEdit="1"/>
              </p:cNvSpPr>
              <p:nvPr/>
            </p:nvSpPr>
            <p:spPr>
              <a:xfrm>
                <a:off x="377384" y="894415"/>
                <a:ext cx="5366258" cy="4396588"/>
              </a:xfrm>
              <a:prstGeom prst="rect">
                <a:avLst/>
              </a:prstGeom>
              <a:blipFill>
                <a:blip r:embed="rId2"/>
                <a:stretch>
                  <a:fillRect l="-1477" t="-555" r="-1477"/>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0DBA8801-2DF3-4D9C-1E69-B04811DA8CE4}"/>
              </a:ext>
            </a:extLst>
          </p:cNvPr>
          <p:cNvPicPr>
            <a:picLocks noChangeAspect="1"/>
          </p:cNvPicPr>
          <p:nvPr/>
        </p:nvPicPr>
        <p:blipFill>
          <a:blip r:embed="rId3"/>
          <a:srcRect l="5791" r="57706" b="20362"/>
          <a:stretch>
            <a:fillRect/>
          </a:stretch>
        </p:blipFill>
        <p:spPr>
          <a:xfrm>
            <a:off x="209788" y="3693505"/>
            <a:ext cx="5701450" cy="2707295"/>
          </a:xfrm>
          <a:prstGeom prst="rect">
            <a:avLst/>
          </a:prstGeom>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E7165506-7425-572D-559E-0E2A242308EA}"/>
                  </a:ext>
                </a:extLst>
              </p:cNvPr>
              <p:cNvSpPr txBox="1"/>
              <p:nvPr/>
            </p:nvSpPr>
            <p:spPr>
              <a:xfrm>
                <a:off x="6280764" y="974812"/>
                <a:ext cx="5624365" cy="3211135"/>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Observe que a multiplicação de dois números inteiros que resulta em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 são:</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spcAft>
                    <a:spcPts val="800"/>
                  </a:spcAft>
                  <a:buNone/>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∙3=−3</m:t>
                      </m:r>
                    </m:oMath>
                  </m:oMathPara>
                </a14:m>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spcAft>
                    <a:spcPts val="800"/>
                  </a:spcAft>
                  <a:buNone/>
                </a:pPr>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Agora, a soma desses dois números encontrados no produto precisa ser igual 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 </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spcAft>
                    <a:spcPts val="800"/>
                  </a:spcAft>
                  <a:buNone/>
                </a:pPr>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Como temos que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 então as raízes da equação são </a:t>
                </a:r>
                <a14:m>
                  <m:oMath xmlns:m="http://schemas.openxmlformats.org/officeDocument/2006/math">
                    <m:d>
                      <m:dPr>
                        <m:begChr m:val="{"/>
                        <m:endChr m:val="}"/>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−3;1</m:t>
                        </m:r>
                      </m:e>
                    </m:d>
                  </m:oMath>
                </a14:m>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p:txBody>
          </p:sp>
        </mc:Choice>
        <mc:Fallback>
          <p:sp>
            <p:nvSpPr>
              <p:cNvPr id="4" name="CaixaDeTexto 3">
                <a:extLst>
                  <a:ext uri="{FF2B5EF4-FFF2-40B4-BE49-F238E27FC236}">
                    <a16:creationId xmlns:a16="http://schemas.microsoft.com/office/drawing/2014/main" id="{E7165506-7425-572D-559E-0E2A242308EA}"/>
                  </a:ext>
                </a:extLst>
              </p:cNvPr>
              <p:cNvSpPr txBox="1">
                <a:spLocks noRot="1" noChangeAspect="1" noMove="1" noResize="1" noEditPoints="1" noAdjustHandles="1" noChangeArrowheads="1" noChangeShapeType="1" noTextEdit="1"/>
              </p:cNvSpPr>
              <p:nvPr/>
            </p:nvSpPr>
            <p:spPr>
              <a:xfrm>
                <a:off x="6280764" y="974812"/>
                <a:ext cx="5624365" cy="3211135"/>
              </a:xfrm>
              <a:prstGeom prst="rect">
                <a:avLst/>
              </a:prstGeom>
              <a:blipFill>
                <a:blip r:embed="rId4"/>
                <a:stretch>
                  <a:fillRect l="-1408" t="-1139" r="-1300" b="-2846"/>
                </a:stretch>
              </a:blipFill>
            </p:spPr>
            <p:txBody>
              <a:bodyPr/>
              <a:lstStyle/>
              <a:p>
                <a:r>
                  <a:rPr lang="pt-BR">
                    <a:noFill/>
                  </a:rPr>
                  <a:t> </a:t>
                </a:r>
              </a:p>
            </p:txBody>
          </p:sp>
        </mc:Fallback>
      </mc:AlternateContent>
    </p:spTree>
    <p:extLst>
      <p:ext uri="{BB962C8B-B14F-4D97-AF65-F5344CB8AC3E}">
        <p14:creationId xmlns:p14="http://schemas.microsoft.com/office/powerpoint/2010/main" val="1457010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93A5-BA6D-F4BE-DACF-4D8076CF3E67}"/>
            </a:ext>
          </a:extLst>
        </p:cNvPr>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84456027-3AF4-7022-BFA3-CE89740A73BF}"/>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5997" y="610673"/>
            <a:ext cx="3065659" cy="77885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BA7AB94-7821-89D5-3071-254A4BF5B46B}"/>
                  </a:ext>
                </a:extLst>
              </p:cNvPr>
              <p:cNvSpPr txBox="1"/>
              <p:nvPr/>
            </p:nvSpPr>
            <p:spPr>
              <a:xfrm>
                <a:off x="156000" y="1579978"/>
                <a:ext cx="5760000" cy="438267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4.</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Determine o valor do discriminante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sSup>
                      <m:sSupPr>
                        <m:ctrlP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b="0" i="0" kern="100" smtClean="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sSup>
                      <m:sSupPr>
                        <m:ctrlPr>
                          <a:rPr lang="pt-BR" sz="22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b="0" i="1" kern="100" smtClean="0">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g)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h)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−3=2</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ABA7AB94-7821-89D5-3071-254A4BF5B46B}"/>
                  </a:ext>
                </a:extLst>
              </p:cNvPr>
              <p:cNvSpPr txBox="1">
                <a:spLocks noRot="1" noChangeAspect="1" noMove="1" noResize="1" noEditPoints="1" noAdjustHandles="1" noChangeArrowheads="1" noChangeShapeType="1" noTextEdit="1"/>
              </p:cNvSpPr>
              <p:nvPr/>
            </p:nvSpPr>
            <p:spPr>
              <a:xfrm>
                <a:off x="156000" y="1579978"/>
                <a:ext cx="5760000" cy="4382675"/>
              </a:xfrm>
              <a:prstGeom prst="rect">
                <a:avLst/>
              </a:prstGeom>
              <a:blipFill>
                <a:blip r:embed="rId3"/>
                <a:stretch>
                  <a:fillRect l="-1377" t="-695" b="-208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DEB1A8C-6762-4B02-D0FC-FB7CF3C26301}"/>
                  </a:ext>
                </a:extLst>
              </p:cNvPr>
              <p:cNvSpPr txBox="1"/>
              <p:nvPr/>
            </p:nvSpPr>
            <p:spPr>
              <a:xfrm>
                <a:off x="6276002" y="930787"/>
                <a:ext cx="5760000" cy="3296223"/>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Considerando a equação do segundo grau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correto afirmar que há</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nenhuma raiz real.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uma raiz real.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duas raízes reais e iguais.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duas raízes reais e distintas.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três raízes reais e distintas.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DEB1A8C-6762-4B02-D0FC-FB7CF3C26301}"/>
                  </a:ext>
                </a:extLst>
              </p:cNvPr>
              <p:cNvSpPr txBox="1">
                <a:spLocks noRot="1" noChangeAspect="1" noMove="1" noResize="1" noEditPoints="1" noAdjustHandles="1" noChangeArrowheads="1" noChangeShapeType="1" noTextEdit="1"/>
              </p:cNvSpPr>
              <p:nvPr/>
            </p:nvSpPr>
            <p:spPr>
              <a:xfrm>
                <a:off x="6276002" y="930787"/>
                <a:ext cx="5760000" cy="3296223"/>
              </a:xfrm>
              <a:prstGeom prst="rect">
                <a:avLst/>
              </a:prstGeom>
              <a:blipFill>
                <a:blip r:embed="rId4"/>
                <a:stretch>
                  <a:fillRect l="-1377" t="-926" r="-1483" b="-2963"/>
                </a:stretch>
              </a:blipFill>
            </p:spPr>
            <p:txBody>
              <a:bodyPr/>
              <a:lstStyle/>
              <a:p>
                <a:r>
                  <a:rPr lang="pt-BR">
                    <a:noFill/>
                  </a:rPr>
                  <a:t> </a:t>
                </a:r>
              </a:p>
            </p:txBody>
          </p:sp>
        </mc:Fallback>
      </mc:AlternateContent>
    </p:spTree>
    <p:extLst>
      <p:ext uri="{BB962C8B-B14F-4D97-AF65-F5344CB8AC3E}">
        <p14:creationId xmlns:p14="http://schemas.microsoft.com/office/powerpoint/2010/main" val="4049312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3AFDD7F7-CB92-69FD-FD12-9B936914556D}"/>
                  </a:ext>
                </a:extLst>
              </p:cNvPr>
              <p:cNvSpPr txBox="1"/>
              <p:nvPr/>
            </p:nvSpPr>
            <p:spPr>
              <a:xfrm>
                <a:off x="156000" y="1021000"/>
                <a:ext cx="5760000" cy="281128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Resolva as equações, a seguir, utilizando a resolução por Soma e Produto das raízes.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−40=0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+32=0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dirty="0">
                    <a:latin typeface="Arial Narrow" panose="020B0606020202030204" pitchFamily="34" charset="0"/>
                  </a:rPr>
                  <a:t>d)</a:t>
                </a:r>
                <a:r>
                  <a:rPr lang="pt-BR" sz="2200" i="1" dirty="0">
                    <a:latin typeface="Arial Narrow" panose="020B0606020202030204" pitchFamily="34" charset="0"/>
                  </a:rPr>
                  <a:t> </a:t>
                </a:r>
                <a14:m>
                  <m:oMath xmlns:m="http://schemas.openxmlformats.org/officeDocument/2006/math">
                    <m:r>
                      <a:rPr lang="pt-BR" sz="2200" i="1">
                        <a:latin typeface="Cambria Math" panose="02040503050406030204" pitchFamily="18" charset="0"/>
                      </a:rPr>
                      <m:t>3</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+6</m:t>
                    </m:r>
                    <m:r>
                      <a:rPr lang="pt-BR" sz="2200" i="1">
                        <a:latin typeface="Cambria Math" panose="02040503050406030204" pitchFamily="18" charset="0"/>
                      </a:rPr>
                      <m:t>𝑥</m:t>
                    </m:r>
                    <m:r>
                      <a:rPr lang="pt-BR" sz="2200" i="1">
                        <a:latin typeface="Cambria Math" panose="02040503050406030204" pitchFamily="18" charset="0"/>
                      </a:rPr>
                      <m:t>−9=0</m:t>
                    </m:r>
                  </m:oMath>
                </a14:m>
                <a:endParaRPr lang="pt-BR" sz="2200" dirty="0">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3AFDD7F7-CB92-69FD-FD12-9B936914556D}"/>
                  </a:ext>
                </a:extLst>
              </p:cNvPr>
              <p:cNvSpPr txBox="1">
                <a:spLocks noRot="1" noChangeAspect="1" noMove="1" noResize="1" noEditPoints="1" noAdjustHandles="1" noChangeArrowheads="1" noChangeShapeType="1" noTextEdit="1"/>
              </p:cNvSpPr>
              <p:nvPr/>
            </p:nvSpPr>
            <p:spPr>
              <a:xfrm>
                <a:off x="156000" y="1021000"/>
                <a:ext cx="5760000" cy="2811282"/>
              </a:xfrm>
              <a:prstGeom prst="rect">
                <a:avLst/>
              </a:prstGeom>
              <a:blipFill>
                <a:blip r:embed="rId2"/>
                <a:stretch>
                  <a:fillRect l="-1377" t="-866" r="-1483" b="-346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11F830A1-69D6-A2CA-7936-B3951AD144CD}"/>
                  </a:ext>
                </a:extLst>
              </p:cNvPr>
              <p:cNvSpPr txBox="1"/>
              <p:nvPr/>
            </p:nvSpPr>
            <p:spPr>
              <a:xfrm>
                <a:off x="6276000" y="1021000"/>
                <a:ext cx="5760000" cy="3788153"/>
              </a:xfrm>
              <a:prstGeom prst="rect">
                <a:avLst/>
              </a:prstGeom>
              <a:noFill/>
            </p:spPr>
            <p:txBody>
              <a:bodyPr wrap="square">
                <a:spAutoFit/>
              </a:bodyPr>
              <a:lstStyle/>
              <a:p>
                <a:pPr marR="88900"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Determine o conjunto solução das equações polinomiais do segundo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−8=0</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marR="8890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+16=0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11F830A1-69D6-A2CA-7936-B3951AD144CD}"/>
                  </a:ext>
                </a:extLst>
              </p:cNvPr>
              <p:cNvSpPr txBox="1">
                <a:spLocks noRot="1" noChangeAspect="1" noMove="1" noResize="1" noEditPoints="1" noAdjustHandles="1" noChangeArrowheads="1" noChangeShapeType="1" noTextEdit="1"/>
              </p:cNvSpPr>
              <p:nvPr/>
            </p:nvSpPr>
            <p:spPr>
              <a:xfrm>
                <a:off x="6276000" y="1021000"/>
                <a:ext cx="5760000" cy="3788153"/>
              </a:xfrm>
              <a:prstGeom prst="rect">
                <a:avLst/>
              </a:prstGeom>
              <a:blipFill>
                <a:blip r:embed="rId3"/>
                <a:stretch>
                  <a:fillRect l="-1377" t="-643" b="-2412"/>
                </a:stretch>
              </a:blipFill>
            </p:spPr>
            <p:txBody>
              <a:bodyPr/>
              <a:lstStyle/>
              <a:p>
                <a:r>
                  <a:rPr lang="pt-BR">
                    <a:noFill/>
                  </a:rPr>
                  <a:t> </a:t>
                </a:r>
              </a:p>
            </p:txBody>
          </p:sp>
        </mc:Fallback>
      </mc:AlternateContent>
    </p:spTree>
    <p:extLst>
      <p:ext uri="{BB962C8B-B14F-4D97-AF65-F5344CB8AC3E}">
        <p14:creationId xmlns:p14="http://schemas.microsoft.com/office/powerpoint/2010/main" val="2308513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627D432F-1476-96D8-D5C9-D782D16744C8}"/>
                  </a:ext>
                </a:extLst>
              </p:cNvPr>
              <p:cNvSpPr txBox="1"/>
              <p:nvPr/>
            </p:nvSpPr>
            <p:spPr>
              <a:xfrm>
                <a:off x="156000" y="856943"/>
                <a:ext cx="5760000" cy="298844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Uma casa ocupa uma área retangular de frente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−25</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lateral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 partir dessas informações, escreva um polinômio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reduzido que representa a área ocupada, por essa casa.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Sabendo que a área ocupada por essa casa é igual a 1000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metros quadrados, calcule suas dimensões.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627D432F-1476-96D8-D5C9-D782D16744C8}"/>
                  </a:ext>
                </a:extLst>
              </p:cNvPr>
              <p:cNvSpPr txBox="1">
                <a:spLocks noRot="1" noChangeAspect="1" noMove="1" noResize="1" noEditPoints="1" noAdjustHandles="1" noChangeArrowheads="1" noChangeShapeType="1" noTextEdit="1"/>
              </p:cNvSpPr>
              <p:nvPr/>
            </p:nvSpPr>
            <p:spPr>
              <a:xfrm>
                <a:off x="156000" y="856943"/>
                <a:ext cx="5760000" cy="2988447"/>
              </a:xfrm>
              <a:prstGeom prst="rect">
                <a:avLst/>
              </a:prstGeom>
              <a:blipFill>
                <a:blip r:embed="rId2"/>
                <a:stretch>
                  <a:fillRect l="-1377" t="-1020" r="-1483" b="-326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5D3CA65-2FB2-8BE9-D863-DFA2D83D4E27}"/>
                  </a:ext>
                </a:extLst>
              </p:cNvPr>
              <p:cNvSpPr txBox="1"/>
              <p:nvPr/>
            </p:nvSpPr>
            <p:spPr>
              <a:xfrm>
                <a:off x="6276000" y="856943"/>
                <a:ext cx="5760000" cy="544809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Deseja-se estabelecer um polinômio que verifica a medida da superfície da sala comercial de formato retangular, com as seguintes dimensões: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Determine o polinômio que representa a área do piso dessa sala.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Sabendo que a área dessa sala é igual a 45,5</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metros quadrados, calcule suas dimensões.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5D3CA65-2FB2-8BE9-D863-DFA2D83D4E27}"/>
                  </a:ext>
                </a:extLst>
              </p:cNvPr>
              <p:cNvSpPr txBox="1">
                <a:spLocks noRot="1" noChangeAspect="1" noMove="1" noResize="1" noEditPoints="1" noAdjustHandles="1" noChangeArrowheads="1" noChangeShapeType="1" noTextEdit="1"/>
              </p:cNvSpPr>
              <p:nvPr/>
            </p:nvSpPr>
            <p:spPr>
              <a:xfrm>
                <a:off x="6276000" y="856943"/>
                <a:ext cx="5760000" cy="5448095"/>
              </a:xfrm>
              <a:prstGeom prst="rect">
                <a:avLst/>
              </a:prstGeom>
              <a:blipFill>
                <a:blip r:embed="rId3"/>
                <a:stretch>
                  <a:fillRect l="-1377" t="-560" r="-1483" b="-1456"/>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70294590-3375-D1D6-88AD-7A348FB86EC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6987688" y="2076861"/>
            <a:ext cx="4070048" cy="2342739"/>
          </a:xfrm>
          <a:prstGeom prst="rect">
            <a:avLst/>
          </a:prstGeom>
        </p:spPr>
      </p:pic>
    </p:spTree>
    <p:extLst>
      <p:ext uri="{BB962C8B-B14F-4D97-AF65-F5344CB8AC3E}">
        <p14:creationId xmlns:p14="http://schemas.microsoft.com/office/powerpoint/2010/main" val="2552807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05A3E-E398-5CB4-6073-20CD76D8B0DC}"/>
            </a:ext>
          </a:extLst>
        </p:cNvPr>
        <p:cNvGrpSpPr/>
        <p:nvPr/>
      </p:nvGrpSpPr>
      <p:grpSpPr>
        <a:xfrm>
          <a:off x="0" y="0"/>
          <a:ext cx="0" cy="0"/>
          <a:chOff x="0" y="0"/>
          <a:chExt cx="0" cy="0"/>
        </a:xfrm>
      </p:grpSpPr>
      <p:grpSp>
        <p:nvGrpSpPr>
          <p:cNvPr id="2" name="Agrupar 1">
            <a:extLst>
              <a:ext uri="{FF2B5EF4-FFF2-40B4-BE49-F238E27FC236}">
                <a16:creationId xmlns:a16="http://schemas.microsoft.com/office/drawing/2014/main" id="{5E4DEBCD-51C1-EA90-0EB5-83A356BC0187}"/>
              </a:ext>
            </a:extLst>
          </p:cNvPr>
          <p:cNvGrpSpPr/>
          <p:nvPr/>
        </p:nvGrpSpPr>
        <p:grpSpPr>
          <a:xfrm>
            <a:off x="155999" y="733852"/>
            <a:ext cx="5760000" cy="1440644"/>
            <a:chOff x="3630764" y="649763"/>
            <a:chExt cx="9097616" cy="1440644"/>
          </a:xfrm>
        </p:grpSpPr>
        <p:sp>
          <p:nvSpPr>
            <p:cNvPr id="3" name="Retângulo: Cantos Arredondados 2">
              <a:extLst>
                <a:ext uri="{FF2B5EF4-FFF2-40B4-BE49-F238E27FC236}">
                  <a16:creationId xmlns:a16="http://schemas.microsoft.com/office/drawing/2014/main" id="{8F279A34-07B5-097B-9DA2-9EB23005D0E1}"/>
                </a:ext>
              </a:extLst>
            </p:cNvPr>
            <p:cNvSpPr/>
            <p:nvPr/>
          </p:nvSpPr>
          <p:spPr>
            <a:xfrm>
              <a:off x="3630764" y="957585"/>
              <a:ext cx="9097616" cy="1132822"/>
            </a:xfrm>
            <a:prstGeom prst="roundRect">
              <a:avLst>
                <a:gd name="adj" fmla="val 36278"/>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884363"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resolver </a:t>
              </a:r>
              <a:r>
                <a:rPr lang="pt-BR" sz="2000" dirty="0">
                  <a:solidFill>
                    <a:schemeClr val="tx1"/>
                  </a:solidFill>
                  <a:latin typeface="Arial Narrow" panose="020B0606020202030204" pitchFamily="34" charset="0"/>
                </a:rPr>
                <a:t>problema que envolva equação ou função do 2º grau.</a:t>
              </a:r>
            </a:p>
          </p:txBody>
        </p:sp>
        <p:pic>
          <p:nvPicPr>
            <p:cNvPr id="4" name="Imagem 3">
              <a:extLst>
                <a:ext uri="{FF2B5EF4-FFF2-40B4-BE49-F238E27FC236}">
                  <a16:creationId xmlns:a16="http://schemas.microsoft.com/office/drawing/2014/main" id="{6456BCC5-9D2E-FBAE-58E0-754C900C664D}"/>
                </a:ext>
              </a:extLst>
            </p:cNvPr>
            <p:cNvPicPr>
              <a:picLocks noChangeAspect="1"/>
            </p:cNvPicPr>
            <p:nvPr/>
          </p:nvPicPr>
          <p:blipFill>
            <a:blip r:embed="rId2"/>
            <a:stretch>
              <a:fillRect/>
            </a:stretch>
          </p:blipFill>
          <p:spPr>
            <a:xfrm>
              <a:off x="3630764" y="649763"/>
              <a:ext cx="3304215" cy="777240"/>
            </a:xfrm>
            <a:prstGeom prst="rect">
              <a:avLst/>
            </a:prstGeom>
          </p:spPr>
        </p:pic>
      </p:gr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58BD7F7D-C062-B01D-8A8F-3CFC2257C969}"/>
                  </a:ext>
                </a:extLst>
              </p:cNvPr>
              <p:cNvSpPr txBox="1"/>
              <p:nvPr/>
            </p:nvSpPr>
            <p:spPr>
              <a:xfrm>
                <a:off x="155999" y="2414125"/>
                <a:ext cx="5760000" cy="4090863"/>
              </a:xfrm>
              <a:prstGeom prst="rect">
                <a:avLst/>
              </a:prstGeom>
              <a:no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Observe a equação polinomial do 2º grau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Bef>
                    <a:spcPts val="300"/>
                  </a:spcBef>
                  <a:spcAft>
                    <a:spcPts val="4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Podemos afirmar que o conjunto solução dessa equação é igual 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pPr>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𝑆</m:t>
                    </m:r>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−5,</m:t>
                        </m:r>
                        <m:r>
                          <a:rPr lang="pt-BR" sz="2200" b="0" i="1" smtClean="0">
                            <a:latin typeface="Cambria Math" panose="02040503050406030204" pitchFamily="18" charset="0"/>
                          </a:rPr>
                          <m:t> −</m:t>
                        </m:r>
                        <m:r>
                          <a:rPr lang="pt-BR" sz="2200" i="1">
                            <a:latin typeface="Cambria Math" panose="02040503050406030204" pitchFamily="18" charset="0"/>
                          </a:rPr>
                          <m:t>1</m:t>
                        </m:r>
                      </m:e>
                    </m:d>
                    <m:r>
                      <a:rPr lang="pt-BR" sz="2200" i="1">
                        <a:latin typeface="Cambria Math" panose="02040503050406030204" pitchFamily="18" charset="0"/>
                      </a:rPr>
                      <m:t>.</m:t>
                    </m:r>
                  </m:oMath>
                </a14:m>
                <a:endParaRPr lang="pt-BR" sz="2200" dirty="0">
                  <a:latin typeface="Arial Narrow" panose="020B0606020202030204" pitchFamily="34" charset="0"/>
                </a:endParaRPr>
              </a:p>
              <a:p>
                <a:pPr algn="just">
                  <a:spcAft>
                    <a:spcPts val="400"/>
                  </a:spcAft>
                </a:pPr>
                <a:r>
                  <a:rPr lang="pt-BR" sz="2200" dirty="0">
                    <a:latin typeface="Arial Narrow" panose="020B0606020202030204" pitchFamily="34" charset="0"/>
                  </a:rPr>
                  <a:t>(B) </a:t>
                </a:r>
                <a14:m>
                  <m:oMath xmlns:m="http://schemas.openxmlformats.org/officeDocument/2006/math">
                    <m:r>
                      <a:rPr lang="pt-BR" sz="2200" i="1">
                        <a:latin typeface="Cambria Math" panose="02040503050406030204" pitchFamily="18" charset="0"/>
                      </a:rPr>
                      <m:t>𝑆</m:t>
                    </m:r>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−5, 1</m:t>
                        </m:r>
                      </m:e>
                    </m:d>
                    <m:r>
                      <a:rPr lang="pt-BR" sz="2200" i="1">
                        <a:latin typeface="Cambria Math" panose="02040503050406030204" pitchFamily="18" charset="0"/>
                      </a:rPr>
                      <m:t>.</m:t>
                    </m:r>
                  </m:oMath>
                </a14:m>
                <a:endParaRPr lang="pt-BR" sz="2200" dirty="0">
                  <a:latin typeface="Arial Narrow" panose="020B0606020202030204" pitchFamily="34" charset="0"/>
                </a:endParaRPr>
              </a:p>
              <a:p>
                <a:pPr algn="just">
                  <a:spcAft>
                    <a:spcPts val="400"/>
                  </a:spcAft>
                </a:pPr>
                <a:r>
                  <a:rPr lang="pt-BR" sz="2200" dirty="0">
                    <a:latin typeface="Arial Narrow" panose="020B0606020202030204" pitchFamily="34" charset="0"/>
                  </a:rPr>
                  <a:t>(C) </a:t>
                </a:r>
                <a14:m>
                  <m:oMath xmlns:m="http://schemas.openxmlformats.org/officeDocument/2006/math">
                    <m:r>
                      <a:rPr lang="pt-BR" sz="2200" i="1">
                        <a:latin typeface="Cambria Math" panose="02040503050406030204" pitchFamily="18" charset="0"/>
                      </a:rPr>
                      <m:t>𝑆</m:t>
                    </m:r>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−1, 5</m:t>
                        </m:r>
                      </m:e>
                    </m:d>
                    <m:r>
                      <a:rPr lang="pt-BR" sz="2200" i="1">
                        <a:latin typeface="Cambria Math" panose="02040503050406030204" pitchFamily="18" charset="0"/>
                      </a:rPr>
                      <m:t>.</m:t>
                    </m:r>
                  </m:oMath>
                </a14:m>
                <a:endParaRPr lang="pt-BR" sz="2200" dirty="0">
                  <a:latin typeface="Arial Narrow" panose="020B0606020202030204" pitchFamily="34" charset="0"/>
                </a:endParaRPr>
              </a:p>
              <a:p>
                <a:pPr algn="just">
                  <a:spcAft>
                    <a:spcPts val="400"/>
                  </a:spcAft>
                </a:pPr>
                <a:r>
                  <a:rPr lang="pt-BR" sz="2200" dirty="0">
                    <a:latin typeface="Arial Narrow" panose="020B0606020202030204" pitchFamily="34" charset="0"/>
                  </a:rPr>
                  <a:t>(D) </a:t>
                </a:r>
                <a14:m>
                  <m:oMath xmlns:m="http://schemas.openxmlformats.org/officeDocument/2006/math">
                    <m:r>
                      <a:rPr lang="pt-BR" sz="2200" i="1">
                        <a:latin typeface="Cambria Math" panose="02040503050406030204" pitchFamily="18" charset="0"/>
                      </a:rPr>
                      <m:t>𝑆</m:t>
                    </m:r>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0, 1</m:t>
                        </m:r>
                      </m:e>
                    </m:d>
                    <m:r>
                      <a:rPr lang="pt-BR" sz="2200" i="1">
                        <a:latin typeface="Cambria Math" panose="02040503050406030204" pitchFamily="18" charset="0"/>
                      </a:rPr>
                      <m:t>.</m:t>
                    </m:r>
                  </m:oMath>
                </a14:m>
                <a:endParaRPr lang="pt-BR" sz="2200" dirty="0">
                  <a:latin typeface="Arial Narrow" panose="020B0606020202030204" pitchFamily="34" charset="0"/>
                </a:endParaRPr>
              </a:p>
              <a:p>
                <a:pPr algn="just">
                  <a:spcAft>
                    <a:spcPts val="400"/>
                  </a:spcAft>
                </a:pPr>
                <a:r>
                  <a:rPr lang="pt-BR" sz="2200" dirty="0">
                    <a:latin typeface="Arial Narrow" panose="020B0606020202030204" pitchFamily="34" charset="0"/>
                  </a:rPr>
                  <a:t>(E) </a:t>
                </a:r>
                <a14:m>
                  <m:oMath xmlns:m="http://schemas.openxmlformats.org/officeDocument/2006/math">
                    <m:r>
                      <a:rPr lang="pt-BR" sz="2200" i="1">
                        <a:latin typeface="Cambria Math" panose="02040503050406030204" pitchFamily="18" charset="0"/>
                      </a:rPr>
                      <m:t>𝑆</m:t>
                    </m:r>
                    <m:r>
                      <a:rPr lang="pt-BR" sz="2200" i="1">
                        <a:latin typeface="Cambria Math" panose="02040503050406030204" pitchFamily="18" charset="0"/>
                      </a:rPr>
                      <m:t>= </m:t>
                    </m:r>
                    <m:d>
                      <m:dPr>
                        <m:begChr m:val="{"/>
                        <m:endChr m:val="}"/>
                        <m:ctrlPr>
                          <a:rPr lang="pt-BR" sz="2200" i="1">
                            <a:latin typeface="Cambria Math" panose="02040503050406030204" pitchFamily="18" charset="0"/>
                          </a:rPr>
                        </m:ctrlPr>
                      </m:dPr>
                      <m:e>
                        <m:r>
                          <a:rPr lang="pt-BR" sz="2200" i="1">
                            <a:latin typeface="Cambria Math" panose="02040503050406030204" pitchFamily="18" charset="0"/>
                          </a:rPr>
                          <m:t>1, 5</m:t>
                        </m:r>
                      </m:e>
                    </m:d>
                    <m:r>
                      <a:rPr lang="pt-BR" sz="2200" i="1">
                        <a:latin typeface="Cambria Math" panose="02040503050406030204" pitchFamily="18" charset="0"/>
                      </a:rPr>
                      <m:t>.</m:t>
                    </m:r>
                  </m:oMath>
                </a14:m>
                <a:endParaRPr lang="pt-BR" sz="2200" dirty="0">
                  <a:latin typeface="Arial Narrow" panose="020B0606020202030204" pitchFamily="34" charset="0"/>
                </a:endParaRPr>
              </a:p>
            </p:txBody>
          </p:sp>
        </mc:Choice>
        <mc:Fallback xmlns="">
          <p:sp>
            <p:nvSpPr>
              <p:cNvPr id="6" name="CaixaDeTexto 5">
                <a:extLst>
                  <a:ext uri="{FF2B5EF4-FFF2-40B4-BE49-F238E27FC236}">
                    <a16:creationId xmlns:a16="http://schemas.microsoft.com/office/drawing/2014/main" id="{58BD7F7D-C062-B01D-8A8F-3CFC2257C969}"/>
                  </a:ext>
                </a:extLst>
              </p:cNvPr>
              <p:cNvSpPr txBox="1">
                <a:spLocks noRot="1" noChangeAspect="1" noMove="1" noResize="1" noEditPoints="1" noAdjustHandles="1" noChangeArrowheads="1" noChangeShapeType="1" noTextEdit="1"/>
              </p:cNvSpPr>
              <p:nvPr/>
            </p:nvSpPr>
            <p:spPr>
              <a:xfrm>
                <a:off x="155999" y="2414125"/>
                <a:ext cx="5760000" cy="4090863"/>
              </a:xfrm>
              <a:prstGeom prst="rect">
                <a:avLst/>
              </a:prstGeom>
              <a:blipFill>
                <a:blip r:embed="rId3"/>
                <a:stretch>
                  <a:fillRect l="-1377" t="-745" r="-1483" b="-223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89D82701-6CA0-E423-2078-8481FAC68C15}"/>
                  </a:ext>
                </a:extLst>
              </p:cNvPr>
              <p:cNvSpPr txBox="1"/>
              <p:nvPr/>
            </p:nvSpPr>
            <p:spPr>
              <a:xfrm>
                <a:off x="6276001" y="1061487"/>
                <a:ext cx="5760000" cy="5226431"/>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Para determinar o preço de venda de cada pizza, o gerente de uma pizzaria usa a fórmula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𝑃</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𝐷</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den>
                            </m:f>
                          </m:e>
                        </m:d>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que</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𝑃</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o preço da pizza 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𝐷</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o seu diâmetro, em centímetros. </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Nessa pizzaria, qual o diâmetro de uma pizza que custa 55 reais? </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60 cm</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49 cm</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35 cm</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16 cm</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11 cm</a:t>
                </a:r>
              </a:p>
            </p:txBody>
          </p:sp>
        </mc:Choice>
        <mc:Fallback>
          <p:sp>
            <p:nvSpPr>
              <p:cNvPr id="8" name="CaixaDeTexto 7">
                <a:extLst>
                  <a:ext uri="{FF2B5EF4-FFF2-40B4-BE49-F238E27FC236}">
                    <a16:creationId xmlns:a16="http://schemas.microsoft.com/office/drawing/2014/main" id="{89D82701-6CA0-E423-2078-8481FAC68C15}"/>
                  </a:ext>
                </a:extLst>
              </p:cNvPr>
              <p:cNvSpPr txBox="1">
                <a:spLocks noRot="1" noChangeAspect="1" noMove="1" noResize="1" noEditPoints="1" noAdjustHandles="1" noChangeArrowheads="1" noChangeShapeType="1" noTextEdit="1"/>
              </p:cNvSpPr>
              <p:nvPr/>
            </p:nvSpPr>
            <p:spPr>
              <a:xfrm>
                <a:off x="6276001" y="1061487"/>
                <a:ext cx="5760000" cy="5226431"/>
              </a:xfrm>
              <a:prstGeom prst="rect">
                <a:avLst/>
              </a:prstGeom>
              <a:blipFill>
                <a:blip r:embed="rId4"/>
                <a:stretch>
                  <a:fillRect l="-1377" t="-583" r="-1483" b="-1634"/>
                </a:stretch>
              </a:blipFill>
            </p:spPr>
            <p:txBody>
              <a:bodyPr/>
              <a:lstStyle/>
              <a:p>
                <a:r>
                  <a:rPr lang="pt-BR">
                    <a:noFill/>
                  </a:rPr>
                  <a:t> </a:t>
                </a:r>
              </a:p>
            </p:txBody>
          </p:sp>
        </mc:Fallback>
      </mc:AlternateContent>
    </p:spTree>
    <p:extLst>
      <p:ext uri="{BB962C8B-B14F-4D97-AF65-F5344CB8AC3E}">
        <p14:creationId xmlns:p14="http://schemas.microsoft.com/office/powerpoint/2010/main" val="428326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F163DF42-CBB4-2312-82AB-93F35020545C}"/>
                  </a:ext>
                </a:extLst>
              </p:cNvPr>
              <p:cNvSpPr txBox="1"/>
              <p:nvPr/>
            </p:nvSpPr>
            <p:spPr>
              <a:xfrm>
                <a:off x="6275999" y="808487"/>
                <a:ext cx="5760000" cy="5594160"/>
              </a:xfrm>
              <a:prstGeom prst="rect">
                <a:avLst/>
              </a:prstGeom>
              <a:noFill/>
            </p:spPr>
            <p:txBody>
              <a:bodyPr wrap="square">
                <a:spAutoFit/>
              </a:bodyPr>
              <a:lstStyle/>
              <a:p>
                <a:pPr algn="just">
                  <a:lnSpc>
                    <a:spcPct val="110000"/>
                  </a:lnSpc>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4.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quais instantes esse corpo estará a uma altura de 60 metros do solo? </a:t>
                </a:r>
              </a:p>
              <a:p>
                <a:pPr algn="just">
                  <a:lnSpc>
                    <a:spcPct val="110000"/>
                  </a:lnSpc>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0 e 2			</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(D) 2 e 6</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0 e 4			</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(E) 4 e 8</a:t>
                </a:r>
              </a:p>
              <a:p>
                <a:pPr algn="just">
                  <a:lnSpc>
                    <a:spcPct val="110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0 e 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400"/>
                  </a:spcAft>
                </a:pPr>
                <a:endParaRPr lang="pt-BR" sz="1050" b="1" dirty="0">
                  <a:latin typeface="Arial Narrow" panose="020B0606020202030204" pitchFamily="34" charset="0"/>
                </a:endParaRPr>
              </a:p>
              <a:p>
                <a:pPr algn="just">
                  <a:lnSpc>
                    <a:spcPct val="110000"/>
                  </a:lnSpc>
                  <a:spcAft>
                    <a:spcPts val="400"/>
                  </a:spcAft>
                </a:pPr>
                <a:r>
                  <a:rPr lang="pt-BR" sz="2200" b="1" dirty="0">
                    <a:latin typeface="Arial Narrow" panose="020B0606020202030204" pitchFamily="34" charset="0"/>
                  </a:rPr>
                  <a:t>Item 5. </a:t>
                </a:r>
                <a:r>
                  <a:rPr lang="pt-BR" sz="2200" dirty="0">
                    <a:latin typeface="Arial Narrow" panose="020B0606020202030204" pitchFamily="34" charset="0"/>
                  </a:rPr>
                  <a:t>Dada a equação quadrática                 </a:t>
                </a:r>
              </a:p>
              <a:p>
                <a:pPr algn="just">
                  <a:lnSpc>
                    <a:spcPct val="110000"/>
                  </a:lnSpc>
                  <a:spcAft>
                    <a:spcPts val="400"/>
                  </a:spcAft>
                </a:pPr>
                <a14:m>
                  <m:oMath xmlns:m="http://schemas.openxmlformats.org/officeDocument/2006/math">
                    <m:r>
                      <a:rPr lang="pt-BR" sz="2200" i="1">
                        <a:latin typeface="Cambria Math" panose="02040503050406030204" pitchFamily="18" charset="0"/>
                      </a:rPr>
                      <m:t>18</m:t>
                    </m:r>
                    <m:sSup>
                      <m:sSupPr>
                        <m:ctrlPr>
                          <a:rPr lang="pt-BR" sz="2200" i="1">
                            <a:latin typeface="Cambria Math" panose="02040503050406030204" pitchFamily="18" charset="0"/>
                          </a:rPr>
                        </m:ctrlPr>
                      </m:sSupPr>
                      <m:e>
                        <m:r>
                          <a:rPr lang="pt-BR" sz="2200" i="1">
                            <a:latin typeface="Cambria Math" panose="02040503050406030204" pitchFamily="18" charset="0"/>
                          </a:rPr>
                          <m:t>𝑥</m:t>
                        </m:r>
                      </m:e>
                      <m:sup>
                        <m:r>
                          <a:rPr lang="pt-BR" sz="2200" i="1">
                            <a:latin typeface="Cambria Math" panose="02040503050406030204" pitchFamily="18" charset="0"/>
                          </a:rPr>
                          <m:t>2</m:t>
                        </m:r>
                      </m:sup>
                    </m:sSup>
                    <m:r>
                      <a:rPr lang="pt-BR" sz="2200" i="1">
                        <a:latin typeface="Cambria Math" panose="02040503050406030204" pitchFamily="18" charset="0"/>
                      </a:rPr>
                      <m:t>+</m:t>
                    </m:r>
                    <m:r>
                      <a:rPr lang="pt-BR" sz="2200" i="1">
                        <a:latin typeface="Cambria Math" panose="02040503050406030204" pitchFamily="18" charset="0"/>
                      </a:rPr>
                      <m:t>𝑏𝑥</m:t>
                    </m:r>
                    <m:r>
                      <a:rPr lang="pt-BR" sz="2200" i="1">
                        <a:latin typeface="Cambria Math" panose="02040503050406030204" pitchFamily="18" charset="0"/>
                      </a:rPr>
                      <m:t>+</m:t>
                    </m:r>
                    <m:r>
                      <a:rPr lang="pt-BR" sz="2200" i="1">
                        <a:latin typeface="Cambria Math" panose="02040503050406030204" pitchFamily="18" charset="0"/>
                      </a:rPr>
                      <m:t>𝑐</m:t>
                    </m:r>
                    <m:r>
                      <a:rPr lang="pt-BR" sz="2200" i="1">
                        <a:latin typeface="Cambria Math" panose="02040503050406030204" pitchFamily="18" charset="0"/>
                      </a:rPr>
                      <m:t>=0</m:t>
                    </m:r>
                  </m:oMath>
                </a14:m>
                <a:r>
                  <a:rPr lang="pt-BR" sz="2200" dirty="0">
                    <a:latin typeface="Arial Narrow" panose="020B0606020202030204" pitchFamily="34" charset="0"/>
                  </a:rPr>
                  <a:t>,  onde os coeficientes </a:t>
                </a:r>
                <a14:m>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 </m:t>
                    </m:r>
                    <m:r>
                      <a:rPr lang="pt-BR" sz="2200" i="1">
                        <a:latin typeface="Cambria Math" panose="02040503050406030204" pitchFamily="18" charset="0"/>
                      </a:rPr>
                      <m:t>𝑏</m:t>
                    </m:r>
                  </m:oMath>
                </a14:m>
                <a:r>
                  <a:rPr lang="pt-BR" sz="2200" dirty="0">
                    <a:latin typeface="Arial Narrow" panose="020B0606020202030204" pitchFamily="34" charset="0"/>
                  </a:rPr>
                  <a:t> e </a:t>
                </a:r>
                <a14:m>
                  <m:oMath xmlns:m="http://schemas.openxmlformats.org/officeDocument/2006/math">
                    <m:r>
                      <a:rPr lang="pt-BR" sz="2200" i="1">
                        <a:latin typeface="Cambria Math" panose="02040503050406030204" pitchFamily="18" charset="0"/>
                      </a:rPr>
                      <m:t>𝑐</m:t>
                    </m:r>
                  </m:oMath>
                </a14:m>
                <a:r>
                  <a:rPr lang="pt-BR" sz="2200" dirty="0">
                    <a:latin typeface="Arial Narrow" panose="020B0606020202030204" pitchFamily="34" charset="0"/>
                  </a:rPr>
                  <a:t> são números naturais e </a:t>
                </a:r>
                <a14:m>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&gt;</m:t>
                    </m:r>
                    <m:r>
                      <a:rPr lang="pt-BR" sz="2200" i="1">
                        <a:latin typeface="Cambria Math" panose="02040503050406030204" pitchFamily="18" charset="0"/>
                      </a:rPr>
                      <m:t>𝑏</m:t>
                    </m:r>
                    <m:r>
                      <a:rPr lang="pt-BR" sz="2200" i="1">
                        <a:latin typeface="Cambria Math" panose="02040503050406030204" pitchFamily="18" charset="0"/>
                      </a:rPr>
                      <m:t>&gt;</m:t>
                    </m:r>
                    <m:r>
                      <a:rPr lang="pt-BR" sz="2200" i="1">
                        <a:latin typeface="Cambria Math" panose="02040503050406030204" pitchFamily="18" charset="0"/>
                      </a:rPr>
                      <m:t>𝑐</m:t>
                    </m:r>
                  </m:oMath>
                </a14:m>
                <a:r>
                  <a:rPr lang="pt-BR" sz="2200" dirty="0">
                    <a:latin typeface="Arial Narrow" panose="020B0606020202030204" pitchFamily="34" charset="0"/>
                  </a:rPr>
                  <a:t>.</a:t>
                </a:r>
              </a:p>
              <a:p>
                <a:pPr algn="just">
                  <a:lnSpc>
                    <a:spcPct val="110000"/>
                  </a:lnSpc>
                  <a:spcAft>
                    <a:spcPts val="400"/>
                  </a:spcAft>
                </a:pPr>
                <a:r>
                  <a:rPr lang="pt-BR" sz="2200" dirty="0">
                    <a:latin typeface="Arial Narrow" panose="020B0606020202030204" pitchFamily="34" charset="0"/>
                  </a:rPr>
                  <a:t>Sabendo que </a:t>
                </a:r>
                <a14:m>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m:t>
                    </m:r>
                    <m:r>
                      <a:rPr lang="pt-BR" sz="2200" i="1">
                        <a:latin typeface="Cambria Math" panose="02040503050406030204" pitchFamily="18" charset="0"/>
                      </a:rPr>
                      <m:t>𝑏</m:t>
                    </m:r>
                    <m:r>
                      <a:rPr lang="pt-BR" sz="2200" i="1">
                        <a:latin typeface="Cambria Math" panose="02040503050406030204" pitchFamily="18" charset="0"/>
                      </a:rPr>
                      <m:t>+</m:t>
                    </m:r>
                    <m:r>
                      <a:rPr lang="pt-BR" sz="2200" i="1">
                        <a:latin typeface="Cambria Math" panose="02040503050406030204" pitchFamily="18" charset="0"/>
                      </a:rPr>
                      <m:t>𝑐</m:t>
                    </m:r>
                    <m:r>
                      <a:rPr lang="pt-BR" sz="2200" i="1">
                        <a:latin typeface="Cambria Math" panose="02040503050406030204" pitchFamily="18" charset="0"/>
                      </a:rPr>
                      <m:t>=51</m:t>
                    </m:r>
                  </m:oMath>
                </a14:m>
                <a:r>
                  <a:rPr lang="pt-BR" sz="2200" dirty="0">
                    <a:latin typeface="Arial Narrow" panose="020B0606020202030204" pitchFamily="34" charset="0"/>
                  </a:rPr>
                  <a:t>, qual o valor da expressão </a:t>
                </a:r>
                <a14:m>
                  <m:oMath xmlns:m="http://schemas.openxmlformats.org/officeDocument/2006/math">
                    <m:d>
                      <m:dPr>
                        <m:ctrlPr>
                          <a:rPr lang="pt-BR" sz="2200" i="1">
                            <a:latin typeface="Cambria Math" panose="02040503050406030204" pitchFamily="18" charset="0"/>
                          </a:rPr>
                        </m:ctrlPr>
                      </m:dPr>
                      <m:e>
                        <m:r>
                          <a:rPr lang="pt-BR" sz="2200" i="1">
                            <a:latin typeface="Cambria Math" panose="02040503050406030204" pitchFamily="18" charset="0"/>
                          </a:rPr>
                          <m:t>𝑎𝑏</m:t>
                        </m:r>
                        <m:r>
                          <a:rPr lang="pt-BR" sz="2200" i="1">
                            <a:latin typeface="Cambria Math" panose="02040503050406030204" pitchFamily="18" charset="0"/>
                          </a:rPr>
                          <m:t>−</m:t>
                        </m:r>
                        <m:sSup>
                          <m:sSupPr>
                            <m:ctrlPr>
                              <a:rPr lang="pt-BR" sz="2200" i="1">
                                <a:latin typeface="Cambria Math" panose="02040503050406030204" pitchFamily="18" charset="0"/>
                              </a:rPr>
                            </m:ctrlPr>
                          </m:sSupPr>
                          <m:e>
                            <m:r>
                              <a:rPr lang="pt-BR" sz="2200" i="1">
                                <a:latin typeface="Cambria Math" panose="02040503050406030204" pitchFamily="18" charset="0"/>
                              </a:rPr>
                              <m:t>𝑐</m:t>
                            </m:r>
                          </m:e>
                          <m:sup>
                            <m:r>
                              <a:rPr lang="pt-BR" sz="2200" i="1">
                                <a:latin typeface="Cambria Math" panose="02040503050406030204" pitchFamily="18" charset="0"/>
                              </a:rPr>
                              <m:t>2</m:t>
                            </m:r>
                          </m:sup>
                        </m:sSup>
                      </m:e>
                    </m:d>
                  </m:oMath>
                </a14:m>
                <a:r>
                  <a:rPr lang="pt-BR" sz="2200" dirty="0">
                    <a:latin typeface="Arial Narrow" panose="020B0606020202030204" pitchFamily="34" charset="0"/>
                  </a:rPr>
                  <a:t>?</a:t>
                </a:r>
              </a:p>
              <a:p>
                <a:pPr algn="just">
                  <a:lnSpc>
                    <a:spcPct val="110000"/>
                  </a:lnSpc>
                  <a:spcAft>
                    <a:spcPts val="400"/>
                  </a:spcAft>
                </a:pPr>
                <a:r>
                  <a:rPr lang="pt-BR" sz="2200" dirty="0">
                    <a:latin typeface="Arial Narrow" panose="020B0606020202030204" pitchFamily="34" charset="0"/>
                  </a:rPr>
                  <a:t>(A) 50			(D) 274</a:t>
                </a:r>
              </a:p>
              <a:p>
                <a:pPr algn="just">
                  <a:lnSpc>
                    <a:spcPct val="110000"/>
                  </a:lnSpc>
                  <a:spcAft>
                    <a:spcPts val="400"/>
                  </a:spcAft>
                </a:pPr>
                <a:r>
                  <a:rPr lang="pt-BR" sz="2200" dirty="0">
                    <a:latin typeface="Arial Narrow" panose="020B0606020202030204" pitchFamily="34" charset="0"/>
                  </a:rPr>
                  <a:t>(B) 56			(E) 306</a:t>
                </a:r>
              </a:p>
              <a:p>
                <a:pPr algn="just">
                  <a:lnSpc>
                    <a:spcPct val="110000"/>
                  </a:lnSpc>
                  <a:spcAft>
                    <a:spcPts val="400"/>
                  </a:spcAft>
                </a:pPr>
                <a:r>
                  <a:rPr lang="pt-BR" sz="2200" dirty="0">
                    <a:latin typeface="Arial Narrow" panose="020B0606020202030204" pitchFamily="34" charset="0"/>
                  </a:rPr>
                  <a:t>(C) 256</a:t>
                </a:r>
              </a:p>
            </p:txBody>
          </p:sp>
        </mc:Choice>
        <mc:Fallback>
          <p:sp>
            <p:nvSpPr>
              <p:cNvPr id="6" name="CaixaDeTexto 5">
                <a:extLst>
                  <a:ext uri="{FF2B5EF4-FFF2-40B4-BE49-F238E27FC236}">
                    <a16:creationId xmlns:a16="http://schemas.microsoft.com/office/drawing/2014/main" id="{F163DF42-CBB4-2312-82AB-93F35020545C}"/>
                  </a:ext>
                </a:extLst>
              </p:cNvPr>
              <p:cNvSpPr txBox="1">
                <a:spLocks noRot="1" noChangeAspect="1" noMove="1" noResize="1" noEditPoints="1" noAdjustHandles="1" noChangeArrowheads="1" noChangeShapeType="1" noTextEdit="1"/>
              </p:cNvSpPr>
              <p:nvPr/>
            </p:nvSpPr>
            <p:spPr>
              <a:xfrm>
                <a:off x="6275999" y="808487"/>
                <a:ext cx="5760000" cy="5594160"/>
              </a:xfrm>
              <a:prstGeom prst="rect">
                <a:avLst/>
              </a:prstGeom>
              <a:blipFill>
                <a:blip r:embed="rId2"/>
                <a:stretch>
                  <a:fillRect l="-1377" t="-763" r="-1483" b="-1418"/>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EC463E6E-C95B-B8F7-2D3F-6880A9A5409E}"/>
              </a:ext>
            </a:extLst>
          </p:cNvPr>
          <p:cNvSpPr txBox="1"/>
          <p:nvPr/>
        </p:nvSpPr>
        <p:spPr>
          <a:xfrm>
            <a:off x="156001" y="719103"/>
            <a:ext cx="5760000" cy="5683544"/>
          </a:xfrm>
          <a:prstGeom prst="rect">
            <a:avLst/>
          </a:prstGeom>
          <a:noFill/>
        </p:spPr>
        <p:txBody>
          <a:bodyPr wrap="square">
            <a:spAutoFit/>
          </a:bodyPr>
          <a:lstStyle/>
          <a:p>
            <a:pPr marL="268288" indent="-268288" algn="just">
              <a:lnSpc>
                <a:spcPct val="115000"/>
              </a:lnSpc>
              <a:spcAft>
                <a:spcPts val="400"/>
              </a:spcAft>
              <a:buFont typeface="Arial" panose="020B0604020202020204" pitchFamily="34" charset="0"/>
              <a:buChar char="•"/>
            </a:pPr>
            <a:r>
              <a:rPr lang="pt-BR" sz="2200" kern="100" dirty="0">
                <a:latin typeface="Arial Narrow" panose="020B0606020202030204" pitchFamily="34" charset="0"/>
                <a:ea typeface="Aptos" panose="020B0004020202020204" pitchFamily="34" charset="0"/>
                <a:cs typeface="Times New Roman" panose="02020603050405020304" pitchFamily="18" charset="0"/>
              </a:rPr>
              <a:t>Leia o seguinte texto para responder os </a:t>
            </a:r>
            <a:r>
              <a:rPr lang="pt-BR" sz="2200" b="1" kern="100" dirty="0">
                <a:latin typeface="Arial Narrow" panose="020B0606020202030204" pitchFamily="34" charset="0"/>
                <a:ea typeface="Aptos" panose="020B0004020202020204" pitchFamily="34" charset="0"/>
                <a:cs typeface="Times New Roman" panose="02020603050405020304" pitchFamily="18" charset="0"/>
              </a:rPr>
              <a:t>itens 3 e 4: </a:t>
            </a:r>
          </a:p>
          <a:p>
            <a:pPr algn="just">
              <a:lnSpc>
                <a:spcPct val="115000"/>
              </a:lnSpc>
              <a:spcAft>
                <a:spcPts val="400"/>
              </a:spcAft>
              <a:buNone/>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2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corpo foi lançado sob essas condições e, após 4 segundos, verificou-se a altura atingida por ele. </a:t>
            </a:r>
          </a:p>
          <a:p>
            <a:pPr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a altura, em metros, verificada? </a:t>
            </a:r>
          </a:p>
          <a:p>
            <a:pPr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30 </a:t>
            </a:r>
          </a:p>
          <a:p>
            <a:pPr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40 </a:t>
            </a: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60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80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140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919823D6-BEFB-25A6-F62C-FF6DED3DD7CC}"/>
              </a:ext>
            </a:extLst>
          </p:cNvPr>
          <p:cNvPicPr>
            <a:picLocks noChangeAspect="1"/>
          </p:cNvPicPr>
          <p:nvPr/>
        </p:nvPicPr>
        <p:blipFill>
          <a:blip r:embed="rId3"/>
          <a:stretch>
            <a:fillRect/>
          </a:stretch>
        </p:blipFill>
        <p:spPr>
          <a:xfrm>
            <a:off x="0" y="1361677"/>
            <a:ext cx="5996655" cy="1291250"/>
          </a:xfrm>
          <a:prstGeom prst="rect">
            <a:avLst/>
          </a:prstGeom>
        </p:spPr>
      </p:pic>
    </p:spTree>
    <p:extLst>
      <p:ext uri="{BB962C8B-B14F-4D97-AF65-F5344CB8AC3E}">
        <p14:creationId xmlns:p14="http://schemas.microsoft.com/office/powerpoint/2010/main" val="4070924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95DF97D-A6F9-94B3-FFBA-242B222552E2}"/>
                  </a:ext>
                </a:extLst>
              </p:cNvPr>
              <p:cNvSpPr txBox="1"/>
              <p:nvPr/>
            </p:nvSpPr>
            <p:spPr>
              <a:xfrm>
                <a:off x="156000" y="816653"/>
                <a:ext cx="11880000" cy="2496517"/>
              </a:xfrm>
              <a:prstGeom prst="rect">
                <a:avLst/>
              </a:prstGeom>
              <a:solidFill>
                <a:schemeClr val="bg1"/>
              </a:solidFill>
            </p:spPr>
            <p:txBody>
              <a:bodyPr wrap="square">
                <a:spAutoFit/>
              </a:bodyPr>
              <a:lstStyle/>
              <a:p>
                <a:pPr marL="1971675" lvl="4" indent="-271463"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Leia o texto, a seguir, para responder aos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itens 6 e 7:</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(ENEM 2009)</a:t>
                </a:r>
                <a:r>
                  <a:rPr lang="pt-BR" sz="2200" dirty="0">
                    <a:solidFill>
                      <a:srgbClr val="000000"/>
                    </a:solidFill>
                    <a:effectLst/>
                    <a:latin typeface="Arial Narrow" panose="020B0606020202030204" pitchFamily="34" charset="0"/>
                    <a:ea typeface="Times New Roman" panose="02020603050405020304" pitchFamily="18" charset="0"/>
                  </a:rPr>
                  <a:t> Um posto de combustível vende </a:t>
                </a:r>
                <a14:m>
                  <m:oMath xmlns:m="http://schemas.openxmlformats.org/officeDocument/2006/math">
                    <m:r>
                      <a:rPr lang="pt-BR" sz="2200">
                        <a:solidFill>
                          <a:srgbClr val="000000"/>
                        </a:solidFill>
                        <a:effectLst/>
                        <a:latin typeface="Cambria Math" panose="02040503050406030204" pitchFamily="18" charset="0"/>
                        <a:ea typeface="Times New Roman" panose="02020603050405020304" pitchFamily="18" charset="0"/>
                      </a:rPr>
                      <m:t>10 000</m:t>
                    </m:r>
                  </m:oMath>
                </a14:m>
                <a:r>
                  <a:rPr lang="pt-BR" sz="2200" dirty="0">
                    <a:solidFill>
                      <a:srgbClr val="000000"/>
                    </a:solidFill>
                    <a:effectLst/>
                    <a:latin typeface="Arial Narrow" panose="020B0606020202030204" pitchFamily="34" charset="0"/>
                    <a:ea typeface="Times New Roman" panose="02020603050405020304" pitchFamily="18" charset="0"/>
                  </a:rPr>
                  <a:t> litros de álcool por dia a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R</m:t>
                    </m:r>
                    <m:r>
                      <a:rPr lang="pt-BR" sz="2200">
                        <a:solidFill>
                          <a:srgbClr val="000000"/>
                        </a:solidFill>
                        <a:effectLst/>
                        <a:latin typeface="Cambria Math" panose="02040503050406030204" pitchFamily="18" charset="0"/>
                        <a:ea typeface="Times New Roman" panose="02020603050405020304" pitchFamily="18" charset="0"/>
                      </a:rPr>
                      <m:t>$ 1,50</m:t>
                    </m:r>
                  </m:oMath>
                </a14:m>
                <a:r>
                  <a:rPr lang="pt-BR" sz="2200" dirty="0">
                    <a:solidFill>
                      <a:srgbClr val="000000"/>
                    </a:solidFill>
                    <a:effectLst/>
                    <a:latin typeface="Arial Narrow" panose="020B0606020202030204" pitchFamily="34" charset="0"/>
                    <a:ea typeface="Times New Roman" panose="02020603050405020304" pitchFamily="18" charset="0"/>
                  </a:rPr>
                  <a:t> cada litro. Seu proprietário percebeu que, para cada centavo de desconto que concedia por litro, eram vendidos </a:t>
                </a:r>
                <a14:m>
                  <m:oMath xmlns:m="http://schemas.openxmlformats.org/officeDocument/2006/math">
                    <m:r>
                      <a:rPr lang="pt-BR" sz="2200">
                        <a:solidFill>
                          <a:srgbClr val="000000"/>
                        </a:solidFill>
                        <a:effectLst/>
                        <a:latin typeface="Cambria Math" panose="02040503050406030204" pitchFamily="18" charset="0"/>
                        <a:ea typeface="Times New Roman" panose="02020603050405020304" pitchFamily="18" charset="0"/>
                      </a:rPr>
                      <m:t>100</m:t>
                    </m:r>
                  </m:oMath>
                </a14:m>
                <a:r>
                  <a:rPr lang="pt-BR" sz="2200" dirty="0">
                    <a:solidFill>
                      <a:srgbClr val="000000"/>
                    </a:solidFill>
                    <a:effectLst/>
                    <a:latin typeface="Arial Narrow" panose="020B0606020202030204" pitchFamily="34" charset="0"/>
                    <a:ea typeface="Times New Roman" panose="02020603050405020304" pitchFamily="18" charset="0"/>
                  </a:rPr>
                  <a:t> litros a mais por dia. Por exemplo, no dia em que o preço do álcool foi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R</m:t>
                    </m:r>
                    <m:r>
                      <a:rPr lang="pt-BR" sz="2200">
                        <a:solidFill>
                          <a:srgbClr val="000000"/>
                        </a:solidFill>
                        <a:effectLst/>
                        <a:latin typeface="Cambria Math" panose="02040503050406030204" pitchFamily="18" charset="0"/>
                        <a:ea typeface="Times New Roman" panose="02020603050405020304" pitchFamily="18" charset="0"/>
                      </a:rPr>
                      <m:t>$ 1,48</m:t>
                    </m:r>
                  </m:oMath>
                </a14:m>
                <a:r>
                  <a:rPr lang="pt-BR" sz="2200" dirty="0">
                    <a:solidFill>
                      <a:srgbClr val="000000"/>
                    </a:solidFill>
                    <a:effectLst/>
                    <a:latin typeface="Arial Narrow" panose="020B0606020202030204" pitchFamily="34" charset="0"/>
                    <a:ea typeface="Times New Roman" panose="02020603050405020304" pitchFamily="18" charset="0"/>
                  </a:rPr>
                  <a:t>, foram vendidos </a:t>
                </a:r>
                <a14:m>
                  <m:oMath xmlns:m="http://schemas.openxmlformats.org/officeDocument/2006/math">
                    <m:r>
                      <a:rPr lang="pt-BR" sz="2200">
                        <a:solidFill>
                          <a:srgbClr val="000000"/>
                        </a:solidFill>
                        <a:effectLst/>
                        <a:latin typeface="Cambria Math" panose="02040503050406030204" pitchFamily="18" charset="0"/>
                        <a:ea typeface="Times New Roman" panose="02020603050405020304" pitchFamily="18" charset="0"/>
                      </a:rPr>
                      <m:t>10 200</m:t>
                    </m:r>
                  </m:oMath>
                </a14:m>
                <a:r>
                  <a:rPr lang="pt-BR" sz="2200" dirty="0">
                    <a:solidFill>
                      <a:srgbClr val="000000"/>
                    </a:solidFill>
                    <a:effectLst/>
                    <a:latin typeface="Arial Narrow" panose="020B0606020202030204" pitchFamily="34" charset="0"/>
                    <a:ea typeface="Times New Roman" panose="02020603050405020304" pitchFamily="18" charset="0"/>
                  </a:rPr>
                  <a:t> litros. Considere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𝑥</m:t>
                    </m:r>
                  </m:oMath>
                </a14:m>
                <a:r>
                  <a:rPr lang="pt-BR" sz="2200" dirty="0">
                    <a:solidFill>
                      <a:srgbClr val="000000"/>
                    </a:solidFill>
                    <a:effectLst/>
                    <a:latin typeface="Arial Narrow" panose="020B0606020202030204" pitchFamily="34" charset="0"/>
                    <a:ea typeface="Times New Roman" panose="02020603050405020304" pitchFamily="18" charset="0"/>
                  </a:rPr>
                  <a:t> o valor, em centavos, do desconto dado no preço de cada litro, e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𝑉</m:t>
                    </m:r>
                  </m:oMath>
                </a14:m>
                <a:r>
                  <a:rPr lang="pt-BR" sz="2200" dirty="0">
                    <a:solidFill>
                      <a:srgbClr val="000000"/>
                    </a:solidFill>
                    <a:effectLst/>
                    <a:latin typeface="Arial Narrow" panose="020B0606020202030204" pitchFamily="34" charset="0"/>
                    <a:ea typeface="Times New Roman" panose="02020603050405020304" pitchFamily="18" charset="0"/>
                  </a:rPr>
                  <a:t> o valor, em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R</m:t>
                    </m:r>
                    <m:r>
                      <a:rPr lang="pt-BR" sz="2200">
                        <a:solidFill>
                          <a:srgbClr val="000000"/>
                        </a:solidFill>
                        <a:effectLst/>
                        <a:latin typeface="Cambria Math" panose="02040503050406030204" pitchFamily="18" charset="0"/>
                        <a:ea typeface="Times New Roman" panose="02020603050405020304" pitchFamily="18" charset="0"/>
                      </a:rPr>
                      <m:t>$</m:t>
                    </m:r>
                  </m:oMath>
                </a14:m>
                <a:r>
                  <a:rPr lang="pt-BR" sz="2200" dirty="0">
                    <a:solidFill>
                      <a:srgbClr val="000000"/>
                    </a:solidFill>
                    <a:effectLst/>
                    <a:latin typeface="Arial Narrow" panose="020B0606020202030204" pitchFamily="34" charset="0"/>
                    <a:ea typeface="Times New Roman" panose="02020603050405020304" pitchFamily="18" charset="0"/>
                  </a:rPr>
                  <a:t>, arrecadado por dia com a venda do álcool. </a:t>
                </a: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295DF97D-A6F9-94B3-FFBA-242B222552E2}"/>
                  </a:ext>
                </a:extLst>
              </p:cNvPr>
              <p:cNvSpPr txBox="1">
                <a:spLocks noRot="1" noChangeAspect="1" noMove="1" noResize="1" noEditPoints="1" noAdjustHandles="1" noChangeArrowheads="1" noChangeShapeType="1" noTextEdit="1"/>
              </p:cNvSpPr>
              <p:nvPr/>
            </p:nvSpPr>
            <p:spPr>
              <a:xfrm>
                <a:off x="156000" y="816653"/>
                <a:ext cx="11880000" cy="2496517"/>
              </a:xfrm>
              <a:prstGeom prst="rect">
                <a:avLst/>
              </a:prstGeom>
              <a:blipFill>
                <a:blip r:embed="rId2"/>
                <a:stretch>
                  <a:fillRect l="-667" t="-1467" r="-719" b="-4156"/>
                </a:stretch>
              </a:blipFill>
            </p:spPr>
            <p:txBody>
              <a:bodyPr/>
              <a:lstStyle/>
              <a:p>
                <a:r>
                  <a:rPr lang="pt-BR">
                    <a:noFill/>
                  </a:rPr>
                  <a:t> </a:t>
                </a:r>
              </a:p>
            </p:txBody>
          </p:sp>
        </mc:Fallback>
      </mc:AlternateContent>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8A6986C1-FA09-46AF-B9B7-D468B5D0C8AA}"/>
              </a:ext>
            </a:extLst>
          </p:cNvPr>
          <p:cNvPicPr>
            <a:picLocks noChangeAspect="1"/>
          </p:cNvPicPr>
          <p:nvPr/>
        </p:nvPicPr>
        <p:blipFill rotWithShape="1">
          <a:blip r:embed="rId3">
            <a:extLst>
              <a:ext uri="{28A0092B-C50C-407E-A947-70E740481C1C}">
                <a14:useLocalDpi xmlns:a14="http://schemas.microsoft.com/office/drawing/2010/main" val="0"/>
              </a:ext>
            </a:extLst>
          </a:blip>
          <a:srcRect l="-1" t="10441" r="2196" b="8029"/>
          <a:stretch>
            <a:fillRect/>
          </a:stretch>
        </p:blipFill>
        <p:spPr bwMode="auto">
          <a:xfrm>
            <a:off x="156000" y="670349"/>
            <a:ext cx="1800000" cy="730481"/>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944772E-DEA6-75AE-54C7-3E8B05E37946}"/>
                  </a:ext>
                </a:extLst>
              </p:cNvPr>
              <p:cNvSpPr txBox="1"/>
              <p:nvPr/>
            </p:nvSpPr>
            <p:spPr>
              <a:xfrm>
                <a:off x="156001" y="3544831"/>
                <a:ext cx="5760000" cy="2804294"/>
              </a:xfrm>
              <a:prstGeom prst="rect">
                <a:avLst/>
              </a:prstGeom>
              <a:noFill/>
            </p:spPr>
            <p:txBody>
              <a:bodyPr wrap="square">
                <a:spAutoFit/>
              </a:bodyPr>
              <a:lstStyle/>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Item 6. </a:t>
                </a:r>
                <a:r>
                  <a:rPr lang="pt-BR" sz="2200" dirty="0">
                    <a:solidFill>
                      <a:srgbClr val="000000"/>
                    </a:solidFill>
                    <a:effectLst/>
                    <a:latin typeface="Arial Narrow" panose="020B0606020202030204" pitchFamily="34" charset="0"/>
                    <a:ea typeface="Times New Roman" panose="02020603050405020304" pitchFamily="18" charset="0"/>
                  </a:rPr>
                  <a:t>Qual é</a:t>
                </a:r>
                <a:r>
                  <a:rPr lang="pt-BR" sz="2200" b="1" dirty="0">
                    <a:solidFill>
                      <a:srgbClr val="000000"/>
                    </a:solidFill>
                    <a:effectLst/>
                    <a:latin typeface="Arial Narrow" panose="020B0606020202030204" pitchFamily="34" charset="0"/>
                    <a:ea typeface="Times New Roman" panose="02020603050405020304" pitchFamily="18" charset="0"/>
                  </a:rPr>
                  <a:t> </a:t>
                </a:r>
                <a:r>
                  <a:rPr lang="pt-BR" sz="2200" dirty="0">
                    <a:solidFill>
                      <a:srgbClr val="000000"/>
                    </a:solidFill>
                    <a:effectLst/>
                    <a:latin typeface="Arial Narrow" panose="020B0606020202030204" pitchFamily="34" charset="0"/>
                    <a:ea typeface="Times New Roman" panose="02020603050405020304" pitchFamily="18" charset="0"/>
                  </a:rPr>
                  <a:t>a expressão que relaciona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𝑉</m:t>
                    </m:r>
                  </m:oMath>
                </a14:m>
                <a:r>
                  <a:rPr lang="pt-BR" sz="2200" dirty="0">
                    <a:solidFill>
                      <a:srgbClr val="000000"/>
                    </a:solidFill>
                    <a:effectLst/>
                    <a:latin typeface="Arial Narrow" panose="020B0606020202030204" pitchFamily="34" charset="0"/>
                    <a:ea typeface="Times New Roman" panose="02020603050405020304" pitchFamily="18" charset="0"/>
                  </a:rPr>
                  <a:t> e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𝑥</m:t>
                    </m:r>
                  </m:oMath>
                </a14:m>
                <a:r>
                  <a:rPr lang="pt-BR" sz="2200" dirty="0">
                    <a:solidFill>
                      <a:srgbClr val="000000"/>
                    </a:solidFill>
                    <a:effectLst/>
                    <a:latin typeface="Arial Narrow" panose="020B0606020202030204" pitchFamily="34" charset="0"/>
                    <a:ea typeface="Times New Roman" panose="02020603050405020304" pitchFamily="18" charset="0"/>
                  </a:rPr>
                  <a:t>?</a:t>
                </a:r>
                <a:endParaRPr lang="pt-BR" sz="2200" dirty="0">
                  <a:effectLst/>
                  <a:latin typeface="Arial Narrow" panose="020B0606020202030204" pitchFamily="34" charset="0"/>
                  <a:ea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𝑉</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=10 000+50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𝑉</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=10 000+50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𝑉</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=15 000−50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𝑉</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=15 000+50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𝑉</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=15 000−50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944772E-DEA6-75AE-54C7-3E8B05E37946}"/>
                  </a:ext>
                </a:extLst>
              </p:cNvPr>
              <p:cNvSpPr txBox="1">
                <a:spLocks noRot="1" noChangeAspect="1" noMove="1" noResize="1" noEditPoints="1" noAdjustHandles="1" noChangeArrowheads="1" noChangeShapeType="1" noTextEdit="1"/>
              </p:cNvSpPr>
              <p:nvPr/>
            </p:nvSpPr>
            <p:spPr>
              <a:xfrm>
                <a:off x="156001" y="3544831"/>
                <a:ext cx="5760000" cy="2804294"/>
              </a:xfrm>
              <a:prstGeom prst="rect">
                <a:avLst/>
              </a:prstGeom>
              <a:blipFill>
                <a:blip r:embed="rId4"/>
                <a:stretch>
                  <a:fillRect l="-1377" t="-1087" b="-347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CF7B1618-D5FD-FD28-7288-672864B3FA6A}"/>
                  </a:ext>
                </a:extLst>
              </p:cNvPr>
              <p:cNvSpPr txBox="1"/>
              <p:nvPr/>
            </p:nvSpPr>
            <p:spPr>
              <a:xfrm>
                <a:off x="6276001" y="3212080"/>
                <a:ext cx="5760000" cy="3469796"/>
              </a:xfrm>
              <a:prstGeom prst="rect">
                <a:avLst/>
              </a:prstGeom>
              <a:no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7.</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Considere que o valor arrecado em um dado dia foi de R$ 5500,00.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foi, aproximadamente, o desconto concedido, por litro, neste posto de combustível?</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kern="100" dirty="0">
                    <a:effectLst/>
                    <a:latin typeface="Arial Narrow" panose="020B0606020202030204" pitchFamily="34" charset="0"/>
                    <a:ea typeface="Times New Roman" panose="02020603050405020304" pitchFamily="18" charset="0"/>
                    <a:cs typeface="Times New Roman" panose="02020603050405020304" pitchFamily="18" charset="0"/>
                  </a:rPr>
                  <a:t>(Considere: </a:t>
                </a:r>
                <a14:m>
                  <m:oMath xmlns:m="http://schemas.openxmlformats.org/officeDocument/2006/math">
                    <m:rad>
                      <m:radPr>
                        <m:degHide m:val="on"/>
                        <m:ctrlPr>
                          <a:rPr lang="pt-BR"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i="1" kern="100">
                        <a:effectLst/>
                        <a:latin typeface="Cambria Math" panose="02040503050406030204" pitchFamily="18" charset="0"/>
                        <a:ea typeface="Times New Roman" panose="02020603050405020304" pitchFamily="18" charset="0"/>
                        <a:cs typeface="Times New Roman" panose="02020603050405020304" pitchFamily="18" charset="0"/>
                      </a:rPr>
                      <m:t>=2,23</m:t>
                    </m:r>
                  </m:oMath>
                </a14:m>
                <a:r>
                  <a:rPr lang="pt-BR"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R$ 0,25.</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(D) R$ 1,25.</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R$ 0,35.</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(E) R$ 1,50.</a:t>
                </a: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R$ 0,75.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CF7B1618-D5FD-FD28-7288-672864B3FA6A}"/>
                  </a:ext>
                </a:extLst>
              </p:cNvPr>
              <p:cNvSpPr txBox="1">
                <a:spLocks noRot="1" noChangeAspect="1" noMove="1" noResize="1" noEditPoints="1" noAdjustHandles="1" noChangeArrowheads="1" noChangeShapeType="1" noTextEdit="1"/>
              </p:cNvSpPr>
              <p:nvPr/>
            </p:nvSpPr>
            <p:spPr>
              <a:xfrm>
                <a:off x="6276001" y="3212080"/>
                <a:ext cx="5760000" cy="3469796"/>
              </a:xfrm>
              <a:prstGeom prst="rect">
                <a:avLst/>
              </a:prstGeom>
              <a:blipFill>
                <a:blip r:embed="rId5"/>
                <a:stretch>
                  <a:fillRect l="-1377" t="-879" r="-1483" b="-527"/>
                </a:stretch>
              </a:blipFill>
            </p:spPr>
            <p:txBody>
              <a:bodyPr/>
              <a:lstStyle/>
              <a:p>
                <a:r>
                  <a:rPr lang="pt-BR">
                    <a:noFill/>
                  </a:rPr>
                  <a:t> </a:t>
                </a:r>
              </a:p>
            </p:txBody>
          </p:sp>
        </mc:Fallback>
      </mc:AlternateContent>
    </p:spTree>
    <p:extLst>
      <p:ext uri="{BB962C8B-B14F-4D97-AF65-F5344CB8AC3E}">
        <p14:creationId xmlns:p14="http://schemas.microsoft.com/office/powerpoint/2010/main" val="35035984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E4124665-7C64-DD90-A17D-122DA142BDE5}"/>
                  </a:ext>
                </a:extLst>
              </p:cNvPr>
              <p:cNvSpPr txBox="1"/>
              <p:nvPr/>
            </p:nvSpPr>
            <p:spPr>
              <a:xfrm>
                <a:off x="156000" y="1294034"/>
                <a:ext cx="11880000" cy="5317289"/>
              </a:xfrm>
              <a:prstGeom prst="rect">
                <a:avLst/>
              </a:prstGeom>
              <a:solidFill>
                <a:schemeClr val="bg1"/>
              </a:solidFill>
            </p:spPr>
            <p:txBody>
              <a:bodyPr wrap="square">
                <a:spAutoFit/>
              </a:bodyPr>
              <a:lstStyle/>
              <a:p>
                <a:pPr algn="ctr">
                  <a:lnSpc>
                    <a:spcPct val="110000"/>
                  </a:lnSpc>
                  <a:spcAft>
                    <a:spcPts val="600"/>
                  </a:spcAft>
                  <a:buNone/>
                </a:pPr>
                <a:endPar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spcAft>
                    <a:spcPts val="6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FUNÇÃO POLINOMIAL DO 2º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6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6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Toda função polinomial do 2° grau, também chamada de </a:t>
                </a:r>
                <a:r>
                  <a:rPr lang="pt-BR" sz="22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função quadrática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definida pela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relação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ℝ</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ℝ</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associa, cada número real </a:t>
                </a:r>
                <a14:m>
                  <m:oMath xmlns:m="http://schemas.openxmlformats.org/officeDocument/2006/math">
                    <m:r>
                      <a:rPr lang="pt-BR" sz="22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ao número real </a:t>
                </a:r>
                <a14:m>
                  <m:oMath xmlns:m="http://schemas.openxmlformats.org/officeDocument/2006/math">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geralmente é apresentada nas formas: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600"/>
                  </a:spcAft>
                  <a:buNone/>
                </a:pPr>
                <a14:m>
                  <m:oMathPara xmlns:m="http://schemas.openxmlformats.org/officeDocument/2006/math">
                    <m:oMathParaPr>
                      <m:jc m:val="centerGroup"/>
                    </m:oMathParaPr>
                    <m:oMath xmlns:m="http://schemas.openxmlformats.org/officeDocument/2006/math">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𝒇</m:t>
                      </m:r>
                      <m:d>
                        <m:dPr>
                          <m:ctrlP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𝒙</m:t>
                          </m:r>
                        </m:e>
                      </m:d>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𝒂</m:t>
                      </m:r>
                      <m:sSup>
                        <m:sSupPr>
                          <m:ctrlP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𝒙</m:t>
                          </m:r>
                        </m:e>
                        <m:sup>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𝒃𝒙</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𝒄</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0000"/>
                  </a:lnSpc>
                  <a:spcAft>
                    <a:spcPts val="6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600"/>
                  </a:spcAft>
                  <a:buNone/>
                </a:pPr>
                <a14:m>
                  <m:oMathPara xmlns:m="http://schemas.openxmlformats.org/officeDocument/2006/math">
                    <m:oMathParaPr>
                      <m:jc m:val="centerGroup"/>
                    </m:oMathParaPr>
                    <m:oMath xmlns:m="http://schemas.openxmlformats.org/officeDocument/2006/math">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𝒚</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𝒂𝒙</m:t>
                          </m:r>
                        </m:e>
                        <m:sup>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𝟐</m:t>
                          </m:r>
                        </m:sup>
                      </m:sSup>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𝒃𝒙</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𝒄</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600"/>
                  </a:spcAft>
                  <a:buNone/>
                </a:pPr>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onde </a:t>
                </a:r>
                <a14:m>
                  <m:oMath xmlns:m="http://schemas.openxmlformats.org/officeDocument/2006/math">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oMath>
                </a14:m>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𝑏</m:t>
                    </m:r>
                  </m:oMath>
                </a14:m>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𝑐</m:t>
                    </m:r>
                  </m:oMath>
                </a14:m>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são número reais e </a:t>
                </a:r>
                <a14:m>
                  <m:oMath xmlns:m="http://schemas.openxmlformats.org/officeDocument/2006/math">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600"/>
                  </a:spcAft>
                  <a:buNone/>
                </a:pPr>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Ou ainda, em sua forma fatorada:</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600"/>
                  </a:spcAft>
                  <a:buNone/>
                </a:pPr>
                <a14:m>
                  <m:oMathPara xmlns:m="http://schemas.openxmlformats.org/officeDocument/2006/math">
                    <m:oMathParaPr>
                      <m:jc m:val="centerGroup"/>
                    </m:oMathParaPr>
                    <m:oMath xmlns:m="http://schemas.openxmlformats.org/officeDocument/2006/math">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𝒇</m:t>
                      </m:r>
                      <m:d>
                        <m:dPr>
                          <m:ctrlP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𝒙</m:t>
                          </m:r>
                        </m:e>
                      </m:d>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𝒂</m:t>
                      </m:r>
                      <m:d>
                        <m:dPr>
                          <m:ctrlP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m:t>
                              </m:r>
                            </m:sup>
                          </m:sSup>
                        </m:e>
                      </m:d>
                      <m:d>
                        <m:dPr>
                          <m:ctrlP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m:t>
                              </m:r>
                            </m:sup>
                          </m:sSup>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6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Em que</a:t>
                </a:r>
                <a:r>
                  <a:rPr lang="pt-BR" sz="2200" kern="100" dirty="0">
                    <a:solidFill>
                      <a:srgbClr val="3B3838"/>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pt-BR" sz="2200" b="1" kern="100" dirty="0">
                    <a:solidFill>
                      <a:srgbClr val="E97132"/>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3B3838"/>
                    </a:solidFill>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sSup>
                      <m:sSupPr>
                        <m:ctrlP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𝒙</m:t>
                        </m:r>
                      </m:e>
                      <m:sup>
                        <m:r>
                          <a:rPr lang="pt-BR" sz="2200" b="1" i="1" kern="10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pt-BR" sz="2200" b="1" kern="100" dirty="0">
                    <a:solidFill>
                      <a:srgbClr val="E97132"/>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são os zeros da função.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E4124665-7C64-DD90-A17D-122DA142BDE5}"/>
                  </a:ext>
                </a:extLst>
              </p:cNvPr>
              <p:cNvSpPr txBox="1">
                <a:spLocks noRot="1" noChangeAspect="1" noMove="1" noResize="1" noEditPoints="1" noAdjustHandles="1" noChangeArrowheads="1" noChangeShapeType="1" noTextEdit="1"/>
              </p:cNvSpPr>
              <p:nvPr/>
            </p:nvSpPr>
            <p:spPr>
              <a:xfrm>
                <a:off x="156000" y="1294034"/>
                <a:ext cx="11880000" cy="5317289"/>
              </a:xfrm>
              <a:prstGeom prst="rect">
                <a:avLst/>
              </a:prstGeom>
              <a:blipFill>
                <a:blip r:embed="rId2"/>
                <a:stretch>
                  <a:fillRect l="-667" r="-103" b="-1489"/>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43CCA15C-92E6-D65C-3F69-DFEBFE13940F}"/>
              </a:ext>
            </a:extLst>
          </p:cNvPr>
          <p:cNvPicPr>
            <a:picLocks noChangeAspect="1"/>
          </p:cNvPicPr>
          <p:nvPr/>
        </p:nvPicPr>
        <p:blipFill>
          <a:blip r:embed="rId3"/>
          <a:srcRect t="5739"/>
          <a:stretch>
            <a:fillRect/>
          </a:stretch>
        </p:blipFill>
        <p:spPr>
          <a:xfrm>
            <a:off x="156000" y="1294034"/>
            <a:ext cx="3874031" cy="820763"/>
          </a:xfrm>
          <a:prstGeom prst="rect">
            <a:avLst/>
          </a:prstGeom>
        </p:spPr>
      </p:pic>
      <p:pic>
        <p:nvPicPr>
          <p:cNvPr id="3" name="Imagem 2">
            <a:extLst>
              <a:ext uri="{FF2B5EF4-FFF2-40B4-BE49-F238E27FC236}">
                <a16:creationId xmlns:a16="http://schemas.microsoft.com/office/drawing/2014/main" id="{F2ABC80B-CBC4-D6F1-7FBE-DD908C42E308}"/>
              </a:ext>
            </a:extLst>
          </p:cNvPr>
          <p:cNvPicPr>
            <a:picLocks noChangeAspect="1"/>
          </p:cNvPicPr>
          <p:nvPr/>
        </p:nvPicPr>
        <p:blipFill>
          <a:blip r:embed="rId4"/>
          <a:stretch>
            <a:fillRect/>
          </a:stretch>
        </p:blipFill>
        <p:spPr>
          <a:xfrm>
            <a:off x="2033735" y="682128"/>
            <a:ext cx="5026170" cy="611906"/>
          </a:xfrm>
          <a:prstGeom prst="rect">
            <a:avLst/>
          </a:prstGeom>
        </p:spPr>
      </p:pic>
    </p:spTree>
    <p:extLst>
      <p:ext uri="{BB962C8B-B14F-4D97-AF65-F5344CB8AC3E}">
        <p14:creationId xmlns:p14="http://schemas.microsoft.com/office/powerpoint/2010/main" val="1557414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5D2EE3B4-D156-B081-12B0-01345B7143BB}"/>
                  </a:ext>
                </a:extLst>
              </p:cNvPr>
              <p:cNvSpPr txBox="1"/>
              <p:nvPr/>
            </p:nvSpPr>
            <p:spPr>
              <a:xfrm>
                <a:off x="156000" y="768222"/>
                <a:ext cx="11880000" cy="2496517"/>
              </a:xfrm>
              <a:prstGeom prst="rect">
                <a:avLst/>
              </a:prstGeom>
              <a:solidFill>
                <a:schemeClr val="bg1"/>
              </a:solidFill>
            </p:spPr>
            <p:txBody>
              <a:bodyPr wrap="square">
                <a:spAutoFit/>
              </a:bodyPr>
              <a:lstStyle/>
              <a:p>
                <a:pPr marL="342900" lvl="0" indent="-342900" algn="just">
                  <a:lnSpc>
                    <a:spcPct val="115000"/>
                  </a:lnSpc>
                  <a:buFont typeface="Wingdings" panose="05000000000000000000" pitchFamily="2" charset="2"/>
                  <a:buChar char=""/>
                </a:pPr>
                <a:r>
                  <a:rPr lang="pt-BR" sz="2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Valor numérico de uma função quadrática</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457200" algn="just">
                  <a:lnSpc>
                    <a:spcPct val="115000"/>
                  </a:lnSpc>
                  <a:buNone/>
                </a:pPr>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Para encontrar o valor numérico de uma função, a partir de sua lei de formação, é necessário substituir o valor de </a:t>
                </a:r>
                <a14:m>
                  <m:oMath xmlns:m="http://schemas.openxmlformats.org/officeDocument/2006/math">
                    <m:r>
                      <a:rPr lang="pt-BR" sz="2200" b="1"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𝒙</m:t>
                    </m:r>
                  </m:oMath>
                </a14:m>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para encontrar a imagem </a:t>
                </a:r>
                <a14:m>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Dada a função </a:t>
                </a:r>
                <a14:m>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calcule:</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5D2EE3B4-D156-B081-12B0-01345B7143BB}"/>
                  </a:ext>
                </a:extLst>
              </p:cNvPr>
              <p:cNvSpPr txBox="1">
                <a:spLocks noRot="1" noChangeAspect="1" noMove="1" noResize="1" noEditPoints="1" noAdjustHandles="1" noChangeArrowheads="1" noChangeShapeType="1" noTextEdit="1"/>
              </p:cNvSpPr>
              <p:nvPr/>
            </p:nvSpPr>
            <p:spPr>
              <a:xfrm>
                <a:off x="156000" y="768222"/>
                <a:ext cx="11880000" cy="2496517"/>
              </a:xfrm>
              <a:prstGeom prst="rect">
                <a:avLst/>
              </a:prstGeom>
              <a:blipFill>
                <a:blip r:embed="rId2"/>
                <a:stretch>
                  <a:fillRect l="-667" t="-1220" r="-719" b="-4146"/>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BA4539EE-F3D1-C6CC-4CBF-E11CBE305F87}"/>
                  </a:ext>
                </a:extLst>
              </p:cNvPr>
              <p:cNvSpPr txBox="1"/>
              <p:nvPr/>
            </p:nvSpPr>
            <p:spPr>
              <a:xfrm>
                <a:off x="156000" y="3264739"/>
                <a:ext cx="5760000" cy="3254737"/>
              </a:xfrm>
              <a:prstGeom prst="rect">
                <a:avLst/>
              </a:prstGeom>
              <a:noFill/>
            </p:spPr>
            <p:txBody>
              <a:bodyPr wrap="square">
                <a:spAutoFit/>
              </a:bodyPr>
              <a:lstStyle/>
              <a:p>
                <a:pPr marR="88900" algn="just">
                  <a:spcAft>
                    <a:spcPts val="100"/>
                  </a:spcAft>
                  <a:buNone/>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 Para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=0</m:t>
                    </m:r>
                  </m:oMath>
                </a14:m>
                <a:r>
                  <a:rPr lang="pt-BR" sz="2200" b="1"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0</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0</m:t>
                          </m:r>
                        </m:e>
                        <m:sup>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+2·0−3</m:t>
                      </m:r>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0</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=0+0−3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0</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r>
                  <a:rPr lang="pt-BR" sz="2200" kern="100" dirty="0">
                    <a:solidFill>
                      <a:srgbClr val="3B3838"/>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b) Para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=1</m:t>
                    </m:r>
                  </m:oMath>
                </a14:m>
                <a:r>
                  <a:rPr lang="pt-BR" sz="2200" b="1" kern="100" dirty="0">
                    <a:solidFill>
                      <a:srgbClr val="3B3838"/>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41275" algn="just">
                  <a:spcAft>
                    <a:spcPts val="100"/>
                  </a:spcAft>
                  <a:buNone/>
                  <a:tabLst>
                    <a:tab pos="1226820" algn="l"/>
                  </a:tabLst>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1</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1</m:t>
                          </m:r>
                        </m:e>
                        <m:sup>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+2·1+3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41275" algn="just">
                  <a:spcAft>
                    <a:spcPts val="100"/>
                  </a:spcAft>
                  <a:buNone/>
                  <a:tabLst>
                    <a:tab pos="1226820" algn="l"/>
                  </a:tabLst>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1</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=1+2−3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1</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BA4539EE-F3D1-C6CC-4CBF-E11CBE305F87}"/>
                  </a:ext>
                </a:extLst>
              </p:cNvPr>
              <p:cNvSpPr txBox="1">
                <a:spLocks noRot="1" noChangeAspect="1" noMove="1" noResize="1" noEditPoints="1" noAdjustHandles="1" noChangeArrowheads="1" noChangeShapeType="1" noTextEdit="1"/>
              </p:cNvSpPr>
              <p:nvPr/>
            </p:nvSpPr>
            <p:spPr>
              <a:xfrm>
                <a:off x="156000" y="3264739"/>
                <a:ext cx="5760000" cy="3254737"/>
              </a:xfrm>
              <a:prstGeom prst="rect">
                <a:avLst/>
              </a:prstGeom>
              <a:blipFill>
                <a:blip r:embed="rId3"/>
                <a:stretch>
                  <a:fillRect l="-1377" t="-1313" b="-131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9C32881-4A3A-40FF-245B-7AE0F1C66A10}"/>
                  </a:ext>
                </a:extLst>
              </p:cNvPr>
              <p:cNvSpPr txBox="1"/>
              <p:nvPr/>
            </p:nvSpPr>
            <p:spPr>
              <a:xfrm>
                <a:off x="6276002" y="3264739"/>
                <a:ext cx="5760000" cy="3241913"/>
              </a:xfrm>
              <a:prstGeom prst="rect">
                <a:avLst/>
              </a:prstGeom>
              <a:noFill/>
            </p:spPr>
            <p:txBody>
              <a:bodyPr wrap="square">
                <a:spAutoFit/>
              </a:bodyPr>
              <a:lstStyle/>
              <a:p>
                <a:pPr marR="88900" algn="just">
                  <a:spcAft>
                    <a:spcPts val="100"/>
                  </a:spcAft>
                  <a:buNone/>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 </a:t>
                </a:r>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b="1"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2</m:t>
                          </m:r>
                        </m:e>
                        <m:sup>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+2·2+3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+4−3</m:t>
                      </m:r>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=5</m:t>
                      </m:r>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r>
                  <a:rPr lang="pt-BR" sz="2200" kern="100" dirty="0">
                    <a:solidFill>
                      <a:srgbClr val="3B3838"/>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d) Para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b="1"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−2</m:t>
                              </m:r>
                            </m:e>
                          </m:d>
                        </m:e>
                        <m:sup>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m:t>
                      </m:r>
                      <m:d>
                        <m:d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− 4−3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spcAft>
                    <a:spcPts val="1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solidFill>
                                <a:srgbClr val="3B3838"/>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smtClean="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9C32881-4A3A-40FF-245B-7AE0F1C66A10}"/>
                  </a:ext>
                </a:extLst>
              </p:cNvPr>
              <p:cNvSpPr txBox="1">
                <a:spLocks noRot="1" noChangeAspect="1" noMove="1" noResize="1" noEditPoints="1" noAdjustHandles="1" noChangeArrowheads="1" noChangeShapeType="1" noTextEdit="1"/>
              </p:cNvSpPr>
              <p:nvPr/>
            </p:nvSpPr>
            <p:spPr>
              <a:xfrm>
                <a:off x="6276002" y="3264739"/>
                <a:ext cx="5760000" cy="3241913"/>
              </a:xfrm>
              <a:prstGeom prst="rect">
                <a:avLst/>
              </a:prstGeom>
              <a:blipFill>
                <a:blip r:embed="rId4"/>
                <a:stretch>
                  <a:fillRect l="-1377" t="-1318" b="-1318"/>
                </a:stretch>
              </a:blipFill>
            </p:spPr>
            <p:txBody>
              <a:bodyPr/>
              <a:lstStyle/>
              <a:p>
                <a:r>
                  <a:rPr lang="pt-BR">
                    <a:noFill/>
                  </a:rPr>
                  <a:t> </a:t>
                </a:r>
              </a:p>
            </p:txBody>
          </p:sp>
        </mc:Fallback>
      </mc:AlternateContent>
    </p:spTree>
    <p:extLst>
      <p:ext uri="{BB962C8B-B14F-4D97-AF65-F5344CB8AC3E}">
        <p14:creationId xmlns:p14="http://schemas.microsoft.com/office/powerpoint/2010/main" val="3166557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8D3B404-8566-FB46-E177-9717635857AA}"/>
                  </a:ext>
                </a:extLst>
              </p:cNvPr>
              <p:cNvSpPr txBox="1"/>
              <p:nvPr/>
            </p:nvSpPr>
            <p:spPr>
              <a:xfrm>
                <a:off x="156000" y="812952"/>
                <a:ext cx="11880000" cy="5729454"/>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Zeros da função quadrática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zeros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da função quadrática são os pontos do </a:t>
                </a:r>
                <a:r>
                  <a:rPr lang="pt-BR" sz="2200" b="1" kern="100" dirty="0">
                    <a:solidFill>
                      <a:srgbClr val="A02B93"/>
                    </a:solidFill>
                    <a:effectLst/>
                    <a:latin typeface="Arial Narrow" panose="020B0606020202030204" pitchFamily="34" charset="0"/>
                    <a:ea typeface="Calibri" panose="020F0502020204030204" pitchFamily="34" charset="0"/>
                    <a:cs typeface="Times New Roman" panose="02020603050405020304" pitchFamily="18" charset="0"/>
                  </a:rPr>
                  <a:t>domínio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onde a função se anula, ou seja,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fazer referência aos zeros da função, costumamos usar símbolos tais como </a:t>
                </a:r>
                <a14:m>
                  <m:oMath xmlns:m="http://schemas.openxmlformats.org/officeDocument/2006/math">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ou </a:t>
                </a:r>
                <a14:m>
                  <m:oMath xmlns:m="http://schemas.openxmlformats.org/officeDocument/2006/math">
                    <m:sSub>
                      <m:sSub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sSub>
                      <m:sSub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Geometricamente, esses pontos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interceptam</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eixo </a:t>
                </a:r>
                <a14:m>
                  <m:oMath xmlns:m="http://schemas.openxmlformats.org/officeDocument/2006/math">
                    <m:r>
                      <a:rPr lang="pt-BR" sz="22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do plano cartesiano, e suas coordenadas são dadas pelos pontos </a:t>
                </a:r>
                <a14:m>
                  <m:oMath xmlns:m="http://schemas.openxmlformats.org/officeDocument/2006/math">
                    <m:d>
                      <m:d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b="1" i="1"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0</m:t>
                        </m:r>
                      </m:e>
                    </m:d>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b="1" i="1"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b="1" i="1"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t>𝒙</m:t>
                        </m:r>
                      </m:e>
                      <m:sup>
                        <m:r>
                          <a:rPr lang="pt-BR" sz="2200" b="1" i="1"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marcado sobre o </a:t>
                </a:r>
                <a:r>
                  <a:rPr lang="pt-BR" sz="2200" b="1" kern="100" dirty="0">
                    <a:solidFill>
                      <a:srgbClr val="A02B93"/>
                    </a:solidFill>
                    <a:effectLst/>
                    <a:latin typeface="Arial Narrow" panose="020B0606020202030204" pitchFamily="34" charset="0"/>
                    <a:ea typeface="Calibri" panose="020F0502020204030204" pitchFamily="34" charset="0"/>
                    <a:cs typeface="Times New Roman" panose="02020603050405020304" pitchFamily="18" charset="0"/>
                  </a:rPr>
                  <a:t>eixo das abscissas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zeros de uma função quadrática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são as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raízes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da equação do segundo grau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Desta forma, para determiná-las, podemos utilizar a Fórmula Resolutiva.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Onde: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e>
                          </m:rad>
                        </m:num>
                        <m:den>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den>
                      </m:f>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2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e</m:t>
                      </m:r>
                      <m:r>
                        <a:rPr lang="pt-BR" sz="2200" b="0" i="0"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2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e>
                          </m:rad>
                        </m:num>
                        <m:den>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8D3B404-8566-FB46-E177-9717635857AA}"/>
                  </a:ext>
                </a:extLst>
              </p:cNvPr>
              <p:cNvSpPr txBox="1">
                <a:spLocks noRot="1" noChangeAspect="1" noMove="1" noResize="1" noEditPoints="1" noAdjustHandles="1" noChangeArrowheads="1" noChangeShapeType="1" noTextEdit="1"/>
              </p:cNvSpPr>
              <p:nvPr/>
            </p:nvSpPr>
            <p:spPr>
              <a:xfrm>
                <a:off x="156000" y="812952"/>
                <a:ext cx="11880000" cy="5729454"/>
              </a:xfrm>
              <a:prstGeom prst="rect">
                <a:avLst/>
              </a:prstGeom>
              <a:blipFill>
                <a:blip r:embed="rId2"/>
                <a:stretch>
                  <a:fillRect l="-667" t="-426" r="-719"/>
                </a:stretch>
              </a:blipFill>
            </p:spPr>
            <p:txBody>
              <a:bodyPr/>
              <a:lstStyle/>
              <a:p>
                <a:r>
                  <a:rPr lang="pt-BR">
                    <a:noFill/>
                  </a:rPr>
                  <a:t> </a:t>
                </a:r>
              </a:p>
            </p:txBody>
          </p:sp>
        </mc:Fallback>
      </mc:AlternateContent>
    </p:spTree>
    <p:extLst>
      <p:ext uri="{BB962C8B-B14F-4D97-AF65-F5344CB8AC3E}">
        <p14:creationId xmlns:p14="http://schemas.microsoft.com/office/powerpoint/2010/main" val="3541779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725A9DED-7DE8-835F-4F1E-EC9ED145DD64}"/>
                  </a:ext>
                </a:extLst>
              </p:cNvPr>
              <p:cNvSpPr txBox="1"/>
              <p:nvPr/>
            </p:nvSpPr>
            <p:spPr>
              <a:xfrm>
                <a:off x="156000" y="828895"/>
                <a:ext cx="5760000" cy="5910529"/>
              </a:xfrm>
              <a:prstGeom prst="rect">
                <a:avLst/>
              </a:prstGeom>
              <a:noFill/>
            </p:spPr>
            <p:txBody>
              <a:bodyPr wrap="square">
                <a:spAutoFit/>
              </a:bodyPr>
              <a:lstStyle/>
              <a:p>
                <a:pPr algn="just">
                  <a:lnSpc>
                    <a:spcPct val="115000"/>
                  </a:lnSpc>
                  <a:spcAft>
                    <a:spcPts val="200"/>
                  </a:spcAft>
                  <a:buNone/>
                </a:pPr>
                <a:r>
                  <a:rPr lang="pt-BR" sz="2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Exemplos: </a:t>
                </a:r>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Determine os zeros da função quadrática: </a:t>
                </a:r>
                <a14:m>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buNone/>
                </a:pPr>
                <a:r>
                  <a:rPr lang="pt-BR" sz="2200" i="1" u="sng"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200" i="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Para determinarmos os zeros da função, devemos encontrar as raízes da equação para </a:t>
                </a:r>
                <a14:m>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i="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200"/>
                  </a:spcAft>
                  <a:buNone/>
                </a:pPr>
                <a14:m>
                  <m:oMathPara xmlns:m="http://schemas.openxmlformats.org/officeDocument/2006/math">
                    <m:oMathParaPr>
                      <m:jc m:val="centerGroup"/>
                    </m:oMathParaPr>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0=</m:t>
                      </m:r>
                      <m:sSup>
                        <m:sSup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200"/>
                  </a:spcAft>
                  <a:buNone/>
                </a:pPr>
                <a:r>
                  <a:rPr lang="pt-BR" sz="2200" i="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Note que, </a:t>
                </a:r>
                <a14:m>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 </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=−3, </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200" i="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200"/>
                  </a:spcAft>
                  <a:buNone/>
                </a:pPr>
                <a:r>
                  <a:rPr lang="pt-BR" sz="2200" i="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Desta forma:</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200"/>
                  </a:spcAft>
                  <a:buNone/>
                </a:pPr>
                <a14:m>
                  <m:oMathPara xmlns:m="http://schemas.openxmlformats.org/officeDocument/2006/math">
                    <m:oMathParaPr>
                      <m:jc m:val="left"/>
                    </m:oMathParaPr>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𝑥</m:t>
                      </m:r>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m:t>
                      </m:r>
                      <m:f>
                        <m:f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m:t>
                          </m:r>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𝑏</m:t>
                          </m:r>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m:t>
                          </m:r>
                          <m:rad>
                            <m:radPr>
                              <m:degHide m:val="on"/>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radPr>
                            <m:deg/>
                            <m:e>
                              <m:sSup>
                                <m:sSup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𝑏</m:t>
                                  </m:r>
                                </m:e>
                                <m:sup>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2</m:t>
                                  </m:r>
                                </m:sup>
                              </m:sSup>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−4</m:t>
                              </m:r>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𝑎𝑐</m:t>
                              </m:r>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 </m:t>
                              </m:r>
                            </m:e>
                          </m:rad>
                        </m:num>
                        <m:den>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2</m:t>
                          </m:r>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𝑎</m:t>
                          </m:r>
                        </m:den>
                      </m:f>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200"/>
                  </a:spcAft>
                  <a:buNone/>
                </a:pPr>
                <a14:m>
                  <m:oMathPara xmlns:m="http://schemas.openxmlformats.org/officeDocument/2006/math">
                    <m:oMathParaPr>
                      <m:jc m:val="left"/>
                    </m:oMathParaPr>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𝑥</m:t>
                      </m:r>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m:t>
                      </m:r>
                      <m:f>
                        <m:f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−(−3)±</m:t>
                          </m:r>
                          <m:rad>
                            <m:radPr>
                              <m:degHide m:val="on"/>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radPr>
                            <m:deg/>
                            <m:e>
                              <m:sSup>
                                <m:sSupPr>
                                  <m:ctrlP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ctrlPr>
                                </m:sSupPr>
                                <m:e>
                                  <m:d>
                                    <m:d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−3</m:t>
                                      </m:r>
                                    </m:e>
                                  </m:d>
                                </m:e>
                                <m:sup>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2</m:t>
                                  </m:r>
                                </m:sup>
                              </m:sSup>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−4∙1∙2 </m:t>
                              </m:r>
                            </m:e>
                          </m:rad>
                        </m:num>
                        <m:den>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2∙1</m:t>
                          </m:r>
                        </m:den>
                      </m:f>
                    </m:oMath>
                  </m:oMathPara>
                </a14:m>
                <a:endParaRPr lang="pt-BR" sz="2200" i="1" kern="100" dirty="0">
                  <a:solidFill>
                    <a:schemeClr val="tx1"/>
                  </a:solidFill>
                  <a:effectLst/>
                  <a:latin typeface="Cambria Math" panose="02040503050406030204" pitchFamily="18" charset="0"/>
                  <a:ea typeface="Calibri" panose="020F0502020204030204" pitchFamily="34" charset="0"/>
                  <a:cs typeface="Cambria Math" panose="02040503050406030204" pitchFamily="18" charset="0"/>
                </a:endParaRPr>
              </a:p>
              <a:p>
                <a:pPr marR="88900" algn="just">
                  <a:lnSpc>
                    <a:spcPct val="115000"/>
                  </a:lnSpc>
                  <a:spcAft>
                    <a:spcPts val="200"/>
                  </a:spcAft>
                  <a:buNone/>
                </a:pPr>
                <a14:m>
                  <m:oMathPara xmlns:m="http://schemas.openxmlformats.org/officeDocument/2006/math">
                    <m:oMathParaPr>
                      <m:jc m:val="left"/>
                    </m:oMathParaPr>
                    <m:oMath xmlns:m="http://schemas.openxmlformats.org/officeDocument/2006/math">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𝑥</m:t>
                      </m:r>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m:t>
                      </m:r>
                      <m:f>
                        <m:f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3±</m:t>
                          </m:r>
                          <m:rad>
                            <m:radPr>
                              <m:degHide m:val="on"/>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9−8 </m:t>
                              </m:r>
                            </m:e>
                          </m:rad>
                        </m:num>
                        <m:den>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2</m:t>
                          </m:r>
                        </m:den>
                      </m:f>
                    </m:oMath>
                  </m:oMathPara>
                </a14:m>
                <a:endParaRPr lang="pt-BR" sz="2200" kern="100" dirty="0">
                  <a:solidFill>
                    <a:schemeClr val="tx1"/>
                  </a:solidFill>
                  <a:effectLst/>
                  <a:latin typeface="Arial Narrow" panose="020B0606020202030204" pitchFamily="34" charset="0"/>
                  <a:ea typeface="Calibri" panose="020F0502020204030204" pitchFamily="34" charset="0"/>
                  <a:cs typeface="Cambria Math" panose="02040503050406030204" pitchFamily="18" charset="0"/>
                </a:endParaRPr>
              </a:p>
            </p:txBody>
          </p:sp>
        </mc:Choice>
        <mc:Fallback>
          <p:sp>
            <p:nvSpPr>
              <p:cNvPr id="3" name="CaixaDeTexto 2">
                <a:extLst>
                  <a:ext uri="{FF2B5EF4-FFF2-40B4-BE49-F238E27FC236}">
                    <a16:creationId xmlns:a16="http://schemas.microsoft.com/office/drawing/2014/main" id="{725A9DED-7DE8-835F-4F1E-EC9ED145DD64}"/>
                  </a:ext>
                </a:extLst>
              </p:cNvPr>
              <p:cNvSpPr txBox="1">
                <a:spLocks noRot="1" noChangeAspect="1" noMove="1" noResize="1" noEditPoints="1" noAdjustHandles="1" noChangeArrowheads="1" noChangeShapeType="1" noTextEdit="1"/>
              </p:cNvSpPr>
              <p:nvPr/>
            </p:nvSpPr>
            <p:spPr>
              <a:xfrm>
                <a:off x="156000" y="828895"/>
                <a:ext cx="5760000" cy="5910529"/>
              </a:xfrm>
              <a:prstGeom prst="rect">
                <a:avLst/>
              </a:prstGeom>
              <a:blipFill>
                <a:blip r:embed="rId2"/>
                <a:stretch>
                  <a:fillRect l="-1377" t="-515" r="-148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659A5232-7683-43C6-F20D-B668650B8B6B}"/>
                  </a:ext>
                </a:extLst>
              </p:cNvPr>
              <p:cNvSpPr txBox="1"/>
              <p:nvPr/>
            </p:nvSpPr>
            <p:spPr>
              <a:xfrm>
                <a:off x="6276000" y="466945"/>
                <a:ext cx="5760000" cy="2225994"/>
              </a:xfrm>
              <a:prstGeom prst="rect">
                <a:avLst/>
              </a:prstGeom>
              <a:noFill/>
            </p:spPr>
            <p:txBody>
              <a:bodyPr wrap="square">
                <a:spAutoFit/>
              </a:bodyPr>
              <a:lstStyle/>
              <a:p>
                <a:pPr marR="88900" algn="just">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𝑥</m:t>
                      </m:r>
                      <m:r>
                        <a:rPr lang="pt-BR" sz="2200" i="1" kern="100" smtClean="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m:t>
                      </m:r>
                      <m:f>
                        <m:f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3±</m:t>
                          </m:r>
                          <m:rad>
                            <m:radPr>
                              <m:degHide m:val="on"/>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1 </m:t>
                              </m:r>
                            </m:e>
                          </m:rad>
                        </m:num>
                        <m:den>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2</m:t>
                          </m:r>
                        </m:den>
                      </m:f>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m:t>
                      </m:r>
                      <m:f>
                        <m:f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3±</m:t>
                          </m:r>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solidFill>
                                <a:schemeClr val="tx1"/>
                              </a:solidFill>
                              <a:effectLst/>
                              <a:latin typeface="Cambria Math" panose="02040503050406030204" pitchFamily="18" charset="0"/>
                              <a:ea typeface="Calibri" panose="020F0502020204030204" pitchFamily="34" charset="0"/>
                              <a:cs typeface="Cambria Math" panose="02040503050406030204" pitchFamily="18" charset="0"/>
                            </a:rPr>
                            <m:t>2</m:t>
                          </m:r>
                        </m:den>
                      </m:f>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 </m:t>
                      </m:r>
                      <m:d>
                        <m:dPr>
                          <m:begChr m:val="⟨"/>
                          <m:endChr m:val=""/>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eqArr>
                            <m:eqArr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eqArrPr>
                            <m:e>
                              <m:sSub>
                                <m:sSub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4 </m:t>
                                  </m:r>
                                </m:num>
                                <m:den>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e>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e>
                            <m:e>
                              <m:sSub>
                                <m:sSub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2 </m:t>
                                  </m:r>
                                </m:num>
                                <m:den>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200" i="1" kern="10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m:t>
                              </m:r>
                            </m:e>
                          </m:eqArr>
                        </m:e>
                      </m:d>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Assim, os zeros da função são 1 e 2. </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659A5232-7683-43C6-F20D-B668650B8B6B}"/>
                  </a:ext>
                </a:extLst>
              </p:cNvPr>
              <p:cNvSpPr txBox="1">
                <a:spLocks noRot="1" noChangeAspect="1" noMove="1" noResize="1" noEditPoints="1" noAdjustHandles="1" noChangeArrowheads="1" noChangeShapeType="1" noTextEdit="1"/>
              </p:cNvSpPr>
              <p:nvPr/>
            </p:nvSpPr>
            <p:spPr>
              <a:xfrm>
                <a:off x="6276000" y="466945"/>
                <a:ext cx="5760000" cy="2225994"/>
              </a:xfrm>
              <a:prstGeom prst="rect">
                <a:avLst/>
              </a:prstGeom>
              <a:blipFill>
                <a:blip r:embed="rId3"/>
                <a:stretch>
                  <a:fillRect l="-1377" b="-4658"/>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C6FC07A6-BC73-C51F-D110-20E9D535584F}"/>
              </a:ext>
            </a:extLst>
          </p:cNvPr>
          <p:cNvPicPr>
            <a:picLocks noChangeAspect="1"/>
          </p:cNvPicPr>
          <p:nvPr/>
        </p:nvPicPr>
        <p:blipFill>
          <a:blip r:embed="rId4"/>
          <a:stretch>
            <a:fillRect/>
          </a:stretch>
        </p:blipFill>
        <p:spPr>
          <a:xfrm>
            <a:off x="6276000" y="2835814"/>
            <a:ext cx="5642981" cy="3698116"/>
          </a:xfrm>
          <a:prstGeom prst="rect">
            <a:avLst/>
          </a:prstGeom>
        </p:spPr>
      </p:pic>
    </p:spTree>
    <p:extLst>
      <p:ext uri="{BB962C8B-B14F-4D97-AF65-F5344CB8AC3E}">
        <p14:creationId xmlns:p14="http://schemas.microsoft.com/office/powerpoint/2010/main" val="1694676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11A6A-0D9D-5E34-1C13-7184C33AE32C}"/>
            </a:ext>
          </a:extLst>
        </p:cNvPr>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DFECF667-05B3-5408-48D5-545814F91039}"/>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740248"/>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1A9C278-7E22-CC4C-2867-288537919B9E}"/>
                  </a:ext>
                </a:extLst>
              </p:cNvPr>
              <p:cNvSpPr txBox="1"/>
              <p:nvPr/>
            </p:nvSpPr>
            <p:spPr>
              <a:xfrm>
                <a:off x="156000" y="1334235"/>
                <a:ext cx="5760000" cy="5100435"/>
              </a:xfrm>
              <a:prstGeom prst="rect">
                <a:avLst/>
              </a:prstGeom>
              <a:noFill/>
            </p:spPr>
            <p:txBody>
              <a:bodyPr wrap="square">
                <a:spAutoFit/>
              </a:bodyPr>
              <a:lstStyle/>
              <a:p>
                <a:pPr algn="just">
                  <a:lnSpc>
                    <a:spcPct val="114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As seguintes funções são definidas em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ℝ</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Verifique quais delas são funções quadráticas e identifique em cada uma os valores dos coeficientes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h</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e>
                    </m:d>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𝑔</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e>
                        </m:d>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Dada a função quadrática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determine: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latin typeface="Cambria Math" panose="02040503050406030204" pitchFamily="18" charset="0"/>
                            <a:ea typeface="Aptos" panose="020B0004020202020204" pitchFamily="34" charset="0"/>
                            <a:cs typeface="Times New Roman" panose="02020603050405020304" pitchFamily="18" charset="0"/>
                          </a:rPr>
                          <m:t>−1</m:t>
                        </m:r>
                      </m:e>
                    </m:d>
                  </m:oMath>
                </a14:m>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0</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latin typeface="Cambria Math" panose="02040503050406030204" pitchFamily="18" charset="0"/>
                            <a:ea typeface="Aptos" panose="020B0004020202020204" pitchFamily="34" charset="0"/>
                            <a:cs typeface="Times New Roman" panose="02020603050405020304" pitchFamily="18" charset="0"/>
                          </a:rPr>
                          <m:t>−2</m:t>
                        </m:r>
                      </m:e>
                    </m:d>
                  </m:oMath>
                </a14:m>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Aptos" panose="020B0004020202020204" pitchFamily="34" charset="0"/>
                    <a:cs typeface="Times New Roman" panose="02020603050405020304" pitchFamily="18" charset="0"/>
                  </a:rPr>
                  <a:t>f)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latin typeface="Cambria Math" panose="02040503050406030204" pitchFamily="18" charset="0"/>
                            <a:ea typeface="Aptos" panose="020B0004020202020204" pitchFamily="34" charset="0"/>
                            <a:cs typeface="Times New Roman" panose="02020603050405020304" pitchFamily="18" charset="0"/>
                          </a:rPr>
                          <m:t>−5</m:t>
                        </m:r>
                      </m:e>
                    </m:d>
                  </m:oMath>
                </a14:m>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1A9C278-7E22-CC4C-2867-288537919B9E}"/>
                  </a:ext>
                </a:extLst>
              </p:cNvPr>
              <p:cNvSpPr txBox="1">
                <a:spLocks noRot="1" noChangeAspect="1" noMove="1" noResize="1" noEditPoints="1" noAdjustHandles="1" noChangeArrowheads="1" noChangeShapeType="1" noTextEdit="1"/>
              </p:cNvSpPr>
              <p:nvPr/>
            </p:nvSpPr>
            <p:spPr>
              <a:xfrm>
                <a:off x="156000" y="1334235"/>
                <a:ext cx="5760000" cy="5100435"/>
              </a:xfrm>
              <a:prstGeom prst="rect">
                <a:avLst/>
              </a:prstGeom>
              <a:blipFill>
                <a:blip r:embed="rId3"/>
                <a:stretch>
                  <a:fillRect l="-1377" t="-597" r="-1483" b="-143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6C55944-BE26-4E3D-FF80-F6E66563B70B}"/>
                  </a:ext>
                </a:extLst>
              </p:cNvPr>
              <p:cNvSpPr txBox="1"/>
              <p:nvPr/>
            </p:nvSpPr>
            <p:spPr>
              <a:xfrm>
                <a:off x="6276000" y="919542"/>
                <a:ext cx="5760000" cy="538256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Determine, se existirem, os zeros das funções quadráticas a seguir.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+8</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3</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pt-BR" sz="2200" b="1" kern="100" dirty="0">
                    <a:latin typeface="Arial Narrow" panose="020B0606020202030204" pitchFamily="34" charset="0"/>
                    <a:ea typeface="Calibri" panose="020F0502020204030204" pitchFamily="34" charset="0"/>
                    <a:cs typeface="Times New Roman" panose="02020603050405020304" pitchFamily="18" charset="0"/>
                  </a:rPr>
                  <a:t>4.</a:t>
                </a:r>
                <a:r>
                  <a:rPr lang="pt-BR" sz="2200" kern="100" dirty="0">
                    <a:latin typeface="Arial Narrow" panose="020B0606020202030204" pitchFamily="34" charset="0"/>
                    <a:ea typeface="Calibri" panose="020F0502020204030204" pitchFamily="34" charset="0"/>
                    <a:cs typeface="Times New Roman" panose="02020603050405020304" pitchFamily="18" charset="0"/>
                  </a:rPr>
                  <a:t> De uma folha de papel retangular de 30 cm por 20 cm são retirados, de seus quatro cantos, um quadrado de lado medindo </a:t>
                </a:r>
                <a14:m>
                  <m:oMath xmlns:m="http://schemas.openxmlformats.org/officeDocument/2006/math">
                    <m:r>
                      <a:rPr lang="pt-BR" sz="2200" i="1" kern="100">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latin typeface="Arial Narrow" panose="020B0606020202030204" pitchFamily="34" charset="0"/>
                    <a:ea typeface="Calibri" panose="020F0502020204030204" pitchFamily="34" charset="0"/>
                    <a:cs typeface="Times New Roman" panose="02020603050405020304" pitchFamily="18" charset="0"/>
                  </a:rPr>
                  <a:t> cm. Determine a expressão que indica a área da parte que sobrou em função de </a:t>
                </a:r>
                <a14:m>
                  <m:oMath xmlns:m="http://schemas.openxmlformats.org/officeDocument/2006/math">
                    <m:r>
                      <a:rPr lang="pt-BR" sz="2200" i="1" kern="100">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latin typeface="Cambria Math" panose="02040503050406030204" pitchFamily="18" charset="0"/>
                        <a:ea typeface="Calibri" panose="020F0502020204030204" pitchFamily="34" charset="0"/>
                        <a:cs typeface="Times New Roman" panose="02020603050405020304" pitchFamily="18" charset="0"/>
                      </a:rPr>
                      <m:t>.</m:t>
                    </m:r>
                  </m:oMath>
                </a14:m>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6C55944-BE26-4E3D-FF80-F6E66563B70B}"/>
                  </a:ext>
                </a:extLst>
              </p:cNvPr>
              <p:cNvSpPr txBox="1">
                <a:spLocks noRot="1" noChangeAspect="1" noMove="1" noResize="1" noEditPoints="1" noAdjustHandles="1" noChangeArrowheads="1" noChangeShapeType="1" noTextEdit="1"/>
              </p:cNvSpPr>
              <p:nvPr/>
            </p:nvSpPr>
            <p:spPr>
              <a:xfrm>
                <a:off x="6276000" y="919542"/>
                <a:ext cx="5760000" cy="5382564"/>
              </a:xfrm>
              <a:prstGeom prst="rect">
                <a:avLst/>
              </a:prstGeom>
              <a:blipFill>
                <a:blip r:embed="rId4"/>
                <a:stretch>
                  <a:fillRect l="-1377" t="-566" r="-1483" b="-1359"/>
                </a:stretch>
              </a:blipFill>
            </p:spPr>
            <p:txBody>
              <a:bodyPr/>
              <a:lstStyle/>
              <a:p>
                <a:r>
                  <a:rPr lang="pt-BR">
                    <a:noFill/>
                  </a:rPr>
                  <a:t> </a:t>
                </a:r>
              </a:p>
            </p:txBody>
          </p:sp>
        </mc:Fallback>
      </mc:AlternateContent>
    </p:spTree>
    <p:extLst>
      <p:ext uri="{BB962C8B-B14F-4D97-AF65-F5344CB8AC3E}">
        <p14:creationId xmlns:p14="http://schemas.microsoft.com/office/powerpoint/2010/main" val="17841616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7C163-35A5-B95F-44DB-B7531449601F}"/>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F807DE6A-378C-D759-4AD3-5914CA82B86A}"/>
                  </a:ext>
                </a:extLst>
              </p:cNvPr>
              <p:cNvSpPr txBox="1"/>
              <p:nvPr/>
            </p:nvSpPr>
            <p:spPr>
              <a:xfrm>
                <a:off x="156000" y="751532"/>
                <a:ext cx="11880000" cy="5956054"/>
              </a:xfrm>
              <a:prstGeom prst="rect">
                <a:avLst/>
              </a:prstGeom>
              <a:solidFill>
                <a:schemeClr val="bg1"/>
              </a:solidFill>
            </p:spPr>
            <p:txBody>
              <a:bodyPr wrap="square">
                <a:spAutoFit/>
              </a:bodyPr>
              <a:lstStyle/>
              <a:p>
                <a:pPr algn="just">
                  <a:lnSpc>
                    <a:spcPct val="110000"/>
                  </a:lnSpc>
                  <a:spcAft>
                    <a:spcPts val="2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200" b="1" u="none" strike="noStrike"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FUNDATEC – </a:t>
                </a:r>
                <a:r>
                  <a:rPr lang="pt-BR" sz="2200" b="1" u="none" strike="noStrike"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Ibirapuitã</a:t>
                </a:r>
                <a:r>
                  <a:rPr lang="pt-BR" sz="2200" b="1" u="none" strike="noStrike"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2024</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senha do</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Wi-Fi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um estabelecimento de ensino é dado pelo conjunto verdade e alguns desdobramentos das raízes da seguinte equação do 2º grau: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²+4</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senha é composta por 5 algarismos, desprezando sinais de positivo e negativo, na seguinte ordem: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90170" algn="just">
                  <a:lnSpc>
                    <a:spcPct val="110000"/>
                  </a:lnSpc>
                  <a:spcAft>
                    <a:spcPts val="2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 Primeiro dígito, raiz positiva.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90170" algn="just">
                  <a:lnSpc>
                    <a:spcPct val="110000"/>
                  </a:lnSpc>
                  <a:spcAft>
                    <a:spcPts val="2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Segundo dígito, raiz negativa, desconsiderando o sinal.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90170" algn="just">
                  <a:lnSpc>
                    <a:spcPct val="110000"/>
                  </a:lnSpc>
                  <a:spcAft>
                    <a:spcPts val="2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Soma dos dois primeiros dígitos.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90170" algn="just">
                  <a:lnSpc>
                    <a:spcPct val="110000"/>
                  </a:lnSpc>
                  <a:spcAft>
                    <a:spcPts val="2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Diferença entre o segundo dígito e o primeiro.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90170" algn="just">
                  <a:lnSpc>
                    <a:spcPct val="110000"/>
                  </a:lnSpc>
                  <a:spcAft>
                    <a:spcPts val="2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Produto das raízes, desconsiderando o sinal.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2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alternativa que apresenta a senha, conforme as especificações apresentadas,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2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14 655.</a:t>
                </a: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0000"/>
                  </a:lnSpc>
                  <a:spcAft>
                    <a:spcPts val="2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15 645.</a:t>
                </a:r>
              </a:p>
              <a:p>
                <a:pPr algn="just">
                  <a:lnSpc>
                    <a:spcPct val="110000"/>
                  </a:lnSpc>
                  <a:spcAft>
                    <a:spcPts val="200"/>
                  </a:spcAft>
                </a:pP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(C) 41 655.			</a:t>
                </a:r>
              </a:p>
              <a:p>
                <a:pPr algn="just">
                  <a:lnSpc>
                    <a:spcPct val="110000"/>
                  </a:lnSpc>
                  <a:spcAft>
                    <a:spcPts val="200"/>
                  </a:spcAft>
                </a:pP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(D) 51 465. </a:t>
                </a:r>
              </a:p>
              <a:p>
                <a:pPr algn="just">
                  <a:lnSpc>
                    <a:spcPct val="110000"/>
                  </a:lnSpc>
                  <a:spcAft>
                    <a:spcPts val="200"/>
                  </a:spcAft>
                </a:pPr>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(E) 65 514.</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2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F807DE6A-378C-D759-4AD3-5914CA82B86A}"/>
                  </a:ext>
                </a:extLst>
              </p:cNvPr>
              <p:cNvSpPr txBox="1">
                <a:spLocks noRot="1" noChangeAspect="1" noMove="1" noResize="1" noEditPoints="1" noAdjustHandles="1" noChangeArrowheads="1" noChangeShapeType="1" noTextEdit="1"/>
              </p:cNvSpPr>
              <p:nvPr/>
            </p:nvSpPr>
            <p:spPr>
              <a:xfrm>
                <a:off x="156000" y="751532"/>
                <a:ext cx="11880000" cy="5956054"/>
              </a:xfrm>
              <a:prstGeom prst="rect">
                <a:avLst/>
              </a:prstGeom>
              <a:blipFill>
                <a:blip r:embed="rId2"/>
                <a:stretch>
                  <a:fillRect l="-667" t="-614" r="-719"/>
                </a:stretch>
              </a:blipFill>
            </p:spPr>
            <p:txBody>
              <a:bodyPr/>
              <a:lstStyle/>
              <a:p>
                <a:r>
                  <a:rPr lang="pt-BR">
                    <a:noFill/>
                  </a:rPr>
                  <a:t> </a:t>
                </a:r>
              </a:p>
            </p:txBody>
          </p:sp>
        </mc:Fallback>
      </mc:AlternateContent>
    </p:spTree>
    <p:extLst>
      <p:ext uri="{BB962C8B-B14F-4D97-AF65-F5344CB8AC3E}">
        <p14:creationId xmlns:p14="http://schemas.microsoft.com/office/powerpoint/2010/main" val="3599918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D300CEF-FA08-534E-F99B-BFF897798BBD}"/>
              </a:ext>
            </a:extLst>
          </p:cNvPr>
          <p:cNvSpPr txBox="1"/>
          <p:nvPr/>
        </p:nvSpPr>
        <p:spPr>
          <a:xfrm>
            <a:off x="156000" y="1425822"/>
            <a:ext cx="11880000" cy="3181961"/>
          </a:xfrm>
          <a:prstGeom prst="rect">
            <a:avLst/>
          </a:prstGeom>
          <a:solidFill>
            <a:schemeClr val="bg1"/>
          </a:solidFill>
        </p:spPr>
        <p:txBody>
          <a:bodyPr wrap="square">
            <a:spAutoFit/>
          </a:bodyPr>
          <a:lstStyle/>
          <a:p>
            <a:pPr indent="85725" algn="just">
              <a:lnSpc>
                <a:spcPct val="110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(ENEM 2020 – Digital)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Uma empresa de chocolates consultou o gerente de produção e verificou que existem cinco tipos diferentes de barras de chocolate que podem ser produzidas, com os seguintes preços no mercado: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58775" lvl="1" indent="-268288" algn="just">
              <a:lnSpc>
                <a:spcPct val="110000"/>
              </a:lnSpc>
              <a:spcAft>
                <a:spcPts val="800"/>
              </a:spcAft>
              <a:buFont typeface="Arial Narrow" panose="020B060602020203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Barra I: R$ 2,00;</a:t>
            </a:r>
          </a:p>
          <a:p>
            <a:pPr marL="358775" lvl="1" indent="-268288" algn="just">
              <a:lnSpc>
                <a:spcPct val="110000"/>
              </a:lnSpc>
              <a:spcAft>
                <a:spcPts val="800"/>
              </a:spcAft>
              <a:buFont typeface="Arial Narrow" panose="020B060602020203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Barra II: R$ 3,50;</a:t>
            </a:r>
          </a:p>
          <a:p>
            <a:pPr marL="358775" lvl="1" indent="-268288" algn="just">
              <a:lnSpc>
                <a:spcPct val="110000"/>
              </a:lnSpc>
              <a:spcAft>
                <a:spcPts val="800"/>
              </a:spcAft>
              <a:buFont typeface="Arial Narrow" panose="020B060602020203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Barra III: R$ 4,00;</a:t>
            </a:r>
          </a:p>
          <a:p>
            <a:pPr marL="358775" lvl="1" indent="-268288" algn="just">
              <a:lnSpc>
                <a:spcPct val="110000"/>
              </a:lnSpc>
              <a:spcAft>
                <a:spcPts val="800"/>
              </a:spcAft>
              <a:buFont typeface="Arial Narrow" panose="020B060602020203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Barra IV: R$ 7,00;</a:t>
            </a:r>
          </a:p>
          <a:p>
            <a:pPr marL="358775" lvl="1" indent="-268288" algn="just">
              <a:lnSpc>
                <a:spcPct val="110000"/>
              </a:lnSpc>
              <a:spcAft>
                <a:spcPts val="800"/>
              </a:spcAft>
              <a:buFont typeface="Arial Narrow" panose="020B060602020203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Barra V: R$ 8,00.</a:t>
            </a:r>
          </a:p>
        </p:txBody>
      </p:sp>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EE0DF7DA-F32C-2310-9FE4-A6F4918D4EF9}"/>
              </a:ext>
            </a:extLst>
          </p:cNvPr>
          <p:cNvPicPr>
            <a:picLocks noChangeAspect="1"/>
          </p:cNvPicPr>
          <p:nvPr/>
        </p:nvPicPr>
        <p:blipFill rotWithShape="1">
          <a:blip r:embed="rId2">
            <a:extLst>
              <a:ext uri="{28A0092B-C50C-407E-A947-70E740481C1C}">
                <a14:useLocalDpi xmlns:a14="http://schemas.microsoft.com/office/drawing/2010/main" val="0"/>
              </a:ext>
            </a:extLst>
          </a:blip>
          <a:srcRect l="-1" t="10441" r="2196" b="8029"/>
          <a:stretch>
            <a:fillRect/>
          </a:stretch>
        </p:blipFill>
        <p:spPr bwMode="auto">
          <a:xfrm>
            <a:off x="156000" y="574806"/>
            <a:ext cx="1800000" cy="730481"/>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A611BB7E-D371-50EF-F0AE-8D561E5ECCAD}"/>
                  </a:ext>
                </a:extLst>
              </p:cNvPr>
              <p:cNvSpPr txBox="1"/>
              <p:nvPr/>
            </p:nvSpPr>
            <p:spPr>
              <a:xfrm>
                <a:off x="2829675" y="2375665"/>
                <a:ext cx="8892000" cy="4464235"/>
              </a:xfrm>
              <a:prstGeom prst="rect">
                <a:avLst/>
              </a:prstGeom>
              <a:solidFill>
                <a:schemeClr val="bg1"/>
              </a:solid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Analisando as tendências do mercado, que incluem a quantidade vendida e a procura pelos consumidores, o gerente de vendas da empresa verificou que o lucro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𝐿</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com a venda de barras de chocolate é expresso pela função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𝐿</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que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representa o preço da barra de chocolate.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empresa decide investir na fabricação da barra de chocolate cujo preço praticado no mercado renderá o maior lucro.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Nessas condições, a empresa deverá investir na produção da barra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I.</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(D) IV.</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II.</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(E) V.</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III.</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A611BB7E-D371-50EF-F0AE-8D561E5ECCAD}"/>
                  </a:ext>
                </a:extLst>
              </p:cNvPr>
              <p:cNvSpPr txBox="1">
                <a:spLocks noRot="1" noChangeAspect="1" noMove="1" noResize="1" noEditPoints="1" noAdjustHandles="1" noChangeArrowheads="1" noChangeShapeType="1" noTextEdit="1"/>
              </p:cNvSpPr>
              <p:nvPr/>
            </p:nvSpPr>
            <p:spPr>
              <a:xfrm>
                <a:off x="2829675" y="2375665"/>
                <a:ext cx="8892000" cy="4464235"/>
              </a:xfrm>
              <a:prstGeom prst="rect">
                <a:avLst/>
              </a:prstGeom>
              <a:blipFill>
                <a:blip r:embed="rId3"/>
                <a:stretch>
                  <a:fillRect l="-891" t="-820" r="-891"/>
                </a:stretch>
              </a:blipFill>
            </p:spPr>
            <p:txBody>
              <a:bodyPr/>
              <a:lstStyle/>
              <a:p>
                <a:r>
                  <a:rPr lang="pt-BR">
                    <a:noFill/>
                  </a:rPr>
                  <a:t> </a:t>
                </a:r>
              </a:p>
            </p:txBody>
          </p:sp>
        </mc:Fallback>
      </mc:AlternateContent>
    </p:spTree>
    <p:extLst>
      <p:ext uri="{BB962C8B-B14F-4D97-AF65-F5344CB8AC3E}">
        <p14:creationId xmlns:p14="http://schemas.microsoft.com/office/powerpoint/2010/main" val="2996941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98F01-A88D-F480-BBD9-A6198D84379D}"/>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0E82E86B-1E04-109F-C5ED-4FB72CBB3B05}"/>
                  </a:ext>
                </a:extLst>
              </p:cNvPr>
              <p:cNvSpPr txBox="1"/>
              <p:nvPr/>
            </p:nvSpPr>
            <p:spPr>
              <a:xfrm>
                <a:off x="359509" y="2002255"/>
                <a:ext cx="11441966" cy="4772012"/>
              </a:xfrm>
              <a:prstGeom prst="rect">
                <a:avLst/>
              </a:prstGeom>
              <a:solidFill>
                <a:schemeClr val="bg1"/>
              </a:solidFill>
            </p:spPr>
            <p:txBody>
              <a:bodyPr wrap="square">
                <a:spAutoFit/>
              </a:bodyPr>
              <a:lstStyle/>
              <a:p>
                <a:pPr marR="88900" algn="just">
                  <a:lnSpc>
                    <a:spcPct val="115000"/>
                  </a:lnSpc>
                  <a:spcAft>
                    <a:spcPts val="800"/>
                  </a:spcAft>
                  <a:buNone/>
                </a:pPr>
                <a:endPar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uma açaiteria, o lucro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calculado obedecendo a fórmula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+20</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−525</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onde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representa o número de baldes de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litros de açaí. Em um dia chuvoso, o lucro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foi igual a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Nessas condições, qual foi a quantidade de baldes de açaí vendidos nesse dia?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15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20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25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35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50</a:t>
                </a:r>
              </a:p>
              <a:p>
                <a:pPr marR="88900" algn="just">
                  <a:lnSpc>
                    <a:spcPct val="115000"/>
                  </a:lnSpc>
                  <a:spcAft>
                    <a:spcPts val="800"/>
                  </a:spcAft>
                  <a:buNone/>
                </a:pP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0E82E86B-1E04-109F-C5ED-4FB72CBB3B05}"/>
                  </a:ext>
                </a:extLst>
              </p:cNvPr>
              <p:cNvSpPr txBox="1">
                <a:spLocks noRot="1" noChangeAspect="1" noMove="1" noResize="1" noEditPoints="1" noAdjustHandles="1" noChangeArrowheads="1" noChangeShapeType="1" noTextEdit="1"/>
              </p:cNvSpPr>
              <p:nvPr/>
            </p:nvSpPr>
            <p:spPr>
              <a:xfrm>
                <a:off x="359509" y="2002255"/>
                <a:ext cx="11441966" cy="4772012"/>
              </a:xfrm>
              <a:prstGeom prst="rect">
                <a:avLst/>
              </a:prstGeom>
              <a:blipFill>
                <a:blip r:embed="rId2"/>
                <a:stretch>
                  <a:fillRect l="-693"/>
                </a:stretch>
              </a:blipFill>
            </p:spPr>
            <p:txBody>
              <a:bodyPr/>
              <a:lstStyle/>
              <a:p>
                <a:r>
                  <a:rPr lang="pt-BR">
                    <a:noFill/>
                  </a:rPr>
                  <a:t> </a:t>
                </a:r>
              </a:p>
            </p:txBody>
          </p:sp>
        </mc:Fallback>
      </mc:AlternateContent>
      <p:grpSp>
        <p:nvGrpSpPr>
          <p:cNvPr id="10" name="Agrupar 9">
            <a:extLst>
              <a:ext uri="{FF2B5EF4-FFF2-40B4-BE49-F238E27FC236}">
                <a16:creationId xmlns:a16="http://schemas.microsoft.com/office/drawing/2014/main" id="{9645636C-A778-1BF4-0568-25FE184D17A9}"/>
              </a:ext>
            </a:extLst>
          </p:cNvPr>
          <p:cNvGrpSpPr/>
          <p:nvPr/>
        </p:nvGrpSpPr>
        <p:grpSpPr>
          <a:xfrm>
            <a:off x="359509" y="884233"/>
            <a:ext cx="11661457" cy="1262310"/>
            <a:chOff x="359509" y="695974"/>
            <a:chExt cx="11661457" cy="1132822"/>
          </a:xfrm>
        </p:grpSpPr>
        <p:pic>
          <p:nvPicPr>
            <p:cNvPr id="4" name="Imagem 3">
              <a:extLst>
                <a:ext uri="{FF2B5EF4-FFF2-40B4-BE49-F238E27FC236}">
                  <a16:creationId xmlns:a16="http://schemas.microsoft.com/office/drawing/2014/main" id="{EC464FC3-CA8F-31F9-864A-0FDDB867F322}"/>
                </a:ext>
              </a:extLst>
            </p:cNvPr>
            <p:cNvPicPr>
              <a:picLocks noChangeAspect="1"/>
            </p:cNvPicPr>
            <p:nvPr/>
          </p:nvPicPr>
          <p:blipFill>
            <a:blip r:embed="rId3"/>
            <a:stretch>
              <a:fillRect/>
            </a:stretch>
          </p:blipFill>
          <p:spPr>
            <a:xfrm>
              <a:off x="359509" y="825462"/>
              <a:ext cx="2339087" cy="873847"/>
            </a:xfrm>
            <a:prstGeom prst="rect">
              <a:avLst/>
            </a:prstGeom>
          </p:spPr>
        </p:pic>
        <p:sp>
          <p:nvSpPr>
            <p:cNvPr id="3" name="Retângulo: Cantos Arredondados 2">
              <a:extLst>
                <a:ext uri="{FF2B5EF4-FFF2-40B4-BE49-F238E27FC236}">
                  <a16:creationId xmlns:a16="http://schemas.microsoft.com/office/drawing/2014/main" id="{E94F71E6-C73A-5D64-AFC4-703A65AA11EE}"/>
                </a:ext>
              </a:extLst>
            </p:cNvPr>
            <p:cNvSpPr/>
            <p:nvPr/>
          </p:nvSpPr>
          <p:spPr>
            <a:xfrm>
              <a:off x="2537012" y="695974"/>
              <a:ext cx="9483954" cy="1132822"/>
            </a:xfrm>
            <a:prstGeom prst="roundRect">
              <a:avLst>
                <a:gd name="adj" fmla="val 5000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dirty="0">
                  <a:solidFill>
                    <a:schemeClr val="tx1"/>
                  </a:solidFill>
                  <a:latin typeface="Arial Narrow" panose="020B0606020202030204" pitchFamily="34" charset="0"/>
                </a:rPr>
                <a:t>Caro(a) estudante, neste momento vamos exercitar a habilidade de </a:t>
              </a:r>
              <a:r>
                <a:rPr lang="pt-BR" sz="2200" b="1" dirty="0">
                  <a:solidFill>
                    <a:schemeClr val="tx1"/>
                  </a:solidFill>
                  <a:latin typeface="Arial Narrow" panose="020B0606020202030204" pitchFamily="34" charset="0"/>
                </a:rPr>
                <a:t>resolver </a:t>
              </a:r>
              <a:r>
                <a:rPr lang="pt-BR" sz="2200" dirty="0">
                  <a:solidFill>
                    <a:schemeClr val="tx1"/>
                  </a:solidFill>
                  <a:latin typeface="Arial Narrow" panose="020B0606020202030204" pitchFamily="34" charset="0"/>
                </a:rPr>
                <a:t>problema que envolva função do 2º grau. Fique atento à sua resolução, marque apenas uma alternativa e verifique a solução.</a:t>
              </a:r>
            </a:p>
          </p:txBody>
        </p:sp>
      </p:grpSp>
    </p:spTree>
    <p:extLst>
      <p:ext uri="{BB962C8B-B14F-4D97-AF65-F5344CB8AC3E}">
        <p14:creationId xmlns:p14="http://schemas.microsoft.com/office/powerpoint/2010/main" val="4327699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2AE66-57F8-97EC-CEC8-B158BDA544AE}"/>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81FCB6C1-9E5E-47EB-2CED-D4DFADB367AD}"/>
              </a:ext>
            </a:extLst>
          </p:cNvPr>
          <p:cNvPicPr>
            <a:picLocks noChangeAspect="1"/>
          </p:cNvPicPr>
          <p:nvPr/>
        </p:nvPicPr>
        <p:blipFill>
          <a:blip r:embed="rId2"/>
          <a:srcRect l="1170"/>
          <a:stretch>
            <a:fillRect/>
          </a:stretch>
        </p:blipFill>
        <p:spPr>
          <a:xfrm>
            <a:off x="156000" y="612001"/>
            <a:ext cx="3600000" cy="740667"/>
          </a:xfrm>
          <a:prstGeom prst="rect">
            <a:avLst/>
          </a:prstGeom>
        </p:spPr>
      </p:pic>
      <p:sp>
        <p:nvSpPr>
          <p:cNvPr id="4" name="CaixaDeTexto 3">
            <a:extLst>
              <a:ext uri="{FF2B5EF4-FFF2-40B4-BE49-F238E27FC236}">
                <a16:creationId xmlns:a16="http://schemas.microsoft.com/office/drawing/2014/main" id="{6123857E-C3A2-B99C-F844-47962BE9A2B6}"/>
              </a:ext>
            </a:extLst>
          </p:cNvPr>
          <p:cNvSpPr txBox="1"/>
          <p:nvPr/>
        </p:nvSpPr>
        <p:spPr>
          <a:xfrm>
            <a:off x="156000" y="1343703"/>
            <a:ext cx="5760000" cy="5231497"/>
          </a:xfrm>
          <a:prstGeom prst="rect">
            <a:avLst/>
          </a:prstGeom>
          <a:noFill/>
        </p:spPr>
        <p:txBody>
          <a:bodyPr wrap="square">
            <a:spAutoFit/>
          </a:bodyPr>
          <a:lstStyle/>
          <a:p>
            <a:pPr algn="ctr">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REPRESENTAÇÃO GRÁFICA DE UMA FUNÇÃO POLINOMIAL DO 2º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pt-BR" sz="22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pt-BR" sz="22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Parábola</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Matemática, pode ser definida como o conjunto de todos os pontos </a:t>
            </a:r>
            <a:r>
              <a:rPr lang="pt-BR" sz="2200" b="1"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P (x, y)</a:t>
            </a:r>
            <a:r>
              <a:rPr lang="pt-BR" sz="22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do plano que estão à mesma distância de um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ponto fixo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chamado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(F)</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de uma reta fixa, chamada </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diretriz (D).</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descr="Parábolas">
            <a:extLst>
              <a:ext uri="{FF2B5EF4-FFF2-40B4-BE49-F238E27FC236}">
                <a16:creationId xmlns:a16="http://schemas.microsoft.com/office/drawing/2014/main" id="{CEB6A23D-5D6E-0304-CA93-5F3B2D65A3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0000" y="2164395"/>
            <a:ext cx="2772000" cy="2795945"/>
          </a:xfrm>
          <a:prstGeom prst="rect">
            <a:avLst/>
          </a:prstGeom>
          <a:noFill/>
          <a:ln>
            <a:noFill/>
          </a:ln>
        </p:spPr>
      </p:pic>
      <p:sp>
        <p:nvSpPr>
          <p:cNvPr id="8" name="CaixaDeTexto 7">
            <a:extLst>
              <a:ext uri="{FF2B5EF4-FFF2-40B4-BE49-F238E27FC236}">
                <a16:creationId xmlns:a16="http://schemas.microsoft.com/office/drawing/2014/main" id="{AD7D6EFD-72B2-F1ED-9ED6-1F25262DE066}"/>
              </a:ext>
            </a:extLst>
          </p:cNvPr>
          <p:cNvSpPr txBox="1"/>
          <p:nvPr/>
        </p:nvSpPr>
        <p:spPr>
          <a:xfrm>
            <a:off x="6276000" y="819329"/>
            <a:ext cx="5760000" cy="5755871"/>
          </a:xfrm>
          <a:prstGeom prst="rect">
            <a:avLst/>
          </a:prstGeom>
          <a:noFill/>
        </p:spPr>
        <p:txBody>
          <a:bodyPr wrap="square">
            <a:spAutoFit/>
          </a:bodyPr>
          <a:lstStyle/>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Observe: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b="1" kern="100" dirty="0">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b="1" kern="100" dirty="0">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b="1" kern="100" dirty="0">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b="1" kern="100" dirty="0">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Desta forma, as distâncias</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entre foco e parábola e, diretriz e parábola, são iguais.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9" name="Imagem 8" descr="Gráfico, Gráfico de linhas, Gráfico de dispersão&#10;&#10;Descrição gerada automaticamente">
            <a:extLst>
              <a:ext uri="{FF2B5EF4-FFF2-40B4-BE49-F238E27FC236}">
                <a16:creationId xmlns:a16="http://schemas.microsoft.com/office/drawing/2014/main" id="{567AE1F4-B9E5-C9AF-7E33-66BB26E0E2CB}"/>
              </a:ext>
            </a:extLst>
          </p:cNvPr>
          <p:cNvPicPr>
            <a:picLocks noChangeAspect="1"/>
          </p:cNvPicPr>
          <p:nvPr/>
        </p:nvPicPr>
        <p:blipFill rotWithShape="1">
          <a:blip r:embed="rId4"/>
          <a:srcRect l="4713" t="6799" r="3353" b="2837"/>
          <a:stretch/>
        </p:blipFill>
        <p:spPr bwMode="auto">
          <a:xfrm>
            <a:off x="6244286" y="1352668"/>
            <a:ext cx="2703435" cy="2148692"/>
          </a:xfrm>
          <a:prstGeom prst="rect">
            <a:avLst/>
          </a:prstGeom>
          <a:ln>
            <a:noFill/>
          </a:ln>
          <a:extLst>
            <a:ext uri="{53640926-AAD7-44D8-BBD7-CCE9431645EC}">
              <a14:shadowObscured xmlns:a14="http://schemas.microsoft.com/office/drawing/2010/main"/>
            </a:ext>
          </a:extLst>
        </p:spPr>
      </p:pic>
      <p:pic>
        <p:nvPicPr>
          <p:cNvPr id="10" name="Imagem 9" descr="Desenho de uma pessoa&#10;&#10;Descrição gerada automaticamente com confiança baixa">
            <a:extLst>
              <a:ext uri="{FF2B5EF4-FFF2-40B4-BE49-F238E27FC236}">
                <a16:creationId xmlns:a16="http://schemas.microsoft.com/office/drawing/2014/main" id="{DB10A741-EE73-57FF-E559-8811044C72F6}"/>
              </a:ext>
            </a:extLst>
          </p:cNvPr>
          <p:cNvPicPr>
            <a:picLocks noChangeAspect="1"/>
          </p:cNvPicPr>
          <p:nvPr/>
        </p:nvPicPr>
        <p:blipFill rotWithShape="1">
          <a:blip r:embed="rId5"/>
          <a:srcRect l="4590" t="7208" r="3154" b="5363"/>
          <a:stretch/>
        </p:blipFill>
        <p:spPr bwMode="auto">
          <a:xfrm>
            <a:off x="9307721" y="1027232"/>
            <a:ext cx="2527892" cy="2218066"/>
          </a:xfrm>
          <a:prstGeom prst="rect">
            <a:avLst/>
          </a:prstGeom>
          <a:ln>
            <a:noFill/>
          </a:ln>
          <a:extLst>
            <a:ext uri="{53640926-AAD7-44D8-BBD7-CCE9431645EC}">
              <a14:shadowObscured xmlns:a14="http://schemas.microsoft.com/office/drawing/2010/main"/>
            </a:ext>
          </a:extLst>
        </p:spPr>
      </p:pic>
      <p:pic>
        <p:nvPicPr>
          <p:cNvPr id="12" name="Imagem 11" descr="Diagrama&#10;&#10;Descrição gerada automaticamente">
            <a:extLst>
              <a:ext uri="{FF2B5EF4-FFF2-40B4-BE49-F238E27FC236}">
                <a16:creationId xmlns:a16="http://schemas.microsoft.com/office/drawing/2014/main" id="{C618821B-5A21-5948-562A-D27CF0AC9248}"/>
              </a:ext>
            </a:extLst>
          </p:cNvPr>
          <p:cNvPicPr>
            <a:picLocks noChangeAspect="1"/>
          </p:cNvPicPr>
          <p:nvPr/>
        </p:nvPicPr>
        <p:blipFill rotWithShape="1">
          <a:blip r:embed="rId6"/>
          <a:srcRect l="3767" t="3758" r="4084" b="6042"/>
          <a:stretch/>
        </p:blipFill>
        <p:spPr bwMode="auto">
          <a:xfrm>
            <a:off x="7892054" y="3562367"/>
            <a:ext cx="2527892" cy="22051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94898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B6B9E20E-7A44-E2B3-0EE5-673EEA673F42}"/>
                  </a:ext>
                </a:extLst>
              </p:cNvPr>
              <p:cNvSpPr txBox="1"/>
              <p:nvPr/>
            </p:nvSpPr>
            <p:spPr>
              <a:xfrm>
                <a:off x="156000" y="862697"/>
                <a:ext cx="5760000" cy="4939301"/>
              </a:xfrm>
              <a:prstGeom prst="rect">
                <a:avLst/>
              </a:prstGeom>
              <a:noFill/>
            </p:spPr>
            <p:txBody>
              <a:bodyPr wrap="square">
                <a:spAutoFit/>
              </a:bodyPr>
              <a:lstStyle/>
              <a:p>
                <a:pPr marR="88900" algn="just">
                  <a:lnSpc>
                    <a:spcPct val="115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Considere a parábola, a seguir:</a:t>
                </a:r>
              </a:p>
              <a:p>
                <a:pPr marR="88900" algn="just">
                  <a:lnSpc>
                    <a:spcPct val="115000"/>
                  </a:lnSpc>
                  <a:spcAft>
                    <a:spcPts val="400"/>
                  </a:spcAft>
                  <a:buNone/>
                </a:pPr>
                <a:endPar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400"/>
                  </a:spcAft>
                  <a:buNone/>
                </a:pPr>
                <a:endPar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400"/>
                  </a:spcAft>
                  <a:buNone/>
                </a:pPr>
                <a:endPar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400"/>
                  </a:spcAft>
                  <a:buNone/>
                </a:pPr>
                <a:endParaRPr lang="pt-BR" sz="2200" i="1" kern="0" dirty="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endParaRPr>
              </a:p>
              <a:p>
                <a:pPr marR="88900" algn="just">
                  <a:lnSpc>
                    <a:spcPct val="115000"/>
                  </a:lnSpc>
                  <a:spcAft>
                    <a:spcPts val="400"/>
                  </a:spcAft>
                  <a:buNone/>
                </a:pPr>
                <a:endParaRPr lang="pt-BR" sz="2200" i="1" kern="0" dirty="0">
                  <a:solidFill>
                    <a:srgbClr val="000000"/>
                  </a:solidFill>
                  <a:latin typeface="Cambria Math" panose="02040503050406030204" pitchFamily="18" charset="0"/>
                  <a:ea typeface="Calibri" panose="020F0502020204030204" pitchFamily="34" charset="0"/>
                  <a:cs typeface="Times New Roman" panose="02020603050405020304" pitchFamily="18" charset="0"/>
                </a:endParaRPr>
              </a:p>
              <a:p>
                <a:pPr marR="88900" algn="just">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m:t>
                      </m:r>
                      <m:d>
                        <m:dPr>
                          <m:ctrlPr>
                            <a:rPr lang="pt-BR" sz="2200" i="1" ker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𝐹</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𝑃</m:t>
                          </m:r>
                        </m:e>
                      </m:d>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m:t>
                      </m:r>
                      <m:d>
                        <m:dPr>
                          <m:ctrlPr>
                            <a:rPr lang="pt-BR" sz="2200" i="1" ker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𝑟</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𝑃</m:t>
                          </m:r>
                        </m:e>
                      </m:d>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m:t>
                      </m:r>
                      <m:d>
                        <m:dPr>
                          <m:ctrlPr>
                            <a:rPr lang="pt-BR" sz="2200" i="1" ker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𝐹</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𝑃</m:t>
                          </m:r>
                        </m:e>
                      </m:d>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m:t>
                      </m:r>
                      <m:d>
                        <m:dPr>
                          <m:ctrlPr>
                            <a:rPr lang="pt-BR" sz="2200" i="1" ker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𝑃</m:t>
                          </m:r>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𝑃</m:t>
                              </m:r>
                            </m:e>
                            <m:sup>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e>
                      </m:d>
                    </m:oMath>
                  </m:oMathPara>
                </a14:m>
                <a:endParaRPr lang="pt-BR" sz="22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B6B9E20E-7A44-E2B3-0EE5-673EEA673F42}"/>
                  </a:ext>
                </a:extLst>
              </p:cNvPr>
              <p:cNvSpPr txBox="1">
                <a:spLocks noRot="1" noChangeAspect="1" noMove="1" noResize="1" noEditPoints="1" noAdjustHandles="1" noChangeArrowheads="1" noChangeShapeType="1" noTextEdit="1"/>
              </p:cNvSpPr>
              <p:nvPr/>
            </p:nvSpPr>
            <p:spPr>
              <a:xfrm>
                <a:off x="156000" y="862697"/>
                <a:ext cx="5760000" cy="4939301"/>
              </a:xfrm>
              <a:prstGeom prst="rect">
                <a:avLst/>
              </a:prstGeom>
              <a:blipFill>
                <a:blip r:embed="rId2"/>
                <a:stretch>
                  <a:fillRect l="-1377" t="-494"/>
                </a:stretch>
              </a:blipFill>
            </p:spPr>
            <p:txBody>
              <a:bodyPr/>
              <a:lstStyle/>
              <a:p>
                <a:r>
                  <a:rPr lang="pt-BR">
                    <a:noFill/>
                  </a:rPr>
                  <a:t> </a:t>
                </a:r>
              </a:p>
            </p:txBody>
          </p:sp>
        </mc:Fallback>
      </mc:AlternateContent>
      <p:pic>
        <p:nvPicPr>
          <p:cNvPr id="6" name="Imagem 5" descr="Uma imagem contendo Diagrama&#10;&#10;O conteúdo gerado por IA pode estar incorreto.">
            <a:extLst>
              <a:ext uri="{FF2B5EF4-FFF2-40B4-BE49-F238E27FC236}">
                <a16:creationId xmlns:a16="http://schemas.microsoft.com/office/drawing/2014/main" id="{5C27B115-9CFE-4211-477E-B84448723268}"/>
              </a:ext>
            </a:extLst>
          </p:cNvPr>
          <p:cNvPicPr>
            <a:picLocks noChangeAspect="1"/>
          </p:cNvPicPr>
          <p:nvPr/>
        </p:nvPicPr>
        <p:blipFill>
          <a:blip r:embed="rId3"/>
          <a:srcRect l="8861"/>
          <a:stretch>
            <a:fillRect/>
          </a:stretch>
        </p:blipFill>
        <p:spPr>
          <a:xfrm>
            <a:off x="295843" y="1668908"/>
            <a:ext cx="5480313" cy="2826892"/>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14628A1-EB21-9F4C-EAEC-8F2149BB4E34}"/>
                  </a:ext>
                </a:extLst>
              </p:cNvPr>
              <p:cNvSpPr txBox="1"/>
              <p:nvPr/>
            </p:nvSpPr>
            <p:spPr>
              <a:xfrm>
                <a:off x="6276002" y="847570"/>
                <a:ext cx="5760000" cy="4986430"/>
              </a:xfrm>
              <a:prstGeom prst="rect">
                <a:avLst/>
              </a:prstGeom>
              <a:noFill/>
            </p:spPr>
            <p:txBody>
              <a:bodyPr wrap="square">
                <a:spAutoFit/>
              </a:bodyPr>
              <a:lstStyle/>
              <a:p>
                <a:pPr marR="88900" algn="just">
                  <a:lnSpc>
                    <a:spcPct val="115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58775" marR="88900" lvl="0" indent="-269875" algn="just">
                  <a:lnSpc>
                    <a:spcPct val="115000"/>
                  </a:lnSpc>
                  <a:spcAft>
                    <a:spcPts val="400"/>
                  </a:spcAft>
                  <a:buFont typeface="Symbol" panose="05050102010706020507" pitchFamily="18" charset="2"/>
                  <a:buChar char=""/>
                </a:pPr>
                <a14:m>
                  <m:oMath xmlns:m="http://schemas.openxmlformats.org/officeDocument/2006/math">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𝐹</m:t>
                    </m:r>
                  </m:oMath>
                </a14:m>
                <a:r>
                  <a:rPr lang="pt-BR" sz="22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foco;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58775" marR="88900" lvl="0" indent="-269875" algn="just">
                  <a:lnSpc>
                    <a:spcPct val="115000"/>
                  </a:lnSpc>
                  <a:spcAft>
                    <a:spcPts val="400"/>
                  </a:spcAft>
                  <a:buFont typeface="Symbol" panose="05050102010706020507" pitchFamily="18" charset="2"/>
                  <a:buChar char=""/>
                </a:pPr>
                <a14:m>
                  <m:oMath xmlns:m="http://schemas.openxmlformats.org/officeDocument/2006/math">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𝑃</m:t>
                    </m:r>
                  </m:oMath>
                </a14:m>
                <a:r>
                  <a:rPr lang="pt-BR" sz="22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 ponto qualquer da parábola;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58775" marR="88900" lvl="0" indent="-269875" algn="just">
                  <a:lnSpc>
                    <a:spcPct val="115000"/>
                  </a:lnSpc>
                  <a:spcAft>
                    <a:spcPts val="400"/>
                  </a:spcAft>
                  <a:buFont typeface="Symbol" panose="05050102010706020507" pitchFamily="18" charset="2"/>
                  <a:buChar char=""/>
                </a:pPr>
                <a14:m>
                  <m:oMath xmlns:m="http://schemas.openxmlformats.org/officeDocument/2006/math">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𝑟</m:t>
                    </m:r>
                  </m:oMath>
                </a14:m>
                <a:r>
                  <a:rPr lang="pt-BR" sz="22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diretriz;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58775" marR="88900" lvl="0" indent="-269875" algn="just">
                  <a:lnSpc>
                    <a:spcPct val="115000"/>
                  </a:lnSpc>
                  <a:spcAft>
                    <a:spcPts val="400"/>
                  </a:spcAft>
                  <a:buFont typeface="Symbol" panose="05050102010706020507" pitchFamily="18" charset="2"/>
                  <a:buChar char=""/>
                </a:pPr>
                <a14:m>
                  <m:oMath xmlns:m="http://schemas.openxmlformats.org/officeDocument/2006/math">
                    <m:r>
                      <a:rPr lang="pt-BR" sz="2200" i="1" ker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m:t>
                    </m:r>
                  </m:oMath>
                </a14:m>
                <a:r>
                  <a:rPr lang="pt-BR" sz="22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representa a distância entre os objetos elencados dentro dos parênteses.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maioria dos casos, estudamos parábolas com eixo vertical. Consequentemente, essas parábolas podem ter concavidade</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cima”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 concavidade </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baixo”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Dada a função que caracteriza uma parábola, é possível verificar algumas características, para isso, devemos analisar os coeficientes </a:t>
                </a:r>
                <a14:m>
                  <m:oMath xmlns:m="http://schemas.openxmlformats.org/officeDocument/2006/math">
                    <m:r>
                      <a:rPr lang="pt-BR" sz="2200" b="1" i="1" kern="100">
                        <a:solidFill>
                          <a:srgbClr val="A02B93"/>
                        </a:solidFill>
                        <a:effectLst/>
                        <a:latin typeface="Cambria Math" panose="02040503050406030204" pitchFamily="18" charset="0"/>
                        <a:ea typeface="Calibri" panose="020F0502020204030204" pitchFamily="34" charset="0"/>
                        <a:cs typeface="Times New Roman" panose="02020603050405020304" pitchFamily="18" charset="0"/>
                      </a:rPr>
                      <m:t>𝒂</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da função.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E14628A1-EB21-9F4C-EAEC-8F2149BB4E34}"/>
                  </a:ext>
                </a:extLst>
              </p:cNvPr>
              <p:cNvSpPr txBox="1">
                <a:spLocks noRot="1" noChangeAspect="1" noMove="1" noResize="1" noEditPoints="1" noAdjustHandles="1" noChangeArrowheads="1" noChangeShapeType="1" noTextEdit="1"/>
              </p:cNvSpPr>
              <p:nvPr/>
            </p:nvSpPr>
            <p:spPr>
              <a:xfrm>
                <a:off x="6276002" y="847570"/>
                <a:ext cx="5760000" cy="4986430"/>
              </a:xfrm>
              <a:prstGeom prst="rect">
                <a:avLst/>
              </a:prstGeom>
              <a:blipFill>
                <a:blip r:embed="rId4"/>
                <a:stretch>
                  <a:fillRect l="-1377" t="-489" b="-1711"/>
                </a:stretch>
              </a:blipFill>
            </p:spPr>
            <p:txBody>
              <a:bodyPr/>
              <a:lstStyle/>
              <a:p>
                <a:r>
                  <a:rPr lang="pt-BR">
                    <a:noFill/>
                  </a:rPr>
                  <a:t> </a:t>
                </a:r>
              </a:p>
            </p:txBody>
          </p:sp>
        </mc:Fallback>
      </mc:AlternateContent>
    </p:spTree>
    <p:extLst>
      <p:ext uri="{BB962C8B-B14F-4D97-AF65-F5344CB8AC3E}">
        <p14:creationId xmlns:p14="http://schemas.microsoft.com/office/powerpoint/2010/main" val="1696444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9E00BD5-2701-132D-B78E-DC5971F5B29A}"/>
                  </a:ext>
                </a:extLst>
              </p:cNvPr>
              <p:cNvSpPr txBox="1"/>
              <p:nvPr/>
            </p:nvSpPr>
            <p:spPr>
              <a:xfrm>
                <a:off x="155999" y="1332471"/>
                <a:ext cx="5760000" cy="836960"/>
              </a:xfrm>
              <a:prstGeom prst="rect">
                <a:avLst/>
              </a:prstGeom>
              <a:noFill/>
            </p:spPr>
            <p:txBody>
              <a:bodyPr wrap="square">
                <a:spAutoFit/>
              </a:bodyPr>
              <a:lstStyle/>
              <a:p>
                <a:pPr marL="358775" lvl="0" indent="-269875" algn="just">
                  <a:lnSpc>
                    <a:spcPct val="115000"/>
                  </a:lnSpc>
                  <a:buFont typeface="Wingdings" panose="05000000000000000000" pitchFamily="2"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&gt;0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parábola tem concavidade</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cima”.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9E00BD5-2701-132D-B78E-DC5971F5B29A}"/>
                  </a:ext>
                </a:extLst>
              </p:cNvPr>
              <p:cNvSpPr txBox="1">
                <a:spLocks noRot="1" noChangeAspect="1" noMove="1" noResize="1" noEditPoints="1" noAdjustHandles="1" noChangeArrowheads="1" noChangeShapeType="1" noTextEdit="1"/>
              </p:cNvSpPr>
              <p:nvPr/>
            </p:nvSpPr>
            <p:spPr>
              <a:xfrm>
                <a:off x="155999" y="1332471"/>
                <a:ext cx="5760000" cy="836960"/>
              </a:xfrm>
              <a:prstGeom prst="rect">
                <a:avLst/>
              </a:prstGeom>
              <a:blipFill>
                <a:blip r:embed="rId2"/>
                <a:stretch>
                  <a:fillRect t="-2920" r="-1483" b="-14599"/>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0DF631B1-4C25-9787-FE2E-4138B3EA4006}"/>
              </a:ext>
            </a:extLst>
          </p:cNvPr>
          <p:cNvPicPr>
            <a:picLocks noChangeAspect="1"/>
          </p:cNvPicPr>
          <p:nvPr/>
        </p:nvPicPr>
        <p:blipFill>
          <a:blip r:embed="rId3"/>
          <a:srcRect t="1649" b="13139"/>
          <a:stretch>
            <a:fillRect/>
          </a:stretch>
        </p:blipFill>
        <p:spPr>
          <a:xfrm>
            <a:off x="515999" y="2399852"/>
            <a:ext cx="5040000" cy="3255680"/>
          </a:xfrm>
          <a:prstGeom prst="rect">
            <a:avLst/>
          </a:prstGeom>
        </p:spPr>
      </p:pic>
      <p:pic>
        <p:nvPicPr>
          <p:cNvPr id="5" name="Imagem 4" descr="Diagrama&#10;&#10;O conteúdo gerado por IA pode estar incorreto.">
            <a:extLst>
              <a:ext uri="{FF2B5EF4-FFF2-40B4-BE49-F238E27FC236}">
                <a16:creationId xmlns:a16="http://schemas.microsoft.com/office/drawing/2014/main" id="{1B69A9D2-C331-C4E4-281A-D11220A1D07F}"/>
              </a:ext>
            </a:extLst>
          </p:cNvPr>
          <p:cNvPicPr>
            <a:picLocks noChangeAspect="1"/>
          </p:cNvPicPr>
          <p:nvPr/>
        </p:nvPicPr>
        <p:blipFill>
          <a:blip r:embed="rId4"/>
          <a:srcRect l="5472" b="11991"/>
          <a:stretch>
            <a:fillRect/>
          </a:stretch>
        </p:blipFill>
        <p:spPr>
          <a:xfrm>
            <a:off x="6636003" y="2330886"/>
            <a:ext cx="5039998" cy="2996616"/>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4BF8F4E-CEBF-A36A-747C-45AA8137C2D6}"/>
                  </a:ext>
                </a:extLst>
              </p:cNvPr>
              <p:cNvSpPr txBox="1"/>
              <p:nvPr/>
            </p:nvSpPr>
            <p:spPr>
              <a:xfrm>
                <a:off x="6276002" y="1332471"/>
                <a:ext cx="5760000" cy="836960"/>
              </a:xfrm>
              <a:prstGeom prst="rect">
                <a:avLst/>
              </a:prstGeom>
              <a:noFill/>
            </p:spPr>
            <p:txBody>
              <a:bodyPr wrap="square">
                <a:spAutoFit/>
              </a:bodyPr>
              <a:lstStyle/>
              <a:p>
                <a:pPr marL="447675" lvl="0" indent="-268288" algn="just">
                  <a:lnSpc>
                    <a:spcPct val="115000"/>
                  </a:lnSpc>
                  <a:spcAft>
                    <a:spcPts val="800"/>
                  </a:spcAft>
                  <a:buFont typeface="Wingdings" panose="05000000000000000000" pitchFamily="2"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&lt;0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parábola tem concavidade</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baixo”.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14BF8F4E-CEBF-A36A-747C-45AA8137C2D6}"/>
                  </a:ext>
                </a:extLst>
              </p:cNvPr>
              <p:cNvSpPr txBox="1">
                <a:spLocks noRot="1" noChangeAspect="1" noMove="1" noResize="1" noEditPoints="1" noAdjustHandles="1" noChangeArrowheads="1" noChangeShapeType="1" noTextEdit="1"/>
              </p:cNvSpPr>
              <p:nvPr/>
            </p:nvSpPr>
            <p:spPr>
              <a:xfrm>
                <a:off x="6276002" y="1332471"/>
                <a:ext cx="5760000" cy="836960"/>
              </a:xfrm>
              <a:prstGeom prst="rect">
                <a:avLst/>
              </a:prstGeom>
              <a:blipFill>
                <a:blip r:embed="rId5"/>
                <a:stretch>
                  <a:fillRect t="-2920" r="-1483" b="-14599"/>
                </a:stretch>
              </a:blipFill>
            </p:spPr>
            <p:txBody>
              <a:bodyPr/>
              <a:lstStyle/>
              <a:p>
                <a:r>
                  <a:rPr lang="pt-BR">
                    <a:noFill/>
                  </a:rPr>
                  <a:t> </a:t>
                </a:r>
              </a:p>
            </p:txBody>
          </p:sp>
        </mc:Fallback>
      </mc:AlternateContent>
    </p:spTree>
    <p:extLst>
      <p:ext uri="{BB962C8B-B14F-4D97-AF65-F5344CB8AC3E}">
        <p14:creationId xmlns:p14="http://schemas.microsoft.com/office/powerpoint/2010/main" val="25430273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Conector reto 12">
            <a:extLst>
              <a:ext uri="{FF2B5EF4-FFF2-40B4-BE49-F238E27FC236}">
                <a16:creationId xmlns:a16="http://schemas.microsoft.com/office/drawing/2014/main" id="{A3970819-4CB4-048E-8D3D-AE5A3711AD4A}"/>
              </a:ext>
            </a:extLst>
          </p:cNvPr>
          <p:cNvCxnSpPr>
            <a:stCxn id="3" idx="0"/>
          </p:cNvCxnSpPr>
          <p:nvPr/>
        </p:nvCxnSpPr>
        <p:spPr>
          <a:xfrm>
            <a:off x="6096000" y="796480"/>
            <a:ext cx="0" cy="58015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F9BCADE-DCCA-65C7-1932-824F9364BB99}"/>
                  </a:ext>
                </a:extLst>
              </p:cNvPr>
              <p:cNvSpPr txBox="1"/>
              <p:nvPr/>
            </p:nvSpPr>
            <p:spPr>
              <a:xfrm>
                <a:off x="156000" y="796480"/>
                <a:ext cx="11880000" cy="447238"/>
              </a:xfrm>
              <a:prstGeom prst="rect">
                <a:avLst/>
              </a:prstGeom>
              <a:solidFill>
                <a:schemeClr val="bg1"/>
              </a:solid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Considere uma função quadrática do tipo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 discriminante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𝑎𝑐</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F9BCADE-DCCA-65C7-1932-824F9364BB99}"/>
                  </a:ext>
                </a:extLst>
              </p:cNvPr>
              <p:cNvSpPr txBox="1">
                <a:spLocks noRot="1" noChangeAspect="1" noMove="1" noResize="1" noEditPoints="1" noAdjustHandles="1" noChangeArrowheads="1" noChangeShapeType="1" noTextEdit="1"/>
              </p:cNvSpPr>
              <p:nvPr/>
            </p:nvSpPr>
            <p:spPr>
              <a:xfrm>
                <a:off x="156000" y="796480"/>
                <a:ext cx="11880000" cy="447238"/>
              </a:xfrm>
              <a:prstGeom prst="rect">
                <a:avLst/>
              </a:prstGeom>
              <a:blipFill>
                <a:blip r:embed="rId2"/>
                <a:stretch>
                  <a:fillRect l="-667" t="-5479" b="-2739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B99E78A-98FA-3C8F-6555-319CA3952195}"/>
                  </a:ext>
                </a:extLst>
              </p:cNvPr>
              <p:cNvSpPr txBox="1"/>
              <p:nvPr/>
            </p:nvSpPr>
            <p:spPr>
              <a:xfrm>
                <a:off x="155999" y="1396123"/>
                <a:ext cx="4153905" cy="4566828"/>
              </a:xfrm>
              <a:prstGeom prst="rect">
                <a:avLst/>
              </a:prstGeom>
              <a:solidFill>
                <a:schemeClr val="bg1"/>
              </a:solidFill>
            </p:spPr>
            <p:txBody>
              <a:bodyPr wrap="square">
                <a:spAutoFit/>
              </a:bodyPr>
              <a:lstStyle/>
              <a:p>
                <a:pPr marL="179388" lvl="0" indent="-179388" algn="just">
                  <a:lnSpc>
                    <a:spcPct val="115000"/>
                  </a:lnSpc>
                  <a:spcAft>
                    <a:spcPts val="800"/>
                  </a:spcAft>
                  <a:buFont typeface="Wingdings" panose="05000000000000000000" pitchFamily="2"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parábola intercepta o eixo das abscissas em um ponto.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79388" indent="-179388"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marL="179388" indent="-179388"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79388" lvl="0" indent="-179388" algn="just">
                  <a:lnSpc>
                    <a:spcPct val="115000"/>
                  </a:lnSpc>
                  <a:spcAft>
                    <a:spcPts val="800"/>
                  </a:spcAft>
                  <a:buFont typeface="Wingdings" panose="05000000000000000000" pitchFamily="2"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&gt;0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parábola intercepta o eixo das abscissas em dois pontos.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79388" indent="-179388"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marL="179388" indent="-179388"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79388" lvl="0" indent="-179388" algn="just">
                  <a:lnSpc>
                    <a:spcPct val="115000"/>
                  </a:lnSpc>
                  <a:spcAft>
                    <a:spcPts val="800"/>
                  </a:spcAft>
                  <a:buFont typeface="Wingdings" panose="05000000000000000000" pitchFamily="2"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&lt; 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parábola não intercepta o eixo das abscissas.</a:t>
                </a:r>
              </a:p>
            </p:txBody>
          </p:sp>
        </mc:Choice>
        <mc:Fallback xmlns="">
          <p:sp>
            <p:nvSpPr>
              <p:cNvPr id="5" name="CaixaDeTexto 4">
                <a:extLst>
                  <a:ext uri="{FF2B5EF4-FFF2-40B4-BE49-F238E27FC236}">
                    <a16:creationId xmlns:a16="http://schemas.microsoft.com/office/drawing/2014/main" id="{EB99E78A-98FA-3C8F-6555-319CA3952195}"/>
                  </a:ext>
                </a:extLst>
              </p:cNvPr>
              <p:cNvSpPr txBox="1">
                <a:spLocks noRot="1" noChangeAspect="1" noMove="1" noResize="1" noEditPoints="1" noAdjustHandles="1" noChangeArrowheads="1" noChangeShapeType="1" noTextEdit="1"/>
              </p:cNvSpPr>
              <p:nvPr/>
            </p:nvSpPr>
            <p:spPr>
              <a:xfrm>
                <a:off x="155999" y="1396123"/>
                <a:ext cx="4153905" cy="4566828"/>
              </a:xfrm>
              <a:prstGeom prst="rect">
                <a:avLst/>
              </a:prstGeom>
              <a:blipFill>
                <a:blip r:embed="rId3"/>
                <a:stretch>
                  <a:fillRect l="-1615" t="-534" r="-1909" b="-2003"/>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6A186EF6-DB20-4943-E890-5E6B133D9247}"/>
              </a:ext>
            </a:extLst>
          </p:cNvPr>
          <p:cNvPicPr>
            <a:picLocks noChangeAspect="1"/>
          </p:cNvPicPr>
          <p:nvPr/>
        </p:nvPicPr>
        <p:blipFill>
          <a:blip r:embed="rId4"/>
          <a:srcRect l="1227" r="46608" b="29701"/>
          <a:stretch>
            <a:fillRect/>
          </a:stretch>
        </p:blipFill>
        <p:spPr>
          <a:xfrm>
            <a:off x="4309903" y="1324403"/>
            <a:ext cx="6813084" cy="1393172"/>
          </a:xfrm>
          <a:prstGeom prst="rect">
            <a:avLst/>
          </a:prstGeom>
        </p:spPr>
      </p:pic>
      <p:pic>
        <p:nvPicPr>
          <p:cNvPr id="9" name="Imagem 8">
            <a:extLst>
              <a:ext uri="{FF2B5EF4-FFF2-40B4-BE49-F238E27FC236}">
                <a16:creationId xmlns:a16="http://schemas.microsoft.com/office/drawing/2014/main" id="{937025E1-2BA8-2A7D-3804-B45719CA35EA}"/>
              </a:ext>
            </a:extLst>
          </p:cNvPr>
          <p:cNvPicPr>
            <a:picLocks noChangeAspect="1"/>
          </p:cNvPicPr>
          <p:nvPr/>
        </p:nvPicPr>
        <p:blipFill>
          <a:blip r:embed="rId5"/>
          <a:srcRect l="1272" r="45853" b="30356"/>
          <a:stretch>
            <a:fillRect/>
          </a:stretch>
        </p:blipFill>
        <p:spPr>
          <a:xfrm>
            <a:off x="4309904" y="3176545"/>
            <a:ext cx="7106146" cy="1387781"/>
          </a:xfrm>
          <a:prstGeom prst="rect">
            <a:avLst/>
          </a:prstGeom>
        </p:spPr>
      </p:pic>
      <p:pic>
        <p:nvPicPr>
          <p:cNvPr id="11" name="Imagem 10">
            <a:extLst>
              <a:ext uri="{FF2B5EF4-FFF2-40B4-BE49-F238E27FC236}">
                <a16:creationId xmlns:a16="http://schemas.microsoft.com/office/drawing/2014/main" id="{A235D74B-ACDE-A012-023A-DBF53C14D9FF}"/>
              </a:ext>
            </a:extLst>
          </p:cNvPr>
          <p:cNvPicPr>
            <a:picLocks noChangeAspect="1"/>
          </p:cNvPicPr>
          <p:nvPr/>
        </p:nvPicPr>
        <p:blipFill>
          <a:blip r:embed="rId6"/>
          <a:srcRect l="1478" r="46165" b="21765"/>
          <a:stretch>
            <a:fillRect/>
          </a:stretch>
        </p:blipFill>
        <p:spPr>
          <a:xfrm>
            <a:off x="4309904" y="4884495"/>
            <a:ext cx="6813084" cy="1612658"/>
          </a:xfrm>
          <a:prstGeom prst="rect">
            <a:avLst/>
          </a:prstGeom>
        </p:spPr>
      </p:pic>
    </p:spTree>
    <p:extLst>
      <p:ext uri="{BB962C8B-B14F-4D97-AF65-F5344CB8AC3E}">
        <p14:creationId xmlns:p14="http://schemas.microsoft.com/office/powerpoint/2010/main" val="12527626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B48989D4-A9EC-C335-0E67-D077D2765953}"/>
                  </a:ext>
                </a:extLst>
              </p:cNvPr>
              <p:cNvSpPr txBox="1"/>
              <p:nvPr/>
            </p:nvSpPr>
            <p:spPr>
              <a:xfrm>
                <a:off x="224115" y="753749"/>
                <a:ext cx="11880000" cy="939168"/>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coeficiente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determina onde a parábola intercepta o eixo das ordenadas.</a:t>
                </a:r>
              </a:p>
              <a:p>
                <a:pPr lvl="0"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B48989D4-A9EC-C335-0E67-D077D2765953}"/>
                  </a:ext>
                </a:extLst>
              </p:cNvPr>
              <p:cNvSpPr txBox="1">
                <a:spLocks noRot="1" noChangeAspect="1" noMove="1" noResize="1" noEditPoints="1" noAdjustHandles="1" noChangeArrowheads="1" noChangeShapeType="1" noTextEdit="1"/>
              </p:cNvSpPr>
              <p:nvPr/>
            </p:nvSpPr>
            <p:spPr>
              <a:xfrm>
                <a:off x="224115" y="753749"/>
                <a:ext cx="11880000" cy="939168"/>
              </a:xfrm>
              <a:prstGeom prst="rect">
                <a:avLst/>
              </a:prstGeom>
              <a:blipFill>
                <a:blip r:embed="rId2"/>
                <a:stretch>
                  <a:fillRect l="-564" t="-2597"/>
                </a:stretch>
              </a:blipFill>
            </p:spPr>
            <p:txBody>
              <a:bodyPr/>
              <a:lstStyle/>
              <a:p>
                <a:r>
                  <a:rPr lang="pt-BR">
                    <a:noFill/>
                  </a:rPr>
                  <a:t> </a:t>
                </a:r>
              </a:p>
            </p:txBody>
          </p:sp>
        </mc:Fallback>
      </mc:AlternateContent>
      <p:grpSp>
        <p:nvGrpSpPr>
          <p:cNvPr id="8" name="Agrupar 7">
            <a:extLst>
              <a:ext uri="{FF2B5EF4-FFF2-40B4-BE49-F238E27FC236}">
                <a16:creationId xmlns:a16="http://schemas.microsoft.com/office/drawing/2014/main" id="{6D2C3FF7-44B3-E0F6-4C5F-58EEFE5EEFC8}"/>
              </a:ext>
            </a:extLst>
          </p:cNvPr>
          <p:cNvGrpSpPr/>
          <p:nvPr/>
        </p:nvGrpSpPr>
        <p:grpSpPr>
          <a:xfrm>
            <a:off x="224116" y="1575413"/>
            <a:ext cx="11295531" cy="5013646"/>
            <a:chOff x="224116" y="1575413"/>
            <a:chExt cx="11295531" cy="5013646"/>
          </a:xfrm>
        </p:grpSpPr>
        <p:sp>
          <p:nvSpPr>
            <p:cNvPr id="5" name="Retângulo: Cantos Arredondados 4">
              <a:extLst>
                <a:ext uri="{FF2B5EF4-FFF2-40B4-BE49-F238E27FC236}">
                  <a16:creationId xmlns:a16="http://schemas.microsoft.com/office/drawing/2014/main" id="{BA4CBAA6-BA7A-3E2D-3D58-F4C2E59B7B3E}"/>
                </a:ext>
              </a:extLst>
            </p:cNvPr>
            <p:cNvSpPr/>
            <p:nvPr/>
          </p:nvSpPr>
          <p:spPr>
            <a:xfrm>
              <a:off x="224117" y="1775012"/>
              <a:ext cx="11295530" cy="4814047"/>
            </a:xfrm>
            <a:prstGeom prst="roundRect">
              <a:avLst>
                <a:gd name="adj" fmla="val 9859"/>
              </a:avLst>
            </a:prstGeom>
            <a:solidFill>
              <a:schemeClr val="bg1"/>
            </a:solidFill>
            <a:ln w="19050">
              <a:solidFill>
                <a:srgbClr val="E87C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spcAft>
                  <a:spcPts val="800"/>
                </a:spcAft>
              </a:pPr>
              <a:r>
                <a:rPr lang="pt-BR" sz="2200" b="1" dirty="0">
                  <a:solidFill>
                    <a:srgbClr val="0070C0"/>
                  </a:solidFill>
                  <a:latin typeface="Arial Narrow" panose="020B0606020202030204" pitchFamily="34" charset="0"/>
                </a:rPr>
                <a:t>Eixo de simetria</a:t>
              </a:r>
            </a:p>
            <a:p>
              <a:pPr algn="ctr">
                <a:lnSpc>
                  <a:spcPct val="114000"/>
                </a:lnSpc>
                <a:spcAft>
                  <a:spcPts val="800"/>
                </a:spcAft>
              </a:pPr>
              <a:endParaRPr lang="pt-BR" sz="2200" b="1" dirty="0">
                <a:solidFill>
                  <a:schemeClr val="tx1"/>
                </a:solidFill>
                <a:latin typeface="Arial Narrow" panose="020B0606020202030204" pitchFamily="34" charset="0"/>
              </a:endParaRPr>
            </a:p>
            <a:p>
              <a:pPr algn="just">
                <a:lnSpc>
                  <a:spcPct val="114000"/>
                </a:lnSpc>
                <a:spcAft>
                  <a:spcPts val="800"/>
                </a:spcAft>
              </a:pPr>
              <a:r>
                <a:rPr lang="pt-BR" sz="2200" dirty="0">
                  <a:solidFill>
                    <a:schemeClr val="tx1"/>
                  </a:solidFill>
                  <a:latin typeface="Arial Narrow" panose="020B0606020202030204" pitchFamily="34" charset="0"/>
                </a:rPr>
                <a:t>O eixo de simetria de uma parábola é a </a:t>
              </a:r>
              <a:r>
                <a:rPr lang="pt-BR" sz="2200" u="sng" dirty="0">
                  <a:solidFill>
                    <a:schemeClr val="tx1"/>
                  </a:solidFill>
                  <a:latin typeface="Arial Narrow" panose="020B0606020202030204" pitchFamily="34" charset="0"/>
                  <a:hlinkClick r:id="rId3">
                    <a:extLst>
                      <a:ext uri="{A12FA001-AC4F-418D-AE19-62706E023703}">
                        <ahyp:hlinkClr xmlns:ahyp="http://schemas.microsoft.com/office/drawing/2018/hyperlinkcolor" val="tx"/>
                      </a:ext>
                    </a:extLst>
                  </a:hlinkClick>
                </a:rPr>
                <a:t>reta</a:t>
              </a:r>
              <a:r>
                <a:rPr lang="pt-BR" sz="2200" dirty="0">
                  <a:solidFill>
                    <a:schemeClr val="tx1"/>
                  </a:solidFill>
                  <a:latin typeface="Arial Narrow" panose="020B0606020202030204" pitchFamily="34" charset="0"/>
                </a:rPr>
                <a:t> </a:t>
              </a:r>
              <a:r>
                <a:rPr lang="pt-BR" sz="2200" u="sng" dirty="0">
                  <a:solidFill>
                    <a:schemeClr val="tx1"/>
                  </a:solidFill>
                  <a:latin typeface="Arial Narrow" panose="020B0606020202030204" pitchFamily="34" charset="0"/>
                  <a:hlinkClick r:id="rId3">
                    <a:extLst>
                      <a:ext uri="{A12FA001-AC4F-418D-AE19-62706E023703}">
                        <ahyp:hlinkClr xmlns:ahyp="http://schemas.microsoft.com/office/drawing/2018/hyperlinkcolor" val="tx"/>
                      </a:ext>
                    </a:extLst>
                  </a:hlinkClick>
                </a:rPr>
                <a:t>perpendicular</a:t>
              </a:r>
              <a:r>
                <a:rPr lang="pt-BR" sz="2200" dirty="0">
                  <a:solidFill>
                    <a:schemeClr val="tx1"/>
                  </a:solidFill>
                  <a:latin typeface="Arial Narrow" panose="020B0606020202030204" pitchFamily="34" charset="0"/>
                </a:rPr>
                <a:t> à diretriz que passa pelo vértice da parábola.</a:t>
              </a:r>
            </a:p>
            <a:p>
              <a:pPr algn="just">
                <a:lnSpc>
                  <a:spcPct val="114000"/>
                </a:lnSpc>
                <a:spcAft>
                  <a:spcPts val="800"/>
                </a:spcAft>
              </a:pPr>
              <a:r>
                <a:rPr lang="pt-BR" sz="2200" dirty="0">
                  <a:solidFill>
                    <a:schemeClr val="tx1"/>
                  </a:solidFill>
                  <a:latin typeface="Arial Narrow" panose="020B0606020202030204" pitchFamily="34" charset="0"/>
                </a:rPr>
                <a:t>Essa reta também </a:t>
              </a:r>
              <a:r>
                <a:rPr lang="pt-BR" sz="2200" b="1" dirty="0">
                  <a:solidFill>
                    <a:srgbClr val="0070C0"/>
                  </a:solidFill>
                  <a:latin typeface="Arial Narrow" panose="020B0606020202030204" pitchFamily="34" charset="0"/>
                </a:rPr>
                <a:t>contém o foco</a:t>
              </a:r>
              <a:r>
                <a:rPr lang="pt-BR" sz="2200" dirty="0">
                  <a:solidFill>
                    <a:srgbClr val="0070C0"/>
                  </a:solidFill>
                  <a:latin typeface="Arial Narrow" panose="020B0606020202030204" pitchFamily="34" charset="0"/>
                </a:rPr>
                <a:t> </a:t>
              </a:r>
              <a:r>
                <a:rPr lang="pt-BR" sz="2200" b="1" dirty="0">
                  <a:solidFill>
                    <a:srgbClr val="0070C0"/>
                  </a:solidFill>
                  <a:latin typeface="Arial Narrow" panose="020B0606020202030204" pitchFamily="34" charset="0"/>
                </a:rPr>
                <a:t>da parábola</a:t>
              </a:r>
              <a:r>
                <a:rPr lang="pt-BR" sz="2200" b="1" dirty="0">
                  <a:solidFill>
                    <a:schemeClr val="tx1"/>
                  </a:solidFill>
                  <a:latin typeface="Arial Narrow" panose="020B0606020202030204" pitchFamily="34" charset="0"/>
                </a:rPr>
                <a:t>.</a:t>
              </a:r>
              <a:r>
                <a:rPr lang="pt-BR" sz="2200" dirty="0">
                  <a:solidFill>
                    <a:schemeClr val="tx1"/>
                  </a:solidFill>
                  <a:latin typeface="Arial Narrow" panose="020B0606020202030204" pitchFamily="34" charset="0"/>
                </a:rPr>
                <a:t> Ela é assim chamado, pois segmenta a parábola em duas partes simétricas.</a:t>
              </a:r>
            </a:p>
            <a:p>
              <a:pPr algn="just">
                <a:lnSpc>
                  <a:spcPct val="114000"/>
                </a:lnSpc>
                <a:spcAft>
                  <a:spcPts val="800"/>
                </a:spcAft>
              </a:pPr>
              <a:endParaRPr lang="pt-BR" sz="2200" dirty="0">
                <a:solidFill>
                  <a:schemeClr val="tx1"/>
                </a:solidFill>
                <a:latin typeface="Arial Narrow" panose="020B0606020202030204" pitchFamily="34" charset="0"/>
              </a:endParaRPr>
            </a:p>
            <a:p>
              <a:pPr algn="just">
                <a:lnSpc>
                  <a:spcPct val="114000"/>
                </a:lnSpc>
                <a:spcAft>
                  <a:spcPts val="800"/>
                </a:spcAft>
              </a:pPr>
              <a:endParaRPr lang="pt-BR" sz="2200" dirty="0">
                <a:solidFill>
                  <a:schemeClr val="tx1"/>
                </a:solidFill>
                <a:latin typeface="Arial Narrow" panose="020B0606020202030204" pitchFamily="34" charset="0"/>
              </a:endParaRPr>
            </a:p>
            <a:p>
              <a:pPr algn="just">
                <a:lnSpc>
                  <a:spcPct val="114000"/>
                </a:lnSpc>
                <a:spcAft>
                  <a:spcPts val="800"/>
                </a:spcAft>
              </a:pPr>
              <a:endParaRPr lang="pt-BR" sz="2200" dirty="0">
                <a:solidFill>
                  <a:schemeClr val="tx1"/>
                </a:solidFill>
                <a:latin typeface="Arial Narrow" panose="020B0606020202030204" pitchFamily="34" charset="0"/>
              </a:endParaRPr>
            </a:p>
            <a:p>
              <a:pPr algn="just">
                <a:lnSpc>
                  <a:spcPct val="114000"/>
                </a:lnSpc>
                <a:spcAft>
                  <a:spcPts val="800"/>
                </a:spcAft>
              </a:pPr>
              <a:endParaRPr lang="pt-BR" sz="2200" dirty="0">
                <a:solidFill>
                  <a:schemeClr val="tx1"/>
                </a:solidFill>
                <a:latin typeface="Arial Narrow" panose="020B0606020202030204" pitchFamily="34" charset="0"/>
              </a:endParaRPr>
            </a:p>
            <a:p>
              <a:pPr algn="just">
                <a:lnSpc>
                  <a:spcPct val="114000"/>
                </a:lnSpc>
                <a:spcAft>
                  <a:spcPts val="800"/>
                </a:spcAft>
              </a:pP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a:extLst>
                <a:ext uri="{FF2B5EF4-FFF2-40B4-BE49-F238E27FC236}">
                  <a16:creationId xmlns:a16="http://schemas.microsoft.com/office/drawing/2014/main" id="{7A027448-9AD3-D93D-3D7E-09024551F9F4}"/>
                </a:ext>
              </a:extLst>
            </p:cNvPr>
            <p:cNvPicPr>
              <a:picLocks noChangeAspect="1"/>
            </p:cNvPicPr>
            <p:nvPr/>
          </p:nvPicPr>
          <p:blipFill>
            <a:blip r:embed="rId4"/>
            <a:stretch>
              <a:fillRect/>
            </a:stretch>
          </p:blipFill>
          <p:spPr>
            <a:xfrm>
              <a:off x="224116" y="1575413"/>
              <a:ext cx="2514547" cy="939168"/>
            </a:xfrm>
            <a:prstGeom prst="rect">
              <a:avLst/>
            </a:prstGeom>
          </p:spPr>
        </p:pic>
      </p:grpSp>
      <p:pic>
        <p:nvPicPr>
          <p:cNvPr id="7" name="Imagem 6">
            <a:extLst>
              <a:ext uri="{FF2B5EF4-FFF2-40B4-BE49-F238E27FC236}">
                <a16:creationId xmlns:a16="http://schemas.microsoft.com/office/drawing/2014/main" id="{2AC798D6-3E73-699A-C074-60A6444BAA65}"/>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266065" y="4057521"/>
            <a:ext cx="3659869" cy="2179458"/>
          </a:xfrm>
          <a:prstGeom prst="rect">
            <a:avLst/>
          </a:prstGeom>
          <a:noFill/>
          <a:ln>
            <a:noFill/>
          </a:ln>
        </p:spPr>
      </p:pic>
    </p:spTree>
    <p:extLst>
      <p:ext uri="{BB962C8B-B14F-4D97-AF65-F5344CB8AC3E}">
        <p14:creationId xmlns:p14="http://schemas.microsoft.com/office/powerpoint/2010/main" val="751796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ABFF6DE-CFF7-C130-0FFA-2F8821B8B63A}"/>
                  </a:ext>
                </a:extLst>
              </p:cNvPr>
              <p:cNvSpPr txBox="1"/>
              <p:nvPr/>
            </p:nvSpPr>
            <p:spPr>
              <a:xfrm>
                <a:off x="156000" y="830479"/>
                <a:ext cx="5760000" cy="3480376"/>
              </a:xfrm>
              <a:prstGeom prst="rect">
                <a:avLst/>
              </a:prstGeom>
              <a:noFill/>
            </p:spPr>
            <p:txBody>
              <a:bodyPr wrap="square">
                <a:spAutoFit/>
              </a:bodyPr>
              <a:lstStyle/>
              <a:p>
                <a:pPr marL="342900" marR="88900" lvl="0" indent="-342900" algn="just">
                  <a:lnSpc>
                    <a:spcPct val="115000"/>
                  </a:lnSpc>
                  <a:spcAft>
                    <a:spcPts val="8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Construção do gráfico de Funções Polinomiais do 2º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a construção deste tipo de gráfico, assim como na função do 1º grau, é necessário atribuirmos valores reais para </a:t>
                </a:r>
                <a14:m>
                  <m:oMath xmlns:m="http://schemas.openxmlformats.org/officeDocument/2006/math">
                    <m:r>
                      <a:rPr lang="pt-BR" sz="22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fim de obtermos valores correspondentes para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8890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Construindo o gráfico da função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ABFF6DE-CFF7-C130-0FFA-2F8821B8B63A}"/>
                  </a:ext>
                </a:extLst>
              </p:cNvPr>
              <p:cNvSpPr txBox="1">
                <a:spLocks noRot="1" noChangeAspect="1" noMove="1" noResize="1" noEditPoints="1" noAdjustHandles="1" noChangeArrowheads="1" noChangeShapeType="1" noTextEdit="1"/>
              </p:cNvSpPr>
              <p:nvPr/>
            </p:nvSpPr>
            <p:spPr>
              <a:xfrm>
                <a:off x="156000" y="830479"/>
                <a:ext cx="5760000" cy="3480376"/>
              </a:xfrm>
              <a:prstGeom prst="rect">
                <a:avLst/>
              </a:prstGeom>
              <a:blipFill>
                <a:blip r:embed="rId2"/>
                <a:stretch>
                  <a:fillRect l="-1483" t="-876" b="-2802"/>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51453981-CD18-818A-B21A-88126F19D703}"/>
              </a:ext>
            </a:extLst>
          </p:cNvPr>
          <p:cNvPicPr>
            <a:picLocks noChangeAspect="1"/>
          </p:cNvPicPr>
          <p:nvPr/>
        </p:nvPicPr>
        <p:blipFill>
          <a:blip r:embed="rId3"/>
          <a:srcRect l="3628" r="55543" b="17809"/>
          <a:stretch>
            <a:fillRect/>
          </a:stretch>
        </p:blipFill>
        <p:spPr>
          <a:xfrm>
            <a:off x="876000" y="4402295"/>
            <a:ext cx="4320000" cy="2136612"/>
          </a:xfrm>
          <a:prstGeom prst="rect">
            <a:avLst/>
          </a:prstGeom>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2BEA9BC9-CFDB-F5AE-20FA-B9246992FF73}"/>
                  </a:ext>
                </a:extLst>
              </p:cNvPr>
              <p:cNvSpPr txBox="1"/>
              <p:nvPr/>
            </p:nvSpPr>
            <p:spPr>
              <a:xfrm>
                <a:off x="6186000" y="639562"/>
                <a:ext cx="5940000" cy="2800767"/>
              </a:xfrm>
              <a:prstGeom prst="rect">
                <a:avLst/>
              </a:prstGeom>
              <a:noFill/>
            </p:spPr>
            <p:txBody>
              <a:bodyPr wrap="square">
                <a:spAutoFit/>
              </a:bodyPr>
              <a:lstStyle/>
              <a:p>
                <a:pPr marR="88900"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lvl="0" algn="jus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&gt;0, </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função possui a concavidade voltada para cima;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lvl="0" algn="jus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=0, </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parábola intercepta o eixo das abscissas em um ponto;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lvl="0" algn="jus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parábola intercepta o eixo das ordenadas no ponto (0, 0). </a:t>
                </a:r>
              </a:p>
              <a:p>
                <a:pPr marR="88900" lvl="0" algn="just"/>
                <a:r>
                  <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Portanto: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2BEA9BC9-CFDB-F5AE-20FA-B9246992FF73}"/>
                  </a:ext>
                </a:extLst>
              </p:cNvPr>
              <p:cNvSpPr txBox="1">
                <a:spLocks noRot="1" noChangeAspect="1" noMove="1" noResize="1" noEditPoints="1" noAdjustHandles="1" noChangeArrowheads="1" noChangeShapeType="1" noTextEdit="1"/>
              </p:cNvSpPr>
              <p:nvPr/>
            </p:nvSpPr>
            <p:spPr>
              <a:xfrm>
                <a:off x="6186000" y="639562"/>
                <a:ext cx="5940000" cy="2800767"/>
              </a:xfrm>
              <a:prstGeom prst="rect">
                <a:avLst/>
              </a:prstGeom>
              <a:blipFill>
                <a:blip r:embed="rId4"/>
                <a:stretch>
                  <a:fillRect l="-1335" t="-1307" b="-3704"/>
                </a:stretch>
              </a:blipFill>
            </p:spPr>
            <p:txBody>
              <a:bodyPr/>
              <a:lstStyle/>
              <a:p>
                <a:r>
                  <a:rPr lang="pt-BR">
                    <a:noFill/>
                  </a:rPr>
                  <a:t> </a:t>
                </a:r>
              </a:p>
            </p:txBody>
          </p:sp>
        </mc:Fallback>
      </mc:AlternateContent>
      <p:pic>
        <p:nvPicPr>
          <p:cNvPr id="7" name="Imagem 6" descr="Gráfico&#10;&#10;Descrição gerada automaticamente com confiança média">
            <a:extLst>
              <a:ext uri="{FF2B5EF4-FFF2-40B4-BE49-F238E27FC236}">
                <a16:creationId xmlns:a16="http://schemas.microsoft.com/office/drawing/2014/main" id="{3C3B6DD5-A937-6668-FA8D-147FC26B719E}"/>
              </a:ext>
            </a:extLst>
          </p:cNvPr>
          <p:cNvPicPr>
            <a:picLocks noChangeAspect="1"/>
          </p:cNvPicPr>
          <p:nvPr/>
        </p:nvPicPr>
        <p:blipFill rotWithShape="1">
          <a:blip r:embed="rId5"/>
          <a:srcRect l="26198" b="43995"/>
          <a:stretch/>
        </p:blipFill>
        <p:spPr bwMode="auto">
          <a:xfrm>
            <a:off x="7393125" y="3193336"/>
            <a:ext cx="3757690" cy="33455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2447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1E85E410-0737-3A10-F76D-81A136BD06F9}"/>
                  </a:ext>
                </a:extLst>
              </p:cNvPr>
              <p:cNvSpPr txBox="1"/>
              <p:nvPr/>
            </p:nvSpPr>
            <p:spPr>
              <a:xfrm>
                <a:off x="156000" y="896026"/>
                <a:ext cx="5760000" cy="6025239"/>
              </a:xfrm>
              <a:prstGeom prst="rect">
                <a:avLst/>
              </a:prstGeom>
              <a:noFill/>
            </p:spPr>
            <p:txBody>
              <a:bodyPr wrap="square">
                <a:spAutoFit/>
              </a:bodyPr>
              <a:lstStyle/>
              <a:p>
                <a:pPr marL="342900" marR="88900" lvl="0" indent="-254000" algn="just">
                  <a:lnSpc>
                    <a:spcPct val="150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Construindo o gráfico da função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5000"/>
                  </a:lnSpc>
                  <a:spcAft>
                    <a:spcPts val="8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8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800"/>
                  </a:spcAft>
                  <a:buNone/>
                </a:pPr>
                <a:endParaRPr lang="pt-BR" sz="1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R="88900" algn="just">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88900" lvl="0" indent="-254000" algn="jus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&lt;0, </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função possui a concavidade voltada para baixo;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88900" lvl="0" indent="-254000" algn="jus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=0, </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parábola intercepta o eixo das abscissas em um ponto;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88900" lvl="0" indent="-254000" algn="just">
                  <a:spcAft>
                    <a:spcPts val="800"/>
                  </a:spcAf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parábola intercepta o eixo das ordenadas no ponto (0, 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1E85E410-0737-3A10-F76D-81A136BD06F9}"/>
                  </a:ext>
                </a:extLst>
              </p:cNvPr>
              <p:cNvSpPr txBox="1">
                <a:spLocks noRot="1" noChangeAspect="1" noMove="1" noResize="1" noEditPoints="1" noAdjustHandles="1" noChangeArrowheads="1" noChangeShapeType="1" noTextEdit="1"/>
              </p:cNvSpPr>
              <p:nvPr/>
            </p:nvSpPr>
            <p:spPr>
              <a:xfrm>
                <a:off x="156000" y="896026"/>
                <a:ext cx="5760000" cy="6025239"/>
              </a:xfrm>
              <a:prstGeom prst="rect">
                <a:avLst/>
              </a:prstGeom>
              <a:blipFill>
                <a:blip r:embed="rId2"/>
                <a:stretch>
                  <a:fillRect l="-1377"/>
                </a:stretch>
              </a:blipFill>
            </p:spPr>
            <p:txBody>
              <a:bodyPr/>
              <a:lstStyle/>
              <a:p>
                <a:r>
                  <a:rPr lang="pt-BR">
                    <a:noFill/>
                  </a:rPr>
                  <a:t> </a:t>
                </a:r>
              </a:p>
            </p:txBody>
          </p:sp>
        </mc:Fallback>
      </mc:AlternateContent>
      <p:pic>
        <p:nvPicPr>
          <p:cNvPr id="4" name="Imagem 3" descr="Gráfico, Gráfico de linhas&#10;&#10;Descrição gerada automaticamente">
            <a:extLst>
              <a:ext uri="{FF2B5EF4-FFF2-40B4-BE49-F238E27FC236}">
                <a16:creationId xmlns:a16="http://schemas.microsoft.com/office/drawing/2014/main" id="{22360723-661E-2320-A482-F66621791498}"/>
              </a:ext>
            </a:extLst>
          </p:cNvPr>
          <p:cNvPicPr>
            <a:picLocks noChangeAspect="1"/>
          </p:cNvPicPr>
          <p:nvPr/>
        </p:nvPicPr>
        <p:blipFill rotWithShape="1">
          <a:blip r:embed="rId3"/>
          <a:srcRect l="41166" t="1" r="1" b="42763"/>
          <a:stretch/>
        </p:blipFill>
        <p:spPr bwMode="auto">
          <a:xfrm>
            <a:off x="6881701" y="1254620"/>
            <a:ext cx="4475163" cy="5108080"/>
          </a:xfrm>
          <a:prstGeom prst="rect">
            <a:avLst/>
          </a:prstGeom>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98871A9A-0594-A40D-BC57-A97C6642DCE2}"/>
              </a:ext>
            </a:extLst>
          </p:cNvPr>
          <p:cNvPicPr>
            <a:picLocks noChangeAspect="1"/>
          </p:cNvPicPr>
          <p:nvPr/>
        </p:nvPicPr>
        <p:blipFill>
          <a:blip r:embed="rId4"/>
          <a:srcRect r="55295" b="16819"/>
          <a:stretch>
            <a:fillRect/>
          </a:stretch>
        </p:blipFill>
        <p:spPr>
          <a:xfrm>
            <a:off x="439569" y="1569584"/>
            <a:ext cx="5317591" cy="2430916"/>
          </a:xfrm>
          <a:prstGeom prst="rect">
            <a:avLst/>
          </a:prstGeom>
        </p:spPr>
      </p:pic>
      <p:sp>
        <p:nvSpPr>
          <p:cNvPr id="8" name="CaixaDeTexto 7">
            <a:extLst>
              <a:ext uri="{FF2B5EF4-FFF2-40B4-BE49-F238E27FC236}">
                <a16:creationId xmlns:a16="http://schemas.microsoft.com/office/drawing/2014/main" id="{E44130B3-0750-F174-BFF0-35E16FFD3B62}"/>
              </a:ext>
            </a:extLst>
          </p:cNvPr>
          <p:cNvSpPr txBox="1"/>
          <p:nvPr/>
        </p:nvSpPr>
        <p:spPr>
          <a:xfrm>
            <a:off x="6276000" y="672407"/>
            <a:ext cx="5760000" cy="447238"/>
          </a:xfrm>
          <a:prstGeom prst="rect">
            <a:avLst/>
          </a:prstGeom>
          <a:noFill/>
        </p:spPr>
        <p:txBody>
          <a:bodyPr wrap="square">
            <a:spAutoFit/>
          </a:bodyPr>
          <a:lstStyle/>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Portanto: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582019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69E2EA4F-4263-C153-F968-675F96A6941D}"/>
                  </a:ext>
                </a:extLst>
              </p:cNvPr>
              <p:cNvSpPr txBox="1"/>
              <p:nvPr/>
            </p:nvSpPr>
            <p:spPr>
              <a:xfrm>
                <a:off x="156000" y="898114"/>
                <a:ext cx="5832424" cy="2976777"/>
              </a:xfrm>
              <a:prstGeom prst="rect">
                <a:avLst/>
              </a:prstGeom>
              <a:noFill/>
            </p:spPr>
            <p:txBody>
              <a:bodyPr wrap="square">
                <a:spAutoFit/>
              </a:bodyPr>
              <a:lstStyle/>
              <a:p>
                <a:pPr marR="88900" lvl="0" algn="just">
                  <a:lnSpc>
                    <a:spcPct val="110000"/>
                  </a:lnSpc>
                  <a:spcAft>
                    <a:spcPts val="4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Construindo o gráfico da função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0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0000"/>
                  </a:lnSpc>
                  <a:spcAft>
                    <a:spcPts val="400"/>
                  </a:spcAft>
                  <a:buNone/>
                </a:pPr>
                <a:endPar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0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0000"/>
                  </a:lnSpc>
                  <a:spcAft>
                    <a:spcPts val="400"/>
                  </a:spcAft>
                  <a:buNone/>
                </a:pPr>
                <a:endPar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0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R="88900" algn="just">
                  <a:lnSpc>
                    <a:spcPct val="110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69E2EA4F-4263-C153-F968-675F96A6941D}"/>
                  </a:ext>
                </a:extLst>
              </p:cNvPr>
              <p:cNvSpPr txBox="1">
                <a:spLocks noRot="1" noChangeAspect="1" noMove="1" noResize="1" noEditPoints="1" noAdjustHandles="1" noChangeArrowheads="1" noChangeShapeType="1" noTextEdit="1"/>
              </p:cNvSpPr>
              <p:nvPr/>
            </p:nvSpPr>
            <p:spPr>
              <a:xfrm>
                <a:off x="156000" y="898114"/>
                <a:ext cx="5832424" cy="2976777"/>
              </a:xfrm>
              <a:prstGeom prst="rect">
                <a:avLst/>
              </a:prstGeom>
              <a:blipFill>
                <a:blip r:embed="rId2"/>
                <a:stretch>
                  <a:fillRect l="-1360" t="-1022"/>
                </a:stretch>
              </a:blipFill>
            </p:spPr>
            <p:txBody>
              <a:bodyPr/>
              <a:lstStyle/>
              <a:p>
                <a:r>
                  <a:rPr lang="pt-BR">
                    <a:noFill/>
                  </a:rPr>
                  <a:t> </a:t>
                </a:r>
              </a:p>
            </p:txBody>
          </p:sp>
        </mc:Fallback>
      </mc:AlternateContent>
      <p:sp>
        <p:nvSpPr>
          <p:cNvPr id="4" name="CaixaDeTexto 3">
            <a:extLst>
              <a:ext uri="{FF2B5EF4-FFF2-40B4-BE49-F238E27FC236}">
                <a16:creationId xmlns:a16="http://schemas.microsoft.com/office/drawing/2014/main" id="{277C789B-09C4-8F72-13B2-A87271205C71}"/>
              </a:ext>
            </a:extLst>
          </p:cNvPr>
          <p:cNvSpPr txBox="1"/>
          <p:nvPr/>
        </p:nvSpPr>
        <p:spPr>
          <a:xfrm>
            <a:off x="6203576" y="898114"/>
            <a:ext cx="5832424" cy="447238"/>
          </a:xfrm>
          <a:prstGeom prst="rect">
            <a:avLst/>
          </a:prstGeom>
          <a:noFill/>
        </p:spPr>
        <p:txBody>
          <a:bodyPr wrap="square">
            <a:spAutoFit/>
          </a:bodyPr>
          <a:lstStyle/>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Portanto: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descr="Gráfico, Gráfico de linhas&#10;&#10;Descrição gerada automaticamente">
            <a:extLst>
              <a:ext uri="{FF2B5EF4-FFF2-40B4-BE49-F238E27FC236}">
                <a16:creationId xmlns:a16="http://schemas.microsoft.com/office/drawing/2014/main" id="{C6721389-4C4F-F7C8-BC04-D3649DEA35AF}"/>
              </a:ext>
            </a:extLst>
          </p:cNvPr>
          <p:cNvPicPr>
            <a:picLocks noChangeAspect="1"/>
          </p:cNvPicPr>
          <p:nvPr/>
        </p:nvPicPr>
        <p:blipFill rotWithShape="1">
          <a:blip r:embed="rId3"/>
          <a:srcRect l="6580" b="12708"/>
          <a:stretch/>
        </p:blipFill>
        <p:spPr bwMode="auto">
          <a:xfrm>
            <a:off x="6622929" y="1345351"/>
            <a:ext cx="4724164" cy="5179274"/>
          </a:xfrm>
          <a:prstGeom prst="rect">
            <a:avLst/>
          </a:prstGeom>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FC9B0EB2-15E8-C8B5-5C66-0B4DDACF290A}"/>
              </a:ext>
            </a:extLst>
          </p:cNvPr>
          <p:cNvPicPr>
            <a:picLocks noChangeAspect="1"/>
          </p:cNvPicPr>
          <p:nvPr/>
        </p:nvPicPr>
        <p:blipFill>
          <a:blip r:embed="rId4"/>
          <a:srcRect r="52524" b="14046"/>
          <a:stretch>
            <a:fillRect/>
          </a:stretch>
        </p:blipFill>
        <p:spPr>
          <a:xfrm>
            <a:off x="451579" y="1345351"/>
            <a:ext cx="5256441" cy="2976776"/>
          </a:xfrm>
          <a:prstGeom prst="rect">
            <a:avLst/>
          </a:prstGeom>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E101F5AE-152F-2400-FD7E-AC14D9D7E242}"/>
                  </a:ext>
                </a:extLst>
              </p:cNvPr>
              <p:cNvSpPr txBox="1"/>
              <p:nvPr/>
            </p:nvSpPr>
            <p:spPr>
              <a:xfrm>
                <a:off x="156000" y="4325065"/>
                <a:ext cx="5832424" cy="2462213"/>
              </a:xfrm>
              <a:prstGeom prst="rect">
                <a:avLst/>
              </a:prstGeom>
              <a:noFill/>
            </p:spPr>
            <p:txBody>
              <a:bodyPr wrap="square">
                <a:spAutoFit/>
              </a:bodyPr>
              <a:lstStyle/>
              <a:p>
                <a:pPr marR="88900" algn="jus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85725" marR="88900" lvl="0" algn="jus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&lt;0, </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função possui a concavidade voltada para baixo;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85725" marR="88900" lvl="0" algn="jus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&gt;0, </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parábola intercepta o eixo das abscissas em dois pontos;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85725" marR="88900" lvl="0" algn="just">
                  <a:buFont typeface="Wingdings" panose="05000000000000000000" pitchFamily="2" charset="2"/>
                  <a:buChar char=""/>
                </a:pP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parábola intercepta o eixo das ordenadas no ponto (0, 3).</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E101F5AE-152F-2400-FD7E-AC14D9D7E242}"/>
                  </a:ext>
                </a:extLst>
              </p:cNvPr>
              <p:cNvSpPr txBox="1">
                <a:spLocks noRot="1" noChangeAspect="1" noMove="1" noResize="1" noEditPoints="1" noAdjustHandles="1" noChangeArrowheads="1" noChangeShapeType="1" noTextEdit="1"/>
              </p:cNvSpPr>
              <p:nvPr/>
            </p:nvSpPr>
            <p:spPr>
              <a:xfrm>
                <a:off x="156000" y="4325065"/>
                <a:ext cx="5832424" cy="2462213"/>
              </a:xfrm>
              <a:prstGeom prst="rect">
                <a:avLst/>
              </a:prstGeom>
              <a:blipFill>
                <a:blip r:embed="rId5"/>
                <a:stretch>
                  <a:fillRect l="-1360" t="-1238" b="-4455"/>
                </a:stretch>
              </a:blipFill>
            </p:spPr>
            <p:txBody>
              <a:bodyPr/>
              <a:lstStyle/>
              <a:p>
                <a:r>
                  <a:rPr lang="pt-BR">
                    <a:noFill/>
                  </a:rPr>
                  <a:t> </a:t>
                </a:r>
              </a:p>
            </p:txBody>
          </p:sp>
        </mc:Fallback>
      </mc:AlternateContent>
    </p:spTree>
    <p:extLst>
      <p:ext uri="{BB962C8B-B14F-4D97-AF65-F5344CB8AC3E}">
        <p14:creationId xmlns:p14="http://schemas.microsoft.com/office/powerpoint/2010/main" val="2930017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B6567-65A3-A848-ACDC-2147C5B8FFFD}"/>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550B31E1-78E3-9E04-2374-3FC94272E40F}"/>
              </a:ext>
            </a:extLst>
          </p:cNvPr>
          <p:cNvPicPr>
            <a:picLocks noChangeAspect="1"/>
          </p:cNvPicPr>
          <p:nvPr/>
        </p:nvPicPr>
        <p:blipFill>
          <a:blip r:embed="rId2"/>
          <a:stretch>
            <a:fillRect/>
          </a:stretch>
        </p:blipFill>
        <p:spPr>
          <a:xfrm>
            <a:off x="6257365" y="1693182"/>
            <a:ext cx="5760000" cy="2400326"/>
          </a:xfrm>
          <a:prstGeom prst="rect">
            <a:avLst/>
          </a:prstGeom>
        </p:spPr>
      </p:pic>
      <p:grpSp>
        <p:nvGrpSpPr>
          <p:cNvPr id="8" name="Agrupar 7">
            <a:extLst>
              <a:ext uri="{FF2B5EF4-FFF2-40B4-BE49-F238E27FC236}">
                <a16:creationId xmlns:a16="http://schemas.microsoft.com/office/drawing/2014/main" id="{4D25E460-94E4-3168-7759-C5EDF98AEF2B}"/>
              </a:ext>
            </a:extLst>
          </p:cNvPr>
          <p:cNvGrpSpPr/>
          <p:nvPr/>
        </p:nvGrpSpPr>
        <p:grpSpPr>
          <a:xfrm>
            <a:off x="174635" y="1786582"/>
            <a:ext cx="5768965" cy="2073976"/>
            <a:chOff x="174635" y="1786582"/>
            <a:chExt cx="5768965" cy="2073976"/>
          </a:xfrm>
        </p:grpSpPr>
        <mc:AlternateContent xmlns:mc="http://schemas.openxmlformats.org/markup-compatibility/2006" xmlns:a14="http://schemas.microsoft.com/office/drawing/2010/main">
          <mc:Choice Requires="a14">
            <p:sp>
              <p:nvSpPr>
                <p:cNvPr id="14" name="Retângulo: Cantos Arredondados 13">
                  <a:extLst>
                    <a:ext uri="{FF2B5EF4-FFF2-40B4-BE49-F238E27FC236}">
                      <a16:creationId xmlns:a16="http://schemas.microsoft.com/office/drawing/2014/main" id="{EF06A191-0A21-488A-6825-46A3C513F00A}"/>
                    </a:ext>
                  </a:extLst>
                </p:cNvPr>
                <p:cNvSpPr/>
                <p:nvPr/>
              </p:nvSpPr>
              <p:spPr>
                <a:xfrm>
                  <a:off x="183600" y="2118838"/>
                  <a:ext cx="5760000" cy="1741720"/>
                </a:xfrm>
                <a:prstGeom prst="roundRect">
                  <a:avLst>
                    <a:gd name="adj" fmla="val 21591"/>
                  </a:avLst>
                </a:prstGeom>
                <a:solidFill>
                  <a:schemeClr val="bg1"/>
                </a:solidFill>
                <a:ln w="28575">
                  <a:solidFill>
                    <a:srgbClr val="90C8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792288" algn="just">
                    <a:spcAft>
                      <a:spcPts val="400"/>
                    </a:spcAft>
                    <a:buNone/>
                  </a:pPr>
                  <a:r>
                    <a:rPr lang="pt-BR" sz="2200" dirty="0">
                      <a:solidFill>
                        <a:schemeClr val="tx1"/>
                      </a:solidFill>
                      <a:latin typeface="Arial Narrow" panose="020B0606020202030204" pitchFamily="34" charset="0"/>
                    </a:rPr>
                    <a:t>Os pontos em que a parábola intercepta o eixo das abscissas (eixo </a:t>
                  </a:r>
                  <a14:m>
                    <m:oMath xmlns:m="http://schemas.openxmlformats.org/officeDocument/2006/math">
                      <m:r>
                        <a:rPr lang="pt-BR" sz="2200" b="1" i="1">
                          <a:solidFill>
                            <a:schemeClr val="tx1"/>
                          </a:solidFill>
                          <a:latin typeface="Cambria Math" panose="02040503050406030204" pitchFamily="18" charset="0"/>
                        </a:rPr>
                        <m:t>𝒙</m:t>
                      </m:r>
                    </m:oMath>
                  </a14:m>
                  <a:r>
                    <a:rPr lang="pt-BR" sz="2200" dirty="0">
                      <a:solidFill>
                        <a:schemeClr val="tx1"/>
                      </a:solidFill>
                      <a:latin typeface="Arial Narrow" panose="020B0606020202030204" pitchFamily="34" charset="0"/>
                    </a:rPr>
                    <a:t>), são denominados </a:t>
                  </a:r>
                  <a:r>
                    <a:rPr lang="pt-BR" sz="2200" u="sng" dirty="0">
                      <a:solidFill>
                        <a:schemeClr val="tx1"/>
                      </a:solidFill>
                      <a:latin typeface="Arial Narrow" panose="020B0606020202030204" pitchFamily="34" charset="0"/>
                    </a:rPr>
                    <a:t>zeros da função</a:t>
                  </a:r>
                  <a:r>
                    <a:rPr lang="pt-BR" sz="2200" dirty="0">
                      <a:solidFill>
                        <a:schemeClr val="tx1"/>
                      </a:solidFill>
                      <a:latin typeface="Arial Narrow" panose="020B0606020202030204" pitchFamily="34" charset="0"/>
                    </a:rPr>
                    <a:t>. Isso ocorre pois igualamos a função a zero (</a:t>
                  </a:r>
                  <a14:m>
                    <m:oMath xmlns:m="http://schemas.openxmlformats.org/officeDocument/2006/math">
                      <m:r>
                        <a:rPr lang="pt-BR" sz="2200" b="1" i="1">
                          <a:solidFill>
                            <a:schemeClr val="tx1"/>
                          </a:solidFill>
                          <a:latin typeface="Cambria Math" panose="02040503050406030204" pitchFamily="18" charset="0"/>
                        </a:rPr>
                        <m:t>𝒇</m:t>
                      </m:r>
                      <m:d>
                        <m:dPr>
                          <m:ctrlPr>
                            <a:rPr lang="pt-BR" sz="2200" i="1">
                              <a:solidFill>
                                <a:schemeClr val="tx1"/>
                              </a:solidFill>
                              <a:latin typeface="Cambria Math" panose="02040503050406030204" pitchFamily="18" charset="0"/>
                            </a:rPr>
                          </m:ctrlPr>
                        </m:dPr>
                        <m:e>
                          <m:r>
                            <a:rPr lang="pt-BR" sz="2200" b="1" i="1">
                              <a:solidFill>
                                <a:schemeClr val="tx1"/>
                              </a:solidFill>
                              <a:latin typeface="Cambria Math" panose="02040503050406030204" pitchFamily="18" charset="0"/>
                            </a:rPr>
                            <m:t>𝒙</m:t>
                          </m:r>
                        </m:e>
                      </m:d>
                      <m:r>
                        <a:rPr lang="pt-BR" sz="2200" b="1" i="1">
                          <a:solidFill>
                            <a:schemeClr val="tx1"/>
                          </a:solidFill>
                          <a:latin typeface="Cambria Math" panose="02040503050406030204" pitchFamily="18" charset="0"/>
                        </a:rPr>
                        <m:t>=</m:t>
                      </m:r>
                      <m:r>
                        <a:rPr lang="pt-BR" sz="2200" b="1" i="1">
                          <a:solidFill>
                            <a:schemeClr val="tx1"/>
                          </a:solidFill>
                          <a:latin typeface="Cambria Math" panose="02040503050406030204" pitchFamily="18" charset="0"/>
                        </a:rPr>
                        <m:t>𝟎</m:t>
                      </m:r>
                    </m:oMath>
                  </a14:m>
                  <a:r>
                    <a:rPr lang="pt-BR" sz="2200" dirty="0">
                      <a:solidFill>
                        <a:schemeClr val="tx1"/>
                      </a:solidFill>
                      <a:latin typeface="Arial Narrow" panose="020B0606020202030204" pitchFamily="34" charset="0"/>
                    </a:rPr>
                    <a:t>).</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4" name="Retângulo: Cantos Arredondados 13">
                  <a:extLst>
                    <a:ext uri="{FF2B5EF4-FFF2-40B4-BE49-F238E27FC236}">
                      <a16:creationId xmlns:a16="http://schemas.microsoft.com/office/drawing/2014/main" id="{EF06A191-0A21-488A-6825-46A3C513F00A}"/>
                    </a:ext>
                  </a:extLst>
                </p:cNvPr>
                <p:cNvSpPr>
                  <a:spLocks noRot="1" noChangeAspect="1" noMove="1" noResize="1" noEditPoints="1" noAdjustHandles="1" noChangeArrowheads="1" noChangeShapeType="1" noTextEdit="1"/>
                </p:cNvSpPr>
                <p:nvPr/>
              </p:nvSpPr>
              <p:spPr>
                <a:xfrm>
                  <a:off x="183600" y="2118838"/>
                  <a:ext cx="5760000" cy="1741720"/>
                </a:xfrm>
                <a:prstGeom prst="roundRect">
                  <a:avLst>
                    <a:gd name="adj" fmla="val 21591"/>
                  </a:avLst>
                </a:prstGeom>
                <a:blipFill>
                  <a:blip r:embed="rId3"/>
                  <a:stretch>
                    <a:fillRect/>
                  </a:stretch>
                </a:blipFill>
                <a:ln w="28575">
                  <a:solidFill>
                    <a:srgbClr val="90C84C"/>
                  </a:solidFill>
                </a:ln>
              </p:spPr>
              <p:txBody>
                <a:bodyPr/>
                <a:lstStyle/>
                <a:p>
                  <a:r>
                    <a:rPr lang="pt-BR">
                      <a:noFill/>
                    </a:rPr>
                    <a:t> </a:t>
                  </a:r>
                </a:p>
              </p:txBody>
            </p:sp>
          </mc:Fallback>
        </mc:AlternateContent>
        <p:pic>
          <p:nvPicPr>
            <p:cNvPr id="7" name="Imagem 6">
              <a:extLst>
                <a:ext uri="{FF2B5EF4-FFF2-40B4-BE49-F238E27FC236}">
                  <a16:creationId xmlns:a16="http://schemas.microsoft.com/office/drawing/2014/main" id="{6834F2F1-F967-6550-1836-4AA7EC30F68F}"/>
                </a:ext>
              </a:extLst>
            </p:cNvPr>
            <p:cNvPicPr>
              <a:picLocks noChangeAspect="1"/>
            </p:cNvPicPr>
            <p:nvPr/>
          </p:nvPicPr>
          <p:blipFill>
            <a:blip r:embed="rId4"/>
            <a:stretch>
              <a:fillRect/>
            </a:stretch>
          </p:blipFill>
          <p:spPr>
            <a:xfrm>
              <a:off x="174635" y="1786582"/>
              <a:ext cx="1800000" cy="842675"/>
            </a:xfrm>
            <a:prstGeom prst="rect">
              <a:avLst/>
            </a:prstGeom>
          </p:spPr>
        </p:pic>
      </p:grpSp>
    </p:spTree>
    <p:extLst>
      <p:ext uri="{BB962C8B-B14F-4D97-AF65-F5344CB8AC3E}">
        <p14:creationId xmlns:p14="http://schemas.microsoft.com/office/powerpoint/2010/main" val="18856615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683D9-DA9B-98AD-9CA2-E9DB68664C40}"/>
            </a:ext>
          </a:extLst>
        </p:cNvPr>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1D098D52-217F-AB7B-565A-9A5A161AB814}"/>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49414"/>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C62838A-F49A-A7EA-AB67-5EB462D1984A}"/>
                  </a:ext>
                </a:extLst>
              </p:cNvPr>
              <p:cNvSpPr txBox="1"/>
              <p:nvPr/>
            </p:nvSpPr>
            <p:spPr>
              <a:xfrm>
                <a:off x="156000" y="1298605"/>
                <a:ext cx="5760000" cy="5196359"/>
              </a:xfrm>
              <a:prstGeom prst="rect">
                <a:avLst/>
              </a:prstGeom>
              <a:noFill/>
            </p:spPr>
            <p:txBody>
              <a:bodyPr wrap="square">
                <a:spAutoFit/>
              </a:bodyPr>
              <a:lstStyle/>
              <a:p>
                <a:pPr algn="just">
                  <a:spcAft>
                    <a:spcPts val="400"/>
                  </a:spcAft>
                  <a:buNone/>
                </a:pPr>
                <a:r>
                  <a:rPr lang="pt-BR" sz="21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Leia a situação, a seguir, e resolva o que é proposto.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 função polinomial do 2º grau tem várias aplicações. Na Física, por exemplo, ela possui um papel importante na análise dos movimentos uniformemente variados (MUV), pois em razão da aceleração, ocorre a variação da velocidade e do espaço dos corpos em função do tempo.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Na Física, a sentença que relaciona o espaço em função do tempo é dada por:</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d>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𝑉</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Onde,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aceleração,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espaço ou posição, </a:t>
                </a:r>
                <a14:m>
                  <m:oMath xmlns:m="http://schemas.openxmlformats.org/officeDocument/2006/math">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posição inicial, </a:t>
                </a:r>
                <a14:m>
                  <m:oMath xmlns:m="http://schemas.openxmlformats.org/officeDocument/2006/math">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𝑉</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velocidade inicial e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tempo.</a:t>
                </a:r>
              </a:p>
              <a:p>
                <a:pPr algn="just">
                  <a:spcAft>
                    <a:spcPts val="400"/>
                  </a:spcAft>
                </a:pPr>
                <a:r>
                  <a:rPr lang="pt-BR" sz="2100" kern="100" dirty="0">
                    <a:latin typeface="Arial Narrow" panose="020B0606020202030204" pitchFamily="34" charset="0"/>
                    <a:ea typeface="Calibri" panose="020F0502020204030204" pitchFamily="34" charset="0"/>
                    <a:cs typeface="Times New Roman" panose="02020603050405020304" pitchFamily="18" charset="0"/>
                  </a:rPr>
                  <a:t>Um exemplo de um móvel realizando um MUV é dado pela função: </a:t>
                </a:r>
                <a14:m>
                  <m:oMath xmlns:m="http://schemas.openxmlformats.org/officeDocument/2006/math">
                    <m:r>
                      <a:rPr lang="pt-BR" sz="2100" i="1" kern="100">
                        <a:latin typeface="Cambria Math" panose="02040503050406030204" pitchFamily="18" charset="0"/>
                        <a:ea typeface="Calibri" panose="020F0502020204030204" pitchFamily="34" charset="0"/>
                        <a:cs typeface="Times New Roman" panose="02020603050405020304" pitchFamily="18" charset="0"/>
                      </a:rPr>
                      <m:t>𝑆</m:t>
                    </m:r>
                    <m:d>
                      <m:dPr>
                        <m:ctrlPr>
                          <a:rPr lang="pt-BR" sz="2100" i="1" kern="100">
                            <a:latin typeface="Cambria Math" panose="02040503050406030204" pitchFamily="18" charset="0"/>
                            <a:ea typeface="Calibri" panose="020F0502020204030204" pitchFamily="34" charset="0"/>
                            <a:cs typeface="Times New Roman" panose="02020603050405020304" pitchFamily="18" charset="0"/>
                          </a:rPr>
                        </m:ctrlPr>
                      </m:dPr>
                      <m:e>
                        <m:r>
                          <a:rPr lang="pt-BR" sz="2100" i="1" kern="100">
                            <a:latin typeface="Cambria Math" panose="02040503050406030204" pitchFamily="18" charset="0"/>
                            <a:ea typeface="Calibri" panose="020F0502020204030204" pitchFamily="34" charset="0"/>
                            <a:cs typeface="Times New Roman" panose="02020603050405020304" pitchFamily="18" charset="0"/>
                          </a:rPr>
                          <m:t>𝑡</m:t>
                        </m:r>
                      </m:e>
                    </m:d>
                    <m:r>
                      <a:rPr lang="pt-BR" sz="2100" i="1" kern="100">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100" i="1" kern="100">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latin typeface="Cambria Math" panose="02040503050406030204" pitchFamily="18" charset="0"/>
                            <a:ea typeface="Calibri" panose="020F0502020204030204" pitchFamily="34" charset="0"/>
                            <a:cs typeface="Times New Roman" panose="02020603050405020304" pitchFamily="18" charset="0"/>
                          </a:rPr>
                          <m:t>𝑡</m:t>
                        </m:r>
                      </m:e>
                      <m:sup>
                        <m:r>
                          <a:rPr lang="pt-BR" sz="2100" i="1" kern="100">
                            <a:latin typeface="Cambria Math" panose="02040503050406030204" pitchFamily="18" charset="0"/>
                            <a:ea typeface="Calibri" panose="020F0502020204030204" pitchFamily="34" charset="0"/>
                            <a:cs typeface="Times New Roman" panose="02020603050405020304" pitchFamily="18" charset="0"/>
                          </a:rPr>
                          <m:t>2</m:t>
                        </m:r>
                      </m:sup>
                    </m:sSup>
                    <m:r>
                      <a:rPr lang="pt-BR" sz="2100" i="1" kern="100">
                        <a:latin typeface="Cambria Math" panose="02040503050406030204" pitchFamily="18" charset="0"/>
                        <a:ea typeface="Calibri" panose="020F0502020204030204" pitchFamily="34" charset="0"/>
                        <a:cs typeface="Times New Roman" panose="02020603050405020304" pitchFamily="18" charset="0"/>
                      </a:rPr>
                      <m:t>−18</m:t>
                    </m:r>
                    <m:r>
                      <a:rPr lang="pt-BR" sz="2100" i="1" kern="100">
                        <a:latin typeface="Cambria Math" panose="02040503050406030204" pitchFamily="18" charset="0"/>
                        <a:ea typeface="Calibri" panose="020F0502020204030204" pitchFamily="34" charset="0"/>
                        <a:cs typeface="Times New Roman" panose="02020603050405020304" pitchFamily="18" charset="0"/>
                      </a:rPr>
                      <m:t>𝑡</m:t>
                    </m:r>
                    <m:r>
                      <a:rPr lang="pt-BR" sz="2100" i="1" kern="100">
                        <a:latin typeface="Cambria Math" panose="02040503050406030204" pitchFamily="18" charset="0"/>
                        <a:ea typeface="Calibri" panose="020F0502020204030204" pitchFamily="34" charset="0"/>
                        <a:cs typeface="Times New Roman" panose="02020603050405020304" pitchFamily="18" charset="0"/>
                      </a:rPr>
                      <m:t>+36</m:t>
                    </m:r>
                  </m:oMath>
                </a14:m>
                <a:r>
                  <a:rPr lang="pt-BR" sz="2100" kern="100" dirty="0">
                    <a:latin typeface="Arial Narrow" panose="020B0606020202030204" pitchFamily="34" charset="0"/>
                    <a:ea typeface="Calibri" panose="020F0502020204030204" pitchFamily="34" charset="0"/>
                    <a:cs typeface="Times New Roman" panose="02020603050405020304" pitchFamily="18" charset="0"/>
                  </a:rPr>
                  <a:t>, sendo </a:t>
                </a:r>
                <a14:m>
                  <m:oMath xmlns:m="http://schemas.openxmlformats.org/officeDocument/2006/math">
                    <m:r>
                      <a:rPr lang="pt-BR" sz="2100" i="1" kern="100">
                        <a:latin typeface="Cambria Math" panose="02040503050406030204" pitchFamily="18" charset="0"/>
                        <a:ea typeface="Calibri" panose="020F0502020204030204" pitchFamily="34" charset="0"/>
                        <a:cs typeface="Times New Roman" panose="02020603050405020304" pitchFamily="18" charset="0"/>
                      </a:rPr>
                      <m:t>𝑆</m:t>
                    </m:r>
                  </m:oMath>
                </a14:m>
                <a:r>
                  <a:rPr lang="pt-BR" sz="2100" kern="100" dirty="0">
                    <a:latin typeface="Arial Narrow" panose="020B0606020202030204" pitchFamily="34" charset="0"/>
                    <a:ea typeface="Calibri" panose="020F0502020204030204" pitchFamily="34" charset="0"/>
                    <a:cs typeface="Times New Roman" panose="02020603050405020304" pitchFamily="18" charset="0"/>
                  </a:rPr>
                  <a:t> medido em metros e </a:t>
                </a:r>
                <a14:m>
                  <m:oMath xmlns:m="http://schemas.openxmlformats.org/officeDocument/2006/math">
                    <m:r>
                      <a:rPr lang="pt-BR" sz="2100" i="1" kern="100">
                        <a:latin typeface="Cambria Math" panose="02040503050406030204" pitchFamily="18" charset="0"/>
                        <a:ea typeface="Calibri" panose="020F0502020204030204" pitchFamily="34" charset="0"/>
                        <a:cs typeface="Times New Roman" panose="02020603050405020304" pitchFamily="18" charset="0"/>
                      </a:rPr>
                      <m:t>𝑡</m:t>
                    </m:r>
                  </m:oMath>
                </a14:m>
                <a:r>
                  <a:rPr lang="pt-BR" sz="2100" kern="100" dirty="0">
                    <a:latin typeface="Arial Narrow" panose="020B0606020202030204" pitchFamily="34" charset="0"/>
                    <a:ea typeface="Calibri" panose="020F0502020204030204" pitchFamily="34" charset="0"/>
                    <a:cs typeface="Times New Roman" panose="02020603050405020304" pitchFamily="18" charset="0"/>
                  </a:rPr>
                  <a:t> em segundos.</a:t>
                </a:r>
                <a:endParaRPr lang="pt-BR" sz="2100" kern="100" dirty="0">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EC62838A-F49A-A7EA-AB67-5EB462D1984A}"/>
                  </a:ext>
                </a:extLst>
              </p:cNvPr>
              <p:cNvSpPr txBox="1">
                <a:spLocks noRot="1" noChangeAspect="1" noMove="1" noResize="1" noEditPoints="1" noAdjustHandles="1" noChangeArrowheads="1" noChangeShapeType="1" noTextEdit="1"/>
              </p:cNvSpPr>
              <p:nvPr/>
            </p:nvSpPr>
            <p:spPr>
              <a:xfrm>
                <a:off x="156000" y="1298605"/>
                <a:ext cx="5760000" cy="5196359"/>
              </a:xfrm>
              <a:prstGeom prst="rect">
                <a:avLst/>
              </a:prstGeom>
              <a:blipFill>
                <a:blip r:embed="rId3"/>
                <a:stretch>
                  <a:fillRect l="-1271" t="-704" r="-1377" b="-140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757A691-5D6E-09F1-CFFB-C3303254B18A}"/>
                  </a:ext>
                </a:extLst>
              </p:cNvPr>
              <p:cNvSpPr txBox="1"/>
              <p:nvPr/>
            </p:nvSpPr>
            <p:spPr>
              <a:xfrm>
                <a:off x="6276002" y="781725"/>
                <a:ext cx="5760000" cy="5708229"/>
              </a:xfrm>
              <a:prstGeom prst="rect">
                <a:avLst/>
              </a:prstGeom>
              <a:noFill/>
            </p:spPr>
            <p:txBody>
              <a:bodyPr wrap="square">
                <a:spAutoFit/>
              </a:bodyPr>
              <a:lstStyle/>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 Qual é a variável dependente e a variável independente da função apresentada nesse texto?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b) Comparando termo a termo, da função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d>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𝑉</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den>
                    </m:f>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com a função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d>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−18</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+36</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indique o valor de:</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algn="just">
                  <a:spcAft>
                    <a:spcPts val="400"/>
                  </a:spcAft>
                  <a:buFont typeface="Symbol" panose="05050102010706020507" pitchFamily="18" charset="2"/>
                  <a:buChar char=""/>
                </a:pPr>
                <a14:m>
                  <m:oMath xmlns:m="http://schemas.openxmlformats.org/officeDocument/2006/math">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=_____</m:t>
                    </m:r>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algn="just">
                  <a:spcAft>
                    <a:spcPts val="400"/>
                  </a:spcAft>
                  <a:buFont typeface="Symbol" panose="05050102010706020507" pitchFamily="18" charset="2"/>
                  <a:buChar char=""/>
                </a:pPr>
                <a14:m>
                  <m:oMath xmlns:m="http://schemas.openxmlformats.org/officeDocument/2006/math">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𝑉</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=_____</m:t>
                    </m:r>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algn="just">
                  <a:spcAft>
                    <a:spcPts val="400"/>
                  </a:spcAft>
                  <a:buFont typeface="Symbol" panose="05050102010706020507" pitchFamily="18" charset="2"/>
                  <a:buChar char=""/>
                </a:pP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=_____</m:t>
                    </m:r>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c) Reescreva a função: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d>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−18</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+36</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utilizando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em função de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d) Qual é o grau da função: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d>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𝑉</m:t>
                        </m:r>
                      </m:e>
                      <m: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𝑎</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num>
                      <m:den>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den>
                    </m:f>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e) Qual é o nome do gráfico que representa a situação descrita no texto?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f) Faça o esboço do gráfico que representa a função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d>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−18</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+36</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0757A691-5D6E-09F1-CFFB-C3303254B18A}"/>
                  </a:ext>
                </a:extLst>
              </p:cNvPr>
              <p:cNvSpPr txBox="1">
                <a:spLocks noRot="1" noChangeAspect="1" noMove="1" noResize="1" noEditPoints="1" noAdjustHandles="1" noChangeArrowheads="1" noChangeShapeType="1" noTextEdit="1"/>
              </p:cNvSpPr>
              <p:nvPr/>
            </p:nvSpPr>
            <p:spPr>
              <a:xfrm>
                <a:off x="6276002" y="781725"/>
                <a:ext cx="5760000" cy="5708229"/>
              </a:xfrm>
              <a:prstGeom prst="rect">
                <a:avLst/>
              </a:prstGeom>
              <a:blipFill>
                <a:blip r:embed="rId4"/>
                <a:stretch>
                  <a:fillRect l="-1271" t="-640" r="-1377" b="-1174"/>
                </a:stretch>
              </a:blipFill>
            </p:spPr>
            <p:txBody>
              <a:bodyPr/>
              <a:lstStyle/>
              <a:p>
                <a:r>
                  <a:rPr lang="pt-BR">
                    <a:noFill/>
                  </a:rPr>
                  <a:t> </a:t>
                </a:r>
              </a:p>
            </p:txBody>
          </p:sp>
        </mc:Fallback>
      </mc:AlternateContent>
    </p:spTree>
    <p:extLst>
      <p:ext uri="{BB962C8B-B14F-4D97-AF65-F5344CB8AC3E}">
        <p14:creationId xmlns:p14="http://schemas.microsoft.com/office/powerpoint/2010/main" val="574719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1E1B019-59B8-E287-F176-72EA4A0A7822}"/>
                  </a:ext>
                </a:extLst>
              </p:cNvPr>
              <p:cNvSpPr txBox="1"/>
              <p:nvPr/>
            </p:nvSpPr>
            <p:spPr>
              <a:xfrm>
                <a:off x="156000" y="793165"/>
                <a:ext cx="5760000" cy="5963620"/>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Leia a situação descrita no texto, a seguir: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Em uma brincadeira chamada "Stop", o jogador deve lançar a bola verticalmente para cima e gritar o nome de alguma pessoa que esteja na brincadeira. Quando a bola retornar ao chão, o jogador chamado deve segurar a bola e gritar: "Stop", e todos os outros devem parar, assim a pessoa chamada deve "caçar" os outros jogadores. Durante a brincadeira, uma das crianças lança a bola para cima, esta chega a uma altura de 9 metros em 3 segundos. Sabe-se que a altura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h</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percorrida pela bola pode ser descrita em função do tempo por: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h</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𝑣</m:t>
                          </m:r>
                        </m:e>
                        <m:sub>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𝑔</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𝑡</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em que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𝑔</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𝑚</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𝑠</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a aceleração da gravidade.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1E1B019-59B8-E287-F176-72EA4A0A7822}"/>
                  </a:ext>
                </a:extLst>
              </p:cNvPr>
              <p:cNvSpPr txBox="1">
                <a:spLocks noRot="1" noChangeAspect="1" noMove="1" noResize="1" noEditPoints="1" noAdjustHandles="1" noChangeArrowheads="1" noChangeShapeType="1" noTextEdit="1"/>
              </p:cNvSpPr>
              <p:nvPr/>
            </p:nvSpPr>
            <p:spPr>
              <a:xfrm>
                <a:off x="156000" y="793165"/>
                <a:ext cx="5760000" cy="5963620"/>
              </a:xfrm>
              <a:prstGeom prst="rect">
                <a:avLst/>
              </a:prstGeom>
              <a:blipFill>
                <a:blip r:embed="rId2"/>
                <a:stretch>
                  <a:fillRect l="-1377" t="-511" r="-14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35ED49C-0FCD-AF47-4C74-ABD8D43944CC}"/>
                  </a:ext>
                </a:extLst>
              </p:cNvPr>
              <p:cNvSpPr txBox="1"/>
              <p:nvPr/>
            </p:nvSpPr>
            <p:spPr>
              <a:xfrm>
                <a:off x="6276002" y="846955"/>
                <a:ext cx="5760000" cy="5121082"/>
              </a:xfrm>
              <a:prstGeom prst="rect">
                <a:avLst/>
              </a:prstGeom>
              <a:noFill/>
            </p:spPr>
            <p:txBody>
              <a:bodyPr wrap="square">
                <a:spAutoFit/>
              </a:bodyPr>
              <a:lstStyle/>
              <a:p>
                <a:pPr algn="just">
                  <a:lnSpc>
                    <a:spcPct val="115000"/>
                  </a:lnSpc>
                  <a:spcAft>
                    <a:spcPts val="3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Responda: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Qual é a variável dependente e a variável independente da função apresentada nesse texto?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Considerando </a:t>
                </a:r>
                <a14:m>
                  <m:oMath xmlns:m="http://schemas.openxmlformats.org/officeDocument/2006/math">
                    <m:sSub>
                      <m:sSub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𝑣</m:t>
                        </m:r>
                      </m:e>
                      <m:sub>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=18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𝑚</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𝑠</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as informações contidas no texto sobre o valor 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𝑔</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escreva a função que representa essa situação descrita.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Reescreva a função do item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utilizando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função 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Qual é o grau da função: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h</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𝑣</m:t>
                        </m:r>
                      </m:e>
                      <m:sub>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𝑔</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𝑡</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Qual é o nome do gráfico que representa a situação descrita no texto?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 Faça o esboço do gráfico da função do item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535ED49C-0FCD-AF47-4C74-ABD8D43944CC}"/>
                  </a:ext>
                </a:extLst>
              </p:cNvPr>
              <p:cNvSpPr txBox="1">
                <a:spLocks noRot="1" noChangeAspect="1" noMove="1" noResize="1" noEditPoints="1" noAdjustHandles="1" noChangeArrowheads="1" noChangeShapeType="1" noTextEdit="1"/>
              </p:cNvSpPr>
              <p:nvPr/>
            </p:nvSpPr>
            <p:spPr>
              <a:xfrm>
                <a:off x="6276002" y="846955"/>
                <a:ext cx="5760000" cy="5121082"/>
              </a:xfrm>
              <a:prstGeom prst="rect">
                <a:avLst/>
              </a:prstGeom>
              <a:blipFill>
                <a:blip r:embed="rId3"/>
                <a:stretch>
                  <a:fillRect l="-1377" t="-476" r="-1483" b="-1548"/>
                </a:stretch>
              </a:blipFill>
            </p:spPr>
            <p:txBody>
              <a:bodyPr/>
              <a:lstStyle/>
              <a:p>
                <a:r>
                  <a:rPr lang="pt-BR">
                    <a:noFill/>
                  </a:rPr>
                  <a:t> </a:t>
                </a:r>
              </a:p>
            </p:txBody>
          </p:sp>
        </mc:Fallback>
      </mc:AlternateContent>
    </p:spTree>
    <p:extLst>
      <p:ext uri="{BB962C8B-B14F-4D97-AF65-F5344CB8AC3E}">
        <p14:creationId xmlns:p14="http://schemas.microsoft.com/office/powerpoint/2010/main" val="23586667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4C0BD86-8B64-B04B-6D5F-0FBEA0F4F016}"/>
                  </a:ext>
                </a:extLst>
              </p:cNvPr>
              <p:cNvSpPr txBox="1"/>
              <p:nvPr/>
            </p:nvSpPr>
            <p:spPr>
              <a:xfrm>
                <a:off x="156000" y="901969"/>
                <a:ext cx="4191881" cy="348037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um plano cartesiano, esboce o gráfico de cada uma das seguintes funções:</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Função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𝒇</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cuja parábola passa pelos pontos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 −2</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 −2</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tem vértice no ponto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0, 0</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p:txBody>
          </p:sp>
        </mc:Choice>
        <mc:Fallback xmlns="">
          <p:sp>
            <p:nvSpPr>
              <p:cNvPr id="3" name="CaixaDeTexto 2">
                <a:extLst>
                  <a:ext uri="{FF2B5EF4-FFF2-40B4-BE49-F238E27FC236}">
                    <a16:creationId xmlns:a16="http://schemas.microsoft.com/office/drawing/2014/main" id="{04C0BD86-8B64-B04B-6D5F-0FBEA0F4F016}"/>
                  </a:ext>
                </a:extLst>
              </p:cNvPr>
              <p:cNvSpPr txBox="1">
                <a:spLocks noRot="1" noChangeAspect="1" noMove="1" noResize="1" noEditPoints="1" noAdjustHandles="1" noChangeArrowheads="1" noChangeShapeType="1" noTextEdit="1"/>
              </p:cNvSpPr>
              <p:nvPr/>
            </p:nvSpPr>
            <p:spPr>
              <a:xfrm>
                <a:off x="156000" y="901969"/>
                <a:ext cx="4191881" cy="3480376"/>
              </a:xfrm>
              <a:prstGeom prst="rect">
                <a:avLst/>
              </a:prstGeom>
              <a:blipFill>
                <a:blip r:embed="rId2"/>
                <a:stretch>
                  <a:fillRect l="-1892" t="-876" r="-2038" b="-2627"/>
                </a:stretch>
              </a:blipFill>
            </p:spPr>
            <p:txBody>
              <a:bodyPr/>
              <a:lstStyle/>
              <a:p>
                <a:r>
                  <a:rPr lang="pt-BR">
                    <a:noFill/>
                  </a:rPr>
                  <a:t> </a:t>
                </a:r>
              </a:p>
            </p:txBody>
          </p:sp>
        </mc:Fallback>
      </mc:AlternateContent>
      <p:cxnSp>
        <p:nvCxnSpPr>
          <p:cNvPr id="6" name="Conector reto 5">
            <a:extLst>
              <a:ext uri="{FF2B5EF4-FFF2-40B4-BE49-F238E27FC236}">
                <a16:creationId xmlns:a16="http://schemas.microsoft.com/office/drawing/2014/main" id="{29240A7A-00A7-E72F-2E8F-AC1948F48A88}"/>
              </a:ext>
            </a:extLst>
          </p:cNvPr>
          <p:cNvCxnSpPr/>
          <p:nvPr/>
        </p:nvCxnSpPr>
        <p:spPr>
          <a:xfrm>
            <a:off x="4392706" y="819595"/>
            <a:ext cx="0" cy="5728447"/>
          </a:xfrm>
          <a:prstGeom prst="line">
            <a:avLst/>
          </a:prstGeom>
        </p:spPr>
        <p:style>
          <a:lnRef idx="1">
            <a:schemeClr val="accent2"/>
          </a:lnRef>
          <a:fillRef idx="0">
            <a:schemeClr val="accent2"/>
          </a:fillRef>
          <a:effectRef idx="0">
            <a:schemeClr val="accent2"/>
          </a:effectRef>
          <a:fontRef idx="minor">
            <a:schemeClr val="tx1"/>
          </a:fontRef>
        </p:style>
      </p:cxnSp>
      <p:grpSp>
        <p:nvGrpSpPr>
          <p:cNvPr id="11" name="Agrupar 10">
            <a:extLst>
              <a:ext uri="{FF2B5EF4-FFF2-40B4-BE49-F238E27FC236}">
                <a16:creationId xmlns:a16="http://schemas.microsoft.com/office/drawing/2014/main" id="{0072901C-C140-2F40-DBBC-77A376A8EA5F}"/>
              </a:ext>
            </a:extLst>
          </p:cNvPr>
          <p:cNvGrpSpPr/>
          <p:nvPr/>
        </p:nvGrpSpPr>
        <p:grpSpPr>
          <a:xfrm>
            <a:off x="4518213" y="819595"/>
            <a:ext cx="7455032" cy="5850144"/>
            <a:chOff x="4518213" y="819595"/>
            <a:chExt cx="7455032" cy="5850144"/>
          </a:xfrm>
        </p:grpSpPr>
        <p:sp>
          <p:nvSpPr>
            <p:cNvPr id="10" name="Retângulo: Cantos Arredondados 9">
              <a:extLst>
                <a:ext uri="{FF2B5EF4-FFF2-40B4-BE49-F238E27FC236}">
                  <a16:creationId xmlns:a16="http://schemas.microsoft.com/office/drawing/2014/main" id="{DAFBA09C-B64C-9022-87C2-E4920B4F238C}"/>
                </a:ext>
              </a:extLst>
            </p:cNvPr>
            <p:cNvSpPr/>
            <p:nvPr/>
          </p:nvSpPr>
          <p:spPr>
            <a:xfrm>
              <a:off x="9547413" y="1371600"/>
              <a:ext cx="2425832" cy="5176443"/>
            </a:xfrm>
            <a:prstGeom prst="roundRect">
              <a:avLst>
                <a:gd name="adj" fmla="val 4624"/>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2200" dirty="0">
                <a:solidFill>
                  <a:schemeClr val="tx1"/>
                </a:solidFill>
                <a:latin typeface="Arial Narrow" panose="020B0606020202030204" pitchFamily="34" charset="0"/>
              </a:endParaRPr>
            </a:p>
          </p:txBody>
        </p:sp>
        <mc:AlternateContent xmlns:mc="http://schemas.openxmlformats.org/markup-compatibility/2006" xmlns:a14="http://schemas.microsoft.com/office/drawing/2010/main">
          <mc:Choice Requires="a14">
            <p:sp>
              <p:nvSpPr>
                <p:cNvPr id="9" name="Retângulo: Cantos Arredondados 8">
                  <a:extLst>
                    <a:ext uri="{FF2B5EF4-FFF2-40B4-BE49-F238E27FC236}">
                      <a16:creationId xmlns:a16="http://schemas.microsoft.com/office/drawing/2014/main" id="{5DB529C6-70A9-7B92-FE29-A98396830FF7}"/>
                    </a:ext>
                  </a:extLst>
                </p:cNvPr>
                <p:cNvSpPr/>
                <p:nvPr/>
              </p:nvSpPr>
              <p:spPr>
                <a:xfrm>
                  <a:off x="4518213" y="1990164"/>
                  <a:ext cx="7455029" cy="4679575"/>
                </a:xfrm>
                <a:prstGeom prst="roundRect">
                  <a:avLst>
                    <a:gd name="adj" fmla="val 4624"/>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Narrow" panose="020B0606020202030204" pitchFamily="34" charset="0"/>
                    </a:rPr>
                    <a:t>Durante uma feira de ciências, os alunos de uma escola construíram um foguete que será lançado através de pressão de água. O lançamento foi realizado a partir do nível do solo (altura igual a zero). Os alunos utilizaram um aplicativo de vídeo para registrar a altura do foguete em diferentes períodos de tempo, após o lançamento. </a:t>
                  </a:r>
                </a:p>
                <a:p>
                  <a:pPr algn="just"/>
                  <a:r>
                    <a:rPr lang="pt-BR" sz="2000" dirty="0">
                      <a:solidFill>
                        <a:schemeClr val="tx1"/>
                      </a:solidFill>
                      <a:latin typeface="Arial Narrow" panose="020B0606020202030204" pitchFamily="34" charset="0"/>
                    </a:rPr>
                    <a:t>Os dados registrados pelos alunos em dois momentos específicos do voo foram anotados no quadro a seguir.</a:t>
                  </a:r>
                </a:p>
                <a:p>
                  <a:pPr marL="3227388" algn="just"/>
                  <a:r>
                    <a:rPr lang="pt-BR" sz="2000" dirty="0">
                      <a:solidFill>
                        <a:schemeClr val="tx1"/>
                      </a:solidFill>
                      <a:latin typeface="Arial Narrow" panose="020B0606020202030204" pitchFamily="34" charset="0"/>
                    </a:rPr>
                    <a:t>O professor de matemática explicou que a trajetória descrita pelo foguete, pode ser representada por uma função quadrática da forma </a:t>
                  </a:r>
                  <a14:m>
                    <m:oMath xmlns:m="http://schemas.openxmlformats.org/officeDocument/2006/math">
                      <m:r>
                        <a:rPr lang="pt-BR" sz="2000" i="1">
                          <a:solidFill>
                            <a:schemeClr val="tx1"/>
                          </a:solidFill>
                          <a:latin typeface="Cambria Math" panose="02040503050406030204" pitchFamily="18" charset="0"/>
                        </a:rPr>
                        <m:t>h</m:t>
                      </m:r>
                      <m:d>
                        <m:dPr>
                          <m:ctrlPr>
                            <a:rPr lang="pt-BR" sz="2000" i="1">
                              <a:solidFill>
                                <a:schemeClr val="tx1"/>
                              </a:solidFill>
                              <a:latin typeface="Cambria Math" panose="02040503050406030204" pitchFamily="18" charset="0"/>
                            </a:rPr>
                          </m:ctrlPr>
                        </m:dPr>
                        <m:e>
                          <m:r>
                            <a:rPr lang="pt-BR" sz="2000" i="1">
                              <a:solidFill>
                                <a:schemeClr val="tx1"/>
                              </a:solidFill>
                              <a:latin typeface="Cambria Math" panose="02040503050406030204" pitchFamily="18" charset="0"/>
                            </a:rPr>
                            <m:t>𝑡</m:t>
                          </m:r>
                        </m:e>
                      </m:d>
                      <m:r>
                        <a:rPr lang="pt-BR" sz="2000" i="1">
                          <a:solidFill>
                            <a:schemeClr val="tx1"/>
                          </a:solidFill>
                          <a:latin typeface="Cambria Math" panose="02040503050406030204" pitchFamily="18" charset="0"/>
                        </a:rPr>
                        <m:t>=</m:t>
                      </m:r>
                      <m:r>
                        <a:rPr lang="pt-BR" sz="2000" i="1">
                          <a:solidFill>
                            <a:schemeClr val="tx1"/>
                          </a:solidFill>
                          <a:latin typeface="Cambria Math" panose="02040503050406030204" pitchFamily="18" charset="0"/>
                        </a:rPr>
                        <m:t>𝑎</m:t>
                      </m:r>
                      <m:sSup>
                        <m:sSupPr>
                          <m:ctrlPr>
                            <a:rPr lang="pt-BR" sz="2000" i="1">
                              <a:solidFill>
                                <a:schemeClr val="tx1"/>
                              </a:solidFill>
                              <a:latin typeface="Cambria Math" panose="02040503050406030204" pitchFamily="18" charset="0"/>
                            </a:rPr>
                          </m:ctrlPr>
                        </m:sSupPr>
                        <m:e>
                          <m:r>
                            <a:rPr lang="pt-BR" sz="2000" i="1">
                              <a:solidFill>
                                <a:schemeClr val="tx1"/>
                              </a:solidFill>
                              <a:latin typeface="Cambria Math" panose="02040503050406030204" pitchFamily="18" charset="0"/>
                            </a:rPr>
                            <m:t>𝑡</m:t>
                          </m:r>
                        </m:e>
                        <m:sup>
                          <m:r>
                            <a:rPr lang="pt-BR" sz="2000" i="1">
                              <a:solidFill>
                                <a:schemeClr val="tx1"/>
                              </a:solidFill>
                              <a:latin typeface="Cambria Math" panose="02040503050406030204" pitchFamily="18" charset="0"/>
                            </a:rPr>
                            <m:t>2</m:t>
                          </m:r>
                        </m:sup>
                      </m:sSup>
                      <m:r>
                        <a:rPr lang="pt-BR" sz="2000" i="1">
                          <a:solidFill>
                            <a:schemeClr val="tx1"/>
                          </a:solidFill>
                          <a:latin typeface="Cambria Math" panose="02040503050406030204" pitchFamily="18" charset="0"/>
                        </a:rPr>
                        <m:t>+</m:t>
                      </m:r>
                      <m:r>
                        <a:rPr lang="pt-BR" sz="2000" i="1">
                          <a:solidFill>
                            <a:schemeClr val="tx1"/>
                          </a:solidFill>
                          <a:latin typeface="Cambria Math" panose="02040503050406030204" pitchFamily="18" charset="0"/>
                        </a:rPr>
                        <m:t>𝑏𝑡</m:t>
                      </m:r>
                      <m:r>
                        <a:rPr lang="pt-BR" sz="2000" i="1">
                          <a:solidFill>
                            <a:schemeClr val="tx1"/>
                          </a:solidFill>
                          <a:latin typeface="Cambria Math" panose="02040503050406030204" pitchFamily="18" charset="0"/>
                        </a:rPr>
                        <m:t>+</m:t>
                      </m:r>
                      <m:r>
                        <a:rPr lang="pt-BR" sz="2000" i="1">
                          <a:solidFill>
                            <a:schemeClr val="tx1"/>
                          </a:solidFill>
                          <a:latin typeface="Cambria Math" panose="02040503050406030204" pitchFamily="18" charset="0"/>
                        </a:rPr>
                        <m:t>𝑐</m:t>
                      </m:r>
                    </m:oMath>
                  </a14:m>
                  <a:r>
                    <a:rPr lang="pt-BR" sz="2000" dirty="0">
                      <a:solidFill>
                        <a:schemeClr val="tx1"/>
                      </a:solidFill>
                      <a:latin typeface="Arial Narrow" panose="020B0606020202030204" pitchFamily="34" charset="0"/>
                    </a:rPr>
                    <a:t>, onde </a:t>
                  </a:r>
                  <a14:m>
                    <m:oMath xmlns:m="http://schemas.openxmlformats.org/officeDocument/2006/math">
                      <m:r>
                        <a:rPr lang="pt-BR" sz="2000" i="1">
                          <a:solidFill>
                            <a:schemeClr val="tx1"/>
                          </a:solidFill>
                          <a:latin typeface="Cambria Math" panose="02040503050406030204" pitchFamily="18" charset="0"/>
                        </a:rPr>
                        <m:t>h</m:t>
                      </m:r>
                    </m:oMath>
                  </a14:m>
                  <a:r>
                    <a:rPr lang="pt-BR" sz="2000" dirty="0">
                      <a:solidFill>
                        <a:schemeClr val="tx1"/>
                      </a:solidFill>
                      <a:latin typeface="Arial Narrow" panose="020B0606020202030204" pitchFamily="34" charset="0"/>
                    </a:rPr>
                    <a:t> é a altura em metros e </a:t>
                  </a:r>
                  <a14:m>
                    <m:oMath xmlns:m="http://schemas.openxmlformats.org/officeDocument/2006/math">
                      <m:r>
                        <a:rPr lang="pt-BR" sz="2000" i="1">
                          <a:solidFill>
                            <a:schemeClr val="tx1"/>
                          </a:solidFill>
                          <a:latin typeface="Cambria Math" panose="02040503050406030204" pitchFamily="18" charset="0"/>
                        </a:rPr>
                        <m:t>𝑡</m:t>
                      </m:r>
                    </m:oMath>
                  </a14:m>
                  <a:r>
                    <a:rPr lang="pt-BR" sz="2000" dirty="0">
                      <a:solidFill>
                        <a:schemeClr val="tx1"/>
                      </a:solidFill>
                      <a:latin typeface="Arial Narrow" panose="020B0606020202030204" pitchFamily="34" charset="0"/>
                    </a:rPr>
                    <a:t> é o tempo em segundos.</a:t>
                  </a:r>
                </a:p>
                <a:p>
                  <a:pPr algn="just"/>
                  <a:r>
                    <a:rPr lang="pt-BR" sz="2000" dirty="0">
                      <a:solidFill>
                        <a:schemeClr val="tx1"/>
                      </a:solidFill>
                      <a:latin typeface="Arial Narrow" panose="020B0606020202030204" pitchFamily="34" charset="0"/>
                    </a:rPr>
                    <a:t>Considerando as informações apresentadas, determine o tempo que se passou para que o foguete atingisse o solo novamente.</a:t>
                  </a:r>
                </a:p>
              </p:txBody>
            </p:sp>
          </mc:Choice>
          <mc:Fallback xmlns="">
            <p:sp>
              <p:nvSpPr>
                <p:cNvPr id="9" name="Retângulo: Cantos Arredondados 8">
                  <a:extLst>
                    <a:ext uri="{FF2B5EF4-FFF2-40B4-BE49-F238E27FC236}">
                      <a16:creationId xmlns:a16="http://schemas.microsoft.com/office/drawing/2014/main" id="{5DB529C6-70A9-7B92-FE29-A98396830FF7}"/>
                    </a:ext>
                  </a:extLst>
                </p:cNvPr>
                <p:cNvSpPr>
                  <a:spLocks noRot="1" noChangeAspect="1" noMove="1" noResize="1" noEditPoints="1" noAdjustHandles="1" noChangeArrowheads="1" noChangeShapeType="1" noTextEdit="1"/>
                </p:cNvSpPr>
                <p:nvPr/>
              </p:nvSpPr>
              <p:spPr>
                <a:xfrm>
                  <a:off x="4518213" y="1990164"/>
                  <a:ext cx="7455029" cy="4679575"/>
                </a:xfrm>
                <a:prstGeom prst="roundRect">
                  <a:avLst>
                    <a:gd name="adj" fmla="val 4624"/>
                  </a:avLst>
                </a:prstGeom>
                <a:blipFill>
                  <a:blip r:embed="rId3"/>
                  <a:stretch>
                    <a:fillRect t="-521" b="-2214"/>
                  </a:stretch>
                </a:blipFill>
                <a:ln>
                  <a:noFill/>
                </a:ln>
              </p:spPr>
              <p:txBody>
                <a:bodyPr/>
                <a:lstStyle/>
                <a:p>
                  <a:r>
                    <a:rPr lang="pt-BR">
                      <a:noFill/>
                    </a:rPr>
                    <a:t> </a:t>
                  </a:r>
                </a:p>
              </p:txBody>
            </p:sp>
          </mc:Fallback>
        </mc:AlternateContent>
        <p:pic>
          <p:nvPicPr>
            <p:cNvPr id="5" name="Imagem 4">
              <a:extLst>
                <a:ext uri="{FF2B5EF4-FFF2-40B4-BE49-F238E27FC236}">
                  <a16:creationId xmlns:a16="http://schemas.microsoft.com/office/drawing/2014/main" id="{47B234D6-3D53-332F-4C9F-77E699503071}"/>
                </a:ext>
              </a:extLst>
            </p:cNvPr>
            <p:cNvPicPr>
              <a:picLocks noChangeAspect="1"/>
            </p:cNvPicPr>
            <p:nvPr/>
          </p:nvPicPr>
          <p:blipFill>
            <a:blip r:embed="rId4"/>
            <a:srcRect b="82561"/>
            <a:stretch>
              <a:fillRect/>
            </a:stretch>
          </p:blipFill>
          <p:spPr>
            <a:xfrm>
              <a:off x="4529072" y="819595"/>
              <a:ext cx="5760000" cy="1242287"/>
            </a:xfrm>
            <a:prstGeom prst="rect">
              <a:avLst/>
            </a:prstGeom>
          </p:spPr>
        </p:pic>
      </p:grpSp>
      <p:pic>
        <p:nvPicPr>
          <p:cNvPr id="17" name="Imagem 16">
            <a:extLst>
              <a:ext uri="{FF2B5EF4-FFF2-40B4-BE49-F238E27FC236}">
                <a16:creationId xmlns:a16="http://schemas.microsoft.com/office/drawing/2014/main" id="{26E4E849-2625-6A49-9CBD-9BF650743AAF}"/>
              </a:ext>
            </a:extLst>
          </p:cNvPr>
          <p:cNvPicPr>
            <a:picLocks noChangeAspect="1"/>
          </p:cNvPicPr>
          <p:nvPr/>
        </p:nvPicPr>
        <p:blipFill>
          <a:blip r:embed="rId5"/>
          <a:srcRect l="6873" r="58517" b="25490"/>
          <a:stretch>
            <a:fillRect/>
          </a:stretch>
        </p:blipFill>
        <p:spPr>
          <a:xfrm>
            <a:off x="4679576" y="4399436"/>
            <a:ext cx="3158747" cy="1069038"/>
          </a:xfrm>
          <a:prstGeom prst="rect">
            <a:avLst/>
          </a:prstGeom>
        </p:spPr>
      </p:pic>
    </p:spTree>
    <p:extLst>
      <p:ext uri="{BB962C8B-B14F-4D97-AF65-F5344CB8AC3E}">
        <p14:creationId xmlns:p14="http://schemas.microsoft.com/office/powerpoint/2010/main" val="3313708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4C9406D-D70A-235E-AA54-4B39C7D163EB}"/>
              </a:ext>
            </a:extLst>
          </p:cNvPr>
          <p:cNvSpPr txBox="1"/>
          <p:nvPr/>
        </p:nvSpPr>
        <p:spPr>
          <a:xfrm>
            <a:off x="156000" y="1738220"/>
            <a:ext cx="5760000" cy="2004588"/>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(ENEM 2018 – Reaplicação/PPL)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 projétil é lançado por um canhão e atinge o solo a uma distância de 150 metros do ponto de partida. Ele percorre uma trajetória parabólica, e a altura máxima que atinge em relação ao solo é de 25 metros.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descr="Forma&#10;&#10;Descrição gerada automaticamente com confiança média">
            <a:extLst>
              <a:ext uri="{FF2B5EF4-FFF2-40B4-BE49-F238E27FC236}">
                <a16:creationId xmlns:a16="http://schemas.microsoft.com/office/drawing/2014/main" id="{B5622920-703A-C273-5806-44E0857AB3EB}"/>
              </a:ext>
            </a:extLst>
          </p:cNvPr>
          <p:cNvPicPr>
            <a:picLocks noChangeAspect="1"/>
          </p:cNvPicPr>
          <p:nvPr/>
        </p:nvPicPr>
        <p:blipFill>
          <a:blip r:embed="rId2" cstate="print">
            <a:extLst>
              <a:ext uri="{28A0092B-C50C-407E-A947-70E740481C1C}">
                <a14:useLocalDpi xmlns:a14="http://schemas.microsoft.com/office/drawing/2010/main" val="0"/>
              </a:ext>
            </a:extLst>
          </a:blip>
          <a:srcRect l="2034"/>
          <a:stretch>
            <a:fillRect/>
          </a:stretch>
        </p:blipFill>
        <p:spPr bwMode="auto">
          <a:xfrm>
            <a:off x="516000" y="4076987"/>
            <a:ext cx="5040000" cy="1529226"/>
          </a:xfrm>
          <a:prstGeom prst="rect">
            <a:avLst/>
          </a:prstGeom>
          <a:noFill/>
          <a:ln>
            <a:noFill/>
          </a:ln>
        </p:spPr>
      </p:pic>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780D384E-2ECC-A3F0-B19D-1E88C5E0C24F}"/>
              </a:ext>
            </a:extLst>
          </p:cNvPr>
          <p:cNvPicPr>
            <a:picLocks noChangeAspect="1"/>
          </p:cNvPicPr>
          <p:nvPr/>
        </p:nvPicPr>
        <p:blipFill rotWithShape="1">
          <a:blip r:embed="rId3">
            <a:extLst>
              <a:ext uri="{28A0092B-C50C-407E-A947-70E740481C1C}">
                <a14:useLocalDpi xmlns:a14="http://schemas.microsoft.com/office/drawing/2010/main" val="0"/>
              </a:ext>
            </a:extLst>
          </a:blip>
          <a:srcRect l="-1" t="10441" r="2196" b="8029"/>
          <a:stretch>
            <a:fillRect/>
          </a:stretch>
        </p:blipFill>
        <p:spPr bwMode="auto">
          <a:xfrm>
            <a:off x="155998" y="852499"/>
            <a:ext cx="2160000" cy="87657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0724BF1-6C10-74CC-439C-3115A87A174A}"/>
                  </a:ext>
                </a:extLst>
              </p:cNvPr>
              <p:cNvSpPr txBox="1"/>
              <p:nvPr/>
            </p:nvSpPr>
            <p:spPr>
              <a:xfrm>
                <a:off x="6276000" y="875388"/>
                <a:ext cx="5760000" cy="573484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Admita um sistema de coordenadas</a:t>
                </a:r>
                <a:r>
                  <a:rPr lang="pt-BR" sz="2200" i="1"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𝑥𝑦</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que no eixo vertical </a:t>
                </a:r>
                <a:r>
                  <a:rPr lang="pt-BR" sz="2200" i="1" kern="100" dirty="0">
                    <a:effectLst/>
                    <a:latin typeface="Arial Narrow" panose="020B0606020202030204" pitchFamily="34" charset="0"/>
                    <a:ea typeface="Calibri" panose="020F0502020204030204" pitchFamily="34" charset="0"/>
                    <a:cs typeface="Times New Roman" panose="02020603050405020304" pitchFamily="18" charset="0"/>
                  </a:rPr>
                  <a:t>y</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está representada a altura e no eixo horizontal </a:t>
                </a:r>
                <a:r>
                  <a:rPr lang="pt-BR" sz="2200" i="1" kern="100" dirty="0">
                    <a:effectLst/>
                    <a:latin typeface="Arial Narrow" panose="020B0606020202030204" pitchFamily="34" charset="0"/>
                    <a:ea typeface="Calibri" panose="020F0502020204030204" pitchFamily="34" charset="0"/>
                    <a:cs typeface="Times New Roman" panose="02020603050405020304" pitchFamily="18" charset="0"/>
                  </a:rPr>
                  <a:t>x</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está representada a distância, ambas em metro. Considere que o canhão está no ponto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kern="100">
                            <a:effectLst/>
                            <a:latin typeface="Cambria Math" panose="02040503050406030204" pitchFamily="18" charset="0"/>
                            <a:ea typeface="Calibri" panose="020F0502020204030204" pitchFamily="34" charset="0"/>
                            <a:cs typeface="Times New Roman" panose="02020603050405020304" pitchFamily="18" charset="0"/>
                          </a:rPr>
                          <m:t>150;0</m:t>
                        </m:r>
                      </m:e>
                    </m:d>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que o projétil atinge o solo no ponto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0;0</m:t>
                        </m:r>
                      </m:e>
                    </m:d>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do plano</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𝑥𝑦</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equação da parábola que representa a trajetória descrita pelo projétil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=150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=3 750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75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=300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125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=450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225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=150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0724BF1-6C10-74CC-439C-3115A87A174A}"/>
                  </a:ext>
                </a:extLst>
              </p:cNvPr>
              <p:cNvSpPr txBox="1">
                <a:spLocks noRot="1" noChangeAspect="1" noMove="1" noResize="1" noEditPoints="1" noAdjustHandles="1" noChangeArrowheads="1" noChangeShapeType="1" noTextEdit="1"/>
              </p:cNvSpPr>
              <p:nvPr/>
            </p:nvSpPr>
            <p:spPr>
              <a:xfrm>
                <a:off x="6276000" y="875388"/>
                <a:ext cx="5760000" cy="5734840"/>
              </a:xfrm>
              <a:prstGeom prst="rect">
                <a:avLst/>
              </a:prstGeom>
              <a:blipFill>
                <a:blip r:embed="rId4"/>
                <a:stretch>
                  <a:fillRect l="-1377" t="-426" r="-1483" b="-1277"/>
                </a:stretch>
              </a:blipFill>
            </p:spPr>
            <p:txBody>
              <a:bodyPr/>
              <a:lstStyle/>
              <a:p>
                <a:r>
                  <a:rPr lang="pt-BR">
                    <a:noFill/>
                  </a:rPr>
                  <a:t> </a:t>
                </a:r>
              </a:p>
            </p:txBody>
          </p:sp>
        </mc:Fallback>
      </mc:AlternateContent>
    </p:spTree>
    <p:extLst>
      <p:ext uri="{BB962C8B-B14F-4D97-AF65-F5344CB8AC3E}">
        <p14:creationId xmlns:p14="http://schemas.microsoft.com/office/powerpoint/2010/main" val="4614257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8A986-210C-70EE-038D-89B6A161EC87}"/>
            </a:ext>
          </a:extLst>
        </p:cNvPr>
        <p:cNvGrpSpPr/>
        <p:nvPr/>
      </p:nvGrpSpPr>
      <p:grpSpPr>
        <a:xfrm>
          <a:off x="0" y="0"/>
          <a:ext cx="0" cy="0"/>
          <a:chOff x="0" y="0"/>
          <a:chExt cx="0" cy="0"/>
        </a:xfrm>
      </p:grpSpPr>
      <p:grpSp>
        <p:nvGrpSpPr>
          <p:cNvPr id="10" name="Agrupar 9">
            <a:extLst>
              <a:ext uri="{FF2B5EF4-FFF2-40B4-BE49-F238E27FC236}">
                <a16:creationId xmlns:a16="http://schemas.microsoft.com/office/drawing/2014/main" id="{F42955EE-9B72-27B1-7C23-875A612E72B3}"/>
              </a:ext>
            </a:extLst>
          </p:cNvPr>
          <p:cNvGrpSpPr/>
          <p:nvPr/>
        </p:nvGrpSpPr>
        <p:grpSpPr>
          <a:xfrm>
            <a:off x="198476" y="1081457"/>
            <a:ext cx="5621299" cy="3266704"/>
            <a:chOff x="212912" y="970241"/>
            <a:chExt cx="5621299" cy="2939465"/>
          </a:xfrm>
        </p:grpSpPr>
        <p:sp>
          <p:nvSpPr>
            <p:cNvPr id="3" name="Retângulo: Cantos Arredondados 2">
              <a:extLst>
                <a:ext uri="{FF2B5EF4-FFF2-40B4-BE49-F238E27FC236}">
                  <a16:creationId xmlns:a16="http://schemas.microsoft.com/office/drawing/2014/main" id="{95832453-C53A-84BB-1C32-8652C3A5EED5}"/>
                </a:ext>
              </a:extLst>
            </p:cNvPr>
            <p:cNvSpPr/>
            <p:nvPr/>
          </p:nvSpPr>
          <p:spPr>
            <a:xfrm>
              <a:off x="212912" y="2255534"/>
              <a:ext cx="5621299" cy="1654172"/>
            </a:xfrm>
            <a:prstGeom prst="roundRect">
              <a:avLst>
                <a:gd name="adj" fmla="val 5000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dirty="0">
                  <a:solidFill>
                    <a:schemeClr val="tx1"/>
                  </a:solidFill>
                  <a:latin typeface="Arial Narrow" panose="020B0606020202030204" pitchFamily="34" charset="0"/>
                </a:rPr>
                <a:t>Caro(a) estudante, neste momento vamos exercitar a habilidade de </a:t>
              </a:r>
              <a:r>
                <a:rPr lang="pt-BR" sz="2200" b="1" dirty="0">
                  <a:solidFill>
                    <a:schemeClr val="tx1"/>
                  </a:solidFill>
                  <a:latin typeface="Arial Narrow" panose="020B0606020202030204" pitchFamily="34" charset="0"/>
                </a:rPr>
                <a:t>identificar </a:t>
              </a:r>
              <a:r>
                <a:rPr lang="pt-BR" sz="2200" dirty="0">
                  <a:solidFill>
                    <a:schemeClr val="tx1"/>
                  </a:solidFill>
                  <a:latin typeface="Arial Narrow" panose="020B0606020202030204" pitchFamily="34" charset="0"/>
                </a:rPr>
                <a:t>o gráfico que representa uma situação, envolvendo funções quadráticas, descrita em um texto. </a:t>
              </a:r>
            </a:p>
          </p:txBody>
        </p:sp>
        <p:pic>
          <p:nvPicPr>
            <p:cNvPr id="4" name="Imagem 3">
              <a:extLst>
                <a:ext uri="{FF2B5EF4-FFF2-40B4-BE49-F238E27FC236}">
                  <a16:creationId xmlns:a16="http://schemas.microsoft.com/office/drawing/2014/main" id="{6F7A831E-23C0-E2DE-96A4-D67C4CF585BE}"/>
                </a:ext>
              </a:extLst>
            </p:cNvPr>
            <p:cNvPicPr>
              <a:picLocks noChangeAspect="1"/>
            </p:cNvPicPr>
            <p:nvPr/>
          </p:nvPicPr>
          <p:blipFill>
            <a:blip r:embed="rId2"/>
            <a:stretch>
              <a:fillRect/>
            </a:stretch>
          </p:blipFill>
          <p:spPr>
            <a:xfrm>
              <a:off x="510787" y="970241"/>
              <a:ext cx="2832467" cy="1058167"/>
            </a:xfrm>
            <a:prstGeom prst="rect">
              <a:avLst/>
            </a:prstGeom>
          </p:spPr>
        </p:pic>
      </p:grpSp>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4FB92FD0-A5CA-020A-D65B-DED15ABDEFE8}"/>
                  </a:ext>
                </a:extLst>
              </p:cNvPr>
              <p:cNvSpPr txBox="1"/>
              <p:nvPr/>
            </p:nvSpPr>
            <p:spPr>
              <a:xfrm>
                <a:off x="6162675" y="857042"/>
                <a:ext cx="5695950" cy="2800767"/>
              </a:xfrm>
              <a:prstGeom prst="rect">
                <a:avLst/>
              </a:prstGeom>
              <a:noFill/>
            </p:spPr>
            <p:txBody>
              <a:bodyPr wrap="square">
                <a:spAutoFit/>
              </a:bodyPr>
              <a:lstStyle/>
              <a:p>
                <a:pPr algn="just"/>
                <a:r>
                  <a:rPr lang="pt-BR" sz="2200" b="1" i="0" u="none" strike="noStrike" baseline="0" dirty="0">
                    <a:latin typeface="Arial Narrow" panose="020B0606020202030204" pitchFamily="34" charset="0"/>
                  </a:rPr>
                  <a:t>Item 1. </a:t>
                </a:r>
                <a:r>
                  <a:rPr lang="pt-BR" sz="2200" b="0" i="0" u="none" strike="noStrike" baseline="0" dirty="0">
                    <a:latin typeface="Arial Narrow" panose="020B0606020202030204" pitchFamily="34" charset="0"/>
                  </a:rPr>
                  <a:t>A expressão </a:t>
                </a:r>
                <a14:m>
                  <m:oMath xmlns:m="http://schemas.openxmlformats.org/officeDocument/2006/math">
                    <m:r>
                      <a:rPr lang="pt-BR" sz="2200" b="0" i="1" u="none" strike="noStrike" baseline="0" dirty="0" smtClean="0">
                        <a:latin typeface="Cambria Math" panose="02040503050406030204" pitchFamily="18" charset="0"/>
                      </a:rPr>
                      <m:t>h</m:t>
                    </m:r>
                    <m:r>
                      <a:rPr lang="pt-BR" sz="2200" b="0" i="1" u="none" strike="noStrike" baseline="0" dirty="0" smtClean="0">
                        <a:latin typeface="Cambria Math" panose="02040503050406030204" pitchFamily="18" charset="0"/>
                      </a:rPr>
                      <m:t>(</m:t>
                    </m:r>
                    <m:r>
                      <a:rPr lang="pt-BR" sz="2200" b="0" i="1" u="none" strike="noStrike" baseline="0" dirty="0" smtClean="0">
                        <a:latin typeface="Cambria Math" panose="02040503050406030204" pitchFamily="18" charset="0"/>
                      </a:rPr>
                      <m:t>𝑡</m:t>
                    </m:r>
                    <m:r>
                      <a:rPr lang="pt-BR" sz="2200" b="0" i="1" u="none" strike="noStrike" baseline="0" dirty="0" smtClean="0">
                        <a:latin typeface="Cambria Math" panose="02040503050406030204" pitchFamily="18" charset="0"/>
                      </a:rPr>
                      <m:t>) = 20</m:t>
                    </m:r>
                    <m:r>
                      <a:rPr lang="pt-BR" sz="2200" b="0" i="1" u="none" strike="noStrike" baseline="0" dirty="0" smtClean="0">
                        <a:latin typeface="Cambria Math" panose="02040503050406030204" pitchFamily="18" charset="0"/>
                      </a:rPr>
                      <m:t>𝑡</m:t>
                    </m:r>
                    <m:r>
                      <a:rPr lang="pt-BR" sz="2200" b="0" i="1" u="none" strike="noStrike" baseline="0" dirty="0" smtClean="0">
                        <a:latin typeface="Cambria Math" panose="02040503050406030204" pitchFamily="18" charset="0"/>
                      </a:rPr>
                      <m:t> − 5</m:t>
                    </m:r>
                    <m:sSup>
                      <m:sSupPr>
                        <m:ctrlPr>
                          <a:rPr lang="pt-BR" sz="2200" b="0" i="1" u="none" strike="noStrike" baseline="0" dirty="0" smtClean="0">
                            <a:latin typeface="Cambria Math" panose="02040503050406030204" pitchFamily="18" charset="0"/>
                          </a:rPr>
                        </m:ctrlPr>
                      </m:sSupPr>
                      <m:e>
                        <m:r>
                          <a:rPr lang="pt-BR" sz="2200" b="0" i="1" u="none" strike="noStrike" baseline="0" dirty="0" smtClean="0">
                            <a:latin typeface="Cambria Math" panose="02040503050406030204" pitchFamily="18" charset="0"/>
                          </a:rPr>
                          <m:t>𝑡</m:t>
                        </m:r>
                      </m:e>
                      <m:sup>
                        <m:r>
                          <a:rPr lang="pt-BR" sz="2200" b="0" i="1" u="none" strike="noStrike" baseline="0" dirty="0" smtClean="0">
                            <a:latin typeface="Cambria Math" panose="02040503050406030204" pitchFamily="18" charset="0"/>
                          </a:rPr>
                          <m:t>2</m:t>
                        </m:r>
                      </m:sup>
                    </m:sSup>
                    <m:r>
                      <a:rPr lang="pt-BR" sz="2200" b="0" i="1" u="none" strike="noStrike" baseline="0" dirty="0" smtClean="0">
                        <a:latin typeface="Cambria Math" panose="02040503050406030204" pitchFamily="18" charset="0"/>
                      </a:rPr>
                      <m:t> </m:t>
                    </m:r>
                  </m:oMath>
                </a14:m>
                <a:r>
                  <a:rPr lang="pt-BR" sz="2200" b="0" i="0" u="none" strike="noStrike" baseline="0" dirty="0">
                    <a:latin typeface="Arial Narrow" panose="020B0606020202030204" pitchFamily="34" charset="0"/>
                  </a:rPr>
                  <a:t>descreve a trajetória de uma bola de golfe após uma tacada de um dos jogadores.</a:t>
                </a:r>
              </a:p>
              <a:p>
                <a:pPr algn="just"/>
                <a:r>
                  <a:rPr lang="pt-BR" sz="2200" b="0" i="0" u="none" strike="noStrike" baseline="0" dirty="0">
                    <a:latin typeface="Arial Narrow" panose="020B0606020202030204" pitchFamily="34" charset="0"/>
                  </a:rPr>
                  <a:t>Nessa expressão, </a:t>
                </a:r>
                <a:r>
                  <a:rPr lang="pt-BR" sz="2200" b="0" i="1" u="none" strike="noStrike" baseline="0" dirty="0">
                    <a:latin typeface="Arial Narrow" panose="020B0606020202030204" pitchFamily="34" charset="0"/>
                  </a:rPr>
                  <a:t>h(t) </a:t>
                </a:r>
                <a:r>
                  <a:rPr lang="pt-BR" sz="2200" b="0" i="0" u="none" strike="noStrike" baseline="0" dirty="0">
                    <a:latin typeface="Arial Narrow" panose="020B0606020202030204" pitchFamily="34" charset="0"/>
                  </a:rPr>
                  <a:t>indica, em metros, a altura da</a:t>
                </a:r>
              </a:p>
              <a:p>
                <a:pPr algn="just"/>
                <a:r>
                  <a:rPr lang="pt-BR" sz="2200" b="0" i="0" u="none" strike="noStrike" baseline="0" dirty="0">
                    <a:latin typeface="Arial Narrow" panose="020B0606020202030204" pitchFamily="34" charset="0"/>
                  </a:rPr>
                  <a:t>bola </a:t>
                </a:r>
                <a:r>
                  <a:rPr lang="pt-BR" sz="2200" b="0" i="1" u="none" strike="noStrike" baseline="0" dirty="0">
                    <a:latin typeface="Arial Narrow" panose="020B0606020202030204" pitchFamily="34" charset="0"/>
                  </a:rPr>
                  <a:t>t </a:t>
                </a:r>
                <a:r>
                  <a:rPr lang="pt-BR" sz="2200" b="0" i="0" u="none" strike="noStrike" baseline="0" dirty="0">
                    <a:latin typeface="Arial Narrow" panose="020B0606020202030204" pitchFamily="34" charset="0"/>
                  </a:rPr>
                  <a:t>segundos após a tacada.</a:t>
                </a:r>
              </a:p>
              <a:p>
                <a:pPr algn="just"/>
                <a:r>
                  <a:rPr lang="pt-BR" sz="2200" b="0" i="0" u="none" strike="noStrike" baseline="0" dirty="0">
                    <a:latin typeface="Arial Narrow" panose="020B0606020202030204" pitchFamily="34" charset="0"/>
                  </a:rPr>
                  <a:t>Qual é a altura máxima atingida pela bola de golfe nessa</a:t>
                </a:r>
              </a:p>
              <a:p>
                <a:pPr algn="just"/>
                <a:r>
                  <a:rPr lang="pt-BR" sz="2200" b="0" i="0" u="none" strike="noStrike" baseline="0" dirty="0">
                    <a:latin typeface="Arial Narrow" panose="020B0606020202030204" pitchFamily="34" charset="0"/>
                  </a:rPr>
                  <a:t>jogada?</a:t>
                </a:r>
                <a:endParaRPr lang="pt-BR" sz="2200" dirty="0">
                  <a:latin typeface="Arial Narrow" panose="020B0606020202030204" pitchFamily="34" charset="0"/>
                </a:endParaRPr>
              </a:p>
            </p:txBody>
          </p:sp>
        </mc:Choice>
        <mc:Fallback>
          <p:sp>
            <p:nvSpPr>
              <p:cNvPr id="7" name="CaixaDeTexto 6">
                <a:extLst>
                  <a:ext uri="{FF2B5EF4-FFF2-40B4-BE49-F238E27FC236}">
                    <a16:creationId xmlns:a16="http://schemas.microsoft.com/office/drawing/2014/main" id="{4FB92FD0-A5CA-020A-D65B-DED15ABDEFE8}"/>
                  </a:ext>
                </a:extLst>
              </p:cNvPr>
              <p:cNvSpPr txBox="1">
                <a:spLocks noRot="1" noChangeAspect="1" noMove="1" noResize="1" noEditPoints="1" noAdjustHandles="1" noChangeArrowheads="1" noChangeShapeType="1" noTextEdit="1"/>
              </p:cNvSpPr>
              <p:nvPr/>
            </p:nvSpPr>
            <p:spPr>
              <a:xfrm>
                <a:off x="6162675" y="857042"/>
                <a:ext cx="5695950" cy="2800767"/>
              </a:xfrm>
              <a:prstGeom prst="rect">
                <a:avLst/>
              </a:prstGeom>
              <a:blipFill>
                <a:blip r:embed="rId3"/>
                <a:stretch>
                  <a:fillRect l="-1392" t="-1525" r="-1392" b="-3704"/>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73678155-0CC0-F320-29EA-93815F048DA1}"/>
              </a:ext>
            </a:extLst>
          </p:cNvPr>
          <p:cNvSpPr txBox="1"/>
          <p:nvPr/>
        </p:nvSpPr>
        <p:spPr>
          <a:xfrm>
            <a:off x="6229350" y="3657809"/>
            <a:ext cx="3686175" cy="1785104"/>
          </a:xfrm>
          <a:prstGeom prst="rect">
            <a:avLst/>
          </a:prstGeom>
          <a:noFill/>
        </p:spPr>
        <p:txBody>
          <a:bodyPr wrap="square">
            <a:spAutoFit/>
          </a:bodyPr>
          <a:lstStyle/>
          <a:p>
            <a:pPr algn="l"/>
            <a:r>
              <a:rPr lang="pt-BR" sz="2200" b="0" i="0" u="none" strike="noStrike" baseline="0" dirty="0">
                <a:latin typeface="Arial Narrow" panose="020B0606020202030204" pitchFamily="34" charset="0"/>
              </a:rPr>
              <a:t>(A) </a:t>
            </a:r>
            <a:r>
              <a:rPr lang="pt-BR" sz="2200" b="0" i="1" u="none" strike="noStrike" baseline="0" dirty="0">
                <a:latin typeface="Arial Narrow" panose="020B0606020202030204" pitchFamily="34" charset="0"/>
              </a:rPr>
              <a:t>50 </a:t>
            </a:r>
            <a:r>
              <a:rPr lang="pt-BR" sz="2200" b="0" i="0" u="none" strike="noStrike" baseline="0" dirty="0">
                <a:latin typeface="Arial Narrow" panose="020B0606020202030204" pitchFamily="34" charset="0"/>
              </a:rPr>
              <a:t>metros</a:t>
            </a:r>
          </a:p>
          <a:p>
            <a:pPr algn="l"/>
            <a:r>
              <a:rPr lang="pt-BR" sz="2200" b="0" i="0" u="none" strike="noStrike" baseline="0" dirty="0">
                <a:latin typeface="Arial Narrow" panose="020B0606020202030204" pitchFamily="34" charset="0"/>
              </a:rPr>
              <a:t>(B) </a:t>
            </a:r>
            <a:r>
              <a:rPr lang="pt-BR" sz="2200" b="0" i="1" u="none" strike="noStrike" baseline="0" dirty="0">
                <a:latin typeface="Arial Narrow" panose="020B0606020202030204" pitchFamily="34" charset="0"/>
              </a:rPr>
              <a:t>40 </a:t>
            </a:r>
            <a:r>
              <a:rPr lang="pt-BR" sz="2200" b="0" i="0" u="none" strike="noStrike" baseline="0" dirty="0">
                <a:latin typeface="Arial Narrow" panose="020B0606020202030204" pitchFamily="34" charset="0"/>
              </a:rPr>
              <a:t>metros</a:t>
            </a:r>
          </a:p>
          <a:p>
            <a:pPr algn="l"/>
            <a:r>
              <a:rPr lang="pt-BR" sz="2200" b="0" i="0" u="none" strike="noStrike" baseline="0" dirty="0">
                <a:latin typeface="Arial Narrow" panose="020B0606020202030204" pitchFamily="34" charset="0"/>
              </a:rPr>
              <a:t>(C) </a:t>
            </a:r>
            <a:r>
              <a:rPr lang="pt-BR" sz="2200" b="0" i="1" u="none" strike="noStrike" baseline="0" dirty="0">
                <a:latin typeface="Arial Narrow" panose="020B0606020202030204" pitchFamily="34" charset="0"/>
              </a:rPr>
              <a:t>20 </a:t>
            </a:r>
            <a:r>
              <a:rPr lang="pt-BR" sz="2200" b="0" i="0" u="none" strike="noStrike" baseline="0" dirty="0">
                <a:latin typeface="Arial Narrow" panose="020B0606020202030204" pitchFamily="34" charset="0"/>
              </a:rPr>
              <a:t>metros</a:t>
            </a:r>
          </a:p>
          <a:p>
            <a:pPr algn="l"/>
            <a:r>
              <a:rPr lang="pt-BR" sz="2200" b="0" i="0" u="none" strike="noStrike" baseline="0" dirty="0">
                <a:latin typeface="Arial Narrow" panose="020B0606020202030204" pitchFamily="34" charset="0"/>
              </a:rPr>
              <a:t>(D) </a:t>
            </a:r>
            <a:r>
              <a:rPr lang="pt-BR" sz="2200" b="0" i="1" u="none" strike="noStrike" baseline="0" dirty="0">
                <a:latin typeface="Arial Narrow" panose="020B0606020202030204" pitchFamily="34" charset="0"/>
              </a:rPr>
              <a:t>5 </a:t>
            </a:r>
            <a:r>
              <a:rPr lang="pt-BR" sz="2200" b="0" i="0" u="none" strike="noStrike" baseline="0" dirty="0">
                <a:latin typeface="Arial Narrow" panose="020B0606020202030204" pitchFamily="34" charset="0"/>
              </a:rPr>
              <a:t>metros</a:t>
            </a:r>
          </a:p>
          <a:p>
            <a:pPr algn="l"/>
            <a:r>
              <a:rPr lang="pt-BR" sz="2200" b="0" i="0" u="none" strike="noStrike" baseline="0" dirty="0">
                <a:latin typeface="Arial Narrow" panose="020B0606020202030204" pitchFamily="34" charset="0"/>
              </a:rPr>
              <a:t>(E) </a:t>
            </a:r>
            <a:r>
              <a:rPr lang="pt-BR" sz="2200" b="0" i="1" u="none" strike="noStrike" baseline="0" dirty="0">
                <a:latin typeface="Arial Narrow" panose="020B0606020202030204" pitchFamily="34" charset="0"/>
              </a:rPr>
              <a:t>2 </a:t>
            </a:r>
            <a:r>
              <a:rPr lang="pt-BR" sz="2200" b="0" i="0" u="none" strike="noStrike" baseline="0" dirty="0">
                <a:latin typeface="Arial Narrow" panose="020B0606020202030204" pitchFamily="34" charset="0"/>
              </a:rPr>
              <a:t>metros</a:t>
            </a:r>
            <a:endParaRPr lang="pt-BR" sz="2200" dirty="0">
              <a:latin typeface="Arial Narrow" panose="020B0606020202030204" pitchFamily="34" charset="0"/>
            </a:endParaRPr>
          </a:p>
        </p:txBody>
      </p:sp>
    </p:spTree>
    <p:extLst>
      <p:ext uri="{BB962C8B-B14F-4D97-AF65-F5344CB8AC3E}">
        <p14:creationId xmlns:p14="http://schemas.microsoft.com/office/powerpoint/2010/main" val="13978090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03F2478C-D7E1-D840-6356-587E193B4078}"/>
                  </a:ext>
                </a:extLst>
              </p:cNvPr>
              <p:cNvSpPr txBox="1"/>
              <p:nvPr/>
            </p:nvSpPr>
            <p:spPr>
              <a:xfrm>
                <a:off x="190084" y="902930"/>
                <a:ext cx="5760000" cy="4832541"/>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Uma fofoca em uma determinada rede social tem um público definido e desenvolve-se com rapidez. Em geral, essa rapidez é diretamente proporcional ao número de pessoas que o(a) fofoqueiro(a) tem na rede e também diretamente proporcional ao número de pessoas que não pertencem a sua rede social. Em outras palavras, sendo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𝑌</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rapidez de propagação,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público-alvo (pessoas que não pertencem a sua rede social), 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número de pessoas que pertencem à rede social do(a) fofoqueiro(a), tem-se: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𝑌</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que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uma constante positiva característica do boato.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03F2478C-D7E1-D840-6356-587E193B4078}"/>
                  </a:ext>
                </a:extLst>
              </p:cNvPr>
              <p:cNvSpPr txBox="1">
                <a:spLocks noRot="1" noChangeAspect="1" noMove="1" noResize="1" noEditPoints="1" noAdjustHandles="1" noChangeArrowheads="1" noChangeShapeType="1" noTextEdit="1"/>
              </p:cNvSpPr>
              <p:nvPr/>
            </p:nvSpPr>
            <p:spPr>
              <a:xfrm>
                <a:off x="190084" y="902930"/>
                <a:ext cx="5760000" cy="4832541"/>
              </a:xfrm>
              <a:prstGeom prst="rect">
                <a:avLst/>
              </a:prstGeom>
              <a:blipFill>
                <a:blip r:embed="rId2"/>
                <a:stretch>
                  <a:fillRect l="-1376" t="-631" r="-1376" b="-176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5882ECC5-4E70-10C7-9D19-74BF47BC87E5}"/>
                  </a:ext>
                </a:extLst>
              </p:cNvPr>
              <p:cNvSpPr txBox="1"/>
              <p:nvPr/>
            </p:nvSpPr>
            <p:spPr>
              <a:xfrm>
                <a:off x="190084" y="5735471"/>
                <a:ext cx="5760000" cy="836576"/>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gráfico cartesiano que melhor representa a função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𝑌</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para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real, é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5882ECC5-4E70-10C7-9D19-74BF47BC87E5}"/>
                  </a:ext>
                </a:extLst>
              </p:cNvPr>
              <p:cNvSpPr txBox="1">
                <a:spLocks noRot="1" noChangeAspect="1" noMove="1" noResize="1" noEditPoints="1" noAdjustHandles="1" noChangeArrowheads="1" noChangeShapeType="1" noTextEdit="1"/>
              </p:cNvSpPr>
              <p:nvPr/>
            </p:nvSpPr>
            <p:spPr>
              <a:xfrm>
                <a:off x="190084" y="5735471"/>
                <a:ext cx="5760000" cy="836576"/>
              </a:xfrm>
              <a:prstGeom prst="rect">
                <a:avLst/>
              </a:prstGeom>
              <a:blipFill>
                <a:blip r:embed="rId3"/>
                <a:stretch>
                  <a:fillRect l="-1376" t="-2920" r="-1376" b="-14599"/>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5D4A30D5-1349-D2C0-7631-869F9BDDD035}"/>
              </a:ext>
            </a:extLst>
          </p:cNvPr>
          <p:cNvPicPr>
            <a:picLocks noChangeAspect="1"/>
          </p:cNvPicPr>
          <p:nvPr/>
        </p:nvPicPr>
        <p:blipFill>
          <a:blip r:embed="rId4"/>
          <a:srcRect r="27309" b="9865"/>
          <a:stretch>
            <a:fillRect/>
          </a:stretch>
        </p:blipFill>
        <p:spPr>
          <a:xfrm>
            <a:off x="6096000" y="1020507"/>
            <a:ext cx="5994428" cy="3903918"/>
          </a:xfrm>
          <a:prstGeom prst="rect">
            <a:avLst/>
          </a:prstGeom>
        </p:spPr>
      </p:pic>
    </p:spTree>
    <p:extLst>
      <p:ext uri="{BB962C8B-B14F-4D97-AF65-F5344CB8AC3E}">
        <p14:creationId xmlns:p14="http://schemas.microsoft.com/office/powerpoint/2010/main" val="25241359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BC81BD9-FDFE-F273-F0F1-F641EBF466CB}"/>
              </a:ext>
            </a:extLst>
          </p:cNvPr>
          <p:cNvPicPr>
            <a:picLocks noChangeAspect="1"/>
          </p:cNvPicPr>
          <p:nvPr/>
        </p:nvPicPr>
        <p:blipFill>
          <a:blip r:embed="rId2"/>
          <a:srcRect l="566" t="4213" r="-1"/>
          <a:stretch>
            <a:fillRect/>
          </a:stretch>
        </p:blipFill>
        <p:spPr>
          <a:xfrm>
            <a:off x="156000" y="663389"/>
            <a:ext cx="3600000" cy="725583"/>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A9DC318-3135-54F9-E0E2-AAA679FD3FB1}"/>
                  </a:ext>
                </a:extLst>
              </p:cNvPr>
              <p:cNvSpPr txBox="1"/>
              <p:nvPr/>
            </p:nvSpPr>
            <p:spPr>
              <a:xfrm>
                <a:off x="156000" y="1335182"/>
                <a:ext cx="5760000" cy="5174750"/>
              </a:xfrm>
              <a:prstGeom prst="rect">
                <a:avLst/>
              </a:prstGeom>
              <a:noFill/>
            </p:spPr>
            <p:txBody>
              <a:bodyPr wrap="square">
                <a:spAutoFit/>
              </a:bodyPr>
              <a:lstStyle/>
              <a:p>
                <a:pPr algn="ctr">
                  <a:lnSpc>
                    <a:spcPct val="115000"/>
                  </a:lnSpc>
                  <a:spcAft>
                    <a:spcPts val="400"/>
                  </a:spcAft>
                  <a:buNone/>
                  <a:tabLst>
                    <a:tab pos="270510" algn="l"/>
                  </a:tabLs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VÉRTICE DA PARÁBOLA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400"/>
                  </a:spcAft>
                  <a:buNone/>
                  <a:tabLst>
                    <a:tab pos="270510" algn="l"/>
                  </a:tabLst>
                </a:pPr>
                <a:r>
                  <a:rPr lang="pt-BR" sz="16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vértice</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da parábola é o ponto</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mínimo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 máximo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absoluto da parábola. As coordenadas do vértice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𝑉</m:t>
                        </m:r>
                      </m:e>
                    </m:d>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da parábola são dadas por </a:t>
                </a:r>
                <a14:m>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m:t>
                        </m:r>
                      </m:sub>
                    </m:sSub>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e>
                      <m:sub>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m:t>
                        </m:r>
                      </m:sub>
                    </m:sSub>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que é o ponto que divide graficamente o ramo crescente e decrescente da parábola e que pertence ao eixo de simetria.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coordenadas do vértice são</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𝑽</m:t>
                    </m:r>
                    <m:d>
                      <m:dPr>
                        <m:ctrlP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𝒙</m:t>
                            </m:r>
                          </m:e>
                          <m:sub>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𝒗</m:t>
                            </m:r>
                          </m:sub>
                        </m:sSub>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𝒚</m:t>
                            </m:r>
                          </m:e>
                          <m:sub>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𝒗</m:t>
                            </m:r>
                          </m:sub>
                        </m:sSub>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onde: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4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𝑣</m:t>
                          </m:r>
                        </m:sub>
                      </m:sSub>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𝑣</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𝑉</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𝑏</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e>
                    </m:d>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5A9DC318-3135-54F9-E0E2-AAA679FD3FB1}"/>
                  </a:ext>
                </a:extLst>
              </p:cNvPr>
              <p:cNvSpPr txBox="1">
                <a:spLocks noRot="1" noChangeAspect="1" noMove="1" noResize="1" noEditPoints="1" noAdjustHandles="1" noChangeArrowheads="1" noChangeShapeType="1" noTextEdit="1"/>
              </p:cNvSpPr>
              <p:nvPr/>
            </p:nvSpPr>
            <p:spPr>
              <a:xfrm>
                <a:off x="156000" y="1335182"/>
                <a:ext cx="5760000" cy="5174750"/>
              </a:xfrm>
              <a:prstGeom prst="rect">
                <a:avLst/>
              </a:prstGeom>
              <a:blipFill>
                <a:blip r:embed="rId3"/>
                <a:stretch>
                  <a:fillRect l="-1377" t="-589" r="-14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03F16BB-93DB-FD8C-38C2-30FD23AF9D81}"/>
                  </a:ext>
                </a:extLst>
              </p:cNvPr>
              <p:cNvSpPr txBox="1"/>
              <p:nvPr/>
            </p:nvSpPr>
            <p:spPr>
              <a:xfrm>
                <a:off x="6276002" y="757238"/>
                <a:ext cx="5760000" cy="3377784"/>
              </a:xfrm>
              <a:prstGeom prst="rect">
                <a:avLst/>
              </a:prstGeom>
              <a:noFill/>
            </p:spPr>
            <p:txBody>
              <a:bodyPr wrap="square">
                <a:spAutoFit/>
              </a:bodyPr>
              <a:lstStyle/>
              <a:p>
                <a:pPr>
                  <a:lnSpc>
                    <a:spcPct val="115000"/>
                  </a:lnSpc>
                  <a:spcAft>
                    <a:spcPts val="4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Além disso, temos que: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a concavidade for voltada para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cima</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&gt;0</m:t>
                        </m:r>
                      </m:e>
                    </m:d>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função apresenta ponto de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mínimo absoluto.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a concavidade for voltada para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baixo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&lt;0</m:t>
                        </m:r>
                      </m:e>
                    </m:d>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função apresenta ponto de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máximo absoluto.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Obs.</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vértice da parábola é um ponto pertencente ao eixo de simetria do gráfico.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703F16BB-93DB-FD8C-38C2-30FD23AF9D81}"/>
                  </a:ext>
                </a:extLst>
              </p:cNvPr>
              <p:cNvSpPr txBox="1">
                <a:spLocks noRot="1" noChangeAspect="1" noMove="1" noResize="1" noEditPoints="1" noAdjustHandles="1" noChangeArrowheads="1" noChangeShapeType="1" noTextEdit="1"/>
              </p:cNvSpPr>
              <p:nvPr/>
            </p:nvSpPr>
            <p:spPr>
              <a:xfrm>
                <a:off x="6276002" y="757238"/>
                <a:ext cx="5760000" cy="3377784"/>
              </a:xfrm>
              <a:prstGeom prst="rect">
                <a:avLst/>
              </a:prstGeom>
              <a:blipFill>
                <a:blip r:embed="rId4"/>
                <a:stretch>
                  <a:fillRect l="-1377" t="-722" r="-1483" b="-3069"/>
                </a:stretch>
              </a:blipFill>
            </p:spPr>
            <p:txBody>
              <a:bodyPr/>
              <a:lstStyle/>
              <a:p>
                <a:r>
                  <a:rPr lang="pt-BR">
                    <a:noFill/>
                  </a:rPr>
                  <a:t> </a:t>
                </a:r>
              </a:p>
            </p:txBody>
          </p:sp>
        </mc:Fallback>
      </mc:AlternateContent>
      <p:pic>
        <p:nvPicPr>
          <p:cNvPr id="6" name="Imagem 5" descr="Diagrama&#10;&#10;Descrição gerada automaticamente">
            <a:extLst>
              <a:ext uri="{FF2B5EF4-FFF2-40B4-BE49-F238E27FC236}">
                <a16:creationId xmlns:a16="http://schemas.microsoft.com/office/drawing/2014/main" id="{03013306-7F6D-A8B1-2350-2183DFA05300}"/>
              </a:ext>
            </a:extLst>
          </p:cNvPr>
          <p:cNvPicPr>
            <a:picLocks noChangeAspect="1"/>
          </p:cNvPicPr>
          <p:nvPr/>
        </p:nvPicPr>
        <p:blipFill>
          <a:blip r:embed="rId5" cstate="print">
            <a:extLst>
              <a:ext uri="{28A0092B-C50C-407E-A947-70E740481C1C}">
                <a14:useLocalDpi xmlns:a14="http://schemas.microsoft.com/office/drawing/2010/main" val="0"/>
              </a:ext>
            </a:extLst>
          </a:blip>
          <a:srcRect l="13081" t="5493" b="7086"/>
          <a:stretch>
            <a:fillRect/>
          </a:stretch>
        </p:blipFill>
        <p:spPr bwMode="auto">
          <a:xfrm>
            <a:off x="7536002" y="4152952"/>
            <a:ext cx="3240000" cy="2398227"/>
          </a:xfrm>
          <a:prstGeom prst="rect">
            <a:avLst/>
          </a:prstGeom>
          <a:noFill/>
          <a:ln>
            <a:noFill/>
          </a:ln>
        </p:spPr>
      </p:pic>
    </p:spTree>
    <p:extLst>
      <p:ext uri="{BB962C8B-B14F-4D97-AF65-F5344CB8AC3E}">
        <p14:creationId xmlns:p14="http://schemas.microsoft.com/office/powerpoint/2010/main" val="22593420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A3C507A8-C11D-3853-9856-8FD8D80BD58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98" t="8463" r="2474" b="8463"/>
          <a:stretch>
            <a:fillRect/>
          </a:stretch>
        </p:blipFill>
        <p:spPr bwMode="auto">
          <a:xfrm>
            <a:off x="156000" y="650625"/>
            <a:ext cx="1800000" cy="78367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F2840A08-6387-E1B8-12F6-B3A16DC5C08D}"/>
                  </a:ext>
                </a:extLst>
              </p:cNvPr>
              <p:cNvSpPr txBox="1"/>
              <p:nvPr/>
            </p:nvSpPr>
            <p:spPr>
              <a:xfrm>
                <a:off x="6238650" y="1213282"/>
                <a:ext cx="5535000" cy="3707553"/>
              </a:xfrm>
              <a:prstGeom prst="rect">
                <a:avLst/>
              </a:prstGeom>
              <a:noFill/>
            </p:spPr>
            <p:txBody>
              <a:bodyPr wrap="square">
                <a:spAutoFit/>
              </a:bodyPr>
              <a:lstStyle/>
              <a:p>
                <a:pPr algn="just">
                  <a:lnSpc>
                    <a:spcPct val="113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a concavidade da parábola é voltada para cima, então o coeficiente </a:t>
                </a:r>
                <a14:m>
                  <m:oMath xmlns:m="http://schemas.openxmlformats.org/officeDocument/2006/math">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𝒂</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maior do que zero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&gt;0</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Analisando o </a:t>
                </a:r>
                <a:r>
                  <a:rPr lang="pt-BR" sz="2200" b="1" kern="100" dirty="0">
                    <a:solidFill>
                      <a:srgbClr val="002060"/>
                    </a:solidFill>
                    <a:effectLst/>
                    <a:latin typeface="Arial Narrow" panose="020B0606020202030204" pitchFamily="34" charset="0"/>
                    <a:ea typeface="Aptos" panose="020B0004020202020204" pitchFamily="34" charset="0"/>
                    <a:cs typeface="Times New Roman" panose="02020603050405020304" pitchFamily="18" charset="0"/>
                  </a:rPr>
                  <a:t>gráfico 1</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no intervalo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&lt;2</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observa-se que os valores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vão diminuindo até chegar ao vértice. </a:t>
                </a:r>
              </a:p>
              <a:p>
                <a:pPr algn="just">
                  <a:lnSpc>
                    <a:spcPct val="113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intervalo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2&lt;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&lt;+∞</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os valores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vão aumentando.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3000"/>
                  </a:lnSpc>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Quando isso acontece, diz-se que o vértice é o </a:t>
                </a:r>
                <a:r>
                  <a:rPr lang="pt-BR" sz="2200" b="1" dirty="0">
                    <a:solidFill>
                      <a:srgbClr val="002060"/>
                    </a:solidFill>
                    <a:effectLst/>
                    <a:latin typeface="Arial Narrow" panose="020B0606020202030204" pitchFamily="34" charset="0"/>
                    <a:ea typeface="Aptos" panose="020B0004020202020204" pitchFamily="34" charset="0"/>
                    <a:cs typeface="Times New Roman" panose="02020603050405020304" pitchFamily="18" charset="0"/>
                  </a:rPr>
                  <a:t>ponto de mínimo</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dirty="0">
                  <a:latin typeface="Arial Narrow" panose="020B0606020202030204" pitchFamily="34" charset="0"/>
                </a:endParaRPr>
              </a:p>
            </p:txBody>
          </p:sp>
        </mc:Choice>
        <mc:Fallback>
          <p:sp>
            <p:nvSpPr>
              <p:cNvPr id="4" name="CaixaDeTexto 3">
                <a:extLst>
                  <a:ext uri="{FF2B5EF4-FFF2-40B4-BE49-F238E27FC236}">
                    <a16:creationId xmlns:a16="http://schemas.microsoft.com/office/drawing/2014/main" id="{F2840A08-6387-E1B8-12F6-B3A16DC5C08D}"/>
                  </a:ext>
                </a:extLst>
              </p:cNvPr>
              <p:cNvSpPr txBox="1">
                <a:spLocks noRot="1" noChangeAspect="1" noMove="1" noResize="1" noEditPoints="1" noAdjustHandles="1" noChangeArrowheads="1" noChangeShapeType="1" noTextEdit="1"/>
              </p:cNvSpPr>
              <p:nvPr/>
            </p:nvSpPr>
            <p:spPr>
              <a:xfrm>
                <a:off x="6238650" y="1213282"/>
                <a:ext cx="5535000" cy="3707553"/>
              </a:xfrm>
              <a:prstGeom prst="rect">
                <a:avLst/>
              </a:prstGeom>
              <a:blipFill>
                <a:blip r:embed="rId3"/>
                <a:stretch>
                  <a:fillRect l="-1432" t="-658" r="-1432" b="-2467"/>
                </a:stretch>
              </a:blipFill>
            </p:spPr>
            <p:txBody>
              <a:bodyPr/>
              <a:lstStyle/>
              <a:p>
                <a:r>
                  <a:rPr lang="pt-BR">
                    <a:noFill/>
                  </a:rPr>
                  <a:t> </a:t>
                </a:r>
              </a:p>
            </p:txBody>
          </p:sp>
        </mc:Fallback>
      </mc:AlternateContent>
      <p:pic>
        <p:nvPicPr>
          <p:cNvPr id="7" name="Imagem 6" descr="Gráfico, Diagrama&#10;&#10;Descrição gerada automaticamente">
            <a:extLst>
              <a:ext uri="{FF2B5EF4-FFF2-40B4-BE49-F238E27FC236}">
                <a16:creationId xmlns:a16="http://schemas.microsoft.com/office/drawing/2014/main" id="{154B4386-6884-7F99-C1AD-471DC494FAD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025" t="684" r="2634" b="1"/>
          <a:stretch/>
        </p:blipFill>
        <p:spPr bwMode="auto">
          <a:xfrm>
            <a:off x="1351575" y="1655326"/>
            <a:ext cx="3249000" cy="5130133"/>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3C223B4A-43BA-4C98-3563-115668D40D3D}"/>
              </a:ext>
            </a:extLst>
          </p:cNvPr>
          <p:cNvSpPr txBox="1"/>
          <p:nvPr/>
        </p:nvSpPr>
        <p:spPr>
          <a:xfrm>
            <a:off x="1956000" y="1213282"/>
            <a:ext cx="1428750" cy="442044"/>
          </a:xfrm>
          <a:prstGeom prst="rect">
            <a:avLst/>
          </a:prstGeom>
          <a:noFill/>
        </p:spPr>
        <p:txBody>
          <a:bodyPr wrap="square">
            <a:spAutoFit/>
          </a:bodyPr>
          <a:lstStyle/>
          <a:p>
            <a:pPr marL="14605">
              <a:lnSpc>
                <a:spcPct val="113000"/>
              </a:lnSpc>
              <a:spcAft>
                <a:spcPts val="800"/>
              </a:spcAft>
              <a:buNone/>
            </a:pPr>
            <a:r>
              <a:rPr lang="pt-BR" sz="2200" b="1" kern="100" dirty="0">
                <a:solidFill>
                  <a:srgbClr val="002060"/>
                </a:solidFill>
                <a:latin typeface="Arial Narrow" panose="020B0606020202030204" pitchFamily="34" charset="0"/>
                <a:ea typeface="Aptos" panose="020B0004020202020204" pitchFamily="34" charset="0"/>
                <a:cs typeface="Times New Roman" panose="02020603050405020304" pitchFamily="18" charset="0"/>
              </a:rPr>
              <a:t>Gráfico 1</a:t>
            </a:r>
            <a:endPar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01644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A1122FD-E2CA-28AC-7170-D3659BA4F804}"/>
              </a:ext>
            </a:extLst>
          </p:cNvPr>
          <p:cNvSpPr txBox="1"/>
          <p:nvPr/>
        </p:nvSpPr>
        <p:spPr>
          <a:xfrm>
            <a:off x="2723177" y="650193"/>
            <a:ext cx="5760000" cy="442044"/>
          </a:xfrm>
          <a:prstGeom prst="rect">
            <a:avLst/>
          </a:prstGeom>
          <a:noFill/>
        </p:spPr>
        <p:txBody>
          <a:bodyPr wrap="square">
            <a:spAutoFit/>
          </a:bodyPr>
          <a:lstStyle/>
          <a:p>
            <a:pPr marR="23495" algn="just">
              <a:lnSpc>
                <a:spcPct val="113000"/>
              </a:lnSpc>
              <a:spcAft>
                <a:spcPts val="800"/>
              </a:spcAft>
              <a:buNone/>
            </a:pPr>
            <a:r>
              <a:rPr lang="pt-BR" sz="2200" b="1" kern="100" dirty="0">
                <a:solidFill>
                  <a:srgbClr val="002060"/>
                </a:solidFill>
                <a:latin typeface="Arial Narrow" panose="020B0606020202030204" pitchFamily="34" charset="0"/>
                <a:ea typeface="Aptos" panose="020B0004020202020204" pitchFamily="34" charset="0"/>
                <a:cs typeface="Times New Roman" panose="02020603050405020304" pitchFamily="18" charset="0"/>
              </a:rPr>
              <a:t>Gráfico 2</a:t>
            </a:r>
            <a:endPar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8" name="Imagem 7" descr="Diagrama&#10;&#10;Descrição gerada automaticamente">
            <a:extLst>
              <a:ext uri="{FF2B5EF4-FFF2-40B4-BE49-F238E27FC236}">
                <a16:creationId xmlns:a16="http://schemas.microsoft.com/office/drawing/2014/main" id="{A51C3C41-ACD2-78D8-753B-E02E8DFC0D59}"/>
              </a:ext>
            </a:extLst>
          </p:cNvPr>
          <p:cNvPicPr>
            <a:picLocks noChangeAspect="1"/>
          </p:cNvPicPr>
          <p:nvPr/>
        </p:nvPicPr>
        <p:blipFill>
          <a:blip r:embed="rId2">
            <a:extLst>
              <a:ext uri="{28A0092B-C50C-407E-A947-70E740481C1C}">
                <a14:useLocalDpi xmlns:a14="http://schemas.microsoft.com/office/drawing/2010/main" val="0"/>
              </a:ext>
            </a:extLst>
          </a:blip>
          <a:srcRect l="6689" t="1080" b="4468"/>
          <a:stretch>
            <a:fillRect/>
          </a:stretch>
        </p:blipFill>
        <p:spPr bwMode="auto">
          <a:xfrm>
            <a:off x="1243204" y="1099815"/>
            <a:ext cx="3462146" cy="5629550"/>
          </a:xfrm>
          <a:prstGeom prst="rect">
            <a:avLst/>
          </a:prstGeom>
          <a:noFill/>
          <a:ln>
            <a:noFill/>
          </a:ln>
        </p:spPr>
      </p:pic>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BC5B26EA-0D8F-C723-83E9-CF67F2A22D67}"/>
                  </a:ext>
                </a:extLst>
              </p:cNvPr>
              <p:cNvSpPr txBox="1"/>
              <p:nvPr/>
            </p:nvSpPr>
            <p:spPr>
              <a:xfrm>
                <a:off x="6270113" y="871215"/>
                <a:ext cx="5601673" cy="3707553"/>
              </a:xfrm>
              <a:prstGeom prst="rect">
                <a:avLst/>
              </a:prstGeom>
              <a:noFill/>
            </p:spPr>
            <p:txBody>
              <a:bodyPr wrap="square">
                <a:spAutoFit/>
              </a:bodyPr>
              <a:lstStyle/>
              <a:p>
                <a:pPr marL="85725" marR="23495" algn="just">
                  <a:lnSpc>
                    <a:spcPct val="113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a concavidade da parábola é voltada para cima, então o coeficiente </a:t>
                </a:r>
                <a14:m>
                  <m:oMath xmlns:m="http://schemas.openxmlformats.org/officeDocument/2006/math">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𝒂</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menor do que zero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&lt;0</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Analisando o </a:t>
                </a:r>
                <a:r>
                  <a:rPr lang="pt-BR" sz="2200" b="1" kern="100" dirty="0">
                    <a:solidFill>
                      <a:srgbClr val="002060"/>
                    </a:solidFill>
                    <a:effectLst/>
                    <a:latin typeface="Arial Narrow" panose="020B0606020202030204" pitchFamily="34" charset="0"/>
                    <a:ea typeface="Aptos" panose="020B0004020202020204" pitchFamily="34" charset="0"/>
                    <a:cs typeface="Times New Roman" panose="02020603050405020304" pitchFamily="18" charset="0"/>
                  </a:rPr>
                  <a:t>gráfico 2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intervalo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&lt;−1</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observa-se que os valores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vão aumentando até chegar ao vértice. </a:t>
                </a:r>
              </a:p>
              <a:p>
                <a:pPr marL="85725" marR="23495" algn="just">
                  <a:lnSpc>
                    <a:spcPct val="113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intervalo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−1&lt;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&lt;+∞</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os valores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vão diminuindo.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3000"/>
                  </a:lnSpc>
                  <a:buNone/>
                </a:pP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Quando isso acontece, diz-se que o vértice é o </a:t>
                </a:r>
                <a:r>
                  <a:rPr lang="pt-BR" sz="2200" b="1" dirty="0">
                    <a:solidFill>
                      <a:srgbClr val="002060"/>
                    </a:solidFill>
                    <a:effectLst/>
                    <a:latin typeface="Arial Narrow" panose="020B0606020202030204" pitchFamily="34" charset="0"/>
                    <a:ea typeface="Aptos" panose="020B0004020202020204" pitchFamily="34" charset="0"/>
                    <a:cs typeface="Times New Roman" panose="02020603050405020304" pitchFamily="18" charset="0"/>
                  </a:rPr>
                  <a:t>ponto de máximo</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BC5B26EA-0D8F-C723-83E9-CF67F2A22D67}"/>
                  </a:ext>
                </a:extLst>
              </p:cNvPr>
              <p:cNvSpPr txBox="1">
                <a:spLocks noRot="1" noChangeAspect="1" noMove="1" noResize="1" noEditPoints="1" noAdjustHandles="1" noChangeArrowheads="1" noChangeShapeType="1" noTextEdit="1"/>
              </p:cNvSpPr>
              <p:nvPr/>
            </p:nvSpPr>
            <p:spPr>
              <a:xfrm>
                <a:off x="6270113" y="871215"/>
                <a:ext cx="5601673" cy="3707553"/>
              </a:xfrm>
              <a:prstGeom prst="rect">
                <a:avLst/>
              </a:prstGeom>
              <a:blipFill>
                <a:blip r:embed="rId3"/>
                <a:stretch>
                  <a:fillRect l="-1416" t="-658" r="-1525" b="-2303"/>
                </a:stretch>
              </a:blipFill>
            </p:spPr>
            <p:txBody>
              <a:bodyPr/>
              <a:lstStyle/>
              <a:p>
                <a:r>
                  <a:rPr lang="pt-BR">
                    <a:noFill/>
                  </a:rPr>
                  <a:t> </a:t>
                </a:r>
              </a:p>
            </p:txBody>
          </p:sp>
        </mc:Fallback>
      </mc:AlternateContent>
      <p:pic>
        <p:nvPicPr>
          <p:cNvPr id="4" name="Imagem 3" descr="Interface gráfica do usuário, Texto&#10;&#10;O conteúdo gerado por IA pode estar incorreto.">
            <a:extLst>
              <a:ext uri="{FF2B5EF4-FFF2-40B4-BE49-F238E27FC236}">
                <a16:creationId xmlns:a16="http://schemas.microsoft.com/office/drawing/2014/main" id="{AA664C27-A5E1-DDDF-2517-7DC93D0EAEF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98" t="8463" r="2474" b="8463"/>
          <a:stretch>
            <a:fillRect/>
          </a:stretch>
        </p:blipFill>
        <p:spPr bwMode="auto">
          <a:xfrm>
            <a:off x="156000" y="650625"/>
            <a:ext cx="1800000" cy="78367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055683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CBDE486-F1D3-FEC7-62BC-DBC5C6EE4DB5}"/>
                  </a:ext>
                </a:extLst>
              </p:cNvPr>
              <p:cNvSpPr txBox="1"/>
              <p:nvPr/>
            </p:nvSpPr>
            <p:spPr>
              <a:xfrm>
                <a:off x="203859" y="1477882"/>
                <a:ext cx="5760000" cy="3433248"/>
              </a:xfrm>
              <a:prstGeom prst="rect">
                <a:avLst/>
              </a:prstGeom>
              <a:noFill/>
            </p:spPr>
            <p:txBody>
              <a:bodyPr wrap="square">
                <a:spAutoFit/>
              </a:bodyPr>
              <a:lstStyle/>
              <a:p>
                <a:pPr marR="88900"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Determine as coordenadas do vértice da parábola definida pela função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p>
              <a:p>
                <a:pPr marR="88900"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i="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i="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1º passo</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Identificar os coeficientes.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 </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 </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𝑒</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CBDE486-F1D3-FEC7-62BC-DBC5C6EE4DB5}"/>
                  </a:ext>
                </a:extLst>
              </p:cNvPr>
              <p:cNvSpPr txBox="1">
                <a:spLocks noRot="1" noChangeAspect="1" noMove="1" noResize="1" noEditPoints="1" noAdjustHandles="1" noChangeArrowheads="1" noChangeShapeType="1" noTextEdit="1"/>
              </p:cNvSpPr>
              <p:nvPr/>
            </p:nvSpPr>
            <p:spPr>
              <a:xfrm>
                <a:off x="203859" y="1477882"/>
                <a:ext cx="5760000" cy="3433248"/>
              </a:xfrm>
              <a:prstGeom prst="rect">
                <a:avLst/>
              </a:prstGeom>
              <a:blipFill>
                <a:blip r:embed="rId2"/>
                <a:stretch>
                  <a:fillRect l="-1376" t="-70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A8CEE7D7-468F-0320-1FA7-B2C65D6BB7BE}"/>
                  </a:ext>
                </a:extLst>
              </p:cNvPr>
              <p:cNvSpPr txBox="1"/>
              <p:nvPr/>
            </p:nvSpPr>
            <p:spPr>
              <a:xfrm>
                <a:off x="6228141" y="710098"/>
                <a:ext cx="5760000" cy="3891130"/>
              </a:xfrm>
              <a:prstGeom prst="rect">
                <a:avLst/>
              </a:prstGeom>
              <a:noFill/>
            </p:spPr>
            <p:txBody>
              <a:bodyPr wrap="square">
                <a:spAutoFit/>
              </a:bodyPr>
              <a:lstStyle/>
              <a:p>
                <a:pPr marR="88900" algn="just">
                  <a:lnSpc>
                    <a:spcPct val="115000"/>
                  </a:lnSpc>
                  <a:spcAft>
                    <a:spcPts val="800"/>
                  </a:spcAft>
                  <a:buNone/>
                </a:pPr>
                <a:r>
                  <a:rPr lang="pt-BR" sz="2200" i="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2º passo</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Calcular 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do vértice.</a:t>
                </a:r>
              </a:p>
              <a:p>
                <a:pPr marR="88900" algn="just">
                  <a:lnSpc>
                    <a:spcPct val="115000"/>
                  </a:lnSpc>
                  <a:spcAft>
                    <a:spcPts val="800"/>
                  </a:spcAft>
                  <a:buNone/>
                </a:pPr>
                <a:endParaRPr lang="pt-BR" sz="2200" i="1"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endParaRPr lang="pt-BR" sz="2200" dirty="0">
                  <a:latin typeface="Arial Narrow" panose="020B0606020202030204" pitchFamily="34" charset="0"/>
                </a:endParaRPr>
              </a:p>
            </p:txBody>
          </p:sp>
        </mc:Choice>
        <mc:Fallback>
          <p:sp>
            <p:nvSpPr>
              <p:cNvPr id="6" name="CaixaDeTexto 5">
                <a:extLst>
                  <a:ext uri="{FF2B5EF4-FFF2-40B4-BE49-F238E27FC236}">
                    <a16:creationId xmlns:a16="http://schemas.microsoft.com/office/drawing/2014/main" id="{A8CEE7D7-468F-0320-1FA7-B2C65D6BB7BE}"/>
                  </a:ext>
                </a:extLst>
              </p:cNvPr>
              <p:cNvSpPr txBox="1">
                <a:spLocks noRot="1" noChangeAspect="1" noMove="1" noResize="1" noEditPoints="1" noAdjustHandles="1" noChangeArrowheads="1" noChangeShapeType="1" noTextEdit="1"/>
              </p:cNvSpPr>
              <p:nvPr/>
            </p:nvSpPr>
            <p:spPr>
              <a:xfrm>
                <a:off x="6228141" y="710098"/>
                <a:ext cx="5760000" cy="3891130"/>
              </a:xfrm>
              <a:prstGeom prst="rect">
                <a:avLst/>
              </a:prstGeom>
              <a:blipFill>
                <a:blip r:embed="rId3"/>
                <a:stretch>
                  <a:fillRect l="-1376" t="-469"/>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BCA80614-3C73-29BC-7334-40A630B29736}"/>
              </a:ext>
            </a:extLst>
          </p:cNvPr>
          <p:cNvPicPr>
            <a:picLocks noChangeAspect="1"/>
          </p:cNvPicPr>
          <p:nvPr/>
        </p:nvPicPr>
        <p:blipFill>
          <a:blip r:embed="rId4"/>
          <a:srcRect r="54461" b="14353"/>
          <a:stretch>
            <a:fillRect/>
          </a:stretch>
        </p:blipFill>
        <p:spPr>
          <a:xfrm>
            <a:off x="6228141" y="1291152"/>
            <a:ext cx="5710313" cy="3505057"/>
          </a:xfrm>
          <a:prstGeom prst="rect">
            <a:avLst/>
          </a:prstGeom>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56D3610A-9F95-24E2-7131-7ED09D603621}"/>
                  </a:ext>
                </a:extLst>
              </p:cNvPr>
              <p:cNvSpPr txBox="1"/>
              <p:nvPr/>
            </p:nvSpPr>
            <p:spPr>
              <a:xfrm>
                <a:off x="6156423" y="4911130"/>
                <a:ext cx="6035577" cy="1414746"/>
              </a:xfrm>
              <a:prstGeom prst="rect">
                <a:avLst/>
              </a:prstGeom>
              <a:noFill/>
            </p:spPr>
            <p:txBody>
              <a:bodyPr wrap="square">
                <a:spAutoFit/>
              </a:bodyPr>
              <a:lstStyle/>
              <a:p>
                <a:pPr marR="88900" algn="just">
                  <a:lnSpc>
                    <a:spcPct val="115000"/>
                  </a:lnSpc>
                  <a:spcAft>
                    <a:spcPts val="800"/>
                  </a:spcAft>
                  <a:buNone/>
                </a:pPr>
                <a:r>
                  <a:rPr lang="pt-BR" sz="2200" i="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3º passo</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Escrever as coordenadas do vértice.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𝑉</m:t>
                      </m:r>
                      <m:d>
                        <m:d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m:t>
                              </m:r>
                            </m:sub>
                          </m:s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e>
                            <m: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m:t>
                              </m:r>
                            </m:sub>
                          </m:sSub>
                        </m:e>
                      </m: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𝑉</m:t>
                      </m:r>
                      <m:d>
                        <m:d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1,−6</m:t>
                          </m: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i="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Observe que esse ponto é de </a:t>
                </a:r>
                <a:r>
                  <a:rPr lang="pt-BR" sz="2200" b="1" i="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mínimo</a:t>
                </a:r>
                <a:r>
                  <a:rPr lang="pt-BR" sz="2200" i="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pois,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&gt;0</m:t>
                    </m:r>
                  </m:oMath>
                </a14:m>
                <a:endParaRPr lang="pt-BR" sz="2200" dirty="0"/>
              </a:p>
            </p:txBody>
          </p:sp>
        </mc:Choice>
        <mc:Fallback>
          <p:sp>
            <p:nvSpPr>
              <p:cNvPr id="4" name="CaixaDeTexto 3">
                <a:extLst>
                  <a:ext uri="{FF2B5EF4-FFF2-40B4-BE49-F238E27FC236}">
                    <a16:creationId xmlns:a16="http://schemas.microsoft.com/office/drawing/2014/main" id="{56D3610A-9F95-24E2-7131-7ED09D603621}"/>
                  </a:ext>
                </a:extLst>
              </p:cNvPr>
              <p:cNvSpPr txBox="1">
                <a:spLocks noRot="1" noChangeAspect="1" noMove="1" noResize="1" noEditPoints="1" noAdjustHandles="1" noChangeArrowheads="1" noChangeShapeType="1" noTextEdit="1"/>
              </p:cNvSpPr>
              <p:nvPr/>
            </p:nvSpPr>
            <p:spPr>
              <a:xfrm>
                <a:off x="6156423" y="4911130"/>
                <a:ext cx="6035577" cy="1414746"/>
              </a:xfrm>
              <a:prstGeom prst="rect">
                <a:avLst/>
              </a:prstGeom>
              <a:blipFill>
                <a:blip r:embed="rId5"/>
                <a:stretch>
                  <a:fillRect l="-1313" t="-1724" b="-7328"/>
                </a:stretch>
              </a:blipFill>
            </p:spPr>
            <p:txBody>
              <a:bodyPr/>
              <a:lstStyle/>
              <a:p>
                <a:r>
                  <a:rPr lang="pt-BR">
                    <a:noFill/>
                  </a:rPr>
                  <a:t> </a:t>
                </a:r>
              </a:p>
            </p:txBody>
          </p:sp>
        </mc:Fallback>
      </mc:AlternateContent>
    </p:spTree>
    <p:extLst>
      <p:ext uri="{BB962C8B-B14F-4D97-AF65-F5344CB8AC3E}">
        <p14:creationId xmlns:p14="http://schemas.microsoft.com/office/powerpoint/2010/main" val="22637196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11DE3DD-26FE-6163-042C-302FE5971278}"/>
                  </a:ext>
                </a:extLst>
              </p:cNvPr>
              <p:cNvSpPr txBox="1"/>
              <p:nvPr/>
            </p:nvSpPr>
            <p:spPr>
              <a:xfrm>
                <a:off x="156000" y="845715"/>
                <a:ext cx="5760000" cy="5509009"/>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dona de uma loja observou que o lucro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seu estabelecimento dependia da quantidade de clientes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frequentava a mesma diariamente. Um matemático analisando a situação estabeleceu a seguinte fórmula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𝐿</m:t>
                    </m:r>
                    <m:d>
                      <m:d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e>
                    </m:d>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+60</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−500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expressa o lucro desta loja em função do número de clientes.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deve ser o número de clientes necessários para que esta loja obtenha lucro máximo?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i="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Observe que o coeficiente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ou seja,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&lt;0</m:t>
                    </m:r>
                  </m:oMath>
                </a14:m>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Assim, teremos um ponto de </a:t>
                </a:r>
                <a:r>
                  <a:rPr lang="pt-BR" sz="22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máximo</a:t>
                </a: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representa o lucro máximo.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11DE3DD-26FE-6163-042C-302FE5971278}"/>
                  </a:ext>
                </a:extLst>
              </p:cNvPr>
              <p:cNvSpPr txBox="1">
                <a:spLocks noRot="1" noChangeAspect="1" noMove="1" noResize="1" noEditPoints="1" noAdjustHandles="1" noChangeArrowheads="1" noChangeShapeType="1" noTextEdit="1"/>
              </p:cNvSpPr>
              <p:nvPr/>
            </p:nvSpPr>
            <p:spPr>
              <a:xfrm>
                <a:off x="156000" y="845715"/>
                <a:ext cx="5760000" cy="5509009"/>
              </a:xfrm>
              <a:prstGeom prst="rect">
                <a:avLst/>
              </a:prstGeom>
              <a:blipFill>
                <a:blip r:embed="rId2"/>
                <a:stretch>
                  <a:fillRect l="-1377" t="-554" r="-1483" b="-1440"/>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E7EFCA12-FC98-8DAB-6BD4-3C0A0EB9CF80}"/>
                  </a:ext>
                </a:extLst>
              </p:cNvPr>
              <p:cNvSpPr txBox="1"/>
              <p:nvPr/>
            </p:nvSpPr>
            <p:spPr>
              <a:xfrm>
                <a:off x="6276000" y="655215"/>
                <a:ext cx="5760000" cy="3444789"/>
              </a:xfrm>
              <a:prstGeom prst="rect">
                <a:avLst/>
              </a:prstGeom>
              <a:noFill/>
            </p:spPr>
            <p:txBody>
              <a:bodyPr wrap="square">
                <a:spAutoFit/>
              </a:bodyPr>
              <a:lstStyle/>
              <a:p>
                <a:pPr algn="just">
                  <a:lnSpc>
                    <a:spcPct val="110000"/>
                  </a:lnSpc>
                  <a:buNone/>
                </a:pP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Determinando 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do vértice,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buNone/>
                </a:pPr>
                <a14:m>
                  <m:oMathPara xmlns:m="http://schemas.openxmlformats.org/officeDocument/2006/math">
                    <m:oMathParaPr>
                      <m:jc m:val="centerGroup"/>
                    </m:oMathParaPr>
                    <m:oMath xmlns:m="http://schemas.openxmlformats.org/officeDocument/2006/math">
                      <m:sSub>
                        <m:sSub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m:t>
                          </m:r>
                        </m:sub>
                      </m:sSub>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num>
                        <m:den>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den>
                      </m:f>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m:t>
                      </m:r>
                      <m:f>
                        <m:f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d>
                            <m:d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60</m:t>
                              </m:r>
                            </m:e>
                          </m:d>
                        </m:num>
                        <m:den>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d>
                            <m:d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e>
                          </m:d>
                        </m:den>
                      </m:f>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60</m:t>
                          </m:r>
                        </m:num>
                        <m:den>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0000"/>
                  </a:lnSpc>
                  <a:buNone/>
                </a:pP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Logo, o número de clientes necessários para que a dona da loja obtenha o lucro máximo diário em sua loja é igual a 30.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0000"/>
                  </a:lnSpc>
                  <a:buNone/>
                </a:pPr>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 a intenção era calcular o número de clientes e não o valor do lucro obtido, não foi necessário calcular o </a:t>
                </a:r>
                <a14:m>
                  <m:oMath xmlns:m="http://schemas.openxmlformats.org/officeDocument/2006/math">
                    <m:sSub>
                      <m:sSub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e>
                      <m:sub>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m:t>
                        </m:r>
                      </m:sub>
                    </m:sSub>
                  </m:oMath>
                </a14:m>
                <a:r>
                  <a:rPr lang="pt-BR" sz="22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E7EFCA12-FC98-8DAB-6BD4-3C0A0EB9CF80}"/>
                  </a:ext>
                </a:extLst>
              </p:cNvPr>
              <p:cNvSpPr txBox="1">
                <a:spLocks noRot="1" noChangeAspect="1" noMove="1" noResize="1" noEditPoints="1" noAdjustHandles="1" noChangeArrowheads="1" noChangeShapeType="1" noTextEdit="1"/>
              </p:cNvSpPr>
              <p:nvPr/>
            </p:nvSpPr>
            <p:spPr>
              <a:xfrm>
                <a:off x="6276000" y="655215"/>
                <a:ext cx="5760000" cy="3444789"/>
              </a:xfrm>
              <a:prstGeom prst="rect">
                <a:avLst/>
              </a:prstGeom>
              <a:blipFill>
                <a:blip r:embed="rId3"/>
                <a:stretch>
                  <a:fillRect l="-1377" t="-883" b="-2650"/>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8E477601-BD8B-EF7E-265A-7AE7F6C5912C}"/>
              </a:ext>
            </a:extLst>
          </p:cNvPr>
          <p:cNvPicPr>
            <a:picLocks noChangeAspect="1"/>
          </p:cNvPicPr>
          <p:nvPr/>
        </p:nvPicPr>
        <p:blipFill>
          <a:blip r:embed="rId4"/>
          <a:stretch>
            <a:fillRect/>
          </a:stretch>
        </p:blipFill>
        <p:spPr>
          <a:xfrm>
            <a:off x="6276000" y="4204779"/>
            <a:ext cx="5029673" cy="2376996"/>
          </a:xfrm>
          <a:prstGeom prst="rect">
            <a:avLst/>
          </a:prstGeom>
        </p:spPr>
      </p:pic>
    </p:spTree>
    <p:extLst>
      <p:ext uri="{BB962C8B-B14F-4D97-AF65-F5344CB8AC3E}">
        <p14:creationId xmlns:p14="http://schemas.microsoft.com/office/powerpoint/2010/main" val="31064788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929C3-DAD4-B331-5146-5EA140B7926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B7CCEE2-C31B-5173-84AD-EA1F96F551FF}"/>
              </a:ext>
            </a:extLst>
          </p:cNvPr>
          <p:cNvSpPr txBox="1"/>
          <p:nvPr/>
        </p:nvSpPr>
        <p:spPr>
          <a:xfrm>
            <a:off x="315000" y="841504"/>
            <a:ext cx="10608226" cy="5858463"/>
          </a:xfrm>
          <a:prstGeom prst="rect">
            <a:avLst/>
          </a:prstGeom>
          <a:solidFill>
            <a:schemeClr val="bg1"/>
          </a:solidFill>
        </p:spPr>
        <p:txBody>
          <a:bodyPr wrap="square">
            <a:spAutoFit/>
          </a:bodyPr>
          <a:lstStyle/>
          <a:p>
            <a:pPr algn="just">
              <a:lnSpc>
                <a:spcPct val="115000"/>
              </a:lnSpc>
              <a:spcAft>
                <a:spcPts val="800"/>
              </a:spcAft>
              <a:buNone/>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Com base no que aprendemos sobre os gráficos de uma função quadrática, responda: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Qual o significado de “valor máximo” na matemática?</a:t>
            </a: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Qual o significado de “valor mínimo” na matemática?</a:t>
            </a:r>
          </a:p>
          <a:p>
            <a:pPr algn="just">
              <a:lnSpc>
                <a:spcPct val="115000"/>
              </a:lnSpc>
              <a:spcAft>
                <a:spcPts val="8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5E3658D1-0364-0772-B635-463CC5E4225D}"/>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314999" y="522724"/>
            <a:ext cx="3054061" cy="7726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416582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2B1E5C5-D782-B196-CEF2-8ED88238155B}"/>
              </a:ext>
            </a:extLst>
          </p:cNvPr>
          <p:cNvSpPr txBox="1"/>
          <p:nvPr/>
        </p:nvSpPr>
        <p:spPr>
          <a:xfrm>
            <a:off x="6276000" y="1191929"/>
            <a:ext cx="5760000" cy="4956165"/>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Quais desses gráficos possuem um valor máximo?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Quais desses gráficos possuem um valor mínimo?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Complete as lacunas,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gráfico I apresenta um valor ____________ </a:t>
            </a:r>
            <a:r>
              <a:rPr lang="pt-BR" sz="2200" kern="100" dirty="0">
                <a:latin typeface="Arial Narrow" panose="020B0606020202030204" pitchFamily="34" charset="0"/>
                <a:ea typeface="Calibri" panose="020F0502020204030204" pitchFamily="34" charset="0"/>
                <a:cs typeface="Times New Roman" panose="02020603050405020304" pitchFamily="18" charset="0"/>
              </a:rPr>
              <a:t>(máximo / mínimo)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igual a _______.</a:t>
            </a:r>
          </a:p>
          <a:p>
            <a:pPr marL="342900" indent="-342900" algn="just">
              <a:lnSpc>
                <a:spcPct val="115000"/>
              </a:lnSpc>
              <a:spcAft>
                <a:spcPts val="800"/>
              </a:spcAft>
              <a:buFont typeface="Symbol" panose="05050102010706020507" pitchFamily="18" charset="2"/>
              <a:buChar char=""/>
            </a:pPr>
            <a:r>
              <a:rPr lang="pt-BR" sz="2200" kern="100" dirty="0">
                <a:latin typeface="Arial Narrow" panose="020B0606020202030204" pitchFamily="34" charset="0"/>
                <a:ea typeface="Calibri" panose="020F0502020204030204" pitchFamily="34" charset="0"/>
                <a:cs typeface="Times New Roman" panose="02020603050405020304" pitchFamily="18" charset="0"/>
              </a:rPr>
              <a:t>O gráfico II apresenta um valor ____________ (máximo / mínimo) igual a _______. </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342900" indent="-342900" algn="just">
              <a:lnSpc>
                <a:spcPct val="115000"/>
              </a:lnSpc>
              <a:spcAft>
                <a:spcPts val="800"/>
              </a:spcAft>
              <a:buFont typeface="Symbol" panose="05050102010706020507" pitchFamily="18" charset="2"/>
              <a:buChar char=""/>
            </a:pPr>
            <a:r>
              <a:rPr lang="pt-BR" sz="2200" kern="100" dirty="0">
                <a:latin typeface="Arial Narrow" panose="020B0606020202030204" pitchFamily="34" charset="0"/>
                <a:ea typeface="Calibri" panose="020F0502020204030204" pitchFamily="34" charset="0"/>
                <a:cs typeface="Times New Roman" panose="02020603050405020304" pitchFamily="18" charset="0"/>
              </a:rPr>
              <a:t>O gráfico III apresenta um valor ____________ (máximo / mínimo) igual a _______. </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342900" indent="-342900" algn="just">
              <a:lnSpc>
                <a:spcPct val="115000"/>
              </a:lnSpc>
              <a:spcAft>
                <a:spcPts val="800"/>
              </a:spcAft>
              <a:buFont typeface="Symbol" panose="05050102010706020507" pitchFamily="18" charset="2"/>
              <a:buChar char=""/>
            </a:pPr>
            <a:r>
              <a:rPr lang="pt-BR" sz="2200" kern="100" dirty="0">
                <a:latin typeface="Arial Narrow" panose="020B0606020202030204" pitchFamily="34" charset="0"/>
                <a:ea typeface="Calibri" panose="020F0502020204030204" pitchFamily="34" charset="0"/>
                <a:cs typeface="Times New Roman" panose="02020603050405020304" pitchFamily="18" charset="0"/>
              </a:rPr>
              <a:t>O gráfico IV apresenta um valor ____________ (máximo / mínimo) igual a _______. </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41B7E478-6D44-7B3B-6663-95607DB7152E}"/>
              </a:ext>
            </a:extLst>
          </p:cNvPr>
          <p:cNvPicPr>
            <a:picLocks noChangeAspect="1"/>
          </p:cNvPicPr>
          <p:nvPr/>
        </p:nvPicPr>
        <p:blipFill>
          <a:blip r:embed="rId2"/>
          <a:srcRect r="51352" b="8415"/>
          <a:stretch>
            <a:fillRect/>
          </a:stretch>
        </p:blipFill>
        <p:spPr>
          <a:xfrm>
            <a:off x="876000" y="1616126"/>
            <a:ext cx="4320000" cy="4962690"/>
          </a:xfrm>
          <a:prstGeom prst="rect">
            <a:avLst/>
          </a:prstGeom>
        </p:spPr>
      </p:pic>
      <p:sp>
        <p:nvSpPr>
          <p:cNvPr id="2" name="CaixaDeTexto 1">
            <a:extLst>
              <a:ext uri="{FF2B5EF4-FFF2-40B4-BE49-F238E27FC236}">
                <a16:creationId xmlns:a16="http://schemas.microsoft.com/office/drawing/2014/main" id="{B7691E46-42D1-A75A-E868-53E334DCAD58}"/>
              </a:ext>
            </a:extLst>
          </p:cNvPr>
          <p:cNvSpPr txBox="1"/>
          <p:nvPr/>
        </p:nvSpPr>
        <p:spPr>
          <a:xfrm>
            <a:off x="156000" y="597709"/>
            <a:ext cx="5760000" cy="836576"/>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Observe os quatro gráficos seguintes e realize as atividades relacionadas a eles.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201962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2E0C088-8E53-3567-5607-E05D83849098}"/>
                  </a:ext>
                </a:extLst>
              </p:cNvPr>
              <p:cNvSpPr txBox="1"/>
              <p:nvPr/>
            </p:nvSpPr>
            <p:spPr>
              <a:xfrm>
                <a:off x="156000" y="850873"/>
                <a:ext cx="5760000" cy="4177490"/>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Determine o maior ou o menor valor que cada uma das funções, a seguir, pode assumir e justifique sua resposta.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𝑆</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=15+10</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+11</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𝑆</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=5+6</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f)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𝑆</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=−6−9</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− 3</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²</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2E0C088-8E53-3567-5607-E05D83849098}"/>
                  </a:ext>
                </a:extLst>
              </p:cNvPr>
              <p:cNvSpPr txBox="1">
                <a:spLocks noRot="1" noChangeAspect="1" noMove="1" noResize="1" noEditPoints="1" noAdjustHandles="1" noChangeArrowheads="1" noChangeShapeType="1" noTextEdit="1"/>
              </p:cNvSpPr>
              <p:nvPr/>
            </p:nvSpPr>
            <p:spPr>
              <a:xfrm>
                <a:off x="156000" y="850873"/>
                <a:ext cx="5760000" cy="4177490"/>
              </a:xfrm>
              <a:prstGeom prst="rect">
                <a:avLst/>
              </a:prstGeom>
              <a:blipFill>
                <a:blip r:embed="rId2"/>
                <a:stretch>
                  <a:fillRect l="-1377" t="-730" r="-1483" b="-2044"/>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2DEF40C8-F021-3445-F700-6C53B64DCC20}"/>
              </a:ext>
            </a:extLst>
          </p:cNvPr>
          <p:cNvSpPr txBox="1"/>
          <p:nvPr/>
        </p:nvSpPr>
        <p:spPr>
          <a:xfrm>
            <a:off x="6276002" y="850873"/>
            <a:ext cx="5760000" cy="490185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gráfico a seguir corresponde ao registro das temperaturas em certa cidade, no período entre meia-noite e 5 horas da manhã.</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marL="3048000" algn="just">
              <a:spcAft>
                <a:spcPts val="800"/>
              </a:spcAft>
              <a:buNone/>
              <a:tabLst>
                <a:tab pos="3228975" algn="l"/>
              </a:tabLs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Considerando que esse gráfico obedece à lei de formação de uma função do 2º grau, em qual horário foi registrada a temperatura mínima, nesse período? E qual foi a temperatura mínima atingida?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descr="Gráfico, Gráfico de linhas&#10;&#10;Descrição gerada automaticamente">
            <a:extLst>
              <a:ext uri="{FF2B5EF4-FFF2-40B4-BE49-F238E27FC236}">
                <a16:creationId xmlns:a16="http://schemas.microsoft.com/office/drawing/2014/main" id="{506285A3-5AE4-E1D0-97A4-4DC8835C86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6002" y="2135921"/>
            <a:ext cx="2972773" cy="4559243"/>
          </a:xfrm>
          <a:prstGeom prst="rect">
            <a:avLst/>
          </a:prstGeom>
          <a:noFill/>
          <a:ln>
            <a:noFill/>
          </a:ln>
        </p:spPr>
      </p:pic>
    </p:spTree>
    <p:extLst>
      <p:ext uri="{BB962C8B-B14F-4D97-AF65-F5344CB8AC3E}">
        <p14:creationId xmlns:p14="http://schemas.microsoft.com/office/powerpoint/2010/main" val="6293455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6B447F85-0F6E-357C-5711-DD11837E8213}"/>
                  </a:ext>
                </a:extLst>
              </p:cNvPr>
              <p:cNvSpPr txBox="1"/>
              <p:nvPr/>
            </p:nvSpPr>
            <p:spPr>
              <a:xfrm>
                <a:off x="156000" y="833226"/>
                <a:ext cx="5760000" cy="5634106"/>
              </a:xfrm>
              <a:prstGeom prst="rect">
                <a:avLst/>
              </a:prstGeom>
              <a:noFill/>
            </p:spPr>
            <p:txBody>
              <a:bodyPr wrap="square">
                <a:spAutoFit/>
              </a:bodyPr>
              <a:lstStyle/>
              <a:p>
                <a:pPr algn="just">
                  <a:lnSpc>
                    <a:spcPct val="115000"/>
                  </a:lnSpc>
                  <a:buNone/>
                </a:pPr>
                <a:r>
                  <a:rPr lang="pt-BR" sz="21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Responda às duas situações-problema a seguir.</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 Testes feitos por especialistas em laboratório mostraram que a concentração de certo medicamento, no sangue de voluntários, obedece à função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=6</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em que </a:t>
                </a:r>
                <a14:m>
                  <m:oMath xmlns:m="http://schemas.openxmlformats.org/officeDocument/2006/math">
                    <m:r>
                      <a:rPr lang="pt-BR" sz="2100" i="1" kern="100" smtClean="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corresponde ao tempo decorrido, em horas, após a ingestão do medicamento.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Considerando essas informações, determine o tempo necessário para o medicamento atingir o nível máximo de concentração no sangue dos voluntários.</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b) Em uma competição aérea na modalidade de acrobacias, um avião realiza uma manobra que descreve uma parábola que obedece à seguinte função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1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+80</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em que </a:t>
                </a:r>
                <a14:m>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corresponde à altura atingida pelo avião, em metros. Qual é a altura máxima atingida pelo avião na execução dessa manobra?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6B447F85-0F6E-357C-5711-DD11837E8213}"/>
                  </a:ext>
                </a:extLst>
              </p:cNvPr>
              <p:cNvSpPr txBox="1">
                <a:spLocks noRot="1" noChangeAspect="1" noMove="1" noResize="1" noEditPoints="1" noAdjustHandles="1" noChangeArrowheads="1" noChangeShapeType="1" noTextEdit="1"/>
              </p:cNvSpPr>
              <p:nvPr/>
            </p:nvSpPr>
            <p:spPr>
              <a:xfrm>
                <a:off x="156000" y="833226"/>
                <a:ext cx="5760000" cy="5634106"/>
              </a:xfrm>
              <a:prstGeom prst="rect">
                <a:avLst/>
              </a:prstGeom>
              <a:blipFill>
                <a:blip r:embed="rId2"/>
                <a:stretch>
                  <a:fillRect l="-1271" t="-541" r="-1377" b="-11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69CB6E7-29FF-BA2A-DB19-AC8B7889DF3B}"/>
                  </a:ext>
                </a:extLst>
              </p:cNvPr>
              <p:cNvSpPr txBox="1"/>
              <p:nvPr/>
            </p:nvSpPr>
            <p:spPr>
              <a:xfrm>
                <a:off x="6276000" y="1084235"/>
                <a:ext cx="5760000" cy="3172600"/>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custo médio, em reais, de produção da empresa “FAZ BEM” é definido pela função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𝐶</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+1500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que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𝐶</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corresponde ao custo, em reais,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à quantidade de unidades produzidas.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Considerando essas informações, determine quantas unidades devem ser produzidas para que o custo seja o mínimo? E qual é esse custo mínimo?</a:t>
                </a:r>
              </a:p>
            </p:txBody>
          </p:sp>
        </mc:Choice>
        <mc:Fallback xmlns="">
          <p:sp>
            <p:nvSpPr>
              <p:cNvPr id="4" name="CaixaDeTexto 3">
                <a:extLst>
                  <a:ext uri="{FF2B5EF4-FFF2-40B4-BE49-F238E27FC236}">
                    <a16:creationId xmlns:a16="http://schemas.microsoft.com/office/drawing/2014/main" id="{A69CB6E7-29FF-BA2A-DB19-AC8B7889DF3B}"/>
                  </a:ext>
                </a:extLst>
              </p:cNvPr>
              <p:cNvSpPr txBox="1">
                <a:spLocks noRot="1" noChangeAspect="1" noMove="1" noResize="1" noEditPoints="1" noAdjustHandles="1" noChangeArrowheads="1" noChangeShapeType="1" noTextEdit="1"/>
              </p:cNvSpPr>
              <p:nvPr/>
            </p:nvSpPr>
            <p:spPr>
              <a:xfrm>
                <a:off x="6276000" y="1084235"/>
                <a:ext cx="5760000" cy="3172600"/>
              </a:xfrm>
              <a:prstGeom prst="rect">
                <a:avLst/>
              </a:prstGeom>
              <a:blipFill>
                <a:blip r:embed="rId3"/>
                <a:stretch>
                  <a:fillRect l="-1377" t="-962" r="-1483" b="-3077"/>
                </a:stretch>
              </a:blipFill>
            </p:spPr>
            <p:txBody>
              <a:bodyPr/>
              <a:lstStyle/>
              <a:p>
                <a:r>
                  <a:rPr lang="pt-BR">
                    <a:noFill/>
                  </a:rPr>
                  <a:t> </a:t>
                </a:r>
              </a:p>
            </p:txBody>
          </p:sp>
        </mc:Fallback>
      </mc:AlternateContent>
    </p:spTree>
    <p:extLst>
      <p:ext uri="{BB962C8B-B14F-4D97-AF65-F5344CB8AC3E}">
        <p14:creationId xmlns:p14="http://schemas.microsoft.com/office/powerpoint/2010/main" val="32108131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C1D90-96F1-081E-7FC6-D86B01841A2A}"/>
            </a:ext>
          </a:extLst>
        </p:cNvPr>
        <p:cNvGrpSpPr/>
        <p:nvPr/>
      </p:nvGrpSpPr>
      <p:grpSpPr>
        <a:xfrm>
          <a:off x="0" y="0"/>
          <a:ext cx="0" cy="0"/>
          <a:chOff x="0" y="0"/>
          <a:chExt cx="0" cy="0"/>
        </a:xfrm>
      </p:grpSpPr>
      <p:grpSp>
        <p:nvGrpSpPr>
          <p:cNvPr id="11" name="Agrupar 10">
            <a:extLst>
              <a:ext uri="{FF2B5EF4-FFF2-40B4-BE49-F238E27FC236}">
                <a16:creationId xmlns:a16="http://schemas.microsoft.com/office/drawing/2014/main" id="{C8AB0F93-5CEE-BEFC-0ABD-11CBAE6BBEB0}"/>
              </a:ext>
            </a:extLst>
          </p:cNvPr>
          <p:cNvGrpSpPr/>
          <p:nvPr/>
        </p:nvGrpSpPr>
        <p:grpSpPr>
          <a:xfrm>
            <a:off x="156000" y="801666"/>
            <a:ext cx="11880000" cy="5850145"/>
            <a:chOff x="4396305" y="819595"/>
            <a:chExt cx="11880000" cy="5850145"/>
          </a:xfrm>
        </p:grpSpPr>
        <p:pic>
          <p:nvPicPr>
            <p:cNvPr id="5" name="Imagem 4">
              <a:extLst>
                <a:ext uri="{FF2B5EF4-FFF2-40B4-BE49-F238E27FC236}">
                  <a16:creationId xmlns:a16="http://schemas.microsoft.com/office/drawing/2014/main" id="{A58FB16D-CC1C-FDEA-3A22-9DEAEFB7FD1E}"/>
                </a:ext>
              </a:extLst>
            </p:cNvPr>
            <p:cNvPicPr>
              <a:picLocks noChangeAspect="1"/>
            </p:cNvPicPr>
            <p:nvPr/>
          </p:nvPicPr>
          <p:blipFill>
            <a:blip r:embed="rId2"/>
            <a:srcRect b="79164"/>
            <a:stretch>
              <a:fillRect/>
            </a:stretch>
          </p:blipFill>
          <p:spPr>
            <a:xfrm>
              <a:off x="4396305" y="819595"/>
              <a:ext cx="5760000" cy="1484334"/>
            </a:xfrm>
            <a:prstGeom prst="rect">
              <a:avLst/>
            </a:prstGeom>
          </p:spPr>
        </p:pic>
        <p:sp>
          <p:nvSpPr>
            <p:cNvPr id="10" name="Retângulo: Cantos Arredondados 9">
              <a:extLst>
                <a:ext uri="{FF2B5EF4-FFF2-40B4-BE49-F238E27FC236}">
                  <a16:creationId xmlns:a16="http://schemas.microsoft.com/office/drawing/2014/main" id="{1FE3FA39-ACB0-D306-C776-7AFAF26B4FAB}"/>
                </a:ext>
              </a:extLst>
            </p:cNvPr>
            <p:cNvSpPr/>
            <p:nvPr/>
          </p:nvSpPr>
          <p:spPr>
            <a:xfrm>
              <a:off x="9547413" y="1371600"/>
              <a:ext cx="6728892" cy="5176443"/>
            </a:xfrm>
            <a:prstGeom prst="roundRect">
              <a:avLst>
                <a:gd name="adj" fmla="val 7274"/>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2200" dirty="0">
                <a:solidFill>
                  <a:schemeClr val="tx1"/>
                </a:solidFill>
                <a:latin typeface="Arial Narrow" panose="020B0606020202030204" pitchFamily="34" charset="0"/>
              </a:endParaRPr>
            </a:p>
          </p:txBody>
        </p:sp>
        <mc:AlternateContent xmlns:mc="http://schemas.openxmlformats.org/markup-compatibility/2006" xmlns:a14="http://schemas.microsoft.com/office/drawing/2010/main">
          <mc:Choice Requires="a14">
            <p:sp>
              <p:nvSpPr>
                <p:cNvPr id="9" name="Retângulo: Cantos Arredondados 8">
                  <a:extLst>
                    <a:ext uri="{FF2B5EF4-FFF2-40B4-BE49-F238E27FC236}">
                      <a16:creationId xmlns:a16="http://schemas.microsoft.com/office/drawing/2014/main" id="{CC19276C-740D-F213-5033-0B77CE7074E3}"/>
                    </a:ext>
                  </a:extLst>
                </p:cNvPr>
                <p:cNvSpPr/>
                <p:nvPr/>
              </p:nvSpPr>
              <p:spPr>
                <a:xfrm>
                  <a:off x="4396305" y="2088776"/>
                  <a:ext cx="11880000" cy="4580964"/>
                </a:xfrm>
                <a:prstGeom prst="roundRect">
                  <a:avLst>
                    <a:gd name="adj" fmla="val 7301"/>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400"/>
                    </a:spcAft>
                  </a:pPr>
                  <a:endParaRPr lang="pt-BR" sz="2200" dirty="0">
                    <a:solidFill>
                      <a:schemeClr val="tx1"/>
                    </a:solidFill>
                    <a:latin typeface="Arial Narrow" panose="020B0606020202030204" pitchFamily="34" charset="0"/>
                  </a:endParaRPr>
                </a:p>
                <a:p>
                  <a:pPr algn="just">
                    <a:spcAft>
                      <a:spcPts val="400"/>
                    </a:spcAft>
                  </a:pPr>
                  <a:r>
                    <a:rPr lang="pt-BR" sz="2200" dirty="0">
                      <a:solidFill>
                        <a:schemeClr val="tx1"/>
                      </a:solidFill>
                      <a:latin typeface="Arial Narrow" panose="020B0606020202030204" pitchFamily="34" charset="0"/>
                    </a:rPr>
                    <a:t>Uma startup de tecnologia desenvolveu um novo modelo de fones de ouvido sem fio. Antes do lançamento oficial, o departamento financeiro realizou um estudo de mercado para entender como o preço de venda afetaria a aceitação do público e, consequentemente, o caixa da empresa. Eles modelaram que o lucro mensal </a:t>
                  </a:r>
                  <a14:m>
                    <m:oMath xmlns:m="http://schemas.openxmlformats.org/officeDocument/2006/math">
                      <m:r>
                        <a:rPr lang="pt-BR" sz="2200" i="1">
                          <a:solidFill>
                            <a:schemeClr val="tx1"/>
                          </a:solidFill>
                          <a:latin typeface="Cambria Math" panose="02040503050406030204" pitchFamily="18" charset="0"/>
                        </a:rPr>
                        <m:t>𝐿</m:t>
                      </m:r>
                      <m:d>
                        <m:dPr>
                          <m:ctrlPr>
                            <a:rPr lang="pt-BR" sz="2200" i="1">
                              <a:solidFill>
                                <a:schemeClr val="tx1"/>
                              </a:solidFill>
                              <a:latin typeface="Cambria Math" panose="02040503050406030204" pitchFamily="18" charset="0"/>
                            </a:rPr>
                          </m:ctrlPr>
                        </m:dPr>
                        <m:e>
                          <m:r>
                            <a:rPr lang="pt-BR" sz="2200" i="1">
                              <a:solidFill>
                                <a:schemeClr val="tx1"/>
                              </a:solidFill>
                              <a:latin typeface="Cambria Math" panose="02040503050406030204" pitchFamily="18" charset="0"/>
                            </a:rPr>
                            <m:t>𝑥</m:t>
                          </m:r>
                        </m:e>
                      </m:d>
                    </m:oMath>
                  </a14:m>
                  <a:r>
                    <a:rPr lang="pt-BR" sz="2200" dirty="0">
                      <a:solidFill>
                        <a:schemeClr val="tx1"/>
                      </a:solidFill>
                      <a:latin typeface="Arial Narrow" panose="020B0606020202030204" pitchFamily="34" charset="0"/>
                    </a:rPr>
                    <a:t>, em função do preço de venda </a:t>
                  </a:r>
                  <a14:m>
                    <m:oMath xmlns:m="http://schemas.openxmlformats.org/officeDocument/2006/math">
                      <m:r>
                        <a:rPr lang="pt-BR" sz="2200" i="1">
                          <a:solidFill>
                            <a:schemeClr val="tx1"/>
                          </a:solidFill>
                          <a:latin typeface="Cambria Math" panose="02040503050406030204" pitchFamily="18" charset="0"/>
                        </a:rPr>
                        <m:t>𝑥</m:t>
                      </m:r>
                    </m:oMath>
                  </a14:m>
                  <a:r>
                    <a:rPr lang="pt-BR" sz="2200" dirty="0">
                      <a:solidFill>
                        <a:schemeClr val="tx1"/>
                      </a:solidFill>
                      <a:latin typeface="Arial Narrow" panose="020B0606020202030204" pitchFamily="34" charset="0"/>
                    </a:rPr>
                    <a:t>, em reais, pode ser descrito pela seguinte função:</a:t>
                  </a:r>
                </a:p>
                <a:p>
                  <a:pPr algn="just">
                    <a:spcAft>
                      <a:spcPts val="400"/>
                    </a:spcAft>
                  </a:pPr>
                  <a14:m>
                    <m:oMathPara xmlns:m="http://schemas.openxmlformats.org/officeDocument/2006/math">
                      <m:oMathParaPr>
                        <m:jc m:val="centerGroup"/>
                      </m:oMathParaPr>
                      <m:oMath xmlns:m="http://schemas.openxmlformats.org/officeDocument/2006/math">
                        <m:r>
                          <a:rPr lang="pt-BR" sz="2200" b="1" i="1">
                            <a:solidFill>
                              <a:schemeClr val="tx1"/>
                            </a:solidFill>
                            <a:latin typeface="Cambria Math" panose="02040503050406030204" pitchFamily="18" charset="0"/>
                          </a:rPr>
                          <m:t>𝑳</m:t>
                        </m:r>
                        <m:d>
                          <m:dPr>
                            <m:ctrlPr>
                              <a:rPr lang="pt-BR" sz="2200" b="1" i="1">
                                <a:solidFill>
                                  <a:schemeClr val="tx1"/>
                                </a:solidFill>
                                <a:latin typeface="Cambria Math" panose="02040503050406030204" pitchFamily="18" charset="0"/>
                              </a:rPr>
                            </m:ctrlPr>
                          </m:dPr>
                          <m:e>
                            <m:r>
                              <a:rPr lang="pt-BR" sz="2200" b="1" i="1">
                                <a:solidFill>
                                  <a:schemeClr val="tx1"/>
                                </a:solidFill>
                                <a:latin typeface="Cambria Math" panose="02040503050406030204" pitchFamily="18" charset="0"/>
                              </a:rPr>
                              <m:t>𝒙</m:t>
                            </m:r>
                          </m:e>
                        </m:d>
                        <m:r>
                          <a:rPr lang="pt-BR" sz="2200" b="1" i="1">
                            <a:solidFill>
                              <a:schemeClr val="tx1"/>
                            </a:solidFill>
                            <a:latin typeface="Cambria Math" panose="02040503050406030204" pitchFamily="18" charset="0"/>
                          </a:rPr>
                          <m:t>=−</m:t>
                        </m:r>
                        <m:r>
                          <a:rPr lang="pt-BR" sz="2200" b="1" i="1">
                            <a:solidFill>
                              <a:schemeClr val="tx1"/>
                            </a:solidFill>
                            <a:latin typeface="Cambria Math" panose="02040503050406030204" pitchFamily="18" charset="0"/>
                          </a:rPr>
                          <m:t>𝟐</m:t>
                        </m:r>
                        <m:sSup>
                          <m:sSupPr>
                            <m:ctrlPr>
                              <a:rPr lang="pt-BR" sz="2200" b="1" i="1">
                                <a:solidFill>
                                  <a:schemeClr val="tx1"/>
                                </a:solidFill>
                                <a:latin typeface="Cambria Math" panose="02040503050406030204" pitchFamily="18" charset="0"/>
                              </a:rPr>
                            </m:ctrlPr>
                          </m:sSupPr>
                          <m:e>
                            <m:r>
                              <a:rPr lang="pt-BR" sz="2200" b="1" i="1">
                                <a:solidFill>
                                  <a:schemeClr val="tx1"/>
                                </a:solidFill>
                                <a:latin typeface="Cambria Math" panose="02040503050406030204" pitchFamily="18" charset="0"/>
                              </a:rPr>
                              <m:t>𝒙</m:t>
                            </m:r>
                          </m:e>
                          <m:sup>
                            <m:r>
                              <a:rPr lang="pt-BR" sz="2200" b="1" i="1">
                                <a:solidFill>
                                  <a:schemeClr val="tx1"/>
                                </a:solidFill>
                                <a:latin typeface="Cambria Math" panose="02040503050406030204" pitchFamily="18" charset="0"/>
                              </a:rPr>
                              <m:t>𝟐</m:t>
                            </m:r>
                          </m:sup>
                        </m:sSup>
                        <m:r>
                          <a:rPr lang="pt-BR" sz="2200" b="1" i="1">
                            <a:solidFill>
                              <a:schemeClr val="tx1"/>
                            </a:solidFill>
                            <a:latin typeface="Cambria Math" panose="02040503050406030204" pitchFamily="18" charset="0"/>
                          </a:rPr>
                          <m:t>+</m:t>
                        </m:r>
                        <m:r>
                          <a:rPr lang="pt-BR" sz="2200" b="1" i="1">
                            <a:solidFill>
                              <a:schemeClr val="tx1"/>
                            </a:solidFill>
                            <a:latin typeface="Cambria Math" panose="02040503050406030204" pitchFamily="18" charset="0"/>
                          </a:rPr>
                          <m:t>𝟐𝟒𝟎</m:t>
                        </m:r>
                        <m:r>
                          <a:rPr lang="pt-BR" sz="2200" b="1" i="1">
                            <a:solidFill>
                              <a:schemeClr val="tx1"/>
                            </a:solidFill>
                            <a:latin typeface="Cambria Math" panose="02040503050406030204" pitchFamily="18" charset="0"/>
                          </a:rPr>
                          <m:t>𝒙</m:t>
                        </m:r>
                        <m:r>
                          <a:rPr lang="pt-BR" sz="2200" b="1" i="1">
                            <a:solidFill>
                              <a:schemeClr val="tx1"/>
                            </a:solidFill>
                            <a:latin typeface="Cambria Math" panose="02040503050406030204" pitchFamily="18" charset="0"/>
                          </a:rPr>
                          <m:t>−</m:t>
                        </m:r>
                        <m:r>
                          <a:rPr lang="pt-BR" sz="2200" b="1" i="1">
                            <a:solidFill>
                              <a:schemeClr val="tx1"/>
                            </a:solidFill>
                            <a:latin typeface="Cambria Math" panose="02040503050406030204" pitchFamily="18" charset="0"/>
                          </a:rPr>
                          <m:t>𝟒𝟎𝟎</m:t>
                        </m:r>
                      </m:oMath>
                    </m:oMathPara>
                  </a14:m>
                  <a:endParaRPr lang="pt-BR" sz="2200" dirty="0">
                    <a:solidFill>
                      <a:schemeClr val="tx1"/>
                    </a:solidFill>
                    <a:latin typeface="Arial Narrow" panose="020B0606020202030204" pitchFamily="34" charset="0"/>
                  </a:endParaRPr>
                </a:p>
                <a:p>
                  <a:pPr algn="just">
                    <a:spcAft>
                      <a:spcPts val="400"/>
                    </a:spcAft>
                  </a:pPr>
                  <a:r>
                    <a:rPr lang="pt-BR" sz="2200" dirty="0">
                      <a:solidFill>
                        <a:schemeClr val="tx1"/>
                      </a:solidFill>
                      <a:latin typeface="Arial Narrow" panose="020B0606020202030204" pitchFamily="34" charset="0"/>
                    </a:rPr>
                    <a:t>Com base na função apresentada e em seus conhecimentos sobre as representações gráficas de funções quadráticas, responda:</a:t>
                  </a:r>
                </a:p>
                <a:p>
                  <a:pPr algn="just">
                    <a:spcAft>
                      <a:spcPts val="400"/>
                    </a:spcAft>
                  </a:pPr>
                  <a:r>
                    <a:rPr lang="pt-BR" sz="2200" dirty="0">
                      <a:solidFill>
                        <a:schemeClr val="tx1"/>
                      </a:solidFill>
                      <a:latin typeface="Arial Narrow" panose="020B0606020202030204" pitchFamily="34" charset="0"/>
                    </a:rPr>
                    <a:t>a) O que o coeficiente </a:t>
                  </a:r>
                  <a14:m>
                    <m:oMath xmlns:m="http://schemas.openxmlformats.org/officeDocument/2006/math">
                      <m:r>
                        <a:rPr lang="pt-BR" sz="2200" i="1">
                          <a:solidFill>
                            <a:schemeClr val="tx1"/>
                          </a:solidFill>
                          <a:latin typeface="Cambria Math" panose="02040503050406030204" pitchFamily="18" charset="0"/>
                        </a:rPr>
                        <m:t>𝑎</m:t>
                      </m:r>
                    </m:oMath>
                  </a14:m>
                  <a:r>
                    <a:rPr lang="pt-BR" sz="2200" dirty="0">
                      <a:solidFill>
                        <a:schemeClr val="tx1"/>
                      </a:solidFill>
                      <a:latin typeface="Arial Narrow" panose="020B0606020202030204" pitchFamily="34" charset="0"/>
                    </a:rPr>
                    <a:t> indica sobre o formato do gráfico e o que isso significa na prática para a estratégia financeira da empresa?</a:t>
                  </a:r>
                </a:p>
                <a:p>
                  <a:pPr algn="just">
                    <a:spcAft>
                      <a:spcPts val="400"/>
                    </a:spcAft>
                  </a:pPr>
                  <a:r>
                    <a:rPr lang="pt-BR" sz="2200" dirty="0">
                      <a:solidFill>
                        <a:schemeClr val="tx1"/>
                      </a:solidFill>
                      <a:latin typeface="Arial Narrow" panose="020B0606020202030204" pitchFamily="34" charset="0"/>
                    </a:rPr>
                    <a:t>b) O que o coeficiente </a:t>
                  </a:r>
                  <a14:m>
                    <m:oMath xmlns:m="http://schemas.openxmlformats.org/officeDocument/2006/math">
                      <m:r>
                        <a:rPr lang="pt-BR" sz="2200" i="1">
                          <a:solidFill>
                            <a:schemeClr val="tx1"/>
                          </a:solidFill>
                          <a:latin typeface="Cambria Math" panose="02040503050406030204" pitchFamily="18" charset="0"/>
                        </a:rPr>
                        <m:t>𝑐</m:t>
                      </m:r>
                    </m:oMath>
                  </a14:m>
                  <a:r>
                    <a:rPr lang="pt-BR" sz="2200" dirty="0">
                      <a:solidFill>
                        <a:schemeClr val="tx1"/>
                      </a:solidFill>
                      <a:latin typeface="Arial Narrow" panose="020B0606020202030204" pitchFamily="34" charset="0"/>
                    </a:rPr>
                    <a:t> indica na representação gráfica da situação e o significado econômico para a empresa?</a:t>
                  </a:r>
                </a:p>
                <a:p>
                  <a:pPr algn="just">
                    <a:spcAft>
                      <a:spcPts val="400"/>
                    </a:spcAft>
                  </a:pPr>
                  <a:r>
                    <a:rPr lang="pt-BR" sz="2200" dirty="0">
                      <a:solidFill>
                        <a:schemeClr val="tx1"/>
                      </a:solidFill>
                      <a:latin typeface="Arial Narrow" panose="020B0606020202030204" pitchFamily="34" charset="0"/>
                    </a:rPr>
                    <a:t>c) Determine o preço de venda que a startup deve cobrar para obter o lucro máximo e calcule o valor desse lucro máximo.</a:t>
                  </a:r>
                </a:p>
                <a:p>
                  <a:pPr algn="just">
                    <a:spcAft>
                      <a:spcPts val="400"/>
                    </a:spcAft>
                  </a:pPr>
                  <a:endParaRPr lang="pt-BR" sz="2200" dirty="0">
                    <a:solidFill>
                      <a:schemeClr val="tx1"/>
                    </a:solidFill>
                    <a:latin typeface="Arial Narrow" panose="020B0606020202030204" pitchFamily="34" charset="0"/>
                  </a:endParaRPr>
                </a:p>
              </p:txBody>
            </p:sp>
          </mc:Choice>
          <mc:Fallback xmlns="">
            <p:sp>
              <p:nvSpPr>
                <p:cNvPr id="9" name="Retângulo: Cantos Arredondados 8">
                  <a:extLst>
                    <a:ext uri="{FF2B5EF4-FFF2-40B4-BE49-F238E27FC236}">
                      <a16:creationId xmlns:a16="http://schemas.microsoft.com/office/drawing/2014/main" id="{CC19276C-740D-F213-5033-0B77CE7074E3}"/>
                    </a:ext>
                  </a:extLst>
                </p:cNvPr>
                <p:cNvSpPr>
                  <a:spLocks noRot="1" noChangeAspect="1" noMove="1" noResize="1" noEditPoints="1" noAdjustHandles="1" noChangeArrowheads="1" noChangeShapeType="1" noTextEdit="1"/>
                </p:cNvSpPr>
                <p:nvPr/>
              </p:nvSpPr>
              <p:spPr>
                <a:xfrm>
                  <a:off x="4396305" y="2088776"/>
                  <a:ext cx="11880000" cy="4580964"/>
                </a:xfrm>
                <a:prstGeom prst="roundRect">
                  <a:avLst>
                    <a:gd name="adj" fmla="val 7301"/>
                  </a:avLst>
                </a:prstGeom>
                <a:blipFill>
                  <a:blip r:embed="rId3"/>
                  <a:stretch>
                    <a:fillRect b="-666"/>
                  </a:stretch>
                </a:blipFill>
                <a:ln>
                  <a:noFill/>
                </a:ln>
              </p:spPr>
              <p:txBody>
                <a:bodyPr/>
                <a:lstStyle/>
                <a:p>
                  <a:r>
                    <a:rPr lang="pt-BR">
                      <a:noFill/>
                    </a:rPr>
                    <a:t> </a:t>
                  </a:r>
                </a:p>
              </p:txBody>
            </p:sp>
          </mc:Fallback>
        </mc:AlternateContent>
      </p:grpSp>
    </p:spTree>
    <p:extLst>
      <p:ext uri="{BB962C8B-B14F-4D97-AF65-F5344CB8AC3E}">
        <p14:creationId xmlns:p14="http://schemas.microsoft.com/office/powerpoint/2010/main" val="36180487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0FF57-EAFF-AB1A-A773-D935C08E7569}"/>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6202EA8-10F1-CE9D-BF2F-5DA7910C448A}"/>
                  </a:ext>
                </a:extLst>
              </p:cNvPr>
              <p:cNvSpPr txBox="1"/>
              <p:nvPr/>
            </p:nvSpPr>
            <p:spPr>
              <a:xfrm>
                <a:off x="156000" y="868575"/>
                <a:ext cx="11880000" cy="5550687"/>
              </a:xfrm>
              <a:prstGeom prst="rect">
                <a:avLst/>
              </a:prstGeom>
              <a:solidFill>
                <a:schemeClr val="bg1"/>
              </a:solidFill>
            </p:spPr>
            <p:txBody>
              <a:bodyPr wrap="square">
                <a:spAutoFit/>
              </a:bodyPr>
              <a:lstStyle/>
              <a:p>
                <a:pPr algn="just">
                  <a:lnSpc>
                    <a:spcPct val="115000"/>
                  </a:lnSpc>
                  <a:spcAft>
                    <a:spcPts val="800"/>
                  </a:spcAft>
                  <a:buNone/>
                </a:pPr>
                <a:endPar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endPar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(ENEM 2013 – Reaplicação/PPL)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Uma pequena fábrica vende seus bonés em pacotes com quantidades de unidades variáveis. O lucro obtido é dado pela expressão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𝐿</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onde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i="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representa a quantidade de bonés contidos no pacote. A empresa pretende fazer um único tipo de empacotamento, obtendo um lucro máximo. Para obter o lucro máximo nas vendas, os pacotes devem conter uma quantidade de bonés igual 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9.</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10.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14.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D6202EA8-10F1-CE9D-BF2F-5DA7910C448A}"/>
                  </a:ext>
                </a:extLst>
              </p:cNvPr>
              <p:cNvSpPr txBox="1">
                <a:spLocks noRot="1" noChangeAspect="1" noMove="1" noResize="1" noEditPoints="1" noAdjustHandles="1" noChangeArrowheads="1" noChangeShapeType="1" noTextEdit="1"/>
              </p:cNvSpPr>
              <p:nvPr/>
            </p:nvSpPr>
            <p:spPr>
              <a:xfrm>
                <a:off x="156000" y="868575"/>
                <a:ext cx="11880000" cy="5550687"/>
              </a:xfrm>
              <a:prstGeom prst="rect">
                <a:avLst/>
              </a:prstGeom>
              <a:blipFill>
                <a:blip r:embed="rId2"/>
                <a:stretch>
                  <a:fillRect l="-667" r="-719"/>
                </a:stretch>
              </a:blipFill>
            </p:spPr>
            <p:txBody>
              <a:bodyPr/>
              <a:lstStyle/>
              <a:p>
                <a:r>
                  <a:rPr lang="pt-BR">
                    <a:noFill/>
                  </a:rPr>
                  <a:t> </a:t>
                </a:r>
              </a:p>
            </p:txBody>
          </p:sp>
        </mc:Fallback>
      </mc:AlternateContent>
      <p:pic>
        <p:nvPicPr>
          <p:cNvPr id="2" name="Imagem 1" descr="Interface gráfica do usuário, Texto, Aplicativo, chat ou mensagem de texto&#10;&#10;O conteúdo gerado por IA pode estar incorreto.">
            <a:extLst>
              <a:ext uri="{FF2B5EF4-FFF2-40B4-BE49-F238E27FC236}">
                <a16:creationId xmlns:a16="http://schemas.microsoft.com/office/drawing/2014/main" id="{924D90D7-3069-4892-756F-D3F83BF173CF}"/>
              </a:ext>
            </a:extLst>
          </p:cNvPr>
          <p:cNvPicPr>
            <a:picLocks noChangeAspect="1"/>
          </p:cNvPicPr>
          <p:nvPr/>
        </p:nvPicPr>
        <p:blipFill rotWithShape="1">
          <a:blip r:embed="rId3">
            <a:extLst>
              <a:ext uri="{28A0092B-C50C-407E-A947-70E740481C1C}">
                <a14:useLocalDpi xmlns:a14="http://schemas.microsoft.com/office/drawing/2010/main" val="0"/>
              </a:ext>
            </a:extLst>
          </a:blip>
          <a:srcRect l="-1" t="10441" r="2196" b="8029"/>
          <a:stretch>
            <a:fillRect/>
          </a:stretch>
        </p:blipFill>
        <p:spPr bwMode="auto">
          <a:xfrm>
            <a:off x="156000" y="814787"/>
            <a:ext cx="1980000" cy="8034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665749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4138895-2FE2-0690-4668-D495D5AA0A3D}"/>
                  </a:ext>
                </a:extLst>
              </p:cNvPr>
              <p:cNvSpPr txBox="1"/>
              <p:nvPr/>
            </p:nvSpPr>
            <p:spPr>
              <a:xfrm>
                <a:off x="156000" y="829845"/>
                <a:ext cx="11880000" cy="5734840"/>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(ENEM 2015)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 estudante está pesquisando o desenvolvimento de certo tipo de bactéria. Para essa pesquisa, ele utiliza uma estufa para armazenar as bactérias. A temperatura no interior dessa estufa, em graus Celsius, é dada pela expressão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𝑇</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h</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h</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h</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−85</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que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h</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representa as horas do dia. Sabe-se que o número de bactérias é o maior possível quando a estufa atinge sua temperatura máxima e, nesse momento, ele deve retirá-las da estufa.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tabela associa intervalos de temperatura, em graus Celsius, com as classificações: muito baixa, baixa, média, alta e muito alta.</a:t>
                </a:r>
              </a:p>
              <a:p>
                <a:pPr marL="4751388"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Quando o estudante obtém o maior número possível de bactérias, a temperatura no interior da estufa está classificada como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751388"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muito baixa.</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(D) alta.</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4751388"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baixa.</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(E) muito alta.</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4751388"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média.</a:t>
                </a:r>
              </a:p>
              <a:p>
                <a:pPr marL="4751388" algn="just">
                  <a:lnSpc>
                    <a:spcPct val="115000"/>
                  </a:lnSpc>
                  <a:spcAft>
                    <a:spcPts val="800"/>
                  </a:spcAft>
                  <a:buNone/>
                </a:pP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4138895-2FE2-0690-4668-D495D5AA0A3D}"/>
                  </a:ext>
                </a:extLst>
              </p:cNvPr>
              <p:cNvSpPr txBox="1">
                <a:spLocks noRot="1" noChangeAspect="1" noMove="1" noResize="1" noEditPoints="1" noAdjustHandles="1" noChangeArrowheads="1" noChangeShapeType="1" noTextEdit="1"/>
              </p:cNvSpPr>
              <p:nvPr/>
            </p:nvSpPr>
            <p:spPr>
              <a:xfrm>
                <a:off x="156000" y="829845"/>
                <a:ext cx="11880000" cy="5734840"/>
              </a:xfrm>
              <a:prstGeom prst="rect">
                <a:avLst/>
              </a:prstGeom>
              <a:blipFill>
                <a:blip r:embed="rId2"/>
                <a:stretch>
                  <a:fillRect l="-667" t="-531" r="-719"/>
                </a:stretch>
              </a:blipFill>
            </p:spPr>
            <p:txBody>
              <a:bodyPr/>
              <a:lstStyle/>
              <a:p>
                <a:r>
                  <a:rPr lang="pt-BR">
                    <a:noFill/>
                  </a:rPr>
                  <a:t> </a:t>
                </a:r>
              </a:p>
            </p:txBody>
          </p:sp>
        </mc:Fallback>
      </mc:AlternateContent>
      <p:pic>
        <p:nvPicPr>
          <p:cNvPr id="4" name="Imagem 3" descr="Tabela&#10;&#10;Descrição gerada automaticamente">
            <a:extLst>
              <a:ext uri="{FF2B5EF4-FFF2-40B4-BE49-F238E27FC236}">
                <a16:creationId xmlns:a16="http://schemas.microsoft.com/office/drawing/2014/main" id="{E1FAF79C-533E-99FF-AFB2-FEE21ACC649C}"/>
              </a:ext>
            </a:extLst>
          </p:cNvPr>
          <p:cNvPicPr>
            <a:picLocks noChangeAspect="1"/>
          </p:cNvPicPr>
          <p:nvPr/>
        </p:nvPicPr>
        <p:blipFill>
          <a:blip r:embed="rId3" cstate="print">
            <a:extLst>
              <a:ext uri="{28A0092B-C50C-407E-A947-70E740481C1C}">
                <a14:useLocalDpi xmlns:a14="http://schemas.microsoft.com/office/drawing/2010/main" val="0"/>
              </a:ext>
            </a:extLst>
          </a:blip>
          <a:srcRect l="957" t="1546" r="818" b="1715"/>
          <a:stretch>
            <a:fillRect/>
          </a:stretch>
        </p:blipFill>
        <p:spPr bwMode="auto">
          <a:xfrm>
            <a:off x="156000" y="3888408"/>
            <a:ext cx="4680000" cy="2139747"/>
          </a:xfrm>
          <a:prstGeom prst="rect">
            <a:avLst/>
          </a:prstGeom>
          <a:noFill/>
          <a:ln>
            <a:noFill/>
          </a:ln>
        </p:spPr>
      </p:pic>
    </p:spTree>
    <p:extLst>
      <p:ext uri="{BB962C8B-B14F-4D97-AF65-F5344CB8AC3E}">
        <p14:creationId xmlns:p14="http://schemas.microsoft.com/office/powerpoint/2010/main" val="21003035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E3DAEBA-742F-75F9-6542-742319B8D2BD}"/>
                  </a:ext>
                </a:extLst>
              </p:cNvPr>
              <p:cNvSpPr txBox="1"/>
              <p:nvPr/>
            </p:nvSpPr>
            <p:spPr>
              <a:xfrm>
                <a:off x="156000" y="877116"/>
                <a:ext cx="11880000" cy="5641609"/>
              </a:xfrm>
              <a:prstGeom prst="rect">
                <a:avLst/>
              </a:prstGeom>
              <a:solidFill>
                <a:schemeClr val="bg1"/>
              </a:solid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(ENEM 2016)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Um túnel deve ser lacrado com uma tampa de concreto. A seção transversal do túnel e a tampa de concreto têm contornos de um arco de parábola e mesmas dimensões. Para determinar o custo da obra, um engenheiro deve calcular a área sob o arco parabólico em questão. Usando o eixo horizontal no nível do chão e o eixo de simetria da parábola como eixo vertical, obteve a seguinte equação para a parábola: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400"/>
                  </a:spcAft>
                  <a:buNone/>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9 −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²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sendo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medidos em metros.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Sabe-se que a área sob uma parábola como esta é igual a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da área do retângulo cujas dimensões são, respectivamente, iguais à base e à altura da entrada do túnel. Qual é a área da parte frontal da tampa de concreto, em metro quadrado?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18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20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36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45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54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E3DAEBA-742F-75F9-6542-742319B8D2BD}"/>
                  </a:ext>
                </a:extLst>
              </p:cNvPr>
              <p:cNvSpPr txBox="1">
                <a:spLocks noRot="1" noChangeAspect="1" noMove="1" noResize="1" noEditPoints="1" noAdjustHandles="1" noChangeArrowheads="1" noChangeShapeType="1" noTextEdit="1"/>
              </p:cNvSpPr>
              <p:nvPr/>
            </p:nvSpPr>
            <p:spPr>
              <a:xfrm>
                <a:off x="156000" y="877116"/>
                <a:ext cx="11880000" cy="5641609"/>
              </a:xfrm>
              <a:prstGeom prst="rect">
                <a:avLst/>
              </a:prstGeom>
              <a:blipFill>
                <a:blip r:embed="rId2"/>
                <a:stretch>
                  <a:fillRect l="-667" t="-541" r="-719" b="-1297"/>
                </a:stretch>
              </a:blipFill>
            </p:spPr>
            <p:txBody>
              <a:bodyPr/>
              <a:lstStyle/>
              <a:p>
                <a:r>
                  <a:rPr lang="pt-BR">
                    <a:noFill/>
                  </a:rPr>
                  <a:t> </a:t>
                </a:r>
              </a:p>
            </p:txBody>
          </p:sp>
        </mc:Fallback>
      </mc:AlternateContent>
    </p:spTree>
    <p:extLst>
      <p:ext uri="{BB962C8B-B14F-4D97-AF65-F5344CB8AC3E}">
        <p14:creationId xmlns:p14="http://schemas.microsoft.com/office/powerpoint/2010/main" val="12763664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F9406C-B7FA-09D5-D2F2-D3ABDCB728F1}"/>
              </a:ext>
            </a:extLst>
          </p:cNvPr>
          <p:cNvSpPr txBox="1"/>
          <p:nvPr/>
        </p:nvSpPr>
        <p:spPr>
          <a:xfrm>
            <a:off x="156001" y="893199"/>
            <a:ext cx="5258682" cy="2004588"/>
          </a:xfrm>
          <a:prstGeom prst="rect">
            <a:avLst/>
          </a:prstGeom>
          <a:no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(ENEM 2016 – Reaplicação/PPL)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Dispondo de um grande terreno, uma empresa de entretenimento pretende construir um espaço retangular para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shows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eventos, conforme a figura.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Diagrama&#10;&#10;Descrição gerada automaticamente com confiança baixa">
            <a:extLst>
              <a:ext uri="{FF2B5EF4-FFF2-40B4-BE49-F238E27FC236}">
                <a16:creationId xmlns:a16="http://schemas.microsoft.com/office/drawing/2014/main" id="{E5D64757-42F8-071A-32DD-1C3311ED589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8683" y="2906752"/>
            <a:ext cx="3573317" cy="3359177"/>
          </a:xfrm>
          <a:prstGeom prst="rect">
            <a:avLst/>
          </a:prstGeom>
          <a:noFill/>
          <a:ln>
            <a:noFill/>
          </a:ln>
        </p:spPr>
      </p:pic>
      <p:sp>
        <p:nvSpPr>
          <p:cNvPr id="5" name="CaixaDeTexto 4">
            <a:extLst>
              <a:ext uri="{FF2B5EF4-FFF2-40B4-BE49-F238E27FC236}">
                <a16:creationId xmlns:a16="http://schemas.microsoft.com/office/drawing/2014/main" id="{1C2150E0-F256-956E-2F98-278404BC2304}"/>
              </a:ext>
            </a:extLst>
          </p:cNvPr>
          <p:cNvSpPr txBox="1"/>
          <p:nvPr/>
        </p:nvSpPr>
        <p:spPr>
          <a:xfrm>
            <a:off x="5522263" y="839413"/>
            <a:ext cx="6513738" cy="5740033"/>
          </a:xfrm>
          <a:prstGeom prst="rect">
            <a:avLst/>
          </a:prstGeom>
          <a:solidFill>
            <a:schemeClr val="bg1"/>
          </a:solidFill>
        </p:spPr>
        <p:txBody>
          <a:bodyPr wrap="square">
            <a:spAutoFit/>
          </a:bodyPr>
          <a:lstStyle/>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área para o público será cercada com dois tipos de materiais: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268288" algn="just">
              <a:spcAft>
                <a:spcPts val="2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nos lados paralelos ao palco ser</a:t>
            </a:r>
            <a:r>
              <a:rPr lang="pt-BR" sz="2200" kern="100" dirty="0">
                <a:effectLst/>
                <a:latin typeface="Arial Narrow" panose="020B0606020202030204" pitchFamily="34" charset="0"/>
                <a:ea typeface="Times New Roman" panose="02020603050405020304" pitchFamily="18" charset="0"/>
                <a:cs typeface="Arial Narrow" panose="020B0606020202030204" pitchFamily="34" charset="0"/>
              </a:rPr>
              <a:t>á</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usada uma tela do tipo A, mais resistente, cujo valor do metro linear é R$ 20,00; </a:t>
            </a:r>
          </a:p>
          <a:p>
            <a:pPr marL="538163" lvl="0" indent="-268288" algn="just">
              <a:spcAft>
                <a:spcPts val="2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nos outros dois lados ser</a:t>
            </a:r>
            <a:r>
              <a:rPr lang="pt-BR" sz="2200" kern="100" dirty="0">
                <a:effectLst/>
                <a:latin typeface="Arial Narrow" panose="020B0606020202030204" pitchFamily="34" charset="0"/>
                <a:ea typeface="Times New Roman" panose="02020603050405020304" pitchFamily="18" charset="0"/>
                <a:cs typeface="Arial Narrow" panose="020B0606020202030204" pitchFamily="34" charset="0"/>
              </a:rPr>
              <a:t>á</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usada uma tela do tipo B, comum, cujo metro linear custa R$ 5,00.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empresa dispõe de R$ 5000,00 para comprar todas as telas, mas quer fazer de tal maneira que obtenha a maior </a:t>
            </a:r>
            <a:r>
              <a:rPr lang="pt-BR" sz="2200" kern="100" dirty="0">
                <a:effectLst/>
                <a:latin typeface="Arial Narrow" panose="020B0606020202030204" pitchFamily="34" charset="0"/>
                <a:ea typeface="Times New Roman" panose="02020603050405020304" pitchFamily="18" charset="0"/>
                <a:cs typeface="Arial Narrow" panose="020B0606020202030204" pitchFamily="34" charset="0"/>
              </a:rPr>
              <a:t>á</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rea poss</a:t>
            </a:r>
            <a:r>
              <a:rPr lang="pt-BR" sz="2200" kern="100" dirty="0">
                <a:effectLst/>
                <a:latin typeface="Arial Narrow" panose="020B0606020202030204" pitchFamily="34" charset="0"/>
                <a:ea typeface="Times New Roman" panose="02020603050405020304" pitchFamily="18" charset="0"/>
                <a:cs typeface="Arial Narrow" panose="020B0606020202030204" pitchFamily="34" charset="0"/>
              </a:rPr>
              <a:t>í</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vel para o p</a:t>
            </a:r>
            <a:r>
              <a:rPr lang="pt-BR" sz="2200" kern="100" dirty="0">
                <a:effectLst/>
                <a:latin typeface="Arial Narrow" panose="020B0606020202030204" pitchFamily="34" charset="0"/>
                <a:ea typeface="Times New Roman" panose="02020603050405020304" pitchFamily="18" charset="0"/>
                <a:cs typeface="Arial Narrow" panose="020B0606020202030204" pitchFamily="34" charset="0"/>
              </a:rPr>
              <a:t>ú</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blico.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quantidade de cada tipo de tela que a empresa deve comprar </a:t>
            </a:r>
            <a:r>
              <a:rPr lang="pt-BR" sz="2200" kern="100" dirty="0">
                <a:effectLst/>
                <a:latin typeface="Arial Narrow" panose="020B0606020202030204" pitchFamily="34" charset="0"/>
                <a:ea typeface="Times New Roman" panose="02020603050405020304" pitchFamily="18" charset="0"/>
                <a:cs typeface="Arial Narrow" panose="020B0606020202030204" pitchFamily="34" charset="0"/>
              </a:rPr>
              <a:t>é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50,0 m da tela tipo A e 800,0 m da tela tipo B.</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62,5 m da tela tipo A e 250,0 m da tela tipo B.</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100,0 m da tela tipo A e 600,0 m da tela tipo B.</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125,0 m da tela tipo A e 500,0 m da tela tipo B.</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200,0 m da tela tipo A e 200,0 m da tela tipo B.</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cxnSp>
        <p:nvCxnSpPr>
          <p:cNvPr id="7" name="Conector reto 6">
            <a:extLst>
              <a:ext uri="{FF2B5EF4-FFF2-40B4-BE49-F238E27FC236}">
                <a16:creationId xmlns:a16="http://schemas.microsoft.com/office/drawing/2014/main" id="{5898184F-E4B1-7096-2685-01C76B5AC98F}"/>
              </a:ext>
            </a:extLst>
          </p:cNvPr>
          <p:cNvCxnSpPr/>
          <p:nvPr/>
        </p:nvCxnSpPr>
        <p:spPr>
          <a:xfrm>
            <a:off x="5414684" y="868492"/>
            <a:ext cx="0" cy="5686389"/>
          </a:xfrm>
          <a:prstGeom prst="line">
            <a:avLst/>
          </a:prstGeom>
          <a:ln w="952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660364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702A3BB6-1BE8-19AD-23DE-A0F961BEDCE2}"/>
                  </a:ext>
                </a:extLst>
              </p:cNvPr>
              <p:cNvSpPr txBox="1"/>
              <p:nvPr/>
            </p:nvSpPr>
            <p:spPr>
              <a:xfrm>
                <a:off x="156000" y="654778"/>
                <a:ext cx="5760000" cy="4151329"/>
              </a:xfrm>
              <a:prstGeom prst="rect">
                <a:avLst/>
              </a:prstGeom>
              <a:noFill/>
            </p:spPr>
            <p:txBody>
              <a:bodyPr wrap="square">
                <a:spAutoFit/>
              </a:bodyPr>
              <a:lstStyle/>
              <a:p>
                <a:pPr algn="just">
                  <a:spcAft>
                    <a:spcPts val="400"/>
                  </a:spcAft>
                  <a:buNone/>
                </a:pPr>
                <a:r>
                  <a:rPr lang="pt-BR" sz="2100" b="1" kern="100" dirty="0">
                    <a:effectLst/>
                    <a:latin typeface="Arial Narrow" panose="020B0606020202030204" pitchFamily="34" charset="0"/>
                    <a:ea typeface="Times New Roman" panose="02020603050405020304" pitchFamily="18" charset="0"/>
                    <a:cs typeface="Times New Roman" panose="02020603050405020304" pitchFamily="18" charset="0"/>
                  </a:rPr>
                  <a:t>(ENEM 2022) </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Em jogos de voleibol, um saque é invalidado se a bola atingir o teto do ginásio onde ocorre o jogo. Um jogador de uma equipe tem um saque que atinge uma grande altura. Seu recorde foi quando a batida do saque se iniciou a uma altura de 1,5 m do piso da quadra, e a trajetória da</a:t>
                </a: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bola foi descrita pela parábola </a:t>
                </a:r>
                <a14:m>
                  <m:oMath xmlns:m="http://schemas.openxmlformats.org/officeDocument/2006/math">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6</m:t>
                        </m:r>
                      </m:den>
                    </m:f>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7</m:t>
                        </m:r>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𝑥</m:t>
                        </m:r>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+12</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em que </a:t>
                </a:r>
                <a14:m>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representa a altura da bola em relação ao eixo </a:t>
                </a:r>
                <a14:m>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(das abscissas) que está localizado a 1,5 m do piso da quadra, como representado na figura. Suponha que em todas as partidas algum saque desse jogador atinja a mesma altura do seu recorde.</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702A3BB6-1BE8-19AD-23DE-A0F961BEDCE2}"/>
                  </a:ext>
                </a:extLst>
              </p:cNvPr>
              <p:cNvSpPr txBox="1">
                <a:spLocks noRot="1" noChangeAspect="1" noMove="1" noResize="1" noEditPoints="1" noAdjustHandles="1" noChangeArrowheads="1" noChangeShapeType="1" noTextEdit="1"/>
              </p:cNvSpPr>
              <p:nvPr/>
            </p:nvSpPr>
            <p:spPr>
              <a:xfrm>
                <a:off x="156000" y="654778"/>
                <a:ext cx="5760000" cy="4151329"/>
              </a:xfrm>
              <a:prstGeom prst="rect">
                <a:avLst/>
              </a:prstGeom>
              <a:blipFill>
                <a:blip r:embed="rId2"/>
                <a:stretch>
                  <a:fillRect l="-1271" t="-881" r="-1377" b="-1468"/>
                </a:stretch>
              </a:blipFill>
            </p:spPr>
            <p:txBody>
              <a:bodyPr/>
              <a:lstStyle/>
              <a:p>
                <a:r>
                  <a:rPr lang="pt-BR">
                    <a:noFill/>
                  </a:rPr>
                  <a:t> </a:t>
                </a:r>
              </a:p>
            </p:txBody>
          </p:sp>
        </mc:Fallback>
      </mc:AlternateContent>
      <p:pic>
        <p:nvPicPr>
          <p:cNvPr id="8" name="Imagem 7" descr="Uma imagem contendo pendurado, fumaça, fio, diferente&#10;&#10;Descrição gerada automaticamente">
            <a:extLst>
              <a:ext uri="{FF2B5EF4-FFF2-40B4-BE49-F238E27FC236}">
                <a16:creationId xmlns:a16="http://schemas.microsoft.com/office/drawing/2014/main" id="{974A990D-E926-4521-75A9-1DF105FDF0CD}"/>
              </a:ext>
            </a:extLst>
          </p:cNvPr>
          <p:cNvPicPr>
            <a:picLocks noChangeAspect="1"/>
          </p:cNvPicPr>
          <p:nvPr/>
        </p:nvPicPr>
        <p:blipFill>
          <a:blip r:embed="rId3" cstate="print">
            <a:extLst>
              <a:ext uri="{28A0092B-C50C-407E-A947-70E740481C1C}">
                <a14:useLocalDpi xmlns:a14="http://schemas.microsoft.com/office/drawing/2010/main" val="0"/>
              </a:ext>
            </a:extLst>
          </a:blip>
          <a:srcRect l="1389" t="3529" r="4715" b="3214"/>
          <a:stretch>
            <a:fillRect/>
          </a:stretch>
        </p:blipFill>
        <p:spPr bwMode="auto">
          <a:xfrm>
            <a:off x="2501153" y="4419733"/>
            <a:ext cx="3272118" cy="2174387"/>
          </a:xfrm>
          <a:prstGeom prst="rect">
            <a:avLst/>
          </a:prstGeom>
          <a:noFill/>
          <a:ln>
            <a:noFill/>
          </a:ln>
        </p:spPr>
      </p:pic>
      <p:sp>
        <p:nvSpPr>
          <p:cNvPr id="9" name="CaixaDeTexto 8">
            <a:extLst>
              <a:ext uri="{FF2B5EF4-FFF2-40B4-BE49-F238E27FC236}">
                <a16:creationId xmlns:a16="http://schemas.microsoft.com/office/drawing/2014/main" id="{8BAB63FB-6238-82D9-095E-E4ED446EC4B2}"/>
              </a:ext>
            </a:extLst>
          </p:cNvPr>
          <p:cNvSpPr txBox="1"/>
          <p:nvPr/>
        </p:nvSpPr>
        <p:spPr>
          <a:xfrm>
            <a:off x="6276000" y="986477"/>
            <a:ext cx="5760000" cy="5352491"/>
          </a:xfrm>
          <a:prstGeom prst="rect">
            <a:avLst/>
          </a:prstGeom>
          <a:noFill/>
        </p:spPr>
        <p:txBody>
          <a:bodyPr wrap="square">
            <a:spAutoFit/>
          </a:bodyPr>
          <a:lstStyle/>
          <a:p>
            <a:pPr algn="just">
              <a:lnSpc>
                <a:spcPct val="115000"/>
              </a:lnSpc>
              <a:spcAft>
                <a:spcPts val="4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 equipe desse jogador participou de um torneio de voleibol no qual jogou cinco partidas, cada uma delas em um ginásio diferente. As alturas dos tetos desses ginásios, em relação aos pisos das quadras, são: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80340" algn="just">
              <a:lnSpc>
                <a:spcPct val="115000"/>
              </a:lnSpc>
              <a:spcAft>
                <a:spcPts val="400"/>
              </a:spcAf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ginásio I: 17 m;</a:t>
            </a:r>
            <a:r>
              <a:rPr lang="pt-BR" sz="2100" kern="100" dirty="0">
                <a:latin typeface="Arial Narrow" panose="020B0606020202030204" pitchFamily="34" charset="0"/>
                <a:ea typeface="Times New Roman" panose="02020603050405020304" pitchFamily="18" charset="0"/>
                <a:cs typeface="Times New Roman" panose="02020603050405020304" pitchFamily="18" charset="0"/>
              </a:rPr>
              <a:t>		• ginásio IV: 21 m;</a:t>
            </a:r>
            <a:endParaRPr lang="pt-BR" sz="2100" kern="100" dirty="0">
              <a:latin typeface="Arial Narrow" panose="020B0606020202030204" pitchFamily="34" charset="0"/>
              <a:ea typeface="Aptos" panose="020B0004020202020204" pitchFamily="34" charset="0"/>
              <a:cs typeface="Times New Roman" panose="02020603050405020304" pitchFamily="18" charset="0"/>
            </a:endParaRPr>
          </a:p>
          <a:p>
            <a:pPr marL="180340" algn="just">
              <a:lnSpc>
                <a:spcPct val="115000"/>
              </a:lnSpc>
              <a:spcAft>
                <a:spcPts val="400"/>
              </a:spcAf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ginásio II: 18 m;</a:t>
            </a:r>
            <a:r>
              <a:rPr lang="pt-BR" sz="2100" kern="100" dirty="0">
                <a:latin typeface="Arial Narrow" panose="020B0606020202030204" pitchFamily="34" charset="0"/>
                <a:ea typeface="Times New Roman" panose="02020603050405020304" pitchFamily="18" charset="0"/>
                <a:cs typeface="Times New Roman" panose="02020603050405020304" pitchFamily="18" charset="0"/>
              </a:rPr>
              <a:t>	• ginásio V: 40 m.</a:t>
            </a:r>
            <a:endParaRPr lang="pt-BR" sz="2100" kern="100" dirty="0">
              <a:latin typeface="Arial Narrow" panose="020B0606020202030204" pitchFamily="34" charset="0"/>
              <a:ea typeface="Aptos" panose="020B0004020202020204" pitchFamily="34" charset="0"/>
              <a:cs typeface="Times New Roman" panose="02020603050405020304" pitchFamily="18" charset="0"/>
            </a:endParaRPr>
          </a:p>
          <a:p>
            <a:pPr marL="180340" algn="just">
              <a:lnSpc>
                <a:spcPct val="115000"/>
              </a:lnSpc>
              <a:spcAft>
                <a:spcPts val="4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ginásio III: 19 m;</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O saque desse atleta foi invalidado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 apenas no ginásio I.</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(B) apenas nos ginásios I e II.</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(C) apenas nos ginásios I, II e III.</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(D) apenas nos ginásios I, II, III e IV.</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(E) em todos os ginásios.</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50413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EAFABF4-4956-D72A-7F26-45E4FFFD3576}"/>
                  </a:ext>
                </a:extLst>
              </p:cNvPr>
              <p:cNvSpPr txBox="1"/>
              <p:nvPr/>
            </p:nvSpPr>
            <p:spPr>
              <a:xfrm>
                <a:off x="336000" y="884035"/>
                <a:ext cx="11520000" cy="5653279"/>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(ENEM 2025)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Um carro que custa 60 mil reais é comercializado por uma revendedora que oferece duas opções de pagamento, todas sem entrada e sem juros: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269875"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opção 1: pagamento em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parcelas iguais;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269875"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opção 2: pagamento em 6 parcelas a mais do que na opção 1 e, com isso, o valor de cada parcela se torna R$ 500,00 menor do que o valor da parcela na opção 1.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Nas duas opções de pagamento, o valor total a ser pago pelo carro é o mesmo.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é a quantidade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 parcelas contidas na opção 1 de pagamento?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18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24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30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42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48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EAFABF4-4956-D72A-7F26-45E4FFFD3576}"/>
                  </a:ext>
                </a:extLst>
              </p:cNvPr>
              <p:cNvSpPr txBox="1">
                <a:spLocks noRot="1" noChangeAspect="1" noMove="1" noResize="1" noEditPoints="1" noAdjustHandles="1" noChangeArrowheads="1" noChangeShapeType="1" noTextEdit="1"/>
              </p:cNvSpPr>
              <p:nvPr/>
            </p:nvSpPr>
            <p:spPr>
              <a:xfrm>
                <a:off x="336000" y="884035"/>
                <a:ext cx="11520000" cy="5653279"/>
              </a:xfrm>
              <a:prstGeom prst="rect">
                <a:avLst/>
              </a:prstGeom>
              <a:blipFill>
                <a:blip r:embed="rId2"/>
                <a:stretch>
                  <a:fillRect l="-688" t="-539" r="-688" b="-1402"/>
                </a:stretch>
              </a:blipFill>
            </p:spPr>
            <p:txBody>
              <a:bodyPr/>
              <a:lstStyle/>
              <a:p>
                <a:r>
                  <a:rPr lang="pt-BR">
                    <a:noFill/>
                  </a:rPr>
                  <a:t> </a:t>
                </a:r>
              </a:p>
            </p:txBody>
          </p:sp>
        </mc:Fallback>
      </mc:AlternateContent>
    </p:spTree>
    <p:extLst>
      <p:ext uri="{BB962C8B-B14F-4D97-AF65-F5344CB8AC3E}">
        <p14:creationId xmlns:p14="http://schemas.microsoft.com/office/powerpoint/2010/main" val="13329900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25EB2E5-C54F-D320-4AF3-07D35E53371F}"/>
                  </a:ext>
                </a:extLst>
              </p:cNvPr>
              <p:cNvSpPr txBox="1"/>
              <p:nvPr/>
            </p:nvSpPr>
            <p:spPr>
              <a:xfrm>
                <a:off x="156000" y="867997"/>
                <a:ext cx="11880000" cy="5734840"/>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(ENEM 2025 – Reaplicação/PPL)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esquema apresenta dois postes de 6 metros de altura sobre um solo horizontal, com um fio elétrico passando pelos pontos A e B, distando 8 metros entre si, que representam os extremos superiores de cada poste.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392613"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Considerando o ponto A como origem do plano cartesiano e o segmento AB contido no eixo horizontal desse plano, admita que a curva que o fio elétrico forma entre A e B seja modelada pela função quadrática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=0,02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−0,16</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metro. A menor distância, em metro, dessa parte do fio até o solo é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392613"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5,36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392613"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5,68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392613"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5,84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392613"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5,98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392613"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5,99</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25EB2E5-C54F-D320-4AF3-07D35E53371F}"/>
                  </a:ext>
                </a:extLst>
              </p:cNvPr>
              <p:cNvSpPr txBox="1">
                <a:spLocks noRot="1" noChangeAspect="1" noMove="1" noResize="1" noEditPoints="1" noAdjustHandles="1" noChangeArrowheads="1" noChangeShapeType="1" noTextEdit="1"/>
              </p:cNvSpPr>
              <p:nvPr/>
            </p:nvSpPr>
            <p:spPr>
              <a:xfrm>
                <a:off x="156000" y="867997"/>
                <a:ext cx="11880000" cy="5734840"/>
              </a:xfrm>
              <a:prstGeom prst="rect">
                <a:avLst/>
              </a:prstGeom>
              <a:blipFill>
                <a:blip r:embed="rId2"/>
                <a:stretch>
                  <a:fillRect l="-667" t="-425" r="-719" b="-1275"/>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36B72D6C-B0B3-8127-4587-756CC130CDD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825" y="2300288"/>
            <a:ext cx="4320000" cy="2820226"/>
          </a:xfrm>
          <a:prstGeom prst="rect">
            <a:avLst/>
          </a:prstGeom>
          <a:noFill/>
          <a:ln>
            <a:noFill/>
          </a:ln>
        </p:spPr>
      </p:pic>
    </p:spTree>
    <p:extLst>
      <p:ext uri="{BB962C8B-B14F-4D97-AF65-F5344CB8AC3E}">
        <p14:creationId xmlns:p14="http://schemas.microsoft.com/office/powerpoint/2010/main" val="12133130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971AB56-ED91-E3A4-0C5F-9C26531F3D20}"/>
                  </a:ext>
                </a:extLst>
              </p:cNvPr>
              <p:cNvSpPr txBox="1"/>
              <p:nvPr/>
            </p:nvSpPr>
            <p:spPr>
              <a:xfrm>
                <a:off x="156000" y="771880"/>
                <a:ext cx="11880000" cy="5918993"/>
              </a:xfrm>
              <a:prstGeom prst="rect">
                <a:avLst/>
              </a:prstGeom>
              <a:solidFill>
                <a:schemeClr val="bg1"/>
              </a:solid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(ENEM 2025 – Reaplicação/PPL)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 produtividade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 um tipo de semente depende da quantidade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𝑄</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 fertilizante aplicada, ambas em quilograma por hectare. Foram realizados quatro experimentos em pequenas regiões, onde foi possível medir a produção para diferentes valores 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𝑄</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para aquele tipo de solo, obtendo-se os seguintes resultados: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358775" algn="just">
                  <a:lnSpc>
                    <a:spcPct val="115000"/>
                  </a:lnSpc>
                  <a:spcAft>
                    <a:spcPts val="4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região 1: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𝑄</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kg/ha resultou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=1000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kg/ha;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358775" algn="just">
                  <a:lnSpc>
                    <a:spcPct val="115000"/>
                  </a:lnSpc>
                  <a:spcAft>
                    <a:spcPts val="4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região 2: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𝑄</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kg/ha resultou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=6000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kg/ha;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358775" algn="just">
                  <a:lnSpc>
                    <a:spcPct val="115000"/>
                  </a:lnSpc>
                  <a:spcAft>
                    <a:spcPts val="4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região 3: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𝑄</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=200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kg/ha resultou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=9000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kg/ha;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358775" algn="just">
                  <a:lnSpc>
                    <a:spcPct val="115000"/>
                  </a:lnSpc>
                  <a:spcAft>
                    <a:spcPts val="400"/>
                  </a:spcAft>
                  <a:buFont typeface="Symbol" panose="05050102010706020507" pitchFamily="18"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região 4: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𝑄</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=500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kg/ha resultou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=6000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kg/ha.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produtividade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𝑃</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modelada por uma função quadrática na variável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𝑄</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O objetivo desses experimentos é obter a dosagem ideal de fertilizante que torne a produção máxima.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deve ser a dosagem de fertilizante a ser aplicada, em quilograma por hectare, para que a produção seja máxima?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400"/>
                  </a:spcAft>
                  <a:buAutoNum type="alphaUcParenBoth"/>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200		(B) 250		(C) 300		(D) 350		(E) 500</a:t>
                </a: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400"/>
                  </a:spcAft>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971AB56-ED91-E3A4-0C5F-9C26531F3D20}"/>
                  </a:ext>
                </a:extLst>
              </p:cNvPr>
              <p:cNvSpPr txBox="1">
                <a:spLocks noRot="1" noChangeAspect="1" noMove="1" noResize="1" noEditPoints="1" noAdjustHandles="1" noChangeArrowheads="1" noChangeShapeType="1" noTextEdit="1"/>
              </p:cNvSpPr>
              <p:nvPr/>
            </p:nvSpPr>
            <p:spPr>
              <a:xfrm>
                <a:off x="156000" y="771880"/>
                <a:ext cx="11880000" cy="5918993"/>
              </a:xfrm>
              <a:prstGeom prst="rect">
                <a:avLst/>
              </a:prstGeom>
              <a:blipFill>
                <a:blip r:embed="rId2"/>
                <a:stretch>
                  <a:fillRect l="-667" t="-515" r="-719"/>
                </a:stretch>
              </a:blipFill>
            </p:spPr>
            <p:txBody>
              <a:bodyPr/>
              <a:lstStyle/>
              <a:p>
                <a:r>
                  <a:rPr lang="pt-BR">
                    <a:noFill/>
                  </a:rPr>
                  <a:t> </a:t>
                </a:r>
              </a:p>
            </p:txBody>
          </p:sp>
        </mc:Fallback>
      </mc:AlternateContent>
    </p:spTree>
    <p:extLst>
      <p:ext uri="{BB962C8B-B14F-4D97-AF65-F5344CB8AC3E}">
        <p14:creationId xmlns:p14="http://schemas.microsoft.com/office/powerpoint/2010/main" val="24271600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3417FDFE-FA29-5F6F-137C-BF790CF1C272}"/>
                  </a:ext>
                </a:extLst>
              </p:cNvPr>
              <p:cNvSpPr txBox="1"/>
              <p:nvPr/>
            </p:nvSpPr>
            <p:spPr>
              <a:xfrm>
                <a:off x="336000" y="1832423"/>
                <a:ext cx="11520000" cy="4526560"/>
              </a:xfrm>
              <a:prstGeom prst="rect">
                <a:avLst/>
              </a:prstGeom>
              <a:solidFill>
                <a:schemeClr val="bg1"/>
              </a:solidFill>
            </p:spPr>
            <p:txBody>
              <a:bodyPr wrap="square">
                <a:spAutoFit/>
              </a:bodyPr>
              <a:lstStyle/>
              <a:p>
                <a:pPr algn="just">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Item 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Em jogos de futebol, é usual o zagueiro dar um “balão”, que é um chute para evitar o perigo de gol. Um zagueiro de uma equipe consegue dar um balão que atinge uma grande altura.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Certo dia, a trajetória do balão foi registrada e analisada por um programa computacional, que  gerou o seguinte gráfico parabólico, descrevendo o movimento da bola.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46735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coeficiente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da fórmula da função que corresponde a essa parábola é igual 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6 </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46735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é a altura máxima, em metros, que a bola atingiu?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467350">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11,80</a:t>
                </a:r>
                <a:r>
                  <a:rPr lang="pt-BR" sz="2200" kern="100" dirty="0">
                    <a:latin typeface="Arial Narrow" panose="020B0606020202030204" pitchFamily="34" charset="0"/>
                    <a:ea typeface="Calibri" panose="020F0502020204030204" pitchFamily="34" charset="0"/>
                    <a:cs typeface="Times New Roman" panose="02020603050405020304" pitchFamily="18" charset="0"/>
                  </a:rPr>
                  <a:t>			             (D) 54,00</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5467350">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18,00</a:t>
                </a:r>
                <a:r>
                  <a:rPr lang="pt-BR" sz="2200" kern="100" dirty="0">
                    <a:latin typeface="Arial Narrow" panose="020B0606020202030204" pitchFamily="34" charset="0"/>
                    <a:ea typeface="Calibri" panose="020F0502020204030204" pitchFamily="34" charset="0"/>
                    <a:cs typeface="Times New Roman" panose="02020603050405020304" pitchFamily="18" charset="0"/>
                  </a:rPr>
                  <a:t>			(E) 66,50</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5467350">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36,00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3417FDFE-FA29-5F6F-137C-BF790CF1C272}"/>
                  </a:ext>
                </a:extLst>
              </p:cNvPr>
              <p:cNvSpPr txBox="1">
                <a:spLocks noRot="1" noChangeAspect="1" noMove="1" noResize="1" noEditPoints="1" noAdjustHandles="1" noChangeArrowheads="1" noChangeShapeType="1" noTextEdit="1"/>
              </p:cNvSpPr>
              <p:nvPr/>
            </p:nvSpPr>
            <p:spPr>
              <a:xfrm>
                <a:off x="336000" y="1832423"/>
                <a:ext cx="11520000" cy="4526560"/>
              </a:xfrm>
              <a:prstGeom prst="rect">
                <a:avLst/>
              </a:prstGeom>
              <a:blipFill>
                <a:blip r:embed="rId2"/>
                <a:stretch>
                  <a:fillRect l="-688" t="-943" r="-688" b="-1887"/>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449DF789-0A8F-5DED-413D-7F7168F54AA4}"/>
              </a:ext>
            </a:extLst>
          </p:cNvPr>
          <p:cNvPicPr>
            <a:picLocks noChangeAspect="1"/>
          </p:cNvPicPr>
          <p:nvPr/>
        </p:nvPicPr>
        <p:blipFill>
          <a:blip r:embed="rId3"/>
          <a:stretch>
            <a:fillRect/>
          </a:stretch>
        </p:blipFill>
        <p:spPr>
          <a:xfrm>
            <a:off x="583277" y="3331136"/>
            <a:ext cx="3960148" cy="3320278"/>
          </a:xfrm>
          <a:prstGeom prst="rect">
            <a:avLst/>
          </a:prstGeom>
        </p:spPr>
      </p:pic>
      <p:grpSp>
        <p:nvGrpSpPr>
          <p:cNvPr id="10" name="Agrupar 9">
            <a:extLst>
              <a:ext uri="{FF2B5EF4-FFF2-40B4-BE49-F238E27FC236}">
                <a16:creationId xmlns:a16="http://schemas.microsoft.com/office/drawing/2014/main" id="{73F9B956-55D1-F43C-CE62-D09B5537ABEA}"/>
              </a:ext>
            </a:extLst>
          </p:cNvPr>
          <p:cNvGrpSpPr/>
          <p:nvPr/>
        </p:nvGrpSpPr>
        <p:grpSpPr>
          <a:xfrm>
            <a:off x="332507" y="785618"/>
            <a:ext cx="11526986" cy="1003335"/>
            <a:chOff x="493980" y="695974"/>
            <a:chExt cx="11526986" cy="1003335"/>
          </a:xfrm>
        </p:grpSpPr>
        <p:sp>
          <p:nvSpPr>
            <p:cNvPr id="3" name="Retângulo: Cantos Arredondados 2">
              <a:extLst>
                <a:ext uri="{FF2B5EF4-FFF2-40B4-BE49-F238E27FC236}">
                  <a16:creationId xmlns:a16="http://schemas.microsoft.com/office/drawing/2014/main" id="{0CD4E32C-D966-4314-D25D-DBB5EF867111}"/>
                </a:ext>
              </a:extLst>
            </p:cNvPr>
            <p:cNvSpPr/>
            <p:nvPr/>
          </p:nvSpPr>
          <p:spPr>
            <a:xfrm>
              <a:off x="2537012" y="695974"/>
              <a:ext cx="9483954" cy="1003335"/>
            </a:xfrm>
            <a:prstGeom prst="roundRect">
              <a:avLst>
                <a:gd name="adj" fmla="val 5000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resolver</a:t>
              </a:r>
              <a:r>
                <a:rPr lang="pt-BR" sz="2000" dirty="0">
                  <a:solidFill>
                    <a:schemeClr val="tx1"/>
                  </a:solidFill>
                  <a:latin typeface="Arial Narrow" panose="020B0606020202030204" pitchFamily="34" charset="0"/>
                </a:rPr>
                <a:t> problemas que envolvam os pontos de máximo ou de mínimo no gráfico de uma função polinomial do 2º grau.</a:t>
              </a:r>
            </a:p>
          </p:txBody>
        </p:sp>
        <p:pic>
          <p:nvPicPr>
            <p:cNvPr id="4" name="Imagem 3">
              <a:extLst>
                <a:ext uri="{FF2B5EF4-FFF2-40B4-BE49-F238E27FC236}">
                  <a16:creationId xmlns:a16="http://schemas.microsoft.com/office/drawing/2014/main" id="{1E8ACD89-A063-53ED-89DA-DF85E5BC8ED7}"/>
                </a:ext>
              </a:extLst>
            </p:cNvPr>
            <p:cNvPicPr>
              <a:picLocks noChangeAspect="1"/>
            </p:cNvPicPr>
            <p:nvPr/>
          </p:nvPicPr>
          <p:blipFill>
            <a:blip r:embed="rId4"/>
            <a:stretch>
              <a:fillRect/>
            </a:stretch>
          </p:blipFill>
          <p:spPr>
            <a:xfrm>
              <a:off x="493980" y="794170"/>
              <a:ext cx="2160000" cy="806943"/>
            </a:xfrm>
            <a:prstGeom prst="rect">
              <a:avLst/>
            </a:prstGeom>
          </p:spPr>
        </p:pic>
      </p:grpSp>
    </p:spTree>
    <p:extLst>
      <p:ext uri="{BB962C8B-B14F-4D97-AF65-F5344CB8AC3E}">
        <p14:creationId xmlns:p14="http://schemas.microsoft.com/office/powerpoint/2010/main" val="3379188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E0659D6-FDD3-F3DC-F0AF-43E0867ADFFA}"/>
              </a:ext>
            </a:extLst>
          </p:cNvPr>
          <p:cNvSpPr txBox="1"/>
          <p:nvPr/>
        </p:nvSpPr>
        <p:spPr>
          <a:xfrm>
            <a:off x="156000" y="772448"/>
            <a:ext cx="11880000" cy="1095108"/>
          </a:xfrm>
          <a:prstGeom prst="rect">
            <a:avLst/>
          </a:prstGeom>
          <a:solidFill>
            <a:schemeClr val="bg1"/>
          </a:solidFill>
        </p:spPr>
        <p:txBody>
          <a:bodyPr wrap="square">
            <a:spAutoFit/>
          </a:bodyPr>
          <a:lstStyle/>
          <a:p>
            <a:pPr algn="ctr">
              <a:lnSpc>
                <a:spcPct val="150000"/>
              </a:lnSpc>
              <a:spcAft>
                <a:spcPts val="400"/>
              </a:spcAft>
              <a:buNone/>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50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VAMOS SINTETIZAR TUDO O QUE APRENDEMOS NESTE BIMESTRE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F6F8D45A-CB2C-E786-9B06-5CD76D6AD365}"/>
              </a:ext>
            </a:extLst>
          </p:cNvPr>
          <p:cNvPicPr>
            <a:picLocks noChangeAspect="1"/>
          </p:cNvPicPr>
          <p:nvPr/>
        </p:nvPicPr>
        <p:blipFill>
          <a:blip r:embed="rId2"/>
          <a:stretch>
            <a:fillRect/>
          </a:stretch>
        </p:blipFill>
        <p:spPr>
          <a:xfrm>
            <a:off x="156000" y="715396"/>
            <a:ext cx="3600000" cy="756302"/>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3A1DE85-C789-0016-65AB-C9ED48FDF415}"/>
                  </a:ext>
                </a:extLst>
              </p:cNvPr>
              <p:cNvSpPr txBox="1"/>
              <p:nvPr/>
            </p:nvSpPr>
            <p:spPr>
              <a:xfrm>
                <a:off x="156000" y="1921346"/>
                <a:ext cx="5760000" cy="4861972"/>
              </a:xfrm>
              <a:prstGeom prst="rect">
                <a:avLst/>
              </a:prstGeom>
              <a:noFill/>
            </p:spPr>
            <p:txBody>
              <a:bodyPr wrap="square">
                <a:spAutoFit/>
              </a:bodyPr>
              <a:lstStyle/>
              <a:p>
                <a:pPr marL="342900" lvl="0" indent="-254000" algn="just">
                  <a:lnSpc>
                    <a:spcPct val="150000"/>
                  </a:lnSpc>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Valor Numérico de expressão algébrica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Substitua</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calcule o valor numérico dos polinômios para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left"/>
                    </m:oMathParaPr>
                    <m:oMath xmlns:m="http://schemas.openxmlformats.org/officeDocument/2006/math">
                      <m:r>
                        <m:rPr>
                          <m:sty m:val="p"/>
                        </m:rPr>
                        <a:rPr lang="pt-BR" sz="2000" kern="100">
                          <a:effectLst/>
                          <a:latin typeface="Cambria Math" panose="02040503050406030204" pitchFamily="18" charset="0"/>
                          <a:ea typeface="Calibri" panose="020F0502020204030204" pitchFamily="34" charset="0"/>
                          <a:cs typeface="Times New Roman" panose="02020603050405020304" pitchFamily="18" charset="0"/>
                        </a:rPr>
                        <m:t>a</m:t>
                      </m:r>
                      <m:r>
                        <a:rPr lang="pt-BR" sz="20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4</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−5</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+10</m:t>
                      </m:r>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left"/>
                    </m:oMathParaPr>
                    <m:oMath xmlns:m="http://schemas.openxmlformats.org/officeDocument/2006/math">
                      <m:r>
                        <m:rPr>
                          <m:sty m:val="p"/>
                        </m:rPr>
                        <a:rPr lang="pt-BR" sz="2000" kern="100">
                          <a:effectLst/>
                          <a:latin typeface="Cambria Math" panose="02040503050406030204" pitchFamily="18" charset="0"/>
                          <a:ea typeface="Calibri" panose="020F0502020204030204" pitchFamily="34" charset="0"/>
                          <a:cs typeface="Times New Roman" panose="02020603050405020304" pitchFamily="18" charset="0"/>
                        </a:rPr>
                        <m:t>b</m:t>
                      </m:r>
                      <m:r>
                        <a:rPr lang="pt-BR" sz="2000"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4</m:t>
                              </m:r>
                            </m:sup>
                          </m:sSup>
                        </m:num>
                        <m:den>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left"/>
                    </m:oMathParaPr>
                    <m:oMath xmlns:m="http://schemas.openxmlformats.org/officeDocument/2006/math">
                      <m:r>
                        <m:rPr>
                          <m:sty m:val="p"/>
                        </m:rPr>
                        <a:rPr lang="pt-BR" sz="2000" kern="100">
                          <a:effectLst/>
                          <a:latin typeface="Cambria Math" panose="02040503050406030204" pitchFamily="18" charset="0"/>
                          <a:ea typeface="Calibri" panose="020F0502020204030204" pitchFamily="34" charset="0"/>
                          <a:cs typeface="Times New Roman" panose="02020603050405020304" pitchFamily="18" charset="0"/>
                        </a:rPr>
                        <m:t>c</m:t>
                      </m:r>
                      <m:r>
                        <a:rPr lang="pt-BR" sz="20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5</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5</m:t>
                              </m:r>
                            </m:sup>
                          </m:sSup>
                        </m:num>
                        <m:den>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3</m:t>
                          </m:r>
                        </m:sup>
                      </m:s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+7</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left"/>
                    </m:oMathParaPr>
                    <m:oMath xmlns:m="http://schemas.openxmlformats.org/officeDocument/2006/math">
                      <m:r>
                        <m:rPr>
                          <m:sty m:val="p"/>
                        </m:rPr>
                        <a:rPr lang="pt-BR" sz="2000" kern="100">
                          <a:effectLst/>
                          <a:latin typeface="Cambria Math" panose="02040503050406030204" pitchFamily="18" charset="0"/>
                          <a:ea typeface="Calibri" panose="020F0502020204030204" pitchFamily="34" charset="0"/>
                          <a:cs typeface="Times New Roman" panose="02020603050405020304" pitchFamily="18" charset="0"/>
                        </a:rPr>
                        <m:t>d</m:t>
                      </m:r>
                      <m:r>
                        <a:rPr lang="pt-BR" sz="2000"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5</m:t>
                              </m:r>
                            </m:sup>
                          </m:s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4</m:t>
                          </m:r>
                        </m:sup>
                      </m:s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−4</m:t>
                      </m:r>
                      <m:sSup>
                        <m:sSup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0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9</m:t>
                          </m:r>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0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000" i="1" kern="100" smtClean="0">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E3A1DE85-C789-0016-65AB-C9ED48FDF415}"/>
                  </a:ext>
                </a:extLst>
              </p:cNvPr>
              <p:cNvSpPr txBox="1">
                <a:spLocks noRot="1" noChangeAspect="1" noMove="1" noResize="1" noEditPoints="1" noAdjustHandles="1" noChangeArrowheads="1" noChangeShapeType="1" noTextEdit="1"/>
              </p:cNvSpPr>
              <p:nvPr/>
            </p:nvSpPr>
            <p:spPr>
              <a:xfrm>
                <a:off x="156000" y="1921346"/>
                <a:ext cx="5760000" cy="4861972"/>
              </a:xfrm>
              <a:prstGeom prst="rect">
                <a:avLst/>
              </a:prstGeom>
              <a:blipFill>
                <a:blip r:embed="rId3"/>
                <a:stretch>
                  <a:fillRect l="-1377" r="-14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5452BEB-838D-5D47-1132-907F1A2126B0}"/>
                  </a:ext>
                </a:extLst>
              </p:cNvPr>
              <p:cNvSpPr txBox="1"/>
              <p:nvPr/>
            </p:nvSpPr>
            <p:spPr>
              <a:xfrm>
                <a:off x="6276002" y="1966171"/>
                <a:ext cx="5760000" cy="4663521"/>
              </a:xfrm>
              <a:prstGeom prst="rect">
                <a:avLst/>
              </a:prstGeom>
              <a:noFill/>
            </p:spPr>
            <p:txBody>
              <a:bodyPr wrap="square">
                <a:spAutoFit/>
              </a:bodyPr>
              <a:lstStyle/>
              <a:p>
                <a:pPr algn="just">
                  <a:lnSpc>
                    <a:spcPct val="150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Dada a expressão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𝟏</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𝟐</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𝟒</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𝟓</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𝒚</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𝟑</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effectLst/>
                          <a:latin typeface="Cambria Math" panose="02040503050406030204" pitchFamily="18" charset="0"/>
                          <a:ea typeface="Calibri" panose="020F0502020204030204" pitchFamily="34" charset="0"/>
                          <a:cs typeface="Times New Roman" panose="02020603050405020304" pitchFamily="18" charset="0"/>
                        </a:rPr>
                        <m:t>𝟕</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Qual é o valor obtido, quando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m:t>
                        </m:r>
                        <m:r>
                          <a:rPr lang="pt-BR" sz="2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den>
                    </m:f>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𝑦</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3 </m:t>
                        </m:r>
                      </m:den>
                    </m:f>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0,40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0,65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1,06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2,24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3,46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5452BEB-838D-5D47-1132-907F1A2126B0}"/>
                  </a:ext>
                </a:extLst>
              </p:cNvPr>
              <p:cNvSpPr txBox="1">
                <a:spLocks noRot="1" noChangeAspect="1" noMove="1" noResize="1" noEditPoints="1" noAdjustHandles="1" noChangeArrowheads="1" noChangeShapeType="1" noTextEdit="1"/>
              </p:cNvSpPr>
              <p:nvPr/>
            </p:nvSpPr>
            <p:spPr>
              <a:xfrm>
                <a:off x="6276002" y="1966171"/>
                <a:ext cx="5760000" cy="4663521"/>
              </a:xfrm>
              <a:prstGeom prst="rect">
                <a:avLst/>
              </a:prstGeom>
              <a:blipFill>
                <a:blip r:embed="rId4"/>
                <a:stretch>
                  <a:fillRect l="-1377" b="-1699"/>
                </a:stretch>
              </a:blipFill>
            </p:spPr>
            <p:txBody>
              <a:bodyPr/>
              <a:lstStyle/>
              <a:p>
                <a:r>
                  <a:rPr lang="pt-BR">
                    <a:noFill/>
                  </a:rPr>
                  <a:t> </a:t>
                </a:r>
              </a:p>
            </p:txBody>
          </p:sp>
        </mc:Fallback>
      </mc:AlternateContent>
    </p:spTree>
    <p:extLst>
      <p:ext uri="{BB962C8B-B14F-4D97-AF65-F5344CB8AC3E}">
        <p14:creationId xmlns:p14="http://schemas.microsoft.com/office/powerpoint/2010/main" val="13548049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EC9AAA0-3F19-A75A-3C59-21D27F73B165}"/>
                  </a:ext>
                </a:extLst>
              </p:cNvPr>
              <p:cNvSpPr txBox="1"/>
              <p:nvPr/>
            </p:nvSpPr>
            <p:spPr>
              <a:xfrm>
                <a:off x="156000" y="878187"/>
                <a:ext cx="11880000" cy="5722079"/>
              </a:xfrm>
              <a:prstGeom prst="rect">
                <a:avLst/>
              </a:prstGeom>
              <a:solidFill>
                <a:schemeClr val="bg1"/>
              </a:solidFill>
            </p:spPr>
            <p:txBody>
              <a:bodyPr wrap="square">
                <a:spAutoFit/>
              </a:bodyPr>
              <a:lstStyle/>
              <a:p>
                <a:pPr>
                  <a:lnSpc>
                    <a:spcPct val="150000"/>
                  </a:lnSpc>
                  <a:spcAft>
                    <a:spcPts val="4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Dada a expressão: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50000"/>
                  </a:lnSpc>
                  <a:spcAft>
                    <a:spcPts val="400"/>
                  </a:spcAft>
                  <a:buNone/>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3</m:t>
                          </m:r>
                          <m:sSup>
                            <m:sSupPr>
                              <m:ctrlP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− 6</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𝑎𝑏</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+ 4</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− 8</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𝑏</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50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Quando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=2,5</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temos como resultado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16,4.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11,5.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8,4.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7,5.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50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5,7.</a:t>
                </a:r>
              </a:p>
              <a:p>
                <a:pPr>
                  <a:lnSpc>
                    <a:spcPct val="150000"/>
                  </a:lnSpc>
                  <a:spcAft>
                    <a:spcPts val="400"/>
                  </a:spcAft>
                  <a:buNone/>
                </a:pPr>
                <a:endParaRPr lang="pt-BR" sz="3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AEC9AAA0-3F19-A75A-3C59-21D27F73B165}"/>
                  </a:ext>
                </a:extLst>
              </p:cNvPr>
              <p:cNvSpPr txBox="1">
                <a:spLocks noRot="1" noChangeAspect="1" noMove="1" noResize="1" noEditPoints="1" noAdjustHandles="1" noChangeArrowheads="1" noChangeShapeType="1" noTextEdit="1"/>
              </p:cNvSpPr>
              <p:nvPr/>
            </p:nvSpPr>
            <p:spPr>
              <a:xfrm>
                <a:off x="156000" y="878187"/>
                <a:ext cx="11880000" cy="5722079"/>
              </a:xfrm>
              <a:prstGeom prst="rect">
                <a:avLst/>
              </a:prstGeom>
              <a:blipFill>
                <a:blip r:embed="rId2"/>
                <a:stretch>
                  <a:fillRect l="-667"/>
                </a:stretch>
              </a:blipFill>
            </p:spPr>
            <p:txBody>
              <a:bodyPr/>
              <a:lstStyle/>
              <a:p>
                <a:r>
                  <a:rPr lang="pt-BR">
                    <a:noFill/>
                  </a:rPr>
                  <a:t> </a:t>
                </a:r>
              </a:p>
            </p:txBody>
          </p:sp>
        </mc:Fallback>
      </mc:AlternateContent>
    </p:spTree>
    <p:extLst>
      <p:ext uri="{BB962C8B-B14F-4D97-AF65-F5344CB8AC3E}">
        <p14:creationId xmlns:p14="http://schemas.microsoft.com/office/powerpoint/2010/main" val="3939910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08E96A7-AA5C-7397-331B-B8ADBAFCF88B}"/>
                  </a:ext>
                </a:extLst>
              </p:cNvPr>
              <p:cNvSpPr txBox="1"/>
              <p:nvPr/>
            </p:nvSpPr>
            <p:spPr>
              <a:xfrm>
                <a:off x="156000" y="882524"/>
                <a:ext cx="5760000" cy="5368201"/>
              </a:xfrm>
              <a:prstGeom prst="rect">
                <a:avLst/>
              </a:prstGeom>
              <a:noFill/>
            </p:spPr>
            <p:txBody>
              <a:bodyPr wrap="square">
                <a:spAutoFit/>
              </a:bodyPr>
              <a:lstStyle/>
              <a:p>
                <a:pPr marL="447675" lvl="0" indent="-265113" algn="just">
                  <a:lnSpc>
                    <a:spcPct val="114000"/>
                  </a:lnSpc>
                  <a:spcAft>
                    <a:spcPts val="4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Trinômio quadrado perfeito</a:t>
                </a:r>
                <a:endParaRPr lang="pt-BR" sz="22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Aft>
                    <a:spcPts val="400"/>
                  </a:spcAft>
                  <a:buNone/>
                </a:pPr>
                <a:endParaRPr lang="pt-BR" sz="22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Determine a forma fatorada de cada polinômio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+16</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25 </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10 </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16 </m:t>
                        </m:r>
                      </m:den>
                    </m:f>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1,21</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+0,66</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+0,09</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Qual é a forma fatorada do polinômio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+20</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+50</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08E96A7-AA5C-7397-331B-B8ADBAFCF88B}"/>
                  </a:ext>
                </a:extLst>
              </p:cNvPr>
              <p:cNvSpPr txBox="1">
                <a:spLocks noRot="1" noChangeAspect="1" noMove="1" noResize="1" noEditPoints="1" noAdjustHandles="1" noChangeArrowheads="1" noChangeShapeType="1" noTextEdit="1"/>
              </p:cNvSpPr>
              <p:nvPr/>
            </p:nvSpPr>
            <p:spPr>
              <a:xfrm>
                <a:off x="156000" y="882524"/>
                <a:ext cx="5760000" cy="5368201"/>
              </a:xfrm>
              <a:prstGeom prst="rect">
                <a:avLst/>
              </a:prstGeom>
              <a:blipFill>
                <a:blip r:embed="rId2"/>
                <a:stretch>
                  <a:fillRect l="-1377" t="-682" r="-1483" b="-147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486FE79-A1E3-CF7E-350E-A7E1871FFE94}"/>
                  </a:ext>
                </a:extLst>
              </p:cNvPr>
              <p:cNvSpPr txBox="1"/>
              <p:nvPr/>
            </p:nvSpPr>
            <p:spPr>
              <a:xfrm>
                <a:off x="6276002" y="882523"/>
                <a:ext cx="5760000" cy="3893886"/>
              </a:xfrm>
              <a:prstGeom prst="rect">
                <a:avLst/>
              </a:prstGeom>
              <a:noFill/>
            </p:spPr>
            <p:txBody>
              <a:bodyPr wrap="square">
                <a:spAutoFit/>
              </a:bodyPr>
              <a:lstStyle/>
              <a:p>
                <a:pPr algn="just">
                  <a:lnSpc>
                    <a:spcPct val="114000"/>
                  </a:lnSpc>
                  <a:spcAft>
                    <a:spcPts val="4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Dada a expressão: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3</m:t>
                          </m:r>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−28 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forma simplificada dessa expressão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+7.</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A486FE79-A1E3-CF7E-350E-A7E1871FFE94}"/>
                  </a:ext>
                </a:extLst>
              </p:cNvPr>
              <p:cNvSpPr txBox="1">
                <a:spLocks noRot="1" noChangeAspect="1" noMove="1" noResize="1" noEditPoints="1" noAdjustHandles="1" noChangeArrowheads="1" noChangeShapeType="1" noTextEdit="1"/>
              </p:cNvSpPr>
              <p:nvPr/>
            </p:nvSpPr>
            <p:spPr>
              <a:xfrm>
                <a:off x="6276002" y="882523"/>
                <a:ext cx="5760000" cy="3893886"/>
              </a:xfrm>
              <a:prstGeom prst="rect">
                <a:avLst/>
              </a:prstGeom>
              <a:blipFill>
                <a:blip r:embed="rId3"/>
                <a:stretch>
                  <a:fillRect l="-1377" t="-782" b="-2191"/>
                </a:stretch>
              </a:blipFill>
            </p:spPr>
            <p:txBody>
              <a:bodyPr/>
              <a:lstStyle/>
              <a:p>
                <a:r>
                  <a:rPr lang="pt-BR">
                    <a:noFill/>
                  </a:rPr>
                  <a:t> </a:t>
                </a:r>
              </a:p>
            </p:txBody>
          </p:sp>
        </mc:Fallback>
      </mc:AlternateContent>
    </p:spTree>
    <p:extLst>
      <p:ext uri="{BB962C8B-B14F-4D97-AF65-F5344CB8AC3E}">
        <p14:creationId xmlns:p14="http://schemas.microsoft.com/office/powerpoint/2010/main" val="22036739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9B6DDE3-F066-D941-0D0B-B18F12EAEC21}"/>
                  </a:ext>
                </a:extLst>
              </p:cNvPr>
              <p:cNvSpPr txBox="1"/>
              <p:nvPr/>
            </p:nvSpPr>
            <p:spPr>
              <a:xfrm>
                <a:off x="156000" y="875227"/>
                <a:ext cx="5760000" cy="3588226"/>
              </a:xfrm>
              <a:prstGeom prst="rect">
                <a:avLst/>
              </a:prstGeom>
              <a:noFill/>
            </p:spPr>
            <p:txBody>
              <a:bodyPr wrap="square">
                <a:spAutoFit/>
              </a:bodyPr>
              <a:lstStyle/>
              <a:p>
                <a:pPr marL="447675" lvl="0" indent="-268288" algn="just">
                  <a:lnSpc>
                    <a:spcPct val="150000"/>
                  </a:lnSpc>
                  <a:spcAft>
                    <a:spcPts val="8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Equação Polinomial do 2º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endParaRPr lang="pt-BR" sz="22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50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Resolva as equações do 2º grau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+7</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+10=0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sSup>
                      <m:sSup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9B6DDE3-F066-D941-0D0B-B18F12EAEC21}"/>
                  </a:ext>
                </a:extLst>
              </p:cNvPr>
              <p:cNvSpPr txBox="1">
                <a:spLocks noRot="1" noChangeAspect="1" noMove="1" noResize="1" noEditPoints="1" noAdjustHandles="1" noChangeArrowheads="1" noChangeShapeType="1" noTextEdit="1"/>
              </p:cNvSpPr>
              <p:nvPr/>
            </p:nvSpPr>
            <p:spPr>
              <a:xfrm>
                <a:off x="156000" y="875227"/>
                <a:ext cx="5760000" cy="3588226"/>
              </a:xfrm>
              <a:prstGeom prst="rect">
                <a:avLst/>
              </a:prstGeom>
              <a:blipFill>
                <a:blip r:embed="rId2"/>
                <a:stretch>
                  <a:fillRect l="-1377" b="-272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146A6C3-75FC-685D-D7C0-A82EA06F6DC8}"/>
                  </a:ext>
                </a:extLst>
              </p:cNvPr>
              <p:cNvSpPr txBox="1"/>
              <p:nvPr/>
            </p:nvSpPr>
            <p:spPr>
              <a:xfrm>
                <a:off x="6276000" y="875227"/>
                <a:ext cx="5760000" cy="5214313"/>
              </a:xfrm>
              <a:prstGeom prst="rect">
                <a:avLst/>
              </a:prstGeom>
              <a:noFill/>
            </p:spPr>
            <p:txBody>
              <a:bodyPr wrap="square">
                <a:spAutoFit/>
              </a:bodyPr>
              <a:lstStyle/>
              <a:p>
                <a:pPr algn="just">
                  <a:lnSpc>
                    <a:spcPct val="150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8.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Um terreno retangular tem área de 390 m². Seu comprimento mede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 sua largura mede </a:t>
                </a:r>
                <a14:m>
                  <m:oMath xmlns:m="http://schemas.openxmlformats.org/officeDocument/2006/math">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Quais são as medidas do comprimento e largura, respectivamente?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13 e 9</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16 e 12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23 e 14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26 e 15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 39 e 18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146A6C3-75FC-685D-D7C0-A82EA06F6DC8}"/>
                  </a:ext>
                </a:extLst>
              </p:cNvPr>
              <p:cNvSpPr txBox="1">
                <a:spLocks noRot="1" noChangeAspect="1" noMove="1" noResize="1" noEditPoints="1" noAdjustHandles="1" noChangeArrowheads="1" noChangeShapeType="1" noTextEdit="1"/>
              </p:cNvSpPr>
              <p:nvPr/>
            </p:nvSpPr>
            <p:spPr>
              <a:xfrm>
                <a:off x="6276000" y="875227"/>
                <a:ext cx="5760000" cy="5214313"/>
              </a:xfrm>
              <a:prstGeom prst="rect">
                <a:avLst/>
              </a:prstGeom>
              <a:blipFill>
                <a:blip r:embed="rId3"/>
                <a:stretch>
                  <a:fillRect l="-1377" r="-1483" b="-1520"/>
                </a:stretch>
              </a:blipFill>
            </p:spPr>
            <p:txBody>
              <a:bodyPr/>
              <a:lstStyle/>
              <a:p>
                <a:r>
                  <a:rPr lang="pt-BR">
                    <a:noFill/>
                  </a:rPr>
                  <a:t> </a:t>
                </a:r>
              </a:p>
            </p:txBody>
          </p:sp>
        </mc:Fallback>
      </mc:AlternateContent>
    </p:spTree>
    <p:extLst>
      <p:ext uri="{BB962C8B-B14F-4D97-AF65-F5344CB8AC3E}">
        <p14:creationId xmlns:p14="http://schemas.microsoft.com/office/powerpoint/2010/main" val="13112034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C351B-58A0-2FA2-C801-17D258650C5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F419EE7-C12E-1D57-988B-BD64E7258745}"/>
                  </a:ext>
                </a:extLst>
              </p:cNvPr>
              <p:cNvSpPr txBox="1"/>
              <p:nvPr/>
            </p:nvSpPr>
            <p:spPr>
              <a:xfrm>
                <a:off x="156000" y="951975"/>
                <a:ext cx="4577364" cy="2477025"/>
              </a:xfrm>
              <a:prstGeom prst="rect">
                <a:avLst/>
              </a:prstGeom>
              <a:solidFill>
                <a:schemeClr val="bg1"/>
              </a:solidFill>
            </p:spPr>
            <p:txBody>
              <a:bodyPr wrap="square">
                <a:spAutoFit/>
              </a:bodyPr>
              <a:lstStyle/>
              <a:p>
                <a:pPr marL="447675" lvl="0" indent="-268288" algn="just">
                  <a:lnSpc>
                    <a:spcPct val="114000"/>
                  </a:lnSpc>
                  <a:spcAft>
                    <a:spcPts val="400"/>
                  </a:spcAft>
                  <a:buFont typeface="Symbol" panose="05050102010706020507" pitchFamily="18"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Função Polinomial do 2º grau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Dada a função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elabore o gráfico que representa essa função, destacando o valor do vértice da função.</a:t>
                </a:r>
              </a:p>
            </p:txBody>
          </p:sp>
        </mc:Choice>
        <mc:Fallback xmlns="">
          <p:sp>
            <p:nvSpPr>
              <p:cNvPr id="3" name="CaixaDeTexto 2">
                <a:extLst>
                  <a:ext uri="{FF2B5EF4-FFF2-40B4-BE49-F238E27FC236}">
                    <a16:creationId xmlns:a16="http://schemas.microsoft.com/office/drawing/2014/main" id="{FF419EE7-C12E-1D57-988B-BD64E7258745}"/>
                  </a:ext>
                </a:extLst>
              </p:cNvPr>
              <p:cNvSpPr txBox="1">
                <a:spLocks noRot="1" noChangeAspect="1" noMove="1" noResize="1" noEditPoints="1" noAdjustHandles="1" noChangeArrowheads="1" noChangeShapeType="1" noTextEdit="1"/>
              </p:cNvSpPr>
              <p:nvPr/>
            </p:nvSpPr>
            <p:spPr>
              <a:xfrm>
                <a:off x="156000" y="951975"/>
                <a:ext cx="4577364" cy="2477025"/>
              </a:xfrm>
              <a:prstGeom prst="rect">
                <a:avLst/>
              </a:prstGeom>
              <a:blipFill>
                <a:blip r:embed="rId2"/>
                <a:stretch>
                  <a:fillRect l="-1733" t="-1474" r="-1867" b="-4177"/>
                </a:stretch>
              </a:blipFill>
            </p:spPr>
            <p:txBody>
              <a:bodyPr/>
              <a:lstStyle/>
              <a:p>
                <a:r>
                  <a:rPr lang="pt-BR">
                    <a:noFill/>
                  </a:rPr>
                  <a:t> </a:t>
                </a:r>
              </a:p>
            </p:txBody>
          </p:sp>
        </mc:Fallback>
      </mc:AlternateContent>
      <p:sp>
        <p:nvSpPr>
          <p:cNvPr id="2" name="CaixaDeTexto 1">
            <a:extLst>
              <a:ext uri="{FF2B5EF4-FFF2-40B4-BE49-F238E27FC236}">
                <a16:creationId xmlns:a16="http://schemas.microsoft.com/office/drawing/2014/main" id="{ADE0E235-B97A-56FF-F1F3-97CFE9374C03}"/>
              </a:ext>
            </a:extLst>
          </p:cNvPr>
          <p:cNvSpPr txBox="1"/>
          <p:nvPr/>
        </p:nvSpPr>
        <p:spPr>
          <a:xfrm>
            <a:off x="9251289" y="1284735"/>
            <a:ext cx="2634823" cy="4458015"/>
          </a:xfrm>
          <a:prstGeom prst="rect">
            <a:avLst/>
          </a:prstGeom>
          <a:solidFill>
            <a:schemeClr val="bg1"/>
          </a:solidFill>
        </p:spPr>
        <p:txBody>
          <a:bodyPr wrap="square">
            <a:spAutoFit/>
          </a:bodyPr>
          <a:lstStyle/>
          <a:p>
            <a:pPr algn="just">
              <a:lnSpc>
                <a:spcPct val="114000"/>
              </a:lnSpc>
              <a:spcAft>
                <a:spcPts val="4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Agora, responda:</a:t>
            </a:r>
          </a:p>
          <a:p>
            <a:pPr algn="just">
              <a:lnSpc>
                <a:spcPct val="114000"/>
              </a:lnSpc>
              <a:spcAft>
                <a:spcPts val="4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a) A parábola tem concavidade voltada para cima ou para baixo?</a:t>
            </a:r>
          </a:p>
          <a:p>
            <a:pPr algn="just">
              <a:lnSpc>
                <a:spcPct val="114000"/>
              </a:lnSpc>
              <a:spcAft>
                <a:spcPts val="4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b) Quais são os zeros e o vértice da função?</a:t>
            </a:r>
          </a:p>
          <a:p>
            <a:pPr algn="just">
              <a:lnSpc>
                <a:spcPct val="114000"/>
              </a:lnSpc>
              <a:spcAft>
                <a:spcPts val="4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c) Determine a expressão algébrica que esse gráfico representa.</a:t>
            </a:r>
            <a:endParaRPr lang="pt-BR" sz="2800" kern="100" dirty="0">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8CE62D14-D473-392F-89AC-D7BCF87B4505}"/>
              </a:ext>
            </a:extLst>
          </p:cNvPr>
          <p:cNvPicPr>
            <a:picLocks noChangeAspect="1"/>
          </p:cNvPicPr>
          <p:nvPr/>
        </p:nvPicPr>
        <p:blipFill rotWithShape="1">
          <a:blip r:embed="rId3"/>
          <a:srcRect l="45208"/>
          <a:stretch>
            <a:fillRect/>
          </a:stretch>
        </p:blipFill>
        <p:spPr bwMode="auto">
          <a:xfrm>
            <a:off x="4942254" y="1284735"/>
            <a:ext cx="4156634" cy="5255502"/>
          </a:xfrm>
          <a:prstGeom prst="rect">
            <a:avLst/>
          </a:prstGeom>
          <a:ln>
            <a:noFill/>
          </a:ln>
          <a:extLst>
            <a:ext uri="{53640926-AAD7-44D8-BBD7-CCE9431645EC}">
              <a14:shadowObscured xmlns:a14="http://schemas.microsoft.com/office/drawing/2010/main"/>
            </a:ext>
          </a:extLst>
        </p:spPr>
      </p:pic>
      <p:cxnSp>
        <p:nvCxnSpPr>
          <p:cNvPr id="5" name="Conector reto 4">
            <a:extLst>
              <a:ext uri="{FF2B5EF4-FFF2-40B4-BE49-F238E27FC236}">
                <a16:creationId xmlns:a16="http://schemas.microsoft.com/office/drawing/2014/main" id="{D6F1BE1D-810A-DD02-0D2E-CCD8978379E6}"/>
              </a:ext>
            </a:extLst>
          </p:cNvPr>
          <p:cNvCxnSpPr/>
          <p:nvPr/>
        </p:nvCxnSpPr>
        <p:spPr>
          <a:xfrm>
            <a:off x="4885765" y="853848"/>
            <a:ext cx="0" cy="5686389"/>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7" name="CaixaDeTexto 6">
            <a:extLst>
              <a:ext uri="{FF2B5EF4-FFF2-40B4-BE49-F238E27FC236}">
                <a16:creationId xmlns:a16="http://schemas.microsoft.com/office/drawing/2014/main" id="{9C49B466-6B87-2152-9D5D-0F331231EBD7}"/>
              </a:ext>
            </a:extLst>
          </p:cNvPr>
          <p:cNvSpPr txBox="1"/>
          <p:nvPr/>
        </p:nvSpPr>
        <p:spPr>
          <a:xfrm>
            <a:off x="5038167" y="853848"/>
            <a:ext cx="6096000" cy="430887"/>
          </a:xfrm>
          <a:prstGeom prst="rect">
            <a:avLst/>
          </a:prstGeom>
          <a:solidFill>
            <a:schemeClr val="bg1"/>
          </a:solidFill>
        </p:spPr>
        <p:txBody>
          <a:bodyPr wrap="square">
            <a:spAutoFit/>
          </a:bodyPr>
          <a:lstStyle/>
          <a:p>
            <a:r>
              <a:rPr lang="pt-BR" sz="2200" b="1" i="0" u="none" strike="noStrike" baseline="0" dirty="0">
                <a:latin typeface="Arial Narrow" panose="020B0606020202030204" pitchFamily="34" charset="0"/>
              </a:rPr>
              <a:t>10. </a:t>
            </a:r>
            <a:r>
              <a:rPr lang="pt-BR" sz="2200" b="0" i="0" u="none" strike="noStrike" baseline="0" dirty="0">
                <a:latin typeface="Arial Narrow" panose="020B0606020202030204" pitchFamily="34" charset="0"/>
              </a:rPr>
              <a:t>Observe o gráfico da função a seguir.</a:t>
            </a:r>
            <a:endParaRPr lang="pt-BR" sz="2200" dirty="0">
              <a:latin typeface="Arial Narrow" panose="020B0606020202030204" pitchFamily="34" charset="0"/>
            </a:endParaRPr>
          </a:p>
        </p:txBody>
      </p:sp>
    </p:spTree>
    <p:extLst>
      <p:ext uri="{BB962C8B-B14F-4D97-AF65-F5344CB8AC3E}">
        <p14:creationId xmlns:p14="http://schemas.microsoft.com/office/powerpoint/2010/main" val="373783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CAB197F-12E5-C76C-C358-F18C648F8AA8}"/>
                  </a:ext>
                </a:extLst>
              </p:cNvPr>
              <p:cNvSpPr txBox="1"/>
              <p:nvPr/>
            </p:nvSpPr>
            <p:spPr>
              <a:xfrm>
                <a:off x="155999" y="1064717"/>
                <a:ext cx="5040000" cy="3839577"/>
              </a:xfrm>
              <a:prstGeom prst="rect">
                <a:avLst/>
              </a:prstGeom>
              <a:noFill/>
            </p:spPr>
            <p:txBody>
              <a:bodyPr wrap="square">
                <a:spAutoFit/>
              </a:bodyPr>
              <a:lstStyle/>
              <a:p>
                <a:pPr algn="just">
                  <a:lnSpc>
                    <a:spcPct val="150000"/>
                  </a:lnSpc>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altura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h</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metros, de um objeto lançado verticalmente é dada por:</a:t>
                </a:r>
              </a:p>
              <a:p>
                <a:pPr algn="just">
                  <a:lnSpc>
                    <a:spcPct val="150000"/>
                  </a:lnSpc>
                  <a:spcAft>
                    <a:spcPts val="4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h</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Onde,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𝑡</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dado por segundo.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é a altura máxima atingida pelo objeto?</a:t>
                </a:r>
              </a:p>
              <a:p>
                <a:pPr algn="just">
                  <a:lnSpc>
                    <a:spcPct val="150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Em que instante isso ocorre?</a:t>
                </a:r>
              </a:p>
              <a:p>
                <a:pPr algn="just">
                  <a:lnSpc>
                    <a:spcPct val="150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Em que instante o objeto atinge o solo?</a:t>
                </a:r>
              </a:p>
            </p:txBody>
          </p:sp>
        </mc:Choice>
        <mc:Fallback xmlns="">
          <p:sp>
            <p:nvSpPr>
              <p:cNvPr id="3" name="CaixaDeTexto 2">
                <a:extLst>
                  <a:ext uri="{FF2B5EF4-FFF2-40B4-BE49-F238E27FC236}">
                    <a16:creationId xmlns:a16="http://schemas.microsoft.com/office/drawing/2014/main" id="{3CAB197F-12E5-C76C-C358-F18C648F8AA8}"/>
                  </a:ext>
                </a:extLst>
              </p:cNvPr>
              <p:cNvSpPr txBox="1">
                <a:spLocks noRot="1" noChangeAspect="1" noMove="1" noResize="1" noEditPoints="1" noAdjustHandles="1" noChangeArrowheads="1" noChangeShapeType="1" noTextEdit="1"/>
              </p:cNvSpPr>
              <p:nvPr/>
            </p:nvSpPr>
            <p:spPr>
              <a:xfrm>
                <a:off x="155999" y="1064717"/>
                <a:ext cx="5040000" cy="3839577"/>
              </a:xfrm>
              <a:prstGeom prst="rect">
                <a:avLst/>
              </a:prstGeom>
              <a:blipFill>
                <a:blip r:embed="rId2"/>
                <a:stretch>
                  <a:fillRect l="-1574" r="-1695" b="-238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C308DF09-85CA-6DED-DBE5-AD345EE4D818}"/>
                  </a:ext>
                </a:extLst>
              </p:cNvPr>
              <p:cNvSpPr txBox="1"/>
              <p:nvPr/>
            </p:nvSpPr>
            <p:spPr>
              <a:xfrm>
                <a:off x="5556001" y="858529"/>
                <a:ext cx="6480000" cy="5769721"/>
              </a:xfrm>
              <a:prstGeom prst="rect">
                <a:avLst/>
              </a:prstGeom>
              <a:solidFill>
                <a:schemeClr val="bg1"/>
              </a:solidFill>
            </p:spPr>
            <p:txBody>
              <a:bodyPr wrap="square">
                <a:spAutoFit/>
              </a:bodyPr>
              <a:lstStyle/>
              <a:p>
                <a:pPr algn="just">
                  <a:lnSpc>
                    <a:spcPct val="114000"/>
                  </a:lnSpc>
                  <a:spcAft>
                    <a:spcPts val="2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parábola da figura, a seguir, representa o gráfico da função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4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Essa função, intercepta um retângulo nos vértices P e Q.</a:t>
                </a:r>
              </a:p>
              <a:p>
                <a:pPr algn="just">
                  <a:lnSpc>
                    <a:spcPct val="114000"/>
                  </a:lnSpc>
                  <a:spcAft>
                    <a:spcPts val="2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o valor da área do retângulo sombreado? </a:t>
                </a:r>
              </a:p>
              <a:p>
                <a:pPr algn="just">
                  <a:lnSpc>
                    <a:spcPct val="114000"/>
                  </a:lnSpc>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10		</a:t>
                </a:r>
                <a:r>
                  <a:rPr lang="pt-BR" sz="2200" kern="100" dirty="0">
                    <a:latin typeface="Arial Narrow" panose="020B0606020202030204" pitchFamily="34" charset="0"/>
                    <a:ea typeface="Aptos" panose="020B0004020202020204" pitchFamily="34" charset="0"/>
                    <a:cs typeface="Times New Roman" panose="02020603050405020304" pitchFamily="18" charset="0"/>
                  </a:rPr>
                  <a:t>	(D) 24</a:t>
                </a:r>
              </a:p>
              <a:p>
                <a:pPr algn="just">
                  <a:lnSpc>
                    <a:spcPct val="114000"/>
                  </a:lnSpc>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a:t>
                </a:r>
                <a:r>
                  <a:rPr lang="pt-BR" sz="2200" kern="100" dirty="0">
                    <a:latin typeface="Arial Narrow" panose="020B0606020202030204" pitchFamily="34" charset="0"/>
                    <a:ea typeface="Aptos" panose="020B0004020202020204" pitchFamily="34" charset="0"/>
                    <a:cs typeface="Times New Roman" panose="02020603050405020304" pitchFamily="18" charset="0"/>
                  </a:rPr>
                  <a:t>) 15			(E) 28</a:t>
                </a:r>
              </a:p>
              <a:p>
                <a:pPr algn="just">
                  <a:lnSpc>
                    <a:spcPct val="114000"/>
                  </a:lnSpc>
                  <a:spcAft>
                    <a:spcPts val="2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18</a:t>
                </a:r>
              </a:p>
            </p:txBody>
          </p:sp>
        </mc:Choice>
        <mc:Fallback xmlns="">
          <p:sp>
            <p:nvSpPr>
              <p:cNvPr id="4" name="CaixaDeTexto 3">
                <a:extLst>
                  <a:ext uri="{FF2B5EF4-FFF2-40B4-BE49-F238E27FC236}">
                    <a16:creationId xmlns:a16="http://schemas.microsoft.com/office/drawing/2014/main" id="{C308DF09-85CA-6DED-DBE5-AD345EE4D818}"/>
                  </a:ext>
                </a:extLst>
              </p:cNvPr>
              <p:cNvSpPr txBox="1">
                <a:spLocks noRot="1" noChangeAspect="1" noMove="1" noResize="1" noEditPoints="1" noAdjustHandles="1" noChangeArrowheads="1" noChangeShapeType="1" noTextEdit="1"/>
              </p:cNvSpPr>
              <p:nvPr/>
            </p:nvSpPr>
            <p:spPr>
              <a:xfrm>
                <a:off x="5556001" y="858529"/>
                <a:ext cx="6480000" cy="5769721"/>
              </a:xfrm>
              <a:prstGeom prst="rect">
                <a:avLst/>
              </a:prstGeom>
              <a:blipFill>
                <a:blip r:embed="rId3"/>
                <a:stretch>
                  <a:fillRect l="-1223" t="-529" r="-1223" b="-1268"/>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58F30C7A-79F1-CEE4-5D6A-73713C4BA7F2}"/>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43879" b="35662"/>
          <a:stretch>
            <a:fillRect/>
          </a:stretch>
        </p:blipFill>
        <p:spPr bwMode="auto">
          <a:xfrm>
            <a:off x="6996001" y="1681901"/>
            <a:ext cx="3600000" cy="2858675"/>
          </a:xfrm>
          <a:prstGeom prst="rect">
            <a:avLst/>
          </a:prstGeom>
          <a:ln>
            <a:noFill/>
          </a:ln>
          <a:extLst>
            <a:ext uri="{53640926-AAD7-44D8-BBD7-CCE9431645EC}">
              <a14:shadowObscured xmlns:a14="http://schemas.microsoft.com/office/drawing/2010/main"/>
            </a:ext>
          </a:extLst>
        </p:spPr>
      </p:pic>
      <p:cxnSp>
        <p:nvCxnSpPr>
          <p:cNvPr id="6" name="Conector reto 5">
            <a:extLst>
              <a:ext uri="{FF2B5EF4-FFF2-40B4-BE49-F238E27FC236}">
                <a16:creationId xmlns:a16="http://schemas.microsoft.com/office/drawing/2014/main" id="{6E195315-7379-53BA-08E6-70F114A14334}"/>
              </a:ext>
            </a:extLst>
          </p:cNvPr>
          <p:cNvCxnSpPr/>
          <p:nvPr/>
        </p:nvCxnSpPr>
        <p:spPr>
          <a:xfrm>
            <a:off x="5348400" y="858529"/>
            <a:ext cx="0" cy="5686389"/>
          </a:xfrm>
          <a:prstGeom prst="line">
            <a:avLst/>
          </a:prstGeom>
          <a:ln w="952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868483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3610EF3-D41C-924C-3B71-970CFB45B375}"/>
                  </a:ext>
                </a:extLst>
              </p:cNvPr>
              <p:cNvSpPr txBox="1"/>
              <p:nvPr/>
            </p:nvSpPr>
            <p:spPr>
              <a:xfrm>
                <a:off x="156000" y="789258"/>
                <a:ext cx="11880000" cy="5793766"/>
              </a:xfrm>
              <a:prstGeom prst="rect">
                <a:avLst/>
              </a:prstGeom>
              <a:solidFill>
                <a:schemeClr val="bg1"/>
              </a:solidFill>
            </p:spPr>
            <p:txBody>
              <a:bodyPr wrap="square">
                <a:spAutoFit/>
              </a:bodyPr>
              <a:lstStyle/>
              <a:p>
                <a:pPr marL="447675" lvl="0" indent="-268288" algn="just">
                  <a:lnSpc>
                    <a:spcPct val="114000"/>
                  </a:lnSpc>
                  <a:spcAft>
                    <a:spcPts val="4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Leia a situação, a seguir, para responder aos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itens 13 e 14: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determinada função quadrática tem como eixo de simetria a reta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suas raízes distam 10 unidades entre si e a intersecção da função com o eixo y é o ponto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0, −18</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13.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função que representa essa situação?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−9</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+16</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+9</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−16</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−18</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+16</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+18</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−32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−36</m:t>
                    </m:r>
                  </m:oMath>
                </a14:m>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400"/>
                  </a:spcAft>
                  <a:buNone/>
                </a:pPr>
                <a:endParaRPr lang="pt-BR" sz="1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3610EF3-D41C-924C-3B71-970CFB45B375}"/>
                  </a:ext>
                </a:extLst>
              </p:cNvPr>
              <p:cNvSpPr txBox="1">
                <a:spLocks noRot="1" noChangeAspect="1" noMove="1" noResize="1" noEditPoints="1" noAdjustHandles="1" noChangeArrowheads="1" noChangeShapeType="1" noTextEdit="1"/>
              </p:cNvSpPr>
              <p:nvPr/>
            </p:nvSpPr>
            <p:spPr>
              <a:xfrm>
                <a:off x="156000" y="789258"/>
                <a:ext cx="11880000" cy="5793766"/>
              </a:xfrm>
              <a:prstGeom prst="rect">
                <a:avLst/>
              </a:prstGeom>
              <a:blipFill>
                <a:blip r:embed="rId2"/>
                <a:stretch>
                  <a:fillRect l="-667" t="-631" r="-719"/>
                </a:stretch>
              </a:blipFill>
            </p:spPr>
            <p:txBody>
              <a:bodyPr/>
              <a:lstStyle/>
              <a:p>
                <a:r>
                  <a:rPr lang="pt-BR">
                    <a:noFill/>
                  </a:rPr>
                  <a:t> </a:t>
                </a:r>
              </a:p>
            </p:txBody>
          </p:sp>
        </mc:Fallback>
      </mc:AlternateContent>
    </p:spTree>
    <p:extLst>
      <p:ext uri="{BB962C8B-B14F-4D97-AF65-F5344CB8AC3E}">
        <p14:creationId xmlns:p14="http://schemas.microsoft.com/office/powerpoint/2010/main" val="38439202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D1445-3C41-E162-121B-3F97C8BC6850}"/>
            </a:ext>
          </a:extLst>
        </p:cNvPr>
        <p:cNvGrpSpPr/>
        <p:nvPr/>
      </p:nvGrpSpPr>
      <p:grpSpPr>
        <a:xfrm>
          <a:off x="0" y="0"/>
          <a:ext cx="0" cy="0"/>
          <a:chOff x="0" y="0"/>
          <a:chExt cx="0" cy="0"/>
        </a:xfrm>
      </p:grpSpPr>
      <p:cxnSp>
        <p:nvCxnSpPr>
          <p:cNvPr id="9" name="Conector reto 8">
            <a:extLst>
              <a:ext uri="{FF2B5EF4-FFF2-40B4-BE49-F238E27FC236}">
                <a16:creationId xmlns:a16="http://schemas.microsoft.com/office/drawing/2014/main" id="{E6669F91-8141-4468-B895-39DB71B4652D}"/>
              </a:ext>
            </a:extLst>
          </p:cNvPr>
          <p:cNvCxnSpPr/>
          <p:nvPr/>
        </p:nvCxnSpPr>
        <p:spPr>
          <a:xfrm>
            <a:off x="6096000" y="970389"/>
            <a:ext cx="0" cy="5686389"/>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3" name="CaixaDeTexto 2">
            <a:extLst>
              <a:ext uri="{FF2B5EF4-FFF2-40B4-BE49-F238E27FC236}">
                <a16:creationId xmlns:a16="http://schemas.microsoft.com/office/drawing/2014/main" id="{546F20F1-699B-EA7A-5B95-14E3067713F0}"/>
              </a:ext>
            </a:extLst>
          </p:cNvPr>
          <p:cNvSpPr txBox="1"/>
          <p:nvPr/>
        </p:nvSpPr>
        <p:spPr>
          <a:xfrm>
            <a:off x="156000" y="611833"/>
            <a:ext cx="11880000" cy="535981"/>
          </a:xfrm>
          <a:prstGeom prst="rect">
            <a:avLst/>
          </a:prstGeom>
          <a:solidFill>
            <a:schemeClr val="bg1"/>
          </a:solidFill>
        </p:spPr>
        <p:txBody>
          <a:bodyPr wrap="square">
            <a:spAutoFit/>
          </a:bodyPr>
          <a:lstStyle/>
          <a:p>
            <a:pPr algn="just">
              <a:lnSpc>
                <a:spcPct val="150000"/>
              </a:lnSpc>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14.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o gráfico que representa essa situação?</a:t>
            </a:r>
          </a:p>
        </p:txBody>
      </p:sp>
      <p:pic>
        <p:nvPicPr>
          <p:cNvPr id="8" name="Imagem 7">
            <a:extLst>
              <a:ext uri="{FF2B5EF4-FFF2-40B4-BE49-F238E27FC236}">
                <a16:creationId xmlns:a16="http://schemas.microsoft.com/office/drawing/2014/main" id="{24C1F5FB-8EE3-54F3-1DFC-2699A4589231}"/>
              </a:ext>
            </a:extLst>
          </p:cNvPr>
          <p:cNvPicPr>
            <a:picLocks noChangeAspect="1"/>
          </p:cNvPicPr>
          <p:nvPr/>
        </p:nvPicPr>
        <p:blipFill>
          <a:blip r:embed="rId2"/>
          <a:srcRect r="8702" b="7744"/>
          <a:stretch>
            <a:fillRect/>
          </a:stretch>
        </p:blipFill>
        <p:spPr>
          <a:xfrm>
            <a:off x="156000" y="1147814"/>
            <a:ext cx="10614670" cy="5508964"/>
          </a:xfrm>
          <a:prstGeom prst="rect">
            <a:avLst/>
          </a:prstGeom>
        </p:spPr>
      </p:pic>
    </p:spTree>
    <p:extLst>
      <p:ext uri="{BB962C8B-B14F-4D97-AF65-F5344CB8AC3E}">
        <p14:creationId xmlns:p14="http://schemas.microsoft.com/office/powerpoint/2010/main" val="31925042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F280131-9348-CD59-ECBC-30506996F4D1}"/>
                  </a:ext>
                </a:extLst>
              </p:cNvPr>
              <p:cNvSpPr txBox="1"/>
              <p:nvPr/>
            </p:nvSpPr>
            <p:spPr>
              <a:xfrm>
                <a:off x="156000" y="845839"/>
                <a:ext cx="11880000" cy="5735481"/>
              </a:xfrm>
              <a:prstGeom prst="rect">
                <a:avLst/>
              </a:prstGeom>
              <a:solidFill>
                <a:schemeClr val="bg1"/>
              </a:solidFill>
            </p:spPr>
            <p:txBody>
              <a:bodyPr wrap="square">
                <a:spAutoFit/>
              </a:bodyPr>
              <a:lstStyle/>
              <a:p>
                <a:pPr marL="447675" lvl="0" indent="-268288" algn="just">
                  <a:lnSpc>
                    <a:spcPct val="150000"/>
                  </a:lnSpc>
                  <a:buFont typeface="Symbol" panose="05050102010706020507" pitchFamily="18" charset="2"/>
                  <a:buChar char=""/>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Dada a situação, a seguir, responda aos </a:t>
                </a: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itens 15 e 16: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Uma empresa modela seu lucro mensal (em milhares de reais) pela função: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𝐿</m:t>
                      </m:r>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+40</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−100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em que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representa a quantidade de produtos vendidos (em centenas de unidades).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15.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Qual é a quantidade de produtos que maximiza o lucro?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100			</a:t>
                </a:r>
                <a:r>
                  <a:rPr lang="pt-BR" sz="2200" kern="100" dirty="0">
                    <a:latin typeface="Arial Narrow" panose="020B0606020202030204" pitchFamily="34" charset="0"/>
                    <a:ea typeface="Aptos" panose="020B0004020202020204" pitchFamily="34" charset="0"/>
                    <a:cs typeface="Times New Roman" panose="02020603050405020304" pitchFamily="18" charset="0"/>
                  </a:rPr>
                  <a:t>(D) 800</a:t>
                </a:r>
              </a:p>
              <a:p>
                <a:pPr algn="just">
                  <a:lnSpc>
                    <a:spcPct val="150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a:t>
                </a:r>
                <a:r>
                  <a:rPr lang="pt-BR" sz="2200" kern="100" dirty="0">
                    <a:latin typeface="Arial Narrow" panose="020B0606020202030204" pitchFamily="34" charset="0"/>
                    <a:ea typeface="Aptos" panose="020B0004020202020204" pitchFamily="34" charset="0"/>
                    <a:cs typeface="Times New Roman" panose="02020603050405020304" pitchFamily="18" charset="0"/>
                  </a:rPr>
                  <a:t>) 300			(E) 1000</a:t>
                </a:r>
              </a:p>
              <a:p>
                <a:pPr algn="just">
                  <a:lnSpc>
                    <a:spcPct val="150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500</a:t>
                </a:r>
              </a:p>
              <a:p>
                <a:pPr algn="just">
                  <a:lnSpc>
                    <a:spcPct val="150000"/>
                  </a:lnSpc>
                  <a:buNone/>
                </a:pPr>
                <a:endParaRPr lang="pt-BR" sz="28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F280131-9348-CD59-ECBC-30506996F4D1}"/>
                  </a:ext>
                </a:extLst>
              </p:cNvPr>
              <p:cNvSpPr txBox="1">
                <a:spLocks noRot="1" noChangeAspect="1" noMove="1" noResize="1" noEditPoints="1" noAdjustHandles="1" noChangeArrowheads="1" noChangeShapeType="1" noTextEdit="1"/>
              </p:cNvSpPr>
              <p:nvPr/>
            </p:nvSpPr>
            <p:spPr>
              <a:xfrm>
                <a:off x="156000" y="845839"/>
                <a:ext cx="11880000" cy="5735481"/>
              </a:xfrm>
              <a:prstGeom prst="rect">
                <a:avLst/>
              </a:prstGeom>
              <a:blipFill>
                <a:blip r:embed="rId2"/>
                <a:stretch>
                  <a:fillRect l="-667"/>
                </a:stretch>
              </a:blipFill>
            </p:spPr>
            <p:txBody>
              <a:bodyPr/>
              <a:lstStyle/>
              <a:p>
                <a:r>
                  <a:rPr lang="pt-BR">
                    <a:noFill/>
                  </a:rPr>
                  <a:t> </a:t>
                </a:r>
              </a:p>
            </p:txBody>
          </p:sp>
        </mc:Fallback>
      </mc:AlternateContent>
    </p:spTree>
    <p:extLst>
      <p:ext uri="{BB962C8B-B14F-4D97-AF65-F5344CB8AC3E}">
        <p14:creationId xmlns:p14="http://schemas.microsoft.com/office/powerpoint/2010/main" val="29873344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ector reto 7">
            <a:extLst>
              <a:ext uri="{FF2B5EF4-FFF2-40B4-BE49-F238E27FC236}">
                <a16:creationId xmlns:a16="http://schemas.microsoft.com/office/drawing/2014/main" id="{B7BF8684-0BD1-1D49-D5F9-40F7453F5327}"/>
              </a:ext>
            </a:extLst>
          </p:cNvPr>
          <p:cNvCxnSpPr/>
          <p:nvPr/>
        </p:nvCxnSpPr>
        <p:spPr>
          <a:xfrm>
            <a:off x="6096000" y="970389"/>
            <a:ext cx="0" cy="5686389"/>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3" name="CaixaDeTexto 2">
            <a:extLst>
              <a:ext uri="{FF2B5EF4-FFF2-40B4-BE49-F238E27FC236}">
                <a16:creationId xmlns:a16="http://schemas.microsoft.com/office/drawing/2014/main" id="{3BA7C2BB-CBA8-562F-3515-0CDF0E2F2C08}"/>
              </a:ext>
            </a:extLst>
          </p:cNvPr>
          <p:cNvSpPr txBox="1"/>
          <p:nvPr/>
        </p:nvSpPr>
        <p:spPr>
          <a:xfrm>
            <a:off x="156000" y="637046"/>
            <a:ext cx="11880000" cy="430887"/>
          </a:xfrm>
          <a:prstGeom prst="rect">
            <a:avLst/>
          </a:prstGeom>
          <a:solidFill>
            <a:schemeClr val="bg1"/>
          </a:solidFill>
        </p:spPr>
        <p:txBody>
          <a:bodyPr wrap="square">
            <a:spAutoFit/>
          </a:bodyPr>
          <a:lstStyle/>
          <a:p>
            <a:pPr>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16.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Qual é o gráfico que representa essa situação?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A03245A5-4162-4E97-3F65-A0C52EB01155}"/>
              </a:ext>
            </a:extLst>
          </p:cNvPr>
          <p:cNvPicPr>
            <a:picLocks noChangeAspect="1"/>
          </p:cNvPicPr>
          <p:nvPr/>
        </p:nvPicPr>
        <p:blipFill>
          <a:blip r:embed="rId2"/>
          <a:srcRect t="1" r="9074" b="10514"/>
          <a:stretch>
            <a:fillRect/>
          </a:stretch>
        </p:blipFill>
        <p:spPr>
          <a:xfrm>
            <a:off x="155999" y="1067933"/>
            <a:ext cx="8522215" cy="5588845"/>
          </a:xfrm>
          <a:prstGeom prst="rect">
            <a:avLst/>
          </a:prstGeom>
        </p:spPr>
      </p:pic>
    </p:spTree>
    <p:extLst>
      <p:ext uri="{BB962C8B-B14F-4D97-AF65-F5344CB8AC3E}">
        <p14:creationId xmlns:p14="http://schemas.microsoft.com/office/powerpoint/2010/main" val="16713360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573A3BF-DECB-26AF-39EC-C063A6BD7857}"/>
                  </a:ext>
                </a:extLst>
              </p:cNvPr>
              <p:cNvSpPr txBox="1"/>
              <p:nvPr/>
            </p:nvSpPr>
            <p:spPr>
              <a:xfrm>
                <a:off x="156000" y="868305"/>
                <a:ext cx="11880000" cy="5697842"/>
              </a:xfrm>
              <a:prstGeom prst="rect">
                <a:avLst/>
              </a:prstGeom>
              <a:solidFill>
                <a:schemeClr val="bg1"/>
              </a:solidFill>
            </p:spPr>
            <p:txBody>
              <a:bodyPr wrap="square">
                <a:spAutoFit/>
              </a:bodyPr>
              <a:lstStyle/>
              <a:p>
                <a:pPr algn="just">
                  <a:lnSpc>
                    <a:spcPct val="114000"/>
                  </a:lnSpc>
                  <a:spcAft>
                    <a:spcPts val="400"/>
                  </a:spcAft>
                  <a:buNone/>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17.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Após ingerir café, a quantidade de cafeína ativa no organismo de uma pessoa varia ao longo do tempo, podendo ser modelada por uma função quadrática. Esse comportamento apresenta um aumento inicial, atinge um pico de estímulo e, em seguida, diminui gradualmente. Registrou a quantidade de cafeína ativo no corpo de uma pessoa ao longo de um dia, mas perdeu algumas registros, observe o quadro das informações que ele possui:</a:t>
                </a:r>
              </a:p>
              <a:p>
                <a:pPr algn="just">
                  <a:lnSpc>
                    <a:spcPct val="114000"/>
                  </a:lnSpc>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124325" algn="just">
                  <a:lnSpc>
                    <a:spcPct val="114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 sabe que, após 4 horas, a cafeína ativa começou a cair.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124325" algn="just">
                  <a:lnSpc>
                    <a:spcPct val="114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Agora responda: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124325" algn="just">
                  <a:lnSpc>
                    <a:spcPct val="114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 função que modela a quantidade de cafeína no organismo.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124325" algn="just">
                  <a:lnSpc>
                    <a:spcPct val="114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 instante em que ocorre o </a:t>
                </a: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pico de estímulo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124325" algn="just">
                  <a:lnSpc>
                    <a:spcPct val="114000"/>
                  </a:lnSpc>
                  <a:spcAft>
                    <a:spcPts val="400"/>
                  </a:spcAft>
                  <a:buNone/>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Qual a quantidade de cafeína ativa, nessa situação, quando </a:t>
                </a:r>
                <a14:m>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h</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oMath>
                </a14:m>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L="4124325" algn="just">
                  <a:lnSpc>
                    <a:spcPct val="114000"/>
                  </a:lnSpc>
                  <a:spcAft>
                    <a:spcPts val="400"/>
                  </a:spcAft>
                  <a:buNone/>
                </a:pPr>
                <a:endPar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L="4124325" algn="just">
                  <a:lnSpc>
                    <a:spcPct val="114000"/>
                  </a:lnSpc>
                  <a:spcAft>
                    <a:spcPts val="400"/>
                  </a:spcAft>
                  <a:buNone/>
                </a:pPr>
                <a:endParaRPr lang="pt-BR" sz="22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marL="4124325" algn="just">
                  <a:lnSpc>
                    <a:spcPct val="114000"/>
                  </a:lnSpc>
                  <a:spcAft>
                    <a:spcPts val="400"/>
                  </a:spcAft>
                  <a:buNone/>
                </a:pPr>
                <a:endParaRPr lang="pt-BR" sz="3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9573A3BF-DECB-26AF-39EC-C063A6BD7857}"/>
                  </a:ext>
                </a:extLst>
              </p:cNvPr>
              <p:cNvSpPr txBox="1">
                <a:spLocks noRot="1" noChangeAspect="1" noMove="1" noResize="1" noEditPoints="1" noAdjustHandles="1" noChangeArrowheads="1" noChangeShapeType="1" noTextEdit="1"/>
              </p:cNvSpPr>
              <p:nvPr/>
            </p:nvSpPr>
            <p:spPr>
              <a:xfrm>
                <a:off x="156000" y="868305"/>
                <a:ext cx="11880000" cy="5697842"/>
              </a:xfrm>
              <a:prstGeom prst="rect">
                <a:avLst/>
              </a:prstGeom>
              <a:blipFill>
                <a:blip r:embed="rId2"/>
                <a:stretch>
                  <a:fillRect l="-667" t="-428" r="-719"/>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64F770A0-15DE-A8BD-E405-0801C44D6327}"/>
              </a:ext>
            </a:extLst>
          </p:cNvPr>
          <p:cNvPicPr>
            <a:picLocks noChangeAspect="1"/>
          </p:cNvPicPr>
          <p:nvPr/>
        </p:nvPicPr>
        <p:blipFill>
          <a:blip r:embed="rId3"/>
          <a:srcRect l="9983" r="61761" b="10929"/>
          <a:stretch>
            <a:fillRect/>
          </a:stretch>
        </p:blipFill>
        <p:spPr>
          <a:xfrm>
            <a:off x="663386" y="2454038"/>
            <a:ext cx="3240000" cy="4152548"/>
          </a:xfrm>
          <a:prstGeom prst="rect">
            <a:avLst/>
          </a:prstGeom>
        </p:spPr>
      </p:pic>
    </p:spTree>
    <p:extLst>
      <p:ext uri="{BB962C8B-B14F-4D97-AF65-F5344CB8AC3E}">
        <p14:creationId xmlns:p14="http://schemas.microsoft.com/office/powerpoint/2010/main" val="19777557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2392</TotalTime>
  <Words>12410</Words>
  <Application>Microsoft Office PowerPoint</Application>
  <PresentationFormat>Widescreen</PresentationFormat>
  <Paragraphs>1104</Paragraphs>
  <Slides>91</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91</vt:i4>
      </vt:variant>
    </vt:vector>
  </HeadingPairs>
  <TitlesOfParts>
    <vt:vector size="102" baseType="lpstr">
      <vt:lpstr>Aptos</vt:lpstr>
      <vt:lpstr>Arial</vt:lpstr>
      <vt:lpstr>Arial Narrow</vt:lpstr>
      <vt:lpstr>Calibri</vt:lpstr>
      <vt:lpstr>Calibri Light</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Tayssa Tieni Vieira de Souza</cp:lastModifiedBy>
  <cp:revision>52</cp:revision>
  <dcterms:created xsi:type="dcterms:W3CDTF">2024-02-02T11:27:21Z</dcterms:created>
  <dcterms:modified xsi:type="dcterms:W3CDTF">2026-04-17T13:17:46Z</dcterms:modified>
</cp:coreProperties>
</file>