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1"/>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4" r:id="rId25"/>
    <p:sldId id="285" r:id="rId26"/>
    <p:sldId id="286" r:id="rId27"/>
    <p:sldId id="287" r:id="rId28"/>
    <p:sldId id="282" r:id="rId29"/>
    <p:sldId id="283" r:id="rId30"/>
    <p:sldId id="289" r:id="rId31"/>
    <p:sldId id="291" r:id="rId32"/>
    <p:sldId id="290" r:id="rId33"/>
    <p:sldId id="288" r:id="rId34"/>
    <p:sldId id="292" r:id="rId35"/>
    <p:sldId id="294" r:id="rId36"/>
    <p:sldId id="293" r:id="rId37"/>
    <p:sldId id="295" r:id="rId38"/>
    <p:sldId id="296" r:id="rId39"/>
    <p:sldId id="297" r:id="rId40"/>
    <p:sldId id="298" r:id="rId41"/>
    <p:sldId id="299" r:id="rId42"/>
    <p:sldId id="301" r:id="rId43"/>
    <p:sldId id="300" r:id="rId44"/>
    <p:sldId id="302" r:id="rId45"/>
    <p:sldId id="304" r:id="rId46"/>
    <p:sldId id="305" r:id="rId47"/>
    <p:sldId id="306" r:id="rId48"/>
    <p:sldId id="307" r:id="rId49"/>
    <p:sldId id="308" r:id="rId50"/>
    <p:sldId id="309" r:id="rId51"/>
    <p:sldId id="310" r:id="rId52"/>
    <p:sldId id="312" r:id="rId53"/>
    <p:sldId id="313" r:id="rId54"/>
    <p:sldId id="314" r:id="rId55"/>
    <p:sldId id="315" r:id="rId56"/>
    <p:sldId id="316" r:id="rId57"/>
    <p:sldId id="318" r:id="rId58"/>
    <p:sldId id="319" r:id="rId59"/>
    <p:sldId id="321" r:id="rId60"/>
    <p:sldId id="323" r:id="rId61"/>
    <p:sldId id="320" r:id="rId62"/>
    <p:sldId id="324" r:id="rId63"/>
    <p:sldId id="325" r:id="rId64"/>
    <p:sldId id="326" r:id="rId65"/>
    <p:sldId id="327" r:id="rId66"/>
    <p:sldId id="328" r:id="rId67"/>
    <p:sldId id="329" r:id="rId68"/>
    <p:sldId id="330" r:id="rId69"/>
    <p:sldId id="331" r:id="rId70"/>
    <p:sldId id="332" r:id="rId71"/>
    <p:sldId id="334" r:id="rId72"/>
    <p:sldId id="336" r:id="rId73"/>
    <p:sldId id="338" r:id="rId74"/>
    <p:sldId id="339" r:id="rId75"/>
    <p:sldId id="340" r:id="rId76"/>
    <p:sldId id="341" r:id="rId77"/>
    <p:sldId id="342" r:id="rId78"/>
    <p:sldId id="343" r:id="rId79"/>
    <p:sldId id="344" r:id="rId80"/>
    <p:sldId id="345" r:id="rId81"/>
    <p:sldId id="347" r:id="rId82"/>
    <p:sldId id="348" r:id="rId83"/>
    <p:sldId id="350" r:id="rId84"/>
    <p:sldId id="351" r:id="rId85"/>
    <p:sldId id="353" r:id="rId86"/>
    <p:sldId id="354" r:id="rId87"/>
    <p:sldId id="355" r:id="rId88"/>
    <p:sldId id="356" r:id="rId89"/>
    <p:sldId id="358" r:id="rId90"/>
    <p:sldId id="359" r:id="rId91"/>
    <p:sldId id="360" r:id="rId92"/>
    <p:sldId id="361" r:id="rId93"/>
    <p:sldId id="362" r:id="rId94"/>
    <p:sldId id="363" r:id="rId95"/>
    <p:sldId id="364" r:id="rId96"/>
    <p:sldId id="365" r:id="rId97"/>
    <p:sldId id="366" r:id="rId98"/>
    <p:sldId id="367" r:id="rId99"/>
    <p:sldId id="368" r:id="rId100"/>
    <p:sldId id="369" r:id="rId101"/>
    <p:sldId id="370" r:id="rId102"/>
    <p:sldId id="371" r:id="rId103"/>
    <p:sldId id="372" r:id="rId104"/>
    <p:sldId id="2049" r:id="rId105"/>
    <p:sldId id="373" r:id="rId106"/>
    <p:sldId id="374" r:id="rId107"/>
    <p:sldId id="375" r:id="rId108"/>
    <p:sldId id="376" r:id="rId109"/>
    <p:sldId id="377" r:id="rId110"/>
    <p:sldId id="378" r:id="rId111"/>
    <p:sldId id="379" r:id="rId112"/>
    <p:sldId id="2050" r:id="rId113"/>
    <p:sldId id="380" r:id="rId114"/>
    <p:sldId id="381" r:id="rId115"/>
    <p:sldId id="382" r:id="rId116"/>
    <p:sldId id="383" r:id="rId117"/>
    <p:sldId id="2051" r:id="rId118"/>
    <p:sldId id="2052" r:id="rId119"/>
    <p:sldId id="257" r:id="rId12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247" autoAdjust="0"/>
  </p:normalViewPr>
  <p:slideViewPr>
    <p:cSldViewPr snapToGrid="0">
      <p:cViewPr varScale="1">
        <p:scale>
          <a:sx n="106" d="100"/>
          <a:sy n="106" d="100"/>
        </p:scale>
        <p:origin x="73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04/02/2026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ABC87-4D9E-F744-2CCB-26359FAF26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E56D51D-CFA8-DBEA-A567-5212C84C606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085FF35-F2B9-40E7-0295-C5DE8E7A108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06417A-8BE5-CD71-8996-23BFECCF101B}"/>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81479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F34FC-E194-7E23-9260-5FEF1C36EA5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98D571-1E27-4482-E7C7-A5434DBB10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2CA60A-2374-E250-5FDE-B949FE9AE98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17F3C1-D47E-739E-2021-B1EA9BB43180}"/>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3971730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924FC-D04B-E60B-18A5-25C2FBEB39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6181E4F-58BB-8385-7F67-D2DE6981DA6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68ADAD0-5369-16DF-09C4-0D031955940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37A5708-712D-F24B-D20C-8A99CAE94FC3}"/>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376689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8602B-E89F-9DC2-FA5C-C8C2F00533E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43FF351-37D7-7018-38D3-25EF71891F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9D49271-D8BD-DAC0-BF93-C5B1AEFC41A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38FE54-64F7-F7C6-5614-F1862D61CD48}"/>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2302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D5EA0-8755-7FD3-8AE0-62D8EA28054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0E8AACE-8EEC-2ED1-3BC0-292A9103C32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BAEECB-9970-FD82-918F-E54EF5DA71A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62820BB-C1BF-CD60-DF5B-E606C62775E5}"/>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20296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68BFA-21A3-3909-2B4A-CB8745060B5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452E8B4-E467-4711-C7E3-1E17F659B6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2AF6726-C705-31A0-7117-462954B078B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2C4E2AD-DA6E-B480-C395-722557594A8D}"/>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610994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B8D32-237D-1366-47C2-AFCEE9E4357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7E025C4-E260-538B-5DC3-5A4B0754A2B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0977304-4213-D320-3EFA-C68915D2243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CE063B-510A-1E2D-91F6-E404E28B16C7}"/>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2330560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1B734-E990-3734-B3FB-2C024AAC2B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16885C7-B90E-CB22-2B36-7160FA1ECC8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A3ECA71-FFC8-374E-98E3-43781BC4D2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5BBF420-25B6-A4EB-5A00-4241F4F8E59D}"/>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932268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7B7EE-4292-936F-9E36-DD7BDED02A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1460F2-C435-42FA-6FFF-32B1002EC28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002337C-1225-7F8B-9879-F0882DFC614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93B29BE-C6CF-6EE7-B9A9-240D95027F1E}"/>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1845030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D176-9945-0C26-D93F-BCA2A145252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3919D7-B000-5F1A-5DE4-66125F32E16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45958B4-41FC-CF0F-AD2E-F8475679A74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C7B5CC9-80DF-5835-FF91-0CDDD23E8059}"/>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1344897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2F7CA-9DCE-A962-7BAB-8CB4FA6D9E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2A823E-3B4B-8B87-AA80-1EA4C576F57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A1F4373-49F2-E7E7-265C-859F5A58D88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042E2C-F660-5526-3E01-FE3B6238F58A}"/>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1253405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CA0E2-B407-9DDC-8CF8-90A6A2DFC03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586A1B-2966-8A10-F2C7-BDA70AC12E5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8A77C72-5936-8ECB-2C7E-F746293251E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7AC9020-8495-E386-5462-85422B255129}"/>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804177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5A042-BE4D-32E1-BFDE-43648E10593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5C632C5-726C-2A31-678F-6DDD1E17922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F1F18CD-1C0A-FE1B-048D-89EFCBD9E2B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00E1992-DB2C-0FB6-3CEA-4AA12E7B8D49}"/>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359300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6188-4E25-1B55-B09F-CD877E6299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F91AC7A-A40F-DC35-BDEB-68E32069DE1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638E411-0842-9740-E116-6386CEBED22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962CBD8-1180-C10D-BD47-20886D0338ED}"/>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28934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DD67-349C-8658-9D7E-AE89D3862B4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5AD18BE-6E2C-5AEE-DEAB-1F2AF4EC49F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6F1A9D4-BAEF-DA54-EF58-E6CB5A67486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E8B44-E5F4-B4AD-D696-E1AD8B0DD5A9}"/>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2770666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0E195-7B0C-6785-0540-B46C4A4E5B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CE63ABA-A1B6-7B1C-8BF3-14AAA34E529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EEB4DAA-65DC-A874-3E04-33EFF28BB88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19CED5-1B17-F301-6AC5-341E8BB61EE2}"/>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40262246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C757-8A60-2960-FA43-9602E8654A1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F1A7AC3-7501-5270-A012-1D58B0A60F8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EEC7D40-07A9-BFC6-93EE-2A87FB54112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D8753D2-FE2F-E433-DCDF-0C1F6D35DD1C}"/>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2135828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291F3-989B-206B-3A74-465F6A823A3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30981E1-03DC-4B04-8848-81E479D21E7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CB6EF7B-9F5A-B475-CB7D-86ED3FB78B7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A2EAA5-052F-C4A2-6098-D5F6C4289513}"/>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1496723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3555-D49C-820B-CD85-E5E68413081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57BFD59-311F-21E8-0BD6-7424BC33288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E3ADBAF-C69C-A68F-F854-74ACF93151D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D061001-BD1A-17E7-7C38-39FD34C5FE89}"/>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096863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A8622-6A5A-02F0-FB6B-2384D914F6B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34CBF33-6F90-303F-197E-B34A0064A1A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72A7D04-FAB9-59ED-872C-49FCFFF6A4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C058682-2108-ED80-5B9D-FEEF8A3E7B3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113589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BF43-3A4B-2E83-F561-769163D367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DDE088B-8A76-4842-5806-FBCBA36A68F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AA76332-708C-0F27-6394-4EF9E31ADC4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6070390-2CCF-6F02-5119-2467D25FD0B1}"/>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975275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CA477-6B70-D031-6B37-ACC8895894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43C0A72-82C3-D6A8-967A-50DA4D6C5E5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2A7DE73-B5E5-EE75-3A52-6BD5B15A8C8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342CA67-5449-DA6A-66FC-F2E48CB2DC3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296540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942C-885E-61F8-676F-67FB17DAC1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DFAFD9-6814-647E-2104-53988935EB0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533A75E-5E4B-2516-E59B-7400A6595F0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F5C469A-A999-54EB-E7A9-4324ADB03A6A}"/>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380067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C85EB-AE23-400A-BCBE-1FA9DC1F5A9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1DF057E-85EB-95FE-1D54-AB8D14FC2A7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5604006-9F98-63C7-6DC0-CF4CD7A051F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9890CE-38A7-92C1-DF56-7D038DF2DB90}"/>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1634850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E0C53-0F44-AE6C-5371-46BC9B8A6AC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C5D750-3814-B487-1214-8039D07469A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4E54FC6-D2D8-366C-ED8A-E955464C082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1D04AEE-31BA-080A-A93A-F88817ED8E5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3922012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B200-B35E-0EE8-2C8C-C50F15E8330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561D8A-3009-A430-56CA-1BB73D77856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09E11AD-1F0D-9FA4-C3A3-704334B004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5083047-0E29-764C-818B-8F1F1E9C3795}"/>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1553825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CBF3B-DC11-8982-34C7-EB8DF255F3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9F5EA86-C0EB-20AD-DB82-6666EB1D38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CAAD5E3-42B8-0BBB-4AFC-8E114018D3E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1D37392-88C1-D34C-9564-3D9A7519228B}"/>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3867310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2A473-295C-E740-4AA0-7BCF6AAC30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7DB6EF-2074-2B96-EE89-CE18C991FD7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A8352D-9D17-7753-4AB8-C2AEFFE4EBA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2DD8142-48A7-E6B4-BFFF-3273D02E3DB7}"/>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1947073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4CE34-BF5E-2E9D-4A68-5E216687D00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C080E1-72D7-3552-A91C-2ECCB071B5F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7E855B3-4BE7-AF1E-7601-0DE4B6CEAE9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2122921-BFF1-E5C6-8B26-832714F4ECF4}"/>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1661915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208CF-8CE7-6FC9-4BA1-633C37BCA03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AAB8BD-8DD0-1351-A1C0-F2079928B76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AEC9E1B-BD09-2C74-E183-B76F21293B2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16A3878-E5E1-0D68-BB3E-2886766DD354}"/>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14831347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7687F-4269-2017-734B-F7A76D2C18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076BF51-DA07-637A-0EEB-0E550CC7F4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57DBCF0-97E0-C26B-4004-B86B3460B14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350AD0-2B3C-15BB-2CA2-5055077AF49B}"/>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763368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A9F68-D20D-9505-37BD-5AF03667381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5DF81BC-5A91-2EDE-47F5-BE0476CE713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A5D4A9D-6E45-4C0A-073C-478AE9E74E5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362812B-998F-4570-3892-C8C97B0DB7C1}"/>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153139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D0B2C-EC95-5491-341D-BD1A1976DF7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4636D95-864D-3CF3-DBED-977C2416553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E1559D9-FED6-F7F9-5EF0-566884CE507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B620083-7D3F-4EC3-7E58-C449894C9523}"/>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7315627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184ED-B7A6-7AB4-F680-13C1E060541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56DE96B-5C12-60DA-56AA-55CE4887825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9D7DDDE-FB1E-D9A2-D1F6-0568EE75F53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9631005-C121-F393-FF22-C6834E9C6272}"/>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515352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AEF50-74E2-EE6A-5E76-1A4B7378451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49D40E4-630C-A14B-AAB1-B6830A71CA0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81F81C4-32FD-E921-7F84-E0B1F5A8E7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EF433E3-09F3-1B3A-DDBB-577FF0FDA72D}"/>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7332056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60589-BA8C-79FD-7863-E7FB29DE41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7DC881E-5568-E1A1-DFA3-3F527A5940C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CFF471D-D62A-042D-6FBF-CBA9DB7183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9ED02A-E282-407D-562B-8339D528652F}"/>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2115805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FA96F-C165-396A-7DE8-ABD791DBF34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6535935-7BE1-8490-C0BA-F20FDB85B81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1B67F44-3B63-5987-4C9A-4FDF8EB8C08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E5E7BF0-D3FD-6BCF-92E5-E8DF7D5C425B}"/>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4078543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CC7A9-C57E-CE6A-6EA9-37CD506B13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FD7B40-E03E-8C75-B546-23928A9667B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FCBF573-4321-ADF0-51F0-4F6319A6FC4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C396E6D-807E-D559-C6AD-427B705CE544}"/>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1551653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1FDE7-CCE5-4C55-724E-1B31363D382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B737337-BE22-6D7D-C729-1644F79AD05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943C0FF-F3B4-3E44-E3E0-7DF771325F3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44174D-B921-4D83-65A0-7D1A46AF4C5A}"/>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9538005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BE181-9ACE-8A91-3A02-B5F073283B5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8F7442-F513-FB79-FB98-762A966C65A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02E2678-8290-79DF-B5FE-1FF6E416384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FC92EB0-93EE-F012-FB38-650AD1C8F620}"/>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4648442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3C7B7-6883-F9C7-EA2E-9CB7A48D17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7621679-D111-4577-7016-4C132EC56F5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EE0FE41-1D12-2919-A15F-A230F39DD14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8BCFA4A-F48C-256C-B030-2E662395F6FF}"/>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4075791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807CB-3A07-063E-8333-3AF3CB0392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551DD0-05F8-E245-BFE4-6EFFEE0F1B3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07B13AF-063C-3340-A13C-A09DFCD818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E79644C-C32A-5F33-3FBC-62ACD9E2FC53}"/>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6993858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FB9E-F221-818D-4E81-07D017FF725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FBA66E9-7D41-3B9B-92F8-BF273AB5559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A76E3A9-54C1-88C4-B70C-C6D528734AF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195CCCF-37AE-D6D3-F5FA-ABBE7D33EE61}"/>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2060360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E62B7-623A-C7E3-DEE5-CBD79740772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34E471-057B-3257-C21C-6F1F86872F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D46D707-BFF4-B608-A455-F1D545ACC92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8C29628-A467-AA5E-3FEC-5C2CA5598018}"/>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18049795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DC230-FB08-4FE6-AA13-CE2BA41C15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D8DE8C8-DB8F-AE9C-D901-DF3775B6A8C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65DB1A-2955-D447-223A-897FE53AC6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85FC752-93B9-12D3-005B-3C0DBD93847B}"/>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2824963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1BF8-A6B4-D963-C84C-AA3FCAC5DE0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2764732-60E0-8BC3-2CD5-C2B77D1AF2C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8F2181A-20F4-FD02-3A4A-74D9F685F44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A2846AC-C431-E86E-5BDB-F9A7F7FFF766}"/>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4239408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32FEB-039E-D96B-9E72-B1706EF3EE9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25CDC6-3B9A-7818-B201-BC30028FC76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4C9FDEB-0898-357D-1ED0-0D48CBACF32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5AA93A4-4281-28A5-5043-DC4A284A891F}"/>
              </a:ext>
            </a:extLst>
          </p:cNvPr>
          <p:cNvSpPr>
            <a:spLocks noGrp="1"/>
          </p:cNvSpPr>
          <p:nvPr>
            <p:ph type="sldNum" sz="quarter" idx="5"/>
          </p:nvPr>
        </p:nvSpPr>
        <p:spPr/>
        <p:txBody>
          <a:bodyPr/>
          <a:lstStyle/>
          <a:p>
            <a:fld id="{CE2D3722-B5ED-478C-B5AD-884992C969A5}" type="slidenum">
              <a:rPr lang="pt-BR" smtClean="0"/>
              <a:t>54</a:t>
            </a:fld>
            <a:endParaRPr lang="pt-BR"/>
          </a:p>
        </p:txBody>
      </p:sp>
    </p:spTree>
    <p:extLst>
      <p:ext uri="{BB962C8B-B14F-4D97-AF65-F5344CB8AC3E}">
        <p14:creationId xmlns:p14="http://schemas.microsoft.com/office/powerpoint/2010/main" val="10392680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C18FE-A8FD-417A-E875-093139707A9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2EE485E-E5A9-BB01-6C56-CFF0A41589A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30FA68E-92B9-27FA-FA34-79BDDF61C4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E77E9D8-8188-B8F5-72E8-E56A0188AC49}"/>
              </a:ext>
            </a:extLst>
          </p:cNvPr>
          <p:cNvSpPr>
            <a:spLocks noGrp="1"/>
          </p:cNvSpPr>
          <p:nvPr>
            <p:ph type="sldNum" sz="quarter" idx="5"/>
          </p:nvPr>
        </p:nvSpPr>
        <p:spPr/>
        <p:txBody>
          <a:bodyPr/>
          <a:lstStyle/>
          <a:p>
            <a:fld id="{CE2D3722-B5ED-478C-B5AD-884992C969A5}" type="slidenum">
              <a:rPr lang="pt-BR" smtClean="0"/>
              <a:t>55</a:t>
            </a:fld>
            <a:endParaRPr lang="pt-BR"/>
          </a:p>
        </p:txBody>
      </p:sp>
    </p:spTree>
    <p:extLst>
      <p:ext uri="{BB962C8B-B14F-4D97-AF65-F5344CB8AC3E}">
        <p14:creationId xmlns:p14="http://schemas.microsoft.com/office/powerpoint/2010/main" val="9090784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1EC4-7343-7CD2-EBAB-77772460CBA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E4660EA-E093-C742-F965-72D633DCA09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661356C-A9CA-D9A7-7030-28864950846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3D18303-54F5-F60B-45DA-3B5D0307DAFE}"/>
              </a:ext>
            </a:extLst>
          </p:cNvPr>
          <p:cNvSpPr>
            <a:spLocks noGrp="1"/>
          </p:cNvSpPr>
          <p:nvPr>
            <p:ph type="sldNum" sz="quarter" idx="5"/>
          </p:nvPr>
        </p:nvSpPr>
        <p:spPr/>
        <p:txBody>
          <a:bodyPr/>
          <a:lstStyle/>
          <a:p>
            <a:fld id="{CE2D3722-B5ED-478C-B5AD-884992C969A5}" type="slidenum">
              <a:rPr lang="pt-BR" smtClean="0"/>
              <a:t>56</a:t>
            </a:fld>
            <a:endParaRPr lang="pt-BR"/>
          </a:p>
        </p:txBody>
      </p:sp>
    </p:spTree>
    <p:extLst>
      <p:ext uri="{BB962C8B-B14F-4D97-AF65-F5344CB8AC3E}">
        <p14:creationId xmlns:p14="http://schemas.microsoft.com/office/powerpoint/2010/main" val="3257415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04747-3587-6D8A-9D23-EBC011B0118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A3BBBBB-FBE7-38B3-71DF-BFFA54BBCBB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B898E74-75B3-3819-A5D5-A7A2454EDA5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5BCE467-705D-3F1A-0A95-C15E1AFC477C}"/>
              </a:ext>
            </a:extLst>
          </p:cNvPr>
          <p:cNvSpPr>
            <a:spLocks noGrp="1"/>
          </p:cNvSpPr>
          <p:nvPr>
            <p:ph type="sldNum" sz="quarter" idx="5"/>
          </p:nvPr>
        </p:nvSpPr>
        <p:spPr/>
        <p:txBody>
          <a:bodyPr/>
          <a:lstStyle/>
          <a:p>
            <a:fld id="{CE2D3722-B5ED-478C-B5AD-884992C969A5}" type="slidenum">
              <a:rPr lang="pt-BR" smtClean="0"/>
              <a:t>57</a:t>
            </a:fld>
            <a:endParaRPr lang="pt-BR"/>
          </a:p>
        </p:txBody>
      </p:sp>
    </p:spTree>
    <p:extLst>
      <p:ext uri="{BB962C8B-B14F-4D97-AF65-F5344CB8AC3E}">
        <p14:creationId xmlns:p14="http://schemas.microsoft.com/office/powerpoint/2010/main" val="13359017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7C859-5159-858E-2146-93D45307864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9BE390-85BF-DAA9-1E71-AAE041F2096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E660A11-AB46-7FDA-D2A5-C02EB694660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5CA0BD9-A7FF-FD35-4ACB-DD18C335BAF0}"/>
              </a:ext>
            </a:extLst>
          </p:cNvPr>
          <p:cNvSpPr>
            <a:spLocks noGrp="1"/>
          </p:cNvSpPr>
          <p:nvPr>
            <p:ph type="sldNum" sz="quarter" idx="5"/>
          </p:nvPr>
        </p:nvSpPr>
        <p:spPr/>
        <p:txBody>
          <a:bodyPr/>
          <a:lstStyle/>
          <a:p>
            <a:fld id="{CE2D3722-B5ED-478C-B5AD-884992C969A5}" type="slidenum">
              <a:rPr lang="pt-BR" smtClean="0"/>
              <a:t>58</a:t>
            </a:fld>
            <a:endParaRPr lang="pt-BR"/>
          </a:p>
        </p:txBody>
      </p:sp>
    </p:spTree>
    <p:extLst>
      <p:ext uri="{BB962C8B-B14F-4D97-AF65-F5344CB8AC3E}">
        <p14:creationId xmlns:p14="http://schemas.microsoft.com/office/powerpoint/2010/main" val="28435563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2E186-5A96-7F5A-9B1A-1E1ECBD6F9E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DBAD82-F765-A3F1-2EFB-54C5D241FD9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15B9EA6-C3C1-79EA-79B2-AD2998CE0B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EBED32C-73D9-DC7C-634A-E236C792A216}"/>
              </a:ext>
            </a:extLst>
          </p:cNvPr>
          <p:cNvSpPr>
            <a:spLocks noGrp="1"/>
          </p:cNvSpPr>
          <p:nvPr>
            <p:ph type="sldNum" sz="quarter" idx="5"/>
          </p:nvPr>
        </p:nvSpPr>
        <p:spPr/>
        <p:txBody>
          <a:bodyPr/>
          <a:lstStyle/>
          <a:p>
            <a:fld id="{CE2D3722-B5ED-478C-B5AD-884992C969A5}" type="slidenum">
              <a:rPr lang="pt-BR" smtClean="0"/>
              <a:t>59</a:t>
            </a:fld>
            <a:endParaRPr lang="pt-BR"/>
          </a:p>
        </p:txBody>
      </p:sp>
    </p:spTree>
    <p:extLst>
      <p:ext uri="{BB962C8B-B14F-4D97-AF65-F5344CB8AC3E}">
        <p14:creationId xmlns:p14="http://schemas.microsoft.com/office/powerpoint/2010/main" val="23136189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7D3EE-95AE-F297-7ABA-BC81D36382E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A3E9368-EE08-9E25-DE9C-CBD61D98C27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10560D3-42E2-CA1B-A0E6-8B01D9E799B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5489617-5485-6824-FB20-FC003DC77491}"/>
              </a:ext>
            </a:extLst>
          </p:cNvPr>
          <p:cNvSpPr>
            <a:spLocks noGrp="1"/>
          </p:cNvSpPr>
          <p:nvPr>
            <p:ph type="sldNum" sz="quarter" idx="5"/>
          </p:nvPr>
        </p:nvSpPr>
        <p:spPr/>
        <p:txBody>
          <a:bodyPr/>
          <a:lstStyle/>
          <a:p>
            <a:fld id="{CE2D3722-B5ED-478C-B5AD-884992C969A5}" type="slidenum">
              <a:rPr lang="pt-BR" smtClean="0"/>
              <a:t>60</a:t>
            </a:fld>
            <a:endParaRPr lang="pt-BR"/>
          </a:p>
        </p:txBody>
      </p:sp>
    </p:spTree>
    <p:extLst>
      <p:ext uri="{BB962C8B-B14F-4D97-AF65-F5344CB8AC3E}">
        <p14:creationId xmlns:p14="http://schemas.microsoft.com/office/powerpoint/2010/main" val="1638183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E7FEC-30AA-78FB-AD53-58826E4DDA6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A40A8A7-621E-6E5B-7CF9-762447A1157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03E0382-9FF5-760F-FF30-5308A0B191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DBF0F8B-556F-8687-1E16-D6E5B6D06CDF}"/>
              </a:ext>
            </a:extLst>
          </p:cNvPr>
          <p:cNvSpPr>
            <a:spLocks noGrp="1"/>
          </p:cNvSpPr>
          <p:nvPr>
            <p:ph type="sldNum" sz="quarter" idx="5"/>
          </p:nvPr>
        </p:nvSpPr>
        <p:spPr/>
        <p:txBody>
          <a:bodyPr/>
          <a:lstStyle/>
          <a:p>
            <a:fld id="{CE2D3722-B5ED-478C-B5AD-884992C969A5}" type="slidenum">
              <a:rPr lang="pt-BR" smtClean="0"/>
              <a:t>61</a:t>
            </a:fld>
            <a:endParaRPr lang="pt-BR"/>
          </a:p>
        </p:txBody>
      </p:sp>
    </p:spTree>
    <p:extLst>
      <p:ext uri="{BB962C8B-B14F-4D97-AF65-F5344CB8AC3E}">
        <p14:creationId xmlns:p14="http://schemas.microsoft.com/office/powerpoint/2010/main" val="1442017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388A3-E3B1-8D0D-CF3D-357235DDA55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4241BB4-8D81-57F8-8E85-EECC506578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CC0A617-B1DE-C9DC-C059-201E99F7F6A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CF777D-9699-4A1B-55CA-7E760F9F4371}"/>
              </a:ext>
            </a:extLst>
          </p:cNvPr>
          <p:cNvSpPr>
            <a:spLocks noGrp="1"/>
          </p:cNvSpPr>
          <p:nvPr>
            <p:ph type="sldNum" sz="quarter" idx="5"/>
          </p:nvPr>
        </p:nvSpPr>
        <p:spPr/>
        <p:txBody>
          <a:bodyPr/>
          <a:lstStyle/>
          <a:p>
            <a:fld id="{CE2D3722-B5ED-478C-B5AD-884992C969A5}" type="slidenum">
              <a:rPr lang="pt-BR" smtClean="0"/>
              <a:t>62</a:t>
            </a:fld>
            <a:endParaRPr lang="pt-BR"/>
          </a:p>
        </p:txBody>
      </p:sp>
    </p:spTree>
    <p:extLst>
      <p:ext uri="{BB962C8B-B14F-4D97-AF65-F5344CB8AC3E}">
        <p14:creationId xmlns:p14="http://schemas.microsoft.com/office/powerpoint/2010/main" val="5404085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9D17-20C6-7897-82C8-705B765CD2F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BE0D39D-BCA1-9C0F-DA62-63FEA91CADE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94FF219-3272-E52A-DC99-FE299713C45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DCDF8C-F5F4-AC99-4E32-C2850B77A9DA}"/>
              </a:ext>
            </a:extLst>
          </p:cNvPr>
          <p:cNvSpPr>
            <a:spLocks noGrp="1"/>
          </p:cNvSpPr>
          <p:nvPr>
            <p:ph type="sldNum" sz="quarter" idx="5"/>
          </p:nvPr>
        </p:nvSpPr>
        <p:spPr/>
        <p:txBody>
          <a:bodyPr/>
          <a:lstStyle/>
          <a:p>
            <a:fld id="{CE2D3722-B5ED-478C-B5AD-884992C969A5}" type="slidenum">
              <a:rPr lang="pt-BR" smtClean="0"/>
              <a:t>63</a:t>
            </a:fld>
            <a:endParaRPr lang="pt-BR"/>
          </a:p>
        </p:txBody>
      </p:sp>
    </p:spTree>
    <p:extLst>
      <p:ext uri="{BB962C8B-B14F-4D97-AF65-F5344CB8AC3E}">
        <p14:creationId xmlns:p14="http://schemas.microsoft.com/office/powerpoint/2010/main" val="33595296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5C7DC-DA6C-343D-84D5-AFD75A87901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F7D25C-5CF6-59CF-BD64-7651CDD3AA6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68E7DD4-5380-7BEB-289C-EFFC88173DC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A0A869D-0A91-618C-AF25-7765A19BC546}"/>
              </a:ext>
            </a:extLst>
          </p:cNvPr>
          <p:cNvSpPr>
            <a:spLocks noGrp="1"/>
          </p:cNvSpPr>
          <p:nvPr>
            <p:ph type="sldNum" sz="quarter" idx="5"/>
          </p:nvPr>
        </p:nvSpPr>
        <p:spPr/>
        <p:txBody>
          <a:bodyPr/>
          <a:lstStyle/>
          <a:p>
            <a:fld id="{CE2D3722-B5ED-478C-B5AD-884992C969A5}" type="slidenum">
              <a:rPr lang="pt-BR" smtClean="0"/>
              <a:t>64</a:t>
            </a:fld>
            <a:endParaRPr lang="pt-BR"/>
          </a:p>
        </p:txBody>
      </p:sp>
    </p:spTree>
    <p:extLst>
      <p:ext uri="{BB962C8B-B14F-4D97-AF65-F5344CB8AC3E}">
        <p14:creationId xmlns:p14="http://schemas.microsoft.com/office/powerpoint/2010/main" val="41512990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3565A-ECB4-C22E-DAB2-E7A83C4CCD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3D539B6-AA78-F025-07F0-D45C3D61C7B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286754D-BE09-D94F-5A5F-D1D88AEB177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AD81A44-1DE3-0EC9-C395-62511C521243}"/>
              </a:ext>
            </a:extLst>
          </p:cNvPr>
          <p:cNvSpPr>
            <a:spLocks noGrp="1"/>
          </p:cNvSpPr>
          <p:nvPr>
            <p:ph type="sldNum" sz="quarter" idx="5"/>
          </p:nvPr>
        </p:nvSpPr>
        <p:spPr/>
        <p:txBody>
          <a:bodyPr/>
          <a:lstStyle/>
          <a:p>
            <a:fld id="{CE2D3722-B5ED-478C-B5AD-884992C969A5}" type="slidenum">
              <a:rPr lang="pt-BR" smtClean="0"/>
              <a:t>65</a:t>
            </a:fld>
            <a:endParaRPr lang="pt-BR"/>
          </a:p>
        </p:txBody>
      </p:sp>
    </p:spTree>
    <p:extLst>
      <p:ext uri="{BB962C8B-B14F-4D97-AF65-F5344CB8AC3E}">
        <p14:creationId xmlns:p14="http://schemas.microsoft.com/office/powerpoint/2010/main" val="15656274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43CD8-FC01-505F-46D3-BE6FB16232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68B4D0D-6A58-F7C7-B1F4-D6FDC671334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F114D64-14FE-E562-76AC-B74BF2770BC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A47768-4844-752A-31B2-A62FE7F3B998}"/>
              </a:ext>
            </a:extLst>
          </p:cNvPr>
          <p:cNvSpPr>
            <a:spLocks noGrp="1"/>
          </p:cNvSpPr>
          <p:nvPr>
            <p:ph type="sldNum" sz="quarter" idx="5"/>
          </p:nvPr>
        </p:nvSpPr>
        <p:spPr/>
        <p:txBody>
          <a:bodyPr/>
          <a:lstStyle/>
          <a:p>
            <a:fld id="{CE2D3722-B5ED-478C-B5AD-884992C969A5}" type="slidenum">
              <a:rPr lang="pt-BR" smtClean="0"/>
              <a:t>66</a:t>
            </a:fld>
            <a:endParaRPr lang="pt-BR"/>
          </a:p>
        </p:txBody>
      </p:sp>
    </p:spTree>
    <p:extLst>
      <p:ext uri="{BB962C8B-B14F-4D97-AF65-F5344CB8AC3E}">
        <p14:creationId xmlns:p14="http://schemas.microsoft.com/office/powerpoint/2010/main" val="30324681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EE205-D058-590A-3202-4BEA866AF92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2E79CEA-DB52-D3E9-21FE-35AC94C0A32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22EA8E8-15FB-0454-8C23-E0AE49CAAC1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DAF0432-8F49-B039-B338-EFE71EF3E02E}"/>
              </a:ext>
            </a:extLst>
          </p:cNvPr>
          <p:cNvSpPr>
            <a:spLocks noGrp="1"/>
          </p:cNvSpPr>
          <p:nvPr>
            <p:ph type="sldNum" sz="quarter" idx="5"/>
          </p:nvPr>
        </p:nvSpPr>
        <p:spPr/>
        <p:txBody>
          <a:bodyPr/>
          <a:lstStyle/>
          <a:p>
            <a:fld id="{CE2D3722-B5ED-478C-B5AD-884992C969A5}" type="slidenum">
              <a:rPr lang="pt-BR" smtClean="0"/>
              <a:t>67</a:t>
            </a:fld>
            <a:endParaRPr lang="pt-BR"/>
          </a:p>
        </p:txBody>
      </p:sp>
    </p:spTree>
    <p:extLst>
      <p:ext uri="{BB962C8B-B14F-4D97-AF65-F5344CB8AC3E}">
        <p14:creationId xmlns:p14="http://schemas.microsoft.com/office/powerpoint/2010/main" val="41690658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13713-78A6-B5FA-3202-884B45E371C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633BD7B-C86B-B551-CC45-469A403AA71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98BFB42-4AEE-DE21-C8A0-15019FE634E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8A9DD13-94AE-BB7E-47A2-48E9BD158DC7}"/>
              </a:ext>
            </a:extLst>
          </p:cNvPr>
          <p:cNvSpPr>
            <a:spLocks noGrp="1"/>
          </p:cNvSpPr>
          <p:nvPr>
            <p:ph type="sldNum" sz="quarter" idx="5"/>
          </p:nvPr>
        </p:nvSpPr>
        <p:spPr/>
        <p:txBody>
          <a:bodyPr/>
          <a:lstStyle/>
          <a:p>
            <a:fld id="{CE2D3722-B5ED-478C-B5AD-884992C969A5}" type="slidenum">
              <a:rPr lang="pt-BR" smtClean="0"/>
              <a:t>68</a:t>
            </a:fld>
            <a:endParaRPr lang="pt-BR"/>
          </a:p>
        </p:txBody>
      </p:sp>
    </p:spTree>
    <p:extLst>
      <p:ext uri="{BB962C8B-B14F-4D97-AF65-F5344CB8AC3E}">
        <p14:creationId xmlns:p14="http://schemas.microsoft.com/office/powerpoint/2010/main" val="26310778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F53FE-29D9-94F1-9D41-7E585C0639C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CEC669-0A64-C348-A460-D85C98E4970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4F816F3-61AF-D5EE-99E3-74BC0900C58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FA8E18C-EF75-9D7A-5283-A930C54FD2A4}"/>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37758186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8301B-1DEF-6B7B-3B70-AF27111782F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72BE404-18AD-81E5-500E-AA106B874F2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C7FC3EA-A07F-5BB7-A6AE-2821646DAD1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C52B06F-8B49-A747-2951-29C62ECECE34}"/>
              </a:ext>
            </a:extLst>
          </p:cNvPr>
          <p:cNvSpPr>
            <a:spLocks noGrp="1"/>
          </p:cNvSpPr>
          <p:nvPr>
            <p:ph type="sldNum" sz="quarter" idx="5"/>
          </p:nvPr>
        </p:nvSpPr>
        <p:spPr/>
        <p:txBody>
          <a:bodyPr/>
          <a:lstStyle/>
          <a:p>
            <a:fld id="{CE2D3722-B5ED-478C-B5AD-884992C969A5}" type="slidenum">
              <a:rPr lang="pt-BR" smtClean="0"/>
              <a:t>70</a:t>
            </a:fld>
            <a:endParaRPr lang="pt-BR"/>
          </a:p>
        </p:txBody>
      </p:sp>
    </p:spTree>
    <p:extLst>
      <p:ext uri="{BB962C8B-B14F-4D97-AF65-F5344CB8AC3E}">
        <p14:creationId xmlns:p14="http://schemas.microsoft.com/office/powerpoint/2010/main" val="5301484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09F62-5D0E-A68A-74AE-0BCDE1461A9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AAD410F-151F-83F9-5794-05304E6D4FB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0859B46-E24F-7F62-910A-29804AEF9D0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4D6D389-24B9-5F2D-C799-65DD7DCCE2F1}"/>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35425836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3953C-AB63-9270-C54C-6FC1AB06435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BB2F7D9-60EE-4AA0-7FCA-5239B80717D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8539B54-39FF-6295-84FB-2BBD7D64438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E03F092-CC02-4DDF-BEFD-28A491DF3D4D}"/>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7729202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55EA4-E171-5D0C-380D-F87770F3BAF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DDD9E97-839A-4C22-E638-13E51473BC9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FB4C13A-2807-0014-0632-3BBB2060DE0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122A256-AD59-37F0-CBC2-585505F6957C}"/>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42648253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57C93-29FB-B13B-D4E9-B0947B0359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E22F7B-9F81-B867-78E7-4930A0BAC52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7B61B34-CACA-6F86-65F7-4A707BC3690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7E62F5C-AB60-A7EE-8EC4-C4563A7F715A}"/>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6230505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122A1-0AA7-36A2-DE20-F2CC6B98A2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6211FFB-F1DC-2717-A25D-EB9CF69854F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8833808-B92C-F0B9-B763-9B7627A2CFA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BDDEE8-33FA-A664-B1AD-5AFD557CFCED}"/>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7973423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B50D-99C0-247B-AD72-E845E26616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AA950F-6F96-53C8-2624-A7481328B3C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6DF9D38-1CAE-315B-20A9-F911B16A9FA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EFC0609-8DE7-7B73-A868-4A7CC0EF2322}"/>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13504350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F46DA-F10C-AB3D-3A2B-6F09CABA9F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CB39F0A-7E0F-F51D-6A43-D3256C309EC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B20825E-E9C1-5740-FB5F-C71A599F7C6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30DE43B-EBB9-36A0-2F1C-9EEC4763AB84}"/>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30240264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87B33-27EB-831E-B215-64E09F8796F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01AC14-2C1E-8675-DFCD-67B286542CF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A7FA825-6B8B-56FA-47B8-6DAA24B7563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FB4AF3-8804-B29E-DC75-7E7B7297D47E}"/>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19174960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E0CF2-3249-6947-DC5A-6F660F18A2B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7EE8FA0-E14F-1E03-56ED-2BDD86E8808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BA2200D-CE72-62CC-06DE-522ED50735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6E014FB-E3DD-AD96-E220-74D48B790C71}"/>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41361987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11CB7-D84F-441E-4F44-996A559FBE5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26517FC-5027-2298-455B-DF030B2F63D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CE041B6-92F8-21A1-7989-3DECF1E2CD3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B58F928-FF89-EE23-BC2A-FDE46975549F}"/>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21871771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7A3AA-0AB4-C8A1-FD1B-B3A7C496876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09600F3-4AEE-E77A-E758-02C6C562381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B20F24-FA2D-0D39-5434-F5D6E76094C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F90C2BF-C75D-583D-9AA3-4C6D59A5A12B}"/>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25555907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0EC34-351C-F4DB-F9D4-A9A8E887EF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59AAF3-0998-3007-EAEF-1D34F3325B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D9E53DC-0182-A56F-129B-FEC94251E3E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772A5D6-3A24-CD32-F7C7-1DCF860B25AD}"/>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38222078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E133-1FA6-0DD2-9C3E-1BA75C5791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BE50DB-06E9-1534-8D22-F5BC47CFFEB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80F0F4C-0242-C655-21E5-3EFF16CF395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29E6E5A-D53F-25CA-3128-42F47C397CEC}"/>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12229749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472C-6C8D-CC96-6E48-16D1F261CA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66E3F99-67F3-0E25-C6F9-40EFAF23589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09894B-7EB5-DB8E-7C47-F9F187C6BF2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2A7ADD4-5F20-73E2-C854-91FBCE67BEE8}"/>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14275580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5F9B3-43EF-4454-09EB-2F52A81A582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E42F1DA-20DC-5290-508E-DFC3F06E29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14607EB-404C-B362-D277-F1C2C1628F8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15E4861-5620-46E1-13C3-93D5DA48EDDA}"/>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20911293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33023-CEED-E352-E0EB-50B7D950A35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CCCA289-7048-A4E2-A60D-DF4EFED8F77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4402F7D-809D-7086-9DBB-B14B6589194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0026203-69A6-5AF3-63EC-9ACCBE34544A}"/>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32611508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089C6-4392-04CA-47A5-F3CAD478EFA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636B381-F06B-66F4-FA5B-ED798BAB15D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B58B74D-B69D-4A09-C2CA-38239D77452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68F7E34-A148-FB26-9AE1-95A8BA45D0A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32938051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5A15-C427-6C93-8F27-15F00BC254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96C41AA-79AA-5D32-A7B3-6128474FF56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0269CC9-9E62-577D-EA89-99B35CE6C13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B7D7D92-350F-1DC8-4DED-7442C9BCAE8C}"/>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40964827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6807D-3116-3093-19B0-9357B9750A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C7CC949-591A-6E4D-9086-1780B065B4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26270F0-E5C9-087D-8B9B-E0803F82311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2742D1C-BBD0-5480-0CF4-E1910FB8FBBB}"/>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978121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9B378-C53A-19B2-6BE0-35DD1AE9E37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8665BFD-6062-2B90-B023-488CAFDE26D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D57CEC2-C94C-953C-8589-4753795EF20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38B82F-87A9-88F2-015E-2D96900E27FE}"/>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37334965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0B9B5-BBFF-FE77-A4FD-BF37246F9E4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F560ED0-83D9-4A88-72A9-0850BEE745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B21F597-AA51-67B0-1210-526270E79F2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6B38D0E-EF32-0E81-B9FA-6C84DCA6334B}"/>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34232378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0C44C-BCBA-DE2E-36F6-490A40E530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1C195C-17E6-4902-FDAD-9683D8DD9B1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335132F-AFC4-3F45-80C6-606F75E8DE5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1D05E37-3F93-FB14-D0DB-337C59CC8F0F}"/>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20049307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6B395-C0B7-19AE-3F2A-D97E567DFF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2596720-5892-5133-332C-529B556FF3C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653513F-2409-F335-53F7-2E692AD2AED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3328482-71DC-2C8B-7093-2BE71A9F82F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42261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ADD6C-EF3F-E19A-6AAA-D4966F4662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F529027-8DFA-C3EC-A9CF-026FF055B63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A3F6BAA-C326-88D7-97E2-E0D1A9BE12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E612C77-7E26-38E4-2CE4-461EC6513110}"/>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2213412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8EB8A-BE99-9339-9D10-5A74C144B67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BC1C61E-CFE9-5396-F52B-F6297E7E8A4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8770A96-BD87-42FD-6BEF-947A7742070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C78E84B-5230-E7FD-CAD7-5295C7D3144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23216857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AA55A-4653-A7AB-F9A3-CAD896160A4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B9DD8A-F18E-7A58-1489-C41A7D25B6B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F136C8A-4250-2B1D-022E-06C8821E7BA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0877735-6CEC-8DA1-CBE9-45728AC10455}"/>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13680787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C49C-85E1-4216-33ED-4937E8F956C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A4C4A55-2D17-69F2-A748-5711AB3A3C3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A36AEEC-0EDC-6C24-6D1E-E8EAE676F2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25776EC-54A1-7400-5F47-884AD03DC758}"/>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2031950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E108-C31B-23EF-DF89-7C8B77D9122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FFCAC0A-8833-06ED-82FA-FC3A3DBE592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CA4B1BF-1042-EB50-5B62-D47FED0A5E8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3225B91-750E-B4DD-0A3D-B689D8968D26}"/>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34945068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0B815-E732-CBDF-9A74-0DE1BF8FAB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46F9C65-9662-AC4D-D399-F170B154AD5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C1D8DA0-FF70-0DED-1923-225ED0968AD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1A40022-713D-BDB7-A18A-BF66F986B2EE}"/>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27739632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02939-C65B-112E-267D-A2058765E9A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A658F6D-29E1-594C-7334-2182FD15759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6B75AB9-2741-BF75-B258-64EC3D16A92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B84DCD2-5520-5326-5704-CD2BEEFDFA03}"/>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2823273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DA37-9A8B-2E4C-8F9D-A6D7364BEBD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C810D6D-1CD1-DF88-794C-E393505D84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F81D65D-5027-92D6-77F8-31AEB32DDDD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95869A1-A47F-6FAD-AA2B-5B27CEF7E61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21578810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2C35-36DD-685C-669E-4EF3E0D985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AC81354-5073-61DF-0111-2AC41BC97AE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CA367DE-A673-46FE-4DE4-41951D9DC82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A908CB8-BF6F-23DA-2BE9-A31C0FD0A6DA}"/>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5231658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5A56F-74FE-B0D1-9188-DAE8E95DB8B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9326BB4-F6FC-8289-C454-D9A65AB28FD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74163EF-2C70-755A-5E00-7130251176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22E1C3A-408C-D436-4E89-4381F375E149}"/>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20108824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D7F9A-FDE7-26F0-813C-49F2E46233D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309C213-0CA7-86FF-C215-6A1D0FFE93F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2CD0410-A545-4DC0-043A-342C2225C06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12FFFB0-E6E1-BB13-5F9A-8E97347D3F1E}"/>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3112846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8" y="49534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2215991"/>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o primeiro gênero textual que será trabalhado nas atividades, a seguir, é o “Artigo de Opinião.” O trabalho com esse gênero textual vai seguir a metodologia de “sequência didática”. O objetivo é contribuir com a sua aprendizagem. Assim, vamos aproveitar a oportunidade para ler, interpretar, analisar, refletir, debater sobre o texto jornalístico e ao final do estudo desse gênero, você vai escrever um “artigo de opinião”. Para isso, vamos seguir algumas etapas que facilitam o desenvolvimento das atividades. Contamos com você!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ela 7">
            <a:extLst>
              <a:ext uri="{FF2B5EF4-FFF2-40B4-BE49-F238E27FC236}">
                <a16:creationId xmlns:a16="http://schemas.microsoft.com/office/drawing/2014/main" id="{44CD8D47-8AAF-777F-3856-5759B78C704D}"/>
              </a:ext>
            </a:extLst>
          </p:cNvPr>
          <p:cNvGraphicFramePr>
            <a:graphicFrameLocks noGrp="1"/>
          </p:cNvGraphicFramePr>
          <p:nvPr>
            <p:extLst>
              <p:ext uri="{D42A27DB-BD31-4B8C-83A1-F6EECF244321}">
                <p14:modId xmlns:p14="http://schemas.microsoft.com/office/powerpoint/2010/main" val="2329395589"/>
              </p:ext>
            </p:extLst>
          </p:nvPr>
        </p:nvGraphicFramePr>
        <p:xfrm>
          <a:off x="363894" y="1648719"/>
          <a:ext cx="11448661" cy="1920240"/>
        </p:xfrm>
        <a:graphic>
          <a:graphicData uri="http://schemas.openxmlformats.org/drawingml/2006/table">
            <a:tbl>
              <a:tblPr firstRow="1" bandRow="1">
                <a:tableStyleId>{5C22544A-7EE6-4342-B048-85BDC9FD1C3A}</a:tableStyleId>
              </a:tblPr>
              <a:tblGrid>
                <a:gridCol w="11448661">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Sequência didática </a:t>
                      </a:r>
                      <a:r>
                        <a:rPr lang="pt-BR" sz="2300" b="0" kern="1200" dirty="0">
                          <a:solidFill>
                            <a:schemeClr val="tx1"/>
                          </a:solidFill>
                          <a:effectLst/>
                          <a:latin typeface="Arial Narrow" panose="020B0606020202030204" pitchFamily="34" charset="0"/>
                          <a:ea typeface="+mn-ea"/>
                          <a:cs typeface="+mn-cs"/>
                        </a:rPr>
                        <a:t>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400" b="0" kern="1200" dirty="0">
                          <a:solidFill>
                            <a:schemeClr val="tx1"/>
                          </a:solidFill>
                          <a:effectLst/>
                          <a:latin typeface="Arial Narrow" panose="020B0606020202030204" pitchFamily="34" charset="0"/>
                          <a:ea typeface="+mn-ea"/>
                          <a:cs typeface="+mn-cs"/>
                        </a:rPr>
                        <a:t>Disponível em: https://educador.brasilescola.uol.com.br/</a:t>
                      </a:r>
                      <a:r>
                        <a:rPr lang="pt-BR" sz="1400" b="0" kern="1200" dirty="0" err="1">
                          <a:solidFill>
                            <a:schemeClr val="tx1"/>
                          </a:solidFill>
                          <a:effectLst/>
                          <a:latin typeface="Arial Narrow" panose="020B0606020202030204" pitchFamily="34" charset="0"/>
                          <a:ea typeface="+mn-ea"/>
                          <a:cs typeface="+mn-cs"/>
                        </a:rPr>
                        <a:t>stratégias</a:t>
                      </a:r>
                      <a:r>
                        <a:rPr lang="pt-BR" sz="1400" b="0" kern="1200" dirty="0">
                          <a:solidFill>
                            <a:schemeClr val="tx1"/>
                          </a:solidFill>
                          <a:effectLst/>
                          <a:latin typeface="Arial Narrow" panose="020B0606020202030204" pitchFamily="34" charset="0"/>
                          <a:ea typeface="+mn-ea"/>
                          <a:cs typeface="+mn-cs"/>
                        </a:rPr>
                        <a:t>-ensino/sequencia-didatica-para-ensino-genero-textual-artigo-opiniao.htm. Acesso em: 23 set. 2025. Adaptado.</a:t>
                      </a:r>
                      <a:endParaRPr lang="pt-BR" sz="14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9" name="Imagem 8" descr="Interface gráfica do usuário, Texto, Aplicativo&#10;&#10;O conteúdo gerado por IA pode estar incorreto.">
            <a:extLst>
              <a:ext uri="{FF2B5EF4-FFF2-40B4-BE49-F238E27FC236}">
                <a16:creationId xmlns:a16="http://schemas.microsoft.com/office/drawing/2014/main" id="{481B073A-555F-79D3-3944-5A96C5F80068}"/>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63894" y="607041"/>
            <a:ext cx="2892490" cy="1160795"/>
          </a:xfrm>
          <a:prstGeom prst="rect">
            <a:avLst/>
          </a:prstGeom>
          <a:noFill/>
          <a:ln>
            <a:noFill/>
          </a:ln>
          <a:extLst>
            <a:ext uri="{53640926-AAD7-44D8-BBD7-CCE9431645EC}">
              <a14:shadowObscured xmlns:a14="http://schemas.microsoft.com/office/drawing/2010/main"/>
            </a:ext>
          </a:extLst>
        </p:spPr>
      </p:pic>
      <p:graphicFrame>
        <p:nvGraphicFramePr>
          <p:cNvPr id="10" name="Tabela 9">
            <a:extLst>
              <a:ext uri="{FF2B5EF4-FFF2-40B4-BE49-F238E27FC236}">
                <a16:creationId xmlns:a16="http://schemas.microsoft.com/office/drawing/2014/main" id="{D7C3FED7-EAC8-AE30-9DD6-A3A0F095AD7D}"/>
              </a:ext>
            </a:extLst>
          </p:cNvPr>
          <p:cNvGraphicFramePr>
            <a:graphicFrameLocks noGrp="1"/>
          </p:cNvGraphicFramePr>
          <p:nvPr>
            <p:extLst>
              <p:ext uri="{D42A27DB-BD31-4B8C-83A1-F6EECF244321}">
                <p14:modId xmlns:p14="http://schemas.microsoft.com/office/powerpoint/2010/main" val="422371365"/>
              </p:ext>
            </p:extLst>
          </p:nvPr>
        </p:nvGraphicFramePr>
        <p:xfrm>
          <a:off x="371669" y="3750321"/>
          <a:ext cx="11448661" cy="2194560"/>
        </p:xfrm>
        <a:graphic>
          <a:graphicData uri="http://schemas.openxmlformats.org/drawingml/2006/table">
            <a:tbl>
              <a:tblPr firstRow="1" bandRow="1">
                <a:tableStyleId>{5C22544A-7EE6-4342-B048-85BDC9FD1C3A}</a:tableStyleId>
              </a:tblPr>
              <a:tblGrid>
                <a:gridCol w="11448661">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Prática de Oralidade </a:t>
                      </a:r>
                    </a:p>
                    <a:p>
                      <a:pPr algn="just"/>
                      <a:r>
                        <a:rPr lang="pt-BR" sz="23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5FE28DE-00F6-6957-3DCF-C75B392AC2A6}"/>
              </a:ext>
            </a:extLst>
          </p:cNvPr>
          <p:cNvGraphicFramePr>
            <a:graphicFrameLocks noGrp="1"/>
          </p:cNvGraphicFramePr>
          <p:nvPr>
            <p:extLst>
              <p:ext uri="{D42A27DB-BD31-4B8C-83A1-F6EECF244321}">
                <p14:modId xmlns:p14="http://schemas.microsoft.com/office/powerpoint/2010/main" val="2252541346"/>
              </p:ext>
            </p:extLst>
          </p:nvPr>
        </p:nvGraphicFramePr>
        <p:xfrm>
          <a:off x="293135" y="952931"/>
          <a:ext cx="11605729" cy="3947160"/>
        </p:xfrm>
        <a:graphic>
          <a:graphicData uri="http://schemas.openxmlformats.org/drawingml/2006/table">
            <a:tbl>
              <a:tblPr firstRow="1" bandRow="1">
                <a:tableStyleId>{5C22544A-7EE6-4342-B048-85BDC9FD1C3A}</a:tableStyleId>
              </a:tblPr>
              <a:tblGrid>
                <a:gridCol w="11605729">
                  <a:extLst>
                    <a:ext uri="{9D8B030D-6E8A-4147-A177-3AD203B41FA5}">
                      <a16:colId xmlns:a16="http://schemas.microsoft.com/office/drawing/2014/main" val="3726038772"/>
                    </a:ext>
                  </a:extLst>
                </a:gridCol>
              </a:tblGrid>
              <a:tr h="370840">
                <a:tc>
                  <a:txBody>
                    <a:bodyPr/>
                    <a:lstStyle/>
                    <a:p>
                      <a:r>
                        <a:rPr lang="pt-BR" sz="2300" b="1" kern="1200" dirty="0">
                          <a:solidFill>
                            <a:schemeClr val="tx1"/>
                          </a:solidFill>
                          <a:effectLst/>
                          <a:latin typeface="Arial Narrow" panose="020B0606020202030204" pitchFamily="34" charset="0"/>
                          <a:ea typeface="+mn-ea"/>
                          <a:cs typeface="+mn-cs"/>
                        </a:rPr>
                        <a:t>Etapa 1</a:t>
                      </a:r>
                    </a:p>
                    <a:p>
                      <a:pPr marL="457200" indent="-457200">
                        <a:buAutoNum type="arabicPeriod"/>
                      </a:pPr>
                      <a:r>
                        <a:rPr lang="pt-BR" sz="2300" b="1" kern="1200" dirty="0">
                          <a:solidFill>
                            <a:schemeClr val="tx1"/>
                          </a:solidFill>
                          <a:effectLst/>
                          <a:latin typeface="Arial Narrow" panose="020B0606020202030204" pitchFamily="34" charset="0"/>
                          <a:ea typeface="+mn-ea"/>
                          <a:cs typeface="+mn-cs"/>
                        </a:rPr>
                        <a:t>Vamos conversar?</a:t>
                      </a: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3318660"/>
                  </a:ext>
                </a:extLst>
              </a:tr>
            </a:tbl>
          </a:graphicData>
        </a:graphic>
      </p:graphicFrame>
      <p:sp>
        <p:nvSpPr>
          <p:cNvPr id="3" name="CaixaDeTexto 2">
            <a:extLst>
              <a:ext uri="{FF2B5EF4-FFF2-40B4-BE49-F238E27FC236}">
                <a16:creationId xmlns:a16="http://schemas.microsoft.com/office/drawing/2014/main" id="{E7443CC1-5267-848D-AB6A-23B68F3C770C}"/>
              </a:ext>
            </a:extLst>
          </p:cNvPr>
          <p:cNvSpPr txBox="1"/>
          <p:nvPr/>
        </p:nvSpPr>
        <p:spPr>
          <a:xfrm>
            <a:off x="8528181" y="3520349"/>
            <a:ext cx="3340359" cy="830997"/>
          </a:xfrm>
          <a:prstGeom prst="rect">
            <a:avLst/>
          </a:prstGeom>
          <a:noFill/>
          <a:ln>
            <a:noFill/>
          </a:ln>
        </p:spPr>
        <p:txBody>
          <a:bodyPr wrap="square" rtlCol="0">
            <a:spAutoFit/>
          </a:bodyPr>
          <a:lstStyle/>
          <a:p>
            <a:pPr algn="r"/>
            <a:r>
              <a:rPr lang="pt-BR" sz="1200" dirty="0">
                <a:latin typeface="Arial Narrow" panose="020B0606020202030204" pitchFamily="34" charset="0"/>
              </a:rPr>
              <a:t>Disponível em: https://img.freepik.com/vetores-gratis/pessoas-passando-tempo-na-sala-de-estar_1308-94951.jpg?semt=ais_hybrid&amp;w=740&amp;q=80.Acesso em 21 set. 2025.</a:t>
            </a:r>
          </a:p>
        </p:txBody>
      </p:sp>
      <p:pic>
        <p:nvPicPr>
          <p:cNvPr id="4" name="Imagem 3" descr="Vetores de Adolescentes conversando pais - Baixe vetores grátis de alta  qualidade do Freepik | Freepik">
            <a:extLst>
              <a:ext uri="{FF2B5EF4-FFF2-40B4-BE49-F238E27FC236}">
                <a16:creationId xmlns:a16="http://schemas.microsoft.com/office/drawing/2014/main" id="{E615A3E9-54FB-DCE3-9C83-B6317FB0AF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1583" y="1241508"/>
            <a:ext cx="3436957" cy="2278841"/>
          </a:xfrm>
          <a:prstGeom prst="rect">
            <a:avLst/>
          </a:prstGeom>
          <a:noFill/>
          <a:ln>
            <a:noFill/>
          </a:ln>
        </p:spPr>
      </p:pic>
      <p:sp>
        <p:nvSpPr>
          <p:cNvPr id="6" name="CaixaDeTexto 5">
            <a:extLst>
              <a:ext uri="{FF2B5EF4-FFF2-40B4-BE49-F238E27FC236}">
                <a16:creationId xmlns:a16="http://schemas.microsoft.com/office/drawing/2014/main" id="{2666FF35-36A9-1FAE-4348-219ADD5517E1}"/>
              </a:ext>
            </a:extLst>
          </p:cNvPr>
          <p:cNvSpPr txBox="1"/>
          <p:nvPr/>
        </p:nvSpPr>
        <p:spPr>
          <a:xfrm>
            <a:off x="323460" y="1698741"/>
            <a:ext cx="8204721" cy="3277820"/>
          </a:xfrm>
          <a:prstGeom prst="rect">
            <a:avLst/>
          </a:prstGeom>
          <a:noFill/>
        </p:spPr>
        <p:txBody>
          <a:bodyPr wrap="square">
            <a:spAutoFit/>
          </a:bodyPr>
          <a:lstStyle/>
          <a:p>
            <a:r>
              <a:rPr lang="pt-BR" sz="2300" b="0" kern="1200" dirty="0">
                <a:solidFill>
                  <a:schemeClr val="tx1"/>
                </a:solidFill>
                <a:effectLst/>
                <a:latin typeface="Arial Narrow" panose="020B0606020202030204" pitchFamily="34" charset="0"/>
                <a:ea typeface="+mn-ea"/>
                <a:cs typeface="+mn-cs"/>
              </a:rPr>
              <a:t>- Você costuma prestar atenção em problemas que acontecem no lugar onde você vive? Na sociedade atual? Ou no país?</a:t>
            </a:r>
          </a:p>
          <a:p>
            <a:r>
              <a:rPr lang="pt-BR" sz="2300" b="0" kern="1200" dirty="0">
                <a:solidFill>
                  <a:schemeClr val="tx1"/>
                </a:solidFill>
                <a:effectLst/>
                <a:latin typeface="Arial Narrow" panose="020B0606020202030204" pitchFamily="34" charset="0"/>
                <a:ea typeface="+mn-ea"/>
                <a:cs typeface="+mn-cs"/>
              </a:rPr>
              <a:t>- Esses problemas geralmente criam polêmicas? Ou seja, gera opiniões “contra” e “a favor” de determinado assunto?</a:t>
            </a:r>
          </a:p>
          <a:p>
            <a:r>
              <a:rPr lang="pt-BR" sz="2300" b="0" kern="1200" dirty="0">
                <a:solidFill>
                  <a:schemeClr val="tx1"/>
                </a:solidFill>
                <a:effectLst/>
                <a:latin typeface="Arial Narrow" panose="020B0606020202030204" pitchFamily="34" charset="0"/>
                <a:ea typeface="+mn-ea"/>
                <a:cs typeface="+mn-cs"/>
              </a:rPr>
              <a:t>- Você costumar ter uma opinião, um ponto de vista sobre assuntos que você discute com outras pessoas?</a:t>
            </a:r>
          </a:p>
          <a:p>
            <a:r>
              <a:rPr lang="pt-BR" sz="2300" b="0" kern="1200" dirty="0">
                <a:solidFill>
                  <a:schemeClr val="tx1"/>
                </a:solidFill>
                <a:effectLst/>
                <a:latin typeface="Arial Narrow" panose="020B0606020202030204" pitchFamily="34" charset="0"/>
                <a:ea typeface="+mn-ea"/>
                <a:cs typeface="+mn-cs"/>
              </a:rPr>
              <a:t>- Você conhece o gênero textual “Artigo de Opinião”?</a:t>
            </a:r>
            <a:r>
              <a:rPr lang="pt-BR" sz="2300" b="0" dirty="0">
                <a:solidFill>
                  <a:schemeClr val="tx1"/>
                </a:solidFill>
                <a:effectLst/>
                <a:latin typeface="Arial Narrow" panose="020B0606020202030204" pitchFamily="34" charset="0"/>
              </a:rPr>
              <a:t> </a:t>
            </a:r>
          </a:p>
          <a:p>
            <a:r>
              <a:rPr lang="pt-BR" sz="2300" b="0" kern="1200" dirty="0">
                <a:solidFill>
                  <a:schemeClr val="tx1"/>
                </a:solidFill>
                <a:effectLst/>
                <a:latin typeface="Arial Narrow" panose="020B0606020202030204" pitchFamily="34" charset="0"/>
                <a:ea typeface="+mn-ea"/>
                <a:cs typeface="+mn-cs"/>
              </a:rPr>
              <a:t>- Você acha que esse gênero textual é produzido com qual objetivo?</a:t>
            </a:r>
          </a:p>
          <a:p>
            <a:r>
              <a:rPr lang="pt-BR" sz="2300" b="0" kern="1200" dirty="0">
                <a:solidFill>
                  <a:schemeClr val="tx1"/>
                </a:solidFill>
                <a:effectLst/>
                <a:latin typeface="Arial Narrow" panose="020B0606020202030204" pitchFamily="34" charset="0"/>
                <a:ea typeface="+mn-ea"/>
                <a:cs typeface="+mn-cs"/>
              </a:rPr>
              <a:t>- Você sabe onde esse tipo de texto é publicado?</a:t>
            </a:r>
            <a:endParaRPr lang="pt-BR" sz="2300" b="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810656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2835B-1498-92F2-3776-1632A561ED1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FC49CB7-70BB-A580-7522-D2EBDAE59F43}"/>
              </a:ext>
            </a:extLst>
          </p:cNvPr>
          <p:cNvGraphicFramePr>
            <a:graphicFrameLocks noGrp="1"/>
          </p:cNvGraphicFramePr>
          <p:nvPr>
            <p:extLst>
              <p:ext uri="{D42A27DB-BD31-4B8C-83A1-F6EECF244321}">
                <p14:modId xmlns:p14="http://schemas.microsoft.com/office/powerpoint/2010/main" val="2560046811"/>
              </p:ext>
            </p:extLst>
          </p:nvPr>
        </p:nvGraphicFramePr>
        <p:xfrm>
          <a:off x="306355" y="1179165"/>
          <a:ext cx="11579289" cy="5349240"/>
        </p:xfrm>
        <a:graphic>
          <a:graphicData uri="http://schemas.openxmlformats.org/drawingml/2006/table">
            <a:tbl>
              <a:tblPr firstRow="1" bandRow="1">
                <a:tableStyleId>{5C22544A-7EE6-4342-B048-85BDC9FD1C3A}</a:tableStyleId>
              </a:tblPr>
              <a:tblGrid>
                <a:gridCol w="11579289">
                  <a:extLst>
                    <a:ext uri="{9D8B030D-6E8A-4147-A177-3AD203B41FA5}">
                      <a16:colId xmlns:a16="http://schemas.microsoft.com/office/drawing/2014/main" val="3726038772"/>
                    </a:ext>
                  </a:extLst>
                </a:gridCol>
              </a:tblGrid>
              <a:tr h="5230965">
                <a:tc>
                  <a:txBody>
                    <a:bodyPr/>
                    <a:lstStyle/>
                    <a:p>
                      <a:pPr marL="0" indent="541338" algn="just"/>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artigo de opinião</a:t>
                      </a:r>
                      <a:r>
                        <a:rPr lang="pt-BR" sz="2300" b="0" kern="1200" dirty="0">
                          <a:solidFill>
                            <a:schemeClr val="tx1"/>
                          </a:solidFill>
                          <a:effectLst/>
                          <a:latin typeface="Arial Narrow" panose="020B0606020202030204" pitchFamily="34" charset="0"/>
                          <a:ea typeface="+mn-ea"/>
                          <a:cs typeface="+mn-cs"/>
                        </a:rPr>
                        <a:t>” é um gênero textual/discursivo que se vale da argumentação para analisar, avaliar e responder a uma questão controversa/polêmica, pois expõe o ponto de vista de um articulista (quem escreve o texto), que pode ou não ser uma autoridade no assunto abordado. Na maioria das vezes, são debatidos temas da atualidade, de ordem social, política, econômica ou cultural de interesse dos leitores. No artigo de opinião, interessa mais a análise e o posicionamento do autor e menos a apresentação dos acontecimentos sociais em si. Desse modo, o processo interativo e dialógico se sustenta pela construção de um ponto de vista (tese).</a:t>
                      </a:r>
                    </a:p>
                    <a:p>
                      <a:pPr algn="just"/>
                      <a:r>
                        <a:rPr lang="pt-BR" sz="2300" b="1" kern="1200" dirty="0">
                          <a:solidFill>
                            <a:schemeClr val="tx1"/>
                          </a:solidFill>
                          <a:effectLst/>
                          <a:latin typeface="Arial Narrow" panose="020B0606020202030204" pitchFamily="34" charset="0"/>
                          <a:ea typeface="+mn-ea"/>
                          <a:cs typeface="+mn-cs"/>
                        </a:rPr>
                        <a:t>Considerações importantes sobre o gênero textual “Artigo de Opinião.”</a:t>
                      </a:r>
                    </a:p>
                    <a:p>
                      <a:pPr marL="0" indent="447675" algn="just"/>
                      <a:r>
                        <a:rPr lang="pt-BR" sz="2300" b="0" kern="1200" dirty="0">
                          <a:solidFill>
                            <a:schemeClr val="tx1"/>
                          </a:solidFill>
                          <a:effectLst/>
                          <a:latin typeface="Arial Narrow" panose="020B0606020202030204" pitchFamily="34" charset="0"/>
                          <a:ea typeface="+mn-ea"/>
                          <a:cs typeface="+mn-cs"/>
                        </a:rPr>
                        <a:t>O gênero textual “</a:t>
                      </a:r>
                      <a:r>
                        <a:rPr lang="pt-BR" sz="2300" b="1" kern="1200" dirty="0">
                          <a:solidFill>
                            <a:schemeClr val="tx1"/>
                          </a:solidFill>
                          <a:effectLst/>
                          <a:latin typeface="Arial Narrow" panose="020B0606020202030204" pitchFamily="34" charset="0"/>
                          <a:ea typeface="+mn-ea"/>
                          <a:cs typeface="+mn-cs"/>
                        </a:rPr>
                        <a:t>artigo de opinião</a:t>
                      </a:r>
                      <a:r>
                        <a:rPr lang="pt-BR" sz="2300" b="0" kern="1200" dirty="0">
                          <a:solidFill>
                            <a:schemeClr val="tx1"/>
                          </a:solidFill>
                          <a:effectLst/>
                          <a:latin typeface="Arial Narrow" panose="020B0606020202030204" pitchFamily="34" charset="0"/>
                          <a:ea typeface="+mn-ea"/>
                          <a:cs typeface="+mn-cs"/>
                        </a:rPr>
                        <a:t>”, faz parte do agrupamento “argumentar”, por suas próprias características, como a discussão de assuntos que circulam na sociedade, sobretudo os polêmicos, que exigem posicionamentos que buscam aceitação ou refutação, por meio da sustentação construída com argumentos consistentes para convencer e persuadir o leitor.</a:t>
                      </a:r>
                    </a:p>
                    <a:p>
                      <a:pPr algn="just"/>
                      <a:r>
                        <a:rPr lang="pt-BR" sz="2300" b="1" kern="1200" dirty="0">
                          <a:solidFill>
                            <a:schemeClr val="tx1"/>
                          </a:solidFill>
                          <a:effectLst/>
                          <a:latin typeface="Arial Narrow" panose="020B0606020202030204" pitchFamily="34" charset="0"/>
                          <a:ea typeface="+mn-ea"/>
                          <a:cs typeface="+mn-cs"/>
                        </a:rPr>
                        <a:t>Argumentar</a:t>
                      </a:r>
                      <a:r>
                        <a:rPr lang="pt-BR" sz="2300" b="0" kern="1200" dirty="0">
                          <a:solidFill>
                            <a:schemeClr val="tx1"/>
                          </a:solidFill>
                          <a:effectLst/>
                          <a:latin typeface="Arial Narrow" panose="020B0606020202030204" pitchFamily="34" charset="0"/>
                          <a:ea typeface="+mn-ea"/>
                          <a:cs typeface="+mn-cs"/>
                        </a:rPr>
                        <a:t> é explicitar um raciocínio, uma comprovação, ou um indício do qual pode ser tirado uma dedução ou consequência, isto é, para argumentar, é necessário esclarecer os motivos, as razões, as causas que levam uma opinião ser aceita. É essencial compreender que a argumentação efetiva requer 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3318660"/>
                  </a:ext>
                </a:extLst>
              </a:tr>
            </a:tbl>
          </a:graphicData>
        </a:graphic>
      </p:graphicFrame>
      <p:sp>
        <p:nvSpPr>
          <p:cNvPr id="7" name="CaixaDeTexto 6">
            <a:extLst>
              <a:ext uri="{FF2B5EF4-FFF2-40B4-BE49-F238E27FC236}">
                <a16:creationId xmlns:a16="http://schemas.microsoft.com/office/drawing/2014/main" id="{3B6CB49E-8B2F-2D90-AA8E-DAE7FA83FF73}"/>
              </a:ext>
            </a:extLst>
          </p:cNvPr>
          <p:cNvSpPr txBox="1"/>
          <p:nvPr/>
        </p:nvSpPr>
        <p:spPr>
          <a:xfrm>
            <a:off x="203718" y="732953"/>
            <a:ext cx="11784564"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8733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97199-22E0-4373-6FB7-7C9A99F0204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0EDD5A1-4652-501E-DD06-C5E9EC4018CA}"/>
              </a:ext>
            </a:extLst>
          </p:cNvPr>
          <p:cNvGraphicFramePr>
            <a:graphicFrameLocks noGrp="1"/>
          </p:cNvGraphicFramePr>
          <p:nvPr>
            <p:extLst>
              <p:ext uri="{D42A27DB-BD31-4B8C-83A1-F6EECF244321}">
                <p14:modId xmlns:p14="http://schemas.microsoft.com/office/powerpoint/2010/main" val="2315509204"/>
              </p:ext>
            </p:extLst>
          </p:nvPr>
        </p:nvGraphicFramePr>
        <p:xfrm>
          <a:off x="306355" y="871255"/>
          <a:ext cx="11579290" cy="2895600"/>
        </p:xfrm>
        <a:graphic>
          <a:graphicData uri="http://schemas.openxmlformats.org/drawingml/2006/table">
            <a:tbl>
              <a:tblPr firstRow="1" bandRow="1">
                <a:tableStyleId>{5C22544A-7EE6-4342-B048-85BDC9FD1C3A}</a:tableStyleId>
              </a:tblPr>
              <a:tblGrid>
                <a:gridCol w="11579290">
                  <a:extLst>
                    <a:ext uri="{9D8B030D-6E8A-4147-A177-3AD203B41FA5}">
                      <a16:colId xmlns:a16="http://schemas.microsoft.com/office/drawing/2014/main" val="3726038772"/>
                    </a:ext>
                  </a:extLst>
                </a:gridCol>
              </a:tblGrid>
              <a:tr h="370840">
                <a:tc>
                  <a:txBody>
                    <a:bodyPr/>
                    <a:lstStyle/>
                    <a:p>
                      <a:pPr marL="0" indent="0" algn="just"/>
                      <a:r>
                        <a:rPr lang="pt-BR" sz="2300" b="0" kern="1200" dirty="0">
                          <a:solidFill>
                            <a:schemeClr val="tx1"/>
                          </a:solidFill>
                          <a:effectLst/>
                          <a:latin typeface="Arial Narrow" panose="020B0606020202030204" pitchFamily="34" charset="0"/>
                          <a:ea typeface="+mn-ea"/>
                          <a:cs typeface="+mn-cs"/>
                        </a:rPr>
                        <a:t>causas que levam uma opinião ser aceita. É essencial compreender que a argumentação efetiva requer o uso das “</a:t>
                      </a:r>
                      <a:r>
                        <a:rPr lang="pt-BR" sz="2300" b="1" kern="1200" dirty="0">
                          <a:solidFill>
                            <a:schemeClr val="tx1"/>
                          </a:solidFill>
                          <a:effectLst/>
                          <a:latin typeface="Arial Narrow" panose="020B0606020202030204" pitchFamily="34" charset="0"/>
                          <a:ea typeface="+mn-ea"/>
                          <a:cs typeface="+mn-cs"/>
                        </a:rPr>
                        <a:t>vozes textuais</a:t>
                      </a:r>
                      <a:r>
                        <a:rPr lang="pt-BR" sz="2300" b="0" kern="1200" dirty="0">
                          <a:solidFill>
                            <a:schemeClr val="tx1"/>
                          </a:solidFill>
                          <a:effectLst/>
                          <a:latin typeface="Arial Narrow" panose="020B0606020202030204" pitchFamily="34" charset="0"/>
                          <a:ea typeface="+mn-ea"/>
                          <a:cs typeface="+mn-cs"/>
                        </a:rPr>
                        <a:t>”, das “</a:t>
                      </a:r>
                      <a:r>
                        <a:rPr lang="pt-BR" sz="2300" b="1" kern="1200" dirty="0">
                          <a:solidFill>
                            <a:schemeClr val="tx1"/>
                          </a:solidFill>
                          <a:effectLst/>
                          <a:latin typeface="Arial Narrow" panose="020B0606020202030204" pitchFamily="34" charset="0"/>
                          <a:ea typeface="+mn-ea"/>
                          <a:cs typeface="+mn-cs"/>
                        </a:rPr>
                        <a:t>estratégias de argumentação</a:t>
                      </a:r>
                      <a:r>
                        <a:rPr lang="pt-BR" sz="2300" b="0" kern="1200" dirty="0">
                          <a:solidFill>
                            <a:schemeClr val="tx1"/>
                          </a:solidFill>
                          <a:effectLst/>
                          <a:latin typeface="Arial Narrow" panose="020B0606020202030204" pitchFamily="34" charset="0"/>
                          <a:ea typeface="+mn-ea"/>
                          <a:cs typeface="+mn-cs"/>
                        </a:rPr>
                        <a:t>” como dados estatísticos, pesquisas, fatos comprovados, experiências científicas realizadas por cientistas de uma determinada área, pela fala ou pelo discurso de um escritor, filósofo, sociólogo, entre outros especializados no assunto. Todas essas estratégias apresentadas são “vozes textuais/intertextos, que na construção  do texto “dissertativo-argumentativo”, em especial, no gênero textual “artigo de opinião”,  se tornam “argumentos” de autoridade, exemplificação, causa/consequência, evidência entre outros. </a:t>
                      </a:r>
                    </a:p>
                    <a:p>
                      <a:pPr algn="just"/>
                      <a:r>
                        <a:rPr lang="pt-BR" sz="2300" b="1" kern="1200" dirty="0">
                          <a:solidFill>
                            <a:schemeClr val="tx1"/>
                          </a:solidFill>
                          <a:effectLst/>
                          <a:latin typeface="Arial Narrow" panose="020B0606020202030204" pitchFamily="34" charset="0"/>
                          <a:ea typeface="+mn-ea"/>
                          <a:cs typeface="+mn-cs"/>
                        </a:rPr>
                        <a:t>Artigo de opinião</a:t>
                      </a:r>
                      <a:r>
                        <a:rPr lang="pt-BR" sz="2300" b="0" kern="1200" dirty="0">
                          <a:solidFill>
                            <a:schemeClr val="tx1"/>
                          </a:solidFill>
                          <a:effectLst/>
                          <a:latin typeface="Arial Narrow" panose="020B0606020202030204" pitchFamily="34" charset="0"/>
                          <a:ea typeface="+mn-ea"/>
                          <a:cs typeface="+mn-cs"/>
                        </a:rPr>
                        <a:t>: Onde circulam / Quem escreve / Para quem ler /  Com que objetivo.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3318660"/>
                  </a:ext>
                </a:extLst>
              </a:tr>
            </a:tbl>
          </a:graphicData>
        </a:graphic>
      </p:graphicFrame>
      <p:sp>
        <p:nvSpPr>
          <p:cNvPr id="4" name="CaixaDeTexto 3">
            <a:extLst>
              <a:ext uri="{FF2B5EF4-FFF2-40B4-BE49-F238E27FC236}">
                <a16:creationId xmlns:a16="http://schemas.microsoft.com/office/drawing/2014/main" id="{D2ACE721-FF71-DF26-9629-401E30DF81D1}"/>
              </a:ext>
            </a:extLst>
          </p:cNvPr>
          <p:cNvSpPr txBox="1"/>
          <p:nvPr/>
        </p:nvSpPr>
        <p:spPr>
          <a:xfrm>
            <a:off x="306354" y="4198438"/>
            <a:ext cx="11579289" cy="1508105"/>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convidamos você a ler os textos com atenção, pois é importante se apropriar da temática abordada e do gênero textual.  Para isso, é preciso interpretar/compreender e fazer as possíveis inferências, pois esse “passo a passo” auxilia você na resolução das atividades propostas.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673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449122446"/>
              </p:ext>
            </p:extLst>
          </p:nvPr>
        </p:nvGraphicFramePr>
        <p:xfrm>
          <a:off x="270588" y="1960637"/>
          <a:ext cx="11650824" cy="2651760"/>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just"/>
                      <a:r>
                        <a:rPr lang="pt-BR" sz="2400" b="0" kern="1200" dirty="0">
                          <a:solidFill>
                            <a:schemeClr val="tx1"/>
                          </a:solidFill>
                          <a:effectLst/>
                          <a:latin typeface="Arial Narrow" panose="020B0606020202030204" pitchFamily="34" charset="0"/>
                          <a:ea typeface="+mn-ea"/>
                          <a:cs typeface="+mn-cs"/>
                        </a:rPr>
                        <a:t>O </a:t>
                      </a:r>
                      <a:r>
                        <a:rPr lang="pt-BR" sz="2400" b="1" kern="1200" dirty="0">
                          <a:solidFill>
                            <a:schemeClr val="tx1"/>
                          </a:solidFill>
                          <a:effectLst/>
                          <a:latin typeface="Arial Narrow" panose="020B0606020202030204" pitchFamily="34" charset="0"/>
                          <a:ea typeface="+mn-ea"/>
                          <a:cs typeface="+mn-cs"/>
                        </a:rPr>
                        <a:t>Texto I </a:t>
                      </a:r>
                      <a:r>
                        <a:rPr lang="pt-BR" sz="2400" b="0" kern="1200" dirty="0">
                          <a:solidFill>
                            <a:schemeClr val="tx1"/>
                          </a:solidFill>
                          <a:effectLst/>
                          <a:latin typeface="Arial Narrow" panose="020B0606020202030204" pitchFamily="34" charset="0"/>
                          <a:ea typeface="+mn-ea"/>
                          <a:cs typeface="+mn-cs"/>
                        </a:rPr>
                        <a:t>é uma </a:t>
                      </a:r>
                      <a:r>
                        <a:rPr lang="pt-BR" sz="2400" b="1" kern="1200" dirty="0">
                          <a:solidFill>
                            <a:schemeClr val="tx1"/>
                          </a:solidFill>
                          <a:effectLst/>
                          <a:latin typeface="Arial Narrow" panose="020B0606020202030204" pitchFamily="34" charset="0"/>
                          <a:ea typeface="+mn-ea"/>
                          <a:cs typeface="+mn-cs"/>
                        </a:rPr>
                        <a:t>notícia</a:t>
                      </a:r>
                      <a:r>
                        <a:rPr lang="pt-BR" sz="2400" b="0" kern="1200" dirty="0">
                          <a:solidFill>
                            <a:schemeClr val="tx1"/>
                          </a:solidFill>
                          <a:effectLst/>
                          <a:latin typeface="Arial Narrow" panose="020B0606020202030204" pitchFamily="34" charset="0"/>
                          <a:ea typeface="+mn-ea"/>
                          <a:cs typeface="+mn-cs"/>
                        </a:rPr>
                        <a:t> que informa a população sobre um fato relevante e verdadeiro que fez com que muitas pessoas passassem a discutir sobre o problema (fato) apresentado no texto. O </a:t>
                      </a:r>
                      <a:r>
                        <a:rPr lang="pt-BR" sz="2400" b="1" kern="1200" dirty="0">
                          <a:solidFill>
                            <a:schemeClr val="tx1"/>
                          </a:solidFill>
                          <a:effectLst/>
                          <a:latin typeface="Arial Narrow" panose="020B0606020202030204" pitchFamily="34" charset="0"/>
                          <a:ea typeface="+mn-ea"/>
                          <a:cs typeface="+mn-cs"/>
                        </a:rPr>
                        <a:t>gênero textual notícia</a:t>
                      </a:r>
                      <a:r>
                        <a:rPr lang="pt-BR" sz="2400" b="0" kern="1200" dirty="0">
                          <a:solidFill>
                            <a:schemeClr val="tx1"/>
                          </a:solidFill>
                          <a:effectLst/>
                          <a:latin typeface="Arial Narrow" panose="020B0606020202030204" pitchFamily="34" charset="0"/>
                          <a:ea typeface="+mn-ea"/>
                          <a:cs typeface="+mn-cs"/>
                        </a:rPr>
                        <a:t> cumpre uma “função social” ao noticiar acontecimentos que contribuem para o acesso à informação, à formação sociocultural e o fortalecimento da cidadania. A notícia é a “matéria-prima” dos jornais, ela relata fatos que estão ocorrendo na cidade, no país, no mundo, com o objetivo de informar o leitor com exatidão. Mesmo tendo a pretensão de ser “neutra” e confiável, ela traz em si concepções, princípios e a ideologia dos órgãos de imprensa que a divulgam.</a:t>
                      </a:r>
                      <a:endParaRPr lang="pt-BR" sz="24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1290612B-9814-405A-A072-DD0229618CC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1120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8CA6B-B2FC-AA52-F117-D21BAED8F753}"/>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78E3BBDF-642B-275C-C484-B83A23477D44}"/>
              </a:ext>
            </a:extLst>
          </p:cNvPr>
          <p:cNvSpPr txBox="1"/>
          <p:nvPr/>
        </p:nvSpPr>
        <p:spPr>
          <a:xfrm>
            <a:off x="270588" y="1690062"/>
            <a:ext cx="11650824" cy="3477875"/>
          </a:xfrm>
          <a:prstGeom prst="rect">
            <a:avLst/>
          </a:prstGeom>
          <a:solidFill>
            <a:schemeClr val="accent6">
              <a:lumMod val="20000"/>
              <a:lumOff val="80000"/>
            </a:schemeClr>
          </a:solidFill>
        </p:spPr>
        <p:txBody>
          <a:bodyPr wrap="square">
            <a:spAutoFit/>
          </a:bodyPr>
          <a:lstStyle/>
          <a:p>
            <a:pPr indent="541338"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“Contexto” é um dos elementos mais importantes que compõe um texto escrito. Este elemento tem a função essencial de mostrar o sentido presente em um determinado texto, ou seja, ele define a semântica principal desse escrito. Por exemplo, “Contexto Social”: é aquele que depende diretamente dos elementos sociais, como classe social, as relações interpessoais, ambiente ou ainda o nível de instrução ou escolaridade de um determinado indivíduo para ser compreendido. / “Contexto de Produção”: é a realidade na qual o autor está inserido, assim como a realidade do leitor, o lugar onde o texto foi produzido e onde o texto será lido, são alguns aspectos que definem o contexto de produção. / “Contexto Histórico”: é o que traz como principal componente o cenário histórico no qual o texto foi produzido. O contexto político, social, econômico ou cultural também ajuda na compreensão do texto. Há outros contextos... Pense nisso!!!</a:t>
            </a:r>
            <a:endParaRPr lang="pt-BR"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0531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618BE-7A5E-6E84-FE5A-D491CD7B574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C270080-630E-FCF0-1B13-3C733547676F}"/>
              </a:ext>
            </a:extLst>
          </p:cNvPr>
          <p:cNvSpPr txBox="1"/>
          <p:nvPr/>
        </p:nvSpPr>
        <p:spPr>
          <a:xfrm>
            <a:off x="289248" y="714825"/>
            <a:ext cx="11653935" cy="2215991"/>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Nova York processa redes sociais por impacto na saúde mental dos jovens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Ação judicial alega que mídias como TikTok, Instagram, Snapchat e YouTube são projetadas para atrair jovens e incentivar o uso compulsivo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A438502-4A70-3C59-F210-0C6B22E3ADDC}"/>
              </a:ext>
            </a:extLst>
          </p:cNvPr>
          <p:cNvSpPr txBox="1"/>
          <p:nvPr/>
        </p:nvSpPr>
        <p:spPr>
          <a:xfrm>
            <a:off x="289248" y="3052114"/>
            <a:ext cx="11653934" cy="3477875"/>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cidade de Nova York, nos Estados Unidos, processou as empresas que controlam as redes sociais Snapchat, Instagram, YouTube e TikTok, acusando-as de fomentar uma “crise de saúde mental juvenil em todo o país” ao expor crianças e adolescentes “a uma corrente ininterrupta de conteúdo prejudicial”.</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processo, protocolado no Tribunal Superior da Califórnia, alegou que companhias projetaram intencionalmente suas plataformas para manipular e viciar crianças e adolescentes em aplicativos de mídia social. Apontou ainda para o uso de algoritmos no intuito de gerar feeds que mantêm os usuários nas plataformas por mais tempo e estimulam o uso compulsivo.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https://veja.abril.com.br/</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saude</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/nova-york-processa-redes-sociais-por-impacto-na-saude-mental-dos-jovens/. Acesso em: 7 out. 2025.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1783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E844A-EF11-C9B1-A9D7-CAEE18C7F20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4DA24AC-27ED-F9D3-2048-92029A017317}"/>
              </a:ext>
            </a:extLst>
          </p:cNvPr>
          <p:cNvSpPr txBox="1"/>
          <p:nvPr/>
        </p:nvSpPr>
        <p:spPr>
          <a:xfrm>
            <a:off x="283028" y="791604"/>
            <a:ext cx="11625943" cy="1508105"/>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Redes sociais afetam o bem-estar dos jovens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Aumento significativo no uso das redes sociais interferiu no estilo de vida das pessoas e na forma com que se relacionam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Redes sociais x saúde mental">
            <a:extLst>
              <a:ext uri="{FF2B5EF4-FFF2-40B4-BE49-F238E27FC236}">
                <a16:creationId xmlns:a16="http://schemas.microsoft.com/office/drawing/2014/main" id="{C099AFE3-FA69-82BA-922C-6C35EA54A3C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4620" y="2299709"/>
            <a:ext cx="3227151" cy="1936461"/>
          </a:xfrm>
          <a:prstGeom prst="rect">
            <a:avLst/>
          </a:prstGeom>
          <a:noFill/>
          <a:ln>
            <a:noFill/>
          </a:ln>
        </p:spPr>
      </p:pic>
      <p:sp>
        <p:nvSpPr>
          <p:cNvPr id="8" name="CaixaDeTexto 7">
            <a:extLst>
              <a:ext uri="{FF2B5EF4-FFF2-40B4-BE49-F238E27FC236}">
                <a16:creationId xmlns:a16="http://schemas.microsoft.com/office/drawing/2014/main" id="{D64510C9-E271-C9AE-7A33-C197B7183A45}"/>
              </a:ext>
            </a:extLst>
          </p:cNvPr>
          <p:cNvSpPr txBox="1"/>
          <p:nvPr/>
        </p:nvSpPr>
        <p:spPr>
          <a:xfrm>
            <a:off x="283026" y="4216019"/>
            <a:ext cx="11625943" cy="342273"/>
          </a:xfrm>
          <a:prstGeom prst="rect">
            <a:avLst/>
          </a:prstGeom>
          <a:noFill/>
        </p:spPr>
        <p:txBody>
          <a:bodyPr wrap="square">
            <a:spAutoFit/>
          </a:bodyPr>
          <a:lstStyle/>
          <a:p>
            <a:pPr algn="ct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Consequências negativas do uso das redes podem assumir papel importante na vida dos jovens a ponto de afetar a saúde mental (Foto: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Freepik</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6F6038B2-B164-A5ED-1A71-5B36657DBDBD}"/>
              </a:ext>
            </a:extLst>
          </p:cNvPr>
          <p:cNvSpPr txBox="1"/>
          <p:nvPr/>
        </p:nvSpPr>
        <p:spPr>
          <a:xfrm>
            <a:off x="283026" y="4612554"/>
            <a:ext cx="11625942" cy="1862048"/>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utilização das mídias sociais tem se transformado num elemento central na vida cotidiana, causando progressos significativos nos sistemas sociais de diferentes países nos últimos anos. Esse fenômeno ocorre desde o início do século 21 e tem se intensificado a cada ano que passa, atraindo a atenção de milhões de usuários em todo o mundo. A possibilidade de comunicação rápida, acesso a uma grande quantidade de informações e sua ampla disseminação têm sido as principais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9777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5ED83-CD63-A308-F389-F9E798501D03}"/>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FED70B9E-1D63-74EB-B7F4-5CA6AEB9BE39}"/>
              </a:ext>
            </a:extLst>
          </p:cNvPr>
          <p:cNvSpPr txBox="1"/>
          <p:nvPr/>
        </p:nvSpPr>
        <p:spPr>
          <a:xfrm>
            <a:off x="283029" y="850436"/>
            <a:ext cx="11625942"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motivações para isso. Facebook, YouTube, WhatsApp, Instagram, 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Tik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Tok são, por ordem de utilização, as cinco mídias mais populares e que possuem espaços atrativos e diversificados para comunicação online entre os usuários, especialmente das gerações mais jovens. É um fenômeno global e de acordo com dados publicados pelo</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Datareportal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(2024) mais da metade da população mundial utiliza as mídias sociais (63%), consumindo um tempo diário médio de 2 horas e 23 minutos.</a:t>
            </a:r>
          </a:p>
          <a:p>
            <a:pPr indent="541338" algn="just"/>
            <a:r>
              <a:rPr lang="pt-BR" sz="2300" dirty="0">
                <a:latin typeface="Arial Narrow" panose="020B0606020202030204" pitchFamily="34" charset="0"/>
              </a:rPr>
              <a:t>O acesso e uso das redes sociais teve aumento significativo em todas as faixas etárias no período da pandemia da Covid-19. Esse aumento, decorrente do isolamento experimentado, estimulou principalmente a população mais jovem a intensificar o uso das redes sociais para finalidades educacionais e sociais. De certa forma, foi permitido nesse período uma atividade virtual que possibilitou a criação e partilha de conteúdos e experiências, constituindo-se numa potente ferramenta de interação social.</a:t>
            </a:r>
          </a:p>
          <a:p>
            <a:pPr indent="541338" algn="just"/>
            <a:r>
              <a:rPr lang="pt-BR" sz="2300" dirty="0">
                <a:latin typeface="Arial Narrow" panose="020B0606020202030204" pitchFamily="34" charset="0"/>
              </a:rPr>
              <a:t>Foi possível participar de eventos com amigos, fazer amizades, trocar sentimentos e emoções, ainda que sem a presença física. É claro que esse tipo de vivência e o processo de digitalização acelerada interferiu no estilo de vida das pessoas e na forma com que se relacionam, gerada por um conjunto de mudanças intencionais ou não, capazes de reconfigurar vários aspectos da vida social humana. E esses impactos tendem a ser significativos para indivíduos que estavam em processo de formação durante este período.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151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1E0C6-8C47-1FD5-39F3-B327B773644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1A5C50B-7475-5791-CF41-0112CBBACCBA}"/>
              </a:ext>
            </a:extLst>
          </p:cNvPr>
          <p:cNvSpPr txBox="1"/>
          <p:nvPr/>
        </p:nvSpPr>
        <p:spPr>
          <a:xfrm>
            <a:off x="325016" y="1049977"/>
            <a:ext cx="11541967" cy="5401479"/>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Será que esse caminho sem retorno tem feito bem ou mal à nossa sociedade e aos nossos jovens? A possibilidade de ampliar a comunicação se concretizou, ou de forma contrária, limitou os contatos e promoveu a distância entre as pessoas? A comunicação parcial feita pelas redes permite que entendamos as diversas facetas da comunicação? Comunicamos com gestos, expressões, e tons de voz variados: como isso se manifesta nas redes sociais? Seres humanos são sociais e necessitam de companhia, trocas e interação que se manifestam de maneiras diferentes nas relações virtuais.</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Apesar de muitas vantagens, o intenso uso das mídias sociais pode trazer consequências negativas tanto físicas, quanto psicológicas e sociais, que muitas vezes são ignoradas. Muitos podem criar uma percepção distorcida da realidade, ao achar que a felicidade está apenas com o outro que posta fotos maravilhosas, tentando retratar uma realidade feliz que nem sempre existe. Além disso, o uso excessivo das redes sociais expõe mais os seus usuários a episódios de cyberbullying, cujas repercussões podem ser definitivas para as pessoas. Os sintomas gerados pelo excesso são semelhantes aos observados no abuso de substâncias ilícitas, com episódios de compulsão. Essas consequências altamente negativas podem assumir papel importante na vida dos jovens a ponto de afetar a saúde mental, incluindo quadros de ansiedade, depressão e problemas com a autoestima.</a:t>
            </a:r>
          </a:p>
        </p:txBody>
      </p:sp>
    </p:spTree>
    <p:extLst>
      <p:ext uri="{BB962C8B-B14F-4D97-AF65-F5344CB8AC3E}">
        <p14:creationId xmlns:p14="http://schemas.microsoft.com/office/powerpoint/2010/main" val="4264516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5CCB-1EE1-5134-4E12-95B8055E031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408CD8E-A135-3BA6-E9AC-F303D5EC667B}"/>
              </a:ext>
            </a:extLst>
          </p:cNvPr>
          <p:cNvSpPr txBox="1"/>
          <p:nvPr/>
        </p:nvSpPr>
        <p:spPr>
          <a:xfrm>
            <a:off x="325016" y="872696"/>
            <a:ext cx="11541967" cy="5755422"/>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Esse cenário está no nosso cotidiano. [...] As mensagens de texto afetaram tanto a comunicação que muitos dos nossos estudantes relatam se sentirem incomodados em se manifestarem na sala de aula e até incapazes de emitir suas opiniões aos colegas. [....]</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por que nos preocupamos tanto? É sabido que a saúde mental é o principal pilar da sociedade humana saudável e desempenha um papel vital no sentido de garantir dinamismo e eficiência a qualquer sociedade. Não se pode perder de vista a definição de saúde da Organização Mundial da Saúde (OMS), que além de incluir aspectos físicos e mentais, incorpora como ponto fundamental a capacidade de uma pessoa de se comunicar com outras. As relações sociais, positivas ou negativas, podem afetar significativamente a saúde mental, melhorando ou piorando a qualidade de vida das pessoas. Pessoas que interagem mais e melhor com outros têm mais chance de ter boa saúde física e mental, e consequentemente maior sensação de bem-estar.</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Adolescentes e jovens adultos adoecem? Sim, e de muitas formas. Como exemplo podemos citar a Síndrome do FOMO, ou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Fear of </a:t>
            </a:r>
            <a:r>
              <a:rPr lang="pt-BR" sz="2300" i="1" kern="100" dirty="0" err="1">
                <a:effectLst/>
                <a:latin typeface="Arial Narrow" panose="020B0606020202030204" pitchFamily="34" charset="0"/>
                <a:ea typeface="Calibri" panose="020F0502020204030204" pitchFamily="34" charset="0"/>
                <a:cs typeface="Times New Roman" panose="02020603050405020304" pitchFamily="18" charset="0"/>
              </a:rPr>
              <a:t>missing</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out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traduzida como “medo de estar perdendo algo”. Trata-se de um fenômeno psicológico que descreve a ansiedade ou preocupação de estar ausente de experiências gratificantes ou eventos que outros estão vivenciando. Este termo é frequentemente associado ao uso de redes sociais, nas quais a constante exposição a atualizações e postagens sobre atividades, viagens, </a:t>
            </a:r>
          </a:p>
        </p:txBody>
      </p:sp>
    </p:spTree>
    <p:extLst>
      <p:ext uri="{BB962C8B-B14F-4D97-AF65-F5344CB8AC3E}">
        <p14:creationId xmlns:p14="http://schemas.microsoft.com/office/powerpoint/2010/main" val="3120608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5A3B1-1031-E072-FCAD-532FF03FFEC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520CA68-0B9D-F66E-63DB-D24ACFB4E8BF}"/>
              </a:ext>
            </a:extLst>
          </p:cNvPr>
          <p:cNvSpPr txBox="1"/>
          <p:nvPr/>
        </p:nvSpPr>
        <p:spPr>
          <a:xfrm>
            <a:off x="325016" y="1124623"/>
            <a:ext cx="11541967" cy="373948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eventos sociais, e conquistas de outras pessoas pode levar alguém a sentir que está perdendo experiências valiosas. Essa sensação pode promover sentimentos negativos, como inveja, ansiedade, baixa autoestima e insatisfação com a própria vida.</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Síndrome do FOMO é um reflexo dos desafios trazidos pela vida digital contemporânea. Reconhecê-la e adotar estratégias para mitigar seus efeitos são passos importantes para promover um bem-estar psicológico mais saudável. Nossas universidades precisam ser sensíveis a tantas adversidades enfrentadas por seus estudantes. E, além disso, mais que ações de intervenção, no caso da saúde mental é preciso pensar em prevenção, em acolhimento, em escuta para evitar sofrimentos desnecessários e que certamente podem marcar para sempre a vida de quem ainda tem muito pela frente.</a:t>
            </a:r>
          </a:p>
          <a:p>
            <a:pPr algn="r">
              <a:buNone/>
            </a:pPr>
            <a:r>
              <a:rPr lang="pt-BR" sz="1600" i="1" kern="100" dirty="0">
                <a:effectLst/>
                <a:latin typeface="Arial Narrow" panose="020B0606020202030204" pitchFamily="34" charset="0"/>
                <a:ea typeface="Calibri" panose="020F0502020204030204" pitchFamily="34" charset="0"/>
                <a:cs typeface="Times New Roman" panose="02020603050405020304" pitchFamily="18" charset="0"/>
              </a:rPr>
              <a:t>Por: Josiane Tonelotto</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buNone/>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https://revistaensinosuperior.com.br/2024/03/07/redes-sociais-afetam-o-bem-estar-dos-jovens/. Acesso em: 12 ago. 2025. Adaptado.</a:t>
            </a:r>
          </a:p>
        </p:txBody>
      </p:sp>
    </p:spTree>
    <p:extLst>
      <p:ext uri="{BB962C8B-B14F-4D97-AF65-F5344CB8AC3E}">
        <p14:creationId xmlns:p14="http://schemas.microsoft.com/office/powerpoint/2010/main" val="1855151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6CEF8-62BF-A1DE-3571-CF7E829F177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E6BFDCE-0A42-AE72-7407-3B6AC6F5F943}"/>
              </a:ext>
            </a:extLst>
          </p:cNvPr>
          <p:cNvSpPr txBox="1"/>
          <p:nvPr/>
        </p:nvSpPr>
        <p:spPr>
          <a:xfrm>
            <a:off x="357673" y="1273701"/>
            <a:ext cx="11476654" cy="4339650"/>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agora, depois da discussão em grupo, responda as atividades sob a orientação do seu(sua) professor(a). Pense que identificar o tema de um texto é uma “habilidade bem complexa”, pois exige uma série de tarefas cognitivas para chegar ao tema em torno do qual foi desenvolvido o texto. Para facilitar, você pode seguir alguns passos, como: Ler o texto todo atentamente para entender o assunto/tema geral. Procure em todo o texto palavras/ideias/expressões-chave que dialogam com o tema, que se repetem, que retomam (elas são pistas importantes). Pergunte-se “O texto fala, principalmente, sobre o quê?” (Isso para focalizar a mensagem central/principal). Analise o título e a introdução que normalmente fornecem pistas sobre o tema. Resuma o texto em uma única frase, pois essa frase revelará o tema de modo direto. Fique atento também à progressão temática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forma como um tema central é desenvolvido ao longo do texto, com informações novas e relacionadas a ele) e à progressão textual (é o modo como essas ideias são apresentadas e conectadas/ligadas).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306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238EC-75EF-DD82-F1A0-8F233275DF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E547BD7-6874-1EFA-5682-9E02C2BD090C}"/>
              </a:ext>
            </a:extLst>
          </p:cNvPr>
          <p:cNvSpPr txBox="1"/>
          <p:nvPr/>
        </p:nvSpPr>
        <p:spPr>
          <a:xfrm>
            <a:off x="339012" y="977522"/>
            <a:ext cx="11513976" cy="3854773"/>
          </a:xfrm>
          <a:prstGeom prst="rect">
            <a:avLst/>
          </a:prstGeom>
          <a:noFill/>
        </p:spPr>
        <p:txBody>
          <a:bodyPr wrap="square">
            <a:spAutoFit/>
          </a:bodyPr>
          <a:lstStyle/>
          <a:p>
            <a:pPr algn="just">
              <a:lnSpc>
                <a:spcPct val="114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Todo texto é escrito, desenvolvido a partir de uma “ideia central/principal”, que é o tema/assunto, isto é, o tema é a base que direciona a elaboração de um texto. Qual é o assunto/tema do texto II?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Transcreva do texto, palavras/expressões-chave que confirmam o tema/assunto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Texto I (notícia) informa sobre qual fato? Explique.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acordo com o Texto I, por que a temática sobre as redes sociais entre os jovens preocupa a sociedade?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7348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58E3D-F930-195D-5CBF-33DE558D626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9114CAC-F49F-998F-9B09-FEE9C287D77B}"/>
              </a:ext>
            </a:extLst>
          </p:cNvPr>
          <p:cNvSpPr txBox="1"/>
          <p:nvPr/>
        </p:nvSpPr>
        <p:spPr>
          <a:xfrm>
            <a:off x="317240" y="897418"/>
            <a:ext cx="11485983" cy="5670783"/>
          </a:xfrm>
          <a:prstGeom prst="rect">
            <a:avLst/>
          </a:prstGeom>
          <a:noFill/>
        </p:spPr>
        <p:txBody>
          <a:bodyPr wrap="square">
            <a:spAutoFit/>
          </a:bodyPr>
          <a:lstStyle/>
          <a:p>
            <a:pPr algn="just">
              <a:buNone/>
            </a:pP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Considerando a leitura e a temática dos textos, a discussão em grupo e a leitura da atualidade, responda:</a:t>
            </a: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“As mensagens de texto afetaram tanto a comunicação que muitos dos nossos estudantes relatam se sentirem incomodados em se manifestarem na sala de aula e até incapazes de emitir suas opiniões aos colegas.”. Comente sobre essa afirmação do texto II, emitindo sua opinião sobre a importância de discutir o assunto e buscar soluções para o problema.</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b) Diante dessa afirmação, elabore questionamentos e soluções possíveis para essa problemática.</a:t>
            </a:r>
          </a:p>
          <a:p>
            <a:pPr>
              <a:buNone/>
            </a:pPr>
            <a:r>
              <a:rPr lang="pt-BR" sz="2300" kern="100" dirty="0">
                <a:solidFill>
                  <a:srgbClr val="FF0000"/>
                </a:solidFill>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Os valores éticos e morais são fundamentais para nortear o comportamento humano, orientando as ações e decisões em relação ao que é certo e errado, justo e injusto, respeitoso e prejudicial. Exemplos de valores sociais: Trabalho; Respeito às leis; Respeito aos indivíduos; Cooperação; Solidariedade, entre outros. Assim, de acordo a temática do texto</a:t>
            </a:r>
            <a:r>
              <a:rPr lang="pt-BR" sz="2250" kern="100" dirty="0">
                <a:effectLst/>
                <a:latin typeface="Arial Narrow" panose="020B0606020202030204" pitchFamily="34" charset="0"/>
                <a:ea typeface="Calibri" panose="020F0502020204030204" pitchFamily="34" charset="0"/>
                <a:cs typeface="Arial" panose="020B0604020202020204" pitchFamily="34" charset="0"/>
              </a:rPr>
              <a:t>, responda. No texto </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Redes sociais afetam o bem-estar dos jovens</a:t>
            </a:r>
            <a:r>
              <a:rPr lang="pt-BR" sz="2250" kern="100" dirty="0">
                <a:effectLst/>
                <a:latin typeface="Arial Narrow" panose="020B0606020202030204" pitchFamily="34" charset="0"/>
                <a:ea typeface="Calibri" panose="020F0502020204030204" pitchFamily="34" charset="0"/>
                <a:cs typeface="Arial" panose="020B0604020202020204" pitchFamily="34" charset="0"/>
              </a:rPr>
              <a:t>”, quais valores sociais podem ser percebidos?</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50" kern="100" dirty="0">
                <a:effectLst/>
                <a:latin typeface="Arial Narrow" panose="020B0606020202030204" pitchFamily="34" charset="0"/>
                <a:ea typeface="Calibri" panose="020F0502020204030204" pitchFamily="34" charset="0"/>
                <a:cs typeface="Arial" panose="020B0604020202020204" pitchFamily="34" charset="0"/>
              </a:rPr>
              <a:t>(    ) trabalho, amor e liberdade.</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50" kern="100" dirty="0">
                <a:effectLst/>
                <a:latin typeface="Arial Narrow" panose="020B0606020202030204" pitchFamily="34" charset="0"/>
                <a:ea typeface="Calibri" panose="020F0502020204030204" pitchFamily="34" charset="0"/>
                <a:cs typeface="Arial" panose="020B0604020202020204" pitchFamily="34" charset="0"/>
              </a:rPr>
              <a:t>(    ) propriedade, justiça e segurança.</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50" kern="100" dirty="0">
                <a:effectLst/>
                <a:latin typeface="Arial Narrow" panose="020B0606020202030204" pitchFamily="34" charset="0"/>
                <a:ea typeface="Calibri" panose="020F0502020204030204" pitchFamily="34" charset="0"/>
                <a:cs typeface="Arial" panose="020B0604020202020204" pitchFamily="34" charset="0"/>
              </a:rPr>
              <a:t>(    ) responsabilidade digital, respeito, privacidade, autenticidade e transparência.</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635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1415712005"/>
              </p:ext>
            </p:extLst>
          </p:nvPr>
        </p:nvGraphicFramePr>
        <p:xfrm>
          <a:off x="351870" y="2395116"/>
          <a:ext cx="11507337" cy="4099560"/>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r>
                        <a:rPr lang="pt-BR" sz="2300" b="1" kern="1200" dirty="0">
                          <a:solidFill>
                            <a:schemeClr val="tx1"/>
                          </a:solidFill>
                          <a:effectLst/>
                          <a:latin typeface="Arial Narrow" panose="020B0606020202030204" pitchFamily="34" charset="0"/>
                          <a:ea typeface="+mn-ea"/>
                          <a:cs typeface="+mn-cs"/>
                        </a:rPr>
                        <a:t>Etapa 2</a:t>
                      </a:r>
                    </a:p>
                    <a:p>
                      <a:pPr marL="457200" indent="-457200">
                        <a:buAutoNum type="arabicPeriod"/>
                      </a:pPr>
                      <a:r>
                        <a:rPr lang="pt-BR" sz="2300" b="1" kern="1200" dirty="0">
                          <a:solidFill>
                            <a:schemeClr val="tx1"/>
                          </a:solidFill>
                          <a:effectLst/>
                          <a:latin typeface="Arial Narrow" panose="020B0606020202030204" pitchFamily="34" charset="0"/>
                          <a:ea typeface="+mn-ea"/>
                          <a:cs typeface="+mn-cs"/>
                        </a:rPr>
                        <a:t>Vamos continuar conversando?</a:t>
                      </a: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351870" y="3216856"/>
            <a:ext cx="8217071" cy="3277820"/>
          </a:xfrm>
          <a:prstGeom prst="rect">
            <a:avLst/>
          </a:prstGeom>
          <a:noFill/>
        </p:spPr>
        <p:txBody>
          <a:bodyPr wrap="square">
            <a:spAutoFit/>
          </a:bodyPr>
          <a:lstStyle/>
          <a:p>
            <a:pPr algn="just"/>
            <a:r>
              <a:rPr lang="pt-BR" sz="2300" b="0" kern="1200" dirty="0">
                <a:solidFill>
                  <a:schemeClr val="tx1"/>
                </a:solidFill>
                <a:effectLst/>
                <a:latin typeface="Arial Narrow" panose="020B0606020202030204" pitchFamily="34" charset="0"/>
              </a:rPr>
              <a:t>- Em que veículo o texto “Redes sociais afetam o bem-estar dos jovens” foi publicado?</a:t>
            </a:r>
          </a:p>
          <a:p>
            <a:pPr algn="just"/>
            <a:r>
              <a:rPr lang="pt-BR" sz="2300" b="0" kern="1200" dirty="0">
                <a:solidFill>
                  <a:schemeClr val="tx1"/>
                </a:solidFill>
                <a:effectLst/>
                <a:latin typeface="Arial Narrow" panose="020B0606020202030204" pitchFamily="34" charset="0"/>
              </a:rPr>
              <a:t>- Quem é a autora que o escreveu? Além do nome, há mais informações sobre ela? Que importância essas informações podem ter para o leitor?</a:t>
            </a:r>
          </a:p>
          <a:p>
            <a:pPr algn="just"/>
            <a:r>
              <a:rPr lang="pt-BR" sz="2300" b="0" kern="1200" dirty="0">
                <a:solidFill>
                  <a:schemeClr val="tx1"/>
                </a:solidFill>
                <a:effectLst/>
                <a:latin typeface="Arial Narrow" panose="020B0606020202030204" pitchFamily="34" charset="0"/>
              </a:rPr>
              <a:t>- Para quem esse texto foi escrito?</a:t>
            </a:r>
          </a:p>
          <a:p>
            <a:pPr algn="just"/>
            <a:r>
              <a:rPr lang="pt-BR" sz="2300" dirty="0">
                <a:latin typeface="Arial Narrow" panose="020B0606020202030204" pitchFamily="34" charset="0"/>
              </a:rPr>
              <a:t>- Considerando que se trata de um texto argumentativo, que defesa/ponto de vista a autora defende?</a:t>
            </a:r>
          </a:p>
          <a:p>
            <a:pPr algn="just"/>
            <a:r>
              <a:rPr lang="pt-BR" sz="2300" dirty="0">
                <a:latin typeface="Arial Narrow" panose="020B0606020202030204" pitchFamily="34" charset="0"/>
              </a:rPr>
              <a:t>- Você poderia mostrar no texto, algum argumento que sustenta essa defesa?</a:t>
            </a:r>
            <a:endParaRPr lang="pt-BR" sz="2300" b="0" dirty="0">
              <a:solidFill>
                <a:schemeClr val="tx1"/>
              </a:solidFill>
              <a:latin typeface="Arial Narrow" panose="020B0606020202030204" pitchFamily="34" charset="0"/>
            </a:endParaRPr>
          </a:p>
        </p:txBody>
      </p:sp>
      <p:pic>
        <p:nvPicPr>
          <p:cNvPr id="8" name="Imagem 7" descr="estudantes diversos felizes em um intervalo escolar. meninas e um cara  conversando. grupo de pessoas. ilustração vetorial plana. 7983364 Vetor no  Vecteezy">
            <a:extLst>
              <a:ext uri="{FF2B5EF4-FFF2-40B4-BE49-F238E27FC236}">
                <a16:creationId xmlns:a16="http://schemas.microsoft.com/office/drawing/2014/main" id="{4F61A00C-FEB1-74C2-C542-9D1F8C31C15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8023" y="2518043"/>
            <a:ext cx="3168132" cy="1835113"/>
          </a:xfrm>
          <a:prstGeom prst="rect">
            <a:avLst/>
          </a:prstGeom>
          <a:noFill/>
          <a:ln>
            <a:noFill/>
          </a:ln>
        </p:spPr>
      </p:pic>
      <p:sp>
        <p:nvSpPr>
          <p:cNvPr id="9" name="CaixaDeTexto 8">
            <a:extLst>
              <a:ext uri="{FF2B5EF4-FFF2-40B4-BE49-F238E27FC236}">
                <a16:creationId xmlns:a16="http://schemas.microsoft.com/office/drawing/2014/main" id="{4A7E9E93-13E4-11F3-5886-77F2895B433B}"/>
              </a:ext>
            </a:extLst>
          </p:cNvPr>
          <p:cNvSpPr txBox="1"/>
          <p:nvPr/>
        </p:nvSpPr>
        <p:spPr>
          <a:xfrm>
            <a:off x="8671995" y="4332456"/>
            <a:ext cx="3168132" cy="1384995"/>
          </a:xfrm>
          <a:prstGeom prst="rect">
            <a:avLst/>
          </a:prstGeom>
          <a:noFill/>
          <a:ln>
            <a:noFill/>
          </a:ln>
        </p:spPr>
        <p:txBody>
          <a:bodyPr wrap="square" rtlCol="0">
            <a:spAutoFit/>
          </a:bodyPr>
          <a:lstStyle/>
          <a:p>
            <a:pPr algn="r"/>
            <a:r>
              <a:rPr lang="pt-BR" sz="1400" dirty="0">
                <a:latin typeface="Arial Narrow" panose="020B0606020202030204" pitchFamily="34" charset="0"/>
              </a:rPr>
              <a:t>Disponível em: https://static.vecteezy.com/ti/vetor-</a:t>
            </a:r>
            <a:r>
              <a:rPr lang="pt-BR" sz="1400" dirty="0" err="1">
                <a:latin typeface="Arial Narrow" panose="020B0606020202030204" pitchFamily="34" charset="0"/>
              </a:rPr>
              <a:t>gratis</a:t>
            </a:r>
            <a:r>
              <a:rPr lang="pt-BR" sz="1400" dirty="0">
                <a:latin typeface="Arial Narrow" panose="020B0606020202030204" pitchFamily="34" charset="0"/>
              </a:rPr>
              <a:t>/p1/7983364-feliz-diversidade-alunos-em-um-intervalo-escolar-meninas-e-um-cara-falando-grupo-de-pessoas-ilustracaoial-plana-vetor.jpg. Acesso em 25 set. 2025.</a:t>
            </a:r>
          </a:p>
        </p:txBody>
      </p:sp>
    </p:spTree>
    <p:extLst>
      <p:ext uri="{BB962C8B-B14F-4D97-AF65-F5344CB8AC3E}">
        <p14:creationId xmlns:p14="http://schemas.microsoft.com/office/powerpoint/2010/main" val="2003936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0D964-8ED5-07FC-A34C-D0000E3A94E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2837D10-FA38-F1F8-D36C-D841A188831B}"/>
              </a:ext>
            </a:extLst>
          </p:cNvPr>
          <p:cNvSpPr txBox="1"/>
          <p:nvPr/>
        </p:nvSpPr>
        <p:spPr>
          <a:xfrm>
            <a:off x="345233" y="877168"/>
            <a:ext cx="11532636" cy="4872231"/>
          </a:xfrm>
          <a:prstGeom prst="rect">
            <a:avLst/>
          </a:prstGeom>
          <a:noFill/>
        </p:spPr>
        <p:txBody>
          <a:bodyPr wrap="square">
            <a:spAutoFit/>
          </a:bodyPr>
          <a:lstStyle/>
          <a:p>
            <a:pPr algn="just">
              <a:lnSpc>
                <a:spcPct val="114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Aponte quais são a características dos artigos de opinião.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que costuma circular em veículos (meios) tipicamente jornalístico e de grande inserção popular: jornais impressos, revistas,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sites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notícias etc.</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7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Geralmente, é um texto escrito por especialistas num determinado assunto, pessoas publicamente reconhecidas por suas posições, por serem autoridades etc.</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que normalmente aborda assuntos, acontecimentos polêmicos atuais, muitas vezes noticiados recentemente e de interesse público.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dirige a um leitor que o jornal considera como potencialmente envolvido no debate, na qualidade de cidadão.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buNone/>
            </a:pP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que tem como finalidade defender uma opinião/tese a qual é sustentada com argumentos bem fundamentados e coerentes.</a:t>
            </a:r>
            <a:endParaRPr lang="pt-BR" sz="2400" dirty="0"/>
          </a:p>
        </p:txBody>
      </p:sp>
    </p:spTree>
    <p:extLst>
      <p:ext uri="{BB962C8B-B14F-4D97-AF65-F5344CB8AC3E}">
        <p14:creationId xmlns:p14="http://schemas.microsoft.com/office/powerpoint/2010/main" val="4118527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F98BF-6D30-EDD4-AB47-97FB3628CCF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3BF78CF-5D27-7476-BAB3-35E00EC0F464}"/>
              </a:ext>
            </a:extLst>
          </p:cNvPr>
          <p:cNvGraphicFramePr>
            <a:graphicFrameLocks noGrp="1"/>
          </p:cNvGraphicFramePr>
          <p:nvPr>
            <p:extLst>
              <p:ext uri="{D42A27DB-BD31-4B8C-83A1-F6EECF244321}">
                <p14:modId xmlns:p14="http://schemas.microsoft.com/office/powerpoint/2010/main" val="4208123093"/>
              </p:ext>
            </p:extLst>
          </p:nvPr>
        </p:nvGraphicFramePr>
        <p:xfrm>
          <a:off x="270588" y="1372807"/>
          <a:ext cx="11650824" cy="5120640"/>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r>
                        <a:rPr lang="pt-BR" sz="2200" b="1" kern="1200" dirty="0">
                          <a:solidFill>
                            <a:schemeClr val="tx1"/>
                          </a:solidFill>
                          <a:effectLst/>
                          <a:latin typeface="Arial Narrow" panose="020B0606020202030204" pitchFamily="34" charset="0"/>
                          <a:ea typeface="+mn-ea"/>
                          <a:cs typeface="+mn-cs"/>
                        </a:rPr>
                        <a:t>Tese: defesa do ponto de vista</a:t>
                      </a:r>
                    </a:p>
                    <a:p>
                      <a:pPr algn="just"/>
                      <a:r>
                        <a:rPr lang="pt-BR" sz="2200" b="0" kern="1200" dirty="0">
                          <a:solidFill>
                            <a:schemeClr val="tx1"/>
                          </a:solidFill>
                          <a:effectLst/>
                          <a:latin typeface="Arial Narrow" panose="020B0606020202030204" pitchFamily="34" charset="0"/>
                          <a:ea typeface="+mn-ea"/>
                          <a:cs typeface="+mn-cs"/>
                        </a:rPr>
                        <a:t>A ideia defendida no texto é a </a:t>
                      </a:r>
                      <a:r>
                        <a:rPr lang="pt-BR" sz="2200" b="1" kern="1200" dirty="0">
                          <a:solidFill>
                            <a:schemeClr val="tx1"/>
                          </a:solidFill>
                          <a:effectLst/>
                          <a:latin typeface="Arial Narrow" panose="020B0606020202030204" pitchFamily="34" charset="0"/>
                          <a:ea typeface="+mn-ea"/>
                          <a:cs typeface="+mn-cs"/>
                        </a:rPr>
                        <a:t>tese</a:t>
                      </a:r>
                      <a:r>
                        <a:rPr lang="pt-BR" sz="2200" b="0" kern="1200" dirty="0">
                          <a:solidFill>
                            <a:schemeClr val="tx1"/>
                          </a:solidFill>
                          <a:effectLst/>
                          <a:latin typeface="Arial Narrow" panose="020B0606020202030204" pitchFamily="34" charset="0"/>
                          <a:ea typeface="+mn-ea"/>
                          <a:cs typeface="+mn-cs"/>
                        </a:rPr>
                        <a:t>. Portanto, ela deve ser sustentada em argumentos consistentes, bem fundamentados e persuasivos. O artigo de opinião é constituído de outros discursos sobre os fatos comentados e de antecipação das objeções do leitor, com a finalidade de aderir ao seu ponto de vista e também para criticar outras perspectivas com as quais mantém uma relação com a abordagem temática. </a:t>
                      </a:r>
                    </a:p>
                    <a:p>
                      <a:pPr algn="just"/>
                      <a:r>
                        <a:rPr lang="pt-BR" sz="2200" b="1" kern="1200" dirty="0">
                          <a:solidFill>
                            <a:schemeClr val="tx1"/>
                          </a:solidFill>
                          <a:effectLst/>
                          <a:latin typeface="Arial Narrow" panose="020B0606020202030204" pitchFamily="34" charset="0"/>
                          <a:ea typeface="+mn-ea"/>
                          <a:cs typeface="+mn-cs"/>
                        </a:rPr>
                        <a:t>Importante! </a:t>
                      </a:r>
                    </a:p>
                    <a:p>
                      <a:pPr algn="just"/>
                      <a:r>
                        <a:rPr lang="pt-BR" sz="2200" b="0" kern="1200" dirty="0">
                          <a:solidFill>
                            <a:schemeClr val="tx1"/>
                          </a:solidFill>
                          <a:effectLst/>
                          <a:latin typeface="Arial Narrow" panose="020B0606020202030204" pitchFamily="34" charset="0"/>
                          <a:ea typeface="+mn-ea"/>
                          <a:cs typeface="+mn-cs"/>
                        </a:rPr>
                        <a:t>O elemento textual “</a:t>
                      </a:r>
                      <a:r>
                        <a:rPr lang="pt-BR" sz="2200" b="1" kern="1200" dirty="0">
                          <a:solidFill>
                            <a:schemeClr val="tx1"/>
                          </a:solidFill>
                          <a:effectLst/>
                          <a:latin typeface="Arial Narrow" panose="020B0606020202030204" pitchFamily="34" charset="0"/>
                          <a:ea typeface="+mn-ea"/>
                          <a:cs typeface="+mn-cs"/>
                        </a:rPr>
                        <a:t>tese</a:t>
                      </a:r>
                      <a:r>
                        <a:rPr lang="pt-BR" sz="2200" b="0" kern="1200" dirty="0">
                          <a:solidFill>
                            <a:schemeClr val="tx1"/>
                          </a:solidFill>
                          <a:effectLst/>
                          <a:latin typeface="Arial Narrow" panose="020B0606020202030204" pitchFamily="34" charset="0"/>
                          <a:ea typeface="+mn-ea"/>
                          <a:cs typeface="+mn-cs"/>
                        </a:rPr>
                        <a:t>” (defesa de um ponto de vista) não pode ser confundido com uma simples “opinião”. Inúmeros gêneros textuais podem apresentar “opiniões”, mas a tese (ponto de vista) só está presente na estruturação de alguns gêneros textuais que exigem esse elemento como parte característica da estruturação. Por exemplo: artigo de opinião / editorial / carta argumentativa / resenha crítica e outros. Nesses gêneros textuais que exigem o elemento “tese”, vai exigir também a construção de argumentos bem fundamentados e consistentes. </a:t>
                      </a:r>
                    </a:p>
                    <a:p>
                      <a:pPr algn="just"/>
                      <a:r>
                        <a:rPr lang="pt-BR" sz="2200" b="0" kern="1200" dirty="0">
                          <a:solidFill>
                            <a:schemeClr val="tx1"/>
                          </a:solidFill>
                          <a:effectLst/>
                          <a:latin typeface="Arial Narrow" panose="020B0606020202030204" pitchFamily="34" charset="0"/>
                          <a:ea typeface="+mn-ea"/>
                          <a:cs typeface="+mn-cs"/>
                        </a:rPr>
                        <a:t>A opinião é um julgamento pessoal. Por exemplo: No gênero textual “Receita de Bolo” – pode aparecer no final do texto o seguinte: </a:t>
                      </a:r>
                      <a:r>
                        <a:rPr lang="pt-BR" sz="2200" b="1" kern="1200" dirty="0">
                          <a:solidFill>
                            <a:schemeClr val="tx1"/>
                          </a:solidFill>
                          <a:effectLst/>
                          <a:latin typeface="Arial Narrow" panose="020B0606020202030204" pitchFamily="34" charset="0"/>
                          <a:ea typeface="+mn-ea"/>
                          <a:cs typeface="+mn-cs"/>
                        </a:rPr>
                        <a:t>Esse bolo fica uma delícia! </a:t>
                      </a:r>
                      <a:r>
                        <a:rPr lang="pt-BR" sz="2200" b="0" kern="1200" dirty="0">
                          <a:solidFill>
                            <a:schemeClr val="tx1"/>
                          </a:solidFill>
                          <a:effectLst/>
                          <a:latin typeface="Arial Narrow" panose="020B0606020202030204" pitchFamily="34" charset="0"/>
                          <a:ea typeface="+mn-ea"/>
                          <a:cs typeface="+mn-cs"/>
                        </a:rPr>
                        <a:t>(Essa é uma opinião e não uma tese/defesa de um ponto de vista).</a:t>
                      </a: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403E657-87CF-8B48-DF87-5B30EC49C525}"/>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73035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A0E86-EBEC-CF5F-00F7-66D94611572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73A0FAE-B710-CDE5-EFCE-6FD1AC4B5910}"/>
              </a:ext>
            </a:extLst>
          </p:cNvPr>
          <p:cNvSpPr txBox="1"/>
          <p:nvPr/>
        </p:nvSpPr>
        <p:spPr>
          <a:xfrm>
            <a:off x="298580" y="818660"/>
            <a:ext cx="11579289" cy="575542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tese em um artigo de opinião é 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defesa de uma ideia/ponto de vista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do articulista (quem escreve o texto) sobre um determinado tema que ele defende ao longo do texto com argumentos. Ela funciona como 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opinião fundamentada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o articulista busca provar e convencer o leitor. </a:t>
            </a:r>
            <a:r>
              <a:rPr lang="pt-BR" sz="2300" kern="0" dirty="0">
                <a:effectLst/>
                <a:latin typeface="Arial Narrow" panose="020B0606020202030204" pitchFamily="34" charset="0"/>
                <a:ea typeface="Calibri" panose="020F0502020204030204" pitchFamily="34" charset="0"/>
                <a:cs typeface="Times New Roman" panose="02020603050405020304" pitchFamily="18" charset="0"/>
              </a:rPr>
              <a:t>O texto II aborda apenas um assunto/tema ou apresenta opinião sobre uma questão controversa?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é o trecho que apresenta a ideia defendida do articulista no texto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Redes sociais afetam o bem-estar dos jovens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“Aumento significativo no uso das redes sociais interferiu no estilo de vida das pessoas e na forma com que se relacionam.”</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“É um fenômeno global e de acordo com dados publicados pelo</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Datareportal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(2024) mais da metade da população mundial utiliza as mídias sociais.”</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utilização das mídias sociais tem se transformado num elemento central na vida cotidiana, causando progressos significativos nos sistemas sociais de diferentes países nos últimos anos.”</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“Este termo é frequentemente associado ao uso de redes sociais, nas quais a constante exposição a atualizações e postagens sobre atividades, viagens, eventos sociais, e conquistas de outras pessoas pode levar alguém a sentir que está perdendo experiências valiosas.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4226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1489-857C-CBC7-7F67-DC5C1238B43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7E45933-B7AC-5614-6F5F-81A500C27E23}"/>
              </a:ext>
            </a:extLst>
          </p:cNvPr>
          <p:cNvGraphicFramePr>
            <a:graphicFrameLocks noGrp="1"/>
          </p:cNvGraphicFramePr>
          <p:nvPr>
            <p:extLst>
              <p:ext uri="{D42A27DB-BD31-4B8C-83A1-F6EECF244321}">
                <p14:modId xmlns:p14="http://schemas.microsoft.com/office/powerpoint/2010/main" val="3276520621"/>
              </p:ext>
            </p:extLst>
          </p:nvPr>
        </p:nvGraphicFramePr>
        <p:xfrm>
          <a:off x="357673" y="1540758"/>
          <a:ext cx="11476654" cy="2545080"/>
        </p:xfrm>
        <a:graphic>
          <a:graphicData uri="http://schemas.openxmlformats.org/drawingml/2006/table">
            <a:tbl>
              <a:tblPr firstRow="1" bandRow="1">
                <a:tableStyleId>{5C22544A-7EE6-4342-B048-85BDC9FD1C3A}</a:tableStyleId>
              </a:tblPr>
              <a:tblGrid>
                <a:gridCol w="11476654">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questão polêmica</a:t>
                      </a:r>
                      <a:r>
                        <a:rPr lang="pt-BR" sz="2300" b="0" kern="1200" dirty="0">
                          <a:solidFill>
                            <a:schemeClr val="tx1"/>
                          </a:solidFill>
                          <a:effectLst/>
                          <a:latin typeface="Arial Narrow" panose="020B0606020202030204" pitchFamily="34" charset="0"/>
                          <a:ea typeface="+mn-ea"/>
                          <a:cs typeface="+mn-cs"/>
                        </a:rPr>
                        <a:t>”/controversa é aquela que gera opiniões contrárias sobre o fato/assunto/tema discutido. Assim, na construção do “jogo argumentativo”, é necessário que essa polêmica seja construída no texto, de forma objetiva e firme. Ela pode aparecer por meio de uma pergunta direta, ou indireta e até com partes implícitas. Assim, ao ser desenvolvida, a questão polêmica guia o leitor ao que virá nas outras partes do texto. No </a:t>
                      </a:r>
                      <a:r>
                        <a:rPr lang="pt-BR" sz="2300" b="1" kern="1200" dirty="0">
                          <a:solidFill>
                            <a:schemeClr val="tx1"/>
                          </a:solidFill>
                          <a:effectLst/>
                          <a:latin typeface="Arial Narrow" panose="020B0606020202030204" pitchFamily="34" charset="0"/>
                          <a:ea typeface="+mn-ea"/>
                          <a:cs typeface="+mn-cs"/>
                        </a:rPr>
                        <a:t>jogo argumentativo</a:t>
                      </a:r>
                      <a:r>
                        <a:rPr lang="pt-BR" sz="2300" b="0" kern="1200" dirty="0">
                          <a:solidFill>
                            <a:schemeClr val="tx1"/>
                          </a:solidFill>
                          <a:effectLst/>
                          <a:latin typeface="Arial Narrow" panose="020B0606020202030204" pitchFamily="34" charset="0"/>
                          <a:ea typeface="+mn-ea"/>
                          <a:cs typeface="+mn-cs"/>
                        </a:rPr>
                        <a:t>, especialmente, no gênero “artigo de opinião”, é muito importante atentar para o discurso “contra” e “a favor”, que nesse gênero textual, é ideal que esteja explícito. </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4727C3F-3B1C-5420-8566-5CB6DE5CF86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F28B16A0-B625-F0AF-5175-7E189A31A365}"/>
              </a:ext>
            </a:extLst>
          </p:cNvPr>
          <p:cNvSpPr txBox="1"/>
          <p:nvPr/>
        </p:nvSpPr>
        <p:spPr>
          <a:xfrm>
            <a:off x="270588" y="4287082"/>
            <a:ext cx="11650824" cy="1862048"/>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Observando o título e a introdução (primeiro parágrafo) do artigo de opinião lido (texto II), o tema abordado pode ser considerado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somente atual.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somente polêmico.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 atual e polêmico.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2729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133A4-9C17-991E-DD6E-50CF7669D29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31BEE8B-FB2C-E9B9-26D1-2CECE7D3C344}"/>
              </a:ext>
            </a:extLst>
          </p:cNvPr>
          <p:cNvGraphicFramePr>
            <a:graphicFrameLocks noGrp="1"/>
          </p:cNvGraphicFramePr>
          <p:nvPr>
            <p:extLst>
              <p:ext uri="{D42A27DB-BD31-4B8C-83A1-F6EECF244321}">
                <p14:modId xmlns:p14="http://schemas.microsoft.com/office/powerpoint/2010/main" val="2873140063"/>
              </p:ext>
            </p:extLst>
          </p:nvPr>
        </p:nvGraphicFramePr>
        <p:xfrm>
          <a:off x="353008" y="2955295"/>
          <a:ext cx="11485984" cy="3596640"/>
        </p:xfrm>
        <a:graphic>
          <a:graphicData uri="http://schemas.openxmlformats.org/drawingml/2006/table">
            <a:tbl>
              <a:tblPr firstRow="1" bandRow="1">
                <a:tableStyleId>{5C22544A-7EE6-4342-B048-85BDC9FD1C3A}</a:tableStyleId>
              </a:tblPr>
              <a:tblGrid>
                <a:gridCol w="11485984">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Estratégias Argumentativas: </a:t>
                      </a:r>
                      <a:r>
                        <a:rPr lang="pt-BR" sz="2300" b="0" kern="1200" dirty="0">
                          <a:solidFill>
                            <a:schemeClr val="tx1"/>
                          </a:solidFill>
                          <a:effectLst/>
                          <a:latin typeface="Arial Narrow" panose="020B0606020202030204" pitchFamily="34" charset="0"/>
                          <a:ea typeface="+mn-ea"/>
                          <a:cs typeface="+mn-cs"/>
                        </a:rPr>
                        <a:t>São recursos importantíssimos utilizados para “desenvolver os argumentos”, de modo a convencer / persuadir o leitor por meio da comprovação/fundamentação. Essas estratégias podem ser: Exemplos. / Dados estatísticos./ Pesquisas. / Fatos comprováveis. / Citações ou depoimentos de pessoas especializadas no assunto. /  Alusões históricas. /  Comparações entre fatos, situações, épocas ou lugares distintos.</a:t>
                      </a:r>
                    </a:p>
                    <a:p>
                      <a:pPr algn="just"/>
                      <a:r>
                        <a:rPr lang="pt-BR" sz="2300" b="1" kern="1200" dirty="0">
                          <a:solidFill>
                            <a:schemeClr val="tx1"/>
                          </a:solidFill>
                          <a:effectLst/>
                          <a:latin typeface="Arial Narrow" panose="020B0606020202030204" pitchFamily="34" charset="0"/>
                          <a:ea typeface="+mn-ea"/>
                          <a:cs typeface="+mn-cs"/>
                        </a:rPr>
                        <a:t>Argumento: </a:t>
                      </a:r>
                      <a:r>
                        <a:rPr lang="pt-BR" sz="2300" b="0" kern="1200" dirty="0">
                          <a:solidFill>
                            <a:schemeClr val="tx1"/>
                          </a:solidFill>
                          <a:effectLst/>
                          <a:latin typeface="Arial Narrow" panose="020B0606020202030204" pitchFamily="34" charset="0"/>
                          <a:ea typeface="+mn-ea"/>
                          <a:cs typeface="+mn-cs"/>
                        </a:rPr>
                        <a:t>É a justificativa construída no texto para convencer o leitor a concordar com a tese defendida. Cada argumento deve responder a pergunta (Por quê?) em relação à tese defendida e sustentar essa defesa. Para tanto, o autor do artigo deve informar ao leitor quais os motivos que o levaram a tomar um determinado posicionamento e, assim, evitar razões superficiais, ou sem sustentação.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2B074412-DB66-9F82-E077-3F24789ACC51}"/>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2122" y="2104386"/>
            <a:ext cx="2579443" cy="1035165"/>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A2D8CAD9-2C1C-0588-A89E-1A5E05E473C2}"/>
              </a:ext>
            </a:extLst>
          </p:cNvPr>
          <p:cNvSpPr txBox="1"/>
          <p:nvPr/>
        </p:nvSpPr>
        <p:spPr>
          <a:xfrm>
            <a:off x="353008" y="798598"/>
            <a:ext cx="11485984" cy="1154162"/>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questão polêmica pode aparecer, em um texto, por meio de perguntas diretas, ou indiretas e até com partes implícitas. No texto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Redes sociais afetam o bem-estar dos jovens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autora/articulista levanta várias polêmicas acerca do tema tratado no texto. Exemplifique essa afirmação com trechos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8185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C68B3-84B8-2589-6299-76110D83724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02F3244-CF7A-95EC-2D8D-8B857519AFF6}"/>
              </a:ext>
            </a:extLst>
          </p:cNvPr>
          <p:cNvGraphicFramePr>
            <a:graphicFrameLocks noGrp="1"/>
          </p:cNvGraphicFramePr>
          <p:nvPr>
            <p:extLst>
              <p:ext uri="{D42A27DB-BD31-4B8C-83A1-F6EECF244321}">
                <p14:modId xmlns:p14="http://schemas.microsoft.com/office/powerpoint/2010/main" val="3867793858"/>
              </p:ext>
            </p:extLst>
          </p:nvPr>
        </p:nvGraphicFramePr>
        <p:xfrm>
          <a:off x="353008" y="870509"/>
          <a:ext cx="11485984" cy="1143000"/>
        </p:xfrm>
        <a:graphic>
          <a:graphicData uri="http://schemas.openxmlformats.org/drawingml/2006/table">
            <a:tbl>
              <a:tblPr firstRow="1" bandRow="1">
                <a:tableStyleId>{5C22544A-7EE6-4342-B048-85BDC9FD1C3A}</a:tableStyleId>
              </a:tblPr>
              <a:tblGrid>
                <a:gridCol w="11485984">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Contra-argumentos: </a:t>
                      </a:r>
                      <a:r>
                        <a:rPr lang="pt-BR" sz="2300" b="0" kern="1200" dirty="0">
                          <a:solidFill>
                            <a:schemeClr val="tx1"/>
                          </a:solidFill>
                          <a:effectLst/>
                          <a:latin typeface="Arial Narrow" panose="020B0606020202030204" pitchFamily="34" charset="0"/>
                          <a:ea typeface="+mn-ea"/>
                          <a:cs typeface="+mn-cs"/>
                        </a:rPr>
                        <a:t>é um ponto de vista oposto ou uma objeção à tese principal do autor/articulista.</a:t>
                      </a:r>
                    </a:p>
                    <a:p>
                      <a:pPr algn="just"/>
                      <a:r>
                        <a:rPr lang="pt-BR" sz="2300" b="1" kern="1200" dirty="0">
                          <a:solidFill>
                            <a:schemeClr val="tx1"/>
                          </a:solidFill>
                          <a:effectLst/>
                          <a:latin typeface="Arial Narrow" panose="020B0606020202030204" pitchFamily="34" charset="0"/>
                          <a:ea typeface="+mn-ea"/>
                          <a:cs typeface="+mn-cs"/>
                        </a:rPr>
                        <a:t>Alguns Tipos de Argumentos: </a:t>
                      </a:r>
                      <a:r>
                        <a:rPr lang="pt-BR" sz="2300" b="0" kern="1200" dirty="0">
                          <a:solidFill>
                            <a:schemeClr val="tx1"/>
                          </a:solidFill>
                          <a:effectLst/>
                          <a:latin typeface="Arial Narrow" panose="020B0606020202030204" pitchFamily="34" charset="0"/>
                          <a:ea typeface="+mn-ea"/>
                          <a:cs typeface="+mn-cs"/>
                        </a:rPr>
                        <a:t>Argumento de Exemplificação / Autoridade / Causa e Consequência / Evidência / Analogia Histórica / Senso Comum e outros.</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A3BE9AFB-4C05-773A-8239-0AFF8A3D323C}"/>
              </a:ext>
            </a:extLst>
          </p:cNvPr>
          <p:cNvSpPr txBox="1"/>
          <p:nvPr/>
        </p:nvSpPr>
        <p:spPr>
          <a:xfrm>
            <a:off x="353008" y="2449898"/>
            <a:ext cx="11485984" cy="378565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Na argumentação, o articulista se vale de argumentos para expor, defender sua opinião sobre a questão apresentada, tais como argumentos de autoridade, de comparação, de exemplificação entre outros. Dessa forma, identifique, nos trechos apresentados, o tipo de argumento predominante.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endParaRPr lang="pt-BR" sz="1000" kern="100" dirty="0">
              <a:effectLst/>
              <a:latin typeface="Arial Narrow" panose="020B0606020202030204" pitchFamily="34" charset="0"/>
              <a:ea typeface="Times New Roman" panose="02020603050405020304" pitchFamily="18" charset="0"/>
              <a:cs typeface="Arial" panose="020B0604020202020204" pitchFamily="34" charset="0"/>
            </a:endParaRPr>
          </a:p>
          <a:p>
            <a:pPr algn="just">
              <a:buNone/>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utilização das mídias sociais tem se transformado num elemento central na vida cotidiana, causando progressos significativos nos sistemas sociais de diferentes países nos últimos anos. Esse fenômeno ocorre desde o início do século 21 e tem se intensificado a cada ano que passa, atraindo a atenção de milhões de usuários em todo 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sabido que a saúde mental é o principal pilar da sociedade humana saudável e desempenha um papel vital no sentido de garantir dinamismo e eficiência a qualquer sociedade</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5594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000C2-BC17-DE6A-4517-AEDF35174C7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840219-AA28-3CE9-7AFB-2DBEAB3D4B74}"/>
              </a:ext>
            </a:extLst>
          </p:cNvPr>
          <p:cNvSpPr txBox="1"/>
          <p:nvPr/>
        </p:nvSpPr>
        <p:spPr>
          <a:xfrm>
            <a:off x="353008" y="1068968"/>
            <a:ext cx="11485984" cy="2215991"/>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Pessoas que interagem mais e melhor com outros têm mais chance de ter boa saúde física e mental, e consequentemente maior sensação de bem-estar.”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“Como exemplo podemos citar a Síndrome do FOMO, ou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Fear of </a:t>
            </a:r>
            <a:r>
              <a:rPr lang="pt-BR" sz="2300" i="1" kern="100" dirty="0" err="1">
                <a:effectLst/>
                <a:latin typeface="Arial Narrow" panose="020B0606020202030204" pitchFamily="34" charset="0"/>
                <a:ea typeface="Calibri" panose="020F0502020204030204" pitchFamily="34" charset="0"/>
                <a:cs typeface="Times New Roman" panose="02020603050405020304" pitchFamily="18" charset="0"/>
              </a:rPr>
              <a:t>missing</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out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traduzida como “medo de estar perdendo algo”. Trata-se de um fenômeno psicológico que descreve a ansiedade ou preocupação de estar ausente de experiências gratificantes ou eventos que outros estão vivenciando.”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1320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3C2E-DEE9-323F-B273-602B319603D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AC8D58F-AC73-CB18-9AC8-BE044632B140}"/>
              </a:ext>
            </a:extLst>
          </p:cNvPr>
          <p:cNvSpPr txBox="1"/>
          <p:nvPr/>
        </p:nvSpPr>
        <p:spPr>
          <a:xfrm>
            <a:off x="362339" y="1056334"/>
            <a:ext cx="11467322" cy="5262979"/>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8</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Argumentos são justificativas e provas que sustentam o ponto de vista do autor, convencendo o leitor de sua tese. Eles são construídos a partir de informações, fatos, dados, exemplos, e citações de autoridades, organizados de forma lógica para dar credibilidade e solidez à opinião apresentada. Assim,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Facebook, YouTube, WhatsApp, Instagram, e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Tik</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Tok são, por ordem de utilização, as cinco mídias mais populares e que possuem espaços atrativos e diversificados para comunicação online entre os usuários, especialmente das gerações mais jovens. É um fenômeno global e de acordo com dados publicados pelo</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Datareportal</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(2024) mais da metade da população mundial utiliza as mídias sociais (63%), consumindo um tempo diário médio de 2 horas e 23 minutos.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é, predominantemente, um argumento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autoridade.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comprovação.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alusão histórica.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causa/consequência.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5113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2799-234E-A4F8-513C-9620B479E63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00CCC24-8434-205D-367E-38C8F2C9857B}"/>
              </a:ext>
            </a:extLst>
          </p:cNvPr>
          <p:cNvSpPr txBox="1"/>
          <p:nvPr/>
        </p:nvSpPr>
        <p:spPr>
          <a:xfrm>
            <a:off x="362339" y="935035"/>
            <a:ext cx="11467322" cy="575542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Para confirmar a resposta da questão anterior,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retire do trecho a parte na qual predomina uma comprovação.</a:t>
            </a:r>
          </a:p>
          <a:p>
            <a:pPr algn="just">
              <a:buNone/>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dirty="0">
                <a:latin typeface="Arial Narrow" panose="020B0606020202030204" pitchFamily="34" charset="0"/>
              </a:rPr>
              <a:t>c) Retire desse argumento, um elemento articulador de ‘conformidade’.</a:t>
            </a:r>
          </a:p>
          <a:p>
            <a:pPr algn="just"/>
            <a:r>
              <a:rPr lang="pt-BR" sz="2000" dirty="0">
                <a:latin typeface="Arial Narrow" panose="020B0606020202030204" pitchFamily="34" charset="0"/>
              </a:rPr>
              <a:t> </a:t>
            </a:r>
          </a:p>
          <a:p>
            <a:pPr algn="just"/>
            <a:r>
              <a:rPr lang="pt-BR" sz="2300" dirty="0">
                <a:latin typeface="Arial Narrow" panose="020B0606020202030204" pitchFamily="34" charset="0"/>
              </a:rPr>
              <a:t>d) Transcreva desse argumento, a parte que é a argumentação, ou seja, a parte que a autora (articulista) reforça a comprovação que ela apresentou do </a:t>
            </a:r>
            <a:r>
              <a:rPr lang="pt-BR" sz="2300" i="1" dirty="0">
                <a:latin typeface="Arial Narrow" panose="020B0606020202030204" pitchFamily="34" charset="0"/>
              </a:rPr>
              <a:t>Datareportal</a:t>
            </a:r>
            <a:r>
              <a:rPr lang="pt-BR" sz="2300" dirty="0">
                <a:latin typeface="Arial Narrow" panose="020B0606020202030204" pitchFamily="34" charset="0"/>
              </a:rPr>
              <a:t>.</a:t>
            </a:r>
          </a:p>
          <a:p>
            <a:pPr algn="just"/>
            <a:r>
              <a:rPr lang="pt-BR" sz="2000" dirty="0">
                <a:latin typeface="Arial Narrow" panose="020B0606020202030204" pitchFamily="34" charset="0"/>
              </a:rPr>
              <a:t> </a:t>
            </a:r>
          </a:p>
          <a:p>
            <a:pPr algn="just"/>
            <a:r>
              <a:rPr lang="pt-BR" sz="2300" dirty="0">
                <a:latin typeface="Arial Narrow" panose="020B0606020202030204" pitchFamily="34" charset="0"/>
              </a:rPr>
              <a:t>e) Retire desse argumento a parte que retoma a tese defendida no texto em estudo.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9. </a:t>
            </a:r>
            <a:r>
              <a:rPr lang="pt-BR" sz="2300" dirty="0">
                <a:latin typeface="Arial Narrow" panose="020B0606020202030204" pitchFamily="34" charset="0"/>
              </a:rPr>
              <a:t>Em um artigo de opinião, um contra-argumento é a apresentação de um ponto de vista oposto ou uma objeção à sua tese principal, seguido por uma refutação que a desqualifica, fortalecendo a posição do autor. A combinação de argumentos bem estruturados e contra-argumentos devidamente refutados é o que torna um artigo de opinião eficaz na sua missão de convencer/persuadir e informar o público. No quinto parágrafo há um contra-argumento e uma refutação da autora/articulista. Transcreva do texto esse contra-argumento e o argumento de refutação que a autora/articulista faz.</a:t>
            </a:r>
          </a:p>
        </p:txBody>
      </p:sp>
    </p:spTree>
    <p:extLst>
      <p:ext uri="{BB962C8B-B14F-4D97-AF65-F5344CB8AC3E}">
        <p14:creationId xmlns:p14="http://schemas.microsoft.com/office/powerpoint/2010/main" val="3731821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A8CE-B524-8DDA-3C3C-5D18742225E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E72ED20-5C25-D62F-2175-E1FD0345B1A0}"/>
              </a:ext>
            </a:extLst>
          </p:cNvPr>
          <p:cNvGraphicFramePr>
            <a:graphicFrameLocks noGrp="1"/>
          </p:cNvGraphicFramePr>
          <p:nvPr>
            <p:extLst>
              <p:ext uri="{D42A27DB-BD31-4B8C-83A1-F6EECF244321}">
                <p14:modId xmlns:p14="http://schemas.microsoft.com/office/powerpoint/2010/main" val="3602788325"/>
              </p:ext>
            </p:extLst>
          </p:nvPr>
        </p:nvGraphicFramePr>
        <p:xfrm>
          <a:off x="371669" y="1736702"/>
          <a:ext cx="11448661" cy="3947160"/>
        </p:xfrm>
        <a:graphic>
          <a:graphicData uri="http://schemas.openxmlformats.org/drawingml/2006/table">
            <a:tbl>
              <a:tblPr firstRow="1" bandRow="1">
                <a:tableStyleId>{5C22544A-7EE6-4342-B048-85BDC9FD1C3A}</a:tableStyleId>
              </a:tblPr>
              <a:tblGrid>
                <a:gridCol w="11448661">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uso dos elementos articuladores</a:t>
                      </a:r>
                    </a:p>
                    <a:p>
                      <a:pPr algn="just"/>
                      <a:r>
                        <a:rPr lang="pt-BR" sz="2300" b="0" kern="1200" dirty="0">
                          <a:solidFill>
                            <a:schemeClr val="tx1"/>
                          </a:solidFill>
                          <a:effectLst/>
                          <a:latin typeface="Arial Narrow" panose="020B0606020202030204" pitchFamily="34" charset="0"/>
                          <a:ea typeface="+mn-ea"/>
                          <a:cs typeface="+mn-cs"/>
                        </a:rPr>
                        <a:t>Sabemos que todo texto precisa ter sentido (coerência) e ser bem articulado (coesão). Apresentamos alguns “elementos articuladores” que podem ser utilizados no artigo de opinião. </a:t>
                      </a:r>
                    </a:p>
                    <a:p>
                      <a:pPr algn="just"/>
                      <a:r>
                        <a:rPr lang="pt-BR" sz="2300" b="1" kern="1200" dirty="0">
                          <a:solidFill>
                            <a:schemeClr val="tx1"/>
                          </a:solidFill>
                          <a:effectLst/>
                          <a:latin typeface="Arial Narrow" panose="020B0606020202030204" pitchFamily="34" charset="0"/>
                          <a:ea typeface="+mn-ea"/>
                          <a:cs typeface="+mn-cs"/>
                        </a:rPr>
                        <a:t>Tomar posição: </a:t>
                      </a:r>
                      <a:r>
                        <a:rPr lang="pt-BR" sz="2300" b="0" kern="1200" dirty="0">
                          <a:solidFill>
                            <a:schemeClr val="tx1"/>
                          </a:solidFill>
                          <a:effectLst/>
                          <a:latin typeface="Arial Narrow" panose="020B0606020202030204" pitchFamily="34" charset="0"/>
                          <a:ea typeface="+mn-ea"/>
                          <a:cs typeface="+mn-cs"/>
                        </a:rPr>
                        <a:t>Do meu ponto de vista; na minha opinião; pensamos que; pessoalmente acho etc.</a:t>
                      </a:r>
                    </a:p>
                    <a:p>
                      <a:pPr algn="just"/>
                      <a:r>
                        <a:rPr lang="pt-BR" sz="2300" b="1" kern="1200" dirty="0">
                          <a:solidFill>
                            <a:schemeClr val="tx1"/>
                          </a:solidFill>
                          <a:effectLst/>
                          <a:latin typeface="Arial Narrow" panose="020B0606020202030204" pitchFamily="34" charset="0"/>
                          <a:ea typeface="+mn-ea"/>
                          <a:cs typeface="+mn-cs"/>
                        </a:rPr>
                        <a:t>Indicar certeza: </a:t>
                      </a:r>
                      <a:r>
                        <a:rPr lang="pt-BR" sz="2300" b="0" kern="1200" dirty="0">
                          <a:solidFill>
                            <a:schemeClr val="tx1"/>
                          </a:solidFill>
                          <a:effectLst/>
                          <a:latin typeface="Arial Narrow" panose="020B0606020202030204" pitchFamily="34" charset="0"/>
                          <a:ea typeface="+mn-ea"/>
                          <a:cs typeface="+mn-cs"/>
                        </a:rPr>
                        <a:t>Sem dúvida; está claro que; com certeza; é indiscutível etc.</a:t>
                      </a:r>
                    </a:p>
                    <a:p>
                      <a:pPr algn="just"/>
                      <a:r>
                        <a:rPr lang="pt-BR" sz="2300" b="1" kern="1200" dirty="0">
                          <a:solidFill>
                            <a:schemeClr val="tx1"/>
                          </a:solidFill>
                          <a:effectLst/>
                          <a:latin typeface="Arial Narrow" panose="020B0606020202030204" pitchFamily="34" charset="0"/>
                          <a:ea typeface="+mn-ea"/>
                          <a:cs typeface="+mn-cs"/>
                        </a:rPr>
                        <a:t>Indicar probabilidade: </a:t>
                      </a:r>
                      <a:r>
                        <a:rPr lang="pt-BR" sz="2300" b="0" kern="1200" dirty="0">
                          <a:solidFill>
                            <a:schemeClr val="tx1"/>
                          </a:solidFill>
                          <a:effectLst/>
                          <a:latin typeface="Arial Narrow" panose="020B0606020202030204" pitchFamily="34" charset="0"/>
                          <a:ea typeface="+mn-ea"/>
                          <a:cs typeface="+mn-cs"/>
                        </a:rPr>
                        <a:t>Provavelmente; me parece que; ao que tudo indica; é possível que etc.</a:t>
                      </a:r>
                    </a:p>
                    <a:p>
                      <a:pPr algn="just"/>
                      <a:r>
                        <a:rPr lang="pt-BR" sz="2300" b="1" kern="1200" dirty="0">
                          <a:solidFill>
                            <a:schemeClr val="tx1"/>
                          </a:solidFill>
                          <a:effectLst/>
                          <a:latin typeface="Arial Narrow" panose="020B0606020202030204" pitchFamily="34" charset="0"/>
                          <a:ea typeface="+mn-ea"/>
                          <a:cs typeface="+mn-cs"/>
                        </a:rPr>
                        <a:t>Indicar causa e/ou consequência: </a:t>
                      </a:r>
                      <a:r>
                        <a:rPr lang="pt-BR" sz="2300" b="0" kern="1200" dirty="0">
                          <a:solidFill>
                            <a:schemeClr val="tx1"/>
                          </a:solidFill>
                          <a:effectLst/>
                          <a:latin typeface="Arial Narrow" panose="020B0606020202030204" pitchFamily="34" charset="0"/>
                          <a:ea typeface="+mn-ea"/>
                          <a:cs typeface="+mn-cs"/>
                        </a:rPr>
                        <a:t>Porque; pois; então; logo; portanto; consequentemente etc.</a:t>
                      </a:r>
                    </a:p>
                    <a:p>
                      <a:pPr algn="just"/>
                      <a:r>
                        <a:rPr lang="pt-BR" sz="2300" b="1" kern="1200" dirty="0">
                          <a:solidFill>
                            <a:schemeClr val="tx1"/>
                          </a:solidFill>
                          <a:effectLst/>
                          <a:latin typeface="Arial Narrow" panose="020B0606020202030204" pitchFamily="34" charset="0"/>
                          <a:ea typeface="+mn-ea"/>
                          <a:cs typeface="+mn-cs"/>
                        </a:rPr>
                        <a:t>Acrescentar argumentos: </a:t>
                      </a:r>
                      <a:r>
                        <a:rPr lang="pt-BR" sz="2300" b="0" kern="1200" dirty="0">
                          <a:solidFill>
                            <a:schemeClr val="tx1"/>
                          </a:solidFill>
                          <a:effectLst/>
                          <a:latin typeface="Arial Narrow" panose="020B0606020202030204" pitchFamily="34" charset="0"/>
                          <a:ea typeface="+mn-ea"/>
                          <a:cs typeface="+mn-cs"/>
                        </a:rPr>
                        <a:t>Além disso; também; ademais etc.</a:t>
                      </a:r>
                    </a:p>
                    <a:p>
                      <a:pPr algn="just"/>
                      <a:r>
                        <a:rPr lang="pt-BR" sz="2300" b="1" kern="1200" dirty="0">
                          <a:solidFill>
                            <a:schemeClr val="tx1"/>
                          </a:solidFill>
                          <a:effectLst/>
                          <a:latin typeface="Arial Narrow" panose="020B0606020202030204" pitchFamily="34" charset="0"/>
                          <a:ea typeface="+mn-ea"/>
                          <a:cs typeface="+mn-cs"/>
                        </a:rPr>
                        <a:t>Indicar restrição ou oposição:  </a:t>
                      </a:r>
                      <a:r>
                        <a:rPr lang="pt-BR" sz="2300" b="0" kern="1200" dirty="0">
                          <a:solidFill>
                            <a:schemeClr val="tx1"/>
                          </a:solidFill>
                          <a:effectLst/>
                          <a:latin typeface="Arial Narrow" panose="020B0606020202030204" pitchFamily="34" charset="0"/>
                          <a:ea typeface="+mn-ea"/>
                          <a:cs typeface="+mn-cs"/>
                        </a:rPr>
                        <a:t>Mas; porém; todavia; contudo; entretanto; apesar de; não obstante etc.</a:t>
                      </a:r>
                    </a:p>
                    <a:p>
                      <a:pPr algn="just"/>
                      <a:r>
                        <a:rPr lang="pt-BR" sz="2300" b="1" kern="1200" dirty="0">
                          <a:solidFill>
                            <a:schemeClr val="tx1"/>
                          </a:solidFill>
                          <a:effectLst/>
                          <a:latin typeface="Arial Narrow" panose="020B0606020202030204" pitchFamily="34" charset="0"/>
                          <a:ea typeface="+mn-ea"/>
                          <a:cs typeface="+mn-cs"/>
                        </a:rPr>
                        <a:t>Organizar argumentos: </a:t>
                      </a:r>
                      <a:r>
                        <a:rPr lang="pt-BR" sz="2300" b="0" kern="1200" dirty="0">
                          <a:solidFill>
                            <a:schemeClr val="tx1"/>
                          </a:solidFill>
                          <a:effectLst/>
                          <a:latin typeface="Arial Narrow" panose="020B0606020202030204" pitchFamily="34" charset="0"/>
                          <a:ea typeface="+mn-ea"/>
                          <a:cs typeface="+mn-cs"/>
                        </a:rPr>
                        <a:t>Inicialmente; primeiramente; em segundo lugar; por um lado; por outro lado etc.</a:t>
                      </a:r>
                    </a:p>
                    <a:p>
                      <a:pPr algn="just"/>
                      <a:r>
                        <a:rPr lang="pt-BR" sz="2300" b="1" kern="1200" dirty="0">
                          <a:solidFill>
                            <a:schemeClr val="tx1"/>
                          </a:solidFill>
                          <a:effectLst/>
                          <a:latin typeface="Arial Narrow" panose="020B0606020202030204" pitchFamily="34" charset="0"/>
                          <a:ea typeface="+mn-ea"/>
                          <a:cs typeface="+mn-cs"/>
                        </a:rPr>
                        <a:t>Preparar conclusão:  </a:t>
                      </a:r>
                      <a:r>
                        <a:rPr lang="pt-BR" sz="2300" b="0" kern="1200" dirty="0">
                          <a:solidFill>
                            <a:schemeClr val="tx1"/>
                          </a:solidFill>
                          <a:effectLst/>
                          <a:latin typeface="Arial Narrow" panose="020B0606020202030204" pitchFamily="34" charset="0"/>
                          <a:ea typeface="+mn-ea"/>
                          <a:cs typeface="+mn-cs"/>
                        </a:rPr>
                        <a:t>Assim; finalmente; para finalizar; por fim; enfim; em resumo etc.</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1C010EC-0243-7708-FA3D-2634E7CB1C6A}"/>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71669" y="771849"/>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89426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31B6-8F98-EFC1-DCE4-BFB2EADD5B6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E8D9DD9-FF72-17B3-21EE-0F9A1711E926}"/>
              </a:ext>
            </a:extLst>
          </p:cNvPr>
          <p:cNvGraphicFramePr>
            <a:graphicFrameLocks noGrp="1"/>
          </p:cNvGraphicFramePr>
          <p:nvPr>
            <p:extLst>
              <p:ext uri="{D42A27DB-BD31-4B8C-83A1-F6EECF244321}">
                <p14:modId xmlns:p14="http://schemas.microsoft.com/office/powerpoint/2010/main" val="2532874364"/>
              </p:ext>
            </p:extLst>
          </p:nvPr>
        </p:nvGraphicFramePr>
        <p:xfrm>
          <a:off x="357673" y="952929"/>
          <a:ext cx="11476653" cy="429768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uso dos elementos modalizadores</a:t>
                      </a:r>
                    </a:p>
                    <a:p>
                      <a:pPr marL="0" indent="541338" algn="just"/>
                      <a:r>
                        <a:rPr lang="pt-BR" sz="2300" b="0" kern="1200" dirty="0">
                          <a:solidFill>
                            <a:schemeClr val="tx1"/>
                          </a:solidFill>
                          <a:effectLst/>
                          <a:latin typeface="Arial Narrow" panose="020B0606020202030204" pitchFamily="34" charset="0"/>
                          <a:ea typeface="+mn-ea"/>
                          <a:cs typeface="+mn-cs"/>
                        </a:rPr>
                        <a:t>É importante atingir o propósito comunicativo e nesse sentido, os modalizadores do discurso podem contribuir muito, principalmente, nos textos argumentativos. A utilização adequada desses modalizadores fortalece o processo do discurso/fala/dito. O ponto de vista quando recebe uma modalização fica mais persuasivo. Alguns exemplos de elementos modalizadores: (</a:t>
                      </a:r>
                      <a:r>
                        <a:rPr lang="pt-BR" sz="2300" b="1" kern="1200" dirty="0">
                          <a:solidFill>
                            <a:schemeClr val="tx1"/>
                          </a:solidFill>
                          <a:effectLst/>
                          <a:latin typeface="Arial Narrow" panose="020B0606020202030204" pitchFamily="34" charset="0"/>
                          <a:ea typeface="+mn-ea"/>
                          <a:cs typeface="+mn-cs"/>
                        </a:rPr>
                        <a:t>Deônticos: </a:t>
                      </a:r>
                      <a:r>
                        <a:rPr lang="pt-BR" sz="2300" b="0" kern="1200" dirty="0">
                          <a:solidFill>
                            <a:schemeClr val="tx1"/>
                          </a:solidFill>
                          <a:effectLst/>
                          <a:latin typeface="Arial Narrow" panose="020B0606020202030204" pitchFamily="34" charset="0"/>
                          <a:ea typeface="+mn-ea"/>
                          <a:cs typeface="+mn-cs"/>
                        </a:rPr>
                        <a:t>mostram, principalmente, ideia de “obrigação”) - É imprescindível / É necessário / É de suma importância etc. (</a:t>
                      </a:r>
                      <a:r>
                        <a:rPr lang="pt-BR" sz="2300" b="1" kern="1200" dirty="0">
                          <a:solidFill>
                            <a:schemeClr val="tx1"/>
                          </a:solidFill>
                          <a:effectLst/>
                          <a:latin typeface="Arial Narrow" panose="020B0606020202030204" pitchFamily="34" charset="0"/>
                          <a:ea typeface="+mn-ea"/>
                          <a:cs typeface="+mn-cs"/>
                        </a:rPr>
                        <a:t>Lógicos:</a:t>
                      </a:r>
                      <a:r>
                        <a:rPr lang="pt-BR" sz="2300" b="0" kern="1200" dirty="0">
                          <a:solidFill>
                            <a:schemeClr val="tx1"/>
                          </a:solidFill>
                          <a:effectLst/>
                          <a:latin typeface="Arial Narrow" panose="020B0606020202030204" pitchFamily="34" charset="0"/>
                          <a:ea typeface="+mn-ea"/>
                          <a:cs typeface="+mn-cs"/>
                        </a:rPr>
                        <a:t> mostram, principalmente, ideia de “certeza do fato concreto”) -  É notório / Em virtude disso / Diante do exposto / Com certeza. (</a:t>
                      </a:r>
                      <a:r>
                        <a:rPr lang="pt-BR" sz="2300" b="1" kern="1200" dirty="0">
                          <a:solidFill>
                            <a:schemeClr val="tx1"/>
                          </a:solidFill>
                          <a:effectLst/>
                          <a:latin typeface="Arial Narrow" panose="020B0606020202030204" pitchFamily="34" charset="0"/>
                          <a:ea typeface="+mn-ea"/>
                          <a:cs typeface="+mn-cs"/>
                        </a:rPr>
                        <a:t>Apreciativos:</a:t>
                      </a:r>
                      <a:r>
                        <a:rPr lang="pt-BR" sz="2300" b="0" kern="1200" dirty="0">
                          <a:solidFill>
                            <a:schemeClr val="tx1"/>
                          </a:solidFill>
                          <a:effectLst/>
                          <a:latin typeface="Arial Narrow" panose="020B0606020202030204" pitchFamily="34" charset="0"/>
                          <a:ea typeface="+mn-ea"/>
                          <a:cs typeface="+mn-cs"/>
                        </a:rPr>
                        <a:t> mostram, principalmente, ideia de “subjetividade”) - Felizmente / Infelizmente / Tristemente etc. (</a:t>
                      </a:r>
                      <a:r>
                        <a:rPr lang="pt-BR" sz="2300" b="1" kern="1200" dirty="0">
                          <a:solidFill>
                            <a:schemeClr val="tx1"/>
                          </a:solidFill>
                          <a:effectLst/>
                          <a:latin typeface="Arial Narrow" panose="020B0606020202030204" pitchFamily="34" charset="0"/>
                          <a:ea typeface="+mn-ea"/>
                          <a:cs typeface="+mn-cs"/>
                        </a:rPr>
                        <a:t>Pragmáticos:</a:t>
                      </a:r>
                      <a:r>
                        <a:rPr lang="pt-BR" sz="2300" b="0" kern="1200" dirty="0">
                          <a:solidFill>
                            <a:schemeClr val="tx1"/>
                          </a:solidFill>
                          <a:effectLst/>
                          <a:latin typeface="Arial Narrow" panose="020B0606020202030204" pitchFamily="34" charset="0"/>
                          <a:ea typeface="+mn-ea"/>
                          <a:cs typeface="+mn-cs"/>
                        </a:rPr>
                        <a:t> mostram, principalmente, “intenções, razões e capacidades de ação”) - Que dizem a respeito / Afirmam que / Como propõe / Explicou etc.</a:t>
                      </a:r>
                    </a:p>
                    <a:p>
                      <a:pPr algn="just"/>
                      <a:r>
                        <a:rPr lang="pt-BR" sz="2300" b="1" kern="1200" dirty="0">
                          <a:solidFill>
                            <a:schemeClr val="tx1"/>
                          </a:solidFill>
                          <a:effectLst/>
                          <a:latin typeface="Arial Narrow" panose="020B0606020202030204" pitchFamily="34" charset="0"/>
                          <a:ea typeface="+mn-ea"/>
                          <a:cs typeface="+mn-cs"/>
                        </a:rPr>
                        <a:t>Atenção!</a:t>
                      </a:r>
                      <a:r>
                        <a:rPr lang="pt-BR" sz="2300" b="0" kern="1200" dirty="0">
                          <a:solidFill>
                            <a:schemeClr val="tx1"/>
                          </a:solidFill>
                          <a:effectLst/>
                          <a:latin typeface="Arial Narrow" panose="020B0606020202030204" pitchFamily="34" charset="0"/>
                          <a:ea typeface="+mn-ea"/>
                          <a:cs typeface="+mn-cs"/>
                        </a:rPr>
                        <a:t> Muitas palavras ou expressões articuladoras se tornam “modalizadoras / modalizadores” dependendo do “contexto” que foram empregadas.</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148481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281A7-EBD6-9E25-70BF-F65D1557A942}"/>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329B8C2-AD60-F798-12C1-D02F768BE85B}"/>
              </a:ext>
            </a:extLst>
          </p:cNvPr>
          <p:cNvSpPr txBox="1"/>
          <p:nvPr/>
        </p:nvSpPr>
        <p:spPr>
          <a:xfrm>
            <a:off x="354562" y="879146"/>
            <a:ext cx="11504645" cy="5374676"/>
          </a:xfrm>
          <a:prstGeom prst="rect">
            <a:avLst/>
          </a:prstGeom>
          <a:noFill/>
        </p:spPr>
        <p:txBody>
          <a:bodyPr wrap="square">
            <a:spAutoFit/>
          </a:bodyPr>
          <a:lstStyle/>
          <a:p>
            <a:pPr algn="just">
              <a:lnSpc>
                <a:spcPct val="107000"/>
              </a:lnSpc>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Releia um trecho do quinto parágrafo do artigo de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“Além disso, o uso excessivo das redes sociais expõe mais os seus usuários a episódios de cyberbullying, cujas repercussões podem ser definitivas para as pessoas. Os sintomas gerados pelo excesso são semelhantes aos observados no abuso de substâncias ilícitas, com episódios de compulsão. Essas consequências altamente negativas podem assumir papel importante na vida dos jovens a ponto de afetar a saúde mental, incluindo quadros de ansiedade, depressão e problemas com a autoestima.”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foi a intenção da autora ao utilizar a expressão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Além disso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Acrescentar novas justificativas para defender seu ponto de vista, reafirmando as ideias ditas anteriormente.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Iniciar uma ideia contrária ao período anterior.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Encontre outro modo de começar o período, substituindo a expressão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Além disso”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por outros termos que tenham o mesmo sentido.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9674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9D150-0871-F0B2-2C1C-FFDA14BEF5AC}"/>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35784269-096D-3A2B-EA9D-1B29C599DAD7}"/>
              </a:ext>
            </a:extLst>
          </p:cNvPr>
          <p:cNvSpPr txBox="1"/>
          <p:nvPr/>
        </p:nvSpPr>
        <p:spPr>
          <a:xfrm>
            <a:off x="357673" y="1016974"/>
            <a:ext cx="11476653" cy="5047536"/>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Indique a ideia estabelecida pelos elementos modalizadores destacados nos trechos a seguir.</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“Essas consequências altamente negativas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podem assumir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papel importante na vida dos jovens a ponto de afetar a saúde mental”. (</a:t>
            </a:r>
            <a:r>
              <a:rPr lang="pt-BR" sz="2300" kern="100" dirty="0">
                <a:latin typeface="Arial Narrow" panose="020B0606020202030204" pitchFamily="34" charset="0"/>
                <a:ea typeface="Calibri" panose="020F0502020204030204" pitchFamily="34" charset="0"/>
                <a:cs typeface="Times New Roman" panose="02020603050405020304" pitchFamily="18" charset="0"/>
              </a:rPr>
              <a:t>______________</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 no caso da saúde mental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é preciso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pensar em prevenção, em acolhimento, em escuta...”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(____________)</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evitar sofrimentos desnecessários e que certamente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podem marcar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sempre a vida de quem ainda tem muito pela frente.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(______________)</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300" b="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 No trecho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Nossas universidades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precisam ser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sensíveis a tantas adversidades enfrentadas por seus estudantes.”, a expressão destacada é uma modalização de</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obrigatoriedade.</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necessidade.</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proibição.</a:t>
            </a:r>
          </a:p>
          <a:p>
            <a:pPr>
              <a:buNone/>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(D) certeza.</a:t>
            </a:r>
            <a:endParaRPr lang="pt-BR" sz="2300" dirty="0">
              <a:latin typeface="Arial Narrow" panose="020B0606020202030204" pitchFamily="34" charset="0"/>
            </a:endParaRPr>
          </a:p>
        </p:txBody>
      </p:sp>
    </p:spTree>
    <p:extLst>
      <p:ext uri="{BB962C8B-B14F-4D97-AF65-F5344CB8AC3E}">
        <p14:creationId xmlns:p14="http://schemas.microsoft.com/office/powerpoint/2010/main" val="3629436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67233-A112-DC0E-6E90-3A4663C0A42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E61D476-5DD5-48A4-C9D9-B5FB67D270D3}"/>
              </a:ext>
            </a:extLst>
          </p:cNvPr>
          <p:cNvGraphicFramePr>
            <a:graphicFrameLocks noGrp="1"/>
          </p:cNvGraphicFramePr>
          <p:nvPr>
            <p:extLst>
              <p:ext uri="{D42A27DB-BD31-4B8C-83A1-F6EECF244321}">
                <p14:modId xmlns:p14="http://schemas.microsoft.com/office/powerpoint/2010/main" val="2357591809"/>
              </p:ext>
            </p:extLst>
          </p:nvPr>
        </p:nvGraphicFramePr>
        <p:xfrm>
          <a:off x="357673" y="1475444"/>
          <a:ext cx="11476653" cy="184404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algn="just">
                        <a:lnSpc>
                          <a:spcPct val="100000"/>
                        </a:lnSpc>
                      </a:pPr>
                      <a:r>
                        <a:rPr lang="pt-BR" sz="2300" b="0" kern="1200" dirty="0">
                          <a:solidFill>
                            <a:schemeClr val="tx1"/>
                          </a:solidFill>
                          <a:effectLst/>
                          <a:latin typeface="Arial Narrow" panose="020B0606020202030204" pitchFamily="34" charset="0"/>
                          <a:ea typeface="+mn-ea"/>
                          <a:cs typeface="+mn-cs"/>
                        </a:rPr>
                        <a:t>Identificar fatos e opiniões, dentro de um texto, é muito importante para a compreensão das ideias, de forma que possamos entender o que aconteceu e, quando for o caso, ter contato com a opinião de alguém sobre isso, mas sabendo que pode haver outros pontos de vista. Nesse sentido, é importante considerar que “</a:t>
                      </a:r>
                      <a:r>
                        <a:rPr lang="pt-BR" sz="2300" b="1" kern="1200" dirty="0">
                          <a:solidFill>
                            <a:schemeClr val="tx1"/>
                          </a:solidFill>
                          <a:effectLst/>
                          <a:latin typeface="Arial Narrow" panose="020B0606020202030204" pitchFamily="34" charset="0"/>
                          <a:ea typeface="+mn-ea"/>
                          <a:cs typeface="+mn-cs"/>
                        </a:rPr>
                        <a:t>fato</a:t>
                      </a:r>
                      <a:r>
                        <a:rPr lang="pt-BR" sz="2300" b="0" kern="1200" dirty="0">
                          <a:solidFill>
                            <a:schemeClr val="tx1"/>
                          </a:solidFill>
                          <a:effectLst/>
                          <a:latin typeface="Arial Narrow" panose="020B0606020202030204" pitchFamily="34" charset="0"/>
                          <a:ea typeface="+mn-ea"/>
                          <a:cs typeface="+mn-cs"/>
                        </a:rPr>
                        <a:t>” é algo real, concreto e verdadeiro e “</a:t>
                      </a:r>
                      <a:r>
                        <a:rPr lang="pt-BR" sz="2300" b="1" kern="1200" dirty="0">
                          <a:solidFill>
                            <a:schemeClr val="tx1"/>
                          </a:solidFill>
                          <a:effectLst/>
                          <a:latin typeface="Arial Narrow" panose="020B0606020202030204" pitchFamily="34" charset="0"/>
                          <a:ea typeface="+mn-ea"/>
                          <a:cs typeface="+mn-cs"/>
                        </a:rPr>
                        <a:t>opinião</a:t>
                      </a:r>
                      <a:r>
                        <a:rPr lang="pt-BR" sz="2300" b="0" kern="1200" dirty="0">
                          <a:solidFill>
                            <a:schemeClr val="tx1"/>
                          </a:solidFill>
                          <a:effectLst/>
                          <a:latin typeface="Arial Narrow" panose="020B0606020202030204" pitchFamily="34" charset="0"/>
                          <a:ea typeface="+mn-ea"/>
                          <a:cs typeface="+mn-cs"/>
                        </a:rPr>
                        <a:t>” é o julgamento que é feito pelo interlocutor/emissor da mensagem.</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B3F658E-04E5-F2DF-5DD0-68E5AA1ED0C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7673" y="608852"/>
            <a:ext cx="2544147" cy="1021000"/>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32DD38A2-37B7-A575-F036-A21F703686D0}"/>
              </a:ext>
            </a:extLst>
          </p:cNvPr>
          <p:cNvSpPr txBox="1"/>
          <p:nvPr/>
        </p:nvSpPr>
        <p:spPr>
          <a:xfrm>
            <a:off x="357672" y="3538517"/>
            <a:ext cx="11476653" cy="307776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No texto II, o trecho em que há, predominantemente, um fato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endParaRPr lang="pt-BR" sz="800" kern="100" dirty="0">
              <a:latin typeface="Arial Narrow" panose="020B0606020202030204" pitchFamily="34" charset="0"/>
              <a:ea typeface="Calibri" panose="020F0502020204030204" pitchFamily="34" charset="0"/>
              <a:cs typeface="Arial" panose="020B0604020202020204" pitchFamily="34"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acesso e uso das redes sociais teve aumento significativo em todas as faixas etárias</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acordo com dados publicados pelo</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Datareportal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(2024) mais da metade da população mundial utiliza as mídias sociais (63%)</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Apesar de muitas vantagens, o intenso uso das mídias sociais pode trazer consequências negativas tanto físicas, quanto psicológicas e sociais,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foi permitido nesse período uma atividade virtual que possibilitou a criação e partilha de conteúdos e experiências, constituindo-se numa potente ferramenta de interação social.</a:t>
            </a: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43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6FFB9-0CC8-36A9-E7CB-F618E58A40F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9EDC72E-8C68-AC6E-BE4F-DAD611A39B41}"/>
              </a:ext>
            </a:extLst>
          </p:cNvPr>
          <p:cNvSpPr txBox="1"/>
          <p:nvPr/>
        </p:nvSpPr>
        <p:spPr>
          <a:xfrm>
            <a:off x="418322" y="1235672"/>
            <a:ext cx="11355355" cy="2443041"/>
          </a:xfrm>
          <a:prstGeom prst="rect">
            <a:avLst/>
          </a:prstGeom>
          <a:noFill/>
        </p:spPr>
        <p:txBody>
          <a:bodyPr wrap="square">
            <a:spAutoFit/>
          </a:bodyPr>
          <a:lstStyle/>
          <a:p>
            <a:pPr algn="just">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“título” de um artigo de opinião precisa antecipar aspectos da questão polêmica (controversa), deve instigar o leitor a ler o texto. O título precisa fazer diferença no texto. Assim,  é muito importante fazer uso de recursos autorais na criação dos títulos dos “artigos de opinião”, tais como a utilização precisa da “pontuação”, do “humor” e as “perguntas retóricas”. Os títulos podem ser elaborados perpassando pelas “referências literárias”. O título do Texto II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Redes sociais afetam o bem-estar dos jovens</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antecipa algum aspecto da ‘questão polêmica’? Justifique.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7304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2193342904"/>
              </p:ext>
            </p:extLst>
          </p:nvPr>
        </p:nvGraphicFramePr>
        <p:xfrm>
          <a:off x="373346" y="2472612"/>
          <a:ext cx="11445305" cy="394716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3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pic>
        <p:nvPicPr>
          <p:cNvPr id="6" name="Imagem 5" descr="85.000+ Jovem Aprendiz Ilustração de stock, gráficos vetoriais e clipart  royalty-free - iStock">
            <a:extLst>
              <a:ext uri="{FF2B5EF4-FFF2-40B4-BE49-F238E27FC236}">
                <a16:creationId xmlns:a16="http://schemas.microsoft.com/office/drawing/2014/main" id="{59E8D909-30FD-AC7D-2FB9-2A704B04BD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639" b="6142"/>
          <a:stretch>
            <a:fillRect/>
          </a:stretch>
        </p:blipFill>
        <p:spPr bwMode="auto">
          <a:xfrm>
            <a:off x="8618616" y="2495124"/>
            <a:ext cx="3134842" cy="1986417"/>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EBB29F7F-8F90-866F-1FC2-9249AF903962}"/>
              </a:ext>
            </a:extLst>
          </p:cNvPr>
          <p:cNvSpPr txBox="1"/>
          <p:nvPr/>
        </p:nvSpPr>
        <p:spPr>
          <a:xfrm>
            <a:off x="373347" y="3390345"/>
            <a:ext cx="8195266" cy="2462213"/>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você aprendeu sobre o gênero textual “artigo de opinião?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é uma questão polêmica (controvérsia)?</a:t>
            </a:r>
          </a:p>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tese (ponto de vista) defendido(a) no texto precisa dialogar, principalmente, com a temática e com a polêmica estabelecida por quê?</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sabe o são “estratégias argumentativas”? Pode dar um exemplo?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Você sabe o que são “argumentos”? E tipos de argumentos? Pode dar alguns exemplos?</a:t>
            </a: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8881065" y="4504053"/>
            <a:ext cx="2870715" cy="1492716"/>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https://media.istockphoto.com/id/1407993666/</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/vetorial/group-of-school-children-semi-flat-color-vector-characters.jpg?s=612x612&amp;w=0&amp;k=20&amp;c=DGHEE4klqL2yBlGtWoiX7CI5Nov9PXGk6220e6aSgpo=. Acesso em 29 set.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8419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B2C01-C255-B0B0-5503-565ACFFF9B35}"/>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D11095E3-5EAE-B6B6-11DF-1FAF686B6C61}"/>
              </a:ext>
            </a:extLst>
          </p:cNvPr>
          <p:cNvGraphicFramePr>
            <a:graphicFrameLocks noGrp="1"/>
          </p:cNvGraphicFramePr>
          <p:nvPr>
            <p:extLst>
              <p:ext uri="{D42A27DB-BD31-4B8C-83A1-F6EECF244321}">
                <p14:modId xmlns:p14="http://schemas.microsoft.com/office/powerpoint/2010/main" val="4282506186"/>
              </p:ext>
            </p:extLst>
          </p:nvPr>
        </p:nvGraphicFramePr>
        <p:xfrm>
          <a:off x="373346" y="993904"/>
          <a:ext cx="11445305" cy="184404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 Você consegue explicar sobre a importância do uso diversificado de elementos “articuladores” e “modalizadores” do discurso na construção do gênero textual “artigo de opinião”?</a:t>
                      </a:r>
                      <a:endParaRPr lang="pt-BR" sz="2300" b="0" dirty="0">
                        <a:solidFill>
                          <a:schemeClr val="tx1"/>
                        </a:solidFill>
                        <a:latin typeface="Arial Narrow" panose="020B0606020202030204" pitchFamily="34" charset="0"/>
                      </a:endParaRPr>
                    </a:p>
                    <a:p>
                      <a:pPr algn="just"/>
                      <a:r>
                        <a:rPr lang="pt-BR" sz="2300" b="0" kern="1200" dirty="0">
                          <a:solidFill>
                            <a:schemeClr val="tx1"/>
                          </a:solidFill>
                          <a:effectLst/>
                          <a:latin typeface="Arial Narrow" panose="020B0606020202030204" pitchFamily="34" charset="0"/>
                          <a:ea typeface="+mn-ea"/>
                          <a:cs typeface="+mn-cs"/>
                        </a:rPr>
                        <a:t>- Qual é a importância de trabalhar com a refutação na construção do gênero textual “artigo de opinião”, os aspectos do “contra” e do “a favor”?</a:t>
                      </a:r>
                    </a:p>
                    <a:p>
                      <a:pPr algn="just"/>
                      <a:r>
                        <a:rPr lang="pt-BR" sz="2300" b="0" kern="1200" dirty="0">
                          <a:solidFill>
                            <a:schemeClr val="tx1"/>
                          </a:solidFill>
                          <a:effectLst/>
                          <a:latin typeface="Arial Narrow" panose="020B0606020202030204" pitchFamily="34" charset="0"/>
                          <a:ea typeface="+mn-ea"/>
                          <a:cs typeface="+mn-cs"/>
                        </a:rPr>
                        <a:t>- Explique como deve ser o “título” do “artigo de opinião”.</a:t>
                      </a:r>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7" name="CaixaDeTexto 6">
            <a:extLst>
              <a:ext uri="{FF2B5EF4-FFF2-40B4-BE49-F238E27FC236}">
                <a16:creationId xmlns:a16="http://schemas.microsoft.com/office/drawing/2014/main" id="{0A4D9C8E-181B-4413-BECF-559F2BE6DC39}"/>
              </a:ext>
            </a:extLst>
          </p:cNvPr>
          <p:cNvSpPr txBox="1"/>
          <p:nvPr/>
        </p:nvSpPr>
        <p:spPr>
          <a:xfrm>
            <a:off x="373345" y="3429000"/>
            <a:ext cx="11445305" cy="1587614"/>
          </a:xfrm>
          <a:prstGeom prst="rect">
            <a:avLst/>
          </a:prstGeom>
          <a:solidFill>
            <a:schemeClr val="accent6">
              <a:lumMod val="20000"/>
              <a:lumOff val="80000"/>
            </a:schemeClr>
          </a:solidFill>
        </p:spPr>
        <p:txBody>
          <a:bodyPr wrap="square">
            <a:spAutoFit/>
          </a:bodyPr>
          <a:lstStyle/>
          <a:p>
            <a:pPr indent="541338" algn="just">
              <a:lnSpc>
                <a:spcPct val="107000"/>
              </a:lnSpc>
              <a:spcAft>
                <a:spcPts val="800"/>
              </a:spcAf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chegou o grande momento, agora você vai ser um(a) articulista e produzir o seu artigo de opinião.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Para isso, leia e interprete a proposta de escrita, os textos motivadores, observe as características e a estrutura do gênero e relembre as explicações realizadas pelo(a) professor(a) durante as aulas sobre o gênero textual “artigo de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1796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94C81-047E-87CE-5D8F-EBBFB87258A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8410549-3954-2989-0CA0-E19C362602A7}"/>
              </a:ext>
            </a:extLst>
          </p:cNvPr>
          <p:cNvSpPr txBox="1"/>
          <p:nvPr/>
        </p:nvSpPr>
        <p:spPr>
          <a:xfrm>
            <a:off x="385665" y="1109826"/>
            <a:ext cx="11420669" cy="4238596"/>
          </a:xfrm>
          <a:prstGeom prst="rect">
            <a:avLst/>
          </a:prstGeom>
          <a:noFill/>
        </p:spPr>
        <p:txBody>
          <a:bodyPr wrap="square">
            <a:spAutoFit/>
          </a:bodyPr>
          <a:lstStyle/>
          <a:p>
            <a:pPr algn="just">
              <a:lnSpc>
                <a:spcPct val="107000"/>
              </a:lnSpc>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artigo de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000" kern="100" dirty="0">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artigo de opinião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gênero do discurso argumentativo que tem a finalidade de expressar o ponto de vista do autor a respeito de um determinado tema. A validade da argumentação é evidenciada pelas justificativas de posições assumidas pelo autor ao apresentar informações e opiniões que se complementam ou se opõem. Nesse tipo de texto, predominam sequências expositivo-argumentativas.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base nos conhecimentos que você já tem sobre o gênero, escreva um artigo de opinião para ser publicado em um jornal de circulação diária a respeito do tema: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“Redes sociais na sociedade contemporânea: benéficas ou maléficas?”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isso, reflita sobre o que não pode faltar na escrita do seu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9944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C7B7B-40A5-FFC7-F380-F44AD64165C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163F803-C74D-0848-1DE5-D217F4434EF5}"/>
              </a:ext>
            </a:extLst>
          </p:cNvPr>
          <p:cNvSpPr txBox="1"/>
          <p:nvPr/>
        </p:nvSpPr>
        <p:spPr>
          <a:xfrm>
            <a:off x="410547" y="880333"/>
            <a:ext cx="11430000" cy="1077218"/>
          </a:xfrm>
          <a:prstGeom prst="rect">
            <a:avLst/>
          </a:prstGeom>
          <a:noFill/>
        </p:spPr>
        <p:txBody>
          <a:bodyPr wrap="square">
            <a:spAutoFit/>
          </a:bodyPr>
          <a:lstStyle/>
          <a:p>
            <a:pPr>
              <a:lnSpc>
                <a:spcPct val="107000"/>
              </a:lnSpc>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Leia os textos motivadores: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buNone/>
            </a:pPr>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As charges abordam o uso da internet e das redes sociais ... - Gran Questões">
            <a:extLst>
              <a:ext uri="{FF2B5EF4-FFF2-40B4-BE49-F238E27FC236}">
                <a16:creationId xmlns:a16="http://schemas.microsoft.com/office/drawing/2014/main" id="{76C4C8E9-251F-85D1-80F0-D0F70BBF37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6861" y="1761608"/>
            <a:ext cx="4358277" cy="4331786"/>
          </a:xfrm>
          <a:prstGeom prst="rect">
            <a:avLst/>
          </a:prstGeom>
          <a:noFill/>
          <a:ln>
            <a:noFill/>
          </a:ln>
        </p:spPr>
      </p:pic>
      <p:sp>
        <p:nvSpPr>
          <p:cNvPr id="7" name="CaixaDeTexto 6">
            <a:extLst>
              <a:ext uri="{FF2B5EF4-FFF2-40B4-BE49-F238E27FC236}">
                <a16:creationId xmlns:a16="http://schemas.microsoft.com/office/drawing/2014/main" id="{11280554-5594-C841-013A-899A7EBB6A1B}"/>
              </a:ext>
            </a:extLst>
          </p:cNvPr>
          <p:cNvSpPr txBox="1"/>
          <p:nvPr/>
        </p:nvSpPr>
        <p:spPr>
          <a:xfrm>
            <a:off x="410547" y="6112559"/>
            <a:ext cx="11430000" cy="307777"/>
          </a:xfrm>
          <a:prstGeom prst="rect">
            <a:avLst/>
          </a:prstGeom>
          <a:noFill/>
        </p:spPr>
        <p:txBody>
          <a:bodyPr wrap="square">
            <a:spAutoFit/>
          </a:bodyPr>
          <a:lstStyle/>
          <a:p>
            <a:pPr algn="ctr">
              <a:buNone/>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https://arquivos.infra-questoes.grancursosonline.com.br/imagem/prova/80699/</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questao</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/2408175-20220527155946000000-1.png. Acesso em: 7 out. 2025.</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1358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8FD3-8903-DD97-900A-CA954C3FC8E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D47395-6CC1-F1CA-A9C2-15F00FECB8D8}"/>
              </a:ext>
            </a:extLst>
          </p:cNvPr>
          <p:cNvSpPr txBox="1"/>
          <p:nvPr/>
        </p:nvSpPr>
        <p:spPr>
          <a:xfrm>
            <a:off x="394996" y="952441"/>
            <a:ext cx="11402008" cy="1508105"/>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Uso excessivo das redes sociais pode levar a uma realidade ficcional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Segundo a professora Henriette </a:t>
            </a:r>
            <a:r>
              <a:rPr lang="pt-BR" sz="2300" i="1" kern="100" dirty="0" err="1">
                <a:effectLst/>
                <a:latin typeface="Arial Narrow" panose="020B0606020202030204" pitchFamily="34" charset="0"/>
                <a:ea typeface="Calibri" panose="020F0502020204030204" pitchFamily="34" charset="0"/>
                <a:cs typeface="Times New Roman" panose="02020603050405020304" pitchFamily="18" charset="0"/>
              </a:rPr>
              <a:t>Tognetti</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Penha Morato, nas redes as pessoas buscam alterar virtualmente o que não consideram satisfatório na vida real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BB50742-12EE-1C96-F72B-4CEC30C89A01}"/>
              </a:ext>
            </a:extLst>
          </p:cNvPr>
          <p:cNvSpPr txBox="1"/>
          <p:nvPr/>
        </p:nvSpPr>
        <p:spPr>
          <a:xfrm>
            <a:off x="394996" y="2686315"/>
            <a:ext cx="11402007" cy="3631763"/>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Instagram é uma das maiores plataformas de mídias sociais do mundo. Os jovens são os que mais utilizam. Segundo dados da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Pew</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Research</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Center, 64% das pessoas entre 18 e 29 anos possuem um perfil na rede. São mais de 1 bilhão de usuários ativos por mês. Apesar da popularidade, o Instagram foi eleita a rede social mais tóxica para a saúde mental de seus usuários. É o que diz o estudo realizado em 2017 pela entidade de saúde pública do Reino Unido. Entre os principais problemas relatados no estudo pelos usuários estão ansiedade, depressão, solidão, baixa qualidade de sono, autoestima e dificuldade de relacionamento fora das redes.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professora Henriette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Tognetti</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Penha Morato, do Departamento de Psicologia da Aprendizagem, do Desenvolvimento e da Personalidade do Instituto de Psicologia da USP, informa que o uso intenso das redes sociais suga os usuários e leva a uma elaboração ficcional da realidade. Nas redes, as pessoas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2772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6CEE-5345-DE0D-175E-EF61D34144E5}"/>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363E9C34-0DF2-0AEF-09C1-F7ED41C2240A}"/>
              </a:ext>
            </a:extLst>
          </p:cNvPr>
          <p:cNvSpPr txBox="1"/>
          <p:nvPr/>
        </p:nvSpPr>
        <p:spPr>
          <a:xfrm>
            <a:off x="394996" y="1082203"/>
            <a:ext cx="11402007" cy="4693593"/>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buscam alterar virtualmente o que não consideram satisfatório na vida real: “Cada um tenta dizer as coisas da maneira como vê e às vezes provoca para ver como é que vão reagir. É uma distorção criada para modificar a própria realidade com a qual não se está satisfeito ou criada para provocar alguma coisa”.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psiquiatra Cristiano Nabuco, coordenador do grupo de Dependências Tecnológicas do Instituto de Psiquiatria do Hospital das Clínicas da USP, informa que, quanto mais se busca a perfeição nas redes sociais e se negligencia a vida real, mais infeliz o usuário pode se sentir. “Oitenta e cinco por cento de todas as fotografias que são postadas são editadas. Isso é um problema, porque se desenvolve uma autoestima virtual e não pessoal, e quanto mais o indivíduo busca se equiparar a essa vida paralela, mais infeliz ele vai se sentir na vida real.”</a:t>
            </a:r>
          </a:p>
          <a:p>
            <a:pPr indent="541338" algn="just">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Conforme Henriette, para manter a saúde mental, é importante não se restringir ao mundo on-line e observar as possibilidades que existem na vida real. “Há outras possibilidades para se explorar e estamos nos restringindo ao virtual, ao ficcional, às redes, às séries. Estamos quase nos tornando robôs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8942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420B2-5310-EEA4-443D-CA350CE086D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D9D61F16-2254-821A-9CB8-B8C7A37AB79C}"/>
              </a:ext>
            </a:extLst>
          </p:cNvPr>
          <p:cNvSpPr txBox="1"/>
          <p:nvPr/>
        </p:nvSpPr>
        <p:spPr>
          <a:xfrm>
            <a:off x="394996" y="1072120"/>
            <a:ext cx="11402007" cy="1354217"/>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nós mesmos, estamos perdendo a possibilidade de descobrir o mundo à nossa volta com olhares mais contemplativos e não tão pretensiosos de se dar a ver, de desempenho, de produtividade, de ser chamado ou visto”, finaliza.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https://jornal.usp.br/atualidades/uso-excessivo-das-redes-sociais-pode-levar-a-uma-elaboracao-ficcional-da-realidade/. Acesso em: 12 ago.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8D35D67F-B089-2715-8276-C707E1B55910}"/>
              </a:ext>
            </a:extLst>
          </p:cNvPr>
          <p:cNvSpPr txBox="1"/>
          <p:nvPr/>
        </p:nvSpPr>
        <p:spPr>
          <a:xfrm>
            <a:off x="394995" y="2967440"/>
            <a:ext cx="11402007" cy="3277820"/>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 artigo de opinião. Aproveite e acompanhe estes questionamentos que serão feitos pelo seu(sua) professor(a): O título está adequado para um artigo de opinião? Por quê? O articulista indica claramente a questão polêmica? Há uma tese defendida no texto? Há vozes textuais (diferentes) no texto? De quem são? Os argumentos apresentados estão bem definidos? Estão bem fundamentados? São convincentes/persuasivos? Há relação de causa e consequência? Foram utilizadas estratégias de argumentação? São utilizados elementos articuladores e modalizadores do discurso?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3472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8C5B1-72DA-DBD1-D4C2-A210C12B5D3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5D93ED3-0448-ADA6-6373-EB3E3ACE4CC8}"/>
              </a:ext>
            </a:extLst>
          </p:cNvPr>
          <p:cNvSpPr txBox="1"/>
          <p:nvPr/>
        </p:nvSpPr>
        <p:spPr>
          <a:xfrm>
            <a:off x="373224" y="905841"/>
            <a:ext cx="11448662" cy="1508105"/>
          </a:xfrm>
          <a:prstGeom prst="rect">
            <a:avLst/>
          </a:prstGeom>
          <a:solidFill>
            <a:schemeClr val="accent6">
              <a:lumMod val="20000"/>
              <a:lumOff val="80000"/>
            </a:schemeClr>
          </a:solidFill>
        </p:spPr>
        <p:txBody>
          <a:bodyPr wrap="square">
            <a:spAutoFit/>
          </a:bodyPr>
          <a:lstStyle/>
          <a:p>
            <a:pPr indent="541338" algn="just">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após a escrita do seu texto, com a orientação do seu(sua) professor(a) faça a reescrita. Esse momento é fundamental à escrita. Siga as orientações: leia o seu texto com muita atenção e vá procurando dentro dele, os elementos apontados nas orientações, à medida que for necessário, vá reescrevendo e aprimorando o seu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BDBA0833-3C0D-2116-3959-E6F655D3282D}"/>
              </a:ext>
            </a:extLst>
          </p:cNvPr>
          <p:cNvGraphicFramePr>
            <a:graphicFrameLocks noGrp="1"/>
          </p:cNvGraphicFramePr>
          <p:nvPr>
            <p:extLst>
              <p:ext uri="{D42A27DB-BD31-4B8C-83A1-F6EECF244321}">
                <p14:modId xmlns:p14="http://schemas.microsoft.com/office/powerpoint/2010/main" val="942688738"/>
              </p:ext>
            </p:extLst>
          </p:nvPr>
        </p:nvGraphicFramePr>
        <p:xfrm>
          <a:off x="373224" y="2753739"/>
          <a:ext cx="11448662" cy="3596640"/>
        </p:xfrm>
        <a:graphic>
          <a:graphicData uri="http://schemas.openxmlformats.org/drawingml/2006/table">
            <a:tbl>
              <a:tblPr firstRow="1" bandRow="1">
                <a:tableStyleId>{5C22544A-7EE6-4342-B048-85BDC9FD1C3A}</a:tableStyleId>
              </a:tblPr>
              <a:tblGrid>
                <a:gridCol w="11448662">
                  <a:extLst>
                    <a:ext uri="{9D8B030D-6E8A-4147-A177-3AD203B41FA5}">
                      <a16:colId xmlns:a16="http://schemas.microsoft.com/office/drawing/2014/main" val="1853861206"/>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Orientações para a reescrita</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Seu texto (artigo de opinião) parte do tema apresentado e de uma questão  polêmica?</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Você colocou o leitor a par dessa questão polêmica (controversa)?</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Você tomou uma posição e defendeu uma tese (ponto de vista)?</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Introduziu e insistiu em sua opinião?</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Você levou em consideração os pontos de vista de opositores para construir seus argumentos? Por exemplo: “Para fulano de tal, o problema não tem solução. Ele exagera, pois...”</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Utilizou elementos articuladores, como: Mas / Contudo / Dessa forma / Assim sendo / Portanto...</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Utilizou elementos modalizadores do discurso, como: É preciso / Com certeza / É indiscutível / Infelizmente...</a:t>
                      </a:r>
                    </a:p>
                  </a:txBody>
                  <a:tcP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8683979"/>
                  </a:ext>
                </a:extLst>
              </a:tr>
            </a:tbl>
          </a:graphicData>
        </a:graphic>
      </p:graphicFrame>
    </p:spTree>
    <p:extLst>
      <p:ext uri="{BB962C8B-B14F-4D97-AF65-F5344CB8AC3E}">
        <p14:creationId xmlns:p14="http://schemas.microsoft.com/office/powerpoint/2010/main" val="92838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8252B-6224-CD57-715B-E066E78C8662}"/>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4392F21A-3D86-AD7A-0012-B874F21AC573}"/>
              </a:ext>
            </a:extLst>
          </p:cNvPr>
          <p:cNvGraphicFramePr>
            <a:graphicFrameLocks noGrp="1"/>
          </p:cNvGraphicFramePr>
          <p:nvPr>
            <p:extLst>
              <p:ext uri="{D42A27DB-BD31-4B8C-83A1-F6EECF244321}">
                <p14:modId xmlns:p14="http://schemas.microsoft.com/office/powerpoint/2010/main" val="2335977709"/>
              </p:ext>
            </p:extLst>
          </p:nvPr>
        </p:nvGraphicFramePr>
        <p:xfrm>
          <a:off x="371669" y="1055567"/>
          <a:ext cx="11448662" cy="2895600"/>
        </p:xfrm>
        <a:graphic>
          <a:graphicData uri="http://schemas.openxmlformats.org/drawingml/2006/table">
            <a:tbl>
              <a:tblPr firstRow="1" bandRow="1">
                <a:tableStyleId>{5C22544A-7EE6-4342-B048-85BDC9FD1C3A}</a:tableStyleId>
              </a:tblPr>
              <a:tblGrid>
                <a:gridCol w="11448662">
                  <a:extLst>
                    <a:ext uri="{9D8B030D-6E8A-4147-A177-3AD203B41FA5}">
                      <a16:colId xmlns:a16="http://schemas.microsoft.com/office/drawing/2014/main" val="1853861206"/>
                    </a:ext>
                  </a:extLst>
                </a:gridCol>
              </a:tblGrid>
              <a:tr h="370840">
                <a:tc>
                  <a:txBody>
                    <a:bodyPr/>
                    <a:lstStyle/>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Definiu as estratégias de argumentação e os tipos de argumentos?</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Finalizou o seu texto reforçando a temática e o seu posicionamento (tese)?</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Verificou se a pontuação está correta?</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Corrigiu os erros ortográficos?</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Substituiu palavras que foram repetidas de modo desnecessário?</a:t>
                      </a:r>
                    </a:p>
                    <a:p>
                      <a:pPr marL="342900" lvl="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Escreveu com letra legível para que todos possam entender?</a:t>
                      </a:r>
                    </a:p>
                    <a:p>
                      <a:pPr marL="342900" indent="-342900" algn="just">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Elaborou um título que retoma aspectos da polêmica? É criativo? Desperta no leitor desejo de ler o seu texto?</a:t>
                      </a:r>
                      <a:endParaRPr lang="pt-BR" sz="2300" b="0" dirty="0">
                        <a:solidFill>
                          <a:schemeClr val="tx1"/>
                        </a:solidFill>
                        <a:latin typeface="Arial Narrow" panose="020B0606020202030204" pitchFamily="34" charset="0"/>
                      </a:endParaRPr>
                    </a:p>
                  </a:txBody>
                  <a:tcP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8683979"/>
                  </a:ext>
                </a:extLst>
              </a:tr>
            </a:tbl>
          </a:graphicData>
        </a:graphic>
      </p:graphicFrame>
    </p:spTree>
    <p:extLst>
      <p:ext uri="{BB962C8B-B14F-4D97-AF65-F5344CB8AC3E}">
        <p14:creationId xmlns:p14="http://schemas.microsoft.com/office/powerpoint/2010/main" val="2618758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B18F1-17C2-1190-A541-0B75150FDC8A}"/>
            </a:ext>
          </a:extLst>
        </p:cNvPr>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92EB6FBC-408C-345C-DF39-88B10006035C}"/>
              </a:ext>
            </a:extLst>
          </p:cNvPr>
          <p:cNvPicPr>
            <a:picLocks noChangeAspect="1"/>
          </p:cNvPicPr>
          <p:nvPr/>
        </p:nvPicPr>
        <p:blipFill rotWithShape="1">
          <a:blip r:embed="rId3">
            <a:extLst>
              <a:ext uri="{28A0092B-C50C-407E-A947-70E740481C1C}">
                <a14:useLocalDpi xmlns:a14="http://schemas.microsoft.com/office/drawing/2010/main" val="0"/>
              </a:ext>
            </a:extLst>
          </a:blip>
          <a:srcRect l="1331" t="17520" r="2692" b="14452"/>
          <a:stretch>
            <a:fillRect/>
          </a:stretch>
        </p:blipFill>
        <p:spPr bwMode="auto">
          <a:xfrm>
            <a:off x="3658981" y="871769"/>
            <a:ext cx="4874037" cy="648000"/>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0F8717A5-DAD9-38BD-78E3-9DADB23C9795}"/>
              </a:ext>
            </a:extLst>
          </p:cNvPr>
          <p:cNvPicPr>
            <a:picLocks noChangeAspect="1"/>
          </p:cNvPicPr>
          <p:nvPr/>
        </p:nvPicPr>
        <p:blipFill rotWithShape="1">
          <a:blip r:embed="rId4">
            <a:extLst>
              <a:ext uri="{28A0092B-C50C-407E-A947-70E740481C1C}">
                <a14:useLocalDpi xmlns:a14="http://schemas.microsoft.com/office/drawing/2010/main" val="0"/>
              </a:ext>
            </a:extLst>
          </a:blip>
          <a:srcRect r="1922"/>
          <a:stretch>
            <a:fillRect/>
          </a:stretch>
        </p:blipFill>
        <p:spPr bwMode="auto">
          <a:xfrm>
            <a:off x="403631" y="1308927"/>
            <a:ext cx="5508000" cy="1168569"/>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40FB83A-F100-196E-F627-7DD649735023}"/>
              </a:ext>
            </a:extLst>
          </p:cNvPr>
          <p:cNvSpPr txBox="1"/>
          <p:nvPr/>
        </p:nvSpPr>
        <p:spPr>
          <a:xfrm>
            <a:off x="403630" y="2477496"/>
            <a:ext cx="11380932" cy="451534"/>
          </a:xfrm>
          <a:prstGeom prst="rect">
            <a:avLst/>
          </a:prstGeom>
          <a:noFill/>
        </p:spPr>
        <p:txBody>
          <a:bodyPr wrap="square">
            <a:spAutoFit/>
          </a:bodyPr>
          <a:lstStyle/>
          <a:p>
            <a:pP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ouvir uma música?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D3DB81AC-32B5-9CBF-DC40-FD7AD649C062}"/>
              </a:ext>
            </a:extLst>
          </p:cNvPr>
          <p:cNvGraphicFramePr>
            <a:graphicFrameLocks noGrp="1"/>
          </p:cNvGraphicFramePr>
          <p:nvPr>
            <p:extLst>
              <p:ext uri="{D42A27DB-BD31-4B8C-83A1-F6EECF244321}">
                <p14:modId xmlns:p14="http://schemas.microsoft.com/office/powerpoint/2010/main" val="1614339980"/>
              </p:ext>
            </p:extLst>
          </p:nvPr>
        </p:nvGraphicFramePr>
        <p:xfrm>
          <a:off x="403630" y="3388689"/>
          <a:ext cx="11308701" cy="1844040"/>
        </p:xfrm>
        <a:graphic>
          <a:graphicData uri="http://schemas.openxmlformats.org/drawingml/2006/table">
            <a:tbl>
              <a:tblPr firstRow="1" bandRow="1">
                <a:tableStyleId>{5C22544A-7EE6-4342-B048-85BDC9FD1C3A}</a:tableStyleId>
              </a:tblPr>
              <a:tblGrid>
                <a:gridCol w="2368768">
                  <a:extLst>
                    <a:ext uri="{9D8B030D-6E8A-4147-A177-3AD203B41FA5}">
                      <a16:colId xmlns:a16="http://schemas.microsoft.com/office/drawing/2014/main" val="1587109398"/>
                    </a:ext>
                  </a:extLst>
                </a:gridCol>
                <a:gridCol w="4422710">
                  <a:extLst>
                    <a:ext uri="{9D8B030D-6E8A-4147-A177-3AD203B41FA5}">
                      <a16:colId xmlns:a16="http://schemas.microsoft.com/office/drawing/2014/main" val="1108564895"/>
                    </a:ext>
                  </a:extLst>
                </a:gridCol>
                <a:gridCol w="4517223">
                  <a:extLst>
                    <a:ext uri="{9D8B030D-6E8A-4147-A177-3AD203B41FA5}">
                      <a16:colId xmlns:a16="http://schemas.microsoft.com/office/drawing/2014/main" val="2882861658"/>
                    </a:ext>
                  </a:extLst>
                </a:gridCol>
              </a:tblGrid>
              <a:tr h="370840">
                <a:tc>
                  <a:txBody>
                    <a:bodyPr/>
                    <a:lstStyle/>
                    <a:p>
                      <a:pPr algn="ctr"/>
                      <a:endParaRPr lang="pt-BR" sz="2300" b="0" dirty="0">
                        <a:solidFill>
                          <a:schemeClr val="tx1"/>
                        </a:solidFill>
                        <a:latin typeface="Arial Narrow" panose="020B0606020202030204" pitchFamily="34" charset="0"/>
                      </a:endParaRPr>
                    </a:p>
                    <a:p>
                      <a:pPr algn="ctr"/>
                      <a:endParaRPr lang="pt-BR" sz="2300" b="0" dirty="0">
                        <a:solidFill>
                          <a:schemeClr val="tx1"/>
                        </a:solidFill>
                        <a:latin typeface="Arial Narrow" panose="020B0606020202030204" pitchFamily="34" charset="0"/>
                      </a:endParaRPr>
                    </a:p>
                    <a:p>
                      <a:pPr algn="ctr"/>
                      <a:endParaRPr lang="pt-BR" sz="2300" b="0" dirty="0">
                        <a:solidFill>
                          <a:schemeClr val="tx1"/>
                        </a:solidFill>
                        <a:latin typeface="Arial Narrow" panose="020B0606020202030204" pitchFamily="34" charset="0"/>
                      </a:endParaRPr>
                    </a:p>
                    <a:p>
                      <a:pPr algn="ctr"/>
                      <a:endParaRPr lang="pt-BR" sz="2300" b="0" dirty="0">
                        <a:solidFill>
                          <a:schemeClr val="tx1"/>
                        </a:solidFill>
                        <a:latin typeface="Arial Narrow" panose="020B0606020202030204" pitchFamily="34" charset="0"/>
                      </a:endParaRPr>
                    </a:p>
                    <a:p>
                      <a:pPr algn="ctr"/>
                      <a:endParaRPr lang="pt-BR" sz="2300" b="0" dirty="0">
                        <a:solidFill>
                          <a:schemeClr val="tx1"/>
                        </a:solidFill>
                        <a:latin typeface="Arial Narrow" panose="020B0606020202030204" pitchFamily="34" charset="0"/>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BR" sz="2300" b="0" i="1" kern="1200" dirty="0">
                          <a:solidFill>
                            <a:schemeClr val="tx1"/>
                          </a:solidFill>
                          <a:effectLst/>
                          <a:latin typeface="Arial Narrow" panose="020B0606020202030204" pitchFamily="34" charset="0"/>
                          <a:ea typeface="+mn-ea"/>
                          <a:cs typeface="+mn-cs"/>
                        </a:rPr>
                        <a:t>Joaninha colorida</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Diga quem são seus pintores</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Será que são borboletas</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Roubando tinta das flores</a:t>
                      </a:r>
                      <a:endParaRPr lang="pt-BR" sz="2300" b="0" dirty="0">
                        <a:solidFill>
                          <a:schemeClr val="tx1"/>
                        </a:solidFill>
                        <a:latin typeface="Arial Narrow" panose="020B0606020202030204" pitchFamily="34" charset="0"/>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BR" sz="2300" b="0" i="1" kern="1200" dirty="0">
                          <a:solidFill>
                            <a:schemeClr val="tx1"/>
                          </a:solidFill>
                          <a:effectLst/>
                          <a:latin typeface="Arial Narrow" panose="020B0606020202030204" pitchFamily="34" charset="0"/>
                          <a:ea typeface="+mn-ea"/>
                          <a:cs typeface="+mn-cs"/>
                        </a:rPr>
                        <a:t>Joaninha, joaninha</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Diga onde você mora</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Se é na flor da laranjeira</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Ou na seda da amora</a:t>
                      </a:r>
                      <a:endParaRPr lang="pt-BR" sz="2300" b="0" kern="1200" dirty="0">
                        <a:solidFill>
                          <a:schemeClr val="tx1"/>
                        </a:solidFill>
                        <a:effectLst/>
                        <a:latin typeface="Arial Narrow" panose="020B0606020202030204" pitchFamily="34" charset="0"/>
                        <a:ea typeface="+mn-ea"/>
                        <a:cs typeface="+mn-cs"/>
                      </a:endParaRPr>
                    </a:p>
                    <a:p>
                      <a:pPr algn="ctr"/>
                      <a:r>
                        <a:rPr lang="pt-BR" sz="2300" b="0" i="1" kern="1200" dirty="0">
                          <a:solidFill>
                            <a:schemeClr val="tx1"/>
                          </a:solidFill>
                          <a:effectLst/>
                          <a:latin typeface="Arial Narrow" panose="020B0606020202030204" pitchFamily="34" charset="0"/>
                          <a:ea typeface="+mn-ea"/>
                          <a:cs typeface="+mn-cs"/>
                        </a:rPr>
                        <a:t>[...]</a:t>
                      </a:r>
                      <a:endParaRPr lang="pt-BR" sz="2300" b="0" dirty="0">
                        <a:solidFill>
                          <a:schemeClr val="tx1"/>
                        </a:solidFill>
                        <a:latin typeface="Arial Narrow" panose="020B0606020202030204" pitchFamily="34" charset="0"/>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7268295"/>
                  </a:ext>
                </a:extLst>
              </a:tr>
            </a:tbl>
          </a:graphicData>
        </a:graphic>
      </p:graphicFrame>
      <p:pic>
        <p:nvPicPr>
          <p:cNvPr id="8" name="Imagem 7" descr="35.700+ Joaninha Ilustração de stock, gráficos vetoriais e clipart  royalty-free - iStock">
            <a:extLst>
              <a:ext uri="{FF2B5EF4-FFF2-40B4-BE49-F238E27FC236}">
                <a16:creationId xmlns:a16="http://schemas.microsoft.com/office/drawing/2014/main" id="{BBB27D35-1DBA-E56C-4F34-2F7E6662E0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476" t="26622" r="20134" b="20806"/>
          <a:stretch>
            <a:fillRect/>
          </a:stretch>
        </p:blipFill>
        <p:spPr bwMode="auto">
          <a:xfrm flipH="1">
            <a:off x="671803" y="3338995"/>
            <a:ext cx="1893804" cy="1705442"/>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6628751C-6FFC-84C7-6B8B-A0AB251A4B15}"/>
              </a:ext>
            </a:extLst>
          </p:cNvPr>
          <p:cNvSpPr txBox="1"/>
          <p:nvPr/>
        </p:nvSpPr>
        <p:spPr>
          <a:xfrm>
            <a:off x="3045319" y="2938417"/>
            <a:ext cx="6097554" cy="451534"/>
          </a:xfrm>
          <a:prstGeom prst="rect">
            <a:avLst/>
          </a:prstGeom>
          <a:noFill/>
        </p:spPr>
        <p:txBody>
          <a:bodyPr wrap="square">
            <a:spAutoFit/>
          </a:bodyPr>
          <a:lstStyle/>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Joaninha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25F36475-46BB-4852-4034-1927C1D3E710}"/>
              </a:ext>
            </a:extLst>
          </p:cNvPr>
          <p:cNvSpPr txBox="1"/>
          <p:nvPr/>
        </p:nvSpPr>
        <p:spPr>
          <a:xfrm>
            <a:off x="439746" y="5642694"/>
            <a:ext cx="11344817" cy="538609"/>
          </a:xfrm>
          <a:prstGeom prst="rect">
            <a:avLst/>
          </a:prstGeom>
          <a:noFill/>
        </p:spPr>
        <p:txBody>
          <a:bodyPr wrap="square">
            <a:spAutoFit/>
          </a:bodyPr>
          <a:lstStyle/>
          <a:p>
            <a:pPr algn="r">
              <a:buNone/>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Intérprete/Compositor: Cláudia Duarte e Rubinho do Vale/Luís Perequê</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https://www.ufmg.br/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ciencianoar</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conteudo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/joaninha/. Acesso em: 25 ago. 2025.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1272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AC776-E673-1DB9-4C4E-F83831253791}"/>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1148CAE-F94A-D016-5785-A795416C8E24}"/>
              </a:ext>
            </a:extLst>
          </p:cNvPr>
          <p:cNvSpPr txBox="1"/>
          <p:nvPr/>
        </p:nvSpPr>
        <p:spPr>
          <a:xfrm>
            <a:off x="410547" y="922140"/>
            <a:ext cx="11374016" cy="2923877"/>
          </a:xfrm>
          <a:prstGeom prst="rect">
            <a:avLst/>
          </a:prstGeom>
          <a:noFill/>
        </p:spPr>
        <p:txBody>
          <a:bodyPr wrap="square">
            <a:spAutoFit/>
          </a:bodyPr>
          <a:lstStyle/>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conhecia essa música da Joaninha?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viu uma Joaninha? Observou que ela é pintadinha?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sabe se existe alguma explicação científica para as pintinhas da Joaninha?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você, o que é 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Você sabe o que são textos científicos?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Você sabia que existe um gênero textual, o Artigo de Divulgação Científica, que aborda temas científicos?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solidFill>
                  <a:srgbClr val="282828"/>
                </a:solidFill>
                <a:effectLst/>
                <a:latin typeface="Arial Narrow" panose="020B0606020202030204" pitchFamily="34" charset="0"/>
                <a:ea typeface="Calibri" panose="020F0502020204030204" pitchFamily="34" charset="0"/>
                <a:cs typeface="Times New Roman" panose="02020603050405020304" pitchFamily="18" charset="0"/>
              </a:rPr>
              <a:t>Qual descoberta científica chamaria sua atenção para a leitura de um texto desse gênero?</a:t>
            </a:r>
            <a:endParaRPr lang="pt-BR" sz="2300" dirty="0"/>
          </a:p>
        </p:txBody>
      </p:sp>
      <p:sp>
        <p:nvSpPr>
          <p:cNvPr id="11" name="CaixaDeTexto 10">
            <a:extLst>
              <a:ext uri="{FF2B5EF4-FFF2-40B4-BE49-F238E27FC236}">
                <a16:creationId xmlns:a16="http://schemas.microsoft.com/office/drawing/2014/main" id="{2D8EE681-597F-6816-0906-EBD93675547F}"/>
              </a:ext>
            </a:extLst>
          </p:cNvPr>
          <p:cNvSpPr txBox="1"/>
          <p:nvPr/>
        </p:nvSpPr>
        <p:spPr>
          <a:xfrm>
            <a:off x="410547" y="4372395"/>
            <a:ext cx="11308702" cy="467179"/>
          </a:xfrm>
          <a:prstGeom prst="rect">
            <a:avLst/>
          </a:prstGeom>
          <a:solidFill>
            <a:schemeClr val="accent6">
              <a:lumMod val="20000"/>
              <a:lumOff val="80000"/>
            </a:schemeClr>
          </a:solidFill>
        </p:spPr>
        <p:txBody>
          <a:bodyPr wrap="square">
            <a:spAutoFit/>
          </a:bodyPr>
          <a:lstStyle/>
          <a:p>
            <a:pPr indent="541338" algn="just">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conhecer o Artigo de Divulgação Científica? Vamos lá!!??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8071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B5F77-E36C-525A-2048-B9E19727942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73E8DC6-60BC-8B43-84E2-A07665F084FD}"/>
              </a:ext>
            </a:extLst>
          </p:cNvPr>
          <p:cNvGraphicFramePr>
            <a:graphicFrameLocks noGrp="1"/>
          </p:cNvGraphicFramePr>
          <p:nvPr>
            <p:extLst>
              <p:ext uri="{D42A27DB-BD31-4B8C-83A1-F6EECF244321}">
                <p14:modId xmlns:p14="http://schemas.microsoft.com/office/powerpoint/2010/main" val="3879108586"/>
              </p:ext>
            </p:extLst>
          </p:nvPr>
        </p:nvGraphicFramePr>
        <p:xfrm>
          <a:off x="408993" y="1179165"/>
          <a:ext cx="11476651" cy="5303520"/>
        </p:xfrm>
        <a:graphic>
          <a:graphicData uri="http://schemas.openxmlformats.org/drawingml/2006/table">
            <a:tbl>
              <a:tblPr firstRow="1" bandRow="1">
                <a:tableStyleId>{5C22544A-7EE6-4342-B048-85BDC9FD1C3A}</a:tableStyleId>
              </a:tblPr>
              <a:tblGrid>
                <a:gridCol w="11476651">
                  <a:extLst>
                    <a:ext uri="{9D8B030D-6E8A-4147-A177-3AD203B41FA5}">
                      <a16:colId xmlns:a16="http://schemas.microsoft.com/office/drawing/2014/main" val="3726038772"/>
                    </a:ext>
                  </a:extLst>
                </a:gridCol>
              </a:tblGrid>
              <a:tr h="5230965">
                <a:tc>
                  <a:txBody>
                    <a:bodyPr/>
                    <a:lstStyle/>
                    <a:p>
                      <a:pPr algn="ctr"/>
                      <a:r>
                        <a:rPr lang="pt-BR" sz="2200" b="1" kern="1200" dirty="0">
                          <a:solidFill>
                            <a:schemeClr val="tx1"/>
                          </a:solidFill>
                          <a:effectLst/>
                          <a:latin typeface="Arial Narrow" panose="020B0606020202030204" pitchFamily="34" charset="0"/>
                          <a:ea typeface="+mn-ea"/>
                          <a:cs typeface="+mn-cs"/>
                        </a:rPr>
                        <a:t>Artigo de Divulgação Científica</a:t>
                      </a:r>
                    </a:p>
                    <a:p>
                      <a:pPr algn="ctr"/>
                      <a:endParaRPr lang="pt-BR" sz="2300" b="1" kern="1200" dirty="0">
                        <a:solidFill>
                          <a:schemeClr val="tx1"/>
                        </a:solidFill>
                        <a:effectLst/>
                        <a:latin typeface="Arial Narrow" panose="020B0606020202030204" pitchFamily="34" charset="0"/>
                        <a:ea typeface="+mn-ea"/>
                        <a:cs typeface="+mn-cs"/>
                      </a:endParaRPr>
                    </a:p>
                    <a:p>
                      <a:pPr algn="ctr"/>
                      <a:endParaRPr lang="pt-BR" sz="2300" b="1" kern="1200" dirty="0">
                        <a:solidFill>
                          <a:schemeClr val="tx1"/>
                        </a:solidFill>
                        <a:effectLst/>
                        <a:latin typeface="Arial Narrow" panose="020B0606020202030204" pitchFamily="34" charset="0"/>
                        <a:ea typeface="+mn-ea"/>
                        <a:cs typeface="+mn-cs"/>
                      </a:endParaRPr>
                    </a:p>
                    <a:p>
                      <a:pPr algn="ctr"/>
                      <a:endParaRPr lang="pt-BR" sz="2300" b="1" kern="1200" dirty="0">
                        <a:solidFill>
                          <a:schemeClr val="tx1"/>
                        </a:solidFill>
                        <a:effectLst/>
                        <a:latin typeface="Arial Narrow" panose="020B0606020202030204" pitchFamily="34" charset="0"/>
                        <a:ea typeface="+mn-ea"/>
                        <a:cs typeface="+mn-cs"/>
                      </a:endParaRPr>
                    </a:p>
                    <a:p>
                      <a:pPr algn="ctr"/>
                      <a:endParaRPr lang="pt-BR" sz="2300" b="1" kern="1200" dirty="0">
                        <a:solidFill>
                          <a:schemeClr val="tx1"/>
                        </a:solidFill>
                        <a:effectLst/>
                        <a:latin typeface="Arial Narrow" panose="020B0606020202030204" pitchFamily="34" charset="0"/>
                        <a:ea typeface="+mn-ea"/>
                        <a:cs typeface="+mn-cs"/>
                      </a:endParaRPr>
                    </a:p>
                    <a:p>
                      <a:pPr algn="ctr"/>
                      <a:endParaRPr lang="pt-BR" sz="500" b="1" kern="1200" dirty="0">
                        <a:solidFill>
                          <a:schemeClr val="tx1"/>
                        </a:solidFill>
                        <a:effectLst/>
                        <a:latin typeface="Arial Narrow" panose="020B0606020202030204" pitchFamily="34" charset="0"/>
                        <a:ea typeface="+mn-ea"/>
                        <a:cs typeface="+mn-cs"/>
                      </a:endParaRPr>
                    </a:p>
                    <a:p>
                      <a:pPr algn="just"/>
                      <a:r>
                        <a:rPr lang="pt-BR" sz="2400" b="0" kern="1200" dirty="0">
                          <a:solidFill>
                            <a:schemeClr val="tx1"/>
                          </a:solidFill>
                          <a:effectLst/>
                          <a:latin typeface="Arial Narrow" panose="020B0606020202030204" pitchFamily="34" charset="0"/>
                          <a:ea typeface="+mn-ea"/>
                          <a:cs typeface="+mn-cs"/>
                        </a:rPr>
                        <a:t>É escrito, geralmente, de forma impessoal, ou seja, o </a:t>
                      </a:r>
                      <a:r>
                        <a:rPr lang="pt-BR" sz="2300" b="0" dirty="0">
                          <a:solidFill>
                            <a:schemeClr val="tx1"/>
                          </a:solidFill>
                          <a:latin typeface="Arial Narrow" panose="020B0606020202030204" pitchFamily="34" charset="0"/>
                        </a:rPr>
                        <a:t>enunciador procura manter-se distante do conteúdo abordado; isso é observado pelo uso </a:t>
                      </a:r>
                      <a:r>
                        <a:rPr lang="pt-BR" sz="2200" b="0" kern="1200" dirty="0">
                          <a:solidFill>
                            <a:schemeClr val="tx1"/>
                          </a:solidFill>
                          <a:effectLst/>
                          <a:latin typeface="Arial Narrow" panose="020B0606020202030204" pitchFamily="34" charset="0"/>
                          <a:ea typeface="+mn-ea"/>
                          <a:cs typeface="+mn-cs"/>
                        </a:rPr>
                        <a:t>de verbos na 3ª pessoa. Ele é veiculado na mídia (impressa ou digital) para popularizar a ciência.</a:t>
                      </a:r>
                    </a:p>
                    <a:p>
                      <a:pPr algn="just"/>
                      <a:r>
                        <a:rPr lang="pt-BR" sz="2200" b="0" kern="1200" dirty="0">
                          <a:solidFill>
                            <a:schemeClr val="tx1"/>
                          </a:solidFill>
                          <a:effectLst/>
                          <a:latin typeface="Arial Narrow" panose="020B0606020202030204" pitchFamily="34" charset="0"/>
                          <a:ea typeface="+mn-ea"/>
                          <a:cs typeface="+mn-cs"/>
                        </a:rPr>
                        <a:t>O artigo de divulgação científica, geralmente, apresenta a seguinte estrutura composicional:</a:t>
                      </a:r>
                    </a:p>
                    <a:p>
                      <a:pPr algn="just"/>
                      <a:r>
                        <a:rPr lang="pt-BR" sz="2200" b="1" kern="1200" dirty="0">
                          <a:solidFill>
                            <a:schemeClr val="tx1"/>
                          </a:solidFill>
                          <a:effectLst/>
                          <a:latin typeface="Arial Narrow" panose="020B0606020202030204" pitchFamily="34" charset="0"/>
                          <a:ea typeface="+mn-ea"/>
                          <a:cs typeface="+mn-cs"/>
                        </a:rPr>
                        <a:t>1. Introdução: </a:t>
                      </a:r>
                      <a:r>
                        <a:rPr lang="pt-BR" sz="2200" b="0" kern="1200" dirty="0">
                          <a:solidFill>
                            <a:schemeClr val="tx1"/>
                          </a:solidFill>
                          <a:effectLst/>
                          <a:latin typeface="Arial Narrow" panose="020B0606020202030204" pitchFamily="34" charset="0"/>
                          <a:ea typeface="+mn-ea"/>
                          <a:cs typeface="+mn-cs"/>
                        </a:rPr>
                        <a:t>ideia principal (afirmação ou conceito). É possível, também, apresentar um problema ou um questionamento que serão o pontapé inicial para o desenvolvimento do texto.</a:t>
                      </a:r>
                    </a:p>
                    <a:p>
                      <a:pPr algn="just"/>
                      <a:r>
                        <a:rPr lang="pt-BR" sz="2200" b="1" kern="1200" dirty="0">
                          <a:solidFill>
                            <a:schemeClr val="tx1"/>
                          </a:solidFill>
                          <a:effectLst/>
                          <a:latin typeface="Arial Narrow" panose="020B0606020202030204" pitchFamily="34" charset="0"/>
                          <a:ea typeface="+mn-ea"/>
                          <a:cs typeface="+mn-cs"/>
                        </a:rPr>
                        <a:t>2. Desenvolvimento: </a:t>
                      </a:r>
                      <a:r>
                        <a:rPr lang="pt-BR" sz="2200" b="0" kern="1200" dirty="0">
                          <a:solidFill>
                            <a:schemeClr val="tx1"/>
                          </a:solidFill>
                          <a:effectLst/>
                          <a:latin typeface="Arial Narrow" panose="020B0606020202030204" pitchFamily="34" charset="0"/>
                          <a:ea typeface="+mn-ea"/>
                          <a:cs typeface="+mn-cs"/>
                        </a:rPr>
                        <a:t>apresentação de provas, exemplos, comparações, relações de efeito e causa, resultados de experiências, dados estatísticos, fala de especialistas no assunto.</a:t>
                      </a:r>
                    </a:p>
                    <a:p>
                      <a:pPr algn="just"/>
                      <a:r>
                        <a:rPr lang="pt-BR" sz="2200" b="1" kern="1200" dirty="0">
                          <a:solidFill>
                            <a:schemeClr val="tx1"/>
                          </a:solidFill>
                          <a:effectLst/>
                          <a:latin typeface="Arial Narrow" panose="020B0606020202030204" pitchFamily="34" charset="0"/>
                          <a:ea typeface="+mn-ea"/>
                          <a:cs typeface="+mn-cs"/>
                        </a:rPr>
                        <a:t>3. Conclusão: </a:t>
                      </a:r>
                      <a:r>
                        <a:rPr lang="pt-BR" sz="2200" b="0" kern="1200" dirty="0">
                          <a:solidFill>
                            <a:schemeClr val="tx1"/>
                          </a:solidFill>
                          <a:effectLst/>
                          <a:latin typeface="Arial Narrow" panose="020B0606020202030204" pitchFamily="34" charset="0"/>
                          <a:ea typeface="+mn-ea"/>
                          <a:cs typeface="+mn-cs"/>
                        </a:rPr>
                        <a:t>apresentação da ideia que sintetiza a discussão. É o fechamento do texto, geralmente com a resposta para o problema ou questionamento apresentado.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3318660"/>
                  </a:ext>
                </a:extLst>
              </a:tr>
            </a:tbl>
          </a:graphicData>
        </a:graphic>
      </p:graphicFrame>
      <p:sp>
        <p:nvSpPr>
          <p:cNvPr id="7" name="CaixaDeTexto 6">
            <a:extLst>
              <a:ext uri="{FF2B5EF4-FFF2-40B4-BE49-F238E27FC236}">
                <a16:creationId xmlns:a16="http://schemas.microsoft.com/office/drawing/2014/main" id="{E0D2302E-AA39-9211-B40E-A342D1C37CDA}"/>
              </a:ext>
            </a:extLst>
          </p:cNvPr>
          <p:cNvSpPr txBox="1"/>
          <p:nvPr/>
        </p:nvSpPr>
        <p:spPr>
          <a:xfrm>
            <a:off x="203718" y="732953"/>
            <a:ext cx="11784564"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Garoto com óculos segura uma lupa, que aponta para o globo terrestre, em referência à divulgação científica.">
            <a:extLst>
              <a:ext uri="{FF2B5EF4-FFF2-40B4-BE49-F238E27FC236}">
                <a16:creationId xmlns:a16="http://schemas.microsoft.com/office/drawing/2014/main" id="{140F64B2-8775-C5B3-CB6A-5DE22DA829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631" y="1352348"/>
            <a:ext cx="2625467" cy="1754746"/>
          </a:xfrm>
          <a:prstGeom prst="rect">
            <a:avLst/>
          </a:prstGeom>
          <a:noFill/>
          <a:ln>
            <a:noFill/>
          </a:ln>
        </p:spPr>
      </p:pic>
      <p:sp>
        <p:nvSpPr>
          <p:cNvPr id="14" name="CaixaDeTexto 13">
            <a:extLst>
              <a:ext uri="{FF2B5EF4-FFF2-40B4-BE49-F238E27FC236}">
                <a16:creationId xmlns:a16="http://schemas.microsoft.com/office/drawing/2014/main" id="{2B0A6F29-DC9A-409A-A093-A1F0CD7994E3}"/>
              </a:ext>
            </a:extLst>
          </p:cNvPr>
          <p:cNvSpPr txBox="1"/>
          <p:nvPr/>
        </p:nvSpPr>
        <p:spPr>
          <a:xfrm>
            <a:off x="3239736" y="1566952"/>
            <a:ext cx="8645908" cy="1446550"/>
          </a:xfrm>
          <a:prstGeom prst="rect">
            <a:avLst/>
          </a:prstGeom>
          <a:noFill/>
        </p:spPr>
        <p:txBody>
          <a:bodyPr wrap="square">
            <a:spAutoFit/>
          </a:bodyPr>
          <a:lstStyle/>
          <a:p>
            <a:pPr indent="541338" algn="just"/>
            <a:r>
              <a:rPr lang="pt-BR" sz="2200" b="0" kern="1200" dirty="0">
                <a:solidFill>
                  <a:schemeClr val="tx1"/>
                </a:solidFill>
                <a:effectLst/>
                <a:latin typeface="Arial Narrow" panose="020B0606020202030204" pitchFamily="34" charset="0"/>
                <a:ea typeface="+mn-ea"/>
                <a:cs typeface="+mn-cs"/>
              </a:rPr>
              <a:t>O Artigo de Divulgação Científica tem como objetivo explicar assuntos diversos e divulgar ciência à população. Como não é destinado para especialistas na área, a linguagem do texto deve ser clara e objetiva, evitando-se termos técnicos. Apresenta citações que comprovam o assunto abordado. </a:t>
            </a:r>
          </a:p>
        </p:txBody>
      </p:sp>
    </p:spTree>
    <p:extLst>
      <p:ext uri="{BB962C8B-B14F-4D97-AF65-F5344CB8AC3E}">
        <p14:creationId xmlns:p14="http://schemas.microsoft.com/office/powerpoint/2010/main" val="2469515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9EB7-A0D1-C19D-A513-9F011E715BDA}"/>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5A410B9-B552-6D59-9CA2-5491EC69A333}"/>
              </a:ext>
            </a:extLst>
          </p:cNvPr>
          <p:cNvSpPr txBox="1"/>
          <p:nvPr/>
        </p:nvSpPr>
        <p:spPr>
          <a:xfrm>
            <a:off x="418322" y="853942"/>
            <a:ext cx="11355355" cy="830227"/>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 joaninha é um bichinho muito cativante, concorda? Mas você consegue imaginar o motivo de as joaninhas serem tão coloridas? Vamos descobrir??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E6ED656-A2F2-FB44-8BEE-40A90EFAC598}"/>
              </a:ext>
            </a:extLst>
          </p:cNvPr>
          <p:cNvSpPr txBox="1"/>
          <p:nvPr/>
        </p:nvSpPr>
        <p:spPr>
          <a:xfrm>
            <a:off x="410543" y="1684169"/>
            <a:ext cx="11355355" cy="1508105"/>
          </a:xfrm>
          <a:prstGeom prst="rect">
            <a:avLst/>
          </a:prstGeom>
          <a:noFill/>
        </p:spPr>
        <p:txBody>
          <a:bodyPr wrap="square">
            <a:spAutoFit/>
          </a:bodyPr>
          <a:lstStyle/>
          <a:p>
            <a:pPr fontAlgn="base">
              <a:buNone/>
              <a:tabLst>
                <a:tab pos="180340" algn="l"/>
              </a:tabLs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Joaninha voa, voa…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 que o teu papel na biodiversidade merece coroa.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Ilustração de várias joaninhas em plantas.">
            <a:extLst>
              <a:ext uri="{FF2B5EF4-FFF2-40B4-BE49-F238E27FC236}">
                <a16:creationId xmlns:a16="http://schemas.microsoft.com/office/drawing/2014/main" id="{CD5E8BA3-CF7F-DE53-C69A-F12719AFE107}"/>
              </a:ext>
            </a:extLst>
          </p:cNvPr>
          <p:cNvPicPr>
            <a:picLocks noChangeAspect="1"/>
          </p:cNvPicPr>
          <p:nvPr/>
        </p:nvPicPr>
        <p:blipFill>
          <a:blip r:embed="rId3" cstate="print">
            <a:extLst>
              <a:ext uri="{28A0092B-C50C-407E-A947-70E740481C1C}">
                <a14:useLocalDpi xmlns:a14="http://schemas.microsoft.com/office/drawing/2010/main" val="0"/>
              </a:ext>
            </a:extLst>
          </a:blip>
          <a:srcRect r="17663"/>
          <a:stretch>
            <a:fillRect/>
          </a:stretch>
        </p:blipFill>
        <p:spPr bwMode="auto">
          <a:xfrm>
            <a:off x="410543" y="3252929"/>
            <a:ext cx="2855170" cy="1785104"/>
          </a:xfrm>
          <a:prstGeom prst="rect">
            <a:avLst/>
          </a:prstGeom>
          <a:noFill/>
          <a:ln>
            <a:noFill/>
          </a:ln>
        </p:spPr>
      </p:pic>
      <p:sp>
        <p:nvSpPr>
          <p:cNvPr id="11" name="CaixaDeTexto 10">
            <a:extLst>
              <a:ext uri="{FF2B5EF4-FFF2-40B4-BE49-F238E27FC236}">
                <a16:creationId xmlns:a16="http://schemas.microsoft.com/office/drawing/2014/main" id="{687AA14F-65E4-377D-EB1B-12D6E4FD8718}"/>
              </a:ext>
            </a:extLst>
          </p:cNvPr>
          <p:cNvSpPr txBox="1"/>
          <p:nvPr/>
        </p:nvSpPr>
        <p:spPr>
          <a:xfrm>
            <a:off x="3324802" y="3252929"/>
            <a:ext cx="8441096" cy="1862048"/>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lengalenga é outra, mas esta também acerta. Talvez sejam insetos com o ar mais amistoso do mundo, mas são também implacáveis predadores. Vermelhas, com os seus famosos pontos pretos, as joaninhas são muito importantes para o equilíbrio dos ecossistemas e diz-se trazerem boa sorte a quem as encontra.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C0DC2AA9-99C1-2661-DFC7-05DD6B1D116F}"/>
              </a:ext>
            </a:extLst>
          </p:cNvPr>
          <p:cNvSpPr txBox="1"/>
          <p:nvPr/>
        </p:nvSpPr>
        <p:spPr>
          <a:xfrm>
            <a:off x="410542" y="5098688"/>
            <a:ext cx="11355355" cy="1508105"/>
          </a:xfrm>
          <a:prstGeom prst="rect">
            <a:avLst/>
          </a:prstGeom>
          <a:noFill/>
        </p:spPr>
        <p:txBody>
          <a:bodyPr wrap="square">
            <a:spAutoFit/>
          </a:bodyPr>
          <a:lstStyle/>
          <a:p>
            <a:pPr indent="541338"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sua classificação biológica é diversa, embora seja mais simples de perceber do que a árvore genealógica da Guerra dos Tronos. Nativas da Europa, Ásia e África, as joaninhas são insetos </a:t>
            </a:r>
            <a:r>
              <a:rPr lang="pt-BR" sz="2300" kern="100" dirty="0">
                <a:latin typeface="Arial Narrow" panose="020B0606020202030204" pitchFamily="34" charset="0"/>
                <a:ea typeface="Calibri" panose="020F0502020204030204" pitchFamily="34" charset="0"/>
                <a:cs typeface="Times New Roman" panose="02020603050405020304" pitchFamily="18" charset="0"/>
              </a:rPr>
              <a:t>coleópteros, fazem parte da família </a:t>
            </a:r>
            <a:r>
              <a:rPr lang="pt-BR" sz="2300" i="1" kern="100" dirty="0" err="1">
                <a:latin typeface="Arial Narrow" panose="020B0606020202030204" pitchFamily="34" charset="0"/>
                <a:ea typeface="Calibri" panose="020F0502020204030204" pitchFamily="34" charset="0"/>
                <a:cs typeface="Times New Roman" panose="02020603050405020304" pitchFamily="18" charset="0"/>
              </a:rPr>
              <a:t>Coccinellidae</a:t>
            </a:r>
            <a:r>
              <a:rPr lang="pt-BR" sz="2300" kern="100" dirty="0">
                <a:latin typeface="Arial Narrow" panose="020B0606020202030204" pitchFamily="34" charset="0"/>
                <a:ea typeface="Calibri" panose="020F0502020204030204" pitchFamily="34" charset="0"/>
                <a:cs typeface="Times New Roman" panose="02020603050405020304" pitchFamily="18" charset="0"/>
              </a:rPr>
              <a:t>, partilhando parentesco com os escaravelhos e os besouros. Existem mais de 5.000 espécies de joaninhas.</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9517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D019B-F35D-4649-CD63-FF5367F5E3C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AB50F9C-33B9-8232-7FBD-21971DFA396F}"/>
              </a:ext>
            </a:extLst>
          </p:cNvPr>
          <p:cNvSpPr txBox="1"/>
          <p:nvPr/>
        </p:nvSpPr>
        <p:spPr>
          <a:xfrm>
            <a:off x="399661" y="1035132"/>
            <a:ext cx="11392677" cy="5047536"/>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Tal como a borboleta, a joaninha passa por uma metamorfose: dos ovos surgem larvas que dão lugar à fase de pupa e, finalmente, à fase adulta.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Desde o estado de larva à fase adulta, as joaninhas estão constantemente a alimentar-se de outros pequenos insetos, desempenhando, por isso, um papel importante no controle de pragas e na proteção das culturas agrícolas.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Um inseto cheio de pinta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nosso imaginário habitam, sobretudo, joaninhas arredondadas, vermelhas e com pintas pretas. No entanto, podem assumir uma variedade de cores, sendo a mais comum a vermelha e a preta ou a amarela e a preta, podem ter listras em vez de pintas e o seu formato pode ser arredondado ou oval. As mais comuns são as que têm 7 ou 11 pintas, sendo que algumas espécies podem ter até 22 pintas pretas.</a:t>
            </a:r>
          </a:p>
          <a:p>
            <a:pPr indent="541338" algn="just">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Apesar de poderem existir em diferentes habitats, como florestas e bosques, é em hortas, jardins e zonas agrícolas que as joaninhas preferem estar – e é onde encontram o seu alimento favorito.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1373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52794-0C0D-9632-8368-8D7E78AC152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ACA911C-D080-8397-38DF-4F5993EFF4A5}"/>
              </a:ext>
            </a:extLst>
          </p:cNvPr>
          <p:cNvSpPr txBox="1"/>
          <p:nvPr/>
        </p:nvSpPr>
        <p:spPr>
          <a:xfrm>
            <a:off x="399661" y="997809"/>
            <a:ext cx="11392677" cy="5447645"/>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joaninhas são insetos predadores que raramente se alimentam de plantas. O seu menu favorito inclui pulgões, moscas-da-fruta ou ácaros, entre outras pragas nocivas para as plantas e para culturas como as de citrinos, favas, milho ou ervilhas. Por esta razão, as joaninhas são muito apreciadas na agricultura, especialmente na agricultura biológica, uma vez que contribuem de forma natural para o controle de pragas.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muitas culturas, são várias as superstições e histórias associadas à joaninha, todas com um denominador comum: a joaninha é considerada um presságio de boa sorte e, mais recentemente, de um jardim ou de uma horta saudáveis.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Este significado foi, maioritariamente, atribuído e veiculado pelos agricultores desde tempos antigos. Perante a possibilidade das suas plantações ficarem arruinadas, o que causaria o colapso financeiro das aldeias, vilas e comunidades que da agricultura dependiam, viram nas joaninhas a sua</a:t>
            </a:r>
            <a:r>
              <a:rPr lang="pt-BR" sz="2300" kern="100" dirty="0">
                <a:latin typeface="Arial Narrow" panose="020B0606020202030204" pitchFamily="34" charset="0"/>
                <a:ea typeface="Calibri" panose="020F0502020204030204" pitchFamily="34" charset="0"/>
                <a:cs typeface="Times New Roman" panose="02020603050405020304" pitchFamily="18" charset="0"/>
              </a:rPr>
              <a:t> “salvação”.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Pelo seu papel regulador no ecossistema, muitas organizações e campanhas ambientais adotam a joaninha como logotipo.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latin typeface="Arial Narrow" panose="020B0606020202030204" pitchFamily="34" charset="0"/>
                <a:ea typeface="Calibri" panose="020F0502020204030204" pitchFamily="34" charset="0"/>
                <a:cs typeface="Times New Roman" panose="02020603050405020304" pitchFamily="18" charset="0"/>
              </a:rPr>
              <a:t>Imagem e texto disponíveis em: https://www.be-the-story.com/</a:t>
            </a:r>
            <a:r>
              <a:rPr lang="pt-BR" sz="1300" kern="100" dirty="0" err="1">
                <a:latin typeface="Arial Narrow" panose="020B0606020202030204" pitchFamily="34" charset="0"/>
                <a:ea typeface="Calibri" panose="020F0502020204030204" pitchFamily="34" charset="0"/>
                <a:cs typeface="Times New Roman" panose="02020603050405020304" pitchFamily="18" charset="0"/>
              </a:rPr>
              <a:t>pt</a:t>
            </a:r>
            <a:r>
              <a:rPr lang="pt-BR" sz="1300" kern="100" dirty="0">
                <a:latin typeface="Arial Narrow" panose="020B0606020202030204" pitchFamily="34" charset="0"/>
                <a:ea typeface="Calibri" panose="020F0502020204030204" pitchFamily="34" charset="0"/>
                <a:cs typeface="Times New Roman" panose="02020603050405020304" pitchFamily="18" charset="0"/>
              </a:rPr>
              <a:t>/ambiente/o-papel-das-joaninhas-na-biodiversidade/. Acesso em: 25 ago. 2025. Adaptado.</a:t>
            </a:r>
            <a:endParaRPr lang="pt-BR" sz="13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2679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F8FEE-F17F-67D5-56B6-C3A4F1D3AFC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AA64141-33AA-6873-1E50-0ADC61D7C6EC}"/>
              </a:ext>
            </a:extLst>
          </p:cNvPr>
          <p:cNvSpPr txBox="1"/>
          <p:nvPr/>
        </p:nvSpPr>
        <p:spPr>
          <a:xfrm>
            <a:off x="399661" y="942244"/>
            <a:ext cx="11392677"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assunto/tema de um texto é a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ideia ou tópico central que está sendo abordado ou explorado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ou seja, a mensagem principal.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tema abordado nesse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b="1" dirty="0">
                <a:effectLst/>
                <a:latin typeface="Arial Narrow" panose="020B0606020202030204" pitchFamily="34" charset="0"/>
                <a:ea typeface="Times New Roman" panose="02020603050405020304" pitchFamily="18" charset="0"/>
              </a:rPr>
              <a:t>3</a:t>
            </a:r>
            <a:r>
              <a:rPr lang="pt-BR" sz="2300" dirty="0">
                <a:effectLst/>
                <a:latin typeface="Arial Narrow" panose="020B0606020202030204" pitchFamily="34" charset="0"/>
                <a:ea typeface="Times New Roman" panose="02020603050405020304" pitchFamily="18" charset="0"/>
              </a:rPr>
              <a:t>. O título, bem como o tema e a abordagem do texto estão relacionados. Transcreva do texto palavras/expressões-chave que indicam essa relação. </a:t>
            </a:r>
            <a:endParaRPr lang="pt-BR" sz="2300" dirty="0">
              <a:effectLst/>
              <a:latin typeface="Times New Roman" panose="02020603050405020304" pitchFamily="18" charset="0"/>
              <a:ea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título de um artigo de divulgação científica é o primeiro contato do leitor com o texto, sendo assim esse título precisa ser conciso, interessante e atrair a atenção do leitor. O título deve refletir a abordagem do artigo. Desse modo,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Transcreva o título do texto e identifique a principal palavra que dialoga com o tema abordado.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Justifique o uso das reticências no título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9273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74F7-C40D-A1A6-86F1-16894F4CDD5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15FEC14-B93E-2FFF-79CD-1F98228EC0A8}"/>
              </a:ext>
            </a:extLst>
          </p:cNvPr>
          <p:cNvSpPr txBox="1"/>
          <p:nvPr/>
        </p:nvSpPr>
        <p:spPr>
          <a:xfrm>
            <a:off x="385665" y="1067045"/>
            <a:ext cx="11420669" cy="3985706"/>
          </a:xfrm>
          <a:prstGeom prst="rect">
            <a:avLst/>
          </a:prstGeom>
          <a:noFill/>
        </p:spPr>
        <p:txBody>
          <a:bodyPr wrap="square">
            <a:spAutoFit/>
          </a:bodyPr>
          <a:lstStyle/>
          <a:p>
            <a:pPr algn="just" fontAlgn="base">
              <a:buNone/>
            </a:pPr>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Quais informações do texto apresentam fatos concretos e bem fundamentados que contribuem com a compreensão da abordagem científica do tema?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que público é destinado esse artigo?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função social de um gênero textual refere-se à utilidade e ao propósito específico que ele cumpre em uma determinada situação de comunicação.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Com base no que você já estudou, qual é a finalidade do gênero textual Artigo de Divulgação Científica?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qual a finalidade do texto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“Joaninha voa, voa...”</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dirty="0"/>
          </a:p>
        </p:txBody>
      </p:sp>
    </p:spTree>
    <p:extLst>
      <p:ext uri="{BB962C8B-B14F-4D97-AF65-F5344CB8AC3E}">
        <p14:creationId xmlns:p14="http://schemas.microsoft.com/office/powerpoint/2010/main" val="2868081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EE4EE-D30A-992A-A72F-E2C0912A2E1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0F854A7-E66F-5E64-AFC6-F6836622406F}"/>
              </a:ext>
            </a:extLst>
          </p:cNvPr>
          <p:cNvSpPr txBox="1"/>
          <p:nvPr/>
        </p:nvSpPr>
        <p:spPr>
          <a:xfrm>
            <a:off x="404326" y="1084910"/>
            <a:ext cx="11383347" cy="3416320"/>
          </a:xfrm>
          <a:prstGeom prst="rect">
            <a:avLst/>
          </a:prstGeom>
          <a:noFill/>
        </p:spPr>
        <p:txBody>
          <a:bodyPr wrap="square">
            <a:spAutoFit/>
          </a:bodyPr>
          <a:lstStyle/>
          <a:p>
            <a:pPr marR="90170" algn="just" fontAlgn="base">
              <a:buNone/>
              <a:tabLst>
                <a:tab pos="180340" algn="l"/>
              </a:tabLs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língua é a nossa expressão básica e, sendo assim, ela muda conforme a região, época, cultura, experiências, contexto e as necessidades do indivíduo e do grupo. É essencial observar que toda “variação linguística” é adequada para atender às necessidades comunicativas do falante. Assim,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90170" algn="just" fontAlgn="base">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Q</a:t>
            </a:r>
            <a:r>
              <a:rPr lang="pt-BR" sz="2400" kern="100" dirty="0">
                <a:solidFill>
                  <a:srgbClr val="252626"/>
                </a:solidFill>
                <a:effectLst/>
                <a:latin typeface="Arial Narrow" panose="020B0606020202030204" pitchFamily="34" charset="0"/>
                <a:ea typeface="Calibri" panose="020F0502020204030204" pitchFamily="34" charset="0"/>
                <a:cs typeface="Times New Roman" panose="02020603050405020304" pitchFamily="18" charset="0"/>
              </a:rPr>
              <a:t>ual é a linguagem, predominante, utilizada no texto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“Joaninha voa, voa...”</a:t>
            </a:r>
            <a:r>
              <a:rPr lang="pt-BR" sz="2400" kern="100" dirty="0">
                <a:solidFill>
                  <a:srgbClr val="000000"/>
                </a:solidFill>
                <a:effectLst/>
                <a:latin typeface="Arial Narrow" panose="020B0606020202030204" pitchFamily="34" charset="0"/>
                <a:ea typeface="Arial" panose="020B0604020202020204" pitchFamily="34" charset="0"/>
                <a:cs typeface="Times New Roman" panose="02020603050405020304" pitchFamily="18" charset="0"/>
              </a:rPr>
              <a:t>? Justifique com um trecho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Por tratar de assuntos com abordagem científica, há a presença de trechos com termos científicos?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8372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6D4D3-1EBA-73C9-5CCD-945DB467FA3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4821DFF-5BD9-49C2-B124-7985A2FFFFF9}"/>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902294"/>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2518E9C2-009D-F87F-9C3C-AC1E58942FD2}"/>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408992" y="1392047"/>
            <a:ext cx="5508000" cy="1166320"/>
          </a:xfrm>
          <a:prstGeom prst="rect">
            <a:avLst/>
          </a:prstGeom>
          <a:noFill/>
          <a:ln>
            <a:noFill/>
          </a:ln>
        </p:spPr>
      </p:pic>
      <p:sp>
        <p:nvSpPr>
          <p:cNvPr id="6" name="CaixaDeTexto 5">
            <a:extLst>
              <a:ext uri="{FF2B5EF4-FFF2-40B4-BE49-F238E27FC236}">
                <a16:creationId xmlns:a16="http://schemas.microsoft.com/office/drawing/2014/main" id="{E9F285C3-E358-8BFD-A427-A2F9901E8A20}"/>
              </a:ext>
            </a:extLst>
          </p:cNvPr>
          <p:cNvSpPr txBox="1"/>
          <p:nvPr/>
        </p:nvSpPr>
        <p:spPr>
          <a:xfrm>
            <a:off x="408992" y="2774975"/>
            <a:ext cx="11374016" cy="1308050"/>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 - Parte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Tecnologia da seda de aranha desafia a 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2177049-AFA1-FA6F-31E9-BE41120CF7E8}"/>
              </a:ext>
            </a:extLst>
          </p:cNvPr>
          <p:cNvSpPr txBox="1"/>
          <p:nvPr/>
        </p:nvSpPr>
        <p:spPr>
          <a:xfrm>
            <a:off x="408992" y="4178080"/>
            <a:ext cx="11374016" cy="1862048"/>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Imagine uma fibra natural que é simultaneamente mais forte que o aço, mais flexível que o nylon, extremamente leve e, ainda por cima, biodegradável e biocompatível com o organismo humano. Há décadas os cientistas sabem onde encontrar esse material “mágico”: nos fios de seda das teias de aranha. Há décadas eles também tentam, com técnicas cada vez mais sofisticadas, reproduzir em laboratório o que esses insetos fazem há centenas de milhões de anos na natureza.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6174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72918-65AA-A1D4-62D4-54A65078A742}"/>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A2B61151-3326-00C0-7732-ECC5A69EAC75}"/>
              </a:ext>
            </a:extLst>
          </p:cNvPr>
          <p:cNvSpPr txBox="1"/>
          <p:nvPr/>
        </p:nvSpPr>
        <p:spPr>
          <a:xfrm>
            <a:off x="408992" y="949689"/>
            <a:ext cx="11374016" cy="5401479"/>
          </a:xfrm>
          <a:prstGeom prst="rect">
            <a:avLst/>
          </a:prstGeom>
          <a:noFill/>
        </p:spPr>
        <p:txBody>
          <a:bodyPr wrap="square">
            <a:spAutoFit/>
          </a:bodyPr>
          <a:lstStyle/>
          <a:p>
            <a:pPr indent="541338" algn="just"/>
            <a:r>
              <a:rPr lang="pt-BR" sz="2300" kern="100" dirty="0">
                <a:latin typeface="Arial Narrow" panose="020B0606020202030204" pitchFamily="34" charset="0"/>
                <a:ea typeface="Calibri" panose="020F0502020204030204" pitchFamily="34" charset="0"/>
                <a:cs typeface="Times New Roman" panose="02020603050405020304" pitchFamily="18" charset="0"/>
              </a:rPr>
              <a:t>A seda de aranha é uma espécie de “santo graal” da ciência de materiais, com uma combinação única de características, cobiçada por pesquisadores de áreas tão distintas quanto biomedicina e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engenharia espacial. “É um material totalmente diferente de qualquer coisa que o ser humano já produziu”, maravilha-se o cientista da Embrapa Recursos Genéticos e Biotecnologia Elibio Rech, que tenta mimetizar a substância no Brasil. “Nenhum outro material combina flexibilidade e resistência dessa forma.”</a:t>
            </a:r>
          </a:p>
          <a:p>
            <a:pPr indent="541338" algn="just"/>
            <a:r>
              <a:rPr lang="pt-BR" sz="2300" dirty="0">
                <a:latin typeface="Arial Narrow" panose="020B0606020202030204" pitchFamily="34" charset="0"/>
              </a:rPr>
              <a:t>As fibras usadas pelas aranhas para tecer suas teias são essencialmente fios de seda, semelhantes aos produzidos pelo bicho-da-seda para fabricar seus casulos (matéria-prima para produção de tecidos finos na indústria têxtil), porém com aplicações que vão muito além de vestidos e camisolas. Fala-se em suturas médicas, implantes, curativos, coletes à prova de balas, linhas de pesca biodegradáveis e peças de naves espaciais superleves e resistentes.</a:t>
            </a:r>
          </a:p>
          <a:p>
            <a:pPr indent="541338" algn="just"/>
            <a:r>
              <a:rPr lang="pt-BR" sz="2300" dirty="0">
                <a:latin typeface="Arial Narrow" panose="020B0606020202030204" pitchFamily="34" charset="0"/>
              </a:rPr>
              <a:t>Obter amostras para pesquisa é fácil. Aranhas não faltam e a seda pode ser extraída sem maiores dificuldades. O problema é que elas são animais extremamente territoriais, o que impede que sejam “cultivadas” em colônias para produção em grande escala, como se faz facilmente com as lagartas do bicho-da-seda.</a:t>
            </a:r>
          </a:p>
        </p:txBody>
      </p:sp>
    </p:spTree>
    <p:extLst>
      <p:ext uri="{BB962C8B-B14F-4D97-AF65-F5344CB8AC3E}">
        <p14:creationId xmlns:p14="http://schemas.microsoft.com/office/powerpoint/2010/main" val="4070046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31047-92A3-3F2E-EAA5-D9824BAC626C}"/>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1A90C78E-01C0-7375-FF61-048E0CD23E40}"/>
              </a:ext>
            </a:extLst>
          </p:cNvPr>
          <p:cNvSpPr txBox="1"/>
          <p:nvPr/>
        </p:nvSpPr>
        <p:spPr>
          <a:xfrm>
            <a:off x="408992" y="1024334"/>
            <a:ext cx="11374016" cy="5047536"/>
          </a:xfrm>
          <a:prstGeom prst="rect">
            <a:avLst/>
          </a:prstGeom>
          <a:noFill/>
        </p:spPr>
        <p:txBody>
          <a:bodyPr wrap="square">
            <a:spAutoFit/>
          </a:bodyPr>
          <a:lstStyle/>
          <a:p>
            <a:pPr indent="541338" algn="just"/>
            <a:r>
              <a:rPr lang="pt-BR" sz="2300" dirty="0">
                <a:latin typeface="Arial Narrow" panose="020B0606020202030204" pitchFamily="34" charset="0"/>
              </a:rPr>
              <a:t>A solução foi apelar para a engenharia genética, terceirizando o serviço de produção da seda para outras espécies mais “domesticáveis”. Em um dos estudos mais recentes, publicado no início do ano na revista PNAS, pesquisadores americanos e chineses relatam a produção de bichos-da-seda transgênicos, com genes de aranha, capazes de produzir sedas com propriedades semelhantes às dos aracnídeos.</a:t>
            </a:r>
          </a:p>
          <a:p>
            <a:pPr indent="541338" algn="just"/>
            <a:r>
              <a:rPr lang="pt-BR" sz="2300" dirty="0">
                <a:latin typeface="Arial Narrow" panose="020B0606020202030204" pitchFamily="34" charset="0"/>
              </a:rPr>
              <a:t>Não é a primeira vez que se coloca genes de aranhas em bichos-da-seda, mas é a primeira vez que as proteínas codificadas por esses genes são efetivamente incorporadas à estrutura molecular da seda, segundo o autor Donald Jarvis, do Departamento de Biologia Molecular da Universidade de Wyoming.</a:t>
            </a:r>
          </a:p>
          <a:p>
            <a:pPr indent="541338" algn="just"/>
            <a:r>
              <a:rPr lang="pt-BR" sz="2300" dirty="0">
                <a:latin typeface="Arial Narrow" panose="020B0606020202030204" pitchFamily="34" charset="0"/>
              </a:rPr>
              <a:t>O resultado foi uma fibra híbrida, formada pelas proteínas naturais de seda da lagarta, misturadas a uma “pitada” de proteínas de origem aracnídea. A taxa de incorporação das proteínas transgênicas foi baixa – não mais que 5% -, mas suficiente para alterar as propriedades das fibras de forma significativa, segundo Jarvis. Nos melhores casos, a resistência da seda híbrida chegou a ser quatro vezes maior que a da seda natural de aranha. A elasticidade, por outro lado, deixou a desejar.</a:t>
            </a:r>
          </a:p>
        </p:txBody>
      </p:sp>
    </p:spTree>
    <p:extLst>
      <p:ext uri="{BB962C8B-B14F-4D97-AF65-F5344CB8AC3E}">
        <p14:creationId xmlns:p14="http://schemas.microsoft.com/office/powerpoint/2010/main" val="3722252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1C524-01BC-7EE9-C4EA-66B1176A2DAA}"/>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C887B19F-8B50-4446-DFD7-8109B5E148B3}"/>
              </a:ext>
            </a:extLst>
          </p:cNvPr>
          <p:cNvSpPr txBox="1"/>
          <p:nvPr/>
        </p:nvSpPr>
        <p:spPr>
          <a:xfrm>
            <a:off x="408992" y="912367"/>
            <a:ext cx="11374016" cy="2970044"/>
          </a:xfrm>
          <a:prstGeom prst="rect">
            <a:avLst/>
          </a:prstGeom>
          <a:noFill/>
        </p:spPr>
        <p:txBody>
          <a:bodyPr wrap="square">
            <a:spAutoFit/>
          </a:bodyPr>
          <a:lstStyle/>
          <a:p>
            <a:pPr indent="541338" algn="just"/>
            <a:r>
              <a:rPr lang="pt-BR" sz="2300" dirty="0">
                <a:latin typeface="Arial Narrow" panose="020B0606020202030204" pitchFamily="34" charset="0"/>
              </a:rPr>
              <a:t>“Ainda não temos todas as propriedades que gostaríamos, mas os resultados são surpreendentes”, disse Jarvis à reportagem. O desafio maior, segundo ele, é tentar “nocautear” (desligar, retirar ou silenciar) os genes nativos que controlam a produção de seda dentro do bicho-da-seda e substituí-los integralmente pelos genes de aranhas, de modo que a seda produzida pela lagarta seja 100% de origem aracnídea. Como se uma vaca fosse geneticamente modificada para produzir leite de cabra. “Tecnicamente, é possível”, diz Jarvis.</a:t>
            </a:r>
          </a:p>
          <a:p>
            <a:pPr indent="541338" algn="just"/>
            <a:r>
              <a:rPr lang="pt-BR" sz="2300" dirty="0">
                <a:latin typeface="Arial Narrow" panose="020B0606020202030204" pitchFamily="34" charset="0"/>
              </a:rPr>
              <a:t>[...]</a:t>
            </a:r>
          </a:p>
          <a:p>
            <a:pPr algn="r"/>
            <a:r>
              <a:rPr lang="pt-BR" sz="1300" dirty="0">
                <a:latin typeface="Arial Narrow" panose="020B0606020202030204" pitchFamily="34" charset="0"/>
              </a:rPr>
              <a:t>Disponível em: https://crmvsp.gov.br/tecnologia-da-seda-de-aranha-desafia-a-</a:t>
            </a:r>
            <a:r>
              <a:rPr lang="pt-BR" sz="1300" dirty="0" err="1">
                <a:latin typeface="Arial Narrow" panose="020B0606020202030204" pitchFamily="34" charset="0"/>
              </a:rPr>
              <a:t>ciencia</a:t>
            </a:r>
            <a:r>
              <a:rPr lang="pt-BR" sz="1300" dirty="0">
                <a:latin typeface="Arial Narrow" panose="020B0606020202030204" pitchFamily="34" charset="0"/>
              </a:rPr>
              <a:t>/#:~:text=Em%20um%20dos%20estudos%20mais,propriedades%20semelhantes%20%C3%A0s%20dos%20aracn%C3%ADdeos. Acesso em: 27 ago. 2025.</a:t>
            </a:r>
          </a:p>
        </p:txBody>
      </p:sp>
      <p:sp>
        <p:nvSpPr>
          <p:cNvPr id="3" name="CaixaDeTexto 2">
            <a:extLst>
              <a:ext uri="{FF2B5EF4-FFF2-40B4-BE49-F238E27FC236}">
                <a16:creationId xmlns:a16="http://schemas.microsoft.com/office/drawing/2014/main" id="{A1460A38-A7B1-1109-BED1-16561509AFA0}"/>
              </a:ext>
            </a:extLst>
          </p:cNvPr>
          <p:cNvSpPr txBox="1"/>
          <p:nvPr/>
        </p:nvSpPr>
        <p:spPr>
          <a:xfrm>
            <a:off x="408992" y="4025109"/>
            <a:ext cx="11374016" cy="256993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textos de divulgação científica, de forma geral, aparecem alguns elementos que auxiliam na apresentação das informações de maneira mais precisa: referência a especialistas, pesquisadores, citação de revistas, de jornais ou de boletins especializados, uso de termos técnicos aplicados à área apresentada etc. No trecho “Não é a primeira vez que se coloca genes de aranhas em bichos-da-seda, mas é a primeira vez que as proteínas codificadas por esses genes são efetivamente incorporadas à estrutura molecular da seda, segundo o autor Donald Jarvis, do Departamento de Biologia Molecular da Universidade de Wyoming.”, qual é o nome do especialista e de onde ele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1522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7DC6-0199-6B75-7CB5-7BE7AF11F31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B73BD5D-52B9-8BCF-1FEA-D78FBEFFBB02}"/>
              </a:ext>
            </a:extLst>
          </p:cNvPr>
          <p:cNvSpPr txBox="1"/>
          <p:nvPr/>
        </p:nvSpPr>
        <p:spPr>
          <a:xfrm>
            <a:off x="394996" y="1082203"/>
            <a:ext cx="11402008"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artigo de divulgação científica é um gênero textual produzido com o objetivo de levar informações da área científica a um público que não é especializado, de maneira compreensível, contextualizada e acessível. Diferentemente das comunicações científicas, que ocorrem entre profissionais da área, esse texto é direcionado a pessoas que possuem pouco ou nenhum conhecimento científico acerca de determinado assunto, mas desejam aprender sobre ele.  Agora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trechos do texto II garantem que essa publicação tem base científica?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Quais estratégias foram utilizadas pelo autor para tornar o assunto acessível aos leitores leigos?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Segundo o texto, a fibra natural, presente nos fios de seda das teias de aranha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tão forte quanto o aço.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mais flexível que 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nylon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menos resistente que o aço.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64854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600A0-190F-09D6-AE07-E6F84C110A1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3CA7890-67FA-B4DE-29A9-1C4220ADDA74}"/>
              </a:ext>
            </a:extLst>
          </p:cNvPr>
          <p:cNvGraphicFramePr>
            <a:graphicFrameLocks noGrp="1"/>
          </p:cNvGraphicFramePr>
          <p:nvPr>
            <p:extLst>
              <p:ext uri="{D42A27DB-BD31-4B8C-83A1-F6EECF244321}">
                <p14:modId xmlns:p14="http://schemas.microsoft.com/office/powerpoint/2010/main" val="3138120035"/>
              </p:ext>
            </p:extLst>
          </p:nvPr>
        </p:nvGraphicFramePr>
        <p:xfrm>
          <a:off x="357673" y="1234440"/>
          <a:ext cx="11476653" cy="219456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que é Causa e Consequência?</a:t>
                      </a:r>
                    </a:p>
                    <a:p>
                      <a:r>
                        <a:rPr lang="pt-BR" sz="2300" b="1" u="sng" kern="1200" dirty="0">
                          <a:solidFill>
                            <a:schemeClr val="tx1"/>
                          </a:solidFill>
                          <a:effectLst/>
                          <a:latin typeface="Arial Narrow" panose="020B0606020202030204" pitchFamily="34" charset="0"/>
                          <a:ea typeface="+mn-ea"/>
                          <a:cs typeface="+mn-cs"/>
                        </a:rPr>
                        <a:t>Causa</a:t>
                      </a:r>
                      <a:r>
                        <a:rPr lang="pt-BR" sz="2300" b="0" kern="1200" dirty="0">
                          <a:solidFill>
                            <a:schemeClr val="tx1"/>
                          </a:solidFill>
                          <a:effectLst/>
                          <a:latin typeface="Arial Narrow" panose="020B0606020202030204" pitchFamily="34" charset="0"/>
                          <a:ea typeface="+mn-ea"/>
                          <a:cs typeface="+mn-cs"/>
                        </a:rPr>
                        <a:t> é o motivo, a razão pela qual algo acontece. </a:t>
                      </a:r>
                      <a:r>
                        <a:rPr lang="pt-BR" sz="2300" b="1" u="sng" kern="1200" dirty="0">
                          <a:solidFill>
                            <a:schemeClr val="tx1"/>
                          </a:solidFill>
                          <a:effectLst/>
                          <a:latin typeface="Arial Narrow" panose="020B0606020202030204" pitchFamily="34" charset="0"/>
                          <a:ea typeface="+mn-ea"/>
                          <a:cs typeface="+mn-cs"/>
                        </a:rPr>
                        <a:t>Consequência</a:t>
                      </a:r>
                      <a:r>
                        <a:rPr lang="pt-BR" sz="2300" b="0" kern="1200" dirty="0">
                          <a:solidFill>
                            <a:schemeClr val="tx1"/>
                          </a:solidFill>
                          <a:effectLst/>
                          <a:latin typeface="Arial Narrow" panose="020B0606020202030204" pitchFamily="34" charset="0"/>
                          <a:ea typeface="+mn-ea"/>
                          <a:cs typeface="+mn-cs"/>
                        </a:rPr>
                        <a:t> é o resultado, o efeito dessa causa. Essa relação, em muitos textos, organiza ideias e constrói significados. Identificar essa dinâmica permite ao leitor conectar as diferentes partes do texto, compreendendo a progressão dos eventos, a lógica dos argumentos e a intenção do autor. Ex.: “Devido à poluição do ar, a qualidade do ar em muitas cidades está se deteriorando.”</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306D4CAB-0E64-73FD-718A-CA468168BE75}"/>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7673" y="627512"/>
            <a:ext cx="2544147" cy="102100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8EB19FD-A282-72CA-314B-7DEF915A1204}"/>
              </a:ext>
            </a:extLst>
          </p:cNvPr>
          <p:cNvSpPr txBox="1"/>
          <p:nvPr/>
        </p:nvSpPr>
        <p:spPr>
          <a:xfrm>
            <a:off x="357674" y="3579960"/>
            <a:ext cx="11476652" cy="2923877"/>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o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“Obter amostras para pesquisa é fácil. Aranhas não faltam e a seda pode ser extraída sem maiores dificuldades.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O problema é que elas são animais extremamente territoriais, o que impede que sejam “cultivadas” em colônias para produção em grande escala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como se faz facilmente com as lagartas do bicho-da-seda.”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parte destacada, há uma causa e uma consequência. Indique-as.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Causa: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21037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859E-D391-C1AD-8A43-6647DA16ABD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A631B24-CA36-7096-0212-939952230083}"/>
              </a:ext>
            </a:extLst>
          </p:cNvPr>
          <p:cNvSpPr txBox="1"/>
          <p:nvPr/>
        </p:nvSpPr>
        <p:spPr>
          <a:xfrm>
            <a:off x="394996" y="1080148"/>
            <a:ext cx="11402008" cy="4524315"/>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m todo texto aparecem expressões conectoras – sejam conjunções, preposições, advérbios e respectivas locuções – que criam e sinalizam relações de sentido de diferentes naturezas. Entre as mais comuns, podemos citar as relações de comparação (</a:t>
            </a:r>
            <a:r>
              <a:rPr lang="pt-BR" sz="2400" i="1" kern="0" dirty="0">
                <a:effectLst/>
                <a:latin typeface="Arial Narrow" panose="020B0606020202030204" pitchFamily="34" charset="0"/>
                <a:ea typeface="Times New Roman" panose="02020603050405020304" pitchFamily="18" charset="0"/>
                <a:cs typeface="Times New Roman" panose="02020603050405020304" pitchFamily="18" charset="0"/>
              </a:rPr>
              <a:t>mais que, tão... quanto</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concessão (</a:t>
            </a:r>
            <a:r>
              <a:rPr lang="pt-BR" sz="2400" i="1" kern="0" dirty="0">
                <a:effectLst/>
                <a:latin typeface="Arial Narrow" panose="020B0606020202030204" pitchFamily="34" charset="0"/>
                <a:ea typeface="Times New Roman" panose="02020603050405020304" pitchFamily="18" charset="0"/>
                <a:cs typeface="Arial" panose="020B0604020202020204" pitchFamily="34" charset="0"/>
              </a:rPr>
              <a:t>embora, ainda assim</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tempo (</a:t>
            </a:r>
            <a:r>
              <a:rPr lang="pt-BR" sz="2400" i="1" kern="0" dirty="0">
                <a:effectLst/>
                <a:latin typeface="Arial Narrow" panose="020B0606020202030204" pitchFamily="34" charset="0"/>
                <a:ea typeface="Times New Roman" panose="02020603050405020304" pitchFamily="18" charset="0"/>
                <a:cs typeface="Arial" panose="020B0604020202020204" pitchFamily="34" charset="0"/>
              </a:rPr>
              <a:t>quando, até que</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condição (</a:t>
            </a:r>
            <a:r>
              <a:rPr lang="pt-BR" sz="2400" i="1" kern="0" dirty="0">
                <a:effectLst/>
                <a:latin typeface="Arial Narrow" panose="020B0606020202030204" pitchFamily="34" charset="0"/>
                <a:ea typeface="Times New Roman" panose="02020603050405020304" pitchFamily="18" charset="0"/>
                <a:cs typeface="Times New Roman" panose="02020603050405020304" pitchFamily="18" charset="0"/>
              </a:rPr>
              <a:t>se, caso, desde que</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adição (</a:t>
            </a:r>
            <a:r>
              <a:rPr lang="pt-BR" sz="2400" i="1" kern="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i="1" kern="0" dirty="0">
                <a:effectLst/>
                <a:latin typeface="Arial Narrow" panose="020B0606020202030204" pitchFamily="34" charset="0"/>
                <a:ea typeface="Times New Roman" panose="02020603050405020304" pitchFamily="18" charset="0"/>
                <a:cs typeface="Arial" panose="020B0604020202020204" pitchFamily="34" charset="0"/>
              </a:rPr>
              <a:t>além disso</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oposição (</a:t>
            </a:r>
            <a:r>
              <a:rPr lang="pt-BR" sz="2400" i="1" kern="0" dirty="0">
                <a:effectLst/>
                <a:latin typeface="Arial Narrow" panose="020B0606020202030204" pitchFamily="34" charset="0"/>
                <a:ea typeface="Times New Roman" panose="02020603050405020304" pitchFamily="18" charset="0"/>
                <a:cs typeface="Arial" panose="020B0604020202020204" pitchFamily="34" charset="0"/>
              </a:rPr>
              <a:t>todavia, contudo</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entre outras.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400" kern="0" dirty="0">
                <a:effectLst/>
                <a:latin typeface="Arial Narrow" panose="020B0606020202030204" pitchFamily="34" charset="0"/>
                <a:ea typeface="Times New Roman" panose="02020603050405020304" pitchFamily="18" charset="0"/>
                <a:cs typeface="Open Sans" panose="020B0606030504020204" pitchFamily="34" charset="0"/>
              </a:rPr>
              <a:t>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“Ainda não temos todas as propriedades que gostaríamos, mas os resultados são surpreendentes”, disse Jarvis à reportagem. O desafio maior,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segundo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ele, é tentar “nocautear” (desligar, retirar ou silenciar) os genes nativos que controlam a produção de seda dentro do bicho-da-seda e substituí-los integralmente pelos genes de aranhas,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de modo que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seda produzida pela lagarta seja 100% de origem aracnídea.”, os termos em destaque estabelecem uma relação lógico-discursiva. Quais relações lógico-discursivas os termos destacados estabelecem?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94832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6BF73-9090-1984-7336-BC024603799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9DB2FD0-83D6-22C5-F6D5-72AAE5BAE8CE}"/>
              </a:ext>
            </a:extLst>
          </p:cNvPr>
          <p:cNvSpPr txBox="1"/>
          <p:nvPr/>
        </p:nvSpPr>
        <p:spPr>
          <a:xfrm>
            <a:off x="394996" y="1120676"/>
            <a:ext cx="11402008" cy="2308324"/>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significa a expressão em destaque no trecho “A elasticidade, por outro lado,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deixou a desejar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buNone/>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b="1" dirty="0">
                <a:latin typeface="Arial Narrow" panose="020B0606020202030204" pitchFamily="34" charset="0"/>
              </a:rPr>
              <a:t>15</a:t>
            </a:r>
            <a:r>
              <a:rPr lang="pt-BR" sz="2400" dirty="0">
                <a:latin typeface="Arial Narrow" panose="020B0606020202030204" pitchFamily="34" charset="0"/>
              </a:rPr>
              <a:t>. É comum, nos artigos de divulgação científica, o uso da terceira pessoa e o tempo presente do indicativo para dar um caráter assertivo e distanciado ao texto. No texto, observamos o uso, em abundância, de verbos na 3ª. Que efeito de sentido essa construção promove no texto? </a:t>
            </a:r>
          </a:p>
        </p:txBody>
      </p:sp>
    </p:spTree>
    <p:extLst>
      <p:ext uri="{BB962C8B-B14F-4D97-AF65-F5344CB8AC3E}">
        <p14:creationId xmlns:p14="http://schemas.microsoft.com/office/powerpoint/2010/main" val="31070415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AD2C3-705E-FF1C-7316-A14E2FEE1DB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38DC88B-A668-C4D2-921A-D6DD85C21E21}"/>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664713"/>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3677DE3A-B2CB-B7D4-C676-87A6BAD5F539}"/>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094608"/>
            <a:ext cx="5508000" cy="1175659"/>
          </a:xfrm>
          <a:prstGeom prst="rect">
            <a:avLst/>
          </a:prstGeom>
          <a:noFill/>
          <a:ln>
            <a:noFill/>
          </a:ln>
        </p:spPr>
      </p:pic>
      <p:graphicFrame>
        <p:nvGraphicFramePr>
          <p:cNvPr id="4" name="Tabela 3">
            <a:extLst>
              <a:ext uri="{FF2B5EF4-FFF2-40B4-BE49-F238E27FC236}">
                <a16:creationId xmlns:a16="http://schemas.microsoft.com/office/drawing/2014/main" id="{D3CF508E-7677-C6BD-C505-17D968DF1173}"/>
              </a:ext>
            </a:extLst>
          </p:cNvPr>
          <p:cNvGraphicFramePr>
            <a:graphicFrameLocks noGrp="1"/>
          </p:cNvGraphicFramePr>
          <p:nvPr>
            <p:extLst>
              <p:ext uri="{D42A27DB-BD31-4B8C-83A1-F6EECF244321}">
                <p14:modId xmlns:p14="http://schemas.microsoft.com/office/powerpoint/2010/main" val="4023039550"/>
              </p:ext>
            </p:extLst>
          </p:nvPr>
        </p:nvGraphicFramePr>
        <p:xfrm>
          <a:off x="385910" y="2751314"/>
          <a:ext cx="11420182" cy="3672840"/>
        </p:xfrm>
        <a:graphic>
          <a:graphicData uri="http://schemas.openxmlformats.org/drawingml/2006/table">
            <a:tbl>
              <a:tblPr firstRow="1" bandRow="1">
                <a:tableStyleId>{5C22544A-7EE6-4342-B048-85BDC9FD1C3A}</a:tableStyleId>
              </a:tblPr>
              <a:tblGrid>
                <a:gridCol w="11420182">
                  <a:extLst>
                    <a:ext uri="{9D8B030D-6E8A-4147-A177-3AD203B41FA5}">
                      <a16:colId xmlns:a16="http://schemas.microsoft.com/office/drawing/2014/main" val="389815201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Pronome Relativo</a:t>
                      </a:r>
                    </a:p>
                    <a:p>
                      <a:pPr marL="0" indent="541338" algn="just"/>
                      <a:r>
                        <a:rPr lang="pt-BR" sz="2300" b="0" kern="1200" dirty="0">
                          <a:solidFill>
                            <a:schemeClr val="tx1"/>
                          </a:solidFill>
                          <a:effectLst/>
                          <a:latin typeface="Arial Narrow" panose="020B0606020202030204" pitchFamily="34" charset="0"/>
                          <a:ea typeface="+mn-ea"/>
                          <a:cs typeface="+mn-cs"/>
                        </a:rPr>
                        <a:t>Os pronomes relativos são uns dos tipos dos pronomes da língua portuguesa que possuem a função de substituir uma palavra que já foi mencionada anteriormente. Portanto, são bons recursos linguísticos para evitar a repetição de palavras ou expressões.</a:t>
                      </a:r>
                    </a:p>
                    <a:p>
                      <a:pPr marL="0" indent="541338" algn="just"/>
                      <a:r>
                        <a:rPr lang="pt-BR" sz="2300" b="0" kern="1200" dirty="0">
                          <a:solidFill>
                            <a:schemeClr val="tx1"/>
                          </a:solidFill>
                          <a:effectLst/>
                          <a:latin typeface="Arial Narrow" panose="020B0606020202030204" pitchFamily="34" charset="0"/>
                          <a:ea typeface="+mn-ea"/>
                          <a:cs typeface="+mn-cs"/>
                        </a:rPr>
                        <a:t>Na construção textual, os pronomes relativos são muito usados como conectivos, auxiliando no desenvolvimento lógico da expressão por meio da conexão das palavras.</a:t>
                      </a:r>
                    </a:p>
                    <a:p>
                      <a:pPr marL="0" indent="541338" algn="just"/>
                      <a:r>
                        <a:rPr lang="pt-BR" sz="2300" b="0" kern="1200" dirty="0">
                          <a:solidFill>
                            <a:schemeClr val="tx1"/>
                          </a:solidFill>
                          <a:effectLst/>
                          <a:latin typeface="Arial Narrow" panose="020B0606020202030204" pitchFamily="34" charset="0"/>
                          <a:ea typeface="+mn-ea"/>
                          <a:cs typeface="+mn-cs"/>
                        </a:rPr>
                        <a:t>Confira na tabela abaixo os pronomes relativos usados no dia a dia.</a:t>
                      </a:r>
                    </a:p>
                    <a:p>
                      <a:pPr marL="0" indent="541338" algn="just"/>
                      <a:endParaRPr lang="pt-BR" sz="2300" b="0" kern="1200" dirty="0">
                        <a:solidFill>
                          <a:schemeClr val="tx1"/>
                        </a:solidFill>
                        <a:effectLst/>
                        <a:latin typeface="Arial Narrow" panose="020B0606020202030204" pitchFamily="34" charset="0"/>
                        <a:ea typeface="+mn-ea"/>
                        <a:cs typeface="+mn-cs"/>
                      </a:endParaRPr>
                    </a:p>
                    <a:p>
                      <a:pPr marL="0" indent="541338" algn="just"/>
                      <a:endParaRPr lang="pt-BR" sz="2300" b="0" kern="1200" dirty="0">
                        <a:solidFill>
                          <a:schemeClr val="tx1"/>
                        </a:solidFill>
                        <a:effectLst/>
                        <a:latin typeface="Arial Narrow" panose="020B0606020202030204" pitchFamily="34" charset="0"/>
                        <a:ea typeface="+mn-ea"/>
                        <a:cs typeface="+mn-cs"/>
                      </a:endParaRPr>
                    </a:p>
                    <a:p>
                      <a:pPr marL="0" indent="541338" algn="just"/>
                      <a:endParaRPr lang="pt-BR" sz="1500" b="0" kern="1200" dirty="0">
                        <a:solidFill>
                          <a:schemeClr val="tx1"/>
                        </a:solidFill>
                        <a:effectLst/>
                        <a:latin typeface="Arial Narrow" panose="020B0606020202030204" pitchFamily="34" charset="0"/>
                        <a:ea typeface="+mn-ea"/>
                        <a:cs typeface="+mn-cs"/>
                      </a:endParaRPr>
                    </a:p>
                    <a:p>
                      <a:pPr marL="0" indent="0" algn="r"/>
                      <a:r>
                        <a:rPr lang="pt-BR" sz="1300" b="0" kern="1200" dirty="0">
                          <a:solidFill>
                            <a:schemeClr val="tx1"/>
                          </a:solidFill>
                          <a:effectLst/>
                          <a:latin typeface="Arial Narrow" panose="020B0606020202030204" pitchFamily="34" charset="0"/>
                          <a:ea typeface="+mn-ea"/>
                          <a:cs typeface="+mn-cs"/>
                        </a:rPr>
                        <a:t>Disponível em: https://www.educamaisbrasil.com.br/</a:t>
                      </a:r>
                      <a:r>
                        <a:rPr lang="pt-BR" sz="1300" b="0" kern="1200" dirty="0" err="1">
                          <a:solidFill>
                            <a:schemeClr val="tx1"/>
                          </a:solidFill>
                          <a:effectLst/>
                          <a:latin typeface="Arial Narrow" panose="020B0606020202030204" pitchFamily="34" charset="0"/>
                          <a:ea typeface="+mn-ea"/>
                          <a:cs typeface="+mn-cs"/>
                        </a:rPr>
                        <a:t>enem</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lingua</a:t>
                      </a:r>
                      <a:r>
                        <a:rPr lang="pt-BR" sz="1300" b="0" kern="1200" dirty="0">
                          <a:solidFill>
                            <a:schemeClr val="tx1"/>
                          </a:solidFill>
                          <a:effectLst/>
                          <a:latin typeface="Arial Narrow" panose="020B0606020202030204" pitchFamily="34" charset="0"/>
                          <a:ea typeface="+mn-ea"/>
                          <a:cs typeface="+mn-cs"/>
                        </a:rPr>
                        <a:t>-portuguesa/pronomes-relativos</a:t>
                      </a:r>
                      <a:r>
                        <a:rPr lang="pt-BR" sz="1300" b="0" u="sng" kern="1200" dirty="0">
                          <a:solidFill>
                            <a:schemeClr val="tx1"/>
                          </a:solidFill>
                          <a:effectLst/>
                          <a:latin typeface="Arial Narrow" panose="020B0606020202030204" pitchFamily="34" charset="0"/>
                          <a:ea typeface="+mn-ea"/>
                          <a:cs typeface="+mn-cs"/>
                        </a:rPr>
                        <a:t>.</a:t>
                      </a:r>
                      <a:r>
                        <a:rPr lang="pt-BR" sz="1300" b="0" kern="1200" dirty="0">
                          <a:solidFill>
                            <a:schemeClr val="tx1"/>
                          </a:solidFill>
                          <a:effectLst/>
                          <a:latin typeface="Arial Narrow" panose="020B0606020202030204" pitchFamily="34" charset="0"/>
                          <a:ea typeface="+mn-ea"/>
                          <a:cs typeface="+mn-cs"/>
                        </a:rPr>
                        <a:t> Acesso em: 1º out. 2025. Adaptado.</a:t>
                      </a:r>
                      <a:endParaRPr lang="pt-BR" sz="2300" dirty="0">
                        <a:solidFill>
                          <a:schemeClr val="tx1"/>
                        </a:solidFill>
                        <a:latin typeface="Arial Narrow" panose="020B0606020202030204" pitchFamily="34" charset="0"/>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72237080"/>
                  </a:ext>
                </a:extLst>
              </a:tr>
            </a:tbl>
          </a:graphicData>
        </a:graphic>
      </p:graphicFrame>
      <p:pic>
        <p:nvPicPr>
          <p:cNvPr id="7" name="Imagem 6" descr="Interface gráfica do usuário, Texto, Aplicativo&#10;&#10;O conteúdo gerado por IA pode estar incorreto.">
            <a:extLst>
              <a:ext uri="{FF2B5EF4-FFF2-40B4-BE49-F238E27FC236}">
                <a16:creationId xmlns:a16="http://schemas.microsoft.com/office/drawing/2014/main" id="{E3598F02-8F50-7AF5-911D-32EF49607560}"/>
              </a:ext>
            </a:extLst>
          </p:cNvPr>
          <p:cNvPicPr>
            <a:picLocks noChangeAspect="1"/>
          </p:cNvPicPr>
          <p:nvPr/>
        </p:nvPicPr>
        <p:blipFill rotWithShape="1">
          <a:blip r:embed="rId5">
            <a:extLst>
              <a:ext uri="{28A0092B-C50C-407E-A947-70E740481C1C}">
                <a14:useLocalDpi xmlns:a14="http://schemas.microsoft.com/office/drawing/2010/main" val="0"/>
              </a:ext>
            </a:extLst>
          </a:blip>
          <a:srcRect t="9756" r="2349" b="9754"/>
          <a:stretch>
            <a:fillRect/>
          </a:stretch>
        </p:blipFill>
        <p:spPr bwMode="auto">
          <a:xfrm>
            <a:off x="385908" y="2189662"/>
            <a:ext cx="2544147" cy="1021000"/>
          </a:xfrm>
          <a:prstGeom prst="rect">
            <a:avLst/>
          </a:prstGeom>
          <a:noFill/>
          <a:ln>
            <a:noFill/>
          </a:ln>
          <a:extLst>
            <a:ext uri="{53640926-AAD7-44D8-BBD7-CCE9431645EC}">
              <a14:shadowObscured xmlns:a14="http://schemas.microsoft.com/office/drawing/2010/main"/>
            </a:ext>
          </a:extLst>
        </p:spPr>
      </p:pic>
      <p:graphicFrame>
        <p:nvGraphicFramePr>
          <p:cNvPr id="10" name="Tabela 9">
            <a:extLst>
              <a:ext uri="{FF2B5EF4-FFF2-40B4-BE49-F238E27FC236}">
                <a16:creationId xmlns:a16="http://schemas.microsoft.com/office/drawing/2014/main" id="{9E4575C2-FABE-FFC0-1770-D6370B863FF5}"/>
              </a:ext>
            </a:extLst>
          </p:cNvPr>
          <p:cNvGraphicFramePr>
            <a:graphicFrameLocks noGrp="1"/>
          </p:cNvGraphicFramePr>
          <p:nvPr>
            <p:extLst>
              <p:ext uri="{D42A27DB-BD31-4B8C-83A1-F6EECF244321}">
                <p14:modId xmlns:p14="http://schemas.microsoft.com/office/powerpoint/2010/main" val="3096225979"/>
              </p:ext>
            </p:extLst>
          </p:nvPr>
        </p:nvGraphicFramePr>
        <p:xfrm>
          <a:off x="1727998" y="5392552"/>
          <a:ext cx="8736000" cy="74168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456609538"/>
                    </a:ext>
                  </a:extLst>
                </a:gridCol>
                <a:gridCol w="1152000">
                  <a:extLst>
                    <a:ext uri="{9D8B030D-6E8A-4147-A177-3AD203B41FA5}">
                      <a16:colId xmlns:a16="http://schemas.microsoft.com/office/drawing/2014/main" val="969178971"/>
                    </a:ext>
                  </a:extLst>
                </a:gridCol>
                <a:gridCol w="1152000">
                  <a:extLst>
                    <a:ext uri="{9D8B030D-6E8A-4147-A177-3AD203B41FA5}">
                      <a16:colId xmlns:a16="http://schemas.microsoft.com/office/drawing/2014/main" val="3529239857"/>
                    </a:ext>
                  </a:extLst>
                </a:gridCol>
                <a:gridCol w="1016000">
                  <a:extLst>
                    <a:ext uri="{9D8B030D-6E8A-4147-A177-3AD203B41FA5}">
                      <a16:colId xmlns:a16="http://schemas.microsoft.com/office/drawing/2014/main" val="3330081218"/>
                    </a:ext>
                  </a:extLst>
                </a:gridCol>
                <a:gridCol w="1016000">
                  <a:extLst>
                    <a:ext uri="{9D8B030D-6E8A-4147-A177-3AD203B41FA5}">
                      <a16:colId xmlns:a16="http://schemas.microsoft.com/office/drawing/2014/main" val="1095044359"/>
                    </a:ext>
                  </a:extLst>
                </a:gridCol>
                <a:gridCol w="1152000">
                  <a:extLst>
                    <a:ext uri="{9D8B030D-6E8A-4147-A177-3AD203B41FA5}">
                      <a16:colId xmlns:a16="http://schemas.microsoft.com/office/drawing/2014/main" val="3722209788"/>
                    </a:ext>
                  </a:extLst>
                </a:gridCol>
                <a:gridCol w="1152000">
                  <a:extLst>
                    <a:ext uri="{9D8B030D-6E8A-4147-A177-3AD203B41FA5}">
                      <a16:colId xmlns:a16="http://schemas.microsoft.com/office/drawing/2014/main" val="1745224090"/>
                    </a:ext>
                  </a:extLst>
                </a:gridCol>
                <a:gridCol w="1016000">
                  <a:extLst>
                    <a:ext uri="{9D8B030D-6E8A-4147-A177-3AD203B41FA5}">
                      <a16:colId xmlns:a16="http://schemas.microsoft.com/office/drawing/2014/main" val="118518221"/>
                    </a:ext>
                  </a:extLst>
                </a:gridCol>
              </a:tblGrid>
              <a:tr h="370840">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Que</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 qual</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 qual</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Cujo</a:t>
                      </a:r>
                      <a:endParaRPr lang="pt-BR" sz="23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Cuja</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Quanto</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Quanta </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Como</a:t>
                      </a:r>
                      <a:endParaRPr lang="pt-BR" sz="23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32344821"/>
                  </a:ext>
                </a:extLst>
              </a:tr>
              <a:tr h="370840">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Quem</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Os quais</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As quais</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Cujos</a:t>
                      </a:r>
                      <a:endParaRPr lang="pt-BR" sz="23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Cujas</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Quantos</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Quantas</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Onde</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07743284"/>
                  </a:ext>
                </a:extLst>
              </a:tr>
            </a:tbl>
          </a:graphicData>
        </a:graphic>
      </p:graphicFrame>
    </p:spTree>
    <p:extLst>
      <p:ext uri="{BB962C8B-B14F-4D97-AF65-F5344CB8AC3E}">
        <p14:creationId xmlns:p14="http://schemas.microsoft.com/office/powerpoint/2010/main" val="2334008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E644-4C65-27A2-6B0E-1367946C5FC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F7C4900-A0FA-9E77-CCE2-EA44EFC47CC4}"/>
              </a:ext>
            </a:extLst>
          </p:cNvPr>
          <p:cNvSpPr txBox="1"/>
          <p:nvPr/>
        </p:nvSpPr>
        <p:spPr>
          <a:xfrm>
            <a:off x="419878" y="884191"/>
            <a:ext cx="11364685" cy="138499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a segunda parte do texto “Tecnologia da seda de aranha desafia a ciência”.</a:t>
            </a:r>
          </a:p>
          <a:p>
            <a:pPr algn="just">
              <a:buNone/>
            </a:pPr>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 – Parte II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Tecnologia da seda de aranha desafia a ciência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2F7108A-FCA2-9E90-89C5-A4DC31EB3A35}"/>
              </a:ext>
            </a:extLst>
          </p:cNvPr>
          <p:cNvSpPr txBox="1"/>
          <p:nvPr/>
        </p:nvSpPr>
        <p:spPr>
          <a:xfrm>
            <a:off x="419878" y="2408693"/>
            <a:ext cx="11364685" cy="3836948"/>
          </a:xfrm>
          <a:prstGeom prst="rect">
            <a:avLst/>
          </a:prstGeom>
          <a:noFill/>
        </p:spPr>
        <p:txBody>
          <a:bodyPr wrap="square">
            <a:spAutoFit/>
          </a:bodyPr>
          <a:lstStyle/>
          <a:p>
            <a:pPr indent="541338" algn="just">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linguagem técnica, a seda é um “biopolímero”, ou seja, uma sequência repetitiva de unidades moleculares interconectadas, formando uma estrutura estável. As unidades básicas, nesse caso, são proteínas, e as instruções para fabricar essas proteínas estão codificadas em genes específicos das aranhas, que podem ser clonados e inseridos no DNA de outras espécies, como um software aplicativo que pode ser rodado em computadores de diferentes marcas.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bicho-da-seda parece ser a “biofábrica” ideal para isso, pois tem a vantagem de já tecer a seda por conta própria. Outra rota de pesquisa, porém, consiste em produzir as proteínas de aranha dentro de bactérias ou no leite de cabras transgênicas, para depois purificá-las e sintetizar a fibra mecanicamente no laboratório, mimetizando o que ocorre no organismo da aranha.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76737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9DB32-2D74-A68E-1E86-A9BC5F73B26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C399D3A-1D99-48ED-DFFC-A3E12EE4F0D5}"/>
              </a:ext>
            </a:extLst>
          </p:cNvPr>
          <p:cNvSpPr txBox="1"/>
          <p:nvPr/>
        </p:nvSpPr>
        <p:spPr>
          <a:xfrm>
            <a:off x="399661" y="913498"/>
            <a:ext cx="11392678" cy="5401479"/>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o que faz o pesquisador Randy Lewis, parceiro de Jarvis na Universidade de Wyoming e colaborador de Rech, na Embrapa. Há dez anos, ele trabalha com cabras transgênicas que produzem proteínas da seda de aranha no leite, além de colaborar com o projeto do bicho-da-seda. “Conseguimos tecer fibras que são dois terços tão boas quanto as fibras naturais de aranha”, sintetiza Lewis.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fazer isso sistematicamente, em escala comercial, é um desafio que ainda está longe de ser conquistado. Apesar de vários resultados promissores produzidos nos últimos anos, ninguém conseguiu colocar no mercado um produto minimamente equivalente ao das aranhas.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Há sete anos o biólogo molecular Elibio Rech, da Embrapa, estuda o DNA de aranhas brasileiras, procurando genes associados à síntese da seda. Já encontrou vários e espera, em um futuro não muito distante, produzir um polímero com características equivalentes às da fibra natural dos aracnídeos.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possibilidades de aplicação tecnológica são enormes. O limite é a nossa imaginação”, diz Rech, que vê o projeto como uma forma de agregar valor à biodiversidade brasileira.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primeiro passo foi sequenciar o genoma funcional de cinco espécies de aranhas brasileiras – três do Cerrado, uma da Amazônia e outra da Mata Atlântica -, com atenção especial para genes ativos nas glândulas produtoras de seda.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72491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578B-B694-8054-46A2-C4453452A73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1259FE3-3363-BC87-E392-0080DA9BA0C7}"/>
              </a:ext>
            </a:extLst>
          </p:cNvPr>
          <p:cNvSpPr txBox="1"/>
          <p:nvPr/>
        </p:nvSpPr>
        <p:spPr>
          <a:xfrm>
            <a:off x="399661" y="1062788"/>
            <a:ext cx="11392678" cy="5047536"/>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aranhas tecedoras de teias orbiculares (aquelas “clássicas”, com uma espiral no centro) podem ter até sete glândulas de seda, cada uma dedicada a um tipo de fibra. “Diferentes partes da teia são construídas com diferentes tipos de seda”, explica o biólogo Danilo Guarda, especialista em aranhas.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Rech identificou vários genes de interesse e os usou como base para o desenvolvimento de bactérias transgênicas, capazes de sintetizar as proteínas da seda de aranha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in vitro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Há planos também para sintetizar as proteínas em leite animal, sementes de soja e plantas de algodão. “Queremos testar várias plataformas de expressão para ver qual é a melhor”, afirma Rech.</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uso de animais transgênicos para a síntese de proteínas de seda de aranha é um “exercício desnecessário de pirotecnia”, na opinião do pesquisador Fritz Vollrath, que coordena um laboratório especializado em sedas no Departamento de Zoologia da Universidade de Oxford. Segundo ele, é possível obter sedas com propriedades equivalentes às das aranhas apenas manipulando as fibras de espécies selvagens de bichos-da-seda. “A qualidade do material depende mais da maneira como é tecido que das suas propriedades químicas”, diz. “Deveríamos focar nas condições de tecelagem 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610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0AD63-D1F8-7116-2810-6E0590F2393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C455865-DC8F-607C-CDFE-5CE21516A1AB}"/>
              </a:ext>
            </a:extLst>
          </p:cNvPr>
          <p:cNvSpPr txBox="1"/>
          <p:nvPr/>
        </p:nvSpPr>
        <p:spPr>
          <a:xfrm>
            <a:off x="399661" y="913498"/>
            <a:ext cx="11392678" cy="1554272"/>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deixar a engenharia genética de lado.” Fritz estuda intensamente as aranhas e suas teias, mas só como um modelo de pesquisa básica. “São máquinas de produzir seda altamente evoluídas e supersofisticadas”, diz.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https://crmvsp.gov.br/tecnologia-da-seda-de-aranha-desafia-a-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ciencia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/#:~:text=Em%20um%20dos%20estudos%20mais,propriedades%20semelhantes%20%C3%A0s%20dos%20aracn%C3%ADdeos. Acesso em: 27 ago.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E35C6C3B-7D21-1500-C9A4-ABD9DC98C922}"/>
              </a:ext>
            </a:extLst>
          </p:cNvPr>
          <p:cNvSpPr txBox="1"/>
          <p:nvPr/>
        </p:nvSpPr>
        <p:spPr>
          <a:xfrm>
            <a:off x="399661" y="2689120"/>
            <a:ext cx="11392678" cy="2215991"/>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“Na linguagem técnica, a seda é um ‘biopolímero’ - uma sequência repetitiva de unidades moleculares interconectadas, formando uma estrutura estável.”, o travessão foi utilizado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apresentar uma fala.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corrigir uma informação.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introduzir uma explicação.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indicar um pensamento do autor.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9702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25241-109E-218B-CAB9-CDB6DE88F80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4B76741-9DD8-0698-A08B-B4357617B0D0}"/>
              </a:ext>
            </a:extLst>
          </p:cNvPr>
          <p:cNvSpPr txBox="1"/>
          <p:nvPr/>
        </p:nvSpPr>
        <p:spPr>
          <a:xfrm>
            <a:off x="391886" y="925087"/>
            <a:ext cx="11411338" cy="540147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“Na linguagem técnica, a seda é um “biopolímero”,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ou seja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uma sequência repetitiva de unidades moleculares interconectadas, formando uma estrutura estável. As unidades básicas, nesse caso, são proteínas,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instruções para fabricar essas proteínas estão codificadas em genes específicos das aranhas,”, os elementos articuladores destacados estabelecem, respectivamente, relação lógico-discursiva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explicação e adição.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conclusão e condição.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concessão e finalidade.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oposição e conformidade.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Algumas palavras e expressões retomam ideias, que atuam na articulação entre as partes do texto, evitando repetições, reiterando uma ideia ou reforçando um sentido. Sendo assim, no trecho “É o que faz o pesquisador Randy Lewis, parceiro de Jarvis na Universidade de Wyoming e colaborador de Rech, na Embrapa. Há dez anos, ele trabalha com cabras transgênicas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que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produzem proteínas da seda de aranha no leite,”, a palavra em destaque faz referência a qual palavra/expressão dita anteriormente?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36936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BD05-AF43-967C-8441-04049EF567A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E4FAA9-2429-5509-E2B9-F6924B3D249D}"/>
              </a:ext>
            </a:extLst>
          </p:cNvPr>
          <p:cNvSpPr txBox="1"/>
          <p:nvPr/>
        </p:nvSpPr>
        <p:spPr>
          <a:xfrm>
            <a:off x="348343" y="1188184"/>
            <a:ext cx="11495314" cy="3985706"/>
          </a:xfrm>
          <a:prstGeom prst="rect">
            <a:avLst/>
          </a:prstGeom>
          <a:noFill/>
        </p:spPr>
        <p:txBody>
          <a:bodyPr wrap="square">
            <a:spAutoFit/>
          </a:bodyPr>
          <a:lstStyle/>
          <a:p>
            <a:pPr algn="just">
              <a:buNone/>
              <a:tabLst>
                <a:tab pos="180340" algn="l"/>
              </a:tabLs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artigos de divulgação científica, por serem textos expositivos/argumentativos, os autores fazem uso de estratégias e elementos argumentativos para darem sustentação ao que é exposto/apresentado. Esses elementos, que atuam como indicadores de argumentação, são denominados de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modalizadores discursivos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Eles são os encarregados de fortalecer e assegurar o discurso apresentado no texto. No trecho: “Segundo ele,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é possível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obter sedas com propriedades equivalentes às das aranhas apenas manipulando as fibras de espécies selvagens de bichos-da-seda..”, a palavra em destaque indica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certeza.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exclusão.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possibilidade.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obrigatoriedade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24441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D0233-E29F-2E9E-984C-2C39D0EA696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0E1BB61-FBF5-DB43-64D7-15C49A024347}"/>
              </a:ext>
            </a:extLst>
          </p:cNvPr>
          <p:cNvSpPr txBox="1"/>
          <p:nvPr/>
        </p:nvSpPr>
        <p:spPr>
          <a:xfrm>
            <a:off x="348343" y="1001572"/>
            <a:ext cx="11495314" cy="363176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o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bicho-da-seda parece ser a “biofábrica” ideal para isso, pois tem a vantagem de já tecer a seda por conta própria. Outra rota de pesquisa, porém, consiste em produzir as proteínas de aranha dentro de bactérias ou no leite de cabras transgênicas, para depois purificá-las e sintetizar a fibra mecanicamente no laboratório, mimetizando o que ocorre no organismo da aranha.”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linguagem predominante nesse trecho é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informal e com uso de gírias.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digital e com termos técnicos.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formal e com termos científicos.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literária e com palavras conotativas.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81795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E493-579F-0F45-A162-38ADE1640652}"/>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E60A702-10B0-B364-DA28-1CE40360D935}"/>
              </a:ext>
            </a:extLst>
          </p:cNvPr>
          <p:cNvSpPr txBox="1"/>
          <p:nvPr/>
        </p:nvSpPr>
        <p:spPr>
          <a:xfrm>
            <a:off x="394996" y="1920895"/>
            <a:ext cx="11402008" cy="1508105"/>
          </a:xfrm>
          <a:prstGeom prst="rect">
            <a:avLst/>
          </a:prstGeom>
          <a:solidFill>
            <a:schemeClr val="accent6">
              <a:lumMod val="20000"/>
              <a:lumOff val="80000"/>
            </a:schemeClr>
          </a:solidFill>
        </p:spPr>
        <p:txBody>
          <a:bodyPr wrap="square">
            <a:spAutoFit/>
          </a:bodyPr>
          <a:lstStyle/>
          <a:p>
            <a:pPr indent="541338"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 análise comparativa de textos trata de uma estratégia de leitura cujo objetivo é comparar a linha de discussão realizada nos textos. Mesmo tratando do mesmo tema, os textos poderão pertencer a gêneros textuais diferentes e possuir discussões complementares ou divergentes acerca de um determinado tema ou informação. Vamos ver como isso acontece???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8719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4E1B9-9AF2-DB7F-E68E-D997BD660E79}"/>
            </a:ext>
          </a:extLst>
        </p:cNvPr>
        <p:cNvGrpSpPr/>
        <p:nvPr/>
      </p:nvGrpSpPr>
      <p:grpSpPr>
        <a:xfrm>
          <a:off x="0" y="0"/>
          <a:ext cx="0" cy="0"/>
          <a:chOff x="0" y="0"/>
          <a:chExt cx="0" cy="0"/>
        </a:xfrm>
      </p:grpSpPr>
      <p:pic>
        <p:nvPicPr>
          <p:cNvPr id="2" name="Imagem 1" descr="Texto&#10;&#10;O conteúdo gerado por IA pode estar incorreto.">
            <a:extLst>
              <a:ext uri="{FF2B5EF4-FFF2-40B4-BE49-F238E27FC236}">
                <a16:creationId xmlns:a16="http://schemas.microsoft.com/office/drawing/2014/main" id="{772C6D20-067F-92D6-BEB7-C8DCCA221E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8807" y="1621523"/>
            <a:ext cx="6034379" cy="4678391"/>
          </a:xfrm>
          <a:prstGeom prst="rect">
            <a:avLst/>
          </a:prstGeom>
          <a:noFill/>
          <a:ln>
            <a:noFill/>
          </a:ln>
        </p:spPr>
      </p:pic>
      <p:sp>
        <p:nvSpPr>
          <p:cNvPr id="3" name="CaixaDeTexto 2">
            <a:extLst>
              <a:ext uri="{FF2B5EF4-FFF2-40B4-BE49-F238E27FC236}">
                <a16:creationId xmlns:a16="http://schemas.microsoft.com/office/drawing/2014/main" id="{F353562F-1E33-E0E9-6F53-73E744FB978F}"/>
              </a:ext>
            </a:extLst>
          </p:cNvPr>
          <p:cNvSpPr txBox="1"/>
          <p:nvPr/>
        </p:nvSpPr>
        <p:spPr>
          <a:xfrm>
            <a:off x="394994" y="821304"/>
            <a:ext cx="11402008" cy="800219"/>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E37CCCA-EC2A-866F-0EFF-1FEEB6CB20E4}"/>
              </a:ext>
            </a:extLst>
          </p:cNvPr>
          <p:cNvSpPr txBox="1"/>
          <p:nvPr/>
        </p:nvSpPr>
        <p:spPr>
          <a:xfrm>
            <a:off x="394994" y="6374855"/>
            <a:ext cx="11402007" cy="295402"/>
          </a:xfrm>
          <a:prstGeom prst="rect">
            <a:avLst/>
          </a:prstGeom>
          <a:noFill/>
        </p:spPr>
        <p:txBody>
          <a:bodyPr wrap="square">
            <a:spAutoFit/>
          </a:bodyPr>
          <a:lstStyle/>
          <a:p>
            <a:pPr algn="ct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https://revistapesquisa.fapesp.br/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/uploads/2014/02/066-069_Teia-de-aranha_216-01.jpg. Acesso em: 2 out.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659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F2754-2931-BE39-F069-A8A4ECE5BDC1}"/>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3060A5E-FCAA-0EB3-5D82-1E881886DA20}"/>
              </a:ext>
            </a:extLst>
          </p:cNvPr>
          <p:cNvSpPr txBox="1"/>
          <p:nvPr/>
        </p:nvSpPr>
        <p:spPr>
          <a:xfrm>
            <a:off x="401216" y="961598"/>
            <a:ext cx="11355355" cy="4339650"/>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texto “Tecnologia da seda de aranha desafia a ciência” (artigo de divulgação científica) e o texto “Teias artificiais” (infográfico) têm em comum o fato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mencionarem a cultura da seda produzida pelo bicho-da-seda.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citarem as proteínas naturais de seda da lagarta bicho-da-seda.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abordarem sobre a produção de fios de seda das teias de aranha.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argumentarem sobre as aplicações dos fios de seda em implantes e curativos.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22</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Em relação ao tema abordado nesses textos, pode-se dizer que as ideias apresentadas 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 complementares.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(B) contraditórias.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(C) semelhantes.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(D) excludentes.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53738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DDC31-B6B6-D61A-22CE-423AB5205A20}"/>
            </a:ext>
          </a:extLst>
        </p:cNvPr>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A53C36E3-1C83-B40A-5C05-CA87A72E6E71}"/>
              </a:ext>
            </a:extLst>
          </p:cNvPr>
          <p:cNvPicPr>
            <a:picLocks noChangeAspect="1"/>
          </p:cNvPicPr>
          <p:nvPr/>
        </p:nvPicPr>
        <p:blipFill rotWithShape="1">
          <a:blip r:embed="rId3">
            <a:extLst>
              <a:ext uri="{28A0092B-C50C-407E-A947-70E740481C1C}">
                <a14:useLocalDpi xmlns:a14="http://schemas.microsoft.com/office/drawing/2010/main" val="0"/>
              </a:ext>
            </a:extLst>
          </a:blip>
          <a:srcRect l="1331" t="17520" r="2692" b="14452"/>
          <a:stretch>
            <a:fillRect/>
          </a:stretch>
        </p:blipFill>
        <p:spPr bwMode="auto">
          <a:xfrm>
            <a:off x="3658981" y="871769"/>
            <a:ext cx="4874037" cy="648000"/>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FCEB42AE-8E5B-4658-EA92-D1BAED148187}"/>
              </a:ext>
            </a:extLst>
          </p:cNvPr>
          <p:cNvPicPr>
            <a:picLocks noChangeAspect="1"/>
          </p:cNvPicPr>
          <p:nvPr/>
        </p:nvPicPr>
        <p:blipFill rotWithShape="1">
          <a:blip r:embed="rId4">
            <a:extLst>
              <a:ext uri="{28A0092B-C50C-407E-A947-70E740481C1C}">
                <a14:useLocalDpi xmlns:a14="http://schemas.microsoft.com/office/drawing/2010/main" val="0"/>
              </a:ext>
            </a:extLst>
          </a:blip>
          <a:srcRect r="1922"/>
          <a:stretch>
            <a:fillRect/>
          </a:stretch>
        </p:blipFill>
        <p:spPr bwMode="auto">
          <a:xfrm>
            <a:off x="403631" y="1406680"/>
            <a:ext cx="5508000" cy="1168569"/>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74C16380-311A-A7FE-253A-A3ABF060C187}"/>
              </a:ext>
            </a:extLst>
          </p:cNvPr>
          <p:cNvSpPr txBox="1"/>
          <p:nvPr/>
        </p:nvSpPr>
        <p:spPr>
          <a:xfrm>
            <a:off x="403630" y="2645122"/>
            <a:ext cx="11390264" cy="451534"/>
          </a:xfrm>
          <a:prstGeom prst="rect">
            <a:avLst/>
          </a:prstGeom>
          <a:noFill/>
        </p:spPr>
        <p:txBody>
          <a:bodyPr wrap="square">
            <a:spAutoFit/>
          </a:bodyPr>
          <a:lstStyle/>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Antes de ler o texto, vamos conversar?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8AFDE4CE-F236-1C40-6046-799AF89496A0}"/>
              </a:ext>
            </a:extLst>
          </p:cNvPr>
          <p:cNvSpPr txBox="1"/>
          <p:nvPr/>
        </p:nvSpPr>
        <p:spPr>
          <a:xfrm>
            <a:off x="400867" y="3166529"/>
            <a:ext cx="11390264" cy="2215991"/>
          </a:xfrm>
          <a:prstGeom prst="rect">
            <a:avLst/>
          </a:prstGeom>
          <a:noFill/>
        </p:spPr>
        <p:txBody>
          <a:bodyPr wrap="square">
            <a:spAutoFit/>
          </a:bodyPr>
          <a:lstStyle/>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é a felicidade para você?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você caracterizaria uma pessoa feliz?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te faz feliz?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Ao ouvir a expressão “Felicidade Clandestina”, o que as palavras “felicidade” e “clandestina” significam para você?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sabe o que é conto? Já leu algum?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04989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EA385-46F3-D833-E5D8-FFE3AD3C1D37}"/>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FFFB9B0-F6DB-9CA2-AFAE-B3C355E6116E}"/>
              </a:ext>
            </a:extLst>
          </p:cNvPr>
          <p:cNvGraphicFramePr>
            <a:graphicFrameLocks noGrp="1"/>
          </p:cNvGraphicFramePr>
          <p:nvPr>
            <p:extLst>
              <p:ext uri="{D42A27DB-BD31-4B8C-83A1-F6EECF244321}">
                <p14:modId xmlns:p14="http://schemas.microsoft.com/office/powerpoint/2010/main" val="2228646591"/>
              </p:ext>
            </p:extLst>
          </p:nvPr>
        </p:nvGraphicFramePr>
        <p:xfrm>
          <a:off x="357674" y="1533729"/>
          <a:ext cx="11476651" cy="4480560"/>
        </p:xfrm>
        <a:graphic>
          <a:graphicData uri="http://schemas.openxmlformats.org/drawingml/2006/table">
            <a:tbl>
              <a:tblPr firstRow="1" bandRow="1">
                <a:tableStyleId>{5C22544A-7EE6-4342-B048-85BDC9FD1C3A}</a:tableStyleId>
              </a:tblPr>
              <a:tblGrid>
                <a:gridCol w="11476651">
                  <a:extLst>
                    <a:ext uri="{9D8B030D-6E8A-4147-A177-3AD203B41FA5}">
                      <a16:colId xmlns:a16="http://schemas.microsoft.com/office/drawing/2014/main" val="3726038772"/>
                    </a:ext>
                  </a:extLst>
                </a:gridCol>
              </a:tblGrid>
              <a:tr h="4437864">
                <a:tc>
                  <a:txBody>
                    <a:bodyPr/>
                    <a:lstStyle/>
                    <a:p>
                      <a:pPr algn="just"/>
                      <a:r>
                        <a:rPr lang="pt-BR" sz="2400" b="0" kern="1200" dirty="0">
                          <a:solidFill>
                            <a:schemeClr val="tx1"/>
                          </a:solidFill>
                          <a:effectLst/>
                          <a:latin typeface="Arial Narrow" panose="020B0606020202030204" pitchFamily="34" charset="0"/>
                          <a:ea typeface="+mn-ea"/>
                          <a:cs typeface="+mn-cs"/>
                        </a:rPr>
                        <a:t>O </a:t>
                      </a:r>
                      <a:r>
                        <a:rPr lang="pt-BR" sz="2400" b="1" kern="1200" dirty="0">
                          <a:solidFill>
                            <a:schemeClr val="tx1"/>
                          </a:solidFill>
                          <a:effectLst/>
                          <a:latin typeface="Arial Narrow" panose="020B0606020202030204" pitchFamily="34" charset="0"/>
                          <a:ea typeface="+mn-ea"/>
                          <a:cs typeface="+mn-cs"/>
                        </a:rPr>
                        <a:t>Conto</a:t>
                      </a:r>
                      <a:r>
                        <a:rPr lang="pt-BR" sz="2400" b="0" kern="1200" dirty="0">
                          <a:solidFill>
                            <a:schemeClr val="tx1"/>
                          </a:solidFill>
                          <a:effectLst/>
                          <a:latin typeface="Arial Narrow" panose="020B0606020202030204" pitchFamily="34" charset="0"/>
                          <a:ea typeface="+mn-ea"/>
                          <a:cs typeface="+mn-cs"/>
                        </a:rPr>
                        <a:t> é um gênero textual literário que se destaca por sua habilidade de contar uma </a:t>
                      </a:r>
                      <a:r>
                        <a:rPr lang="pt-BR" sz="2400" b="1" kern="1200" dirty="0">
                          <a:solidFill>
                            <a:schemeClr val="tx1"/>
                          </a:solidFill>
                          <a:effectLst/>
                          <a:latin typeface="Arial Narrow" panose="020B0606020202030204" pitchFamily="34" charset="0"/>
                          <a:ea typeface="+mn-ea"/>
                          <a:cs typeface="+mn-cs"/>
                        </a:rPr>
                        <a:t>história curta </a:t>
                      </a:r>
                      <a:r>
                        <a:rPr lang="pt-BR" sz="2400" b="0" kern="1200" dirty="0">
                          <a:solidFill>
                            <a:schemeClr val="tx1"/>
                          </a:solidFill>
                          <a:effectLst/>
                          <a:latin typeface="Arial Narrow" panose="020B0606020202030204" pitchFamily="34" charset="0"/>
                          <a:ea typeface="+mn-ea"/>
                          <a:cs typeface="+mn-cs"/>
                        </a:rPr>
                        <a:t>a partir de uma </a:t>
                      </a:r>
                      <a:r>
                        <a:rPr lang="pt-BR" sz="2400" b="1" kern="1200" dirty="0">
                          <a:solidFill>
                            <a:schemeClr val="tx1"/>
                          </a:solidFill>
                          <a:effectLst/>
                          <a:latin typeface="Arial Narrow" panose="020B0606020202030204" pitchFamily="34" charset="0"/>
                          <a:ea typeface="+mn-ea"/>
                          <a:cs typeface="+mn-cs"/>
                        </a:rPr>
                        <a:t>estrutura narrativa </a:t>
                      </a:r>
                      <a:r>
                        <a:rPr lang="pt-BR" sz="2400" b="0" kern="1200" dirty="0">
                          <a:solidFill>
                            <a:schemeClr val="tx1"/>
                          </a:solidFill>
                          <a:effectLst/>
                          <a:latin typeface="Arial Narrow" panose="020B0606020202030204" pitchFamily="34" charset="0"/>
                          <a:ea typeface="+mn-ea"/>
                          <a:cs typeface="+mn-cs"/>
                        </a:rPr>
                        <a:t>bastante resumida. Uma característica que se destaca é a </a:t>
                      </a:r>
                      <a:r>
                        <a:rPr lang="pt-BR" sz="2400" b="1" kern="1200" dirty="0">
                          <a:solidFill>
                            <a:schemeClr val="tx1"/>
                          </a:solidFill>
                          <a:effectLst/>
                          <a:latin typeface="Arial Narrow" panose="020B0606020202030204" pitchFamily="34" charset="0"/>
                          <a:ea typeface="+mn-ea"/>
                          <a:cs typeface="+mn-cs"/>
                        </a:rPr>
                        <a:t>síntese</a:t>
                      </a:r>
                      <a:r>
                        <a:rPr lang="pt-BR" sz="2400" b="0" kern="1200" dirty="0">
                          <a:solidFill>
                            <a:schemeClr val="tx1"/>
                          </a:solidFill>
                          <a:effectLst/>
                          <a:latin typeface="Arial Narrow" panose="020B0606020202030204" pitchFamily="34" charset="0"/>
                          <a:ea typeface="+mn-ea"/>
                          <a:cs typeface="+mn-cs"/>
                        </a:rPr>
                        <a:t> como um elemento essencial no desenvolvimento do texto, pois, de modo breve, é construído um </a:t>
                      </a:r>
                      <a:r>
                        <a:rPr lang="pt-BR" sz="2400" b="1" kern="1200" dirty="0">
                          <a:solidFill>
                            <a:schemeClr val="tx1"/>
                          </a:solidFill>
                          <a:effectLst/>
                          <a:latin typeface="Arial Narrow" panose="020B0606020202030204" pitchFamily="34" charset="0"/>
                          <a:ea typeface="+mn-ea"/>
                          <a:cs typeface="+mn-cs"/>
                        </a:rPr>
                        <a:t>enredo</a:t>
                      </a:r>
                      <a:r>
                        <a:rPr lang="pt-BR" sz="2400" b="0" kern="1200" dirty="0">
                          <a:solidFill>
                            <a:schemeClr val="tx1"/>
                          </a:solidFill>
                          <a:effectLst/>
                          <a:latin typeface="Arial Narrow" panose="020B0606020202030204" pitchFamily="34" charset="0"/>
                          <a:ea typeface="+mn-ea"/>
                          <a:cs typeface="+mn-cs"/>
                        </a:rPr>
                        <a:t> (história), articulando os narradores e seus pontos de vista, </a:t>
                      </a:r>
                      <a:r>
                        <a:rPr lang="pt-BR" sz="2400" b="1" kern="1200" dirty="0">
                          <a:solidFill>
                            <a:schemeClr val="tx1"/>
                          </a:solidFill>
                          <a:effectLst/>
                          <a:latin typeface="Arial Narrow" panose="020B0606020202030204" pitchFamily="34" charset="0"/>
                          <a:ea typeface="+mn-ea"/>
                          <a:cs typeface="+mn-cs"/>
                        </a:rPr>
                        <a:t>personagens</a:t>
                      </a:r>
                      <a:r>
                        <a:rPr lang="pt-BR" sz="2400" b="0" kern="1200" dirty="0">
                          <a:solidFill>
                            <a:schemeClr val="tx1"/>
                          </a:solidFill>
                          <a:effectLst/>
                          <a:latin typeface="Arial Narrow" panose="020B0606020202030204" pitchFamily="34" charset="0"/>
                          <a:ea typeface="+mn-ea"/>
                          <a:cs typeface="+mn-cs"/>
                        </a:rPr>
                        <a:t> bem construídas, </a:t>
                      </a:r>
                      <a:r>
                        <a:rPr lang="pt-BR" sz="2400" b="1" kern="1200" dirty="0">
                          <a:solidFill>
                            <a:schemeClr val="tx1"/>
                          </a:solidFill>
                          <a:effectLst/>
                          <a:latin typeface="Arial Narrow" panose="020B0606020202030204" pitchFamily="34" charset="0"/>
                          <a:ea typeface="+mn-ea"/>
                          <a:cs typeface="+mn-cs"/>
                        </a:rPr>
                        <a:t>cenários</a:t>
                      </a:r>
                      <a:r>
                        <a:rPr lang="pt-BR" sz="2400" b="0" kern="1200" dirty="0">
                          <a:solidFill>
                            <a:schemeClr val="tx1"/>
                          </a:solidFill>
                          <a:effectLst/>
                          <a:latin typeface="Arial Narrow" panose="020B0606020202030204" pitchFamily="34" charset="0"/>
                          <a:ea typeface="+mn-ea"/>
                          <a:cs typeface="+mn-cs"/>
                        </a:rPr>
                        <a:t> vívidos e um ritmo compassado para produzir efeitos de sentido como antecipação, surpresa e suspense. Tudo isso conduz o leitor ao </a:t>
                      </a:r>
                      <a:r>
                        <a:rPr lang="pt-BR" sz="2400" b="1" kern="1200" dirty="0">
                          <a:solidFill>
                            <a:schemeClr val="tx1"/>
                          </a:solidFill>
                          <a:effectLst/>
                          <a:latin typeface="Arial Narrow" panose="020B0606020202030204" pitchFamily="34" charset="0"/>
                          <a:ea typeface="+mn-ea"/>
                          <a:cs typeface="+mn-cs"/>
                        </a:rPr>
                        <a:t>desfecho</a:t>
                      </a:r>
                      <a:r>
                        <a:rPr lang="pt-BR" sz="2400" b="0" kern="1200" dirty="0">
                          <a:solidFill>
                            <a:schemeClr val="tx1"/>
                          </a:solidFill>
                          <a:effectLst/>
                          <a:latin typeface="Arial Narrow" panose="020B0606020202030204" pitchFamily="34" charset="0"/>
                          <a:ea typeface="+mn-ea"/>
                          <a:cs typeface="+mn-cs"/>
                        </a:rPr>
                        <a:t> de um </a:t>
                      </a:r>
                      <a:r>
                        <a:rPr lang="pt-BR" sz="2400" b="1" kern="1200" dirty="0">
                          <a:solidFill>
                            <a:schemeClr val="tx1"/>
                          </a:solidFill>
                          <a:effectLst/>
                          <a:latin typeface="Arial Narrow" panose="020B0606020202030204" pitchFamily="34" charset="0"/>
                          <a:ea typeface="+mn-ea"/>
                          <a:cs typeface="+mn-cs"/>
                        </a:rPr>
                        <a:t>conflito</a:t>
                      </a:r>
                      <a:r>
                        <a:rPr lang="pt-BR" sz="2400" b="0" kern="1200" dirty="0">
                          <a:solidFill>
                            <a:schemeClr val="tx1"/>
                          </a:solidFill>
                          <a:effectLst/>
                          <a:latin typeface="Arial Narrow" panose="020B0606020202030204" pitchFamily="34" charset="0"/>
                          <a:ea typeface="+mn-ea"/>
                          <a:cs typeface="+mn-cs"/>
                        </a:rPr>
                        <a:t> posto e solucionado em um </a:t>
                      </a:r>
                      <a:r>
                        <a:rPr lang="pt-BR" sz="2400" b="1" kern="1200" dirty="0">
                          <a:solidFill>
                            <a:schemeClr val="tx1"/>
                          </a:solidFill>
                          <a:effectLst/>
                          <a:latin typeface="Arial Narrow" panose="020B0606020202030204" pitchFamily="34" charset="0"/>
                          <a:ea typeface="+mn-ea"/>
                          <a:cs typeface="+mn-cs"/>
                        </a:rPr>
                        <a:t>espaço</a:t>
                      </a:r>
                      <a:r>
                        <a:rPr lang="pt-BR" sz="2400" b="0" kern="1200" dirty="0">
                          <a:solidFill>
                            <a:schemeClr val="tx1"/>
                          </a:solidFill>
                          <a:effectLst/>
                          <a:latin typeface="Arial Narrow" panose="020B0606020202030204" pitchFamily="34" charset="0"/>
                          <a:ea typeface="+mn-ea"/>
                          <a:cs typeface="+mn-cs"/>
                        </a:rPr>
                        <a:t> limitado. Assim, existem poucas personagens; o </a:t>
                      </a:r>
                      <a:r>
                        <a:rPr lang="pt-BR" sz="2400" b="1" kern="1200" dirty="0">
                          <a:solidFill>
                            <a:schemeClr val="tx1"/>
                          </a:solidFill>
                          <a:effectLst/>
                          <a:latin typeface="Arial Narrow" panose="020B0606020202030204" pitchFamily="34" charset="0"/>
                          <a:ea typeface="+mn-ea"/>
                          <a:cs typeface="+mn-cs"/>
                        </a:rPr>
                        <a:t>tempo</a:t>
                      </a:r>
                      <a:r>
                        <a:rPr lang="pt-BR" sz="2400" b="0" kern="1200" dirty="0">
                          <a:solidFill>
                            <a:schemeClr val="tx1"/>
                          </a:solidFill>
                          <a:effectLst/>
                          <a:latin typeface="Arial Narrow" panose="020B0606020202030204" pitchFamily="34" charset="0"/>
                          <a:ea typeface="+mn-ea"/>
                          <a:cs typeface="+mn-cs"/>
                        </a:rPr>
                        <a:t> e o </a:t>
                      </a:r>
                      <a:r>
                        <a:rPr lang="pt-BR" sz="2400" b="1" kern="1200" dirty="0">
                          <a:solidFill>
                            <a:schemeClr val="tx1"/>
                          </a:solidFill>
                          <a:effectLst/>
                          <a:latin typeface="Arial Narrow" panose="020B0606020202030204" pitchFamily="34" charset="0"/>
                          <a:ea typeface="+mn-ea"/>
                          <a:cs typeface="+mn-cs"/>
                        </a:rPr>
                        <a:t>espaço</a:t>
                      </a:r>
                      <a:r>
                        <a:rPr lang="pt-BR" sz="2400" b="0" kern="1200" dirty="0">
                          <a:solidFill>
                            <a:schemeClr val="tx1"/>
                          </a:solidFill>
                          <a:effectLst/>
                          <a:latin typeface="Arial Narrow" panose="020B0606020202030204" pitchFamily="34" charset="0"/>
                          <a:ea typeface="+mn-ea"/>
                          <a:cs typeface="+mn-cs"/>
                        </a:rPr>
                        <a:t> são reduzidos ao essencial e o </a:t>
                      </a:r>
                      <a:r>
                        <a:rPr lang="pt-BR" sz="2400" b="1" kern="1200" dirty="0">
                          <a:solidFill>
                            <a:schemeClr val="tx1"/>
                          </a:solidFill>
                          <a:effectLst/>
                          <a:latin typeface="Arial Narrow" panose="020B0606020202030204" pitchFamily="34" charset="0"/>
                          <a:ea typeface="+mn-ea"/>
                          <a:cs typeface="+mn-cs"/>
                        </a:rPr>
                        <a:t>enredo</a:t>
                      </a:r>
                      <a:r>
                        <a:rPr lang="pt-BR" sz="2400" b="0" kern="1200" dirty="0">
                          <a:solidFill>
                            <a:schemeClr val="tx1"/>
                          </a:solidFill>
                          <a:effectLst/>
                          <a:latin typeface="Arial Narrow" panose="020B0606020202030204" pitchFamily="34" charset="0"/>
                          <a:ea typeface="+mn-ea"/>
                          <a:cs typeface="+mn-cs"/>
                        </a:rPr>
                        <a:t>, isto é, a sequência de </a:t>
                      </a:r>
                      <a:r>
                        <a:rPr lang="pt-BR" sz="2400" b="1" kern="1200" dirty="0">
                          <a:solidFill>
                            <a:schemeClr val="tx1"/>
                          </a:solidFill>
                          <a:effectLst/>
                          <a:latin typeface="Arial Narrow" panose="020B0606020202030204" pitchFamily="34" charset="0"/>
                          <a:ea typeface="+mn-ea"/>
                          <a:cs typeface="+mn-cs"/>
                        </a:rPr>
                        <a:t>ações</a:t>
                      </a:r>
                      <a:r>
                        <a:rPr lang="pt-BR" sz="2400" b="0" kern="1200" dirty="0">
                          <a:solidFill>
                            <a:schemeClr val="tx1"/>
                          </a:solidFill>
                          <a:effectLst/>
                          <a:latin typeface="Arial Narrow" panose="020B0606020202030204" pitchFamily="34" charset="0"/>
                          <a:ea typeface="+mn-ea"/>
                          <a:cs typeface="+mn-cs"/>
                        </a:rPr>
                        <a:t> pelas quais as personagens passam, é marcado por um </a:t>
                      </a:r>
                      <a:r>
                        <a:rPr lang="pt-BR" sz="2400" b="1" kern="1200" dirty="0">
                          <a:solidFill>
                            <a:schemeClr val="tx1"/>
                          </a:solidFill>
                          <a:effectLst/>
                          <a:latin typeface="Arial Narrow" panose="020B0606020202030204" pitchFamily="34" charset="0"/>
                          <a:ea typeface="+mn-ea"/>
                          <a:cs typeface="+mn-cs"/>
                        </a:rPr>
                        <a:t>único acontecimento relevante</a:t>
                      </a:r>
                      <a:r>
                        <a:rPr lang="pt-BR" sz="2400" b="0" kern="1200" dirty="0">
                          <a:solidFill>
                            <a:schemeClr val="tx1"/>
                          </a:solidFill>
                          <a:effectLst/>
                          <a:latin typeface="Arial Narrow" panose="020B0606020202030204" pitchFamily="34" charset="0"/>
                          <a:ea typeface="+mn-ea"/>
                          <a:cs typeface="+mn-cs"/>
                        </a:rPr>
                        <a:t>. Portanto, o conto, geralmente, apresenta apenas um </a:t>
                      </a:r>
                      <a:r>
                        <a:rPr lang="pt-BR" sz="2400" b="1" kern="1200" dirty="0">
                          <a:solidFill>
                            <a:schemeClr val="tx1"/>
                          </a:solidFill>
                          <a:effectLst/>
                          <a:latin typeface="Arial Narrow" panose="020B0606020202030204" pitchFamily="34" charset="0"/>
                          <a:ea typeface="+mn-ea"/>
                          <a:cs typeface="+mn-cs"/>
                        </a:rPr>
                        <a:t>clímax</a:t>
                      </a:r>
                      <a:r>
                        <a:rPr lang="pt-BR" sz="2400" b="0" kern="1200" dirty="0">
                          <a:solidFill>
                            <a:schemeClr val="tx1"/>
                          </a:solidFill>
                          <a:effectLst/>
                          <a:latin typeface="Arial Narrow" panose="020B0606020202030204" pitchFamily="34" charset="0"/>
                          <a:ea typeface="+mn-ea"/>
                          <a:cs typeface="+mn-cs"/>
                        </a:rPr>
                        <a:t> (momento de maior tensão na narrativa). O </a:t>
                      </a:r>
                      <a:r>
                        <a:rPr lang="pt-BR" sz="2400" b="1" kern="1200" dirty="0">
                          <a:solidFill>
                            <a:schemeClr val="tx1"/>
                          </a:solidFill>
                          <a:effectLst/>
                          <a:latin typeface="Arial Narrow" panose="020B0606020202030204" pitchFamily="34" charset="0"/>
                          <a:ea typeface="+mn-ea"/>
                          <a:cs typeface="+mn-cs"/>
                        </a:rPr>
                        <a:t>desfecho</a:t>
                      </a:r>
                      <a:r>
                        <a:rPr lang="pt-BR" sz="2400" b="0" kern="1200" dirty="0">
                          <a:solidFill>
                            <a:schemeClr val="tx1"/>
                          </a:solidFill>
                          <a:effectLst/>
                          <a:latin typeface="Arial Narrow" panose="020B0606020202030204" pitchFamily="34" charset="0"/>
                          <a:ea typeface="+mn-ea"/>
                          <a:cs typeface="+mn-cs"/>
                        </a:rPr>
                        <a:t> é a situação final, ou seja, a solução final do conflito. Há diferentes tipos de contos, como “conto de acumulação”, “conto tradicional”, “conto de assombração”, “conto de fadas”, “conto moderno” entre outros.</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3318660"/>
                  </a:ext>
                </a:extLst>
              </a:tr>
            </a:tbl>
          </a:graphicData>
        </a:graphic>
      </p:graphicFrame>
      <p:sp>
        <p:nvSpPr>
          <p:cNvPr id="7" name="CaixaDeTexto 6">
            <a:extLst>
              <a:ext uri="{FF2B5EF4-FFF2-40B4-BE49-F238E27FC236}">
                <a16:creationId xmlns:a16="http://schemas.microsoft.com/office/drawing/2014/main" id="{D4735E74-2B11-13AA-4353-644553A85868}"/>
              </a:ext>
            </a:extLst>
          </p:cNvPr>
          <p:cNvSpPr txBox="1"/>
          <p:nvPr/>
        </p:nvSpPr>
        <p:spPr>
          <a:xfrm>
            <a:off x="357673" y="1022202"/>
            <a:ext cx="11476651"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0082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D9B9A-2234-6571-B843-FCF7F847268E}"/>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C21D809-64D8-C051-57A3-7FB2F295C5E6}"/>
              </a:ext>
            </a:extLst>
          </p:cNvPr>
          <p:cNvGraphicFramePr>
            <a:graphicFrameLocks noGrp="1"/>
          </p:cNvGraphicFramePr>
          <p:nvPr>
            <p:extLst>
              <p:ext uri="{D42A27DB-BD31-4B8C-83A1-F6EECF244321}">
                <p14:modId xmlns:p14="http://schemas.microsoft.com/office/powerpoint/2010/main" val="2503209511"/>
              </p:ext>
            </p:extLst>
          </p:nvPr>
        </p:nvGraphicFramePr>
        <p:xfrm>
          <a:off x="357673" y="1682310"/>
          <a:ext cx="11476653" cy="289560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marL="0" indent="541338"/>
                      <a:r>
                        <a:rPr lang="pt-BR" sz="2300" b="0" kern="1200" dirty="0">
                          <a:solidFill>
                            <a:schemeClr val="tx1"/>
                          </a:solidFill>
                          <a:effectLst/>
                          <a:latin typeface="Arial Narrow" panose="020B0606020202030204" pitchFamily="34" charset="0"/>
                          <a:ea typeface="+mn-ea"/>
                          <a:cs typeface="+mn-cs"/>
                        </a:rPr>
                        <a:t>Os contos de Clarice Lispector, caracterizados pela exploração da identidade, a linguagem e o mistério do cotidiano, foram reunidos pela primeira vez na obra "Todos os Contos" (2016), organizada por Benjamin Moser, biógrafo da autora. O livro reúne 85 contos em ordem cronológica, desde os escritos na adolescência até o final da vida da autora.</a:t>
                      </a:r>
                    </a:p>
                    <a:p>
                      <a:pPr marL="0" indent="541338"/>
                      <a:r>
                        <a:rPr lang="pt-BR" sz="2300" b="0" kern="1200" dirty="0">
                          <a:solidFill>
                            <a:schemeClr val="tx1"/>
                          </a:solidFill>
                          <a:effectLst/>
                          <a:latin typeface="Arial Narrow" panose="020B0606020202030204" pitchFamily="34" charset="0"/>
                          <a:ea typeface="+mn-ea"/>
                          <a:cs typeface="+mn-cs"/>
                        </a:rPr>
                        <a:t>Por meio da recordação de fatos do seu passado, Clarice Lispector busca nos contos fazer uma investigação psicológica de autoanálise.</a:t>
                      </a:r>
                    </a:p>
                    <a:p>
                      <a:pPr marL="0" indent="541338"/>
                      <a:r>
                        <a:rPr lang="pt-BR" sz="2300" b="0" kern="1200" dirty="0">
                          <a:solidFill>
                            <a:schemeClr val="tx1"/>
                          </a:solidFill>
                          <a:effectLst/>
                          <a:latin typeface="Arial Narrow" panose="020B0606020202030204" pitchFamily="34" charset="0"/>
                          <a:ea typeface="+mn-ea"/>
                          <a:cs typeface="+mn-cs"/>
                        </a:rPr>
                        <a:t>O conto “Felicidade clandestina” tem cunho autobiográfico, trazendo recordações da infância da autora em Recife, entre 1950 e 1960, com personagens que marcaram seu passado etc.</a:t>
                      </a:r>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4" name="Imagem 3" descr="Desenho de um círculo&#10;&#10;O conteúdo gerado por IA pode estar incorreto.">
            <a:extLst>
              <a:ext uri="{FF2B5EF4-FFF2-40B4-BE49-F238E27FC236}">
                <a16:creationId xmlns:a16="http://schemas.microsoft.com/office/drawing/2014/main" id="{4B51757E-85D8-B07E-9376-9A21D06F04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55" t="10786" r="1324" b="9770"/>
          <a:stretch>
            <a:fillRect/>
          </a:stretch>
        </p:blipFill>
        <p:spPr bwMode="auto">
          <a:xfrm>
            <a:off x="357673" y="658223"/>
            <a:ext cx="3579845" cy="1152433"/>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57030B34-4205-FEDD-BE28-9E02B0CE653C}"/>
              </a:ext>
            </a:extLst>
          </p:cNvPr>
          <p:cNvSpPr txBox="1"/>
          <p:nvPr/>
        </p:nvSpPr>
        <p:spPr>
          <a:xfrm>
            <a:off x="357673" y="5080412"/>
            <a:ext cx="11476652" cy="467179"/>
          </a:xfrm>
          <a:prstGeom prst="rect">
            <a:avLst/>
          </a:prstGeom>
          <a:solidFill>
            <a:schemeClr val="accent6">
              <a:lumMod val="20000"/>
              <a:lumOff val="80000"/>
            </a:schemeClr>
          </a:solidFill>
        </p:spPr>
        <p:txBody>
          <a:bodyPr wrap="square">
            <a:spAutoFit/>
          </a:bodyPr>
          <a:lstStyle/>
          <a:p>
            <a:pPr indent="541338" algn="just">
              <a:lnSpc>
                <a:spcPct val="107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conhecer a felicidade?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38575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47157-EE71-4FD6-DCDF-9C15861C962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D2D34E2-C926-00DD-27AE-9CD888FE818D}"/>
              </a:ext>
            </a:extLst>
          </p:cNvPr>
          <p:cNvSpPr txBox="1"/>
          <p:nvPr/>
        </p:nvSpPr>
        <p:spPr>
          <a:xfrm>
            <a:off x="399661" y="779511"/>
            <a:ext cx="11392678" cy="1154162"/>
          </a:xfrm>
          <a:prstGeom prst="rect">
            <a:avLst/>
          </a:prstGeom>
          <a:no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Felicidade clandestina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Clarice Lispector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Meu Amigo Livro |">
            <a:extLst>
              <a:ext uri="{FF2B5EF4-FFF2-40B4-BE49-F238E27FC236}">
                <a16:creationId xmlns:a16="http://schemas.microsoft.com/office/drawing/2014/main" id="{505DE004-0B1F-3728-31DA-824DB155B9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17" t="4264" r="15294" b="20801"/>
          <a:stretch/>
        </p:blipFill>
        <p:spPr bwMode="auto">
          <a:xfrm>
            <a:off x="5290458" y="1933673"/>
            <a:ext cx="1312960" cy="2690265"/>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B52535C3-B8F5-8122-CB08-1C64B5608B22}"/>
              </a:ext>
            </a:extLst>
          </p:cNvPr>
          <p:cNvSpPr txBox="1"/>
          <p:nvPr/>
        </p:nvSpPr>
        <p:spPr>
          <a:xfrm>
            <a:off x="399661" y="4603618"/>
            <a:ext cx="11392677" cy="276999"/>
          </a:xfrm>
          <a:prstGeom prst="rect">
            <a:avLst/>
          </a:prstGeom>
          <a:noFill/>
        </p:spPr>
        <p:txBody>
          <a:bodyPr wrap="square">
            <a:spAutoFit/>
          </a:bodyPr>
          <a:lstStyle/>
          <a:p>
            <a:pPr algn="ctr">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https://frasesilustradas.files.wordpress.com/2011/08/</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livro.jpg?w</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=584. Acesso em: 22 set. 2025. Adaptado.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D70F02F9-721F-6AE1-EDBD-DF96A6F3D3D0}"/>
              </a:ext>
            </a:extLst>
          </p:cNvPr>
          <p:cNvSpPr txBox="1"/>
          <p:nvPr/>
        </p:nvSpPr>
        <p:spPr>
          <a:xfrm>
            <a:off x="399661" y="4955262"/>
            <a:ext cx="11392677" cy="1508105"/>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Ela era gorda, baixa, sardenta e de cabelos excessivamente crespos, meio arruivados. Tinha um busto enorme, enquanto nós todas ainda éramos achatadas. Como se não bastasse, enchia os dois bolsos da blusa, por cima do busto, com balas. Mas possuía o que qualquer criança devoradora de histórias gostaria de ter: um pai dono de livraria.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16393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4F293-D5FF-4FAF-559F-C44AC2CE6F6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B42C7FF-47FA-737D-A005-21F05DA807BC}"/>
              </a:ext>
            </a:extLst>
          </p:cNvPr>
          <p:cNvSpPr txBox="1"/>
          <p:nvPr/>
        </p:nvSpPr>
        <p:spPr>
          <a:xfrm>
            <a:off x="418322" y="868463"/>
            <a:ext cx="11355355" cy="5755422"/>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Pouco aproveitava. E nós menos ainda: até para aniversário, em vez de pelo menos um livrinho barato, ela nos entregava em mãos um cartão-postal da loja do pai. Ainda por cima era de paisagem do Recife mesmo, onde morávamos, com suas pontes mais do que vistas. Atrás escrevia com letra bordadíssima palavras como “data natalícia” e “saudade”.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que talento tinha para a crueldade. Ela toda era pura vingança, chupando balas com barulho. Como essa menina devia nos odiar, nós que éramos imperdoavelmente bonitinhas, esguias, altinhas, de cabelos livres. Comigo exerceu com calma ferocidade o seu sadismo. Na minha ânsia de ler, eu nem notava as humilhações a que ela me submetia: continuava a implorar-lhe emprestados os livros que ela não lia.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Até que veio para ela o magno dia de começar a exercer sobre mim um tortura chinesa. Como casualmente, informou-me que possuía As reinações de Narizinho, de Monteiro Lobato.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Era um livro grosso, meu Deus, era um livro para se ficar vivendo com ele, comendo-o, dormindo-o. E, completamente acima de minhas posses. Disse-me que eu passasse pela sua casa no dia seguinte e que ela o emprestaria.</a:t>
            </a: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Até o dia seguinte eu me transformei na própria esperança de alegria: eu não vivia, nadava devagar num mar suave, as ondas me levavam e me traziam.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8758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96965-95DF-D7C8-7E4C-A889AE61BC0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C3F88EF-20EE-38CF-C3F4-A753C1ECA53B}"/>
              </a:ext>
            </a:extLst>
          </p:cNvPr>
          <p:cNvSpPr txBox="1"/>
          <p:nvPr/>
        </p:nvSpPr>
        <p:spPr>
          <a:xfrm>
            <a:off x="418322" y="803149"/>
            <a:ext cx="11355355" cy="5755422"/>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dia seguinte fui à sua casa, literalmente correndo. Ela não morava num sobrado como eu, e sim numa casa. Não me mandou entrar. Olhando bem para meus olhos, disse-me que havia emprestado o livro a outra menina, e que eu voltasse no dia seguinte para buscá-lo. Boquiaberta, saí devagar, mas em breve a esperança de novo me tomava toda e eu recomeçava na rua a andar pulando, que era o meu modo estranho de andar pelas ruas de Recife. Dessa vez nem caí: guiava-me a promessa do livro, o dia seguinte viria, os dias seguintes seriam mais tarde a minha vida inteira, o amor pelo mundo me esperava, andei pulando pelas ruas como sempre e não caí nenhuma vez.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não ficou simplesmente nisso. O plano secreto da filha do dono da livraria era tranquilo e diabólico. No dia seguinte lá estava eu à porta de sua casa, com um sorriso e o coração batendo. Para ouvir a resposta calma: o livro ainda não estava em seu poder, que eu voltasse no dia seguinte. Mal sabia eu como mais tarde, no decorrer da vida, o drama do “dia seguinte” com ela ia se repetir com meu coração batendo.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assim continuou. Quanto tempo? Não sei. Ela sabia que era tempo indefinido, enquanto o fel não escorresse todo de seu corpo grosso. Eu já começara a adivinhar que ela me escolhera para eu sofrer, às vezes adivinho. Mas, adivinhando mesmo, às vezes aceito: como se quem quer me fazer sofrer esteja precisando danadamente que eu sofra.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1850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2180-7A74-EB17-6C70-3E4118A20FF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AD3348-86E3-5A51-CCDA-A4F683677FF5}"/>
              </a:ext>
            </a:extLst>
          </p:cNvPr>
          <p:cNvSpPr txBox="1"/>
          <p:nvPr/>
        </p:nvSpPr>
        <p:spPr>
          <a:xfrm>
            <a:off x="401215" y="971100"/>
            <a:ext cx="11355355" cy="5286062"/>
          </a:xfrm>
          <a:prstGeom prst="rect">
            <a:avLst/>
          </a:prstGeom>
          <a:noFill/>
        </p:spPr>
        <p:txBody>
          <a:bodyPr wrap="square">
            <a:spAutoFit/>
          </a:bodyPr>
          <a:lstStyle/>
          <a:p>
            <a:pPr indent="541338"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Quanto tempo? Eu ia diariamente à sua casa, sem faltar um dia sequer. Às vezes ela dizia: pois o livro esteve comigo ontem de tarde, mas você só veio de manhã, de modo que o emprestei a outra menina. E eu, que não era dada a olheiras, sentia as olheiras se cavando sob os meus olhos espantados.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Até que um dia, quando eu estava à porta de sua casa, ouvindo humilde e silenciosa a sua recusa, apareceu sua mãe. Ela devia estar estranhando a aparição muda e diária daquela menina à porta de sua casa. Pediu explicações a nós duas. Houve uma confusão silenciosa, entrecortada de palavras pouco elucidativas. A senhora achava cada vez mais estranho o fato de não estar entendendo. Até que essa mãe boa entendeu. Voltou-se para a filha e com enorme surpresa exclamou: mas este livro nunca saiu daqui de casa e você nem quis ler!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E o pior para essa mulher não era a descoberta do que acontecia. Devia ser a descoberta horrorizada da filha que tinha. Ela nos espiava em silêncio: a potência de perversidade de sua filha desconhecida e a menina loura em pé à porta, exausta, ao vento das ruas de Recife. Foi então que, finalmente se refazendo, disse firme e calma para a filha: você vai emprestar o livro agora mesmo. E para mim: “E você fica com o livro por quanto tempo quiser.” Entendem? Valia mais do que me dar o livro: “pelo tempo que eu quisesse” é tudo o que uma pessoa, grande ou pequena, pode ter a ousadia de querer.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72963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7066-4DB4-8059-071B-2D38161209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DD01591-418A-79D8-9751-4A0A350CF402}"/>
              </a:ext>
            </a:extLst>
          </p:cNvPr>
          <p:cNvSpPr txBox="1"/>
          <p:nvPr/>
        </p:nvSpPr>
        <p:spPr>
          <a:xfrm>
            <a:off x="401215" y="971100"/>
            <a:ext cx="11355355" cy="4893647"/>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contar o que se seguiu? Eu estava estonteada, e assim recebi o livro na mão. Acho que eu não disse nada. Peguei o livro. Não, não saí pulando como sempre. Saí andando bem devagar. Sei que segurava o livro grosso com as duas mãos, comprimindo-o contra o peito. Quanto tempo levei até chegar em casa, também pouco importa. Meu peito estava quente, meu coração pensativo.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Chegando em casa, não comecei a ler. Fingia que não o tinha, só para depois ter o susto de o ter. Horas depois abri-o, li algumas linhas maravilhosas, fechei-o de novo, fui passear pela casa, adiei ainda mais indo comer pão com manteiga, fingi que não sabia onde guardara o livro, achava-o, abria-o por alguns instantes. Criava as mais falsas dificuldades para aquela coisa clandestina que era a felicidade. A felicidade sempre ia ser clandestina para mim. Parece que eu já pressentia. Como demorei! Eu vivia no ar... Havia orgulho e pudor em mim. Eu era uma rainha delicada.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Às vezes sentava-me na rede, balançando-me com o livro aberto no colo, sem tocá-lo, em êxtase puríssimo.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Não era mais uma menina com um livro: era uma mulher com o seu amante.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https://claricelispector.blogspot.com/2008/01/felicidade-clandestina.html. Acesso em: 22 set.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96428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36179-24A7-B901-FD5B-E4CAE9E828C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4C8E1EA-706E-07A3-6084-C788EE3E1AAC}"/>
              </a:ext>
            </a:extLst>
          </p:cNvPr>
          <p:cNvSpPr txBox="1"/>
          <p:nvPr/>
        </p:nvSpPr>
        <p:spPr>
          <a:xfrm>
            <a:off x="390330" y="1459230"/>
            <a:ext cx="11411339" cy="4154984"/>
          </a:xfrm>
          <a:prstGeom prst="rect">
            <a:avLst/>
          </a:prstGeom>
          <a:noFill/>
        </p:spPr>
        <p:txBody>
          <a:bodyPr wrap="square">
            <a:spAutoFit/>
          </a:bodyPr>
          <a:lstStyle/>
          <a:p>
            <a:pPr indent="14605"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conto é caracterizado como uma narrativa literária curta, mas tem começo, meio e fim. Apesar de ser breve, o conto contempla uma história completa. Ele traz discussões relacionadas às crenças, às atitudes, aos valores, à moral, à ética, entre outras questões. Assim,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o tema/assunto do texto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Felicidade Clandestina”?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 título faz relação com o tema do texto? Justifique.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4605"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conto, que tem origem na tradição oral, existe em todas as culturas, e expressa muito fortemente a cultura de um povo, sendo usado como forma de transmissão de conhecimento e culturas diversas. O que caracteriza o texto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Felicidade Clandestina”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tornando-o um conto?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8756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A2B27-78A4-0763-F6F4-05866BE14EC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552C8C5-2023-79D7-AABA-4FB11518DAB6}"/>
              </a:ext>
            </a:extLst>
          </p:cNvPr>
          <p:cNvSpPr txBox="1"/>
          <p:nvPr/>
        </p:nvSpPr>
        <p:spPr>
          <a:xfrm>
            <a:off x="382554" y="925895"/>
            <a:ext cx="11411339" cy="540147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narração consiste em arranjar uma sequência de fatos na qual as personagens se movimentam em um determinado espaço à medida que o tempo passa. O texto narrativo é baseado na ação que envolve personagens, tempo, espaço e conflito. De acordo com o estudo dos elementos do enredo, identifique no texto:</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situação inicial.</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conflito.</a:t>
            </a:r>
          </a:p>
          <a:p>
            <a:pPr algn="just">
              <a:buNone/>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dirty="0">
                <a:latin typeface="Arial Narrow" panose="020B0606020202030204" pitchFamily="34" charset="0"/>
              </a:rPr>
              <a:t>c) O clímax.</a:t>
            </a:r>
          </a:p>
          <a:p>
            <a:pPr algn="just"/>
            <a:r>
              <a:rPr lang="pt-BR" sz="2300" dirty="0">
                <a:latin typeface="Arial Narrow" panose="020B0606020202030204" pitchFamily="34" charset="0"/>
              </a:rPr>
              <a:t> </a:t>
            </a:r>
          </a:p>
          <a:p>
            <a:pPr algn="just"/>
            <a:r>
              <a:rPr lang="pt-BR" sz="2300" dirty="0">
                <a:latin typeface="Arial Narrow" panose="020B0606020202030204" pitchFamily="34" charset="0"/>
              </a:rPr>
              <a:t>d) O desfecho.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5</a:t>
            </a:r>
            <a:r>
              <a:rPr lang="pt-BR" sz="2300" dirty="0">
                <a:latin typeface="Arial Narrow" panose="020B0606020202030204" pitchFamily="34" charset="0"/>
              </a:rPr>
              <a:t>. Um dos elementos importantes em um texto narrativo é o espaço, pois é nele que as ações das personagens se desenvolvem. Após a leitura do texto, indique qual é o espaço na narrativa. Justifique com passagens do texto.</a:t>
            </a:r>
          </a:p>
        </p:txBody>
      </p:sp>
    </p:spTree>
    <p:extLst>
      <p:ext uri="{BB962C8B-B14F-4D97-AF65-F5344CB8AC3E}">
        <p14:creationId xmlns:p14="http://schemas.microsoft.com/office/powerpoint/2010/main" val="11790588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B5CD1-D4B5-C925-42DB-D48B13700D2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536CF79-6A55-98EA-44BC-7F2A163122BC}"/>
              </a:ext>
            </a:extLst>
          </p:cNvPr>
          <p:cNvGraphicFramePr>
            <a:graphicFrameLocks noGrp="1"/>
          </p:cNvGraphicFramePr>
          <p:nvPr>
            <p:extLst>
              <p:ext uri="{D42A27DB-BD31-4B8C-83A1-F6EECF244321}">
                <p14:modId xmlns:p14="http://schemas.microsoft.com/office/powerpoint/2010/main" val="2027429021"/>
              </p:ext>
            </p:extLst>
          </p:nvPr>
        </p:nvGraphicFramePr>
        <p:xfrm>
          <a:off x="357671" y="1281092"/>
          <a:ext cx="11476653" cy="330708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marL="0" indent="541338" algn="just"/>
                      <a:r>
                        <a:rPr lang="pt-BR" sz="2200" b="0" kern="1200" dirty="0">
                          <a:solidFill>
                            <a:schemeClr val="tx1"/>
                          </a:solidFill>
                          <a:effectLst/>
                          <a:latin typeface="Arial Narrow" panose="020B0606020202030204" pitchFamily="34" charset="0"/>
                          <a:ea typeface="+mn-ea"/>
                          <a:cs typeface="+mn-cs"/>
                        </a:rPr>
                        <a:t>O </a:t>
                      </a:r>
                      <a:r>
                        <a:rPr lang="pt-BR" sz="2200" b="1" kern="1200" dirty="0">
                          <a:solidFill>
                            <a:schemeClr val="tx1"/>
                          </a:solidFill>
                          <a:effectLst/>
                          <a:latin typeface="Arial Narrow" panose="020B0606020202030204" pitchFamily="34" charset="0"/>
                          <a:ea typeface="+mn-ea"/>
                          <a:cs typeface="+mn-cs"/>
                        </a:rPr>
                        <a:t>texto narrativo </a:t>
                      </a:r>
                      <a:r>
                        <a:rPr lang="pt-BR" sz="2200" b="0" kern="1200" dirty="0">
                          <a:solidFill>
                            <a:schemeClr val="tx1"/>
                          </a:solidFill>
                          <a:effectLst/>
                          <a:latin typeface="Arial Narrow" panose="020B0606020202030204" pitchFamily="34" charset="0"/>
                          <a:ea typeface="+mn-ea"/>
                          <a:cs typeface="+mn-cs"/>
                        </a:rPr>
                        <a:t>apresenta personagens que atuam em um tempo e em um espaço, organizados por uma narração feita por um narrador. Tudo na narrativa depende do narrador, da voz que conta a história. Existem três tipos de foco narrativo, isto é, a voz de quem conta a história:</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Narrador-personagem</a:t>
                      </a:r>
                      <a:r>
                        <a:rPr lang="pt-BR" sz="2200" b="0" kern="1200" dirty="0">
                          <a:solidFill>
                            <a:schemeClr val="tx1"/>
                          </a:solidFill>
                          <a:effectLst/>
                          <a:latin typeface="Arial Narrow" panose="020B0606020202030204" pitchFamily="34" charset="0"/>
                          <a:ea typeface="+mn-ea"/>
                          <a:cs typeface="+mn-cs"/>
                        </a:rPr>
                        <a:t>: é aquele que conta a história na qual é participante. Nesse caso, ele é narrador e personagem ao mesmo tempo, a história é contada em </a:t>
                      </a:r>
                      <a:r>
                        <a:rPr lang="pt-BR" sz="2200" b="1" kern="1200" dirty="0">
                          <a:solidFill>
                            <a:schemeClr val="tx1"/>
                          </a:solidFill>
                          <a:effectLst/>
                          <a:latin typeface="Arial Narrow" panose="020B0606020202030204" pitchFamily="34" charset="0"/>
                          <a:ea typeface="+mn-ea"/>
                          <a:cs typeface="+mn-cs"/>
                        </a:rPr>
                        <a:t>1ª pessoa</a:t>
                      </a:r>
                      <a:r>
                        <a:rPr lang="pt-BR" sz="2200" b="0" kern="1200" dirty="0">
                          <a:solidFill>
                            <a:schemeClr val="tx1"/>
                          </a:solidFill>
                          <a:effectLst/>
                          <a:latin typeface="Arial Narrow" panose="020B0606020202030204" pitchFamily="34" charset="0"/>
                          <a:ea typeface="+mn-ea"/>
                          <a:cs typeface="+mn-cs"/>
                        </a:rPr>
                        <a:t>.</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Narrador-observador</a:t>
                      </a:r>
                      <a:r>
                        <a:rPr lang="pt-BR" sz="2200" b="0" kern="1200" dirty="0">
                          <a:solidFill>
                            <a:schemeClr val="tx1"/>
                          </a:solidFill>
                          <a:effectLst/>
                          <a:latin typeface="Arial Narrow" panose="020B0606020202030204" pitchFamily="34" charset="0"/>
                          <a:ea typeface="+mn-ea"/>
                          <a:cs typeface="+mn-cs"/>
                        </a:rPr>
                        <a:t>: é aquele que conta a história como alguém que não participa, mas observa tudo que acontece e transmite ao leitor. A história é contada em </a:t>
                      </a:r>
                      <a:r>
                        <a:rPr lang="pt-BR" sz="2200" b="1" kern="1200" dirty="0">
                          <a:solidFill>
                            <a:schemeClr val="tx1"/>
                          </a:solidFill>
                          <a:effectLst/>
                          <a:latin typeface="Arial Narrow" panose="020B0606020202030204" pitchFamily="34" charset="0"/>
                          <a:ea typeface="+mn-ea"/>
                          <a:cs typeface="+mn-cs"/>
                        </a:rPr>
                        <a:t>3ª pessoa</a:t>
                      </a:r>
                      <a:r>
                        <a:rPr lang="pt-BR" sz="2200" b="0" kern="1200" dirty="0">
                          <a:solidFill>
                            <a:schemeClr val="tx1"/>
                          </a:solidFill>
                          <a:effectLst/>
                          <a:latin typeface="Arial Narrow" panose="020B0606020202030204" pitchFamily="34" charset="0"/>
                          <a:ea typeface="+mn-ea"/>
                          <a:cs typeface="+mn-cs"/>
                        </a:rPr>
                        <a:t>.</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Narrador-onisciente</a:t>
                      </a:r>
                      <a:r>
                        <a:rPr lang="pt-BR" sz="2200" b="0" kern="1200" dirty="0">
                          <a:solidFill>
                            <a:schemeClr val="tx1"/>
                          </a:solidFill>
                          <a:effectLst/>
                          <a:latin typeface="Arial Narrow" panose="020B0606020202030204" pitchFamily="34" charset="0"/>
                          <a:ea typeface="+mn-ea"/>
                          <a:cs typeface="+mn-cs"/>
                        </a:rPr>
                        <a:t>: é o que sabe tudo sobre a história e as personagens, revelando os pensamentos e sentimentos das personagens. A história também é contada em </a:t>
                      </a:r>
                      <a:r>
                        <a:rPr lang="pt-BR" sz="2200" b="1" kern="1200" dirty="0">
                          <a:solidFill>
                            <a:schemeClr val="tx1"/>
                          </a:solidFill>
                          <a:effectLst/>
                          <a:latin typeface="Arial Narrow" panose="020B0606020202030204" pitchFamily="34" charset="0"/>
                          <a:ea typeface="+mn-ea"/>
                          <a:cs typeface="+mn-cs"/>
                        </a:rPr>
                        <a:t>3ª pessoa</a:t>
                      </a:r>
                      <a:r>
                        <a:rPr lang="pt-BR" sz="2200" b="0" kern="1200" dirty="0">
                          <a:solidFill>
                            <a:schemeClr val="tx1"/>
                          </a:solidFill>
                          <a:effectLst/>
                          <a:latin typeface="Arial Narrow" panose="020B0606020202030204" pitchFamily="34" charset="0"/>
                          <a:ea typeface="+mn-ea"/>
                          <a:cs typeface="+mn-cs"/>
                        </a:rPr>
                        <a:t>.</a:t>
                      </a:r>
                    </a:p>
                    <a:p>
                      <a:pPr algn="r"/>
                      <a:r>
                        <a:rPr lang="pt-BR" sz="1300" b="0" kern="1200" dirty="0">
                          <a:solidFill>
                            <a:schemeClr val="tx1"/>
                          </a:solidFill>
                          <a:effectLst/>
                          <a:latin typeface="Arial Narrow" panose="020B0606020202030204" pitchFamily="34" charset="0"/>
                          <a:ea typeface="+mn-ea"/>
                          <a:cs typeface="+mn-cs"/>
                        </a:rPr>
                        <a:t>Disponível em: https://mundoeducacao.uol.com.br/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/narracao.htm. Acesso em: 28 out. 2025 (adaptado).</a:t>
                      </a:r>
                      <a:endParaRPr lang="pt-BR" sz="1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43AD287B-2C72-B0B6-92B3-F361AFCB2569}"/>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7672" y="390721"/>
            <a:ext cx="2544147" cy="1021000"/>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25D18CF0-D65E-CB25-2CB7-8AABCECF0A75}"/>
              </a:ext>
            </a:extLst>
          </p:cNvPr>
          <p:cNvSpPr txBox="1"/>
          <p:nvPr/>
        </p:nvSpPr>
        <p:spPr>
          <a:xfrm>
            <a:off x="357671" y="4779087"/>
            <a:ext cx="11476653" cy="1785104"/>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narrativa, há uma voz que conta a história (narrador). Este pode ser uma personagem da história (narrador em 1ª pessoa); alguém de fora da história que apenas observa os acontecimentos (narrador em 3ª pessoa); ou alguém de fora da história que sabe tudo sobre a história e as personagens (também narrador em 3ª pessoa).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foco narrativo predominante no conto “Felicidade Clandestina” está em primeira ou terceira pessoa? Qual é o tipo de narrador?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54124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DD31C-31FE-DBCF-C57B-6F346CCCE06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C978A73-7962-0447-79E8-3E598CE59A51}"/>
              </a:ext>
            </a:extLst>
          </p:cNvPr>
          <p:cNvGraphicFramePr>
            <a:graphicFrameLocks noGrp="1"/>
          </p:cNvGraphicFramePr>
          <p:nvPr>
            <p:extLst>
              <p:ext uri="{D42A27DB-BD31-4B8C-83A1-F6EECF244321}">
                <p14:modId xmlns:p14="http://schemas.microsoft.com/office/powerpoint/2010/main" val="2830965495"/>
              </p:ext>
            </p:extLst>
          </p:nvPr>
        </p:nvGraphicFramePr>
        <p:xfrm>
          <a:off x="357671" y="1281092"/>
          <a:ext cx="11476653" cy="239268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Tipos de discursos: direto, indireto e indireto livre</a:t>
                      </a:r>
                    </a:p>
                    <a:p>
                      <a:pPr marL="0" indent="541338" algn="just"/>
                      <a:r>
                        <a:rPr lang="pt-BR" sz="2300" b="0" kern="1200" dirty="0">
                          <a:solidFill>
                            <a:schemeClr val="tx1"/>
                          </a:solidFill>
                          <a:effectLst/>
                          <a:latin typeface="Arial Narrow" panose="020B0606020202030204" pitchFamily="34" charset="0"/>
                          <a:ea typeface="+mn-ea"/>
                          <a:cs typeface="+mn-cs"/>
                        </a:rPr>
                        <a:t>Os discursos direto, indireto e indireto livre são utilizados principalmente em textos narrativos com a finalidade de introduzir as diversas vozes disponíveis (personagens e narrador).</a:t>
                      </a:r>
                    </a:p>
                    <a:p>
                      <a:pPr marL="0" indent="541338" algn="just"/>
                      <a:r>
                        <a:rPr lang="pt-BR" sz="2300" b="0" kern="1200" dirty="0">
                          <a:solidFill>
                            <a:schemeClr val="tx1"/>
                          </a:solidFill>
                          <a:effectLst/>
                          <a:latin typeface="Arial Narrow" panose="020B0606020202030204" pitchFamily="34" charset="0"/>
                          <a:ea typeface="+mn-ea"/>
                          <a:cs typeface="+mn-cs"/>
                        </a:rPr>
                        <a:t>O discurso direto pode ser entendido como a reprodução exata da fala de alguém. Já o discurso indireto ocorre quando o autor expressa, com suas palavras, a fala de outra pessoa. Por fim, o discurso indireto livre é uma mescla entre o direto e o indireto.</a:t>
                      </a:r>
                    </a:p>
                    <a:p>
                      <a:pPr algn="r"/>
                      <a:r>
                        <a:rPr lang="pt-BR" sz="1300" b="0" kern="1200" dirty="0">
                          <a:solidFill>
                            <a:schemeClr val="tx1"/>
                          </a:solidFill>
                          <a:effectLst/>
                          <a:latin typeface="Arial Narrow" panose="020B0606020202030204" pitchFamily="34" charset="0"/>
                          <a:ea typeface="+mn-ea"/>
                          <a:cs typeface="+mn-cs"/>
                        </a:rPr>
                        <a:t>Disponível em: https://mundoeducacao.uol.com.br/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/tipos-de-discurso-direto-indireto-e-indireto-livre. Acesso em: 23 set. 2025.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27BBA56-A15E-B68C-97A2-3E04A44828CE}"/>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7671" y="577333"/>
            <a:ext cx="2544147" cy="102100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BE2328E2-4993-337C-AC5A-96EE064EDB3F}"/>
              </a:ext>
            </a:extLst>
          </p:cNvPr>
          <p:cNvSpPr txBox="1"/>
          <p:nvPr/>
        </p:nvSpPr>
        <p:spPr>
          <a:xfrm>
            <a:off x="357671" y="3945339"/>
            <a:ext cx="11476653" cy="1154162"/>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 texto narrativo, as diferentes vozes são representadas pelo narrador e pelas personagens, e indicam o discurso utilizado, direto, indireto ou indireto livre. No conto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Felicidade Clandestina”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predomina qual tipo de discurso? Justifique com trechos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1217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1325D-E5A1-4CEC-15F8-556A6B863AA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7E9106F-6196-ADD2-4E26-ED012EDCE0B5}"/>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902294"/>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B3172C2-4368-8E11-54F5-4D9B96CB157B}"/>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408992" y="1392047"/>
            <a:ext cx="5508000" cy="1166320"/>
          </a:xfrm>
          <a:prstGeom prst="rect">
            <a:avLst/>
          </a:prstGeom>
          <a:noFill/>
          <a:ln>
            <a:noFill/>
          </a:ln>
        </p:spPr>
      </p:pic>
      <p:sp>
        <p:nvSpPr>
          <p:cNvPr id="5" name="CaixaDeTexto 4">
            <a:extLst>
              <a:ext uri="{FF2B5EF4-FFF2-40B4-BE49-F238E27FC236}">
                <a16:creationId xmlns:a16="http://schemas.microsoft.com/office/drawing/2014/main" id="{CE4A516E-0D18-033A-4E8A-9127D21821C2}"/>
              </a:ext>
            </a:extLst>
          </p:cNvPr>
          <p:cNvSpPr txBox="1"/>
          <p:nvPr/>
        </p:nvSpPr>
        <p:spPr>
          <a:xfrm>
            <a:off x="408992" y="2800963"/>
            <a:ext cx="11374016" cy="3277820"/>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três primeiros parágrafos formam a introdução do conto lido. Neles, são apresentadas as características das personagens da história.</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Quais são as personagens principais da história?</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As personagens em uma narrativa apresentam características físicas e psicológicas, de forma superficial ou aprofundada/minuciosa. Como é feita a caracterização das personagens no conto: de modo superficial ou de modo aprofundado/minucioso?</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Quais aspectos dessas personagens são ressaltados?</a:t>
            </a:r>
          </a:p>
        </p:txBody>
      </p:sp>
    </p:spTree>
    <p:extLst>
      <p:ext uri="{BB962C8B-B14F-4D97-AF65-F5344CB8AC3E}">
        <p14:creationId xmlns:p14="http://schemas.microsoft.com/office/powerpoint/2010/main" val="5258797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BA9FB-5F13-D140-E391-232628FE75F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DE5CC59-E81D-B92F-7100-ACA884DE16F7}"/>
              </a:ext>
            </a:extLst>
          </p:cNvPr>
          <p:cNvSpPr txBox="1"/>
          <p:nvPr/>
        </p:nvSpPr>
        <p:spPr>
          <a:xfrm>
            <a:off x="408992" y="1112122"/>
            <a:ext cx="11374016" cy="363176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posse do livro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As reinações de Narizinho”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possibilitou à menina exercer sobre a narradora uma “tortura chinesa”, num jogo infindável de promessas e mentiras.</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características da menina e da narradora se observam nessa relação?</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Que consequências físicas resultam dessa tortura para a narradora?</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buNone/>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c) Explique por que a narradora se submetia a esse jogo criado pela menina?</a:t>
            </a:r>
          </a:p>
          <a:p>
            <a:pPr>
              <a:buNone/>
            </a:pPr>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r>
              <a:rPr lang="pt-BR" sz="2300" b="1" dirty="0">
                <a:latin typeface="Arial Narrow" panose="020B0606020202030204" pitchFamily="34" charset="0"/>
              </a:rPr>
              <a:t>10</a:t>
            </a:r>
            <a:r>
              <a:rPr lang="pt-BR" sz="2300" dirty="0">
                <a:latin typeface="Arial Narrow" panose="020B0606020202030204" pitchFamily="34" charset="0"/>
              </a:rPr>
              <a:t>. Embora a filha do dono da livraria não tivesse muitas qualidades, algo a fazia parecer superior aos olhos da narradora. O que fazia a filha do dono da livraria parecer superior?</a:t>
            </a:r>
          </a:p>
        </p:txBody>
      </p:sp>
    </p:spTree>
    <p:extLst>
      <p:ext uri="{BB962C8B-B14F-4D97-AF65-F5344CB8AC3E}">
        <p14:creationId xmlns:p14="http://schemas.microsoft.com/office/powerpoint/2010/main" val="36038196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8C97D-1B83-8257-ACE0-F7FF44EA8B9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BF4D44F-3B83-6F12-6FC8-0D28F0F368CE}"/>
              </a:ext>
            </a:extLst>
          </p:cNvPr>
          <p:cNvGraphicFramePr>
            <a:graphicFrameLocks noGrp="1"/>
          </p:cNvGraphicFramePr>
          <p:nvPr>
            <p:extLst>
              <p:ext uri="{D42A27DB-BD31-4B8C-83A1-F6EECF244321}">
                <p14:modId xmlns:p14="http://schemas.microsoft.com/office/powerpoint/2010/main" val="1120483150"/>
              </p:ext>
            </p:extLst>
          </p:nvPr>
        </p:nvGraphicFramePr>
        <p:xfrm>
          <a:off x="357671" y="1281092"/>
          <a:ext cx="11476653" cy="2194560"/>
        </p:xfrm>
        <a:graphic>
          <a:graphicData uri="http://schemas.openxmlformats.org/drawingml/2006/table">
            <a:tbl>
              <a:tblPr firstRow="1" bandRow="1">
                <a:tableStyleId>{5C22544A-7EE6-4342-B048-85BDC9FD1C3A}</a:tableStyleId>
              </a:tblPr>
              <a:tblGrid>
                <a:gridCol w="1147665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que é Causa e Consequência?</a:t>
                      </a:r>
                    </a:p>
                    <a:p>
                      <a:pPr algn="just"/>
                      <a:r>
                        <a:rPr lang="pt-BR" sz="2300" b="1" u="sng" kern="1200" dirty="0">
                          <a:solidFill>
                            <a:schemeClr val="tx1"/>
                          </a:solidFill>
                          <a:effectLst/>
                          <a:latin typeface="Arial Narrow" panose="020B0606020202030204" pitchFamily="34" charset="0"/>
                          <a:ea typeface="+mn-ea"/>
                          <a:cs typeface="+mn-cs"/>
                        </a:rPr>
                        <a:t>Causa</a:t>
                      </a:r>
                      <a:r>
                        <a:rPr lang="pt-BR" sz="2300" b="0" kern="1200" dirty="0">
                          <a:solidFill>
                            <a:schemeClr val="tx1"/>
                          </a:solidFill>
                          <a:effectLst/>
                          <a:latin typeface="Arial Narrow" panose="020B0606020202030204" pitchFamily="34" charset="0"/>
                          <a:ea typeface="+mn-ea"/>
                          <a:cs typeface="+mn-cs"/>
                        </a:rPr>
                        <a:t> é o motivo, a razão pela qual algo acontece. </a:t>
                      </a:r>
                      <a:r>
                        <a:rPr lang="pt-BR" sz="2300" b="1" u="sng" kern="1200" dirty="0">
                          <a:solidFill>
                            <a:schemeClr val="tx1"/>
                          </a:solidFill>
                          <a:effectLst/>
                          <a:latin typeface="Arial Narrow" panose="020B0606020202030204" pitchFamily="34" charset="0"/>
                          <a:ea typeface="+mn-ea"/>
                          <a:cs typeface="+mn-cs"/>
                        </a:rPr>
                        <a:t>Consequência</a:t>
                      </a:r>
                      <a:r>
                        <a:rPr lang="pt-BR" sz="2300" b="0" kern="1200" dirty="0">
                          <a:solidFill>
                            <a:schemeClr val="tx1"/>
                          </a:solidFill>
                          <a:effectLst/>
                          <a:latin typeface="Arial Narrow" panose="020B0606020202030204" pitchFamily="34" charset="0"/>
                          <a:ea typeface="+mn-ea"/>
                          <a:cs typeface="+mn-cs"/>
                        </a:rPr>
                        <a:t> é o resultado, o efeito dessa causa. Essa relação, em muitos textos, organiza ideias e constrói significados. Identificar essa dinâmica permite ao leitor conectar as diferentes partes do texto, compreendendo a progressão dos eventos, a lógica dos argumentos e a intenção do autor. Ex.: “Devido à poluição do ar, a qualidade do ar em muitas cidades está se deteriorando.”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C7CAC07B-6435-809C-EF98-7039F91A2D2A}"/>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7671" y="577333"/>
            <a:ext cx="2544147" cy="1021000"/>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705EBED-BD36-2330-0C5D-A4D7EA70A020}"/>
              </a:ext>
            </a:extLst>
          </p:cNvPr>
          <p:cNvSpPr txBox="1"/>
          <p:nvPr/>
        </p:nvSpPr>
        <p:spPr>
          <a:xfrm>
            <a:off x="357671" y="3791044"/>
            <a:ext cx="11476653" cy="2215991"/>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os trechos do texto:</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“Mas que talento tinha para a crueldade.”</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“Ela toda era pura vingança.”</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Por que, na opinião da narradora, a outra menina tinha talento para a crueldade?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é a explicação da narradora para o ódio e o desejo de vingança da menina?</a:t>
            </a:r>
          </a:p>
        </p:txBody>
      </p:sp>
    </p:spTree>
    <p:extLst>
      <p:ext uri="{BB962C8B-B14F-4D97-AF65-F5344CB8AC3E}">
        <p14:creationId xmlns:p14="http://schemas.microsoft.com/office/powerpoint/2010/main" val="11261990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5ACB-BB6F-7369-6CC0-EA12E5E62F1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86295D2-1232-E368-A5F2-E96BA60DCC6A}"/>
              </a:ext>
            </a:extLst>
          </p:cNvPr>
          <p:cNvSpPr txBox="1"/>
          <p:nvPr/>
        </p:nvSpPr>
        <p:spPr>
          <a:xfrm>
            <a:off x="390330" y="959093"/>
            <a:ext cx="11411339" cy="4939814"/>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Releia este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“Até que veio para ela o magno dia de começar a exercer sobre mim uma tortura chinesa. Como casualmente, informou-me que possuía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As reinações de Narizinho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Monteiro Lobato.”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emprego da expressão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como casualmente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dá a entender que a iniciativa da filha do dono de livraria foi uma ação casual ou planejada?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que a menina provavelmente imaginou a respeito da importância do livro para a narradora? Justifique sua resposta.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dia, a mãe descobre o jogo que a filha vinha fazendo com a narradora.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que parece ter chocado mais a mãe nessa descoberta?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que a decisão da mãe representou para a narradora?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84469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7C565-6B91-7F54-52CB-312B33DFC65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353C399-3E8C-6885-B7F5-5DE5BD79F93F}"/>
              </a:ext>
            </a:extLst>
          </p:cNvPr>
          <p:cNvSpPr txBox="1"/>
          <p:nvPr/>
        </p:nvSpPr>
        <p:spPr>
          <a:xfrm>
            <a:off x="371670" y="1006202"/>
            <a:ext cx="11448660" cy="504753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Por que a narradora fingia que não sabia onde tinha guardado o livro e depois “achava-o”?</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Leia o significado da palavra ‘clandestina’:</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Clandestina: algo feito às escondidas, sem autorização legal, secreto ou ilegal.</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trecho “A felicidade sempre ia ser clandestina para mim.”, o uso da palavra “clandestina” para marcar a felicidade da narradora sugere que a </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felicidade da narradora era temporária e emprestada.</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felicidade não tinha importância para a narradora.</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narradora queria esconder o livro das outras meninas.</a:t>
            </a:r>
          </a:p>
          <a:p>
            <a:pPr>
              <a:buNone/>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r>
              <a:rPr lang="pt-BR" sz="2300" b="1" dirty="0">
                <a:latin typeface="Arial Narrow" panose="020B0606020202030204" pitchFamily="34" charset="0"/>
              </a:rPr>
              <a:t>16</a:t>
            </a:r>
            <a:r>
              <a:rPr lang="pt-BR" sz="2300" dirty="0">
                <a:latin typeface="Arial Narrow" panose="020B0606020202030204" pitchFamily="34" charset="0"/>
              </a:rPr>
              <a:t>. No trecho ‘E o pior para essa mulher não era a descoberta do que acontecia. Devia ser a descoberta horrorizada da filha que tinha. Ela </a:t>
            </a:r>
            <a:r>
              <a:rPr lang="pt-BR" sz="2300" b="1" u="sng" dirty="0">
                <a:latin typeface="Arial Narrow" panose="020B0606020202030204" pitchFamily="34" charset="0"/>
              </a:rPr>
              <a:t>nos</a:t>
            </a:r>
            <a:r>
              <a:rPr lang="pt-BR" sz="2300" dirty="0">
                <a:latin typeface="Arial Narrow" panose="020B0606020202030204" pitchFamily="34" charset="0"/>
              </a:rPr>
              <a:t> espiava em silêncio: a potência de perversidade de sua filha desconhecida e a menina loura em pé à porta, exausta, ao vento das ruas de Recife.”, o termo em destaque se refere a quais pessoas?</a:t>
            </a:r>
          </a:p>
        </p:txBody>
      </p:sp>
    </p:spTree>
    <p:extLst>
      <p:ext uri="{BB962C8B-B14F-4D97-AF65-F5344CB8AC3E}">
        <p14:creationId xmlns:p14="http://schemas.microsoft.com/office/powerpoint/2010/main" val="36754247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496A8-54D7-4D09-B161-33808738FB3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3531B27-1DEB-0902-DEB9-1BD1CFE85B52}"/>
              </a:ext>
            </a:extLst>
          </p:cNvPr>
          <p:cNvSpPr txBox="1"/>
          <p:nvPr/>
        </p:nvSpPr>
        <p:spPr>
          <a:xfrm>
            <a:off x="401216" y="956606"/>
            <a:ext cx="11364686" cy="4339650"/>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Articuladores textuais são recursos linguísticos que ajudam a construir o sentido de um texto. São palavras/expressões  que ligam partes do texto, indicando a relação entre elas ou a circunstância que exprimem, como adição ou acréscimo (e, além disso), oposição ou contraste (porém, contudo), conformidade (de acordo com, segundo), tempo (até que, quando) entre outros. No trecho, “...o livro esteve comigo ontem de tarde,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só veio de manhã,”, a palavra destacada expressa uma ideia. Qual é a ideia expressa por essa palavra? Justifique.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textos como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Felicidade clandestina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autores utilizam uma linguagem rica em palavras figuradas e simbólicas para transmitir ao leitor emoções e criatividade, como as figuras de linguagem, que são palavras ou expressões com sentido conotativo (figurado). Na passagem “Meu peito estava quente,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meu coração pensativo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identifique e explique a figura de linguagem presente na expressão destacada.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26303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89847-C2B5-B6C9-4937-9563D0DBDAC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7180FFB-39B7-0CBF-E225-BF9599225F40}"/>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664713"/>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C0D5B357-9C92-42CA-D872-F14B378BD413}"/>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094608"/>
            <a:ext cx="5508000" cy="1175659"/>
          </a:xfrm>
          <a:prstGeom prst="rect">
            <a:avLst/>
          </a:prstGeom>
          <a:noFill/>
          <a:ln>
            <a:noFill/>
          </a:ln>
        </p:spPr>
      </p:pic>
      <p:sp>
        <p:nvSpPr>
          <p:cNvPr id="6" name="CaixaDeTexto 5">
            <a:extLst>
              <a:ext uri="{FF2B5EF4-FFF2-40B4-BE49-F238E27FC236}">
                <a16:creationId xmlns:a16="http://schemas.microsoft.com/office/drawing/2014/main" id="{81B38734-AED1-3988-97B4-3CCDF215D694}"/>
              </a:ext>
            </a:extLst>
          </p:cNvPr>
          <p:cNvSpPr txBox="1"/>
          <p:nvPr/>
        </p:nvSpPr>
        <p:spPr>
          <a:xfrm>
            <a:off x="385908" y="2451838"/>
            <a:ext cx="11417316" cy="3985706"/>
          </a:xfrm>
          <a:prstGeom prst="rect">
            <a:avLst/>
          </a:prstGeom>
          <a:noFill/>
        </p:spPr>
        <p:txBody>
          <a:bodyPr wrap="square">
            <a:spAutoFit/>
          </a:bodyPr>
          <a:lstStyle/>
          <a:p>
            <a:pP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Nesse texto, o narrador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observa a história contada.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participa dos fatos narrados.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é onisciente do que acontece na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é indiferente aos acontecimentos narrados.</a:t>
            </a:r>
          </a:p>
          <a:p>
            <a:pPr>
              <a:buNone/>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buNone/>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20</a:t>
            </a:r>
            <a:r>
              <a:rPr lang="pt-BR" sz="2300" kern="100" dirty="0">
                <a:latin typeface="Arial Narrow" panose="020B0606020202030204" pitchFamily="34" charset="0"/>
                <a:ea typeface="Calibri" panose="020F0502020204030204" pitchFamily="34" charset="0"/>
                <a:cs typeface="Times New Roman" panose="02020603050405020304" pitchFamily="18" charset="0"/>
              </a:rPr>
              <a:t>. Em qual trecho é apresentada uma marca de tempo na narrativa?</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(A) “O plano secreto da filha do dono da livraria era tranquilo e diabólico.”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(B) “Eu já começara a adivinhar que ela me escolhera para eu sofrer, às vezes adivinho.”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(C) “No dia seguinte lá estava eu à porta de sua casa, com um sorriso e o coração batendo.”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(D) “E eu, que não era dada a olheiras, sentia as olheiras se cavando sob os meus olhos espantados.”</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5938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B7AD2-B332-B56C-2FE1-5C613F59FE2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7603CC1-36E5-EBA9-8652-BE05FA8E1D99}"/>
              </a:ext>
            </a:extLst>
          </p:cNvPr>
          <p:cNvSpPr txBox="1"/>
          <p:nvPr/>
        </p:nvSpPr>
        <p:spPr>
          <a:xfrm>
            <a:off x="385665" y="1153442"/>
            <a:ext cx="11420669" cy="540147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eu me transformei na própria esperança da alegria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predomina qual figura de linguagem?</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Antítese.</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Hipérbole.</a:t>
            </a:r>
          </a:p>
          <a:p>
            <a:pPr>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Metonímia.</a:t>
            </a:r>
          </a:p>
          <a:p>
            <a:pPr>
              <a:buNone/>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(D) Polissíndeto.</a:t>
            </a:r>
          </a:p>
          <a:p>
            <a:pPr>
              <a:buNone/>
            </a:pPr>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fontAlgn="base"/>
            <a:r>
              <a:rPr lang="pt-BR" sz="2300" b="1" dirty="0">
                <a:latin typeface="Arial Narrow" panose="020B0606020202030204" pitchFamily="34" charset="0"/>
              </a:rPr>
              <a:t>22</a:t>
            </a:r>
            <a:r>
              <a:rPr lang="pt-BR" sz="2300" dirty="0">
                <a:latin typeface="Arial Narrow" panose="020B0606020202030204" pitchFamily="34" charset="0"/>
              </a:rPr>
              <a:t>. No trecho “Pouco aproveitava. E nós menos ainda: até para aniversário, </a:t>
            </a:r>
            <a:r>
              <a:rPr lang="pt-BR" sz="2300" b="1" u="sng" dirty="0">
                <a:latin typeface="Arial Narrow" panose="020B0606020202030204" pitchFamily="34" charset="0"/>
              </a:rPr>
              <a:t>em vez de</a:t>
            </a:r>
            <a:r>
              <a:rPr lang="pt-BR" sz="2300" dirty="0">
                <a:latin typeface="Arial Narrow" panose="020B0606020202030204" pitchFamily="34" charset="0"/>
              </a:rPr>
              <a:t> pelo menos um livrinho barato, ela nos entregava em mãos um cartão-postal da loja do pai.”, a expressão destacada pode ser substituída sem alteração de sentido por</a:t>
            </a:r>
          </a:p>
          <a:p>
            <a:pPr fontAlgn="base"/>
            <a:r>
              <a:rPr lang="pt-BR" sz="2300" dirty="0">
                <a:latin typeface="Arial Narrow" panose="020B0606020202030204" pitchFamily="34" charset="0"/>
              </a:rPr>
              <a:t>(A) à beira de.</a:t>
            </a:r>
          </a:p>
          <a:p>
            <a:r>
              <a:rPr lang="pt-BR" sz="2300" dirty="0">
                <a:latin typeface="Arial Narrow" panose="020B0606020202030204" pitchFamily="34" charset="0"/>
              </a:rPr>
              <a:t>(B) ao invés de.</a:t>
            </a:r>
          </a:p>
          <a:p>
            <a:r>
              <a:rPr lang="pt-BR" sz="2300" dirty="0">
                <a:latin typeface="Arial Narrow" panose="020B0606020202030204" pitchFamily="34" charset="0"/>
              </a:rPr>
              <a:t>(C) à espera de.</a:t>
            </a:r>
          </a:p>
          <a:p>
            <a:r>
              <a:rPr lang="pt-BR" sz="2300" dirty="0">
                <a:latin typeface="Arial Narrow" panose="020B0606020202030204" pitchFamily="34" charset="0"/>
              </a:rPr>
              <a:t>(D) por meio de.</a:t>
            </a:r>
          </a:p>
          <a:p>
            <a:pPr>
              <a:buNone/>
            </a:pPr>
            <a:endParaRPr lang="pt-BR" sz="2300" dirty="0">
              <a:latin typeface="Arial Narrow" panose="020B0606020202030204" pitchFamily="34" charset="0"/>
            </a:endParaRPr>
          </a:p>
        </p:txBody>
      </p:sp>
    </p:spTree>
    <p:extLst>
      <p:ext uri="{BB962C8B-B14F-4D97-AF65-F5344CB8AC3E}">
        <p14:creationId xmlns:p14="http://schemas.microsoft.com/office/powerpoint/2010/main" val="21712986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63A1E-BBBC-DBB1-911C-48A9751E81A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9EDD30-A7CD-45E1-E39F-3973CADA03B5}"/>
              </a:ext>
            </a:extLst>
          </p:cNvPr>
          <p:cNvSpPr txBox="1"/>
          <p:nvPr/>
        </p:nvSpPr>
        <p:spPr>
          <a:xfrm>
            <a:off x="419878" y="797662"/>
            <a:ext cx="11374016" cy="451534"/>
          </a:xfrm>
          <a:prstGeom prst="rect">
            <a:avLst/>
          </a:prstGeom>
          <a:solidFill>
            <a:schemeClr val="accent6">
              <a:lumMod val="20000"/>
              <a:lumOff val="80000"/>
            </a:schemeClr>
          </a:solidFill>
        </p:spPr>
        <p:txBody>
          <a:bodyPr wrap="square">
            <a:spAutoFit/>
          </a:bodyPr>
          <a:lstStyle/>
          <a:p>
            <a:pPr indent="541338" algn="just">
              <a:lnSpc>
                <a:spcPct val="107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cantar sobre a 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14DF566-8A86-0F64-D1E3-C09A3AE13EE4}"/>
              </a:ext>
            </a:extLst>
          </p:cNvPr>
          <p:cNvSpPr txBox="1"/>
          <p:nvPr/>
        </p:nvSpPr>
        <p:spPr>
          <a:xfrm>
            <a:off x="419878" y="1329359"/>
            <a:ext cx="11374016" cy="1415772"/>
          </a:xfrm>
          <a:prstGeom prst="rect">
            <a:avLst/>
          </a:prstGeom>
          <a:noFill/>
        </p:spPr>
        <p:txBody>
          <a:bodyPr wrap="square">
            <a:spAutoFit/>
          </a:bodyPr>
          <a:lstStyle/>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Felicidade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Seu Jorge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D77B31DA-2697-54F4-5C59-62E26A08063E}"/>
              </a:ext>
            </a:extLst>
          </p:cNvPr>
          <p:cNvGraphicFramePr>
            <a:graphicFrameLocks noGrp="1"/>
          </p:cNvGraphicFramePr>
          <p:nvPr>
            <p:extLst>
              <p:ext uri="{D42A27DB-BD31-4B8C-83A1-F6EECF244321}">
                <p14:modId xmlns:p14="http://schemas.microsoft.com/office/powerpoint/2010/main" val="3965473652"/>
              </p:ext>
            </p:extLst>
          </p:nvPr>
        </p:nvGraphicFramePr>
        <p:xfrm>
          <a:off x="419878" y="2745131"/>
          <a:ext cx="11352244" cy="3444240"/>
        </p:xfrm>
        <a:graphic>
          <a:graphicData uri="http://schemas.openxmlformats.org/drawingml/2006/table">
            <a:tbl>
              <a:tblPr firstRow="1" bandRow="1">
                <a:tableStyleId>{5C22544A-7EE6-4342-B048-85BDC9FD1C3A}</a:tableStyleId>
              </a:tblPr>
              <a:tblGrid>
                <a:gridCol w="5676122">
                  <a:extLst>
                    <a:ext uri="{9D8B030D-6E8A-4147-A177-3AD203B41FA5}">
                      <a16:colId xmlns:a16="http://schemas.microsoft.com/office/drawing/2014/main" val="1066660135"/>
                    </a:ext>
                  </a:extLst>
                </a:gridCol>
                <a:gridCol w="5676122">
                  <a:extLst>
                    <a:ext uri="{9D8B030D-6E8A-4147-A177-3AD203B41FA5}">
                      <a16:colId xmlns:a16="http://schemas.microsoft.com/office/drawing/2014/main" val="675631225"/>
                    </a:ext>
                  </a:extLst>
                </a:gridCol>
              </a:tblGrid>
              <a:tr h="370840">
                <a:tc>
                  <a:txBody>
                    <a:bodyPr/>
                    <a:lstStyle/>
                    <a:p>
                      <a:r>
                        <a:rPr lang="pt-BR" sz="2200" b="0" kern="1200" dirty="0">
                          <a:solidFill>
                            <a:schemeClr val="tx1"/>
                          </a:solidFill>
                          <a:effectLst/>
                          <a:latin typeface="Arial Narrow" panose="020B0606020202030204" pitchFamily="34" charset="0"/>
                          <a:ea typeface="+mn-ea"/>
                          <a:cs typeface="+mn-cs"/>
                        </a:rPr>
                        <a:t>Felicidade é viver na sua companhia</a:t>
                      </a:r>
                    </a:p>
                    <a:p>
                      <a:r>
                        <a:rPr lang="pt-BR" sz="2200" b="0" kern="1200" dirty="0">
                          <a:solidFill>
                            <a:schemeClr val="tx1"/>
                          </a:solidFill>
                          <a:effectLst/>
                          <a:latin typeface="Arial Narrow" panose="020B0606020202030204" pitchFamily="34" charset="0"/>
                          <a:ea typeface="+mn-ea"/>
                          <a:cs typeface="+mn-cs"/>
                        </a:rPr>
                        <a:t>Felicidade é estar contigo todo dia</a:t>
                      </a:r>
                    </a:p>
                    <a:p>
                      <a:r>
                        <a:rPr lang="pt-BR" sz="2200" b="0" kern="1200" dirty="0">
                          <a:solidFill>
                            <a:schemeClr val="tx1"/>
                          </a:solidFill>
                          <a:effectLst/>
                          <a:latin typeface="Arial Narrow" panose="020B0606020202030204" pitchFamily="34" charset="0"/>
                          <a:ea typeface="+mn-ea"/>
                          <a:cs typeface="+mn-cs"/>
                        </a:rPr>
                        <a:t>Felicidade é sentir o cheiro dessa flor</a:t>
                      </a:r>
                    </a:p>
                    <a:p>
                      <a:r>
                        <a:rPr lang="pt-BR" sz="2200" b="0" kern="1200" dirty="0">
                          <a:solidFill>
                            <a:schemeClr val="tx1"/>
                          </a:solidFill>
                          <a:effectLst/>
                          <a:latin typeface="Arial Narrow" panose="020B0606020202030204" pitchFamily="34" charset="0"/>
                          <a:ea typeface="+mn-ea"/>
                          <a:cs typeface="+mn-cs"/>
                        </a:rPr>
                        <a:t>Felicidade é saber que eu tenho seu amor</a:t>
                      </a:r>
                    </a:p>
                    <a:p>
                      <a:r>
                        <a:rPr lang="pt-BR" sz="2200" b="0" kern="1200" dirty="0">
                          <a:solidFill>
                            <a:schemeClr val="tx1"/>
                          </a:solidFill>
                          <a:effectLst/>
                          <a:latin typeface="Arial Narrow" panose="020B0606020202030204" pitchFamily="34" charset="0"/>
                          <a:ea typeface="+mn-ea"/>
                          <a:cs typeface="+mn-cs"/>
                        </a:rPr>
                        <a:t>Felicidade é viver na sua companhia</a:t>
                      </a:r>
                    </a:p>
                    <a:p>
                      <a:r>
                        <a:rPr lang="pt-BR" sz="2200" b="0" kern="1200" dirty="0">
                          <a:solidFill>
                            <a:schemeClr val="tx1"/>
                          </a:solidFill>
                          <a:effectLst/>
                          <a:latin typeface="Arial Narrow" panose="020B0606020202030204" pitchFamily="34" charset="0"/>
                          <a:ea typeface="+mn-ea"/>
                          <a:cs typeface="+mn-cs"/>
                        </a:rPr>
                        <a:t>Felicidade é estar contigo todo dia</a:t>
                      </a:r>
                    </a:p>
                    <a:p>
                      <a:r>
                        <a:rPr lang="pt-BR" sz="2200" b="0" kern="1200" dirty="0">
                          <a:solidFill>
                            <a:schemeClr val="tx1"/>
                          </a:solidFill>
                          <a:effectLst/>
                          <a:latin typeface="Arial Narrow" panose="020B0606020202030204" pitchFamily="34" charset="0"/>
                          <a:ea typeface="+mn-ea"/>
                          <a:cs typeface="+mn-cs"/>
                        </a:rPr>
                        <a:t>Felicidade é sentir o cheiro dessa flor</a:t>
                      </a:r>
                    </a:p>
                    <a:p>
                      <a:r>
                        <a:rPr lang="pt-BR" sz="2200" b="0" kern="1200" dirty="0">
                          <a:solidFill>
                            <a:schemeClr val="tx1"/>
                          </a:solidFill>
                          <a:effectLst/>
                          <a:latin typeface="Arial Narrow" panose="020B0606020202030204" pitchFamily="34" charset="0"/>
                          <a:ea typeface="+mn-ea"/>
                          <a:cs typeface="+mn-cs"/>
                        </a:rPr>
                        <a:t>Felicidade é saber que eu tenho seu amor</a:t>
                      </a:r>
                    </a:p>
                    <a:p>
                      <a:r>
                        <a:rPr lang="pt-BR" sz="2200" b="0" kern="1200" dirty="0">
                          <a:solidFill>
                            <a:schemeClr val="tx1"/>
                          </a:solidFill>
                          <a:effectLst/>
                          <a:latin typeface="Arial Narrow" panose="020B0606020202030204" pitchFamily="34" charset="0"/>
                          <a:ea typeface="+mn-ea"/>
                          <a:cs typeface="+mn-cs"/>
                        </a:rPr>
                        <a:t>Felicidade é saber de verdade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00" b="0" kern="1200" dirty="0">
                          <a:solidFill>
                            <a:schemeClr val="tx1"/>
                          </a:solidFill>
                          <a:effectLst/>
                          <a:latin typeface="Arial Narrow" panose="020B0606020202030204" pitchFamily="34" charset="0"/>
                          <a:ea typeface="+mn-ea"/>
                          <a:cs typeface="+mn-cs"/>
                        </a:rPr>
                        <a:t>Que a gente sente saudade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pt-BR" sz="2200" b="0" kern="1200" dirty="0">
                          <a:solidFill>
                            <a:schemeClr val="tx1"/>
                          </a:solidFill>
                          <a:effectLst/>
                          <a:latin typeface="Arial Narrow" panose="020B0606020202030204" pitchFamily="34" charset="0"/>
                          <a:ea typeface="+mn-ea"/>
                          <a:cs typeface="+mn-cs"/>
                        </a:rPr>
                        <a:t>Quando não consegue se ver</a:t>
                      </a:r>
                    </a:p>
                    <a:p>
                      <a:r>
                        <a:rPr lang="pt-BR" sz="2200" b="0" kern="1200" dirty="0">
                          <a:solidFill>
                            <a:schemeClr val="tx1"/>
                          </a:solidFill>
                          <a:effectLst/>
                          <a:latin typeface="Arial Narrow" panose="020B0606020202030204" pitchFamily="34" charset="0"/>
                          <a:ea typeface="+mn-ea"/>
                          <a:cs typeface="+mn-cs"/>
                        </a:rPr>
                        <a:t>Felicidade é acordar do seu lado</a:t>
                      </a:r>
                    </a:p>
                    <a:p>
                      <a:r>
                        <a:rPr lang="pt-BR" sz="2200" b="0" kern="1200" dirty="0">
                          <a:solidFill>
                            <a:schemeClr val="tx1"/>
                          </a:solidFill>
                          <a:effectLst/>
                          <a:latin typeface="Arial Narrow" panose="020B0606020202030204" pitchFamily="34" charset="0"/>
                          <a:ea typeface="+mn-ea"/>
                          <a:cs typeface="+mn-cs"/>
                        </a:rPr>
                        <a:t>Tomar um café reforçado</a:t>
                      </a:r>
                    </a:p>
                    <a:p>
                      <a:r>
                        <a:rPr lang="pt-BR" sz="2200" b="0" kern="1200" dirty="0">
                          <a:solidFill>
                            <a:schemeClr val="tx1"/>
                          </a:solidFill>
                          <a:effectLst/>
                          <a:latin typeface="Arial Narrow" panose="020B0606020202030204" pitchFamily="34" charset="0"/>
                          <a:ea typeface="+mn-ea"/>
                          <a:cs typeface="+mn-cs"/>
                        </a:rPr>
                        <a:t>Depois sair pra correr com você</a:t>
                      </a:r>
                    </a:p>
                    <a:p>
                      <a:r>
                        <a:rPr lang="pt-BR" sz="2200" b="0" kern="1200" dirty="0">
                          <a:solidFill>
                            <a:schemeClr val="tx1"/>
                          </a:solidFill>
                          <a:effectLst/>
                          <a:latin typeface="Arial Narrow" panose="020B0606020202030204" pitchFamily="34" charset="0"/>
                          <a:ea typeface="+mn-ea"/>
                          <a:cs typeface="+mn-cs"/>
                        </a:rPr>
                        <a:t>Felicidade é poder jogar um pano</a:t>
                      </a:r>
                    </a:p>
                    <a:p>
                      <a:r>
                        <a:rPr lang="pt-BR" sz="2200" b="0" kern="1200" dirty="0">
                          <a:solidFill>
                            <a:schemeClr val="tx1"/>
                          </a:solidFill>
                          <a:effectLst/>
                          <a:latin typeface="Arial Narrow" panose="020B0606020202030204" pitchFamily="34" charset="0"/>
                          <a:ea typeface="+mn-ea"/>
                          <a:cs typeface="+mn-cs"/>
                        </a:rPr>
                        <a:t>Colar no show do Caetano</a:t>
                      </a:r>
                    </a:p>
                    <a:p>
                      <a:r>
                        <a:rPr lang="pt-BR" sz="2200" b="0" kern="1200" dirty="0">
                          <a:solidFill>
                            <a:schemeClr val="tx1"/>
                          </a:solidFill>
                          <a:effectLst/>
                          <a:latin typeface="Arial Narrow" panose="020B0606020202030204" pitchFamily="34" charset="0"/>
                          <a:ea typeface="+mn-ea"/>
                          <a:cs typeface="+mn-cs"/>
                        </a:rPr>
                        <a:t>Cantar Odara até o dia raiar</a:t>
                      </a:r>
                    </a:p>
                    <a:p>
                      <a:r>
                        <a:rPr lang="pt-BR" sz="2200" b="0" kern="1200" dirty="0">
                          <a:solidFill>
                            <a:schemeClr val="tx1"/>
                          </a:solidFill>
                          <a:effectLst/>
                          <a:latin typeface="Arial Narrow" panose="020B0606020202030204" pitchFamily="34" charset="0"/>
                          <a:ea typeface="+mn-ea"/>
                          <a:cs typeface="+mn-cs"/>
                        </a:rPr>
                        <a:t>Felicidade é num fim de semana</a:t>
                      </a:r>
                    </a:p>
                    <a:p>
                      <a:r>
                        <a:rPr lang="pt-BR" sz="2200" b="0" kern="1200" dirty="0">
                          <a:solidFill>
                            <a:schemeClr val="tx1"/>
                          </a:solidFill>
                          <a:effectLst/>
                          <a:latin typeface="Arial Narrow" panose="020B0606020202030204" pitchFamily="34" charset="0"/>
                          <a:ea typeface="+mn-ea"/>
                          <a:cs typeface="+mn-cs"/>
                        </a:rPr>
                        <a:t>Curtir uma praia bacana</a:t>
                      </a:r>
                    </a:p>
                    <a:p>
                      <a:r>
                        <a:rPr lang="pt-BR" sz="2200" b="0" kern="1200" dirty="0">
                          <a:solidFill>
                            <a:schemeClr val="tx1"/>
                          </a:solidFill>
                          <a:effectLst/>
                          <a:latin typeface="Arial Narrow" panose="020B0606020202030204" pitchFamily="34" charset="0"/>
                          <a:ea typeface="+mn-ea"/>
                          <a:cs typeface="+mn-cs"/>
                        </a:rPr>
                        <a:t>Com um pôr do sol de arrasar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5634087"/>
                  </a:ext>
                </a:extLst>
              </a:tr>
            </a:tbl>
          </a:graphicData>
        </a:graphic>
      </p:graphicFrame>
      <p:sp>
        <p:nvSpPr>
          <p:cNvPr id="10" name="CaixaDeTexto 9">
            <a:extLst>
              <a:ext uri="{FF2B5EF4-FFF2-40B4-BE49-F238E27FC236}">
                <a16:creationId xmlns:a16="http://schemas.microsoft.com/office/drawing/2014/main" id="{11EA7E98-A743-E8B3-574E-A4473D80A925}"/>
              </a:ext>
            </a:extLst>
          </p:cNvPr>
          <p:cNvSpPr txBox="1"/>
          <p:nvPr/>
        </p:nvSpPr>
        <p:spPr>
          <a:xfrm>
            <a:off x="441650" y="6239529"/>
            <a:ext cx="11374016" cy="538609"/>
          </a:xfrm>
          <a:prstGeom prst="rect">
            <a:avLst/>
          </a:prstGeom>
          <a:noFill/>
        </p:spPr>
        <p:txBody>
          <a:bodyPr wrap="square">
            <a:spAutoFit/>
          </a:bodyPr>
          <a:lstStyle/>
          <a:p>
            <a:pPr algn="r">
              <a:buNone/>
            </a:pPr>
            <a:r>
              <a:rPr lang="pt-BR" sz="1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Compositores: Jorge Mario Da Silva / Gabriel De Moura Passos / </a:t>
            </a:r>
            <a:r>
              <a:rPr lang="pt-BR" sz="15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Angelo</a:t>
            </a:r>
            <a:r>
              <a:rPr lang="pt-BR" sz="1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Vitor Simplicio Da Silva / Jorge Leandro Pereira Da Silva</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https://www.letras.mus.br/seu-</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jorge</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/felicidade/. Acesso em: 3 out. 2025.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2" name="Tabela 11">
            <a:extLst>
              <a:ext uri="{FF2B5EF4-FFF2-40B4-BE49-F238E27FC236}">
                <a16:creationId xmlns:a16="http://schemas.microsoft.com/office/drawing/2014/main" id="{7CDC966C-F711-0063-E2B8-3744A1205EC0}"/>
              </a:ext>
            </a:extLst>
          </p:cNvPr>
          <p:cNvGraphicFramePr>
            <a:graphicFrameLocks noGrp="1"/>
          </p:cNvGraphicFramePr>
          <p:nvPr>
            <p:extLst>
              <p:ext uri="{D42A27DB-BD31-4B8C-83A1-F6EECF244321}">
                <p14:modId xmlns:p14="http://schemas.microsoft.com/office/powerpoint/2010/main" val="11286678"/>
              </p:ext>
            </p:extLst>
          </p:nvPr>
        </p:nvGraphicFramePr>
        <p:xfrm>
          <a:off x="8369558" y="1279201"/>
          <a:ext cx="3402564" cy="1097280"/>
        </p:xfrm>
        <a:graphic>
          <a:graphicData uri="http://schemas.openxmlformats.org/drawingml/2006/table">
            <a:tbl>
              <a:tblPr firstRow="1" firstCol="1" bandRow="1">
                <a:tableStyleId>{5C22544A-7EE6-4342-B048-85BDC9FD1C3A}</a:tableStyleId>
              </a:tblPr>
              <a:tblGrid>
                <a:gridCol w="1701282">
                  <a:extLst>
                    <a:ext uri="{9D8B030D-6E8A-4147-A177-3AD203B41FA5}">
                      <a16:colId xmlns:a16="http://schemas.microsoft.com/office/drawing/2014/main" val="2963725534"/>
                    </a:ext>
                  </a:extLst>
                </a:gridCol>
                <a:gridCol w="1701282">
                  <a:extLst>
                    <a:ext uri="{9D8B030D-6E8A-4147-A177-3AD203B41FA5}">
                      <a16:colId xmlns:a16="http://schemas.microsoft.com/office/drawing/2014/main" val="4127896862"/>
                    </a:ext>
                  </a:extLst>
                </a:gridCol>
              </a:tblGrid>
              <a:tr h="575945">
                <a:tc>
                  <a:txBody>
                    <a:bodyPr/>
                    <a:lstStyle/>
                    <a:p>
                      <a:pPr>
                        <a:lnSpc>
                          <a:spcPct val="100000"/>
                        </a:lnSpc>
                        <a:spcAft>
                          <a:spcPts val="0"/>
                        </a:spcAft>
                        <a:buNone/>
                      </a:pPr>
                      <a:r>
                        <a:rPr lang="pt-BR" sz="1800" b="0" kern="100">
                          <a:solidFill>
                            <a:schemeClr val="tx1"/>
                          </a:solidFill>
                          <a:effectLst/>
                          <a:latin typeface="Arial Narrow" panose="020B0606020202030204" pitchFamily="34" charset="0"/>
                        </a:rPr>
                        <a:t>Acesse o QR Code ao lado para ouvir a canção na íntegra.</a:t>
                      </a:r>
                      <a:endParaRPr lang="pt-BR" sz="180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buNone/>
                      </a:pPr>
                      <a:r>
                        <a:rPr lang="pt-BR" sz="1800" b="0" kern="100" dirty="0">
                          <a:solidFill>
                            <a:schemeClr val="tx1"/>
                          </a:solidFill>
                          <a:effectLst/>
                          <a:latin typeface="Arial Narrow" panose="020B0606020202030204" pitchFamily="34" charset="0"/>
                        </a:rPr>
                        <a:t> </a:t>
                      </a:r>
                      <a:endParaRPr lang="pt-BR" sz="18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6904032"/>
                  </a:ext>
                </a:extLst>
              </a:tr>
            </a:tbl>
          </a:graphicData>
        </a:graphic>
      </p:graphicFrame>
      <p:pic>
        <p:nvPicPr>
          <p:cNvPr id="13" name="Imagem 12" descr="Código QR&#10;&#10;O conteúdo gerado por IA pode estar incorreto.">
            <a:extLst>
              <a:ext uri="{FF2B5EF4-FFF2-40B4-BE49-F238E27FC236}">
                <a16:creationId xmlns:a16="http://schemas.microsoft.com/office/drawing/2014/main" id="{239A1AF0-58A2-1E33-B0BD-9751353B6DF6}"/>
              </a:ext>
            </a:extLst>
          </p:cNvPr>
          <p:cNvPicPr>
            <a:picLocks noChangeAspect="1"/>
          </p:cNvPicPr>
          <p:nvPr/>
        </p:nvPicPr>
        <p:blipFill rotWithShape="1">
          <a:blip r:embed="rId3"/>
          <a:srcRect l="54264" t="2667" r="8872" b="13778"/>
          <a:stretch>
            <a:fillRect/>
          </a:stretch>
        </p:blipFill>
        <p:spPr bwMode="auto">
          <a:xfrm>
            <a:off x="10388408" y="1317227"/>
            <a:ext cx="1163156" cy="10212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069069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EFF4-598A-6420-7963-F1A2DC755BB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F3B04D8-140E-95C4-5ADF-2664CA56ABFF}"/>
              </a:ext>
            </a:extLst>
          </p:cNvPr>
          <p:cNvSpPr txBox="1"/>
          <p:nvPr/>
        </p:nvSpPr>
        <p:spPr>
          <a:xfrm>
            <a:off x="390330" y="1082203"/>
            <a:ext cx="11411339" cy="4693593"/>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gênero canção utiliza a letra, a melodia, o ritmo e outros recursos para construir e transmitir um tema, que pode variar de acordo com o estilo musical e a mensagem que o compositor deseja passar.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Na canção do cantor Seu Jorge, como a felicidade é representada?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Transcreva do texto exemplos que representam a 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versos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Felicidade é poder jogar um pano / Colar no show do Caetano”, a palavra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colar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pode ser substituída, sem alteração de sentido, por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acudir.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distrair.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comparecer.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negligenciar.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91295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CB253-7A72-4647-B2DC-619D013E3E1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2465C10-CFEC-81AD-7AB3-FD22734C4F54}"/>
              </a:ext>
            </a:extLst>
          </p:cNvPr>
          <p:cNvSpPr txBox="1"/>
          <p:nvPr/>
        </p:nvSpPr>
        <p:spPr>
          <a:xfrm>
            <a:off x="408992" y="1136576"/>
            <a:ext cx="11374016" cy="398570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texto I (conto) e o texto II (canção) têm em comum o fato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mencionarem que a felicidade é algo que se deseja e pelo qual se sofre.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argumentarem que a felicidade só chega após um período de grande sofrimento e manipulação psicológica.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citarem que a felicidade é presente e se manifesta de forma mais explícita, ligada ao amor e aos prazeres do cotidiano.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abordarem a felicidade como um sentimento íntimo e particular, que se manifesta de forma sutil e em momentos específicos da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Ao comparar o conto “Felicidade clandestina”, de Clarice Lispector e a canção “Felicidade”, de Seu Jorge, ambos os textos abordam o tema da felicidade da mesma forma? Justifique.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97260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AAAA6-4EE0-E7B4-0264-6264D8C3148D}"/>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69854F44-F0B9-42C5-E196-D32D0CCAE029}"/>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274909" y="757184"/>
            <a:ext cx="4087698" cy="138885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CDECF61-A726-A5E0-A73E-0E4F7BF90244}"/>
              </a:ext>
            </a:extLst>
          </p:cNvPr>
          <p:cNvSpPr txBox="1"/>
          <p:nvPr/>
        </p:nvSpPr>
        <p:spPr>
          <a:xfrm>
            <a:off x="410547" y="2301240"/>
            <a:ext cx="11336694" cy="1508105"/>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Você sabe por que os vaga-lumes piscam?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Ana Karla Souza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41997D8-84FD-4557-3D29-93B4EBCF9A78}"/>
              </a:ext>
            </a:extLst>
          </p:cNvPr>
          <p:cNvSpPr txBox="1"/>
          <p:nvPr/>
        </p:nvSpPr>
        <p:spPr>
          <a:xfrm>
            <a:off x="410547" y="4104504"/>
            <a:ext cx="11336694" cy="2215991"/>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Este fenômeno é conhecido como bioluminescência. Uma curiosidade é que esses flashes de luzes emitidos são usados para atrair presas, espantar predadores e também para chamar parceiros para a reprodução. As cores emitidas pelos vagalumes podem variar do vermelho ao verde.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vaga-lume fêmea pisca para avisar ao macho que ele pode se aproximar dela para o acasalamento. O pisca-pisca também serve para espantar os inimigos, pois toda vez que a luz pisca, produz-se uma substância tóxica no corpo do vaga-lume.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37750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DB244-3BE1-EA24-1ED7-304EEC2A2F3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BC329DF-2DAA-BD48-D674-0646A1DC1E86}"/>
              </a:ext>
            </a:extLst>
          </p:cNvPr>
          <p:cNvSpPr txBox="1"/>
          <p:nvPr/>
        </p:nvSpPr>
        <p:spPr>
          <a:xfrm>
            <a:off x="401216" y="920047"/>
            <a:ext cx="11402008" cy="5401479"/>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luz emitida pelos vagalumes é o resultado de uma reação química que ocorre entre duas substâncias presentes no corpo do inseto: a luciferina e o oxigênio. Este fenômeno é conhecido como bioluminescência.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Vaga-lumes ou pirilampos são insetos das famílias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Elateridae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Fengodidae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ou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Lampyridae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muito conhecidos por sua bioluminescência, isto é, sua capacidade de produzir e emitir luz. Essas espécies são dotadas de órgãos fosforescentes na parte inferior de seus segmentos abdominais, responsáveis pelas emissões luminosas.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Após a fase de pupa, os adultos emergem e procuram seus parceiros. A maioria das espécies são ativas à noite e usam a luminescência como sinal sexual, desta forma, por meio de um padrão de luz específico encontram seus parceiros sexuais. As poucas espécies diurnas usam feromônios que são exalados no ar, atraindo os parceiros através do vento.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Suas larvas, que geralmente vivem no solo, alimentam-se de lesmas, caracóis e minhocas. Já os adultos são predadores e se alimentam do pólen ou néctar de plantas.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Esses insetos possuem total controle sobre a emissão de luz, uma vez que o tecido que provoca essa emissão é ligado à traqueia e ao cérebro do vaga-lume.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44318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227D4-79AC-2B30-754D-BC4520B0D57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83BAC2E-CFDC-6490-5F3F-23F0745AC681}"/>
              </a:ext>
            </a:extLst>
          </p:cNvPr>
          <p:cNvSpPr txBox="1"/>
          <p:nvPr/>
        </p:nvSpPr>
        <p:spPr>
          <a:xfrm>
            <a:off x="401216" y="920047"/>
            <a:ext cx="11402008" cy="1708160"/>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inseto usa sua bioluminescência para chamar a atenção de seu parceiro ou parceira, por isso, essa habilidade é muito importante no processo de reprodução dessas espécies.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Nesse sentido, a iluminação artificial das cidades, que é mais forte, anula a bioluminescência dos vaga-lumes, afetando diretamente o seu processo de reprodução.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https://maracajunahora.com.br/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voce</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-sabe-por-que-os-vaga-lumes-piscam/. Acesso em: 2 out.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86DC1AB7-B791-98AD-0ADA-62DEB0D94E67}"/>
              </a:ext>
            </a:extLst>
          </p:cNvPr>
          <p:cNvSpPr txBox="1"/>
          <p:nvPr/>
        </p:nvSpPr>
        <p:spPr>
          <a:xfrm>
            <a:off x="401216" y="2948161"/>
            <a:ext cx="11327364" cy="1862048"/>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é o assunto do texto?</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reprodução dos vaga-lumes.</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Os insetos da família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Elateridae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As diversas espécies de vaga-lumes.</a:t>
            </a: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 porquê de os vaga-lumes piscarem.</a:t>
            </a:r>
          </a:p>
        </p:txBody>
      </p:sp>
    </p:spTree>
    <p:extLst>
      <p:ext uri="{BB962C8B-B14F-4D97-AF65-F5344CB8AC3E}">
        <p14:creationId xmlns:p14="http://schemas.microsoft.com/office/powerpoint/2010/main" val="11775520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BB2A2-A851-790D-53F1-88212C2BD5F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45FEDC4-19AC-3EAA-7023-36496EF2AEC3}"/>
              </a:ext>
            </a:extLst>
          </p:cNvPr>
          <p:cNvSpPr txBox="1"/>
          <p:nvPr/>
        </p:nvSpPr>
        <p:spPr>
          <a:xfrm>
            <a:off x="408991" y="1049365"/>
            <a:ext cx="11374017" cy="4339650"/>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palavra destacada no trecho “Este fenômeno e chama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bioluminescência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exemplo de linguagem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digital.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literária.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informal.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científica.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PT"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PT"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PT" sz="2300" kern="100" dirty="0">
                <a:effectLst/>
                <a:latin typeface="Arial Narrow" panose="020B0606020202030204" pitchFamily="34" charset="0"/>
                <a:ea typeface="Calibri" panose="020F0502020204030204" pitchFamily="34" charset="0"/>
                <a:cs typeface="Times New Roman" panose="02020603050405020304" pitchFamily="18" charset="0"/>
              </a:rPr>
              <a:t>. Os vaga-lumes piscam por causa de um/uma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encanto pelo parceiro.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atração pelas presas.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reação química.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lâmpada acesa.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78998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C7E0E-F76E-334A-B1E3-40E79845022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B9DA947-0AA3-51E7-30AD-1367AD4485AC}"/>
              </a:ext>
            </a:extLst>
          </p:cNvPr>
          <p:cNvSpPr txBox="1"/>
          <p:nvPr/>
        </p:nvSpPr>
        <p:spPr>
          <a:xfrm>
            <a:off x="429208" y="994986"/>
            <a:ext cx="11299372" cy="1154162"/>
          </a:xfrm>
          <a:prstGeom prst="rect">
            <a:avLst/>
          </a:prstGeom>
          <a:noFill/>
        </p:spPr>
        <p:txBody>
          <a:bodyPr wrap="square">
            <a:spAutoFit/>
          </a:bodyPr>
          <a:lstStyle/>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incapacidade de ser verdadeiro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Carlos Drumond de Andrade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E972652-F6BD-29A7-5051-00A96DB0CB63}"/>
              </a:ext>
            </a:extLst>
          </p:cNvPr>
          <p:cNvSpPr txBox="1"/>
          <p:nvPr/>
        </p:nvSpPr>
        <p:spPr>
          <a:xfrm>
            <a:off x="429208" y="2296846"/>
            <a:ext cx="11299372" cy="3600986"/>
          </a:xfrm>
          <a:prstGeom prst="rect">
            <a:avLst/>
          </a:prstGeom>
          <a:noFill/>
        </p:spPr>
        <p:txBody>
          <a:bodyPr wrap="square">
            <a:spAutoFit/>
          </a:bodyPr>
          <a:lstStyle/>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Paulo tinha fama de mentiroso. Um dia chegou em casa dizendo que vira no campo dois dragões da independência, cuspindo fogo e lendo fotonovelas. A mãe botou-o de castigo, mas na semana seguinte ele veio contando que caíra no pátio da escola um pedaço de lua, todo cheio de buraquinhos, feito queijo, e ele provou que tinha gosto de queijo. Desta vez Paulo não só ficou sem sobremesa como foi proibido de jogar futebol durante quinze dias.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o menino voltou falando que todas as borboletas da terra passaram pela chácara de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Siá</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Elpídia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queriam formar um tapete voador para transportá-lo ao sétimo céu, a mãe decidiu levá-lo ao médico. Após o exame, o Dr. Epaminondas abanou a cabeça: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há o que fazer, Dona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Coló</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Esse menino é mesmo um caso de poesia.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https://poesiaspreferidas.wordpress.com/2013/09/20/a-incapacidade-de-ser-verdadeiro-</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carlos</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drummond</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andrade</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27 fev. 2024.</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93388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FB00B-B729-0B7E-7CC4-C726748B56F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D86028F-117A-9406-4148-ADBF8D7403A3}"/>
              </a:ext>
            </a:extLst>
          </p:cNvPr>
          <p:cNvSpPr txBox="1"/>
          <p:nvPr/>
        </p:nvSpPr>
        <p:spPr>
          <a:xfrm>
            <a:off x="413657" y="1200871"/>
            <a:ext cx="11364685" cy="4154984"/>
          </a:xfrm>
          <a:prstGeom prst="rect">
            <a:avLst/>
          </a:prstGeom>
          <a:noFill/>
        </p:spPr>
        <p:txBody>
          <a:bodyPr wrap="square">
            <a:spAutoFit/>
          </a:bodyPr>
          <a:lstStyle/>
          <a:p>
            <a:pPr algn="just">
              <a:buNone/>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4</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Em "Este menino é mesmo um caso de poesia", diagnóstico dado pelo médico, sugere que Paulo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 precisava de ordens mais enérgicas.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(B) era um menino imaginativo e criativo.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(C) estava precisando do carinho familiar.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(D) agia dessa forma pelo excesso de castigo.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b="1" kern="0" dirty="0">
                <a:effectLst/>
                <a:latin typeface="Arial Narrow" panose="020B0606020202030204" pitchFamily="34" charset="0"/>
                <a:ea typeface="Times New Roman" panose="02020603050405020304" pitchFamily="18" charset="0"/>
                <a:cs typeface="Arial" panose="020B0604020202020204" pitchFamily="34" charset="0"/>
              </a:rPr>
              <a:t>5</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De acordo com o texto, a preocupação da mãe em levar o filho ao médico deve-se à</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(A) imaginação do menino ao criar suas histórias fantasiosas.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(B) história do pedaço de lua, cheio de queijo no pátio da escola.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(C) fábula dos dragões da independência cuspindo fogo e lendo fotonovelas.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(D) passagem das borboletas pela chácara de </a:t>
            </a:r>
            <a:r>
              <a:rPr lang="pt-BR" sz="2400" kern="0" dirty="0" err="1">
                <a:effectLst/>
                <a:latin typeface="Arial Narrow" panose="020B0606020202030204" pitchFamily="34" charset="0"/>
                <a:ea typeface="Times New Roman" panose="02020603050405020304" pitchFamily="18" charset="0"/>
                <a:cs typeface="Arial" panose="020B0604020202020204" pitchFamily="34" charset="0"/>
              </a:rPr>
              <a:t>Siá</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a:t>
            </a:r>
            <a:r>
              <a:rPr lang="pt-BR" sz="2400" kern="0" dirty="0" err="1">
                <a:effectLst/>
                <a:latin typeface="Arial Narrow" panose="020B0606020202030204" pitchFamily="34" charset="0"/>
                <a:ea typeface="Times New Roman" panose="02020603050405020304" pitchFamily="18" charset="0"/>
                <a:cs typeface="Arial" panose="020B0604020202020204" pitchFamily="34" charset="0"/>
              </a:rPr>
              <a:t>Elpídia</a:t>
            </a:r>
            <a:r>
              <a:rPr lang="pt-BR" sz="2400" kern="0" dirty="0">
                <a:effectLst/>
                <a:latin typeface="Arial Narrow" panose="020B0606020202030204" pitchFamily="34" charset="0"/>
                <a:ea typeface="Times New Roman" panose="02020603050405020304" pitchFamily="18" charset="0"/>
                <a:cs typeface="Arial" panose="020B0604020202020204" pitchFamily="34" charset="0"/>
              </a:rPr>
              <a:t> formando um tapete voador.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7717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7D810-11F2-F9D1-6D57-B2069C6CA90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364615F-6880-6A8F-BF35-98677EC2B7E9}"/>
              </a:ext>
            </a:extLst>
          </p:cNvPr>
          <p:cNvSpPr txBox="1"/>
          <p:nvPr/>
        </p:nvSpPr>
        <p:spPr>
          <a:xfrm>
            <a:off x="438539" y="1133873"/>
            <a:ext cx="11280710" cy="1508105"/>
          </a:xfrm>
          <a:prstGeom prst="rect">
            <a:avLst/>
          </a:prstGeom>
          <a:noFill/>
        </p:spPr>
        <p:txBody>
          <a:bodyPr wrap="square">
            <a:spAutoFit/>
          </a:bodyPr>
          <a:lstStyle/>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Adolescência: o Perigo Invisível das Redes Sociais para os Jovens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Um estudo da Universidade de Oxford, publicado em 2024, revelou que adolescentes que passam mais de três horas por dia nas redes têm 60% mais chances de desenvolver depressão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9CDB13E-B5EE-BCE0-D5B6-2F657065B8A1}"/>
              </a:ext>
            </a:extLst>
          </p:cNvPr>
          <p:cNvSpPr txBox="1"/>
          <p:nvPr/>
        </p:nvSpPr>
        <p:spPr>
          <a:xfrm>
            <a:off x="438539" y="2925580"/>
            <a:ext cx="11346024" cy="3277820"/>
          </a:xfrm>
          <a:prstGeom prst="rect">
            <a:avLst/>
          </a:prstGeom>
          <a:noFill/>
        </p:spPr>
        <p:txBody>
          <a:bodyPr wrap="square">
            <a:spAutoFit/>
          </a:bodyPr>
          <a:lstStyle/>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últimos anos, as redes sociais — a face mais onipresente e insidiosa da tecnologia no cotidiano dos jovens — passaram de entretenimento inofensivo a influenciadoras silenciosas do comportamento adolescente. A série “Adolescência”, da Netflix, acende um alerta importante sobre esse impacto: a cultura digital está reconfigurando a formação emocional e psicológica de uma geração inteira. E escancara um problema [...]: o ambiente online, sem mediação ou regulação, pode ser profundamente nocivo para crianças e adolescentes.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mãe de dois adolescentes, assisti à série com um nó na garganta. A trama, que envolve um garoto de 13 anos acusado de um assassinato brutal — potencialmente influenciado por ideologias misóginas encontradas na internet —, reflete o pesadelo moderno que muitas famílias enfrentam. 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99418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7FADF-3DEF-A2E1-E4CA-B611DD703BC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4A84705F-B2D7-47A3-2471-5BB3565B48C0}"/>
              </a:ext>
            </a:extLst>
          </p:cNvPr>
          <p:cNvSpPr txBox="1"/>
          <p:nvPr/>
        </p:nvSpPr>
        <p:spPr>
          <a:xfrm>
            <a:off x="422988" y="1152765"/>
            <a:ext cx="11346024" cy="5047536"/>
          </a:xfrm>
          <a:prstGeom prst="rect">
            <a:avLst/>
          </a:prstGeom>
          <a:noFill/>
        </p:spPr>
        <p:txBody>
          <a:bodyPr wrap="square">
            <a:spAutoFit/>
          </a:bodyPr>
          <a:lstStyle/>
          <a:p>
            <a:pPr algn="just">
              <a:buNone/>
            </a:pPr>
            <a:r>
              <a:rPr lang="pt-BR" sz="2300" kern="100" dirty="0">
                <a:latin typeface="Arial Narrow" panose="020B0606020202030204" pitchFamily="34" charset="0"/>
                <a:ea typeface="Calibri" panose="020F0502020204030204" pitchFamily="34" charset="0"/>
                <a:cs typeface="Times New Roman" panose="02020603050405020304" pitchFamily="18" charset="0"/>
              </a:rPr>
              <a:t>acesso irrestrito a conteúdos tóxicos, a normalização da violência e a construção de comunidades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extremistas nos cantos escuros da internet não são mais possibilidades distópicas. São realidades cotidianas.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 adolescência hackeada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adolescência já é, por natureza, uma fase de intensa transformação: física, emocional e social. O cérebro ainda está em formação, a identidade busca se afirmar e o pertencimento a grupos se torna vital. Justamente nesse momento de extrema maleabilidade, operam algoritmos desenhados para capturar atenção e manipular comportamento — muitas vezes sem qualquer critério de segurança.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plataformas sabem exatamente como manter um adolescente rolando a tela: sugerem conteúdos cada vez mais extremos, reforçam padrões inalcançáveis de sucesso, beleza e performance e promovem a comparação constante. O resultado? Uma explosão de crises de identidade, ansiedade, raiva e solidão.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“Adolescência” escancara esse cenário. E deixa uma pergunta no ar: quem se responsabiliza por isso?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78863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82D4-DFDD-5B01-84D6-6D7DFE6236EC}"/>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479869F-F700-4BA3-E64E-192821A4D4D4}"/>
              </a:ext>
            </a:extLst>
          </p:cNvPr>
          <p:cNvSpPr txBox="1"/>
          <p:nvPr/>
        </p:nvSpPr>
        <p:spPr>
          <a:xfrm>
            <a:off x="422988" y="938160"/>
            <a:ext cx="11346024" cy="5401479"/>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silêncio confortável das Big </a:t>
            </a: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Techs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resposta mais honesta? Quase ninguém. As chamadas Big Five — Apple, Google, Meta, X e Microsoft — continuam operando com ampla margem para negligenciar seus impactos. Apesar de uma avalanche de estudos que apontam os danos à saúde mental dos jovens, as plataformas seguem priorizando métricas de engajamento. Um estudo da Universidade de Oxford, publicado em 2024, revelou que adolescentes que passam mais de três horas por dia nas redes têm 60% mais chances de desenvolver depressão. A American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Psychological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Association também apontou que a exposição prolongada a conteúdos nocivos aumenta a ansiedade e derruba a autoestima.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Mesmo diante de dados alarmantes, o que vemos são notas institucionais vazias, termos de uso ineficazes e resistência sistemática à regulação. A resposta padrão é sempre a mesma: “estamos comprometidos com a segurança dos nossos usuários” — enquanto os algoritmos seguem operando no escuro.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Avanços tímidos e resistência poderosa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Países como França, Austrália e Brasil já adotaram restrições ao uso de celulares em escolas, e o Reino Unido discute limitar o acesso de menores às redes sociais. A União Europeia avança com 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70742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F7306-4DEE-F659-207A-3FB2985E5A1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18D5907-8EAF-4977-808B-1852FB444B10}"/>
              </a:ext>
            </a:extLst>
          </p:cNvPr>
          <p:cNvSpPr txBox="1"/>
          <p:nvPr/>
        </p:nvSpPr>
        <p:spPr>
          <a:xfrm>
            <a:off x="422988" y="938160"/>
            <a:ext cx="11346024" cy="5401479"/>
          </a:xfrm>
          <a:prstGeom prst="rect">
            <a:avLst/>
          </a:prstGeom>
          <a:noFill/>
        </p:spPr>
        <p:txBody>
          <a:bodyPr wrap="square">
            <a:spAutoFit/>
          </a:bodyPr>
          <a:lstStyle/>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Digital Services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Act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exige maior transparência algorítmica e medidas protetivas para menores. Mas nos Estados Unidos — onde estão sediadas as principais plataformas — qualquer tentativa de controle é enfrentada com lobbies intensos.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meio disso, quem protege os jovens?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papel das famílias, da sociedade e das lideranças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Não podemos esperar que essas empresas mudem por vontade própria. Como mãe, me pergunto todos os dias: como proteger meus filhos em um ambiente desenhado para capturá-los?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resposta passa por três frentes: supervisão ativa, diálogo constante e, principalmente, pressão pública por regulação responsável. Os celulares não são apenas ferramentas de socialização: são portais para narrativas, valores e estímulos que moldam identidades. A mediação adulta, com empatia e consciência, nunca foi tão essencial.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futuro exige ação imediata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frase mais impactante da série ecoa na minha mente: “Leva uma vila para criar uma criança, mas também leva uma vila para destruí-la.” Hoje, essa vila está sendo dominada por sistemas opacos que</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8846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85DB5-DE90-925D-15CA-851F69E6796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15AC737-483C-47A8-7772-718DC9752CAF}"/>
              </a:ext>
            </a:extLst>
          </p:cNvPr>
          <p:cNvSpPr txBox="1"/>
          <p:nvPr/>
        </p:nvSpPr>
        <p:spPr>
          <a:xfrm>
            <a:off x="422988" y="844854"/>
            <a:ext cx="11346024" cy="2416046"/>
          </a:xfrm>
          <a:prstGeom prst="rect">
            <a:avLst/>
          </a:prstGeom>
          <a:noFill/>
        </p:spPr>
        <p:txBody>
          <a:bodyPr wrap="square">
            <a:spAutoFit/>
          </a:bodyPr>
          <a:lstStyle/>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exploram vulnerabilidades humanas — especialmente as dos mais jovens.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Já passou da hora de mudarmos esse jogo. Se queremos preservar a sanidade mental da próxima geração, precisamos tratar as redes sociais como o que elas são: poderosas ferramentas que exigem responsabilidade, limites e transparência. Essa obrigação deve começar do topo — com as empresas que lucram com a atenção e a inocência das nossas crianças — e se estender a todos nós. A cultura da negligência precisa dar lugar a uma nova cultura: a do cuidado.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https://forbes.com.br/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forbes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-tech/2025/04/adolescencia-o-perigo-invisivel-das-redes-sociais-para-os-jovens/. Acesso em: 6 out.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BCB4021-FA40-6FBB-5FBD-1043496448F8}"/>
              </a:ext>
            </a:extLst>
          </p:cNvPr>
          <p:cNvSpPr txBox="1"/>
          <p:nvPr/>
        </p:nvSpPr>
        <p:spPr>
          <a:xfrm>
            <a:off x="422988" y="3345175"/>
            <a:ext cx="11346024" cy="3277820"/>
          </a:xfrm>
          <a:prstGeom prst="rect">
            <a:avLst/>
          </a:prstGeom>
          <a:noFill/>
        </p:spPr>
        <p:txBody>
          <a:bodyPr wrap="square">
            <a:spAutoFit/>
          </a:bodyPr>
          <a:lstStyle/>
          <a:p>
            <a:pPr algn="just">
              <a:buNone/>
            </a:pPr>
            <a:r>
              <a:rPr lang="pt-PT" sz="225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PT" sz="2250" kern="100" dirty="0">
                <a:effectLst/>
                <a:latin typeface="Arial Narrow" panose="020B0606020202030204" pitchFamily="34" charset="0"/>
                <a:ea typeface="Calibri" panose="020F0502020204030204" pitchFamily="34" charset="0"/>
                <a:cs typeface="Times New Roman" panose="02020603050405020304" pitchFamily="18" charset="0"/>
              </a:rPr>
              <a:t>. A ideia defendida pelo autor está no trecho:</a:t>
            </a:r>
            <a:endParaRPr lang="pt-BR" sz="22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“O acesso irrestrito a conteúdos tóxicos, a normalização da violência e a construção de comunidades extremistas nos cantos escuros da internet não são mais possibilidades distópicas.”</a:t>
            </a: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(B) “Os celulares não são apenas ferramentas de socialização: são portais para narrativas, valores e estímulos que moldam identidades.”</a:t>
            </a: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(C) “As plataformas sabem exatamente como manter um adolescente rolando a tela: sugerem conteúdos cada vez mais extremos, ...”</a:t>
            </a:r>
          </a:p>
          <a:p>
            <a:pPr algn="just">
              <a:buNone/>
            </a:pP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(D) “... o ambiente online, sem mediação ou regulação, pode ser profundamente nocivo para crianças e adolescentes.”</a:t>
            </a:r>
          </a:p>
        </p:txBody>
      </p:sp>
    </p:spTree>
    <p:extLst>
      <p:ext uri="{BB962C8B-B14F-4D97-AF65-F5344CB8AC3E}">
        <p14:creationId xmlns:p14="http://schemas.microsoft.com/office/powerpoint/2010/main" val="4136654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155BB9-0DE1-115E-1D31-75FD4E222209}"/>
              </a:ext>
            </a:extLst>
          </p:cNvPr>
          <p:cNvSpPr txBox="1"/>
          <p:nvPr/>
        </p:nvSpPr>
        <p:spPr>
          <a:xfrm>
            <a:off x="381000" y="1025806"/>
            <a:ext cx="11430000" cy="5047536"/>
          </a:xfrm>
          <a:prstGeom prst="rect">
            <a:avLst/>
          </a:prstGeom>
          <a:noFill/>
        </p:spPr>
        <p:txBody>
          <a:bodyPr wrap="square">
            <a:spAutoFit/>
          </a:bodyPr>
          <a:lstStyle/>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argumento “Um estudo da Universidade de Oxford, publicado em 2024, revelou que adolescentes que passam mais de três horas por dia nas redes têm 60% mais chances de desenvolver depressão.”, predomina o tipo de argumento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autoridade.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comprovação.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alusão histórica.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causa e consequência.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“Leva uma vila para criar uma criança, mas também leva uma vila para destruí-</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la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termo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la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faz referência a outra palavra dita anteriormente. Qual?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adolescência.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tecnologia.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criança.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série.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64316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O conteúdo gerado por IA pode estar incorreto.">
            <a:extLst>
              <a:ext uri="{FF2B5EF4-FFF2-40B4-BE49-F238E27FC236}">
                <a16:creationId xmlns:a16="http://schemas.microsoft.com/office/drawing/2014/main" id="{8FE6C715-3E30-2362-B5A6-2D089F7F9586}"/>
              </a:ext>
            </a:extLst>
          </p:cNvPr>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r="77901"/>
          <a:stretch>
            <a:fillRect/>
          </a:stretch>
        </p:blipFill>
        <p:spPr bwMode="auto">
          <a:xfrm>
            <a:off x="367547" y="921397"/>
            <a:ext cx="1992007" cy="1373933"/>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16B169F-C3AB-BB77-D6E5-7B09FD8BEABF}"/>
              </a:ext>
            </a:extLst>
          </p:cNvPr>
          <p:cNvSpPr txBox="1"/>
          <p:nvPr/>
        </p:nvSpPr>
        <p:spPr>
          <a:xfrm>
            <a:off x="2479610" y="921398"/>
            <a:ext cx="9258299" cy="1508105"/>
          </a:xfrm>
          <a:prstGeom prst="rect">
            <a:avLst/>
          </a:prstGeom>
          <a:solidFill>
            <a:srgbClr val="FFFAEB"/>
          </a:solidFill>
        </p:spPr>
        <p:txBody>
          <a:bodyPr wrap="square">
            <a:spAutoFit/>
          </a:bodyPr>
          <a:lstStyle/>
          <a:p>
            <a:r>
              <a:rPr lang="pt-BR" sz="225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250" dirty="0">
                <a:latin typeface="Arial Narrow" panose="020B0606020202030204" pitchFamily="34" charset="0"/>
              </a:rPr>
              <a:t>Prof.ª</a:t>
            </a:r>
            <a:r>
              <a:rPr lang="pt-BR" sz="2250" b="1" dirty="0">
                <a:latin typeface="Arial Narrow" panose="020B0606020202030204" pitchFamily="34" charset="0"/>
              </a:rPr>
              <a:t> </a:t>
            </a:r>
            <a:r>
              <a:rPr lang="pt-BR" sz="2250" dirty="0" err="1">
                <a:latin typeface="Arial Narrow" panose="020B0606020202030204" pitchFamily="34" charset="0"/>
              </a:rPr>
              <a:t>Lindamairy</a:t>
            </a:r>
            <a:r>
              <a:rPr lang="pt-BR" sz="2250" dirty="0">
                <a:latin typeface="Arial Narrow" panose="020B0606020202030204" pitchFamily="34" charset="0"/>
              </a:rPr>
              <a:t> Carvalho Guimarães</a:t>
            </a:r>
          </a:p>
          <a:p>
            <a:r>
              <a:rPr lang="pt-BR" sz="2250" dirty="0">
                <a:latin typeface="Arial Narrow" panose="020B0606020202030204" pitchFamily="34" charset="0"/>
              </a:rPr>
              <a:t>Colégio Estadual Professora Helena Luzia Rodrigues de Queiroz</a:t>
            </a:r>
          </a:p>
          <a:p>
            <a:r>
              <a:rPr lang="pt-BR" sz="2250" dirty="0">
                <a:latin typeface="Arial Narrow" panose="020B0606020202030204" pitchFamily="34" charset="0"/>
              </a:rPr>
              <a:t>CRE – Luziânia-Go</a:t>
            </a:r>
          </a:p>
        </p:txBody>
      </p:sp>
      <p:sp>
        <p:nvSpPr>
          <p:cNvPr id="9" name="CaixaDeTexto 8">
            <a:extLst>
              <a:ext uri="{FF2B5EF4-FFF2-40B4-BE49-F238E27FC236}">
                <a16:creationId xmlns:a16="http://schemas.microsoft.com/office/drawing/2014/main" id="{481A6F5A-FB92-E14C-37E1-7CC9B845B0AF}"/>
              </a:ext>
            </a:extLst>
          </p:cNvPr>
          <p:cNvSpPr txBox="1"/>
          <p:nvPr/>
        </p:nvSpPr>
        <p:spPr>
          <a:xfrm>
            <a:off x="367547" y="2429503"/>
            <a:ext cx="11370363" cy="1431161"/>
          </a:xfrm>
          <a:prstGeom prst="rect">
            <a:avLst/>
          </a:prstGeom>
          <a:solidFill>
            <a:srgbClr val="FFFAEB"/>
          </a:solidFill>
        </p:spPr>
        <p:txBody>
          <a:bodyPr wrap="square">
            <a:spAutoFit/>
          </a:bodyPr>
          <a:lstStyle/>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infância não pode ter pressa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Por Gislaine Buosi</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67547" y="3860664"/>
            <a:ext cx="11370362" cy="2215991"/>
          </a:xfrm>
          <a:prstGeom prst="rect">
            <a:avLst/>
          </a:prstGeom>
          <a:solidFill>
            <a:srgbClr val="FFFAEB"/>
          </a:solidFill>
        </p:spPr>
        <p:txBody>
          <a:bodyPr wrap="square">
            <a:spAutoFit/>
          </a:bodyPr>
          <a:lstStyle/>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infância, que um dia foi marcada por descoberta e encantamento, está sendo atropelada por uma sociedade que insiste em apressar o relógio. A adultização, que é a imposição de responsabilidades e comportamentos adultos, tem transformado brincadeiras em histerias, risadas em desequilíbrios. O mais alarmante é que essa prática não apenas rouba da criança a leveza que lhe é natural, como também gera impactos graves, como baixa autoestima, ansiedade, depressão, sexualização precoce. Estamos, como sociedade, negligenciando um direito básico: o de ser criança.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1407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1ECDC3-2409-97F2-68D0-9890288525CD}"/>
              </a:ext>
            </a:extLst>
          </p:cNvPr>
          <p:cNvSpPr txBox="1"/>
          <p:nvPr/>
        </p:nvSpPr>
        <p:spPr>
          <a:xfrm>
            <a:off x="429207" y="985960"/>
            <a:ext cx="11318033" cy="3831818"/>
          </a:xfrm>
          <a:prstGeom prst="rect">
            <a:avLst/>
          </a:prstGeom>
          <a:solidFill>
            <a:srgbClr val="FFFAEB"/>
          </a:solidFill>
        </p:spPr>
        <p:txBody>
          <a:bodyPr wrap="square">
            <a:spAutoFit/>
          </a:bodyPr>
          <a:lstStyle/>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cenário não é irremediável, mas exige ações emergenciais – todos temos de agir! É preciso oferecermos à criança mais do que telas com conteúdo inadequado ou brincadeiras que simulam papéis adultos. É preciso dar espaço, companhia e estímulo que respeitem o seu universo.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Permitir que as crianças vivam sua infância não é responsabilidade coletiva – é investimento </a:t>
            </a:r>
            <a:r>
              <a:rPr lang="pt-BR" sz="2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sociofamilar</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aposta no futuro; é promessa de que seremos uma sociedade mais humana e equilibrada. Criança não deve carregar o peso do mundo – deve explorá-lo com delícia, com pé no chão – aqui, em sentido literal.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41338"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adultização não tem lugar em um mundo que respeita e valoriza as etapas da vida. É tempo de desacelerar – e até quem sabe? – voltar os ponteiros do relógio, caso encontremos por aí uma garotinha de salto ou um garotinho de gravata.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https://www.plataformaredigir.com.br/artigo/artigo-de-</a:t>
            </a:r>
            <a:r>
              <a:rPr lang="pt-BR" sz="1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opiniao</a:t>
            </a:r>
            <a:r>
              <a:rPr lang="pt-BR" sz="1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3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adultizacao</a:t>
            </a:r>
            <a:r>
              <a:rPr lang="pt-BR" sz="1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-podcast-redigir-fundamental.</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Acesso em: 21 nov. 2025</a:t>
            </a:r>
            <a:r>
              <a:rPr lang="pt-BR" sz="105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763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370BF1-BABE-2248-8EF7-33C8FE13EB84}"/>
              </a:ext>
            </a:extLst>
          </p:cNvPr>
          <p:cNvSpPr txBox="1"/>
          <p:nvPr/>
        </p:nvSpPr>
        <p:spPr>
          <a:xfrm>
            <a:off x="401216" y="982680"/>
            <a:ext cx="11364686" cy="3793346"/>
          </a:xfrm>
          <a:prstGeom prst="rect">
            <a:avLst/>
          </a:prstGeom>
          <a:solidFill>
            <a:srgbClr val="FFFAEB"/>
          </a:solidFill>
        </p:spPr>
        <p:txBody>
          <a:bodyPr wrap="square">
            <a:spAutoFit/>
          </a:bodyPr>
          <a:lstStyle/>
          <a:p>
            <a:pPr algn="just" fontAlgn="base">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Educação e tecnologia: a busca pelo equilíbrio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regulamentação do uso de celulares nas escolas reflete um desafio maior sobre como equilibrar tecnologia e educação de maneira saudável. O Instituto Alfa e Beto apoia, portanto, um debate fundamentado em soluções que promovam o desenvolvimento integral dos alunos. Nesse sentido, é essencial que escolas, professores e famílias trabalhem juntos para definir limites claros para o uso de dispositivos tecnológicos. Dessa forma, a aprendizagem dos estudantes será preservada e sua saúde mental, protegida.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300" kern="100" dirty="0">
                <a:solidFill>
                  <a:srgbClr val="000000"/>
                </a:solidFill>
                <a:effectLst/>
                <a:latin typeface="Arial Narrow" panose="020B0606020202030204" pitchFamily="34" charset="0"/>
                <a:ea typeface="Arial" panose="020B0604020202020204" pitchFamily="34" charset="0"/>
                <a:cs typeface="Arial" panose="020B0604020202020204" pitchFamily="34" charset="0"/>
              </a:rPr>
              <a:t>Disponível em: https://shre.ink/qEeM.</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solidFill>
                  <a:srgbClr val="000000"/>
                </a:solidFill>
                <a:effectLst/>
                <a:latin typeface="Arial Narrow" panose="020B0606020202030204" pitchFamily="34" charset="0"/>
                <a:ea typeface="Arial" panose="020B0604020202020204" pitchFamily="34" charset="0"/>
                <a:cs typeface="Arial" panose="020B0604020202020204" pitchFamily="34" charset="0"/>
              </a:rPr>
              <a:t>Acesso em: 21 nov. 2025.</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06232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202105-2B56-6342-EB72-45C4F123497E}"/>
              </a:ext>
            </a:extLst>
          </p:cNvPr>
          <p:cNvSpPr txBox="1"/>
          <p:nvPr/>
        </p:nvSpPr>
        <p:spPr>
          <a:xfrm>
            <a:off x="404326" y="1082203"/>
            <a:ext cx="11383347" cy="4693593"/>
          </a:xfrm>
          <a:prstGeom prst="rect">
            <a:avLst/>
          </a:prstGeom>
          <a:solidFill>
            <a:srgbClr val="FFFAEB"/>
          </a:solidFill>
        </p:spPr>
        <p:txBody>
          <a:bodyPr wrap="square">
            <a:spAutoFit/>
          </a:bodyPr>
          <a:lstStyle/>
          <a:p>
            <a:pPr algn="just" fontAlgn="base">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Textos I e II, em relação ao assunto abordado, 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complementares.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contraditórios.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semelhantes.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excludentes.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10</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texto I, o trecho “A adultização, que é a imposição de responsabilidades e comportamentos adultos, tem transformado brincadeiras em histerias, risadas em desequilíbrios.”, é, predominantemente, um argumento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autoridade.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comprovação.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exemplificação.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causa e consequência.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01604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undo preto com letras brancas&#10;&#10;O conteúdo gerado por IA pode estar incorreto.">
            <a:extLst>
              <a:ext uri="{FF2B5EF4-FFF2-40B4-BE49-F238E27FC236}">
                <a16:creationId xmlns:a16="http://schemas.microsoft.com/office/drawing/2014/main" id="{E6720FD5-EC85-BC16-B307-0A56D9D88C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76" t="9806" r="13475" b="9494"/>
          <a:stretch>
            <a:fillRect/>
          </a:stretch>
        </p:blipFill>
        <p:spPr bwMode="auto">
          <a:xfrm>
            <a:off x="344033" y="865025"/>
            <a:ext cx="4417136" cy="1523611"/>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B0E2ED6B-FB50-B1D9-7985-2A563A76C824}"/>
              </a:ext>
            </a:extLst>
          </p:cNvPr>
          <p:cNvSpPr txBox="1"/>
          <p:nvPr/>
        </p:nvSpPr>
        <p:spPr>
          <a:xfrm>
            <a:off x="431152" y="2630460"/>
            <a:ext cx="11329695" cy="1652697"/>
          </a:xfrm>
          <a:prstGeom prst="rect">
            <a:avLst/>
          </a:prstGeom>
          <a:solidFill>
            <a:schemeClr val="accent6">
              <a:lumMod val="20000"/>
              <a:lumOff val="80000"/>
            </a:schemeClr>
          </a:solidFill>
        </p:spPr>
        <p:txBody>
          <a:bodyPr wrap="square">
            <a:spAutoFit/>
          </a:bodyPr>
          <a:lstStyle/>
          <a:p>
            <a:pPr indent="541338" algn="just">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sabia que o Saeb e o Saego são importantes instrumentos que avaliam e analisam a qualidade da educação? Eles verificam se você é capaz de entender o texto como construção do conhecimento, identificando o que você já sabe e o que ainda precisa aprender... Vamos ler e interpretar alguns itens dessas avaliações externas? Vamos lá!?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19430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48F267-BD53-C5B3-59F8-7C48E142BF6F}"/>
              </a:ext>
            </a:extLst>
          </p:cNvPr>
          <p:cNvSpPr txBox="1"/>
          <p:nvPr/>
        </p:nvSpPr>
        <p:spPr>
          <a:xfrm>
            <a:off x="408214" y="809044"/>
            <a:ext cx="11385679" cy="44627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(3º SIMULA SAEB/2025) Leia o texto abaixo.</a:t>
            </a:r>
            <a:endParaRPr lang="pt-BR" sz="2300" dirty="0"/>
          </a:p>
        </p:txBody>
      </p:sp>
      <p:graphicFrame>
        <p:nvGraphicFramePr>
          <p:cNvPr id="4" name="Tabela 3">
            <a:extLst>
              <a:ext uri="{FF2B5EF4-FFF2-40B4-BE49-F238E27FC236}">
                <a16:creationId xmlns:a16="http://schemas.microsoft.com/office/drawing/2014/main" id="{8F95290D-8229-F731-AD6F-BE19E3746E4E}"/>
              </a:ext>
            </a:extLst>
          </p:cNvPr>
          <p:cNvGraphicFramePr>
            <a:graphicFrameLocks noGrp="1"/>
          </p:cNvGraphicFramePr>
          <p:nvPr>
            <p:extLst>
              <p:ext uri="{D42A27DB-BD31-4B8C-83A1-F6EECF244321}">
                <p14:modId xmlns:p14="http://schemas.microsoft.com/office/powerpoint/2010/main" val="202797373"/>
              </p:ext>
            </p:extLst>
          </p:nvPr>
        </p:nvGraphicFramePr>
        <p:xfrm>
          <a:off x="403161" y="1367907"/>
          <a:ext cx="11385678" cy="5143500"/>
        </p:xfrm>
        <a:graphic>
          <a:graphicData uri="http://schemas.openxmlformats.org/drawingml/2006/table">
            <a:tbl>
              <a:tblPr firstRow="1" firstCol="1" bandRow="1">
                <a:tableStyleId>{5C22544A-7EE6-4342-B048-85BDC9FD1C3A}</a:tableStyleId>
              </a:tblPr>
              <a:tblGrid>
                <a:gridCol w="11385678">
                  <a:extLst>
                    <a:ext uri="{9D8B030D-6E8A-4147-A177-3AD203B41FA5}">
                      <a16:colId xmlns:a16="http://schemas.microsoft.com/office/drawing/2014/main" val="3782198984"/>
                    </a:ext>
                  </a:extLst>
                </a:gridCol>
              </a:tblGrid>
              <a:tr h="0">
                <a:tc>
                  <a:txBody>
                    <a:bodyPr/>
                    <a:lstStyle/>
                    <a:p>
                      <a:pPr marL="90170" marR="74930" algn="ctr" fontAlgn="base">
                        <a:lnSpc>
                          <a:spcPct val="100000"/>
                        </a:lnSpc>
                        <a:spcAft>
                          <a:spcPts val="0"/>
                        </a:spcAft>
                        <a:buNone/>
                      </a:pPr>
                      <a:r>
                        <a:rPr lang="pt-BR" sz="2250" b="1" kern="100" dirty="0">
                          <a:solidFill>
                            <a:schemeClr val="tx1"/>
                          </a:solidFill>
                          <a:effectLst/>
                          <a:latin typeface="Arial Narrow" panose="020B0606020202030204" pitchFamily="34" charset="0"/>
                        </a:rPr>
                        <a:t>O lema é informar!</a:t>
                      </a:r>
                    </a:p>
                    <a:p>
                      <a:pPr marL="88900" marR="74930" indent="452438" algn="just" fontAlgn="base">
                        <a:lnSpc>
                          <a:spcPct val="100000"/>
                        </a:lnSpc>
                        <a:spcAft>
                          <a:spcPts val="0"/>
                        </a:spcAft>
                        <a:buNone/>
                      </a:pPr>
                      <a:r>
                        <a:rPr lang="pt-BR" sz="2250" b="0" kern="100" dirty="0">
                          <a:solidFill>
                            <a:schemeClr val="tx1"/>
                          </a:solidFill>
                          <a:effectLst/>
                          <a:latin typeface="Arial Narrow" panose="020B0606020202030204" pitchFamily="34" charset="0"/>
                        </a:rPr>
                        <a:t>Ao abrir um jornal você, com certeza, irá deparar-se com textos diferentes daqueles que costuma ler nos livros de contos, fábulas, lendas, mitos ou romances. Jornais não existem para adoçar a realidade, mas para mostrá-la à opinião pública de um ponto de vista crítico. Num jornal, os textos apresentam caráter informativo, ou seja, transmitem informações, por isso este meio de comunicação é, por excelência, um órgão formador de opinião pública. A busca de informações corretas e completas é a primeira obrigação de cada jornalista. Os fatos são a matéria-prima de qualquer tipo de jornalismo, por isso, tudo o que possa ser notícia deve ser investigado, mas o jornalismo deve ser ágil. O jornalista que não correr contra o relógio pode perder a oportunidade de ter uma informação exclusiva publicada com destaque.</a:t>
                      </a:r>
                    </a:p>
                    <a:p>
                      <a:pPr marL="88900" marR="74930" indent="452438" algn="just" fontAlgn="base">
                        <a:lnSpc>
                          <a:spcPct val="100000"/>
                        </a:lnSpc>
                        <a:spcAft>
                          <a:spcPts val="0"/>
                        </a:spcAft>
                        <a:buNone/>
                      </a:pPr>
                      <a:r>
                        <a:rPr lang="pt-BR" sz="2250" b="0" kern="100" dirty="0">
                          <a:solidFill>
                            <a:schemeClr val="tx1"/>
                          </a:solidFill>
                          <a:effectLst/>
                          <a:latin typeface="Arial Narrow" panose="020B0606020202030204" pitchFamily="34" charset="0"/>
                        </a:rPr>
                        <a:t>O furo é a informação importante e correta que apenas um veículo de comunicação edita. É comum os veículos furarem uns aos outros. Mas zelar todos os dias pela qualidade e quantidade de informações publicadas é mais importante que dar ou levar furos. O editor deve mobilizar a equipe para obter informações ou para modificar toda uma edição (a qualquer momento) para incluir novos fatos ou reorganizar a hierarquia das notícias.</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5293623"/>
                  </a:ext>
                </a:extLst>
              </a:tr>
            </a:tbl>
          </a:graphicData>
        </a:graphic>
      </p:graphicFrame>
    </p:spTree>
    <p:extLst>
      <p:ext uri="{BB962C8B-B14F-4D97-AF65-F5344CB8AC3E}">
        <p14:creationId xmlns:p14="http://schemas.microsoft.com/office/powerpoint/2010/main" val="26699719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1276F-4687-EDA5-B552-66470E3096C2}"/>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C30D810F-0440-92E7-518A-94F09780C251}"/>
              </a:ext>
            </a:extLst>
          </p:cNvPr>
          <p:cNvGraphicFramePr>
            <a:graphicFrameLocks noGrp="1"/>
          </p:cNvGraphicFramePr>
          <p:nvPr>
            <p:extLst>
              <p:ext uri="{D42A27DB-BD31-4B8C-83A1-F6EECF244321}">
                <p14:modId xmlns:p14="http://schemas.microsoft.com/office/powerpoint/2010/main" val="1290513182"/>
              </p:ext>
            </p:extLst>
          </p:nvPr>
        </p:nvGraphicFramePr>
        <p:xfrm>
          <a:off x="403161" y="985352"/>
          <a:ext cx="11385678" cy="2057400"/>
        </p:xfrm>
        <a:graphic>
          <a:graphicData uri="http://schemas.openxmlformats.org/drawingml/2006/table">
            <a:tbl>
              <a:tblPr firstRow="1" firstCol="1" bandRow="1">
                <a:tableStyleId>{5C22544A-7EE6-4342-B048-85BDC9FD1C3A}</a:tableStyleId>
              </a:tblPr>
              <a:tblGrid>
                <a:gridCol w="11385678">
                  <a:extLst>
                    <a:ext uri="{9D8B030D-6E8A-4147-A177-3AD203B41FA5}">
                      <a16:colId xmlns:a16="http://schemas.microsoft.com/office/drawing/2014/main" val="3782198984"/>
                    </a:ext>
                  </a:extLst>
                </a:gridCol>
              </a:tblGrid>
              <a:tr h="0">
                <a:tc>
                  <a:txBody>
                    <a:bodyPr/>
                    <a:lstStyle/>
                    <a:p>
                      <a:pPr marL="88900" marR="74930" indent="452438" algn="just" fontAlgn="base">
                        <a:lnSpc>
                          <a:spcPct val="100000"/>
                        </a:lnSpc>
                        <a:spcAft>
                          <a:spcPts val="0"/>
                        </a:spcAft>
                        <a:buNone/>
                      </a:pPr>
                      <a:r>
                        <a:rPr lang="pt-BR" sz="2250" b="0" kern="100" dirty="0">
                          <a:solidFill>
                            <a:schemeClr val="tx1"/>
                          </a:solidFill>
                          <a:effectLst/>
                          <a:latin typeface="Arial Narrow" panose="020B0606020202030204" pitchFamily="34" charset="0"/>
                        </a:rPr>
                        <a:t>A opinião de um jornal se expressa formalmente em seus editoriais, mas dizer que as outras matérias estão isentas de subjetividade é errado: não existe objetividade em jornalismo. Ao redigir um texto e editá-lo, o jornalista toma uma série de decisões que são em larga medida subjetivas, influenciadas por suas posições pessoais, hábitos e emoções. Isso não o exime, porém, da obrigação de procurar ser o mais objetivo possível. Para retratar os fatos com fidelidade, reproduzindo a forma em que ocorreram, bem como sus circunstâncias e repercussões, o jornalista deve procurar vê-los com frieza e distanciamento.</a:t>
                      </a:r>
                      <a:endParaRPr lang="pt-BR" sz="22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5293623"/>
                  </a:ext>
                </a:extLst>
              </a:tr>
            </a:tbl>
          </a:graphicData>
        </a:graphic>
      </p:graphicFrame>
      <p:sp>
        <p:nvSpPr>
          <p:cNvPr id="5" name="CaixaDeTexto 4">
            <a:extLst>
              <a:ext uri="{FF2B5EF4-FFF2-40B4-BE49-F238E27FC236}">
                <a16:creationId xmlns:a16="http://schemas.microsoft.com/office/drawing/2014/main" id="{7AD7BCDF-C338-2462-8BDB-DBFD17EB81A1}"/>
              </a:ext>
            </a:extLst>
          </p:cNvPr>
          <p:cNvSpPr txBox="1"/>
          <p:nvPr/>
        </p:nvSpPr>
        <p:spPr>
          <a:xfrm>
            <a:off x="403161" y="3042752"/>
            <a:ext cx="11385678" cy="338554"/>
          </a:xfrm>
          <a:prstGeom prst="rect">
            <a:avLst/>
          </a:prstGeom>
          <a:noFill/>
        </p:spPr>
        <p:txBody>
          <a:bodyPr wrap="square">
            <a:spAutoFit/>
          </a:bodyPr>
          <a:lstStyle/>
          <a:p>
            <a:pPr algn="r"/>
            <a:r>
              <a:rPr lang="pt-BR" sz="1600" dirty="0">
                <a:effectLst/>
                <a:latin typeface="Arial Narrow" panose="020B0606020202030204" pitchFamily="34" charset="0"/>
                <a:ea typeface="Calibri" panose="020F0502020204030204" pitchFamily="34" charset="0"/>
                <a:cs typeface="Times New Roman" panose="02020603050405020304" pitchFamily="18" charset="0"/>
              </a:rPr>
              <a:t>Manual geral de redação. Folha de S. Paulo. São Paulo: Publifolha, 1987</a:t>
            </a:r>
            <a:endParaRPr lang="pt-BR" sz="1600" dirty="0"/>
          </a:p>
        </p:txBody>
      </p:sp>
      <p:sp>
        <p:nvSpPr>
          <p:cNvPr id="7" name="CaixaDeTexto 6">
            <a:extLst>
              <a:ext uri="{FF2B5EF4-FFF2-40B4-BE49-F238E27FC236}">
                <a16:creationId xmlns:a16="http://schemas.microsoft.com/office/drawing/2014/main" id="{F4B2403B-D282-6F8E-DEDE-3EF5BC3F1493}"/>
              </a:ext>
            </a:extLst>
          </p:cNvPr>
          <p:cNvSpPr txBox="1"/>
          <p:nvPr/>
        </p:nvSpPr>
        <p:spPr>
          <a:xfrm>
            <a:off x="403161" y="3802651"/>
            <a:ext cx="11385678" cy="1938992"/>
          </a:xfrm>
          <a:prstGeom prst="rect">
            <a:avLst/>
          </a:prstGeom>
          <a:noFill/>
        </p:spPr>
        <p:txBody>
          <a:bodyPr wrap="square">
            <a:spAutoFit/>
          </a:bodyPr>
          <a:lstStyle/>
          <a:p>
            <a:pPr algn="just" fontAlgn="base">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tese difundida pelo autor do texto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matéria-prima do jornalismo deve ser fato, já que os jornais têm caráter informativo.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opinião de um jornal deve ser expressa formalmente, por meio de seus editoriais.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quantidade das informações publicadas é mais importante do que dar ou levar furos.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os jornais devem estar sempre prontos a incluir novo s fatos, dado seu caráter educativo.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15561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277850D-9554-B217-AEB5-75B2D49DAA16}"/>
              </a:ext>
            </a:extLst>
          </p:cNvPr>
          <p:cNvSpPr txBox="1"/>
          <p:nvPr/>
        </p:nvSpPr>
        <p:spPr>
          <a:xfrm>
            <a:off x="469640" y="1142455"/>
            <a:ext cx="11252719" cy="2677656"/>
          </a:xfrm>
          <a:prstGeom prst="rect">
            <a:avLst/>
          </a:prstGeom>
          <a:noFill/>
        </p:spPr>
        <p:txBody>
          <a:bodyPr wrap="square">
            <a:spAutoFit/>
          </a:bodyPr>
          <a:lstStyle/>
          <a:p>
            <a:pPr algn="just" fontAlgn="base">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Há, predominantemente, um fato no trecho: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zelar todos os dias pela qualidade e quantidade de informações publicadas é mais importante que dar ou levar furos.”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jornalista que não correr contra o relógio pode perder a oportunidade de ter uma informação exclusiva publicada...”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“Num jornal, os textos apresentam caráter informativo, ou seja, transmitem informações,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 tudo o que possa ser notícia deve ser investigado, mas o jornalismo deve ser ágil.”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56995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A36FC0-68DC-91E7-5CB1-D02D88F14122}"/>
              </a:ext>
            </a:extLst>
          </p:cNvPr>
          <p:cNvSpPr txBox="1"/>
          <p:nvPr/>
        </p:nvSpPr>
        <p:spPr>
          <a:xfrm>
            <a:off x="407825" y="722952"/>
            <a:ext cx="11376349" cy="430887"/>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(2º SIMULA SAEB/2025) Leia o texto abaixo.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527443C1-3A9B-1388-13B7-D56D04BBBF89}"/>
              </a:ext>
            </a:extLst>
          </p:cNvPr>
          <p:cNvGraphicFramePr>
            <a:graphicFrameLocks noGrp="1"/>
          </p:cNvGraphicFramePr>
          <p:nvPr>
            <p:extLst>
              <p:ext uri="{D42A27DB-BD31-4B8C-83A1-F6EECF244321}">
                <p14:modId xmlns:p14="http://schemas.microsoft.com/office/powerpoint/2010/main" val="794144354"/>
              </p:ext>
            </p:extLst>
          </p:nvPr>
        </p:nvGraphicFramePr>
        <p:xfrm>
          <a:off x="407826" y="1228484"/>
          <a:ext cx="11376348" cy="5029200"/>
        </p:xfrm>
        <a:graphic>
          <a:graphicData uri="http://schemas.openxmlformats.org/drawingml/2006/table">
            <a:tbl>
              <a:tblPr firstRow="1" firstCol="1" bandRow="1">
                <a:tableStyleId>{5C22544A-7EE6-4342-B048-85BDC9FD1C3A}</a:tableStyleId>
              </a:tblPr>
              <a:tblGrid>
                <a:gridCol w="11376348">
                  <a:extLst>
                    <a:ext uri="{9D8B030D-6E8A-4147-A177-3AD203B41FA5}">
                      <a16:colId xmlns:a16="http://schemas.microsoft.com/office/drawing/2014/main" val="2355407968"/>
                    </a:ext>
                  </a:extLst>
                </a:gridCol>
              </a:tblGrid>
              <a:tr h="0">
                <a:tc>
                  <a:txBody>
                    <a:bodyPr/>
                    <a:lstStyle/>
                    <a:p>
                      <a:pPr algn="ctr">
                        <a:lnSpc>
                          <a:spcPct val="100000"/>
                        </a:lnSpc>
                        <a:spcAft>
                          <a:spcPts val="0"/>
                        </a:spcAft>
                        <a:buNone/>
                      </a:pPr>
                      <a:r>
                        <a:rPr lang="pt-BR" sz="2200" b="1" kern="100" dirty="0">
                          <a:solidFill>
                            <a:schemeClr val="tx1"/>
                          </a:solidFill>
                          <a:effectLst/>
                          <a:latin typeface="Arial Narrow" panose="020B0606020202030204" pitchFamily="34" charset="0"/>
                        </a:rPr>
                        <a:t>Por que rimos?</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Você já deu uma risadinha hoje? Aposto que sim! Todos nós rimos ou sorrimos várias vezes ao dia: para cumprimentar alguém, ao fazer ou ouvir alguma gracinha ou quando estamos brincando com um amigo.</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Os cientistas sabem que o riso não é apenas uma manifestação de alegria. Ele também torna menos grave a mágica ou a diferença. É só você reparar como, muitas vezes, utilizamos o riso para pedir desculpas ou dizer não a alguém.</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O riso é uma de nossas primeiras experiências de vida. Ele inicia nossa ligação com o mundo ao redor. Desde bebês nós rimos de satisfação por estarmos bem alimentados, sem qualquer dor ou para responder à expressão alegre de nossos pais.</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O mesmo acontece com os animais. Eles, quem diria, também riem – ao modo deles, mas riem.</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Mas não rimos somente quando estamos em grupo. Rimos também de piadas, por exemplo. Este tipo de riso é unicamente humano. Temos em comum com os animais apenas o riso provocado por brincadeiras.</a:t>
                      </a:r>
                    </a:p>
                    <a:p>
                      <a:pPr marL="0" indent="541338" algn="just">
                        <a:lnSpc>
                          <a:spcPct val="100000"/>
                        </a:lnSpc>
                        <a:spcAft>
                          <a:spcPts val="0"/>
                        </a:spcAft>
                        <a:buNone/>
                      </a:pPr>
                      <a:r>
                        <a:rPr lang="pt-BR" sz="2200" b="0" kern="100" dirty="0">
                          <a:solidFill>
                            <a:schemeClr val="tx1"/>
                          </a:solidFill>
                          <a:effectLst/>
                          <a:latin typeface="Arial Narrow" panose="020B0606020202030204" pitchFamily="34" charset="0"/>
                        </a:rPr>
                        <a:t>Melhor que rir é saber que o riso faz bem à saúde. Dizem os mais velhos que “o riso é um bom remédio” e, para os cientistas, ele produz sensações de prazer e bem-estar, diminui a ansiedade, reforça o sistema de defesa do organismo, relaxa os músculos...</a:t>
                      </a: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00864"/>
                  </a:ext>
                </a:extLst>
              </a:tr>
            </a:tbl>
          </a:graphicData>
        </a:graphic>
      </p:graphicFrame>
      <p:sp>
        <p:nvSpPr>
          <p:cNvPr id="6" name="CaixaDeTexto 5">
            <a:extLst>
              <a:ext uri="{FF2B5EF4-FFF2-40B4-BE49-F238E27FC236}">
                <a16:creationId xmlns:a16="http://schemas.microsoft.com/office/drawing/2014/main" id="{1238F854-A25F-212A-8487-00E2703C8F3A}"/>
              </a:ext>
            </a:extLst>
          </p:cNvPr>
          <p:cNvSpPr txBox="1"/>
          <p:nvPr/>
        </p:nvSpPr>
        <p:spPr>
          <a:xfrm>
            <a:off x="407825" y="6368862"/>
            <a:ext cx="11376349" cy="342273"/>
          </a:xfrm>
          <a:prstGeom prst="rect">
            <a:avLst/>
          </a:prstGeom>
          <a:noFill/>
        </p:spPr>
        <p:txBody>
          <a:bodyPr wrap="square">
            <a:spAutoFit/>
          </a:bodyPr>
          <a:lstStyle/>
          <a:p>
            <a:pPr algn="r">
              <a:buNone/>
            </a:pPr>
            <a:r>
              <a:rPr lang="pt-BR" sz="1600" i="1" kern="100" dirty="0">
                <a:effectLst/>
                <a:latin typeface="Arial Narrow" panose="020B0606020202030204" pitchFamily="34" charset="0"/>
                <a:ea typeface="Calibri" panose="020F0502020204030204" pitchFamily="34" charset="0"/>
                <a:cs typeface="Times New Roman" panose="02020603050405020304" pitchFamily="18" charset="0"/>
              </a:rPr>
              <a:t>O Tempinho</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11 dez. 2010. P. 9. Fragmento.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77428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D8C7A0-55A6-3F9B-7EFF-A4A32480D91B}"/>
              </a:ext>
            </a:extLst>
          </p:cNvPr>
          <p:cNvSpPr txBox="1"/>
          <p:nvPr/>
        </p:nvSpPr>
        <p:spPr>
          <a:xfrm>
            <a:off x="410547" y="1009826"/>
            <a:ext cx="11346024" cy="4154984"/>
          </a:xfrm>
          <a:prstGeom prst="rect">
            <a:avLst/>
          </a:prstGeom>
          <a:noFill/>
        </p:spPr>
        <p:txBody>
          <a:bodyPr wrap="square">
            <a:spAutoFit/>
          </a:bodyPr>
          <a:lstStyle/>
          <a:p>
            <a:pPr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é o assunto desse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 importância do riso.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As primeiras experiências do bebê.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 comportamento dos animais.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Os remédios que melhoram a saúde.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finalidade desse texto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alertar o leitor.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dar uma informação.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narrar uma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noticiar um fato.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00904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199CC3-795A-6AA9-283C-252FE0E6E269}"/>
              </a:ext>
            </a:extLst>
          </p:cNvPr>
          <p:cNvSpPr txBox="1"/>
          <p:nvPr/>
        </p:nvSpPr>
        <p:spPr>
          <a:xfrm>
            <a:off x="352230" y="937557"/>
            <a:ext cx="11413671" cy="451662"/>
          </a:xfrm>
          <a:prstGeom prst="rect">
            <a:avLst/>
          </a:prstGeom>
          <a:noFill/>
        </p:spPr>
        <p:txBody>
          <a:bodyPr wrap="square">
            <a:spAutoFit/>
          </a:bodyPr>
          <a:lstStyle/>
          <a:p>
            <a:pPr algn="just" fontAlgn="base">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C27BBB1B-FAA3-926B-3129-FAE9809F340D}"/>
              </a:ext>
            </a:extLst>
          </p:cNvPr>
          <p:cNvGraphicFramePr>
            <a:graphicFrameLocks noGrp="1"/>
          </p:cNvGraphicFramePr>
          <p:nvPr>
            <p:extLst>
              <p:ext uri="{D42A27DB-BD31-4B8C-83A1-F6EECF244321}">
                <p14:modId xmlns:p14="http://schemas.microsoft.com/office/powerpoint/2010/main" val="427045515"/>
              </p:ext>
            </p:extLst>
          </p:nvPr>
        </p:nvGraphicFramePr>
        <p:xfrm>
          <a:off x="429208" y="1723982"/>
          <a:ext cx="11336693" cy="4196461"/>
        </p:xfrm>
        <a:graphic>
          <a:graphicData uri="http://schemas.openxmlformats.org/drawingml/2006/table">
            <a:tbl>
              <a:tblPr firstRow="1" firstCol="1" bandRow="1">
                <a:tableStyleId>{5C22544A-7EE6-4342-B048-85BDC9FD1C3A}</a:tableStyleId>
              </a:tblPr>
              <a:tblGrid>
                <a:gridCol w="11336693">
                  <a:extLst>
                    <a:ext uri="{9D8B030D-6E8A-4147-A177-3AD203B41FA5}">
                      <a16:colId xmlns:a16="http://schemas.microsoft.com/office/drawing/2014/main" val="4004431555"/>
                    </a:ext>
                  </a:extLst>
                </a:gridCol>
              </a:tblGrid>
              <a:tr h="0">
                <a:tc>
                  <a:txBody>
                    <a:bodyPr/>
                    <a:lstStyle/>
                    <a:p>
                      <a:pPr algn="ctr">
                        <a:lnSpc>
                          <a:spcPct val="105000"/>
                        </a:lnSpc>
                        <a:spcAft>
                          <a:spcPts val="0"/>
                        </a:spcAft>
                        <a:buNone/>
                      </a:pPr>
                      <a:r>
                        <a:rPr lang="pt-BR" sz="2400" b="1" kern="0" dirty="0">
                          <a:solidFill>
                            <a:schemeClr val="tx1"/>
                          </a:solidFill>
                          <a:effectLst/>
                          <a:latin typeface="Arial Narrow" panose="020B0606020202030204" pitchFamily="34" charset="0"/>
                        </a:rPr>
                        <a:t>Pássaro contra a vidraça</a:t>
                      </a:r>
                      <a:endParaRPr lang="pt-BR" sz="2400" b="1" kern="100" dirty="0">
                        <a:solidFill>
                          <a:schemeClr val="tx1"/>
                        </a:solidFill>
                        <a:effectLst/>
                        <a:latin typeface="Arial Narrow" panose="020B0606020202030204" pitchFamily="34" charset="0"/>
                      </a:endParaRPr>
                    </a:p>
                    <a:p>
                      <a:pPr marL="0" indent="541338" algn="just">
                        <a:lnSpc>
                          <a:spcPct val="105000"/>
                        </a:lnSpc>
                        <a:spcAft>
                          <a:spcPts val="0"/>
                        </a:spcAft>
                        <a:buNone/>
                      </a:pPr>
                      <a:r>
                        <a:rPr lang="pt-BR" sz="2400" b="0" kern="0" dirty="0">
                          <a:solidFill>
                            <a:schemeClr val="tx1"/>
                          </a:solidFill>
                          <a:effectLst/>
                          <a:latin typeface="Arial Narrow" panose="020B0606020202030204" pitchFamily="34" charset="0"/>
                        </a:rPr>
                        <a:t>Engraçado, de repente eu comecei a ver a tia Zilah com outros olhos. Ela não era só do bem, a tia viúva e sozinha que tinha ficado cuidando de mim. Ela era legal, uma super-mais-velha!</a:t>
                      </a:r>
                      <a:endParaRPr lang="pt-BR" sz="2400" b="0" kern="100" dirty="0">
                        <a:solidFill>
                          <a:schemeClr val="tx1"/>
                        </a:solidFill>
                        <a:effectLst/>
                        <a:latin typeface="Arial Narrow" panose="020B0606020202030204" pitchFamily="34" charset="0"/>
                      </a:endParaRPr>
                    </a:p>
                    <a:p>
                      <a:pPr marL="0" indent="541338" algn="just">
                        <a:lnSpc>
                          <a:spcPct val="105000"/>
                        </a:lnSpc>
                        <a:spcAft>
                          <a:spcPts val="0"/>
                        </a:spcAft>
                        <a:buNone/>
                      </a:pPr>
                      <a:r>
                        <a:rPr lang="pt-BR" sz="2400" b="0" kern="0" dirty="0">
                          <a:solidFill>
                            <a:schemeClr val="tx1"/>
                          </a:solidFill>
                          <a:effectLst/>
                          <a:latin typeface="Arial Narrow" panose="020B0606020202030204" pitchFamily="34" charset="0"/>
                        </a:rPr>
                        <a:t>Nossa, eu deixei ela quase louca! Em vez dos coroas, foi ela quem me contou toda a sua viagem pela Europa... Eu fazia uma ideia tão errada, diferente: ela contando, ficou tudo tão legal, um barato mesmo. Só pra dar uma ideia, fiquei vidrado no museu de cera da Madame </a:t>
                      </a:r>
                      <a:r>
                        <a:rPr lang="pt-BR" sz="2400" b="0" kern="0" dirty="0" err="1">
                          <a:solidFill>
                            <a:schemeClr val="tx1"/>
                          </a:solidFill>
                          <a:effectLst/>
                          <a:latin typeface="Arial Narrow" panose="020B0606020202030204" pitchFamily="34" charset="0"/>
                        </a:rPr>
                        <a:t>Tussaud</a:t>
                      </a:r>
                      <a:r>
                        <a:rPr lang="pt-BR" sz="2400" b="0" kern="0" dirty="0">
                          <a:solidFill>
                            <a:schemeClr val="tx1"/>
                          </a:solidFill>
                          <a:effectLst/>
                          <a:latin typeface="Arial Narrow" panose="020B0606020202030204" pitchFamily="34" charset="0"/>
                        </a:rPr>
                        <a:t>, que era uma francesa que viveu na época da Revolução. Ela aprendeu a fazer imagens de cera, e se inspirava em personagens célebres que eram levados para a guilhotina em praça pública.</a:t>
                      </a:r>
                      <a:endParaRPr lang="pt-BR" sz="2400" b="0" kern="100" dirty="0">
                        <a:solidFill>
                          <a:schemeClr val="tx1"/>
                        </a:solidFill>
                        <a:effectLst/>
                        <a:latin typeface="Arial Narrow" panose="020B0606020202030204" pitchFamily="34" charset="0"/>
                      </a:endParaRPr>
                    </a:p>
                    <a:p>
                      <a:pPr marL="0" indent="541338" algn="just">
                        <a:lnSpc>
                          <a:spcPct val="105000"/>
                        </a:lnSpc>
                        <a:spcAft>
                          <a:spcPts val="0"/>
                        </a:spcAft>
                        <a:buNone/>
                      </a:pPr>
                      <a:r>
                        <a:rPr lang="pt-BR" sz="2400" b="0" kern="0" dirty="0">
                          <a:solidFill>
                            <a:schemeClr val="tx1"/>
                          </a:solidFill>
                          <a:effectLst/>
                          <a:latin typeface="Arial Narrow" panose="020B0606020202030204" pitchFamily="34" charset="0"/>
                        </a:rPr>
                        <a:t>Depois ela mudou para a Inglaterra, e ficou famosa por lá. E hoje existe em Londres um museu de cera com o seu nome, que tem imagens de personagens famosos do mundo inteiro em tamanho natural.</a:t>
                      </a:r>
                      <a:endParaRPr lang="pt-BR" sz="2400" b="0" kern="100" dirty="0">
                        <a:solidFill>
                          <a:schemeClr val="tx1"/>
                        </a:solidFill>
                        <a:effectLst/>
                        <a:latin typeface="Arial Narrow" panose="020B0606020202030204" pitchFamily="34"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1913903"/>
                  </a:ext>
                </a:extLst>
              </a:tr>
            </a:tbl>
          </a:graphicData>
        </a:graphic>
      </p:graphicFrame>
    </p:spTree>
    <p:extLst>
      <p:ext uri="{BB962C8B-B14F-4D97-AF65-F5344CB8AC3E}">
        <p14:creationId xmlns:p14="http://schemas.microsoft.com/office/powerpoint/2010/main" val="33261643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3FC2-527D-962E-A747-3AA22E690930}"/>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E8A5DCAE-8F2D-6E0E-B7EE-44A432CF4CAE}"/>
              </a:ext>
            </a:extLst>
          </p:cNvPr>
          <p:cNvGraphicFramePr>
            <a:graphicFrameLocks noGrp="1"/>
          </p:cNvGraphicFramePr>
          <p:nvPr>
            <p:extLst>
              <p:ext uri="{D42A27DB-BD31-4B8C-83A1-F6EECF244321}">
                <p14:modId xmlns:p14="http://schemas.microsoft.com/office/powerpoint/2010/main" val="2606145201"/>
              </p:ext>
            </p:extLst>
          </p:nvPr>
        </p:nvGraphicFramePr>
        <p:xfrm>
          <a:off x="427653" y="1074779"/>
          <a:ext cx="11336693" cy="1508125"/>
        </p:xfrm>
        <a:graphic>
          <a:graphicData uri="http://schemas.openxmlformats.org/drawingml/2006/table">
            <a:tbl>
              <a:tblPr firstRow="1" firstCol="1" bandRow="1">
                <a:tableStyleId>{5C22544A-7EE6-4342-B048-85BDC9FD1C3A}</a:tableStyleId>
              </a:tblPr>
              <a:tblGrid>
                <a:gridCol w="11336693">
                  <a:extLst>
                    <a:ext uri="{9D8B030D-6E8A-4147-A177-3AD203B41FA5}">
                      <a16:colId xmlns:a16="http://schemas.microsoft.com/office/drawing/2014/main" val="4004431555"/>
                    </a:ext>
                  </a:extLst>
                </a:gridCol>
              </a:tblGrid>
              <a:tr h="0">
                <a:tc>
                  <a:txBody>
                    <a:bodyPr/>
                    <a:lstStyle/>
                    <a:p>
                      <a:pPr marL="0" indent="541338" algn="just" fontAlgn="base">
                        <a:lnSpc>
                          <a:spcPct val="105000"/>
                        </a:lnSpc>
                        <a:spcAft>
                          <a:spcPts val="0"/>
                        </a:spcAft>
                        <a:buNone/>
                      </a:pPr>
                      <a:r>
                        <a:rPr lang="pt-BR" sz="2400" b="0" kern="0" dirty="0">
                          <a:solidFill>
                            <a:schemeClr val="tx1"/>
                          </a:solidFill>
                          <a:effectLst/>
                          <a:latin typeface="Arial Narrow" panose="020B0606020202030204" pitchFamily="34" charset="0"/>
                        </a:rPr>
                        <a:t>Foi tão gozado quando a tia Zilah também contou que, quando ela ia saindo do museu, perguntou pra uma mulher fardada onde era a saída. E todo mundo caiu na gargalhada, porque tinha perguntado pra uma figura de cera que era sensacional de tão perfeita, parecia mesmo uma policial.</a:t>
                      </a:r>
                      <a:endPar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1913903"/>
                  </a:ext>
                </a:extLst>
              </a:tr>
            </a:tbl>
          </a:graphicData>
        </a:graphic>
      </p:graphicFrame>
      <p:sp>
        <p:nvSpPr>
          <p:cNvPr id="5" name="CaixaDeTexto 4">
            <a:extLst>
              <a:ext uri="{FF2B5EF4-FFF2-40B4-BE49-F238E27FC236}">
                <a16:creationId xmlns:a16="http://schemas.microsoft.com/office/drawing/2014/main" id="{803F883B-94C6-7416-CACA-2CEA6D4435A6}"/>
              </a:ext>
            </a:extLst>
          </p:cNvPr>
          <p:cNvSpPr txBox="1"/>
          <p:nvPr/>
        </p:nvSpPr>
        <p:spPr>
          <a:xfrm>
            <a:off x="427652" y="3135881"/>
            <a:ext cx="11336693" cy="2443169"/>
          </a:xfrm>
          <a:prstGeom prst="rect">
            <a:avLst/>
          </a:prstGeom>
          <a:noFill/>
        </p:spPr>
        <p:txBody>
          <a:bodyPr wrap="square">
            <a:spAutoFit/>
          </a:bodyPr>
          <a:lstStyle/>
          <a:p>
            <a:pPr algn="just" fontAlgn="base">
              <a:lnSpc>
                <a:spcPct val="107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Nesse texto, o trecho “...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ficou tudo tão legal, um barato mesmo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exemplo de linguagem comum 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conversas entre amigos.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entrevistas de emprego.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palestras formais.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revistas científicas.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27554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F4F38-E74F-EEA4-BD96-BA91C9A4607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FFDA0EC-510F-31F2-8CD1-6848667EEDD4}"/>
              </a:ext>
            </a:extLst>
          </p:cNvPr>
          <p:cNvSpPr txBox="1"/>
          <p:nvPr/>
        </p:nvSpPr>
        <p:spPr>
          <a:xfrm>
            <a:off x="376335" y="941532"/>
            <a:ext cx="11439330" cy="2443169"/>
          </a:xfrm>
          <a:prstGeom prst="rect">
            <a:avLst/>
          </a:prstGeom>
          <a:noFill/>
        </p:spPr>
        <p:txBody>
          <a:bodyPr wrap="square">
            <a:spAutoFit/>
          </a:bodyPr>
          <a:lstStyle/>
          <a:p>
            <a:pPr algn="just" fontAlgn="base">
              <a:lnSpc>
                <a:spcPct val="107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 </a:t>
            </a:r>
            <a:r>
              <a:rPr lang="pt-BR" sz="2400"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se inspirava em personagens célebres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eram levados para a guilhotina em praça pública.”, a palavra destacada faz referência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guilhotina.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praça pública.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imagens de cera.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personagens célebres.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2512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2869</TotalTime>
  <Words>19213</Words>
  <Application>Microsoft Office PowerPoint</Application>
  <PresentationFormat>Widescreen</PresentationFormat>
  <Paragraphs>884</Paragraphs>
  <Slides>119</Slides>
  <Notes>101</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119</vt:i4>
      </vt:variant>
    </vt:vector>
  </HeadingPairs>
  <TitlesOfParts>
    <vt:vector size="128" baseType="lpstr">
      <vt:lpstr>Aptos</vt:lpstr>
      <vt:lpstr>Arial</vt:lpstr>
      <vt:lpstr>Arial Narrow</vt:lpstr>
      <vt:lpstr>Calibri</vt:lpstr>
      <vt:lpstr>Calibri Light</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68</cp:revision>
  <dcterms:created xsi:type="dcterms:W3CDTF">2024-02-02T11:27:21Z</dcterms:created>
  <dcterms:modified xsi:type="dcterms:W3CDTF">2026-02-04T18:31:48Z</dcterms:modified>
</cp:coreProperties>
</file>