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343" r:id="rId4"/>
    <p:sldId id="344" r:id="rId5"/>
    <p:sldId id="345" r:id="rId6"/>
    <p:sldId id="346" r:id="rId7"/>
    <p:sldId id="347" r:id="rId8"/>
    <p:sldId id="348" r:id="rId9"/>
    <p:sldId id="349" r:id="rId10"/>
    <p:sldId id="350" r:id="rId11"/>
    <p:sldId id="351" r:id="rId12"/>
    <p:sldId id="352" r:id="rId13"/>
    <p:sldId id="353" r:id="rId14"/>
    <p:sldId id="354" r:id="rId15"/>
    <p:sldId id="355" r:id="rId16"/>
    <p:sldId id="356" r:id="rId17"/>
    <p:sldId id="357" r:id="rId18"/>
    <p:sldId id="358" r:id="rId19"/>
    <p:sldId id="359" r:id="rId20"/>
    <p:sldId id="360" r:id="rId21"/>
    <p:sldId id="361" r:id="rId22"/>
    <p:sldId id="362" r:id="rId23"/>
    <p:sldId id="363" r:id="rId24"/>
    <p:sldId id="364" r:id="rId25"/>
    <p:sldId id="365" r:id="rId26"/>
    <p:sldId id="366" r:id="rId27"/>
    <p:sldId id="367" r:id="rId28"/>
    <p:sldId id="368" r:id="rId29"/>
    <p:sldId id="369" r:id="rId30"/>
    <p:sldId id="370" r:id="rId31"/>
    <p:sldId id="371" r:id="rId32"/>
    <p:sldId id="372" r:id="rId33"/>
    <p:sldId id="373" r:id="rId34"/>
    <p:sldId id="378" r:id="rId35"/>
    <p:sldId id="374" r:id="rId36"/>
    <p:sldId id="375" r:id="rId37"/>
    <p:sldId id="376" r:id="rId38"/>
    <p:sldId id="377" r:id="rId39"/>
    <p:sldId id="379" r:id="rId40"/>
    <p:sldId id="380" r:id="rId41"/>
    <p:sldId id="381" r:id="rId42"/>
    <p:sldId id="382" r:id="rId43"/>
    <p:sldId id="383" r:id="rId44"/>
    <p:sldId id="384" r:id="rId45"/>
    <p:sldId id="385" r:id="rId46"/>
    <p:sldId id="257" r:id="rId4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10" autoAdjust="0"/>
    <p:restoredTop sz="94660"/>
  </p:normalViewPr>
  <p:slideViewPr>
    <p:cSldViewPr snapToGrid="0">
      <p:cViewPr varScale="1">
        <p:scale>
          <a:sx n="111" d="100"/>
          <a:sy n="111" d="100"/>
        </p:scale>
        <p:origin x="103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https://conteudo.imguol.com.br/c/entretenimento/37/2021/12/09/jornal-correio-da-manha-mostra-revolta-da-chibata-movimento-liderado-pelo-almirante-negro-joao-candido-1639069804129_v2_900x506.jpg"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 Aplicativo&#10;&#10;O conteúdo gerado por IA pode estar incorreto.">
            <a:extLst>
              <a:ext uri="{FF2B5EF4-FFF2-40B4-BE49-F238E27FC236}">
                <a16:creationId xmlns:a16="http://schemas.microsoft.com/office/drawing/2014/main" id="{F691A7A7-80EC-C8C2-EE3B-1EAE88A646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637181" y="409530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9º ANO</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57447" y="4953430"/>
            <a:ext cx="5296771"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Ciências Humanas - História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C9E11-D689-AD90-0C7A-C5F6D90A0B87}"/>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6AC54B88-1FD9-B694-CF16-78AD209BA76F}"/>
              </a:ext>
            </a:extLst>
          </p:cNvPr>
          <p:cNvSpPr txBox="1"/>
          <p:nvPr/>
        </p:nvSpPr>
        <p:spPr>
          <a:xfrm>
            <a:off x="60385" y="692314"/>
            <a:ext cx="5924191" cy="6001002"/>
          </a:xfrm>
          <a:prstGeom prst="rect">
            <a:avLst/>
          </a:prstGeom>
          <a:noFill/>
        </p:spPr>
        <p:txBody>
          <a:bodyPr wrap="square">
            <a:spAutoFit/>
          </a:bodyPr>
          <a:lstStyle/>
          <a:p>
            <a:pPr algn="just">
              <a:lnSpc>
                <a:spcPct val="115000"/>
              </a:lnSpc>
              <a:buNone/>
            </a:pPr>
            <a:r>
              <a:rPr lang="pt-BR" sz="2400" b="1" dirty="0">
                <a:solidFill>
                  <a:srgbClr val="000000"/>
                </a:solidFill>
                <a:effectLst/>
                <a:latin typeface="Arial Narrow" panose="020B0606020202030204" pitchFamily="34" charset="0"/>
                <a:ea typeface="Times New Roman" panose="02020603050405020304" pitchFamily="18" charset="0"/>
              </a:rPr>
              <a:t>Leia o texto.</a:t>
            </a:r>
            <a:endParaRPr lang="pt-BR" sz="2400" dirty="0">
              <a:effectLst/>
              <a:latin typeface="Arial Narrow" panose="020B0606020202030204" pitchFamily="34" charset="0"/>
              <a:ea typeface="Times New Roman" panose="02020603050405020304" pitchFamily="18" charset="0"/>
            </a:endParaRPr>
          </a:p>
          <a:p>
            <a:pPr algn="just">
              <a:lnSpc>
                <a:spcPct val="115000"/>
              </a:lnSpc>
              <a:buNone/>
            </a:pPr>
            <a:r>
              <a:rPr lang="pt-BR" sz="2400" b="1" dirty="0">
                <a:solidFill>
                  <a:srgbClr val="000000"/>
                </a:solidFill>
                <a:effectLst/>
                <a:latin typeface="Arial Narrow" panose="020B0606020202030204" pitchFamily="34" charset="0"/>
                <a:ea typeface="Times New Roman" panose="02020603050405020304" pitchFamily="18" charset="0"/>
              </a:rPr>
              <a:t>Texto I</a:t>
            </a:r>
            <a:endParaRPr lang="pt-BR" sz="2400" dirty="0">
              <a:effectLst/>
              <a:latin typeface="Arial Narrow" panose="020B0606020202030204" pitchFamily="34" charset="0"/>
              <a:ea typeface="Times New Roman" panose="02020603050405020304" pitchFamily="18" charset="0"/>
            </a:endParaRPr>
          </a:p>
          <a:p>
            <a:pPr algn="just">
              <a:lnSpc>
                <a:spcPct val="115000"/>
              </a:lnSpc>
              <a:buNone/>
            </a:pPr>
            <a:r>
              <a:rPr lang="pt-BR" sz="2400" b="1" dirty="0">
                <a:solidFill>
                  <a:srgbClr val="000000"/>
                </a:solidFill>
                <a:effectLst/>
                <a:latin typeface="Arial Narrow" panose="020B0606020202030204" pitchFamily="34" charset="0"/>
                <a:ea typeface="Times New Roman" panose="02020603050405020304" pitchFamily="18" charset="0"/>
              </a:rPr>
              <a:t>Guerra do Paraguai: o maior conflito sul-americano</a:t>
            </a:r>
          </a:p>
          <a:p>
            <a:pPr algn="just">
              <a:lnSpc>
                <a:spcPct val="115000"/>
              </a:lnSpc>
            </a:pPr>
            <a:r>
              <a:rPr lang="pt-BR" sz="2400" dirty="0">
                <a:latin typeface="Arial Narrow" panose="020B0606020202030204" pitchFamily="34" charset="0"/>
              </a:rPr>
              <a:t>Guerra do Paraguai (1864–1870), travada entre o Paraguai e a Tríplice Aliança, formada por Brasil, Argentina e Uruguai, foi o maior confronto armado da história da América do Sul, tanto pela duração quanto pelo elevado número de mortos. O conflito também esteve inserido nas disputas geopolíticas da época, envolvendo interesses econômicos e estratégicos da Inglaterra, que buscava manter sua influência sobre o comércio e a navegação na Bacia do Prata. </a:t>
            </a:r>
            <a:endParaRPr lang="pt-BR" sz="2400" dirty="0">
              <a:effectLst/>
              <a:latin typeface="Arial Narrow" panose="020B0606020202030204" pitchFamily="34" charset="0"/>
              <a:ea typeface="Times New Roman" panose="02020603050405020304" pitchFamily="18" charset="0"/>
            </a:endParaRPr>
          </a:p>
        </p:txBody>
      </p:sp>
      <p:sp>
        <p:nvSpPr>
          <p:cNvPr id="12" name="CaixaDeTexto 11">
            <a:extLst>
              <a:ext uri="{FF2B5EF4-FFF2-40B4-BE49-F238E27FC236}">
                <a16:creationId xmlns:a16="http://schemas.microsoft.com/office/drawing/2014/main" id="{27C8E9ED-2C92-54A0-C7DC-794E7B0F177C}"/>
              </a:ext>
            </a:extLst>
          </p:cNvPr>
          <p:cNvSpPr txBox="1"/>
          <p:nvPr/>
        </p:nvSpPr>
        <p:spPr>
          <a:xfrm>
            <a:off x="6096000" y="1372854"/>
            <a:ext cx="5924191" cy="4302075"/>
          </a:xfrm>
          <a:prstGeom prst="rect">
            <a:avLst/>
          </a:prstGeom>
          <a:noFill/>
        </p:spPr>
        <p:txBody>
          <a:bodyPr wrap="square">
            <a:spAutoFit/>
          </a:bodyPr>
          <a:lstStyle/>
          <a:p>
            <a:pPr algn="just">
              <a:lnSpc>
                <a:spcPct val="115000"/>
              </a:lnSpc>
            </a:pPr>
            <a:r>
              <a:rPr lang="pt-BR" sz="2400" dirty="0">
                <a:latin typeface="Arial Narrow" panose="020B0606020202030204" pitchFamily="34" charset="0"/>
              </a:rPr>
              <a:t>Assim, a guerra resultou não apenas das tensões regionais entre os países sul-americanos, mas também das relações com a potência europeia que observava e apoiava indiretamente o conflito conforme seus interesses econômicos.</a:t>
            </a:r>
          </a:p>
          <a:p>
            <a:pPr algn="just">
              <a:lnSpc>
                <a:spcPct val="115000"/>
              </a:lnSpc>
            </a:pPr>
            <a:r>
              <a:rPr lang="pt-BR" sz="2400" dirty="0">
                <a:latin typeface="Arial Narrow" panose="020B0606020202030204" pitchFamily="34" charset="0"/>
              </a:rPr>
              <a:t>A Guerra do Paraguai, ainda hoje é alvo de debate historiográfico. Desde a década de 1990, novos documentos analisados por historiadores brasileiros e uruguaios permitiram a formulação de três principais interpretações sobre suas causas.</a:t>
            </a:r>
          </a:p>
        </p:txBody>
      </p:sp>
    </p:spTree>
    <p:extLst>
      <p:ext uri="{BB962C8B-B14F-4D97-AF65-F5344CB8AC3E}">
        <p14:creationId xmlns:p14="http://schemas.microsoft.com/office/powerpoint/2010/main" val="1233524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FAE446F-2DA8-F226-BF6F-80B3F6F7E413}"/>
              </a:ext>
            </a:extLst>
          </p:cNvPr>
          <p:cNvSpPr txBox="1"/>
          <p:nvPr/>
        </p:nvSpPr>
        <p:spPr>
          <a:xfrm>
            <a:off x="278202" y="989501"/>
            <a:ext cx="5567628" cy="5187011"/>
          </a:xfrm>
          <a:prstGeom prst="rect">
            <a:avLst/>
          </a:prstGeom>
          <a:noFill/>
        </p:spPr>
        <p:txBody>
          <a:bodyPr wrap="square">
            <a:spAutoFit/>
          </a:bodyPr>
          <a:lstStyle/>
          <a:p>
            <a:pPr algn="just"/>
            <a:r>
              <a:rPr lang="pt-BR" sz="2200" kern="100" dirty="0">
                <a:solidFill>
                  <a:srgbClr val="000000"/>
                </a:solidFill>
                <a:effectLst/>
                <a:latin typeface="Arial Narrow" panose="020B0606020202030204" pitchFamily="34" charset="0"/>
                <a:ea typeface="Calibri" panose="020F0502020204030204" pitchFamily="34" charset="0"/>
              </a:rPr>
              <a:t>A versão tradicional, dominante até os anos 1960, atribuía o conflito ao suposto expansionismo de Solano López, desconsiderando fatores mais complexos. A versão revisionista, forte entre as décadas de 1960 e 1990, defendia que o Paraguai era uma potência econômica que incomodava a Inglaterra, levando-a a incentivar Brasil e Argentina a iniciar a guerra, interpretação posteriormente contestada. </a:t>
            </a:r>
          </a:p>
          <a:p>
            <a:pPr algn="just"/>
            <a:r>
              <a:rPr lang="pt-BR" sz="2200" dirty="0">
                <a:latin typeface="Arial Narrow" panose="020B0606020202030204" pitchFamily="34" charset="0"/>
              </a:rPr>
              <a:t>Já a versão neorrevisionista entende que o conflito decorreu de disputas regionais, da busca pela livre navegação no Rio Paraguai e da indefinição de fronteiras, em um contexto em que o Paraguai tentava se afirmar como a terceira potência do Prata, ao lado de Brasil e Argentina.</a:t>
            </a:r>
          </a:p>
        </p:txBody>
      </p:sp>
      <p:sp>
        <p:nvSpPr>
          <p:cNvPr id="5" name="CaixaDeTexto 4">
            <a:extLst>
              <a:ext uri="{FF2B5EF4-FFF2-40B4-BE49-F238E27FC236}">
                <a16:creationId xmlns:a16="http://schemas.microsoft.com/office/drawing/2014/main" id="{5469513C-CC6D-F0C0-2335-BB3DE8149AA4}"/>
              </a:ext>
            </a:extLst>
          </p:cNvPr>
          <p:cNvSpPr txBox="1"/>
          <p:nvPr/>
        </p:nvSpPr>
        <p:spPr>
          <a:xfrm>
            <a:off x="6245525" y="892608"/>
            <a:ext cx="5768913" cy="5897961"/>
          </a:xfrm>
          <a:prstGeom prst="rect">
            <a:avLst/>
          </a:prstGeom>
          <a:noFill/>
        </p:spPr>
        <p:txBody>
          <a:bodyPr wrap="square">
            <a:spAutoFit/>
          </a:bodyPr>
          <a:lstStyle/>
          <a:p>
            <a:pPr algn="just">
              <a:lnSpc>
                <a:spcPct val="115000"/>
              </a:lnSpc>
              <a:buNone/>
            </a:pPr>
            <a:r>
              <a:rPr lang="pt-BR" sz="2200" b="1" dirty="0">
                <a:solidFill>
                  <a:srgbClr val="000000"/>
                </a:solidFill>
                <a:effectLst/>
                <a:latin typeface="Arial Narrow" panose="020B0606020202030204" pitchFamily="34" charset="0"/>
                <a:ea typeface="Times New Roman" panose="02020603050405020304" pitchFamily="18" charset="0"/>
              </a:rPr>
              <a:t>O que gerou o conflito?</a:t>
            </a:r>
          </a:p>
          <a:p>
            <a:pPr algn="just">
              <a:lnSpc>
                <a:spcPct val="115000"/>
              </a:lnSpc>
              <a:buNone/>
            </a:pPr>
            <a:endParaRPr lang="pt-BR" sz="2200" dirty="0">
              <a:effectLst/>
              <a:latin typeface="Arial Narrow" panose="020B0606020202030204" pitchFamily="34" charset="0"/>
              <a:ea typeface="Times New Roman" panose="02020603050405020304" pitchFamily="18" charset="0"/>
            </a:endParaRPr>
          </a:p>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A partir de 1850, o Paraguai, governado por Carlos Antonio López, impôs restrições à navegação brasileira no Rio Paraguai, rota essencial para o acesso ao Mato Grosso. Apesar de o tratado de 1856 garantir navegação livre ao Brasil, os conflitos continuaram, pois os paraguaios buscavam tempo para se fortalecer militarmente, enquanto o Brasil temia perder influência na região.</a:t>
            </a:r>
          </a:p>
          <a:p>
            <a:pPr algn="just">
              <a:lnSpc>
                <a:spcPct val="115000"/>
              </a:lnSpc>
            </a:pPr>
            <a:r>
              <a:rPr lang="pt-BR" sz="2200" dirty="0">
                <a:latin typeface="Arial Narrow" panose="020B0606020202030204" pitchFamily="34" charset="0"/>
              </a:rPr>
              <a:t>A situação se agravou com a posse de Solano López, em 1862 e sua aproximação dos federalistas argentinos e dos blancos uruguaios, formando um bloco contrário aos interesses brasileiros e argentinos.</a:t>
            </a:r>
          </a:p>
          <a:p>
            <a:pPr algn="just">
              <a:lnSpc>
                <a:spcPct val="115000"/>
              </a:lnSpc>
              <a:buNone/>
            </a:pPr>
            <a:endParaRPr lang="pt-BR" sz="22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1035415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9328243-CD8C-0953-8F05-D5602659FADC}"/>
              </a:ext>
            </a:extLst>
          </p:cNvPr>
          <p:cNvSpPr txBox="1"/>
          <p:nvPr/>
        </p:nvSpPr>
        <p:spPr>
          <a:xfrm>
            <a:off x="122208" y="740073"/>
            <a:ext cx="5864524" cy="5508624"/>
          </a:xfrm>
          <a:prstGeom prst="rect">
            <a:avLst/>
          </a:prstGeom>
          <a:noFill/>
        </p:spPr>
        <p:txBody>
          <a:bodyPr wrap="square">
            <a:spAutoFit/>
          </a:bodyPr>
          <a:lstStyle/>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No período dos anos de 1860, a América do Sul vivia um momento tanto quanto delicado. É necessário entender o contexto de alguns países para compreender melhor a Guerra do Paraguai.</a:t>
            </a:r>
          </a:p>
          <a:p>
            <a:pPr algn="just">
              <a:lnSpc>
                <a:spcPct val="115000"/>
              </a:lnSpc>
            </a:pPr>
            <a:r>
              <a:rPr lang="pt-BR" sz="2200" dirty="0">
                <a:latin typeface="Arial Narrow" panose="020B0606020202030204" pitchFamily="34" charset="0"/>
              </a:rPr>
              <a:t>No contexto regional, Uruguai e Argentina também viviam tensões: no Uruguai, blancos e colorados disputavam o poder, ambos influenciados por Brasil e Argentina; na Argentina, Mitre assumiu a presidência em 1862 e tomou medidas que prejudicaram economicamente o Paraguai.</a:t>
            </a:r>
          </a:p>
          <a:p>
            <a:pPr algn="just">
              <a:lnSpc>
                <a:spcPct val="115000"/>
              </a:lnSpc>
              <a:buNone/>
            </a:pPr>
            <a:r>
              <a:rPr lang="pt-BR" sz="2200" dirty="0">
                <a:latin typeface="Arial Narrow" panose="020B0606020202030204" pitchFamily="34" charset="0"/>
              </a:rPr>
              <a:t>Conflitos comerciais, disputas territoriais e intervenções políticas, especialmente no Uruguai, onde o Brasil apoiou Venâncio Flores contra os blancos, aprofundaram as rivalidades.  </a:t>
            </a:r>
            <a:endParaRPr lang="pt-BR" sz="2200" dirty="0">
              <a:effectLst/>
              <a:latin typeface="Arial Narrow" panose="020B0606020202030204" pitchFamily="34" charset="0"/>
              <a:ea typeface="Times New Roman" panose="02020603050405020304" pitchFamily="18" charset="0"/>
            </a:endParaRPr>
          </a:p>
        </p:txBody>
      </p:sp>
      <p:sp>
        <p:nvSpPr>
          <p:cNvPr id="5" name="CaixaDeTexto 4">
            <a:extLst>
              <a:ext uri="{FF2B5EF4-FFF2-40B4-BE49-F238E27FC236}">
                <a16:creationId xmlns:a16="http://schemas.microsoft.com/office/drawing/2014/main" id="{95FF088E-71D0-F4E4-54E9-855AB79A46C1}"/>
              </a:ext>
            </a:extLst>
          </p:cNvPr>
          <p:cNvSpPr txBox="1"/>
          <p:nvPr/>
        </p:nvSpPr>
        <p:spPr>
          <a:xfrm>
            <a:off x="6096000" y="813086"/>
            <a:ext cx="6003985" cy="5661550"/>
          </a:xfrm>
          <a:prstGeom prst="rect">
            <a:avLst/>
          </a:prstGeom>
          <a:noFill/>
        </p:spPr>
        <p:txBody>
          <a:bodyPr wrap="square">
            <a:spAutoFit/>
          </a:bodyPr>
          <a:lstStyle/>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Esse conjunto de tensões diplomáticas, econômicas e militares criou o ambiente propício para o início da Guerra do Paraguai.</a:t>
            </a:r>
          </a:p>
          <a:p>
            <a:pPr algn="just"/>
            <a:endParaRPr lang="pt-BR" sz="2200" b="1" dirty="0">
              <a:latin typeface="Arial Narrow" panose="020B0606020202030204" pitchFamily="34" charset="0"/>
            </a:endParaRPr>
          </a:p>
          <a:p>
            <a:pPr algn="just"/>
            <a:r>
              <a:rPr lang="pt-BR" sz="2200" b="1" dirty="0">
                <a:latin typeface="Arial Narrow" panose="020B0606020202030204" pitchFamily="34" charset="0"/>
              </a:rPr>
              <a:t>O conflito</a:t>
            </a:r>
            <a:endParaRPr lang="pt-BR" sz="2200" dirty="0">
              <a:latin typeface="Arial Narrow" panose="020B0606020202030204" pitchFamily="34" charset="0"/>
            </a:endParaRPr>
          </a:p>
          <a:p>
            <a:pPr algn="just"/>
            <a:r>
              <a:rPr lang="pt-BR" sz="2200" dirty="0">
                <a:latin typeface="Arial Narrow" panose="020B0606020202030204" pitchFamily="34" charset="0"/>
              </a:rPr>
              <a:t>A guerra se arrastou mais do que esperado, pois a geografia e o desconhecimento da região dificultavam as ações dos envolvidos. No decorrer da Guerra, o Brasil foi ficando cada vez com mais baixas, por isso fez com que o Império criasse um programa chamado de Voluntários da Pátria, prometendo uma série de benefícios, como lotes de terras, dinheiro e a alforria para os escravos que se alistassem. Porém, devido à baixa procura, o governo acabou estipulando que deveria enviar, obrigatoriamente um número de pessoas proporcional à sua população.</a:t>
            </a:r>
          </a:p>
          <a:p>
            <a:pPr algn="just"/>
            <a:endParaRPr lang="pt-BR" sz="22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1454032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8FEC4A5-9EAC-0EC6-9B5D-1258783D62DB}"/>
              </a:ext>
            </a:extLst>
          </p:cNvPr>
          <p:cNvSpPr txBox="1"/>
          <p:nvPr/>
        </p:nvSpPr>
        <p:spPr>
          <a:xfrm>
            <a:off x="86264" y="702198"/>
            <a:ext cx="5933536" cy="5897961"/>
          </a:xfrm>
          <a:prstGeom prst="rect">
            <a:avLst/>
          </a:prstGeom>
          <a:noFill/>
        </p:spPr>
        <p:txBody>
          <a:bodyPr wrap="square">
            <a:spAutoFit/>
          </a:bodyPr>
          <a:lstStyle/>
          <a:p>
            <a:pPr algn="just">
              <a:lnSpc>
                <a:spcPct val="115000"/>
              </a:lnSpc>
              <a:buNone/>
            </a:pPr>
            <a:r>
              <a:rPr lang="pt-BR" sz="2200" b="1" dirty="0">
                <a:solidFill>
                  <a:srgbClr val="000000"/>
                </a:solidFill>
                <a:effectLst/>
                <a:latin typeface="Arial Narrow" panose="020B0606020202030204" pitchFamily="34" charset="0"/>
                <a:ea typeface="Times New Roman" panose="02020603050405020304" pitchFamily="18" charset="0"/>
              </a:rPr>
              <a:t>O fim da Guerra</a:t>
            </a:r>
            <a:endParaRPr lang="pt-BR" sz="2200" dirty="0">
              <a:effectLst/>
              <a:latin typeface="Arial Narrow" panose="020B0606020202030204" pitchFamily="34" charset="0"/>
              <a:ea typeface="Times New Roman" panose="02020603050405020304" pitchFamily="18" charset="0"/>
            </a:endParaRPr>
          </a:p>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Foi no norte de Assunção, no dia 01 de março de 1870, na região de Cerro Corá – quase um ano depois da conquista de Assunção – que o desejo do imperador brasileiro foi finalmente consumado: as tropas brasileiras pegaram Solano López. Porém, ele acabou sendo morto por um soldado conhecido como Chico do Diabo.</a:t>
            </a:r>
          </a:p>
          <a:p>
            <a:pPr algn="just">
              <a:lnSpc>
                <a:spcPct val="115000"/>
              </a:lnSpc>
            </a:pPr>
            <a:r>
              <a:rPr lang="pt-BR" sz="2200" dirty="0">
                <a:latin typeface="Arial Narrow" panose="020B0606020202030204" pitchFamily="34" charset="0"/>
              </a:rPr>
              <a:t>Esta que foi a maior guerra do continente sul-americano,  trouxe como resultado final para o lado derrotado um saldo bastante negativo. Os soldados paraguaios, no último ano do conflito eram formados por crianças, mulheres e idosos, que usavam como armamento pedras, madeira e tijolos.</a:t>
            </a:r>
          </a:p>
          <a:p>
            <a:pPr algn="just">
              <a:lnSpc>
                <a:spcPct val="115000"/>
              </a:lnSpc>
              <a:buNone/>
            </a:pPr>
            <a:endParaRPr lang="pt-BR" sz="2200" dirty="0">
              <a:effectLst/>
              <a:latin typeface="Arial Narrow" panose="020B0606020202030204" pitchFamily="34" charset="0"/>
              <a:ea typeface="Times New Roman" panose="02020603050405020304" pitchFamily="18" charset="0"/>
            </a:endParaRPr>
          </a:p>
        </p:txBody>
      </p:sp>
      <p:sp>
        <p:nvSpPr>
          <p:cNvPr id="5" name="CaixaDeTexto 4">
            <a:extLst>
              <a:ext uri="{FF2B5EF4-FFF2-40B4-BE49-F238E27FC236}">
                <a16:creationId xmlns:a16="http://schemas.microsoft.com/office/drawing/2014/main" id="{1159A1F5-299D-5637-1197-10BFF64DD8A7}"/>
              </a:ext>
            </a:extLst>
          </p:cNvPr>
          <p:cNvSpPr txBox="1"/>
          <p:nvPr/>
        </p:nvSpPr>
        <p:spPr>
          <a:xfrm>
            <a:off x="6172202" y="1091535"/>
            <a:ext cx="5933534" cy="5508624"/>
          </a:xfrm>
          <a:prstGeom prst="rect">
            <a:avLst/>
          </a:prstGeom>
          <a:noFill/>
        </p:spPr>
        <p:txBody>
          <a:bodyPr wrap="square">
            <a:spAutoFit/>
          </a:bodyPr>
          <a:lstStyle/>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Não existem dados precisos sobre o número de mortos, mas estima-se que durante o conflito, 75% da população paraguaia foi morta, reduzindo sua população de 800 mil habitantes para algo em torno de 190 mil. Além disso, o Paraguai perdeu cerca de 140 mil quilômetros para a Argentina e o Brasil. Não é possível saber quais rumos teriam tomado o Paraguai e as consequências políticas latino-americana da época caso o conflito tivesse sido evitado.</a:t>
            </a:r>
          </a:p>
          <a:p>
            <a:pPr algn="just">
              <a:lnSpc>
                <a:spcPct val="115000"/>
              </a:lnSpc>
              <a:buNone/>
            </a:pPr>
            <a:r>
              <a:rPr lang="pt-BR" sz="2200" dirty="0">
                <a:latin typeface="Arial Narrow" panose="020B0606020202030204" pitchFamily="34" charset="0"/>
              </a:rPr>
              <a:t>No Brasil, a Guerra do Paraguai gerou impactos profundos e duradouros. Um dos principais efeitos foi o fortalecimento político do Exército, que retornou do conflito mais organizado, profissionalizado e consciente de seu poder.</a:t>
            </a:r>
            <a:endParaRPr lang="pt-BR" sz="22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3808823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68148D2-8A9B-7CC0-F3BF-84CEAA47EF92}"/>
              </a:ext>
            </a:extLst>
          </p:cNvPr>
          <p:cNvSpPr txBox="1"/>
          <p:nvPr/>
        </p:nvSpPr>
        <p:spPr>
          <a:xfrm>
            <a:off x="94891" y="709568"/>
            <a:ext cx="5924909" cy="6287299"/>
          </a:xfrm>
          <a:prstGeom prst="rect">
            <a:avLst/>
          </a:prstGeom>
          <a:noFill/>
        </p:spPr>
        <p:txBody>
          <a:bodyPr wrap="square">
            <a:spAutoFit/>
          </a:bodyPr>
          <a:lstStyle/>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Esse novo protagonismo militar contribuiu diretamente para a crise do regime monárquico, culminando na </a:t>
            </a:r>
            <a:r>
              <a:rPr lang="pt-BR" sz="2200" b="1" dirty="0">
                <a:solidFill>
                  <a:srgbClr val="000000"/>
                </a:solidFill>
                <a:effectLst/>
                <a:latin typeface="Arial Narrow" panose="020B0606020202030204" pitchFamily="34" charset="0"/>
                <a:ea typeface="Times New Roman" panose="02020603050405020304" pitchFamily="18" charset="0"/>
              </a:rPr>
              <a:t>Proclamação da República em, 1889</a:t>
            </a:r>
            <a:r>
              <a:rPr lang="pt-BR" sz="2200" dirty="0">
                <a:solidFill>
                  <a:srgbClr val="000000"/>
                </a:solidFill>
                <a:effectLst/>
                <a:latin typeface="Arial Narrow" panose="020B0606020202030204" pitchFamily="34" charset="0"/>
                <a:ea typeface="Times New Roman" panose="02020603050405020304" pitchFamily="18" charset="0"/>
              </a:rPr>
              <a:t>.</a:t>
            </a:r>
          </a:p>
          <a:p>
            <a:pPr algn="just">
              <a:lnSpc>
                <a:spcPct val="115000"/>
              </a:lnSpc>
            </a:pPr>
            <a:r>
              <a:rPr lang="pt-BR" sz="2200" dirty="0">
                <a:latin typeface="Arial Narrow" panose="020B0606020202030204" pitchFamily="34" charset="0"/>
              </a:rPr>
              <a:t>Outra consequência relevante foi a grave crise financeira enfrentada pelo Império. O alto custo da guerra provocou forte endividamento interno e ampliou a dependência do capital britânico, fragilizando ainda mais a estrutura política e econômica imperial.</a:t>
            </a:r>
          </a:p>
          <a:p>
            <a:pPr algn="just">
              <a:lnSpc>
                <a:spcPct val="115000"/>
              </a:lnSpc>
              <a:buNone/>
            </a:pPr>
            <a:r>
              <a:rPr lang="pt-BR" sz="2200" dirty="0">
                <a:latin typeface="Arial Narrow" panose="020B0606020202030204" pitchFamily="34" charset="0"/>
              </a:rPr>
              <a:t>Além disso, o conflito impulsionou o avanço do movimento abolicionista. Muitos escravizados foram enviados ao front como </a:t>
            </a:r>
            <a:r>
              <a:rPr lang="pt-BR" sz="2200" b="1" dirty="0">
                <a:latin typeface="Arial Narrow" panose="020B0606020202030204" pitchFamily="34" charset="0"/>
              </a:rPr>
              <a:t>“Voluntários da Pátria”</a:t>
            </a:r>
            <a:r>
              <a:rPr lang="pt-BR" sz="2200" dirty="0">
                <a:latin typeface="Arial Narrow" panose="020B0606020202030204" pitchFamily="34" charset="0"/>
              </a:rPr>
              <a:t>, sob a promessa de alforria.</a:t>
            </a:r>
          </a:p>
          <a:p>
            <a:pPr algn="just">
              <a:lnSpc>
                <a:spcPct val="115000"/>
              </a:lnSpc>
            </a:pPr>
            <a:r>
              <a:rPr lang="pt-BR" sz="2200" dirty="0">
                <a:latin typeface="Arial Narrow" panose="020B0606020202030204" pitchFamily="34" charset="0"/>
              </a:rPr>
              <a:t>Essa experiência, somada à pressão social crescente, acelerou o processo que resultaria na </a:t>
            </a:r>
            <a:r>
              <a:rPr lang="pt-BR" sz="2200" b="1" dirty="0">
                <a:latin typeface="Arial Narrow" panose="020B0606020202030204" pitchFamily="34" charset="0"/>
              </a:rPr>
              <a:t>Abolição da Escravidão, em 1888</a:t>
            </a:r>
            <a:r>
              <a:rPr lang="pt-BR" sz="2200" dirty="0">
                <a:latin typeface="Arial Narrow" panose="020B0606020202030204" pitchFamily="34" charset="0"/>
              </a:rPr>
              <a:t>.</a:t>
            </a:r>
          </a:p>
          <a:p>
            <a:pPr algn="just">
              <a:lnSpc>
                <a:spcPct val="115000"/>
              </a:lnSpc>
              <a:buNone/>
            </a:pPr>
            <a:endParaRPr lang="pt-BR" sz="2200" dirty="0">
              <a:effectLst/>
              <a:latin typeface="Arial Narrow" panose="020B0606020202030204" pitchFamily="34" charset="0"/>
              <a:ea typeface="Times New Roman" panose="02020603050405020304" pitchFamily="18" charset="0"/>
            </a:endParaRPr>
          </a:p>
        </p:txBody>
      </p:sp>
      <p:sp>
        <p:nvSpPr>
          <p:cNvPr id="5" name="CaixaDeTexto 4">
            <a:extLst>
              <a:ext uri="{FF2B5EF4-FFF2-40B4-BE49-F238E27FC236}">
                <a16:creationId xmlns:a16="http://schemas.microsoft.com/office/drawing/2014/main" id="{746389B0-782C-2DA9-30E3-DF9DEBE8CE76}"/>
              </a:ext>
            </a:extLst>
          </p:cNvPr>
          <p:cNvSpPr txBox="1"/>
          <p:nvPr/>
        </p:nvSpPr>
        <p:spPr>
          <a:xfrm>
            <a:off x="6172201" y="709568"/>
            <a:ext cx="5824985" cy="5924379"/>
          </a:xfrm>
          <a:prstGeom prst="rect">
            <a:avLst/>
          </a:prstGeom>
          <a:noFill/>
        </p:spPr>
        <p:txBody>
          <a:bodyPr wrap="square">
            <a:spAutoFit/>
          </a:bodyPr>
          <a:lstStyle/>
          <a:p>
            <a:pPr algn="r">
              <a:lnSpc>
                <a:spcPct val="115000"/>
              </a:lnSpc>
              <a:buNone/>
            </a:pPr>
            <a:r>
              <a:rPr lang="pt-BR" sz="1600" dirty="0">
                <a:solidFill>
                  <a:srgbClr val="000000"/>
                </a:solidFill>
                <a:effectLst/>
                <a:latin typeface="Arial Narrow" panose="020B0606020202030204" pitchFamily="34" charset="0"/>
                <a:ea typeface="Times New Roman" panose="02020603050405020304" pitchFamily="18" charset="0"/>
              </a:rPr>
              <a:t>Texto de Guilherme Kohler – Adaptado.</a:t>
            </a:r>
            <a:endParaRPr lang="pt-BR" sz="1600" dirty="0">
              <a:effectLst/>
              <a:latin typeface="Arial Narrow" panose="020B0606020202030204" pitchFamily="34" charset="0"/>
              <a:ea typeface="Times New Roman" panose="02020603050405020304" pitchFamily="18" charset="0"/>
            </a:endParaRPr>
          </a:p>
          <a:p>
            <a:pPr algn="r">
              <a:lnSpc>
                <a:spcPct val="115000"/>
              </a:lnSpc>
              <a:buNone/>
            </a:pPr>
            <a:r>
              <a:rPr lang="pt-BR" sz="1600" dirty="0">
                <a:solidFill>
                  <a:srgbClr val="000000"/>
                </a:solidFill>
                <a:effectLst/>
                <a:latin typeface="Arial Narrow" panose="020B0606020202030204" pitchFamily="34" charset="0"/>
                <a:ea typeface="Times New Roman" panose="02020603050405020304" pitchFamily="18" charset="0"/>
              </a:rPr>
              <a:t>Disponível em: https://abre.ai/</a:t>
            </a:r>
            <a:r>
              <a:rPr lang="pt-BR" sz="1600" dirty="0" err="1">
                <a:solidFill>
                  <a:srgbClr val="000000"/>
                </a:solidFill>
                <a:effectLst/>
                <a:latin typeface="Arial Narrow" panose="020B0606020202030204" pitchFamily="34" charset="0"/>
                <a:ea typeface="Times New Roman" panose="02020603050405020304" pitchFamily="18" charset="0"/>
              </a:rPr>
              <a:t>occc</a:t>
            </a:r>
            <a:r>
              <a:rPr lang="pt-BR" sz="1600" dirty="0">
                <a:solidFill>
                  <a:srgbClr val="000000"/>
                </a:solidFill>
                <a:effectLst/>
                <a:latin typeface="Arial Narrow" panose="020B0606020202030204" pitchFamily="34" charset="0"/>
                <a:ea typeface="Times New Roman" panose="02020603050405020304" pitchFamily="18" charset="0"/>
              </a:rPr>
              <a:t>.</a:t>
            </a:r>
            <a:endParaRPr lang="pt-BR" sz="1600" dirty="0">
              <a:effectLst/>
              <a:latin typeface="Arial Narrow" panose="020B0606020202030204" pitchFamily="34" charset="0"/>
              <a:ea typeface="Times New Roman" panose="02020603050405020304" pitchFamily="18" charset="0"/>
            </a:endParaRPr>
          </a:p>
          <a:p>
            <a:pPr algn="r">
              <a:lnSpc>
                <a:spcPct val="115000"/>
              </a:lnSpc>
              <a:buNone/>
            </a:pPr>
            <a:r>
              <a:rPr lang="pt-BR" sz="1600" dirty="0">
                <a:solidFill>
                  <a:srgbClr val="000000"/>
                </a:solidFill>
                <a:effectLst/>
                <a:latin typeface="Arial Narrow" panose="020B0606020202030204" pitchFamily="34" charset="0"/>
                <a:ea typeface="Times New Roman" panose="02020603050405020304" pitchFamily="18" charset="0"/>
              </a:rPr>
              <a:t>Acesso em: 01 dez. 2025.</a:t>
            </a:r>
          </a:p>
          <a:p>
            <a:r>
              <a:rPr lang="pt-BR" b="1" dirty="0"/>
              <a:t> </a:t>
            </a:r>
          </a:p>
          <a:p>
            <a:endParaRPr lang="pt-BR" dirty="0"/>
          </a:p>
          <a:p>
            <a:r>
              <a:rPr lang="pt-BR" sz="2200" b="1" dirty="0">
                <a:latin typeface="Arial Narrow" panose="020B0606020202030204" pitchFamily="34" charset="0"/>
              </a:rPr>
              <a:t>ATIVIDADES</a:t>
            </a:r>
            <a:endParaRPr lang="pt-BR" sz="2200" dirty="0">
              <a:latin typeface="Arial Narrow" panose="020B0606020202030204" pitchFamily="34" charset="0"/>
            </a:endParaRPr>
          </a:p>
          <a:p>
            <a:pPr algn="just">
              <a:lnSpc>
                <a:spcPct val="115000"/>
              </a:lnSpc>
            </a:pPr>
            <a:r>
              <a:rPr lang="pt-BR" sz="2200" b="1" dirty="0">
                <a:latin typeface="Arial Narrow" panose="020B0606020202030204" pitchFamily="34" charset="0"/>
              </a:rPr>
              <a:t>1. </a:t>
            </a:r>
            <a:r>
              <a:rPr lang="pt-BR" sz="2200" dirty="0">
                <a:latin typeface="Arial Narrow" panose="020B0606020202030204" pitchFamily="34" charset="0"/>
              </a:rPr>
              <a:t>Descreva o papel da Inglaterra no contexto da Guerra do Paraguai e avalie como seus interesses econômicos e geopolíticos influenciaram as dinâmicas da Bacia do Prata.</a:t>
            </a:r>
          </a:p>
          <a:p>
            <a:pPr algn="just">
              <a:lnSpc>
                <a:spcPct val="115000"/>
              </a:lnSpc>
            </a:pPr>
            <a:endParaRPr lang="pt-BR" sz="2200" dirty="0">
              <a:latin typeface="Arial Narrow" panose="020B0606020202030204" pitchFamily="34" charset="0"/>
            </a:endParaRPr>
          </a:p>
          <a:p>
            <a:pPr algn="just">
              <a:lnSpc>
                <a:spcPct val="115000"/>
              </a:lnSpc>
            </a:pPr>
            <a:r>
              <a:rPr lang="pt-BR" sz="2200" b="1" dirty="0">
                <a:latin typeface="Arial Narrow" panose="020B0606020202030204" pitchFamily="34" charset="0"/>
              </a:rPr>
              <a:t>2. </a:t>
            </a:r>
            <a:r>
              <a:rPr lang="pt-BR" sz="2200" dirty="0">
                <a:latin typeface="Arial Narrow" panose="020B0606020202030204" pitchFamily="34" charset="0"/>
              </a:rPr>
              <a:t>O texto menciona três versões historiográficas sobre as causas da Guerra do Paraguai. Compare essas interpretações e analise como cada uma delas explica o início do conflito.</a:t>
            </a:r>
          </a:p>
          <a:p>
            <a:pPr algn="just">
              <a:lnSpc>
                <a:spcPct val="115000"/>
              </a:lnSpc>
              <a:buNone/>
            </a:pPr>
            <a:endParaRPr lang="pt-BR" sz="3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64554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A244F30-C47D-AD41-1BD8-8E92ED3B9A5E}"/>
              </a:ext>
            </a:extLst>
          </p:cNvPr>
          <p:cNvSpPr txBox="1"/>
          <p:nvPr/>
        </p:nvSpPr>
        <p:spPr>
          <a:xfrm>
            <a:off x="0" y="627303"/>
            <a:ext cx="5959415" cy="5897961"/>
          </a:xfrm>
          <a:prstGeom prst="rect">
            <a:avLst/>
          </a:prstGeom>
          <a:noFill/>
        </p:spPr>
        <p:txBody>
          <a:bodyPr wrap="square">
            <a:spAutoFit/>
          </a:bodyPr>
          <a:lstStyle/>
          <a:p>
            <a:pPr algn="just">
              <a:lnSpc>
                <a:spcPct val="115000"/>
              </a:lnSpc>
              <a:buNone/>
            </a:pPr>
            <a:r>
              <a:rPr lang="pt-BR" sz="2200" b="1" dirty="0">
                <a:solidFill>
                  <a:srgbClr val="000000"/>
                </a:solidFill>
                <a:effectLst/>
                <a:latin typeface="Arial Narrow" panose="020B0606020202030204" pitchFamily="34" charset="0"/>
                <a:ea typeface="Times New Roman" panose="02020603050405020304" pitchFamily="18" charset="0"/>
              </a:rPr>
              <a:t>Texto II</a:t>
            </a:r>
            <a:endParaRPr lang="pt-BR" sz="2200" dirty="0">
              <a:effectLst/>
              <a:latin typeface="Arial Narrow" panose="020B0606020202030204" pitchFamily="34" charset="0"/>
              <a:ea typeface="Times New Roman" panose="02020603050405020304" pitchFamily="18" charset="0"/>
            </a:endParaRPr>
          </a:p>
          <a:p>
            <a:pPr algn="just">
              <a:lnSpc>
                <a:spcPct val="115000"/>
              </a:lnSpc>
              <a:buNone/>
            </a:pPr>
            <a:r>
              <a:rPr lang="pt-BR" sz="2200" b="1" dirty="0">
                <a:solidFill>
                  <a:srgbClr val="000000"/>
                </a:solidFill>
                <a:effectLst/>
                <a:latin typeface="Arial Narrow" panose="020B0606020202030204" pitchFamily="34" charset="0"/>
                <a:ea typeface="Times New Roman" panose="02020603050405020304" pitchFamily="18" charset="0"/>
              </a:rPr>
              <a:t>Emergência da República no Brasil</a:t>
            </a:r>
          </a:p>
          <a:p>
            <a:pPr algn="just">
              <a:lnSpc>
                <a:spcPct val="115000"/>
              </a:lnSpc>
              <a:buNone/>
            </a:pPr>
            <a:endParaRPr lang="pt-BR" sz="2200" b="1" dirty="0">
              <a:solidFill>
                <a:srgbClr val="000000"/>
              </a:solidFill>
              <a:effectLst/>
              <a:latin typeface="Arial Narrow" panose="020B0606020202030204" pitchFamily="34" charset="0"/>
              <a:ea typeface="Times New Roman" panose="02020603050405020304" pitchFamily="18" charset="0"/>
            </a:endParaRPr>
          </a:p>
          <a:p>
            <a:pPr algn="just">
              <a:lnSpc>
                <a:spcPct val="115000"/>
              </a:lnSpc>
              <a:buNone/>
            </a:pPr>
            <a:r>
              <a:rPr lang="pt-BR" sz="2200" dirty="0">
                <a:latin typeface="Arial Narrow" panose="020B0606020202030204" pitchFamily="34" charset="0"/>
              </a:rPr>
              <a:t>A Proclamação da República, em 15 de novembro de 1889, não foi um acontecimento isolado nem resultado apenas da ação de um pequeno grupo militar. Ela surgiu dentro de um contexto histórico marcado por tensões, transformações sociais e conflitos que enfraqueceram a monarquia e abriram caminho para a mudança de regime.</a:t>
            </a:r>
          </a:p>
          <a:p>
            <a:pPr algn="just">
              <a:lnSpc>
                <a:spcPct val="115000"/>
              </a:lnSpc>
              <a:buNone/>
            </a:pPr>
            <a:r>
              <a:rPr lang="pt-BR" sz="2200" dirty="0">
                <a:latin typeface="Arial Narrow" panose="020B0606020202030204" pitchFamily="34" charset="0"/>
              </a:rPr>
              <a:t>Ao longo das últimas décadas do Império, diferentes setores da sociedade passaram a questionar a capacidade do governo imperial de responder às demandas de um país em expansão econômica e em transformação política.</a:t>
            </a:r>
            <a:endParaRPr lang="pt-BR" sz="2200" dirty="0">
              <a:effectLst/>
              <a:latin typeface="Arial Narrow" panose="020B0606020202030204" pitchFamily="34" charset="0"/>
              <a:ea typeface="Times New Roman" panose="02020603050405020304" pitchFamily="18" charset="0"/>
            </a:endParaRPr>
          </a:p>
        </p:txBody>
      </p:sp>
      <p:sp>
        <p:nvSpPr>
          <p:cNvPr id="5" name="CaixaDeTexto 4">
            <a:extLst>
              <a:ext uri="{FF2B5EF4-FFF2-40B4-BE49-F238E27FC236}">
                <a16:creationId xmlns:a16="http://schemas.microsoft.com/office/drawing/2014/main" id="{52F92EF6-33F5-5D26-0B5B-278F90143B77}"/>
              </a:ext>
            </a:extLst>
          </p:cNvPr>
          <p:cNvSpPr txBox="1"/>
          <p:nvPr/>
        </p:nvSpPr>
        <p:spPr>
          <a:xfrm>
            <a:off x="6096000" y="961400"/>
            <a:ext cx="5861649" cy="3172600"/>
          </a:xfrm>
          <a:prstGeom prst="rect">
            <a:avLst/>
          </a:prstGeom>
          <a:noFill/>
        </p:spPr>
        <p:txBody>
          <a:bodyPr wrap="square">
            <a:spAutoFit/>
          </a:bodyPr>
          <a:lstStyle/>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rPr>
              <a:t>Três grandes crises contribuíram para o desgaste do poder monárquico: a </a:t>
            </a:r>
            <a:r>
              <a:rPr lang="pt-BR" sz="2200" b="1" dirty="0">
                <a:solidFill>
                  <a:srgbClr val="000000"/>
                </a:solidFill>
                <a:effectLst/>
                <a:latin typeface="Arial Narrow" panose="020B0606020202030204" pitchFamily="34" charset="0"/>
                <a:ea typeface="Times New Roman" panose="02020603050405020304" pitchFamily="18" charset="0"/>
              </a:rPr>
              <a:t>Questão Militar</a:t>
            </a:r>
            <a:r>
              <a:rPr lang="pt-BR" sz="2200" dirty="0">
                <a:solidFill>
                  <a:srgbClr val="000000"/>
                </a:solidFill>
                <a:effectLst/>
                <a:latin typeface="Arial Narrow" panose="020B0606020202030204" pitchFamily="34" charset="0"/>
                <a:ea typeface="Times New Roman" panose="02020603050405020304" pitchFamily="18" charset="0"/>
              </a:rPr>
              <a:t>, que expressava o descontentamento do Exército com a interferência política do Imperador; a Questão Religiosa, que revelou conflitos que revelou conflitos entre o Estado e a Igreja Católica; e </a:t>
            </a:r>
            <a:r>
              <a:rPr lang="pt-BR" sz="2200" b="1" dirty="0">
                <a:solidFill>
                  <a:srgbClr val="000000"/>
                </a:solidFill>
                <a:effectLst/>
                <a:latin typeface="Arial Narrow" panose="020B0606020202030204" pitchFamily="34" charset="0"/>
                <a:ea typeface="Times New Roman" panose="02020603050405020304" pitchFamily="18" charset="0"/>
              </a:rPr>
              <a:t>a Questão Escravocrata</a:t>
            </a:r>
            <a:r>
              <a:rPr lang="pt-BR" sz="2200" dirty="0">
                <a:solidFill>
                  <a:srgbClr val="000000"/>
                </a:solidFill>
                <a:effectLst/>
                <a:latin typeface="Arial Narrow" panose="020B0606020202030204" pitchFamily="34" charset="0"/>
                <a:ea typeface="Times New Roman" panose="02020603050405020304" pitchFamily="18" charset="0"/>
              </a:rPr>
              <a:t>, que mostrou o desgaste de um regime que resistia ao fim da escravidão.</a:t>
            </a:r>
            <a:endParaRPr lang="pt-BR" sz="22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4069466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magem 1">
            <a:extLst>
              <a:ext uri="{FF2B5EF4-FFF2-40B4-BE49-F238E27FC236}">
                <a16:creationId xmlns:a16="http://schemas.microsoft.com/office/drawing/2014/main" id="{17893406-5194-4313-5E40-B696B75369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7080" y="565480"/>
            <a:ext cx="8958083" cy="597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7B71AC7B-FFE6-B349-0EA5-FFEC27A29901}"/>
              </a:ext>
            </a:extLst>
          </p:cNvPr>
          <p:cNvSpPr txBox="1"/>
          <p:nvPr/>
        </p:nvSpPr>
        <p:spPr>
          <a:xfrm>
            <a:off x="4807070" y="6507583"/>
            <a:ext cx="5786168" cy="350417"/>
          </a:xfrm>
          <a:prstGeom prst="rect">
            <a:avLst/>
          </a:prstGeom>
          <a:noFill/>
        </p:spPr>
        <p:txBody>
          <a:bodyPr wrap="square">
            <a:spAutoFit/>
          </a:bodyPr>
          <a:lstStyle/>
          <a:p>
            <a:pPr algn="r">
              <a:lnSpc>
                <a:spcPct val="115000"/>
              </a:lnSpc>
              <a:buNone/>
            </a:pPr>
            <a:r>
              <a:rPr lang="pt-BR" sz="1600" dirty="0">
                <a:effectLst/>
                <a:latin typeface="Arial Narrow" panose="020B0606020202030204" pitchFamily="34" charset="0"/>
                <a:ea typeface="Times New Roman" panose="02020603050405020304" pitchFamily="18" charset="0"/>
              </a:rPr>
              <a:t>Fonte: gerado por IA.</a:t>
            </a:r>
          </a:p>
        </p:txBody>
      </p:sp>
    </p:spTree>
    <p:extLst>
      <p:ext uri="{BB962C8B-B14F-4D97-AF65-F5344CB8AC3E}">
        <p14:creationId xmlns:p14="http://schemas.microsoft.com/office/powerpoint/2010/main" val="4238369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22B5375-E8E5-72A4-B7D8-F4A980471256}"/>
              </a:ext>
            </a:extLst>
          </p:cNvPr>
          <p:cNvSpPr txBox="1"/>
          <p:nvPr/>
        </p:nvSpPr>
        <p:spPr>
          <a:xfrm>
            <a:off x="0" y="702923"/>
            <a:ext cx="6002547" cy="5861780"/>
          </a:xfrm>
          <a:prstGeom prst="rect">
            <a:avLst/>
          </a:prstGeom>
          <a:noFill/>
        </p:spPr>
        <p:txBody>
          <a:bodyPr wrap="square">
            <a:spAutoFit/>
          </a:bodyPr>
          <a:lstStyle/>
          <a:p>
            <a:pPr algn="just"/>
            <a:r>
              <a:rPr lang="pt-BR" sz="2200" kern="100" dirty="0">
                <a:solidFill>
                  <a:srgbClr val="000000"/>
                </a:solidFill>
                <a:effectLst/>
                <a:latin typeface="Arial Narrow" panose="020B0606020202030204" pitchFamily="34" charset="0"/>
                <a:ea typeface="Calibri" panose="020F0502020204030204" pitchFamily="34" charset="0"/>
              </a:rPr>
              <a:t>Apesar desse cenário rico e diverso, a participação popular direta foi limitada. A maior parte da população, incluindo pessoas negras recém-libertas, trabalhadores pobres, mulheres e povos indígenas, ficou à margem da decisão política que derrubou a monarquia. A República foi proclamada por um movimento essencialmente militar, apoiado por setores urbanos e elites econômicas que desejavam maior influência na condução do Estado. Assim, embora a mudança de regime tenha sido impulsionada por pressões sociais e disputas de interesse, ela ocorreu de maneira pouco democrática, sem participação ampla da sociedade.</a:t>
            </a:r>
          </a:p>
          <a:p>
            <a:pPr algn="just"/>
            <a:r>
              <a:rPr lang="pt-BR" sz="2200" dirty="0">
                <a:latin typeface="Arial Narrow" panose="020B0606020202030204" pitchFamily="34" charset="0"/>
              </a:rPr>
              <a:t>Reconhecer esse conjunto de elementos, as crises que enfraqueceram o Império, os grupos sociais envolvidos e excluídos, as ideias políticas em circulação e o papel central dos militares, é fundamental para compreender como a República emergiu no Brasil.</a:t>
            </a:r>
          </a:p>
        </p:txBody>
      </p:sp>
      <p:sp>
        <p:nvSpPr>
          <p:cNvPr id="5" name="CaixaDeTexto 4">
            <a:extLst>
              <a:ext uri="{FF2B5EF4-FFF2-40B4-BE49-F238E27FC236}">
                <a16:creationId xmlns:a16="http://schemas.microsoft.com/office/drawing/2014/main" id="{8F9587A2-AAF3-D79E-8741-A41C8F6AECD9}"/>
              </a:ext>
            </a:extLst>
          </p:cNvPr>
          <p:cNvSpPr txBox="1"/>
          <p:nvPr/>
        </p:nvSpPr>
        <p:spPr>
          <a:xfrm>
            <a:off x="6189455" y="702923"/>
            <a:ext cx="5809888" cy="6116354"/>
          </a:xfrm>
          <a:prstGeom prst="rect">
            <a:avLst/>
          </a:prstGeom>
          <a:noFill/>
        </p:spPr>
        <p:txBody>
          <a:bodyPr wrap="square">
            <a:spAutoFit/>
          </a:bodyPr>
          <a:lstStyle/>
          <a:p>
            <a:pPr algn="just">
              <a:lnSpc>
                <a:spcPct val="115000"/>
              </a:lnSpc>
              <a:buNone/>
            </a:pPr>
            <a:r>
              <a:rPr lang="pt-BR" sz="1800" dirty="0">
                <a:solidFill>
                  <a:srgbClr val="000000"/>
                </a:solidFill>
                <a:effectLst/>
                <a:latin typeface="Arial" panose="020B0604020202020204" pitchFamily="34" charset="0"/>
                <a:ea typeface="Times New Roman" panose="02020603050405020304" pitchFamily="18" charset="0"/>
              </a:rPr>
              <a:t>Essa leitura histórica permite perceber que transformações políticas são resultado da interação entre diferentes forças sociais, nem sempre de forma equilibrada, e nos ajuda a refletir sobre os desafios da participação cidadã na construção da vida pública até os dias atuais.</a:t>
            </a:r>
          </a:p>
          <a:p>
            <a:pPr algn="r">
              <a:lnSpc>
                <a:spcPct val="115000"/>
              </a:lnSpc>
              <a:buNone/>
            </a:pPr>
            <a:r>
              <a:rPr lang="pt-BR" sz="800" dirty="0">
                <a:solidFill>
                  <a:srgbClr val="000000"/>
                </a:solidFill>
                <a:latin typeface="Arial" panose="020B0604020202020204" pitchFamily="34" charset="0"/>
                <a:ea typeface="Times New Roman" panose="02020603050405020304" pitchFamily="18" charset="0"/>
              </a:rPr>
              <a:t>Elaborado para fins didáticos.</a:t>
            </a:r>
          </a:p>
          <a:p>
            <a:pPr algn="r">
              <a:lnSpc>
                <a:spcPct val="115000"/>
              </a:lnSpc>
              <a:buNone/>
            </a:pPr>
            <a:r>
              <a:rPr lang="pt-BR" sz="800" dirty="0">
                <a:solidFill>
                  <a:srgbClr val="000000"/>
                </a:solidFill>
                <a:effectLst/>
                <a:latin typeface="Arial" panose="020B0604020202020204" pitchFamily="34" charset="0"/>
                <a:ea typeface="Times New Roman" panose="02020603050405020304" pitchFamily="18" charset="0"/>
              </a:rPr>
              <a:t>Equipe NUREDI.</a:t>
            </a:r>
          </a:p>
          <a:p>
            <a:pPr algn="just">
              <a:lnSpc>
                <a:spcPct val="115000"/>
              </a:lnSpc>
            </a:pPr>
            <a:r>
              <a:rPr lang="pt-BR" sz="2200" b="1" dirty="0">
                <a:latin typeface="Arial Narrow" panose="020B0606020202030204" pitchFamily="34" charset="0"/>
              </a:rPr>
              <a:t>ATIVIDADES</a:t>
            </a:r>
            <a:endParaRPr lang="pt-BR" sz="2200" dirty="0">
              <a:latin typeface="Arial Narrow" panose="020B0606020202030204" pitchFamily="34" charset="0"/>
            </a:endParaRPr>
          </a:p>
          <a:p>
            <a:pPr algn="just">
              <a:lnSpc>
                <a:spcPct val="115000"/>
              </a:lnSpc>
            </a:pPr>
            <a:r>
              <a:rPr lang="pt-BR" sz="2200" b="1" dirty="0">
                <a:latin typeface="Arial Narrow" panose="020B0606020202030204" pitchFamily="34" charset="0"/>
              </a:rPr>
              <a:t>3. </a:t>
            </a:r>
            <a:r>
              <a:rPr lang="pt-BR" sz="2200" dirty="0">
                <a:latin typeface="Arial Narrow" panose="020B0606020202030204" pitchFamily="34" charset="0"/>
              </a:rPr>
              <a:t>Como as crises desencadeadas durante o sistema monárquico, contribuíram para enfraquecer a autoridade do Império e abrir espaço para a ascensão do movimento republicano?</a:t>
            </a:r>
          </a:p>
          <a:p>
            <a:pPr algn="just">
              <a:lnSpc>
                <a:spcPct val="115000"/>
              </a:lnSpc>
            </a:pPr>
            <a:endParaRPr lang="pt-BR" sz="2200" dirty="0">
              <a:latin typeface="Arial Narrow" panose="020B0606020202030204" pitchFamily="34" charset="0"/>
            </a:endParaRPr>
          </a:p>
          <a:p>
            <a:pPr algn="just">
              <a:lnSpc>
                <a:spcPct val="115000"/>
              </a:lnSpc>
            </a:pPr>
            <a:r>
              <a:rPr lang="pt-BR" sz="2200" b="1" dirty="0">
                <a:latin typeface="Arial Narrow" panose="020B0606020202030204" pitchFamily="34" charset="0"/>
              </a:rPr>
              <a:t>4. </a:t>
            </a:r>
            <a:r>
              <a:rPr lang="pt-BR" sz="2200" dirty="0">
                <a:latin typeface="Arial Narrow" panose="020B0606020202030204" pitchFamily="34" charset="0"/>
              </a:rPr>
              <a:t>De que maneira a abolição da escravidão, em 1888, alterou a estrutura econômica e política do Brasil e impactou a relação entre a elite agrária e a monarquia?</a:t>
            </a:r>
          </a:p>
          <a:p>
            <a:pPr algn="just">
              <a:lnSpc>
                <a:spcPct val="115000"/>
              </a:lnSpc>
              <a:buNone/>
            </a:pPr>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27037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94D88FE-D8BD-0142-02B2-2ECFF66FA6DE}"/>
              </a:ext>
            </a:extLst>
          </p:cNvPr>
          <p:cNvSpPr txBox="1"/>
          <p:nvPr/>
        </p:nvSpPr>
        <p:spPr>
          <a:xfrm>
            <a:off x="71167" y="891274"/>
            <a:ext cx="5829301" cy="5122364"/>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movimento de 15 de novembro de 1889 é mais considerado um “golpe” do que uma revolução popular. O que isso revela sobre a participação da sociedade brasileira na formação da República?</a:t>
            </a:r>
          </a:p>
          <a:p>
            <a:pPr algn="just">
              <a:lnSpc>
                <a:spcPct val="115000"/>
              </a:lnSpc>
              <a:spcAft>
                <a:spcPts val="800"/>
              </a:spcAft>
            </a:pPr>
            <a:endParaRPr lang="pt-BR" sz="2200" dirty="0">
              <a:latin typeface="Arial Narrow" panose="020B0606020202030204" pitchFamily="34" charset="0"/>
            </a:endParaRPr>
          </a:p>
          <a:p>
            <a:pPr algn="just"/>
            <a:r>
              <a:rPr lang="pt-BR" sz="2200" b="1" dirty="0">
                <a:latin typeface="Arial Narrow" panose="020B0606020202030204" pitchFamily="34" charset="0"/>
              </a:rPr>
              <a:t>6. </a:t>
            </a:r>
            <a:r>
              <a:rPr lang="pt-BR" sz="2200" dirty="0">
                <a:latin typeface="Arial Narrow" panose="020B0606020202030204" pitchFamily="34" charset="0"/>
              </a:rPr>
              <a:t>(Mackenzie - Adaptada) O povo assistiu aquilo bestializado, atônito, surpreso, sem conhecer o que significava. Muitos acreditavam sinceramente estar vendo uma parada. Aristides Lobo.</a:t>
            </a:r>
          </a:p>
          <a:p>
            <a:pPr algn="just"/>
            <a:r>
              <a:rPr lang="pt-BR" sz="2200" dirty="0">
                <a:latin typeface="Arial Narrow" panose="020B0606020202030204" pitchFamily="34" charset="0"/>
              </a:rPr>
              <a:t>O texto refere-se à Proclamação da República, em 15 de novembro de 1889. Podemos, então, concluir que:</a:t>
            </a:r>
          </a:p>
          <a:p>
            <a:pPr algn="just">
              <a:lnSpc>
                <a:spcPct val="115000"/>
              </a:lnSpc>
              <a:spcAft>
                <a:spcPts val="800"/>
              </a:spcAft>
              <a:buNone/>
            </a:pPr>
            <a:endPar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A36FB047-55E5-ECCA-A283-71AF9679CA48}"/>
              </a:ext>
            </a:extLst>
          </p:cNvPr>
          <p:cNvSpPr txBox="1"/>
          <p:nvPr/>
        </p:nvSpPr>
        <p:spPr>
          <a:xfrm>
            <a:off x="6161416" y="891274"/>
            <a:ext cx="5829301" cy="4493538"/>
          </a:xfrm>
          <a:prstGeom prst="rect">
            <a:avLst/>
          </a:prstGeom>
          <a:noFill/>
        </p:spPr>
        <p:txBody>
          <a:bodyPr wrap="square">
            <a:spAutoFit/>
          </a:bodyPr>
          <a:lstStyle/>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(A) O movimento contou com sólido apoio popular, luta armada e resistência violenta dos monarquistas.</a:t>
            </a:r>
          </a:p>
          <a:p>
            <a:pPr algn="just"/>
            <a:r>
              <a:rPr lang="pt-BR" sz="2200" dirty="0">
                <a:latin typeface="Arial Narrow" panose="020B0606020202030204" pitchFamily="34" charset="0"/>
              </a:rPr>
              <a:t>(B) A proclamação vitoriosa resultou da conjugação de parte do exército, fazendeiros do oeste paulista e classes médias urbanas.</a:t>
            </a:r>
          </a:p>
          <a:p>
            <a:pPr algn="just"/>
            <a:r>
              <a:rPr lang="pt-BR" sz="2200" dirty="0">
                <a:latin typeface="Arial Narrow" panose="020B0606020202030204" pitchFamily="34" charset="0"/>
              </a:rPr>
              <a:t>(C) A Guerra do Paraguai não teve relação com o crescimento das ideias republicanas e positivistas, fundamentais para o advento da república.</a:t>
            </a:r>
          </a:p>
          <a:p>
            <a:pPr algn="just"/>
            <a:r>
              <a:rPr lang="pt-BR" sz="2200" dirty="0">
                <a:latin typeface="Arial Narrow" panose="020B0606020202030204" pitchFamily="34" charset="0"/>
              </a:rPr>
              <a:t>(D) As críticas à centralização monárquica e o surgimento de novos segmentos sociais não tiveram influência no sucesso do movimento republicano. </a:t>
            </a:r>
          </a:p>
        </p:txBody>
      </p:sp>
    </p:spTree>
    <p:extLst>
      <p:ext uri="{BB962C8B-B14F-4D97-AF65-F5344CB8AC3E}">
        <p14:creationId xmlns:p14="http://schemas.microsoft.com/office/powerpoint/2010/main" val="353247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D289373-B85D-2750-7B00-06627DBA6C5E}"/>
              </a:ext>
            </a:extLst>
          </p:cNvPr>
          <p:cNvSpPr txBox="1"/>
          <p:nvPr/>
        </p:nvSpPr>
        <p:spPr>
          <a:xfrm>
            <a:off x="0" y="1627488"/>
            <a:ext cx="5959415" cy="2599109"/>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TEMÁTICA:</a:t>
            </a:r>
            <a:r>
              <a:rPr lang="pt-BR" sz="2200" b="1" kern="1800" dirty="0">
                <a:effectLst/>
                <a:latin typeface="Arial Narrow" panose="020B0606020202030204" pitchFamily="34" charset="0"/>
                <a:ea typeface="Times New Roman" panose="02020603050405020304" pitchFamily="18" charset="0"/>
                <a:cs typeface="Times New Roman" panose="02020603050405020304" pitchFamily="18" charset="0"/>
              </a:rPr>
              <a:t> República brasileira.</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Habilidades do DCGO - Ampliado: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(GO-EF09HI03-A) Analisar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Lei de Terras de 1850</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relacionando seus desdobramentos com a organização fundiária do Brasil, bem como sua influência sobre a inserção do negro na sociedade brasileira.</a:t>
            </a:r>
          </a:p>
        </p:txBody>
      </p:sp>
      <p:sp>
        <p:nvSpPr>
          <p:cNvPr id="6" name="CaixaDeTexto 5">
            <a:extLst>
              <a:ext uri="{FF2B5EF4-FFF2-40B4-BE49-F238E27FC236}">
                <a16:creationId xmlns:a16="http://schemas.microsoft.com/office/drawing/2014/main" id="{E2FC44C7-B9BE-54FB-8D4E-21D0E4993CEF}"/>
              </a:ext>
            </a:extLst>
          </p:cNvPr>
          <p:cNvSpPr txBox="1"/>
          <p:nvPr/>
        </p:nvSpPr>
        <p:spPr>
          <a:xfrm>
            <a:off x="6091687" y="807662"/>
            <a:ext cx="5972355" cy="5632247"/>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 de Terras: a reafirmação da estrutura latifundiária no Brasil</a:t>
            </a:r>
          </a:p>
          <a:p>
            <a:pPr algn="just">
              <a:lnSpc>
                <a:spcPct val="115000"/>
              </a:lnSpc>
              <a:spcAft>
                <a:spcPts val="800"/>
              </a:spcAft>
              <a:buNone/>
            </a:pPr>
            <a:r>
              <a:rPr lang="pt-BR" sz="2200" dirty="0">
                <a:latin typeface="Arial Narrow" panose="020B0606020202030204" pitchFamily="34" charset="0"/>
              </a:rPr>
              <a:t>A Lei de Terras de 1850 (Lei nº 601) extinguiu o sistema de sesmarias no Brasil, estabelecendo a compra e venda como única forma de acesso à terra, o que consolidou a concentração fundiária em grandes propriedades.</a:t>
            </a:r>
          </a:p>
          <a:p>
            <a:pPr algn="just">
              <a:lnSpc>
                <a:spcPct val="115000"/>
              </a:lnSpc>
              <a:spcAft>
                <a:spcPts val="800"/>
              </a:spcAft>
            </a:pPr>
            <a:r>
              <a:rPr lang="pt-BR" sz="2200" dirty="0">
                <a:latin typeface="Arial Narrow" panose="020B0606020202030204" pitchFamily="34" charset="0"/>
              </a:rPr>
              <a:t>Vamos entender um pouco sobre o que foi a Lei de Terras e como suas implicações se refletem na nossa sociedade até os dias de hoje.</a:t>
            </a:r>
          </a:p>
          <a:p>
            <a:pPr algn="just">
              <a:lnSpc>
                <a:spcPct val="115000"/>
              </a:lnSpc>
              <a:spcAft>
                <a:spcPts val="8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4585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3EEEEC4-0D19-0CBD-3E1B-F8E40EF9BD23}"/>
              </a:ext>
            </a:extLst>
          </p:cNvPr>
          <p:cNvSpPr txBox="1"/>
          <p:nvPr/>
        </p:nvSpPr>
        <p:spPr>
          <a:xfrm>
            <a:off x="0" y="858841"/>
            <a:ext cx="6094562" cy="5140318"/>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contexto da criação da Lei de Terras</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decreto da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 de Terras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Brasil ocorreu em meio a um contexto de transformações do século XIX e avanço do capitalismo industrial, com pressões externas e internas por mudanças. </a:t>
            </a:r>
          </a:p>
          <a:p>
            <a:pPr algn="just">
              <a:lnSpc>
                <a:spcPct val="115000"/>
              </a:lnSpc>
              <a:spcAft>
                <a:spcPts val="800"/>
              </a:spcAft>
            </a:pPr>
            <a:r>
              <a:rPr lang="pt-BR" sz="2200" dirty="0">
                <a:latin typeface="Arial Narrow" panose="020B0606020202030204" pitchFamily="34" charset="0"/>
              </a:rPr>
              <a:t>No campo externo, nações industrializadas, como a França e a Inglaterra, buscando cada vez mais expandir os mercados consumidores para seus produtos, pressionavam os demais países a se adequarem a esse novo sistema.</a:t>
            </a:r>
          </a:p>
          <a:p>
            <a:pPr algn="just">
              <a:lnSpc>
                <a:spcPct val="115000"/>
              </a:lnSpc>
              <a:spcAft>
                <a:spcPts val="8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09DD882-378C-35DA-2D72-BAF7A08C51FE}"/>
              </a:ext>
            </a:extLst>
          </p:cNvPr>
          <p:cNvSpPr txBox="1"/>
          <p:nvPr/>
        </p:nvSpPr>
        <p:spPr>
          <a:xfrm>
            <a:off x="6323161" y="1075289"/>
            <a:ext cx="5745194" cy="5509200"/>
          </a:xfrm>
          <a:prstGeom prst="rect">
            <a:avLst/>
          </a:prstGeom>
          <a:noFill/>
        </p:spPr>
        <p:txBody>
          <a:bodyPr wrap="square">
            <a:spAutoFit/>
          </a:bodyPr>
          <a:lstStyle/>
          <a:p>
            <a:pPr algn="just"/>
            <a:r>
              <a:rPr lang="pt-BR" sz="2200" kern="100" dirty="0">
                <a:solidFill>
                  <a:srgbClr val="000000"/>
                </a:solidFill>
                <a:effectLst/>
                <a:latin typeface="Arial Narrow" panose="020B0606020202030204" pitchFamily="34" charset="0"/>
                <a:ea typeface="Calibri" panose="020F0502020204030204" pitchFamily="34" charset="0"/>
              </a:rPr>
              <a:t>Já internamente, o país passava por um intenso período de mudanças políticas e econômicas. A vinda da Família Real Portuguesa ao Brasil, em 1808, e a consequente abertura dos portos às nações amigas, romperam com o exclusivismo português sobre o comércio de produtos na colônia (o chamado pacto colonial), possibilitando a entrada de produtos industrializados no país advindos, principalmente, da Inglaterra. Esses pontos aceleraram a independência em 1822. </a:t>
            </a:r>
          </a:p>
          <a:p>
            <a:pPr algn="just"/>
            <a:r>
              <a:rPr lang="pt-BR" sz="2200" dirty="0">
                <a:latin typeface="Arial Narrow" panose="020B0606020202030204" pitchFamily="34" charset="0"/>
              </a:rPr>
              <a:t>Desde a Independência, a questão da posse de terras no país havia ficado em aberto, já que no tempo da colônia, as terras eram concedidas pela Coroa no regime de sesmarias, o qual foi suspenso pelo Imperador já no início do seu governo.</a:t>
            </a:r>
          </a:p>
          <a:p>
            <a:pPr algn="just"/>
            <a:endParaRPr lang="pt-BR" sz="2200" dirty="0">
              <a:latin typeface="Arial Narrow" panose="020B0606020202030204" pitchFamily="34" charset="0"/>
            </a:endParaRPr>
          </a:p>
        </p:txBody>
      </p:sp>
    </p:spTree>
    <p:extLst>
      <p:ext uri="{BB962C8B-B14F-4D97-AF65-F5344CB8AC3E}">
        <p14:creationId xmlns:p14="http://schemas.microsoft.com/office/powerpoint/2010/main" val="3278685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696A3DB-6DAA-90EE-6CDB-1143D87C2CF7}"/>
              </a:ext>
            </a:extLst>
          </p:cNvPr>
          <p:cNvSpPr txBox="1"/>
          <p:nvPr/>
        </p:nvSpPr>
        <p:spPr>
          <a:xfrm>
            <a:off x="0" y="897147"/>
            <a:ext cx="5969479" cy="5221879"/>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Havia, então, a necessidade da criação de uma nova lei que regulamentasse a temática fundiária, a partir de uma perspectiva moderna, na qual a terra era entendida como mercadoria. </a:t>
            </a:r>
            <a:r>
              <a:rPr lang="pt-BR" sz="2200" dirty="0">
                <a:latin typeface="Arial Narrow" panose="020B0606020202030204" pitchFamily="34" charset="0"/>
              </a:rPr>
              <a:t>Ainda nesse contexto, as constantes pressões internacionais pelo fim da escravidão, vindas, principalmente, da Inglaterra, acarretaram a aprovação da Lei Eusébio de Queirós, que pôs um fim ao tráfico de escravos no Brasil, em 4 de setembro de 1850 – ou seja, apenas 14 dias antes da aprovação da Lei de Terras.</a:t>
            </a:r>
          </a:p>
          <a:p>
            <a:pPr algn="just">
              <a:lnSpc>
                <a:spcPct val="115000"/>
              </a:lnSpc>
              <a:spcAft>
                <a:spcPts val="800"/>
              </a:spcAft>
              <a:buNone/>
            </a:pPr>
            <a:r>
              <a:rPr lang="pt-BR" sz="2200" dirty="0">
                <a:latin typeface="Arial Narrow" panose="020B0606020202030204" pitchFamily="34" charset="0"/>
              </a:rPr>
              <a:t>Observa-se, portanto, que uma mudança de paradigma estava em curso no país, especialmente em relação à necessidade de substituição da mão de obra escrava nas fazendas.</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365F2230-AD5B-1DD9-BFB1-8414F75D21A0}"/>
              </a:ext>
            </a:extLst>
          </p:cNvPr>
          <p:cNvSpPr txBox="1"/>
          <p:nvPr/>
        </p:nvSpPr>
        <p:spPr>
          <a:xfrm>
            <a:off x="6096000" y="897147"/>
            <a:ext cx="5969479" cy="5324471"/>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Dessa forma, a Lei de Terras viria também para ajudar a sanar esse problema, a partir do incentivo à vinda de imigrantes, principalmente aqueles vindos da Europa – já demonstrando um forte componente racial na formulação dessa lei.</a:t>
            </a:r>
          </a:p>
          <a:p>
            <a:pPr algn="just">
              <a:lnSpc>
                <a:spcPct val="115000"/>
              </a:lnSpc>
              <a:spcAft>
                <a:spcPts val="800"/>
              </a:spcAft>
            </a:pPr>
            <a:r>
              <a:rPr lang="pt-BR" sz="2200" dirty="0">
                <a:latin typeface="Arial Narrow" panose="020B0606020202030204" pitchFamily="34" charset="0"/>
              </a:rPr>
              <a:t>Antes da aprovação da Lei de Terras, já havia discussões a respeito do tema, lideradas, principalmente, pelo político José Bonifácio e pelo padre Diogo Feijó. Bonifácio defendia a regularização das posses de terra, instituindo a necessidade do cultivo, impondo que as terras não cultivadas deveriam retornar ao patrimônio nacional.</a:t>
            </a:r>
          </a:p>
          <a:p>
            <a:pPr algn="just">
              <a:lnSpc>
                <a:spcPct val="115000"/>
              </a:lnSpc>
              <a:spcAft>
                <a:spcPts val="8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4616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BD959EC-C87C-BB08-DB78-FC543A03E8F8}"/>
              </a:ext>
            </a:extLst>
          </p:cNvPr>
          <p:cNvSpPr txBox="1"/>
          <p:nvPr/>
        </p:nvSpPr>
        <p:spPr>
          <a:xfrm>
            <a:off x="71168" y="1105543"/>
            <a:ext cx="5881058" cy="5662576"/>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caráter excludente da Lei de Terras </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Calibri" panose="020F0502020204030204" pitchFamily="34" charset="0"/>
              </a:rPr>
              <a:t>As determinações da Lei de Terras incluíam a regularização fundiária, a partir de:</a:t>
            </a:r>
          </a:p>
          <a:p>
            <a:pPr algn="just"/>
            <a:r>
              <a:rPr lang="pt-BR" sz="2200" dirty="0">
                <a:latin typeface="Arial Narrow" panose="020B0606020202030204" pitchFamily="34" charset="0"/>
              </a:rPr>
              <a:t>(i) a não tolerância à invasão de terras públicas;</a:t>
            </a:r>
          </a:p>
          <a:p>
            <a:pPr algn="just"/>
            <a:r>
              <a:rPr lang="pt-BR" sz="2200" dirty="0">
                <a:latin typeface="Arial Narrow" panose="020B0606020202030204" pitchFamily="34" charset="0"/>
              </a:rPr>
              <a:t>(</a:t>
            </a:r>
            <a:r>
              <a:rPr lang="pt-BR" sz="2200" dirty="0" err="1">
                <a:latin typeface="Arial Narrow" panose="020B0606020202030204" pitchFamily="34" charset="0"/>
              </a:rPr>
              <a:t>ii</a:t>
            </a:r>
            <a:r>
              <a:rPr lang="pt-BR" sz="2200" dirty="0">
                <a:latin typeface="Arial Narrow" panose="020B0606020202030204" pitchFamily="34" charset="0"/>
              </a:rPr>
              <a:t>) o perdão aos grandes proprietários de terra que haviam descumprido a exigência de cultivar suas sesmarias; e</a:t>
            </a:r>
          </a:p>
          <a:p>
            <a:pPr algn="just"/>
            <a:r>
              <a:rPr lang="pt-BR" sz="2200" dirty="0">
                <a:latin typeface="Arial Narrow" panose="020B0606020202030204" pitchFamily="34" charset="0"/>
              </a:rPr>
              <a:t>(</a:t>
            </a:r>
            <a:r>
              <a:rPr lang="pt-BR" sz="2200" dirty="0" err="1">
                <a:latin typeface="Arial Narrow" panose="020B0606020202030204" pitchFamily="34" charset="0"/>
              </a:rPr>
              <a:t>iii</a:t>
            </a:r>
            <a:r>
              <a:rPr lang="pt-BR" sz="2200" dirty="0">
                <a:latin typeface="Arial Narrow" panose="020B0606020202030204" pitchFamily="34" charset="0"/>
              </a:rPr>
              <a:t>) a normalização das terras dos grandes posseiros, que ganharam uma escritura para suas terras.</a:t>
            </a:r>
          </a:p>
          <a:p>
            <a:pPr algn="just"/>
            <a:r>
              <a:rPr lang="pt-BR" sz="2200" dirty="0">
                <a:latin typeface="Arial Narrow" panose="020B0606020202030204" pitchFamily="34" charset="0"/>
              </a:rPr>
              <a:t>Já para os camponeses, pequenos proprietários rurais, coube a cobrança de altas taxas para a regularização de suas propriedades.</a:t>
            </a:r>
          </a:p>
          <a:p>
            <a:pPr algn="just">
              <a:buNone/>
            </a:pPr>
            <a:r>
              <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Aliado a isso, o governo procurou incentivar cada vez mais a vinda de imigrantes europeus ao Brasil, com um duplo objetivo: aumentar o número de trabalhadores livres,</a:t>
            </a:r>
            <a:endParaRPr lang="pt-BR" sz="2200" dirty="0">
              <a:latin typeface="Arial Narrow" panose="020B0606020202030204" pitchFamily="34" charset="0"/>
            </a:endParaRPr>
          </a:p>
        </p:txBody>
      </p:sp>
      <p:sp>
        <p:nvSpPr>
          <p:cNvPr id="5" name="CaixaDeTexto 4">
            <a:extLst>
              <a:ext uri="{FF2B5EF4-FFF2-40B4-BE49-F238E27FC236}">
                <a16:creationId xmlns:a16="http://schemas.microsoft.com/office/drawing/2014/main" id="{375FFF21-0A06-9733-5F4B-6139E4F51861}"/>
              </a:ext>
            </a:extLst>
          </p:cNvPr>
          <p:cNvSpPr txBox="1"/>
          <p:nvPr/>
        </p:nvSpPr>
        <p:spPr>
          <a:xfrm>
            <a:off x="6239776" y="1105543"/>
            <a:ext cx="5737282" cy="5087034"/>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 substituiriam a mão de obra escrava, e </a:t>
            </a:r>
            <a:r>
              <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promover o embranquecimento da população,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uma política racista baseada em teses eugenistas.</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Calibri" panose="020F0502020204030204" pitchFamily="34" charset="0"/>
              </a:rPr>
              <a:t>Um outro objetivo evidente da Lei de Terras era impedir que os ex-escravos e os imigrantes pobres europeus se tornassem proprietários de terras, já que as altas taxas cobradas para regularizar a posse de terra tornavam impossível que pessoas sem grandes recursos se tornassem proprietárias de terra.</a:t>
            </a:r>
          </a:p>
          <a:p>
            <a:pPr algn="just">
              <a:buNone/>
            </a:pPr>
            <a:r>
              <a:rPr lang="pt-BR" sz="2200" dirty="0">
                <a:latin typeface="Arial Narrow" panose="020B0606020202030204" pitchFamily="34" charset="0"/>
              </a:rPr>
              <a:t>Juntando isso à ilegalidade da invasão e ocupação de terras na zona rural, bem como à expulsão dos pequenos posseiros de seus antigos lotes, buscou-se gerar um enorme contingente de mão de obra assalariada que abasteceria as grandes fazendas.</a:t>
            </a:r>
          </a:p>
        </p:txBody>
      </p:sp>
    </p:spTree>
    <p:extLst>
      <p:ext uri="{BB962C8B-B14F-4D97-AF65-F5344CB8AC3E}">
        <p14:creationId xmlns:p14="http://schemas.microsoft.com/office/powerpoint/2010/main" val="3470237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AE27DC7-97F8-4373-31D5-1131084247D8}"/>
              </a:ext>
            </a:extLst>
          </p:cNvPr>
          <p:cNvSpPr txBox="1"/>
          <p:nvPr/>
        </p:nvSpPr>
        <p:spPr>
          <a:xfrm>
            <a:off x="166058" y="958792"/>
            <a:ext cx="5751663" cy="5816400"/>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Quais as principais consequências da Lei de Terras?</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principal consequência da Lei de Terras foi a reafirmação da estrutura latifundiária no Brasil. Com a regularização das escrituras das grandes propriedades e as dificuldades impostas aos pequenos produtores, a posição dos latifundiários foi vitoriosa, reafirmando seu poder num Brasil majoritariamente rural.</a:t>
            </a:r>
          </a:p>
          <a:p>
            <a:pPr algn="just">
              <a:lnSpc>
                <a:spcPct val="115000"/>
              </a:lnSpc>
              <a:spcAft>
                <a:spcPts val="800"/>
              </a:spcAft>
            </a:pPr>
            <a:r>
              <a:rPr lang="pt-BR" sz="2200" dirty="0">
                <a:latin typeface="Arial Narrow" panose="020B0606020202030204" pitchFamily="34" charset="0"/>
              </a:rPr>
              <a:t>Nesse sentido, o poder dos sesmeiros e grandes posseiros, que antes era medido pelo seu número de escravos, passou a ser medido pela vastidão de suas terras.</a:t>
            </a:r>
          </a:p>
          <a:p>
            <a:pPr algn="just">
              <a:lnSpc>
                <a:spcPct val="115000"/>
              </a:lnSpc>
              <a:spcAft>
                <a:spcPts val="8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FFC6FDE9-66E6-8C3E-D92A-02224C5D27CD}"/>
              </a:ext>
            </a:extLst>
          </p:cNvPr>
          <p:cNvSpPr txBox="1"/>
          <p:nvPr/>
        </p:nvSpPr>
        <p:spPr>
          <a:xfrm>
            <a:off x="6113253" y="1243464"/>
            <a:ext cx="5832176" cy="4832541"/>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Mantendo-se a estrutura do latifúndio, observa-se que a Lei de Terras gerou um enorme atraso técnico na agricultura brasileira, já que a existência de grandes propriedades permitia que os fazendeiros expandissem suas plantações, à medida que a capacidade de produção da terra se esgotava, avançando as fronteiras agrícolas e promovendo um progressivo </a:t>
            </a:r>
            <a:r>
              <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desmatamento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destruição dos ecossistemas – práticas vistas até os dias de hoje.</a:t>
            </a:r>
          </a:p>
          <a:p>
            <a:pPr algn="just">
              <a:lnSpc>
                <a:spcPct val="115000"/>
              </a:lnSpc>
              <a:spcAft>
                <a:spcPts val="800"/>
              </a:spcAft>
              <a:buNone/>
            </a:pPr>
            <a:r>
              <a:rPr lang="pt-BR" sz="2200" dirty="0">
                <a:latin typeface="Arial Narrow" panose="020B0606020202030204" pitchFamily="34" charset="0"/>
              </a:rPr>
              <a:t>Outro efeito da Lei foi o surgimento dos trabalhadores rurais sem-terra, pela dificuldade do acesso aos lotes, tornando comum a violência no campo.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5763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6C6B05B-46B7-AE0A-5926-2EE33500B558}"/>
              </a:ext>
            </a:extLst>
          </p:cNvPr>
          <p:cNvSpPr txBox="1"/>
          <p:nvPr/>
        </p:nvSpPr>
        <p:spPr>
          <a:xfrm>
            <a:off x="77638" y="696051"/>
            <a:ext cx="5881059" cy="5358326"/>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Nesse sentido, é importante destacar também que, apesar de promover a regularização fundiária, a Lei de Terras não extinguiu a prática de falsificação de documentos (também chamada de </a:t>
            </a:r>
            <a:r>
              <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grilagem</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fim de obter terras sem o </a:t>
            </a:r>
            <a:r>
              <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controle do Estado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b="1" dirty="0">
                <a:latin typeface="Arial Narrow" panose="020B0606020202030204" pitchFamily="34" charset="0"/>
              </a:rPr>
              <a:t> ATIVIDADES</a:t>
            </a:r>
            <a:endParaRPr lang="pt-BR" sz="2200" dirty="0">
              <a:latin typeface="Arial Narrow" panose="020B0606020202030204" pitchFamily="34" charset="0"/>
            </a:endParaRPr>
          </a:p>
          <a:p>
            <a:pPr algn="just"/>
            <a:r>
              <a:rPr lang="pt-BR" sz="2200" b="1" dirty="0">
                <a:latin typeface="Arial Narrow" panose="020B0606020202030204" pitchFamily="34" charset="0"/>
              </a:rPr>
              <a:t>7.</a:t>
            </a:r>
            <a:r>
              <a:rPr lang="pt-BR" sz="2200" dirty="0">
                <a:latin typeface="Arial Narrow" panose="020B0606020202030204" pitchFamily="34" charset="0"/>
              </a:rPr>
              <a:t> (FATEC - ADAPTADA) Promulgada em 1850, a chamada Lei de Terras determinou as normas sobre a posse, manutenção, uso e comercialização das terras no período do Segundo Reinado, modificando as relações fundiárias no Brasil.</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A partir desta data, ficou estabelecido que as terras</a:t>
            </a:r>
          </a:p>
          <a:p>
            <a:pPr algn="just">
              <a:lnSpc>
                <a:spcPct val="115000"/>
              </a:lnSpc>
              <a:spcAft>
                <a:spcPts val="8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89A01392-78CB-869C-04FE-B8C0861F1C98}"/>
              </a:ext>
            </a:extLst>
          </p:cNvPr>
          <p:cNvSpPr txBox="1"/>
          <p:nvPr/>
        </p:nvSpPr>
        <p:spPr>
          <a:xfrm>
            <a:off x="6096000" y="970232"/>
            <a:ext cx="5881059" cy="5427063"/>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seriam tomadas pelo Estado e transformadas em cooperativas, visando aumentar a produtividade e combater o problema da fome nas cidades.</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seriam demarcadas e entregues a membros da aristocracia imperial, em regime de administração que ficou conhecido como Capitanias Hereditárias.</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passaria a ser adquiridas por meio de compra e venda ou por doação do Estado, com registro em cartório, ficando proibida a obtenção de terras por meio de ocupação.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seriam divididas em pequenos lotes e distribuídas a escravos alforriados e imigrantes europeus, em um sistema que ficou conhecido como colonato.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8428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36217E8-C77C-0EE7-B5A4-D1D9F989F22C}"/>
              </a:ext>
            </a:extLst>
          </p:cNvPr>
          <p:cNvSpPr txBox="1"/>
          <p:nvPr/>
        </p:nvSpPr>
        <p:spPr>
          <a:xfrm>
            <a:off x="114300" y="1225749"/>
            <a:ext cx="5846553" cy="5462457"/>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(FGV SP - ADAPTADA) Já no artigo 1°, a Lei n° 601/1850 determinava: “ficam proibidas as aquisições de terras devolutas por outro título que não seja o de compra”. No artigo 3°, inciso IV, definia: “são terras devolutas: [...] as que não se acharem ocupadas por posse que, apesar de não se fundarem em título legal, foram legitimadas por esta Lei”.</a:t>
            </a:r>
          </a:p>
          <a:p>
            <a:pPr algn="just">
              <a:lnSpc>
                <a:spcPct val="115000"/>
              </a:lnSpc>
              <a:spcAft>
                <a:spcPts val="800"/>
              </a:spcAft>
            </a:pPr>
            <a:r>
              <a:rPr lang="pt-BR" sz="1200" dirty="0">
                <a:latin typeface="Arial Narrow" panose="020B0606020202030204" pitchFamily="34" charset="0"/>
              </a:rPr>
              <a:t>(José Sacchetta Ramos Mendes, Desígnios da Lei de Terras: imigração, escravismo e propriedade fundiária no Brasil Império. Caderno CRH, vol. 22, no 55, Salvador, </a:t>
            </a:r>
            <a:r>
              <a:rPr lang="pt-BR" sz="1200" dirty="0" err="1">
                <a:latin typeface="Arial Narrow" panose="020B0606020202030204" pitchFamily="34" charset="0"/>
              </a:rPr>
              <a:t>jan</a:t>
            </a:r>
            <a:r>
              <a:rPr lang="pt-BR" sz="1200" dirty="0">
                <a:latin typeface="Arial Narrow" panose="020B0606020202030204" pitchFamily="34" charset="0"/>
              </a:rPr>
              <a:t>/</a:t>
            </a:r>
            <a:r>
              <a:rPr lang="pt-BR" sz="1200" dirty="0" err="1">
                <a:latin typeface="Arial Narrow" panose="020B0606020202030204" pitchFamily="34" charset="0"/>
              </a:rPr>
              <a:t>abr</a:t>
            </a:r>
            <a:r>
              <a:rPr lang="pt-BR" sz="1200" dirty="0">
                <a:latin typeface="Arial Narrow" panose="020B0606020202030204" pitchFamily="34" charset="0"/>
              </a:rPr>
              <a:t>, 2009)</a:t>
            </a:r>
          </a:p>
          <a:p>
            <a:pPr algn="just">
              <a:lnSpc>
                <a:spcPct val="115000"/>
              </a:lnSpc>
              <a:spcAft>
                <a:spcPts val="800"/>
              </a:spcAft>
            </a:pPr>
            <a:r>
              <a:rPr lang="pt-BR" sz="2200" dirty="0">
                <a:latin typeface="Arial Narrow" panose="020B0606020202030204" pitchFamily="34" charset="0"/>
              </a:rPr>
              <a:t>A lei citada, entre outros pontos, intencionava:</a:t>
            </a:r>
          </a:p>
          <a:p>
            <a:pPr algn="just">
              <a:lnSpc>
                <a:spcPct val="115000"/>
              </a:lnSpc>
              <a:spcAft>
                <a:spcPts val="800"/>
              </a:spcAft>
              <a:buNone/>
            </a:pPr>
            <a:r>
              <a:rPr lang="pt-BR" sz="2200" dirty="0">
                <a:latin typeface="Arial Narrow" panose="020B0606020202030204" pitchFamily="34" charset="0"/>
              </a:rPr>
              <a:t>(A) Fortalecer as pequenas e médias propriedades rurais com o propósito de agilizar a transição do trabalho compulsório para o livre, desmontando, assim, a estrutura fundiária.</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AD6F9D8F-3397-B149-8AFE-809EC3852F7A}"/>
              </a:ext>
            </a:extLst>
          </p:cNvPr>
          <p:cNvSpPr txBox="1"/>
          <p:nvPr/>
        </p:nvSpPr>
        <p:spPr>
          <a:xfrm>
            <a:off x="6096000" y="1474490"/>
            <a:ext cx="5919158" cy="4486364"/>
          </a:xfrm>
          <a:prstGeom prst="rect">
            <a:avLst/>
          </a:prstGeom>
          <a:noFill/>
        </p:spPr>
        <p:txBody>
          <a:bodyPr wrap="square">
            <a:spAutoFit/>
          </a:bodyPr>
          <a:lstStyle/>
          <a:p>
            <a:pPr algn="just"/>
            <a:r>
              <a:rPr lang="pt-BR" sz="2200" kern="100" dirty="0">
                <a:solidFill>
                  <a:srgbClr val="000000"/>
                </a:solidFill>
                <a:effectLst/>
                <a:latin typeface="Arial Narrow" panose="020B0606020202030204" pitchFamily="34" charset="0"/>
                <a:ea typeface="Calibri" panose="020F0502020204030204" pitchFamily="34" charset="0"/>
              </a:rPr>
              <a:t>(B) Controlar o acesso à propriedade da terra, em um contexto no qual a entrada de escravos africanos no Brasil mostrava-se cada vez mais difícil e havia projetos para ampliar a vinda de imigrantes.</a:t>
            </a:r>
          </a:p>
          <a:p>
            <a:pPr algn="just"/>
            <a:r>
              <a:rPr lang="pt-BR" sz="2200" dirty="0">
                <a:latin typeface="Arial Narrow" panose="020B0606020202030204" pitchFamily="34" charset="0"/>
              </a:rPr>
              <a:t>(C) Retomar propriedades rurais doadas pelo sistema das sesmarias, em vigor desde o início da colonização do Brasil, e que nunca foram efetivamente ocupadas pelas pessoas que as receberam.</a:t>
            </a:r>
          </a:p>
          <a:p>
            <a:pPr algn="just"/>
            <a:r>
              <a:rPr lang="pt-BR" sz="2200" dirty="0">
                <a:latin typeface="Arial Narrow" panose="020B0606020202030204" pitchFamily="34" charset="0"/>
              </a:rPr>
              <a:t>(D) Democratizar o acesso à terra, porque com uma legislação específica seria possível colocar terras no mercado a preços razoáveis, atraindo pequenos proprietários e imigrantes do meio urbano europeu.</a:t>
            </a:r>
          </a:p>
          <a:p>
            <a:pPr algn="just"/>
            <a:endParaRPr lang="pt-BR" sz="2200" dirty="0">
              <a:latin typeface="Arial Narrow" panose="020B0606020202030204" pitchFamily="34" charset="0"/>
            </a:endParaRPr>
          </a:p>
        </p:txBody>
      </p:sp>
    </p:spTree>
    <p:extLst>
      <p:ext uri="{BB962C8B-B14F-4D97-AF65-F5344CB8AC3E}">
        <p14:creationId xmlns:p14="http://schemas.microsoft.com/office/powerpoint/2010/main" val="3559325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1779963-B1C1-8495-5022-97CFC21D5496}"/>
              </a:ext>
            </a:extLst>
          </p:cNvPr>
          <p:cNvSpPr txBox="1"/>
          <p:nvPr/>
        </p:nvSpPr>
        <p:spPr>
          <a:xfrm>
            <a:off x="120769" y="1535501"/>
            <a:ext cx="5830019" cy="4464235"/>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Quais foram os efeitos da Lei de Terras na formação do mercado de trabalho livre e na atração de imigrantes europeus para o Brasil?</a:t>
            </a:r>
          </a:p>
          <a:p>
            <a:pPr algn="just">
              <a:lnSpc>
                <a:spcPct val="115000"/>
              </a:lnSpc>
              <a:spcAft>
                <a:spcPts val="800"/>
              </a:spcAft>
            </a:pPr>
            <a:endParaRPr lang="pt-BR" sz="2200" dirty="0">
              <a:latin typeface="Arial Narrow" panose="020B0606020202030204" pitchFamily="34" charset="0"/>
            </a:endParaRPr>
          </a:p>
          <a:p>
            <a:pPr algn="just">
              <a:lnSpc>
                <a:spcPct val="115000"/>
              </a:lnSpc>
              <a:spcAft>
                <a:spcPts val="800"/>
              </a:spcAft>
            </a:pPr>
            <a:r>
              <a:rPr lang="pt-BR" sz="2200" b="1" dirty="0">
                <a:latin typeface="Arial Narrow" panose="020B0606020202030204" pitchFamily="34" charset="0"/>
              </a:rPr>
              <a:t>10. </a:t>
            </a:r>
            <a:r>
              <a:rPr lang="pt-BR" sz="2200" dirty="0">
                <a:latin typeface="Arial Narrow" panose="020B0606020202030204" pitchFamily="34" charset="0"/>
              </a:rPr>
              <a:t>Em que medida a Lei de Terras influenciou o modelo agrário que se consolidou durante o Segundo Reinado?</a:t>
            </a:r>
          </a:p>
          <a:p>
            <a:pPr algn="just">
              <a:lnSpc>
                <a:spcPct val="115000"/>
              </a:lnSpc>
              <a:spcAft>
                <a:spcPts val="800"/>
              </a:spcAft>
            </a:pPr>
            <a:endParaRPr lang="pt-BR" sz="2200" dirty="0">
              <a:latin typeface="Arial Narrow" panose="020B0606020202030204" pitchFamily="34" charset="0"/>
            </a:endParaRPr>
          </a:p>
          <a:p>
            <a:pPr algn="just">
              <a:lnSpc>
                <a:spcPct val="115000"/>
              </a:lnSpc>
              <a:spcAft>
                <a:spcPts val="800"/>
              </a:spcAft>
            </a:pPr>
            <a:endParaRPr lang="pt-BR" sz="2200" dirty="0">
              <a:latin typeface="Arial Narrow" panose="020B0606020202030204" pitchFamily="34" charset="0"/>
            </a:endParaRPr>
          </a:p>
          <a:p>
            <a:pPr algn="just">
              <a:lnSpc>
                <a:spcPct val="115000"/>
              </a:lnSpc>
              <a:spcAft>
                <a:spcPts val="8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5" name="Imagem 4" descr="Desenho de personagem de desenho animado&#10;&#10;O conteúdo gerado por IA pode estar incorreto.">
            <a:extLst>
              <a:ext uri="{FF2B5EF4-FFF2-40B4-BE49-F238E27FC236}">
                <a16:creationId xmlns:a16="http://schemas.microsoft.com/office/drawing/2014/main" id="{9E3B263D-73B4-7BCB-B991-A070B67A2401}"/>
              </a:ext>
            </a:extLst>
          </p:cNvPr>
          <p:cNvPicPr>
            <a:picLocks noChangeAspect="1"/>
          </p:cNvPicPr>
          <p:nvPr/>
        </p:nvPicPr>
        <p:blipFill>
          <a:blip r:embed="rId2"/>
          <a:stretch>
            <a:fillRect/>
          </a:stretch>
        </p:blipFill>
        <p:spPr>
          <a:xfrm>
            <a:off x="6376528" y="822445"/>
            <a:ext cx="1637712" cy="845616"/>
          </a:xfrm>
          <a:prstGeom prst="rect">
            <a:avLst/>
          </a:prstGeom>
        </p:spPr>
      </p:pic>
      <p:sp>
        <p:nvSpPr>
          <p:cNvPr id="7" name="CaixaDeTexto 6">
            <a:extLst>
              <a:ext uri="{FF2B5EF4-FFF2-40B4-BE49-F238E27FC236}">
                <a16:creationId xmlns:a16="http://schemas.microsoft.com/office/drawing/2014/main" id="{EF4F5A62-FA18-8B07-D1A0-C8B5D31E3264}"/>
              </a:ext>
            </a:extLst>
          </p:cNvPr>
          <p:cNvSpPr txBox="1"/>
          <p:nvPr/>
        </p:nvSpPr>
        <p:spPr>
          <a:xfrm>
            <a:off x="6241213" y="1858834"/>
            <a:ext cx="6094562" cy="845616"/>
          </a:xfrm>
          <a:prstGeom prst="rect">
            <a:avLst/>
          </a:prstGeom>
          <a:noFill/>
        </p:spPr>
        <p:txBody>
          <a:bodyPr wrap="square">
            <a:spAutoFit/>
          </a:bodyPr>
          <a:lstStyle/>
          <a:p>
            <a:pPr>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Sugestões de Filmes para contextualização com o período estudado e para contribuir com o Tema: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FEA95ED9-6D9A-746F-2944-D4C95E8B11DC}"/>
              </a:ext>
            </a:extLst>
          </p:cNvPr>
          <p:cNvSpPr txBox="1"/>
          <p:nvPr/>
        </p:nvSpPr>
        <p:spPr>
          <a:xfrm>
            <a:off x="6241213" y="3219904"/>
            <a:ext cx="6133380" cy="418191"/>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panose="020B0604020202020204" pitchFamily="34" charset="0"/>
                <a:ea typeface="Calibri" panose="020F0502020204030204" pitchFamily="34" charset="0"/>
                <a:cs typeface="Times New Roman" panose="02020603050405020304" pitchFamily="18" charset="0"/>
              </a:rPr>
              <a:t>1. </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Netto </a:t>
            </a:r>
            <a:r>
              <a:rPr lang="en-US" sz="1800" b="1" kern="100" dirty="0" err="1">
                <a:effectLst/>
                <a:latin typeface="Arial" panose="020B0604020202020204" pitchFamily="34" charset="0"/>
                <a:ea typeface="Calibri" panose="020F0502020204030204" pitchFamily="34" charset="0"/>
                <a:cs typeface="Times New Roman" panose="02020603050405020304" pitchFamily="18" charset="0"/>
              </a:rPr>
              <a:t>perde</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sua alma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2" name="Imagem 1">
            <a:extLst>
              <a:ext uri="{FF2B5EF4-FFF2-40B4-BE49-F238E27FC236}">
                <a16:creationId xmlns:a16="http://schemas.microsoft.com/office/drawing/2014/main" id="{8AFFDF95-2296-BB59-2CDB-2FFB7B1A6F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1056" y="4153549"/>
            <a:ext cx="1143000" cy="157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5150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271F05A-3DF7-9943-A2D0-EF3E2FADF183}"/>
              </a:ext>
            </a:extLst>
          </p:cNvPr>
          <p:cNvSpPr txBox="1"/>
          <p:nvPr/>
        </p:nvSpPr>
        <p:spPr>
          <a:xfrm>
            <a:off x="295454" y="680277"/>
            <a:ext cx="5605014" cy="6005234"/>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TEMÁTICA:</a:t>
            </a:r>
            <a:r>
              <a:rPr lang="pt-BR" sz="2200" b="1" kern="1800" dirty="0">
                <a:effectLst/>
                <a:latin typeface="Arial Narrow" panose="020B0606020202030204" pitchFamily="34" charset="0"/>
                <a:ea typeface="Times New Roman" panose="02020603050405020304" pitchFamily="18" charset="0"/>
                <a:cs typeface="Times New Roman" panose="02020603050405020304" pitchFamily="18" charset="0"/>
              </a:rPr>
              <a:t> República brasileira.</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Habilidades do DCGO - Ampliado: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(GO-EF09HI02-A) Analisar</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os processos políticos, econômicos e sociais que levaram ao domínio político das oligarquias brasileiras no período conhecido como Primeira República, identificando particularidades da história local e regional.</a:t>
            </a:r>
          </a:p>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(GO-EF09HI05-D) Conhecer e problematizar</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 processo de modernização republicana, diante dos conflitos que eclodiram no campo e nas cidades, no âmbito nacional e regional, ao longo da Primeira República brasileira.</a:t>
            </a:r>
          </a:p>
          <a:p>
            <a:pPr marL="457200" algn="just">
              <a:lnSpc>
                <a:spcPct val="115000"/>
              </a:lnSpc>
              <a:spcAft>
                <a:spcPts val="800"/>
              </a:spcAft>
              <a:buNone/>
            </a:pP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Objeto de Conhecimento:</a:t>
            </a:r>
            <a:endParaRPr lang="pt-BR" sz="2200" dirty="0">
              <a:effectLst/>
              <a:latin typeface="Arial Narrow" panose="020B0606020202030204" pitchFamily="34" charset="0"/>
              <a:ea typeface="Calibri" panose="020F0502020204030204" pitchFamily="34" charset="0"/>
              <a:cs typeface="Times New Roman" panose="02020603050405020304" pitchFamily="18" charset="0"/>
            </a:endParaRPr>
          </a:p>
          <a:p>
            <a:pPr>
              <a:buNone/>
            </a:pPr>
            <a:r>
              <a:rPr lang="pt-BR" sz="2200" kern="100" dirty="0">
                <a:effectLst/>
                <a:latin typeface="Arial Narrow" panose="020B0606020202030204" pitchFamily="34" charset="0"/>
                <a:ea typeface="Calibri" panose="020F0502020204030204" pitchFamily="34" charset="0"/>
              </a:rPr>
              <a:t>A República brasileira.</a:t>
            </a:r>
            <a:endParaRPr lang="pt-BR" sz="2200" dirty="0">
              <a:latin typeface="Arial Narrow" panose="020B0606020202030204" pitchFamily="34" charset="0"/>
            </a:endParaRPr>
          </a:p>
        </p:txBody>
      </p:sp>
      <p:sp>
        <p:nvSpPr>
          <p:cNvPr id="5" name="CaixaDeTexto 4">
            <a:extLst>
              <a:ext uri="{FF2B5EF4-FFF2-40B4-BE49-F238E27FC236}">
                <a16:creationId xmlns:a16="http://schemas.microsoft.com/office/drawing/2014/main" id="{F85E1779-5B78-653B-C188-F4EF3F000580}"/>
              </a:ext>
            </a:extLst>
          </p:cNvPr>
          <p:cNvSpPr txBox="1"/>
          <p:nvPr/>
        </p:nvSpPr>
        <p:spPr>
          <a:xfrm>
            <a:off x="6096000" y="1156839"/>
            <a:ext cx="5854458" cy="4544321"/>
          </a:xfrm>
          <a:prstGeom prst="rect">
            <a:avLst/>
          </a:prstGeom>
          <a:noFill/>
        </p:spPr>
        <p:txBody>
          <a:bodyPr wrap="square">
            <a:spAutoFit/>
          </a:bodyPr>
          <a:lstStyle/>
          <a:p>
            <a:pPr algn="just">
              <a:lnSpc>
                <a:spcPct val="115000"/>
              </a:lnSpc>
              <a:buNone/>
            </a:pPr>
            <a:r>
              <a:rPr lang="pt-BR" sz="2200" b="1" dirty="0">
                <a:effectLst/>
                <a:latin typeface="Arial Narrow" panose="020B0606020202030204" pitchFamily="34" charset="0"/>
                <a:ea typeface="Times New Roman" panose="02020603050405020304" pitchFamily="18" charset="0"/>
              </a:rPr>
              <a:t>Leia o texto.</a:t>
            </a:r>
            <a:endParaRPr lang="pt-BR" sz="2200" dirty="0">
              <a:effectLst/>
              <a:latin typeface="Arial Narrow" panose="020B0606020202030204" pitchFamily="34" charset="0"/>
              <a:ea typeface="Times New Roman" panose="02020603050405020304" pitchFamily="18" charset="0"/>
            </a:endParaRPr>
          </a:p>
          <a:p>
            <a:pPr algn="just">
              <a:buNone/>
            </a:pPr>
            <a:r>
              <a:rPr lang="pt-BR" sz="2200" b="1" dirty="0">
                <a:solidFill>
                  <a:srgbClr val="000000"/>
                </a:solidFill>
                <a:effectLst/>
                <a:latin typeface="Arial Narrow" panose="020B0606020202030204" pitchFamily="34" charset="0"/>
                <a:ea typeface="Times New Roman" panose="02020603050405020304" pitchFamily="18" charset="0"/>
              </a:rPr>
              <a:t>Texto IV </a:t>
            </a:r>
          </a:p>
          <a:p>
            <a:r>
              <a:rPr lang="pt-BR" sz="2200" b="1" dirty="0">
                <a:latin typeface="Arial Narrow" panose="020B0606020202030204" pitchFamily="34" charset="0"/>
              </a:rPr>
              <a:t>Coronelismo: Características e contexto histórico</a:t>
            </a:r>
            <a:endParaRPr lang="pt-BR" sz="2200" dirty="0">
              <a:latin typeface="Arial Narrow" panose="020B0606020202030204" pitchFamily="34" charset="0"/>
            </a:endParaRPr>
          </a:p>
          <a:p>
            <a:r>
              <a:rPr lang="pt-BR" sz="2200" b="1" dirty="0">
                <a:latin typeface="Arial Narrow" panose="020B0606020202030204" pitchFamily="34" charset="0"/>
              </a:rPr>
              <a:t> </a:t>
            </a:r>
            <a:endParaRPr lang="pt-BR" sz="2200" dirty="0">
              <a:latin typeface="Arial Narrow" panose="020B0606020202030204" pitchFamily="34" charset="0"/>
            </a:endParaRPr>
          </a:p>
          <a:p>
            <a:r>
              <a:rPr lang="pt-BR" sz="2200" dirty="0">
                <a:latin typeface="Arial Narrow" panose="020B0606020202030204" pitchFamily="34" charset="0"/>
              </a:rPr>
              <a:t>O coronelismo foi um sistema de poder local no Brasil, caracterizado pelo domínio de grandes proprietários rurais sobre as populações e as instituições políticas, baseado em práticas de clientelismo, controle eleitoral e troca de favores.</a:t>
            </a:r>
          </a:p>
          <a:p>
            <a:pPr algn="just">
              <a:buNone/>
            </a:pPr>
            <a:r>
              <a:rPr lang="pt-BR" sz="2200" dirty="0">
                <a:latin typeface="Arial Narrow" panose="020B0606020202030204" pitchFamily="34" charset="0"/>
              </a:rPr>
              <a:t>A consolidação do modelo republicano federalista e a ascendência das oligarquias agrárias ao poder fizeram surgir um dos mais característicos fenômenos sociais e políticos do período.</a:t>
            </a:r>
            <a:endParaRPr lang="pt-BR" sz="22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3298511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E8EECF6-91BD-5885-2CD9-BB8796438675}"/>
              </a:ext>
            </a:extLst>
          </p:cNvPr>
          <p:cNvSpPr txBox="1"/>
          <p:nvPr/>
        </p:nvSpPr>
        <p:spPr>
          <a:xfrm>
            <a:off x="1438" y="748916"/>
            <a:ext cx="6002547" cy="2123658"/>
          </a:xfrm>
          <a:prstGeom prst="rect">
            <a:avLst/>
          </a:prstGeom>
          <a:noFill/>
        </p:spPr>
        <p:txBody>
          <a:bodyPr wrap="square">
            <a:spAutoFit/>
          </a:bodyPr>
          <a:lstStyle/>
          <a:p>
            <a:pPr algn="just">
              <a:buNone/>
            </a:pPr>
            <a:r>
              <a:rPr lang="pt-BR" sz="2200" dirty="0">
                <a:solidFill>
                  <a:srgbClr val="000000"/>
                </a:solidFill>
                <a:effectLst/>
                <a:latin typeface="Arial Narrow" panose="020B0606020202030204" pitchFamily="34" charset="0"/>
                <a:ea typeface="Times New Roman" panose="02020603050405020304" pitchFamily="18" charset="0"/>
              </a:rPr>
              <a:t>O fenômeno do </a:t>
            </a:r>
            <a:r>
              <a:rPr lang="pt-BR" sz="2200" b="1" dirty="0">
                <a:solidFill>
                  <a:srgbClr val="000000"/>
                </a:solidFill>
                <a:effectLst/>
                <a:latin typeface="Arial Narrow" panose="020B0606020202030204" pitchFamily="34" charset="0"/>
                <a:ea typeface="Times New Roman" panose="02020603050405020304" pitchFamily="18" charset="0"/>
              </a:rPr>
              <a:t>coronelismo </a:t>
            </a:r>
            <a:r>
              <a:rPr lang="pt-BR" sz="2200" dirty="0">
                <a:solidFill>
                  <a:srgbClr val="000000"/>
                </a:solidFill>
                <a:effectLst/>
                <a:latin typeface="Arial Narrow" panose="020B0606020202030204" pitchFamily="34" charset="0"/>
                <a:ea typeface="Times New Roman" panose="02020603050405020304" pitchFamily="18" charset="0"/>
              </a:rPr>
              <a:t>expressou as particularidades do desenvolvimento social e político do Brasil. Ele foi resultado da coexistência das formas modernas de representação política (o sufrágio Universal) e de uma estrutura fundiária arcaica baseada na grande propriedade rural. </a:t>
            </a:r>
            <a:endParaRPr lang="pt-BR" sz="2200" dirty="0">
              <a:effectLst/>
              <a:latin typeface="Arial Narrow" panose="020B0606020202030204" pitchFamily="34" charset="0"/>
              <a:ea typeface="Times New Roman" panose="02020603050405020304" pitchFamily="18" charset="0"/>
            </a:endParaRPr>
          </a:p>
        </p:txBody>
      </p:sp>
      <p:sp>
        <p:nvSpPr>
          <p:cNvPr id="5" name="CaixaDeTexto 4">
            <a:extLst>
              <a:ext uri="{FF2B5EF4-FFF2-40B4-BE49-F238E27FC236}">
                <a16:creationId xmlns:a16="http://schemas.microsoft.com/office/drawing/2014/main" id="{AEFE0F02-923D-1D3C-0355-2E8D2FEC9BE4}"/>
              </a:ext>
            </a:extLst>
          </p:cNvPr>
          <p:cNvSpPr txBox="1"/>
          <p:nvPr/>
        </p:nvSpPr>
        <p:spPr>
          <a:xfrm>
            <a:off x="0" y="2872574"/>
            <a:ext cx="6002547" cy="3816429"/>
          </a:xfrm>
          <a:prstGeom prst="rect">
            <a:avLst/>
          </a:prstGeom>
          <a:noFill/>
        </p:spPr>
        <p:txBody>
          <a:bodyPr wrap="square">
            <a:spAutoFit/>
          </a:bodyPr>
          <a:lstStyle/>
          <a:p>
            <a:pPr algn="just">
              <a:buNone/>
            </a:pPr>
            <a:r>
              <a:rPr lang="pt-BR" sz="2200" dirty="0">
                <a:solidFill>
                  <a:srgbClr val="000000"/>
                </a:solidFill>
                <a:effectLst/>
                <a:latin typeface="Arial Narrow" panose="020B0606020202030204" pitchFamily="34" charset="0"/>
                <a:ea typeface="Times New Roman" panose="02020603050405020304" pitchFamily="18" charset="0"/>
              </a:rPr>
              <a:t>Na Primeira República, o poder local encontrava-se fortemente concentrado nas mãos dos coronéis, líderes regionais que controlavam praticamente todas as esferas da vida municipal, desde os processos eleitorais até as decisões administrativas. Esse domínio era sustentado por relações pessoais de lealdade e dependência, que configuravam um sistema clientelista. Nesse contexto, o coronel atuava como mediador de favores: oferecia empregos, proteção, apoio econômico ou benefícios diversos em troca de fidelidade política, sobretudo na forma de votos.</a:t>
            </a:r>
            <a:endParaRPr lang="pt-BR" sz="2200" dirty="0">
              <a:effectLst/>
              <a:latin typeface="Arial Narrow" panose="020B0606020202030204" pitchFamily="34" charset="0"/>
              <a:ea typeface="Times New Roman" panose="02020603050405020304" pitchFamily="18" charset="0"/>
            </a:endParaRPr>
          </a:p>
        </p:txBody>
      </p:sp>
      <p:sp>
        <p:nvSpPr>
          <p:cNvPr id="7" name="CaixaDeTexto 6">
            <a:extLst>
              <a:ext uri="{FF2B5EF4-FFF2-40B4-BE49-F238E27FC236}">
                <a16:creationId xmlns:a16="http://schemas.microsoft.com/office/drawing/2014/main" id="{2881C8A5-CBE7-B07E-145C-BC5712511DB6}"/>
              </a:ext>
            </a:extLst>
          </p:cNvPr>
          <p:cNvSpPr txBox="1"/>
          <p:nvPr/>
        </p:nvSpPr>
        <p:spPr>
          <a:xfrm>
            <a:off x="6188017" y="1416076"/>
            <a:ext cx="5919159" cy="4154984"/>
          </a:xfrm>
          <a:prstGeom prst="rect">
            <a:avLst/>
          </a:prstGeom>
          <a:noFill/>
        </p:spPr>
        <p:txBody>
          <a:bodyPr wrap="square">
            <a:spAutoFit/>
          </a:bodyPr>
          <a:lstStyle/>
          <a:p>
            <a:pPr algn="just"/>
            <a:r>
              <a:rPr lang="pt-BR" sz="2200" kern="100" dirty="0">
                <a:solidFill>
                  <a:srgbClr val="000000"/>
                </a:solidFill>
                <a:effectLst/>
                <a:latin typeface="Arial Narrow" panose="020B0606020202030204" pitchFamily="34" charset="0"/>
                <a:ea typeface="Calibri" panose="020F0502020204030204" pitchFamily="34" charset="0"/>
              </a:rPr>
              <a:t>A prática do voto de cabresto consolidava ainda mais esse poder. Em um cenário marcado pelo alto índice de analfabetismo e pela ausência de voto secreto, os coronéis exerciam controle quase absoluto sobre os eleitores, “encomendando” votos e punindo aqueles que se opunham às suas orientações. Além disso, os coronéis não atuavam isoladamente; faziam parte de uma rede política articulada com governadores estaduais e com o próprio presidente da República. </a:t>
            </a:r>
            <a:r>
              <a:rPr lang="pt-BR" sz="2200" dirty="0">
                <a:latin typeface="Arial Narrow" panose="020B0606020202030204" pitchFamily="34" charset="0"/>
              </a:rPr>
              <a:t>Essa engrenagem de trocas e alianças ficou conhecida como “política dos governadores”, mecanismo que fortalecia as oligarquias em diferentes esferas do poder.</a:t>
            </a:r>
          </a:p>
        </p:txBody>
      </p:sp>
    </p:spTree>
    <p:extLst>
      <p:ext uri="{BB962C8B-B14F-4D97-AF65-F5344CB8AC3E}">
        <p14:creationId xmlns:p14="http://schemas.microsoft.com/office/powerpoint/2010/main" val="3019421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9B0C380-A7DB-4B6F-7DCA-B0462540056D}"/>
              </a:ext>
            </a:extLst>
          </p:cNvPr>
          <p:cNvSpPr txBox="1"/>
          <p:nvPr/>
        </p:nvSpPr>
        <p:spPr>
          <a:xfrm>
            <a:off x="155276" y="828136"/>
            <a:ext cx="5814203" cy="2462213"/>
          </a:xfrm>
          <a:prstGeom prst="rect">
            <a:avLst/>
          </a:prstGeom>
          <a:noFill/>
        </p:spPr>
        <p:txBody>
          <a:bodyPr wrap="square">
            <a:spAutoFit/>
          </a:bodyPr>
          <a:lstStyle/>
          <a:p>
            <a:pPr algn="just">
              <a:buNone/>
            </a:pPr>
            <a:r>
              <a:rPr lang="pt-BR" sz="2200" dirty="0">
                <a:solidFill>
                  <a:srgbClr val="000000"/>
                </a:solidFill>
                <a:effectLst/>
                <a:latin typeface="Arial Narrow" panose="020B0606020202030204" pitchFamily="34" charset="0"/>
                <a:ea typeface="Times New Roman" panose="02020603050405020304" pitchFamily="18" charset="0"/>
              </a:rPr>
              <a:t>A manutenção dessa estrutura frequentemente envolvia violência</a:t>
            </a:r>
          </a:p>
          <a:p>
            <a:pPr algn="just">
              <a:buNone/>
            </a:pPr>
            <a:r>
              <a:rPr lang="pt-BR" sz="2200" dirty="0">
                <a:solidFill>
                  <a:srgbClr val="000000"/>
                </a:solidFill>
                <a:effectLst/>
                <a:latin typeface="Arial Narrow" panose="020B0606020202030204" pitchFamily="34" charset="0"/>
                <a:ea typeface="Times New Roman" panose="02020603050405020304" pitchFamily="18" charset="0"/>
              </a:rPr>
              <a:t> e coerção. Muitos coronéis utilizavam grupos armados, conhecidos popularmente como jagunços, para reprimir adversários, intimidar opositores e garantir o controle sobre a população, assegurando assim a continuidade de seu domínio político e social.</a:t>
            </a:r>
          </a:p>
        </p:txBody>
      </p:sp>
      <p:sp>
        <p:nvSpPr>
          <p:cNvPr id="5" name="CaixaDeTexto 4">
            <a:extLst>
              <a:ext uri="{FF2B5EF4-FFF2-40B4-BE49-F238E27FC236}">
                <a16:creationId xmlns:a16="http://schemas.microsoft.com/office/drawing/2014/main" id="{1CB6AB84-319E-CFAB-FA5C-72F8F0523A43}"/>
              </a:ext>
            </a:extLst>
          </p:cNvPr>
          <p:cNvSpPr txBox="1"/>
          <p:nvPr/>
        </p:nvSpPr>
        <p:spPr>
          <a:xfrm>
            <a:off x="155276" y="3567652"/>
            <a:ext cx="5889684" cy="2800767"/>
          </a:xfrm>
          <a:prstGeom prst="rect">
            <a:avLst/>
          </a:prstGeom>
          <a:noFill/>
        </p:spPr>
        <p:txBody>
          <a:bodyPr wrap="square">
            <a:spAutoFit/>
          </a:bodyPr>
          <a:lstStyle/>
          <a:p>
            <a:pPr algn="just">
              <a:buNone/>
            </a:pPr>
            <a:r>
              <a:rPr lang="pt-BR" sz="2200" b="1" dirty="0">
                <a:solidFill>
                  <a:srgbClr val="000000"/>
                </a:solidFill>
                <a:effectLst/>
                <a:latin typeface="Arial Narrow" panose="020B0606020202030204" pitchFamily="34" charset="0"/>
                <a:ea typeface="Times New Roman" panose="02020603050405020304" pitchFamily="18" charset="0"/>
              </a:rPr>
              <a:t>Um pacto de poder</a:t>
            </a:r>
            <a:endParaRPr lang="pt-BR" sz="2200" dirty="0">
              <a:effectLst/>
              <a:latin typeface="Arial Narrow" panose="020B0606020202030204" pitchFamily="34" charset="0"/>
              <a:ea typeface="Times New Roman" panose="02020603050405020304" pitchFamily="18" charset="0"/>
            </a:endParaRPr>
          </a:p>
          <a:p>
            <a:pPr algn="just">
              <a:buNone/>
            </a:pPr>
            <a:r>
              <a:rPr lang="pt-BR" sz="2200" dirty="0">
                <a:solidFill>
                  <a:srgbClr val="000000"/>
                </a:solidFill>
                <a:effectLst/>
                <a:latin typeface="Arial Narrow" panose="020B0606020202030204" pitchFamily="34" charset="0"/>
                <a:ea typeface="Times New Roman" panose="02020603050405020304" pitchFamily="18" charset="0"/>
              </a:rPr>
              <a:t>Sob a presidência de Campos Salles (1898-1902), foi firmado um pacto de poder chamado de Política dos Governadores. Baseava-se num compromisso político entre governo federal e as oligarquias que governavam os Estados tendo por objetivo acabar com a constante instabilidade que caracterizava o sistema político federativo. </a:t>
            </a:r>
            <a:endParaRPr lang="pt-BR" sz="2200" dirty="0">
              <a:effectLst/>
              <a:latin typeface="Arial Narrow" panose="020B0606020202030204" pitchFamily="34" charset="0"/>
              <a:ea typeface="Times New Roman" panose="02020603050405020304" pitchFamily="18" charset="0"/>
            </a:endParaRPr>
          </a:p>
        </p:txBody>
      </p:sp>
      <p:sp>
        <p:nvSpPr>
          <p:cNvPr id="7" name="CaixaDeTexto 6">
            <a:extLst>
              <a:ext uri="{FF2B5EF4-FFF2-40B4-BE49-F238E27FC236}">
                <a16:creationId xmlns:a16="http://schemas.microsoft.com/office/drawing/2014/main" id="{B1E9D8C6-7419-81F1-8751-2B317AC05F35}"/>
              </a:ext>
            </a:extLst>
          </p:cNvPr>
          <p:cNvSpPr txBox="1"/>
          <p:nvPr/>
        </p:nvSpPr>
        <p:spPr>
          <a:xfrm>
            <a:off x="6097438" y="828136"/>
            <a:ext cx="5939286" cy="2123658"/>
          </a:xfrm>
          <a:prstGeom prst="rect">
            <a:avLst/>
          </a:prstGeom>
          <a:noFill/>
        </p:spPr>
        <p:txBody>
          <a:bodyPr wrap="square">
            <a:spAutoFit/>
          </a:bodyPr>
          <a:lstStyle/>
          <a:p>
            <a:pPr algn="just">
              <a:buNone/>
            </a:pPr>
            <a:r>
              <a:rPr lang="pt-BR" sz="2200" dirty="0">
                <a:solidFill>
                  <a:srgbClr val="000000"/>
                </a:solidFill>
                <a:effectLst/>
                <a:latin typeface="Arial Narrow" panose="020B0606020202030204" pitchFamily="34" charset="0"/>
                <a:ea typeface="Times New Roman" panose="02020603050405020304" pitchFamily="18" charset="0"/>
              </a:rPr>
              <a:t>A Política dos Governadores estabelecia que os grupos políticos que governavam os estados dariam irrestrito apoio ao presidente da República, em contrapartida o governo federal só reconheceria a vitória nas eleições dos candidatos ao cargo de deputado federal pertencentes aos grupos que o apoiavam.</a:t>
            </a:r>
            <a:endParaRPr lang="pt-BR" sz="2200" dirty="0">
              <a:effectLst/>
              <a:latin typeface="Arial Narrow" panose="020B0606020202030204" pitchFamily="34" charset="0"/>
              <a:ea typeface="Times New Roman" panose="02020603050405020304" pitchFamily="18" charset="0"/>
            </a:endParaRPr>
          </a:p>
        </p:txBody>
      </p:sp>
      <p:sp>
        <p:nvSpPr>
          <p:cNvPr id="9" name="CaixaDeTexto 8">
            <a:extLst>
              <a:ext uri="{FF2B5EF4-FFF2-40B4-BE49-F238E27FC236}">
                <a16:creationId xmlns:a16="http://schemas.microsoft.com/office/drawing/2014/main" id="{836D9493-8A61-30CA-85D9-75F40646593C}"/>
              </a:ext>
            </a:extLst>
          </p:cNvPr>
          <p:cNvSpPr txBox="1"/>
          <p:nvPr/>
        </p:nvSpPr>
        <p:spPr>
          <a:xfrm>
            <a:off x="6096000" y="3098443"/>
            <a:ext cx="5814203" cy="2800767"/>
          </a:xfrm>
          <a:prstGeom prst="rect">
            <a:avLst/>
          </a:prstGeom>
          <a:noFill/>
        </p:spPr>
        <p:txBody>
          <a:bodyPr wrap="square">
            <a:spAutoFit/>
          </a:bodyPr>
          <a:lstStyle/>
          <a:p>
            <a:pPr algn="just">
              <a:buNone/>
            </a:pPr>
            <a:r>
              <a:rPr lang="pt-BR" sz="2200" dirty="0">
                <a:solidFill>
                  <a:srgbClr val="000000"/>
                </a:solidFill>
                <a:effectLst/>
                <a:latin typeface="Arial Narrow" panose="020B0606020202030204" pitchFamily="34" charset="0"/>
                <a:ea typeface="Times New Roman" panose="02020603050405020304" pitchFamily="18" charset="0"/>
              </a:rPr>
              <a:t>De modo geral, o governo federal firmava acordos com os grupos políticos que já detinham o poder, e a partir daí diplomava somente os candidatos da situação garantindo-se, desse modo, a perpetuação desses grupos no governo. Com poucas ou nenhuma chance de chegar ao poder por via eleitoral, restava aos grupos de oposição juntarem-se aos grupos políticos da situação. </a:t>
            </a:r>
            <a:endParaRPr lang="pt-BR" sz="22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1131471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C30E125-84C0-92BB-EB6C-698B5A5B8E5A}"/>
              </a:ext>
            </a:extLst>
          </p:cNvPr>
          <p:cNvSpPr txBox="1"/>
          <p:nvPr/>
        </p:nvSpPr>
        <p:spPr>
          <a:xfrm>
            <a:off x="1438" y="670324"/>
            <a:ext cx="6094562" cy="2800767"/>
          </a:xfrm>
          <a:prstGeom prst="rect">
            <a:avLst/>
          </a:prstGeom>
          <a:noFill/>
        </p:spPr>
        <p:txBody>
          <a:bodyPr wrap="square">
            <a:spAutoFit/>
          </a:bodyPr>
          <a:lstStyle/>
          <a:p>
            <a:pPr algn="just">
              <a:buNone/>
            </a:pPr>
            <a:r>
              <a:rPr lang="pt-BR" sz="2200" dirty="0">
                <a:solidFill>
                  <a:srgbClr val="000000"/>
                </a:solidFill>
                <a:effectLst/>
                <a:latin typeface="Arial Narrow" panose="020B0606020202030204" pitchFamily="34" charset="0"/>
                <a:ea typeface="Times New Roman" panose="02020603050405020304" pitchFamily="18" charset="0"/>
              </a:rPr>
              <a:t>Durante a Política dos Governadores, o poder das oligarquias agrárias mais influentes, sobretudo as dos estados de São Paulo e Minas Gerais, cuja economia era marcada pela produção em larga escala de café, foi assegurado e reforçado. Essas oligarquias cafeeiras, graças à riqueza gerada pela exportação do café, conquistaram influência política nacional e conseguiram governar o país conforme seus interesses. </a:t>
            </a:r>
            <a:endParaRPr lang="pt-BR" sz="2200" dirty="0">
              <a:effectLst/>
              <a:latin typeface="Arial Narrow" panose="020B0606020202030204" pitchFamily="34" charset="0"/>
              <a:ea typeface="Times New Roman" panose="02020603050405020304" pitchFamily="18" charset="0"/>
            </a:endParaRPr>
          </a:p>
        </p:txBody>
      </p:sp>
      <p:sp>
        <p:nvSpPr>
          <p:cNvPr id="5" name="CaixaDeTexto 4">
            <a:extLst>
              <a:ext uri="{FF2B5EF4-FFF2-40B4-BE49-F238E27FC236}">
                <a16:creationId xmlns:a16="http://schemas.microsoft.com/office/drawing/2014/main" id="{D36733F8-59C6-C9B0-011E-5FFF09C59E7E}"/>
              </a:ext>
            </a:extLst>
          </p:cNvPr>
          <p:cNvSpPr txBox="1"/>
          <p:nvPr/>
        </p:nvSpPr>
        <p:spPr>
          <a:xfrm>
            <a:off x="0" y="3543399"/>
            <a:ext cx="6133380" cy="3170099"/>
          </a:xfrm>
          <a:prstGeom prst="rect">
            <a:avLst/>
          </a:prstGeom>
          <a:noFill/>
        </p:spPr>
        <p:txBody>
          <a:bodyPr wrap="square">
            <a:spAutoFit/>
          </a:bodyPr>
          <a:lstStyle/>
          <a:p>
            <a:pPr algn="just">
              <a:buNone/>
            </a:pPr>
            <a:r>
              <a:rPr lang="pt-BR" sz="2200" dirty="0">
                <a:solidFill>
                  <a:srgbClr val="000000"/>
                </a:solidFill>
                <a:effectLst/>
                <a:latin typeface="Arial Narrow" panose="020B0606020202030204" pitchFamily="34" charset="0"/>
                <a:ea typeface="Times New Roman" panose="02020603050405020304" pitchFamily="18" charset="0"/>
              </a:rPr>
              <a:t>A hegemonia de São Paulo e Minas Gerais na política nacional foi chamada de “Política do Café-com-leite”. Por meio de acordo entre o Partido Republicano Paulista (PRP) e o Partido Republicano Mineiro (PRM), os dois Estados da federação elegeram praticamente todos os presidentes da Primeira República, até que a </a:t>
            </a:r>
            <a:r>
              <a:rPr lang="pt-BR" sz="2200" b="1" dirty="0">
                <a:solidFill>
                  <a:srgbClr val="000000"/>
                </a:solidFill>
                <a:effectLst/>
                <a:latin typeface="Arial Narrow" panose="020B0606020202030204" pitchFamily="34" charset="0"/>
                <a:ea typeface="Times New Roman" panose="02020603050405020304" pitchFamily="18" charset="0"/>
              </a:rPr>
              <a:t>Revolução de 1930</a:t>
            </a:r>
            <a:r>
              <a:rPr lang="pt-BR" sz="2200" dirty="0">
                <a:solidFill>
                  <a:srgbClr val="000000"/>
                </a:solidFill>
                <a:effectLst/>
                <a:latin typeface="Arial Narrow" panose="020B0606020202030204" pitchFamily="34" charset="0"/>
                <a:ea typeface="Times New Roman" panose="02020603050405020304" pitchFamily="18" charset="0"/>
              </a:rPr>
              <a:t>, alterasse os rumos da política brasileira. </a:t>
            </a:r>
          </a:p>
          <a:p>
            <a:pPr algn="r"/>
            <a:r>
              <a:rPr lang="pt-BR" sz="800" dirty="0">
                <a:latin typeface="Arial Narrow" panose="020B0606020202030204" pitchFamily="34" charset="0"/>
              </a:rPr>
              <a:t>Texto de Jefferson Evandro e de Renato Cancian. Adaptado.</a:t>
            </a:r>
          </a:p>
          <a:p>
            <a:pPr algn="r"/>
            <a:r>
              <a:rPr lang="pt-BR" sz="800" dirty="0">
                <a:latin typeface="Arial Narrow" panose="020B0606020202030204" pitchFamily="34" charset="0"/>
              </a:rPr>
              <a:t>Disponível em: https://abre.ai/ofe8 e https://abre.ai/ofe9.</a:t>
            </a:r>
          </a:p>
          <a:p>
            <a:pPr algn="r"/>
            <a:r>
              <a:rPr lang="pt-BR" sz="800" dirty="0">
                <a:latin typeface="Arial Narrow" panose="020B0606020202030204" pitchFamily="34" charset="0"/>
              </a:rPr>
              <a:t>Acesso em: 09 dez. 2025.</a:t>
            </a:r>
          </a:p>
          <a:p>
            <a:pPr algn="just">
              <a:buNone/>
            </a:pPr>
            <a:endParaRPr lang="pt-BR" sz="2200" dirty="0">
              <a:effectLst/>
              <a:latin typeface="Arial Narrow" panose="020B0606020202030204" pitchFamily="34" charset="0"/>
              <a:ea typeface="Times New Roman" panose="02020603050405020304" pitchFamily="18" charset="0"/>
            </a:endParaRPr>
          </a:p>
        </p:txBody>
      </p:sp>
      <p:sp>
        <p:nvSpPr>
          <p:cNvPr id="7" name="CaixaDeTexto 6">
            <a:extLst>
              <a:ext uri="{FF2B5EF4-FFF2-40B4-BE49-F238E27FC236}">
                <a16:creationId xmlns:a16="http://schemas.microsoft.com/office/drawing/2014/main" id="{2533BDF1-1433-1ADF-509A-883128940000}"/>
              </a:ext>
            </a:extLst>
          </p:cNvPr>
          <p:cNvSpPr txBox="1"/>
          <p:nvPr/>
        </p:nvSpPr>
        <p:spPr>
          <a:xfrm>
            <a:off x="6222522" y="785805"/>
            <a:ext cx="6133380" cy="369332"/>
          </a:xfrm>
          <a:prstGeom prst="rect">
            <a:avLst/>
          </a:prstGeom>
          <a:noFill/>
        </p:spPr>
        <p:txBody>
          <a:bodyPr wrap="square">
            <a:spAutoFit/>
          </a:bodyPr>
          <a:lstStyle/>
          <a:p>
            <a:pPr algn="just">
              <a:buNone/>
            </a:pPr>
            <a:r>
              <a:rPr lang="pt-BR" sz="1800" b="1">
                <a:solidFill>
                  <a:srgbClr val="000000"/>
                </a:solidFill>
                <a:effectLst/>
                <a:latin typeface="Arial" panose="020B0604020202020204" pitchFamily="34" charset="0"/>
                <a:ea typeface="Times New Roman" panose="02020603050405020304" pitchFamily="18" charset="0"/>
              </a:rPr>
              <a:t>ATIVIDADES</a:t>
            </a:r>
            <a:endParaRPr lang="pt-BR" sz="1800" dirty="0">
              <a:effectLst/>
              <a:latin typeface="Times New Roman" panose="02020603050405020304" pitchFamily="18" charset="0"/>
              <a:ea typeface="Times New Roman" panose="02020603050405020304" pitchFamily="18" charset="0"/>
            </a:endParaRPr>
          </a:p>
        </p:txBody>
      </p:sp>
      <p:sp>
        <p:nvSpPr>
          <p:cNvPr id="9" name="CaixaDeTexto 8">
            <a:extLst>
              <a:ext uri="{FF2B5EF4-FFF2-40B4-BE49-F238E27FC236}">
                <a16:creationId xmlns:a16="http://schemas.microsoft.com/office/drawing/2014/main" id="{69CBC1EE-9CDD-7F7A-70E2-4F380AADE822}"/>
              </a:ext>
            </a:extLst>
          </p:cNvPr>
          <p:cNvSpPr txBox="1"/>
          <p:nvPr/>
        </p:nvSpPr>
        <p:spPr>
          <a:xfrm>
            <a:off x="6096000" y="1227445"/>
            <a:ext cx="4690613" cy="369332"/>
          </a:xfrm>
          <a:prstGeom prst="rect">
            <a:avLst/>
          </a:prstGeom>
          <a:noFill/>
        </p:spPr>
        <p:txBody>
          <a:bodyPr wrap="square">
            <a:spAutoFit/>
          </a:bodyPr>
          <a:lstStyle/>
          <a:p>
            <a:pPr algn="just">
              <a:buNone/>
            </a:pPr>
            <a:r>
              <a:rPr lang="pt-BR" sz="1800" b="1" dirty="0">
                <a:solidFill>
                  <a:srgbClr val="000000"/>
                </a:solidFill>
                <a:effectLst/>
                <a:latin typeface="Arial" panose="020B0604020202020204" pitchFamily="34" charset="0"/>
                <a:ea typeface="Times New Roman" panose="02020603050405020304" pitchFamily="18" charset="0"/>
              </a:rPr>
              <a:t>11. </a:t>
            </a:r>
            <a:r>
              <a:rPr lang="pt-BR" sz="1800" dirty="0">
                <a:solidFill>
                  <a:srgbClr val="000000"/>
                </a:solidFill>
                <a:effectLst/>
                <a:latin typeface="Arial" panose="020B0604020202020204" pitchFamily="34" charset="0"/>
                <a:ea typeface="Times New Roman" panose="02020603050405020304" pitchFamily="18" charset="0"/>
              </a:rPr>
              <a:t>Observe a imagem a seguir.</a:t>
            </a:r>
            <a:endParaRPr lang="pt-BR" sz="1800" dirty="0">
              <a:effectLst/>
              <a:latin typeface="Times New Roman" panose="02020603050405020304" pitchFamily="18" charset="0"/>
              <a:ea typeface="Times New Roman" panose="02020603050405020304" pitchFamily="18" charset="0"/>
            </a:endParaRPr>
          </a:p>
        </p:txBody>
      </p:sp>
      <p:pic>
        <p:nvPicPr>
          <p:cNvPr id="3074" name="Imagem 1">
            <a:extLst>
              <a:ext uri="{FF2B5EF4-FFF2-40B4-BE49-F238E27FC236}">
                <a16:creationId xmlns:a16="http://schemas.microsoft.com/office/drawing/2014/main" id="{6F381726-6EF4-B445-AEDE-9AC004B37B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2522" y="1712258"/>
            <a:ext cx="3133725"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ixaDeTexto 10">
            <a:extLst>
              <a:ext uri="{FF2B5EF4-FFF2-40B4-BE49-F238E27FC236}">
                <a16:creationId xmlns:a16="http://schemas.microsoft.com/office/drawing/2014/main" id="{D861F4C3-FFAD-52DC-66C9-38F2B7A5DBBD}"/>
              </a:ext>
            </a:extLst>
          </p:cNvPr>
          <p:cNvSpPr txBox="1"/>
          <p:nvPr/>
        </p:nvSpPr>
        <p:spPr>
          <a:xfrm>
            <a:off x="6248581" y="4882317"/>
            <a:ext cx="6215332" cy="215444"/>
          </a:xfrm>
          <a:prstGeom prst="rect">
            <a:avLst/>
          </a:prstGeom>
          <a:noFill/>
        </p:spPr>
        <p:txBody>
          <a:bodyPr wrap="square">
            <a:spAutoFit/>
          </a:bodyPr>
          <a:lstStyle/>
          <a:p>
            <a:pPr algn="just">
              <a:buNone/>
            </a:pPr>
            <a:r>
              <a:rPr lang="pt-BR" sz="800" dirty="0">
                <a:solidFill>
                  <a:srgbClr val="000000"/>
                </a:solidFill>
                <a:effectLst/>
                <a:latin typeface="Arial Narrow" panose="020B0606020202030204" pitchFamily="34" charset="0"/>
                <a:ea typeface="Times New Roman" panose="02020603050405020304" pitchFamily="18" charset="0"/>
              </a:rPr>
              <a:t>Disponível em: https://abre.ai/ofgr Acesso em: 08 dez. 2025.</a:t>
            </a:r>
            <a:endParaRPr lang="pt-BR" sz="800" dirty="0">
              <a:effectLst/>
              <a:latin typeface="Arial Narrow" panose="020B0606020202030204" pitchFamily="34" charset="0"/>
              <a:ea typeface="Times New Roman" panose="02020603050405020304" pitchFamily="18" charset="0"/>
            </a:endParaRPr>
          </a:p>
        </p:txBody>
      </p:sp>
      <p:sp>
        <p:nvSpPr>
          <p:cNvPr id="13" name="CaixaDeTexto 12">
            <a:extLst>
              <a:ext uri="{FF2B5EF4-FFF2-40B4-BE49-F238E27FC236}">
                <a16:creationId xmlns:a16="http://schemas.microsoft.com/office/drawing/2014/main" id="{CFBAA121-1EBF-DAE0-9E76-9F0E6BC3F5BD}"/>
              </a:ext>
            </a:extLst>
          </p:cNvPr>
          <p:cNvSpPr txBox="1"/>
          <p:nvPr/>
        </p:nvSpPr>
        <p:spPr>
          <a:xfrm>
            <a:off x="6133380" y="5323957"/>
            <a:ext cx="6041366" cy="1107996"/>
          </a:xfrm>
          <a:prstGeom prst="rect">
            <a:avLst/>
          </a:prstGeom>
          <a:noFill/>
        </p:spPr>
        <p:txBody>
          <a:bodyPr wrap="square">
            <a:spAutoFit/>
          </a:bodyPr>
          <a:lstStyle/>
          <a:p>
            <a:pPr algn="just">
              <a:buNone/>
            </a:pPr>
            <a:r>
              <a:rPr lang="pt-BR" sz="2200" dirty="0">
                <a:solidFill>
                  <a:srgbClr val="000000"/>
                </a:solidFill>
                <a:effectLst/>
                <a:latin typeface="Arial Narrow" panose="020B0606020202030204" pitchFamily="34" charset="0"/>
                <a:ea typeface="Times New Roman" panose="02020603050405020304" pitchFamily="18" charset="0"/>
              </a:rPr>
              <a:t>A imagem representa práticas políticas da Primeira República. Qual fenômeno é ilustrado e qual sua principal característica?</a:t>
            </a:r>
            <a:endParaRPr lang="pt-BR" sz="22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1319481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B416BAB-E8A9-4F90-13B5-06FCF5249F52}"/>
              </a:ext>
            </a:extLst>
          </p:cNvPr>
          <p:cNvSpPr txBox="1"/>
          <p:nvPr/>
        </p:nvSpPr>
        <p:spPr>
          <a:xfrm>
            <a:off x="0" y="737429"/>
            <a:ext cx="5881777" cy="4154984"/>
          </a:xfrm>
          <a:prstGeom prst="rect">
            <a:avLst/>
          </a:prstGeom>
          <a:noFill/>
        </p:spPr>
        <p:txBody>
          <a:bodyPr wrap="square">
            <a:spAutoFit/>
          </a:bodyPr>
          <a:lstStyle/>
          <a:p>
            <a:pPr algn="just">
              <a:buNone/>
            </a:pPr>
            <a:r>
              <a:rPr lang="pt-BR" sz="2200" dirty="0">
                <a:solidFill>
                  <a:srgbClr val="000000"/>
                </a:solidFill>
                <a:effectLst/>
                <a:latin typeface="Arial Narrow" panose="020B0606020202030204" pitchFamily="34" charset="0"/>
                <a:ea typeface="Times New Roman" panose="02020603050405020304" pitchFamily="18" charset="0"/>
              </a:rPr>
              <a:t>(A) O coronelismo, caracterizado pelo controle político local exercido pelos grandes proprietários rurais, baseado em clientelismo e coerção.</a:t>
            </a:r>
            <a:endParaRPr lang="pt-BR" sz="2200" dirty="0">
              <a:effectLst/>
              <a:latin typeface="Arial Narrow" panose="020B0606020202030204" pitchFamily="34" charset="0"/>
              <a:ea typeface="Times New Roman" panose="02020603050405020304" pitchFamily="18" charset="0"/>
            </a:endParaRPr>
          </a:p>
          <a:p>
            <a:pPr algn="just">
              <a:buNone/>
            </a:pPr>
            <a:r>
              <a:rPr lang="pt-BR" sz="2200" dirty="0">
                <a:solidFill>
                  <a:srgbClr val="000000"/>
                </a:solidFill>
                <a:effectLst/>
                <a:latin typeface="Arial Narrow" panose="020B0606020202030204" pitchFamily="34" charset="0"/>
                <a:ea typeface="Times New Roman" panose="02020603050405020304" pitchFamily="18" charset="0"/>
              </a:rPr>
              <a:t>(B) A consolidação da política do café com leite, marcada pela alternância de poder entre São Paulo e Minas Gerais no cenário nacional.</a:t>
            </a:r>
            <a:endParaRPr lang="pt-BR" sz="2200" dirty="0">
              <a:effectLst/>
              <a:latin typeface="Arial Narrow" panose="020B0606020202030204" pitchFamily="34" charset="0"/>
              <a:ea typeface="Times New Roman" panose="02020603050405020304" pitchFamily="18" charset="0"/>
            </a:endParaRPr>
          </a:p>
          <a:p>
            <a:pPr algn="just">
              <a:buNone/>
            </a:pPr>
            <a:r>
              <a:rPr lang="pt-BR" sz="2200" dirty="0">
                <a:solidFill>
                  <a:srgbClr val="000000"/>
                </a:solidFill>
                <a:effectLst/>
                <a:latin typeface="Arial Narrow" panose="020B0606020202030204" pitchFamily="34" charset="0"/>
                <a:ea typeface="Times New Roman" panose="02020603050405020304" pitchFamily="18" charset="0"/>
              </a:rPr>
              <a:t>(C) O populismo, definido pela aproximação direta entre líderes políticos e massas urbanas, especialmente no período pós-1930.</a:t>
            </a:r>
            <a:endParaRPr lang="pt-BR" sz="2200" dirty="0">
              <a:effectLst/>
              <a:latin typeface="Arial Narrow" panose="020B0606020202030204" pitchFamily="34" charset="0"/>
              <a:ea typeface="Times New Roman" panose="02020603050405020304" pitchFamily="18" charset="0"/>
            </a:endParaRPr>
          </a:p>
          <a:p>
            <a:pPr algn="just">
              <a:buNone/>
            </a:pPr>
            <a:r>
              <a:rPr lang="pt-BR" sz="2200" dirty="0">
                <a:solidFill>
                  <a:srgbClr val="000000"/>
                </a:solidFill>
                <a:effectLst/>
                <a:latin typeface="Arial Narrow" panose="020B0606020202030204" pitchFamily="34" charset="0"/>
                <a:ea typeface="Times New Roman" panose="02020603050405020304" pitchFamily="18" charset="0"/>
              </a:rPr>
              <a:t>(D) O tenentismo, movimento militar que buscava a modernização política e a moralização das instituições públicas.</a:t>
            </a:r>
            <a:endParaRPr lang="pt-BR" sz="2200" dirty="0">
              <a:effectLst/>
              <a:latin typeface="Arial Narrow" panose="020B0606020202030204" pitchFamily="34" charset="0"/>
              <a:ea typeface="Times New Roman" panose="02020603050405020304" pitchFamily="18" charset="0"/>
            </a:endParaRPr>
          </a:p>
        </p:txBody>
      </p:sp>
      <p:sp>
        <p:nvSpPr>
          <p:cNvPr id="5" name="CaixaDeTexto 4">
            <a:extLst>
              <a:ext uri="{FF2B5EF4-FFF2-40B4-BE49-F238E27FC236}">
                <a16:creationId xmlns:a16="http://schemas.microsoft.com/office/drawing/2014/main" id="{C117FA66-B7B8-9D4F-0367-064BEE2DE82B}"/>
              </a:ext>
            </a:extLst>
          </p:cNvPr>
          <p:cNvSpPr txBox="1"/>
          <p:nvPr/>
        </p:nvSpPr>
        <p:spPr>
          <a:xfrm>
            <a:off x="-37380" y="4892413"/>
            <a:ext cx="6133380" cy="769441"/>
          </a:xfrm>
          <a:prstGeom prst="rect">
            <a:avLst/>
          </a:prstGeom>
          <a:noFill/>
        </p:spPr>
        <p:txBody>
          <a:bodyPr wrap="square">
            <a:spAutoFit/>
          </a:bodyPr>
          <a:lstStyle/>
          <a:p>
            <a:pPr algn="just">
              <a:buNone/>
            </a:pPr>
            <a:r>
              <a:rPr lang="pt-BR" sz="2200" b="1" dirty="0">
                <a:solidFill>
                  <a:srgbClr val="000000"/>
                </a:solidFill>
                <a:effectLst/>
                <a:latin typeface="Arial Narrow" panose="020B0606020202030204" pitchFamily="34" charset="0"/>
                <a:ea typeface="Times New Roman" panose="02020603050405020304" pitchFamily="18" charset="0"/>
              </a:rPr>
              <a:t>12. </a:t>
            </a:r>
            <a:r>
              <a:rPr lang="pt-BR" sz="2200" dirty="0">
                <a:solidFill>
                  <a:srgbClr val="000000"/>
                </a:solidFill>
                <a:effectLst/>
                <a:latin typeface="Arial Narrow" panose="020B0606020202030204" pitchFamily="34" charset="0"/>
                <a:ea typeface="Times New Roman" panose="02020603050405020304" pitchFamily="18" charset="0"/>
              </a:rPr>
              <a:t>De que maneira se formou o coronelismo e como sua estrutura fundiária contribuiu para sua consolidação?</a:t>
            </a:r>
            <a:endParaRPr lang="pt-BR" sz="2200" dirty="0">
              <a:effectLst/>
              <a:latin typeface="Arial Narrow" panose="020B0606020202030204" pitchFamily="34" charset="0"/>
              <a:ea typeface="Times New Roman" panose="02020603050405020304" pitchFamily="18" charset="0"/>
            </a:endParaRPr>
          </a:p>
        </p:txBody>
      </p:sp>
      <p:sp>
        <p:nvSpPr>
          <p:cNvPr id="7" name="CaixaDeTexto 6">
            <a:extLst>
              <a:ext uri="{FF2B5EF4-FFF2-40B4-BE49-F238E27FC236}">
                <a16:creationId xmlns:a16="http://schemas.microsoft.com/office/drawing/2014/main" id="{74CF9CE8-E34F-7B7A-59EC-FACDA24680CC}"/>
              </a:ext>
            </a:extLst>
          </p:cNvPr>
          <p:cNvSpPr txBox="1"/>
          <p:nvPr/>
        </p:nvSpPr>
        <p:spPr>
          <a:xfrm>
            <a:off x="-48163" y="5750004"/>
            <a:ext cx="6154946" cy="1107996"/>
          </a:xfrm>
          <a:prstGeom prst="rect">
            <a:avLst/>
          </a:prstGeom>
          <a:noFill/>
        </p:spPr>
        <p:txBody>
          <a:bodyPr wrap="square">
            <a:spAutoFit/>
          </a:bodyPr>
          <a:lstStyle/>
          <a:p>
            <a:r>
              <a:rPr lang="pt-BR" sz="2200" b="1" kern="100" dirty="0">
                <a:solidFill>
                  <a:srgbClr val="000000"/>
                </a:solidFill>
                <a:effectLst/>
                <a:latin typeface="Arial Narrow" panose="020B0606020202030204" pitchFamily="34" charset="0"/>
                <a:ea typeface="Calibri" panose="020F0502020204030204" pitchFamily="34" charset="0"/>
              </a:rPr>
              <a:t>13. </a:t>
            </a:r>
            <a:r>
              <a:rPr lang="pt-BR" sz="2200" kern="100" dirty="0">
                <a:solidFill>
                  <a:srgbClr val="000000"/>
                </a:solidFill>
                <a:effectLst/>
                <a:latin typeface="Arial Narrow" panose="020B0606020202030204" pitchFamily="34" charset="0"/>
                <a:ea typeface="Calibri" panose="020F0502020204030204" pitchFamily="34" charset="0"/>
              </a:rPr>
              <a:t>Explique como o sistema clientelista dos coronéis funcionava e influenciava a vida política e social dos municípios?</a:t>
            </a:r>
            <a:endParaRPr lang="pt-BR" sz="2200" dirty="0">
              <a:latin typeface="Arial Narrow" panose="020B0606020202030204" pitchFamily="34" charset="0"/>
            </a:endParaRPr>
          </a:p>
        </p:txBody>
      </p:sp>
      <p:sp>
        <p:nvSpPr>
          <p:cNvPr id="9" name="CaixaDeTexto 8">
            <a:extLst>
              <a:ext uri="{FF2B5EF4-FFF2-40B4-BE49-F238E27FC236}">
                <a16:creationId xmlns:a16="http://schemas.microsoft.com/office/drawing/2014/main" id="{BB6A755B-FF6A-9F67-9F45-7859EB4FD16F}"/>
              </a:ext>
            </a:extLst>
          </p:cNvPr>
          <p:cNvSpPr txBox="1"/>
          <p:nvPr/>
        </p:nvSpPr>
        <p:spPr>
          <a:xfrm>
            <a:off x="6106783" y="737429"/>
            <a:ext cx="6159260" cy="1200329"/>
          </a:xfrm>
          <a:prstGeom prst="rect">
            <a:avLst/>
          </a:prstGeom>
          <a:noFill/>
        </p:spPr>
        <p:txBody>
          <a:bodyPr wrap="square">
            <a:spAutoFit/>
          </a:bodyPr>
          <a:lstStyle/>
          <a:p>
            <a:pPr algn="just">
              <a:buNone/>
            </a:pPr>
            <a:r>
              <a:rPr lang="pt-BR" sz="1800" b="1" dirty="0">
                <a:solidFill>
                  <a:srgbClr val="000000"/>
                </a:solidFill>
                <a:effectLst/>
                <a:latin typeface="Arial" panose="020B0604020202020204" pitchFamily="34" charset="0"/>
                <a:ea typeface="Times New Roman" panose="02020603050405020304" pitchFamily="18" charset="0"/>
              </a:rPr>
              <a:t>Leia o Texto.</a:t>
            </a:r>
            <a:endParaRPr lang="pt-BR" sz="2000" dirty="0">
              <a:effectLst/>
              <a:latin typeface="Times New Roman" panose="02020603050405020304" pitchFamily="18" charset="0"/>
              <a:ea typeface="Times New Roman" panose="02020603050405020304" pitchFamily="18" charset="0"/>
            </a:endParaRPr>
          </a:p>
          <a:p>
            <a:pPr algn="just">
              <a:buNone/>
            </a:pPr>
            <a:r>
              <a:rPr lang="pt-BR" sz="1800" b="1" dirty="0">
                <a:solidFill>
                  <a:srgbClr val="000000"/>
                </a:solidFill>
                <a:effectLst/>
                <a:latin typeface="Arial" panose="020B0604020202020204" pitchFamily="34" charset="0"/>
                <a:ea typeface="Times New Roman" panose="02020603050405020304" pitchFamily="18" charset="0"/>
              </a:rPr>
              <a:t>Texto V</a:t>
            </a:r>
            <a:endParaRPr lang="pt-BR" sz="2000" dirty="0">
              <a:effectLst/>
              <a:latin typeface="Times New Roman" panose="02020603050405020304" pitchFamily="18" charset="0"/>
              <a:ea typeface="Times New Roman" panose="02020603050405020304" pitchFamily="18" charset="0"/>
            </a:endParaRPr>
          </a:p>
          <a:p>
            <a:pPr algn="just">
              <a:buNone/>
            </a:pPr>
            <a:r>
              <a:rPr lang="pt-BR" sz="1800" b="1" dirty="0">
                <a:effectLst/>
                <a:latin typeface="Arial" panose="020B0604020202020204" pitchFamily="34"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algn="just">
              <a:buNone/>
            </a:pPr>
            <a:r>
              <a:rPr lang="pt-BR" sz="1800" b="1" dirty="0">
                <a:solidFill>
                  <a:srgbClr val="000000"/>
                </a:solidFill>
                <a:effectLst/>
                <a:latin typeface="Arial" panose="020B0604020202020204" pitchFamily="34" charset="0"/>
                <a:ea typeface="Times New Roman" panose="02020603050405020304" pitchFamily="18" charset="0"/>
              </a:rPr>
              <a:t>Sociedade e revoltas na Primeira República</a:t>
            </a:r>
            <a:endParaRPr lang="pt-BR" sz="2000" dirty="0">
              <a:effectLst/>
              <a:latin typeface="Times New Roman" panose="02020603050405020304" pitchFamily="18" charset="0"/>
              <a:ea typeface="Times New Roman" panose="02020603050405020304" pitchFamily="18" charset="0"/>
            </a:endParaRPr>
          </a:p>
        </p:txBody>
      </p:sp>
      <p:sp>
        <p:nvSpPr>
          <p:cNvPr id="11" name="CaixaDeTexto 10">
            <a:extLst>
              <a:ext uri="{FF2B5EF4-FFF2-40B4-BE49-F238E27FC236}">
                <a16:creationId xmlns:a16="http://schemas.microsoft.com/office/drawing/2014/main" id="{88ADD803-E82F-67A5-E745-F9F4F5CD10C5}"/>
              </a:ext>
            </a:extLst>
          </p:cNvPr>
          <p:cNvSpPr txBox="1"/>
          <p:nvPr/>
        </p:nvSpPr>
        <p:spPr>
          <a:xfrm>
            <a:off x="6144163" y="2283704"/>
            <a:ext cx="5881777" cy="3816429"/>
          </a:xfrm>
          <a:prstGeom prst="rect">
            <a:avLst/>
          </a:prstGeom>
          <a:noFill/>
        </p:spPr>
        <p:txBody>
          <a:bodyPr wrap="square">
            <a:spAutoFit/>
          </a:bodyPr>
          <a:lstStyle/>
          <a:p>
            <a:pPr algn="just"/>
            <a:r>
              <a:rPr lang="pt-BR" sz="2200" kern="100" dirty="0">
                <a:effectLst/>
                <a:latin typeface="Arial Narrow" panose="020B0606020202030204" pitchFamily="34" charset="0"/>
                <a:ea typeface="Calibri" panose="020F0502020204030204" pitchFamily="34" charset="0"/>
              </a:rPr>
              <a:t>A Primeira República (1889–1930) foi marcada por intensas tensões sociais, políticas e econômicas, que resultaram em diversas revoltas motivadas pela pobreza, exclusão e autoritarismo. Embora o novo regime prometesse modernização e maior participação política, revelou profundas desigualdades. No campo, movimentos populares denunciaram a opressão e as disparidades regionais, sendo duramente reprimidos. Nas cidades, revoltas contestaram medidas sanitárias impostas sem diálogo e a permanência do racismo estrutural após a abolição.</a:t>
            </a:r>
            <a:endParaRPr lang="pt-BR" sz="2200" dirty="0">
              <a:latin typeface="Arial Narrow" panose="020B0606020202030204" pitchFamily="34" charset="0"/>
            </a:endParaRPr>
          </a:p>
        </p:txBody>
      </p:sp>
    </p:spTree>
    <p:extLst>
      <p:ext uri="{BB962C8B-B14F-4D97-AF65-F5344CB8AC3E}">
        <p14:creationId xmlns:p14="http://schemas.microsoft.com/office/powerpoint/2010/main" val="1996977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3538F36-7AAF-652C-BEA9-424111EA7DDD}"/>
              </a:ext>
            </a:extLst>
          </p:cNvPr>
          <p:cNvSpPr txBox="1"/>
          <p:nvPr/>
        </p:nvSpPr>
        <p:spPr>
          <a:xfrm>
            <a:off x="209191" y="910319"/>
            <a:ext cx="5768914" cy="5136599"/>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Primeira República também marcou o surgimento da industrialização no Brasil. Esse processo impulsionou a formação de uma classe operária urbana, que se viu em condições de trabalho muitas vezes precárias, com longas jornadas de trabalho, baixos salários e falta de direitos trabalhistas básicos. Dentro de um contexto de muita efervescência social, essas reivindicações culminaram em uma greve geral, em 1917. Essa greve é um marco na história do Brasil republicano, por demonstrar a força da união operária. Esse clico de greves e mobilizações contribuiu para a gradual transformação nas relações trabalhistas no Brasil, pavimentando o caminho para futuras conquistas sociais e trabalhistas que estariam por vir. </a:t>
            </a:r>
          </a:p>
        </p:txBody>
      </p:sp>
      <p:sp>
        <p:nvSpPr>
          <p:cNvPr id="5" name="CaixaDeTexto 4">
            <a:extLst>
              <a:ext uri="{FF2B5EF4-FFF2-40B4-BE49-F238E27FC236}">
                <a16:creationId xmlns:a16="http://schemas.microsoft.com/office/drawing/2014/main" id="{672C28AD-E7B7-2357-DD44-37E6275A3A7E}"/>
              </a:ext>
            </a:extLst>
          </p:cNvPr>
          <p:cNvSpPr txBox="1"/>
          <p:nvPr/>
        </p:nvSpPr>
        <p:spPr>
          <a:xfrm>
            <a:off x="6096000" y="910319"/>
            <a:ext cx="6094562" cy="1446550"/>
          </a:xfrm>
          <a:prstGeom prst="rect">
            <a:avLst/>
          </a:prstGeom>
          <a:noFill/>
        </p:spPr>
        <p:txBody>
          <a:bodyPr wrap="square">
            <a:spAutoFit/>
          </a:bodyPr>
          <a:lstStyle/>
          <a:p>
            <a:pPr algn="just">
              <a:buNone/>
            </a:pPr>
            <a:r>
              <a:rPr lang="pt-BR" sz="2200" dirty="0">
                <a:effectLst/>
                <a:latin typeface="Arial Narrow" panose="020B0606020202030204" pitchFamily="34" charset="0"/>
                <a:ea typeface="Times New Roman" panose="02020603050405020304" pitchFamily="18" charset="0"/>
              </a:rPr>
              <a:t>Todos esses movimentos indicam uma sociedade em ebulição, buscando voz e representatividade em um período marcado pela oligarquia, pelo coronelismo e pela exclusão política de grande parte da população.</a:t>
            </a:r>
          </a:p>
        </p:txBody>
      </p:sp>
      <p:pic>
        <p:nvPicPr>
          <p:cNvPr id="7" name="Imagem 6" descr="Diagrama, Texto&#10;&#10;O conteúdo gerado por IA pode estar incorreto.">
            <a:extLst>
              <a:ext uri="{FF2B5EF4-FFF2-40B4-BE49-F238E27FC236}">
                <a16:creationId xmlns:a16="http://schemas.microsoft.com/office/drawing/2014/main" id="{BB6B76D3-F928-8FDE-C925-95042AF4C130}"/>
              </a:ext>
            </a:extLst>
          </p:cNvPr>
          <p:cNvPicPr>
            <a:picLocks noChangeAspect="1"/>
          </p:cNvPicPr>
          <p:nvPr/>
        </p:nvPicPr>
        <p:blipFill>
          <a:blip r:embed="rId2"/>
          <a:stretch>
            <a:fillRect/>
          </a:stretch>
        </p:blipFill>
        <p:spPr>
          <a:xfrm>
            <a:off x="6201828" y="2418782"/>
            <a:ext cx="5780981" cy="4164700"/>
          </a:xfrm>
          <a:prstGeom prst="rect">
            <a:avLst/>
          </a:prstGeom>
        </p:spPr>
      </p:pic>
    </p:spTree>
    <p:extLst>
      <p:ext uri="{BB962C8B-B14F-4D97-AF65-F5344CB8AC3E}">
        <p14:creationId xmlns:p14="http://schemas.microsoft.com/office/powerpoint/2010/main" val="34512173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Texto&#10;&#10;O conteúdo gerado por IA pode estar incorreto.">
            <a:extLst>
              <a:ext uri="{FF2B5EF4-FFF2-40B4-BE49-F238E27FC236}">
                <a16:creationId xmlns:a16="http://schemas.microsoft.com/office/drawing/2014/main" id="{B1674547-9550-2ECB-E92E-A9694CF133D7}"/>
              </a:ext>
            </a:extLst>
          </p:cNvPr>
          <p:cNvPicPr>
            <a:picLocks noChangeAspect="1"/>
          </p:cNvPicPr>
          <p:nvPr/>
        </p:nvPicPr>
        <p:blipFill>
          <a:blip r:embed="rId2"/>
          <a:stretch>
            <a:fillRect/>
          </a:stretch>
        </p:blipFill>
        <p:spPr>
          <a:xfrm>
            <a:off x="86264" y="667392"/>
            <a:ext cx="5855727" cy="3309386"/>
          </a:xfrm>
          <a:prstGeom prst="rect">
            <a:avLst/>
          </a:prstGeom>
        </p:spPr>
      </p:pic>
      <p:pic>
        <p:nvPicPr>
          <p:cNvPr id="6" name="Imagem 5" descr="Texto&#10;&#10;O conteúdo gerado por IA pode estar incorreto.">
            <a:extLst>
              <a:ext uri="{FF2B5EF4-FFF2-40B4-BE49-F238E27FC236}">
                <a16:creationId xmlns:a16="http://schemas.microsoft.com/office/drawing/2014/main" id="{10244BDE-E7FF-DF37-E6E2-7333B97B56CB}"/>
              </a:ext>
            </a:extLst>
          </p:cNvPr>
          <p:cNvPicPr>
            <a:picLocks noChangeAspect="1"/>
          </p:cNvPicPr>
          <p:nvPr/>
        </p:nvPicPr>
        <p:blipFill>
          <a:blip r:embed="rId3"/>
          <a:stretch>
            <a:fillRect/>
          </a:stretch>
        </p:blipFill>
        <p:spPr>
          <a:xfrm>
            <a:off x="86264" y="4051624"/>
            <a:ext cx="5978106" cy="2340549"/>
          </a:xfrm>
          <a:prstGeom prst="rect">
            <a:avLst/>
          </a:prstGeom>
        </p:spPr>
      </p:pic>
      <p:pic>
        <p:nvPicPr>
          <p:cNvPr id="8" name="Imagem 7" descr="Texto&#10;&#10;O conteúdo gerado por IA pode estar incorreto.">
            <a:extLst>
              <a:ext uri="{FF2B5EF4-FFF2-40B4-BE49-F238E27FC236}">
                <a16:creationId xmlns:a16="http://schemas.microsoft.com/office/drawing/2014/main" id="{009DDAD6-DE11-889E-991B-2D8BB7D8EFDE}"/>
              </a:ext>
            </a:extLst>
          </p:cNvPr>
          <p:cNvPicPr>
            <a:picLocks noChangeAspect="1"/>
          </p:cNvPicPr>
          <p:nvPr/>
        </p:nvPicPr>
        <p:blipFill>
          <a:blip r:embed="rId4"/>
          <a:stretch>
            <a:fillRect/>
          </a:stretch>
        </p:blipFill>
        <p:spPr>
          <a:xfrm>
            <a:off x="6359175" y="862643"/>
            <a:ext cx="5746561" cy="5730281"/>
          </a:xfrm>
          <a:prstGeom prst="rect">
            <a:avLst/>
          </a:prstGeom>
        </p:spPr>
      </p:pic>
      <p:pic>
        <p:nvPicPr>
          <p:cNvPr id="4097" name="Imagem 2" descr="Interface gráfica do usuário&#10;&#10;O conteúdo gerado por IA pode estar incorreto.">
            <a:extLst>
              <a:ext uri="{FF2B5EF4-FFF2-40B4-BE49-F238E27FC236}">
                <a16:creationId xmlns:a16="http://schemas.microsoft.com/office/drawing/2014/main" id="{F7FAB499-6DE4-360C-D3A7-6B6E3C6B67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9782"/>
          <a:stretch>
            <a:fillRect/>
          </a:stretch>
        </p:blipFill>
        <p:spPr bwMode="auto">
          <a:xfrm>
            <a:off x="0" y="0"/>
            <a:ext cx="1314450" cy="49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6224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Texto&#10;&#10;O conteúdo gerado por IA pode estar incorreto.">
            <a:extLst>
              <a:ext uri="{FF2B5EF4-FFF2-40B4-BE49-F238E27FC236}">
                <a16:creationId xmlns:a16="http://schemas.microsoft.com/office/drawing/2014/main" id="{1CD098E1-DA83-2912-315C-518A6539B6E5}"/>
              </a:ext>
            </a:extLst>
          </p:cNvPr>
          <p:cNvPicPr>
            <a:picLocks noChangeAspect="1"/>
          </p:cNvPicPr>
          <p:nvPr/>
        </p:nvPicPr>
        <p:blipFill>
          <a:blip r:embed="rId2"/>
          <a:stretch>
            <a:fillRect/>
          </a:stretch>
        </p:blipFill>
        <p:spPr>
          <a:xfrm>
            <a:off x="773502" y="731003"/>
            <a:ext cx="10644995" cy="5892500"/>
          </a:xfrm>
          <a:prstGeom prst="rect">
            <a:avLst/>
          </a:prstGeom>
        </p:spPr>
      </p:pic>
    </p:spTree>
    <p:extLst>
      <p:ext uri="{BB962C8B-B14F-4D97-AF65-F5344CB8AC3E}">
        <p14:creationId xmlns:p14="http://schemas.microsoft.com/office/powerpoint/2010/main" val="3669467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F45BF88-3A44-DED4-C0B9-BCFF8BB78F93}"/>
              </a:ext>
            </a:extLst>
          </p:cNvPr>
          <p:cNvSpPr txBox="1"/>
          <p:nvPr/>
        </p:nvSpPr>
        <p:spPr>
          <a:xfrm>
            <a:off x="1438" y="607866"/>
            <a:ext cx="6094562" cy="1938479"/>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200" b="1" kern="100" dirty="0">
                <a:effectLst/>
                <a:latin typeface="Arial Narrow" panose="020B0606020202030204" pitchFamily="34" charset="0"/>
                <a:ea typeface="Calibri" panose="020F0502020204030204" pitchFamily="34" charset="0"/>
              </a:rPr>
              <a:t>14. </a:t>
            </a:r>
            <a:r>
              <a:rPr lang="pt-BR" sz="2200" kern="100" dirty="0">
                <a:effectLst/>
                <a:latin typeface="Arial Narrow" panose="020B0606020202030204" pitchFamily="34" charset="0"/>
                <a:ea typeface="Calibri" panose="020F0502020204030204" pitchFamily="34" charset="0"/>
              </a:rPr>
              <a:t>De que maneira as desigualdades sociais, o autoritarismo e a exclusão política contribuíram para o surgimento das revoltas urbanas e rurais durante a Primeira República?</a:t>
            </a:r>
            <a:endParaRPr lang="pt-BR" sz="2200" dirty="0">
              <a:latin typeface="Arial Narrow" panose="020B0606020202030204" pitchFamily="34" charset="0"/>
            </a:endParaRPr>
          </a:p>
        </p:txBody>
      </p:sp>
      <p:sp>
        <p:nvSpPr>
          <p:cNvPr id="5" name="CaixaDeTexto 4">
            <a:extLst>
              <a:ext uri="{FF2B5EF4-FFF2-40B4-BE49-F238E27FC236}">
                <a16:creationId xmlns:a16="http://schemas.microsoft.com/office/drawing/2014/main" id="{335C69F0-7EC8-F2E4-5B62-916D27A3CC4F}"/>
              </a:ext>
            </a:extLst>
          </p:cNvPr>
          <p:cNvSpPr txBox="1"/>
          <p:nvPr/>
        </p:nvSpPr>
        <p:spPr>
          <a:xfrm>
            <a:off x="0" y="2657651"/>
            <a:ext cx="6133380" cy="3816429"/>
          </a:xfrm>
          <a:prstGeom prst="rect">
            <a:avLst/>
          </a:prstGeom>
          <a:noFill/>
        </p:spPr>
        <p:txBody>
          <a:bodyPr wrap="square">
            <a:spAutoFit/>
          </a:bodyPr>
          <a:lstStyle/>
          <a:p>
            <a:pPr algn="just">
              <a:buNone/>
            </a:pPr>
            <a:r>
              <a:rPr lang="pt-BR" sz="2200" b="1" dirty="0">
                <a:effectLst/>
                <a:latin typeface="Arial Narrow" panose="020B0606020202030204" pitchFamily="34" charset="0"/>
                <a:ea typeface="Times New Roman" panose="02020603050405020304" pitchFamily="18" charset="0"/>
              </a:rPr>
              <a:t>15. </a:t>
            </a:r>
            <a:r>
              <a:rPr lang="pt-BR" sz="2200" dirty="0">
                <a:effectLst/>
                <a:latin typeface="Arial Narrow" panose="020B0606020202030204" pitchFamily="34" charset="0"/>
                <a:ea typeface="Times New Roman" panose="02020603050405020304" pitchFamily="18" charset="0"/>
              </a:rPr>
              <a:t>(Enem 2019 – Adaptado) A Revolta da Vacina (1904) mostrou claramente o aspecto defensivo, desorganizado, fragmentado da ação popular. Não se negava o Estado, não se reivindicava participação nas decisões políticas; defendiam-se valores e direitos considerados acima da intervenção do Estado. </a:t>
            </a:r>
          </a:p>
          <a:p>
            <a:pPr algn="r">
              <a:buNone/>
            </a:pPr>
            <a:r>
              <a:rPr lang="pt-BR" sz="2200" dirty="0">
                <a:effectLst/>
                <a:latin typeface="Arial Narrow" panose="020B0606020202030204" pitchFamily="34" charset="0"/>
                <a:ea typeface="Times New Roman" panose="02020603050405020304" pitchFamily="18" charset="0"/>
              </a:rPr>
              <a:t>CARVALHO, J. M. Os bestializados: o Rio de Janeiro e a República que não foi. São Paulo: Cia. Das letras, 1987 (adaptado)</a:t>
            </a:r>
          </a:p>
          <a:p>
            <a:pPr>
              <a:buNone/>
            </a:pPr>
            <a:r>
              <a:rPr lang="pt-BR" sz="2200" kern="100" dirty="0">
                <a:effectLst/>
                <a:latin typeface="Arial Narrow" panose="020B0606020202030204" pitchFamily="34" charset="0"/>
                <a:ea typeface="Calibri" panose="020F0502020204030204" pitchFamily="34" charset="0"/>
              </a:rPr>
              <a:t>A mobilização analisada representou um alerta, na medida em que a ação popular questionava: </a:t>
            </a:r>
            <a:endParaRPr lang="pt-BR" sz="2200" dirty="0">
              <a:latin typeface="Arial Narrow" panose="020B0606020202030204" pitchFamily="34" charset="0"/>
            </a:endParaRPr>
          </a:p>
        </p:txBody>
      </p:sp>
      <p:sp>
        <p:nvSpPr>
          <p:cNvPr id="7" name="CaixaDeTexto 6">
            <a:extLst>
              <a:ext uri="{FF2B5EF4-FFF2-40B4-BE49-F238E27FC236}">
                <a16:creationId xmlns:a16="http://schemas.microsoft.com/office/drawing/2014/main" id="{9BD0C82D-9655-9F0C-4469-F86BF05D5500}"/>
              </a:ext>
            </a:extLst>
          </p:cNvPr>
          <p:cNvSpPr txBox="1"/>
          <p:nvPr/>
        </p:nvSpPr>
        <p:spPr>
          <a:xfrm>
            <a:off x="6133380" y="1086300"/>
            <a:ext cx="6133380" cy="1446550"/>
          </a:xfrm>
          <a:prstGeom prst="rect">
            <a:avLst/>
          </a:prstGeom>
          <a:noFill/>
        </p:spPr>
        <p:txBody>
          <a:bodyPr wrap="square">
            <a:spAutoFit/>
          </a:bodyPr>
          <a:lstStyle/>
          <a:p>
            <a:pPr algn="just">
              <a:buNone/>
            </a:pPr>
            <a:r>
              <a:rPr lang="pt-BR" sz="2200" dirty="0">
                <a:effectLst/>
                <a:latin typeface="Arial Narrow" panose="020B0606020202030204" pitchFamily="34" charset="0"/>
                <a:ea typeface="Times New Roman" panose="02020603050405020304" pitchFamily="18" charset="0"/>
              </a:rPr>
              <a:t>(A) a alta de preços.</a:t>
            </a:r>
          </a:p>
          <a:p>
            <a:pPr algn="just">
              <a:buNone/>
            </a:pPr>
            <a:r>
              <a:rPr lang="pt-BR" sz="2200" dirty="0">
                <a:effectLst/>
                <a:latin typeface="Arial Narrow" panose="020B0606020202030204" pitchFamily="34" charset="0"/>
                <a:ea typeface="Times New Roman" panose="02020603050405020304" pitchFamily="18" charset="0"/>
              </a:rPr>
              <a:t>(B) as práticas eleitorais.</a:t>
            </a:r>
          </a:p>
          <a:p>
            <a:pPr algn="just">
              <a:buNone/>
            </a:pPr>
            <a:r>
              <a:rPr lang="pt-BR" sz="2200" dirty="0">
                <a:effectLst/>
                <a:latin typeface="Arial Narrow" panose="020B0606020202030204" pitchFamily="34" charset="0"/>
                <a:ea typeface="Times New Roman" panose="02020603050405020304" pitchFamily="18" charset="0"/>
              </a:rPr>
              <a:t>(C) a política clientelista.</a:t>
            </a:r>
          </a:p>
          <a:p>
            <a:pPr algn="just">
              <a:buNone/>
            </a:pPr>
            <a:r>
              <a:rPr lang="pt-BR" sz="2200" dirty="0">
                <a:effectLst/>
                <a:latin typeface="Arial Narrow" panose="020B0606020202030204" pitchFamily="34" charset="0"/>
                <a:ea typeface="Times New Roman" panose="02020603050405020304" pitchFamily="18" charset="0"/>
              </a:rPr>
              <a:t>(D) o arbítrio governamental.</a:t>
            </a:r>
          </a:p>
        </p:txBody>
      </p:sp>
      <p:sp>
        <p:nvSpPr>
          <p:cNvPr id="9" name="CaixaDeTexto 8">
            <a:extLst>
              <a:ext uri="{FF2B5EF4-FFF2-40B4-BE49-F238E27FC236}">
                <a16:creationId xmlns:a16="http://schemas.microsoft.com/office/drawing/2014/main" id="{04A20D63-7766-45F1-851D-9DF567F3662E}"/>
              </a:ext>
            </a:extLst>
          </p:cNvPr>
          <p:cNvSpPr txBox="1"/>
          <p:nvPr/>
        </p:nvSpPr>
        <p:spPr>
          <a:xfrm>
            <a:off x="6133380" y="2826927"/>
            <a:ext cx="5902625" cy="3477875"/>
          </a:xfrm>
          <a:prstGeom prst="rect">
            <a:avLst/>
          </a:prstGeom>
          <a:noFill/>
        </p:spPr>
        <p:txBody>
          <a:bodyPr wrap="square">
            <a:spAutoFit/>
          </a:bodyPr>
          <a:lstStyle/>
          <a:p>
            <a:pPr algn="just">
              <a:buNone/>
            </a:pPr>
            <a:r>
              <a:rPr lang="pt-BR" sz="2200" b="1" dirty="0">
                <a:effectLst/>
                <a:latin typeface="Arial Narrow" panose="020B0606020202030204" pitchFamily="34" charset="0"/>
                <a:ea typeface="Times New Roman" panose="02020603050405020304" pitchFamily="18" charset="0"/>
              </a:rPr>
              <a:t>15. </a:t>
            </a:r>
            <a:r>
              <a:rPr lang="pt-BR" sz="2200" dirty="0">
                <a:effectLst/>
                <a:latin typeface="Arial Narrow" panose="020B0606020202030204" pitchFamily="34" charset="0"/>
                <a:ea typeface="Times New Roman" panose="02020603050405020304" pitchFamily="18" charset="0"/>
              </a:rPr>
              <a:t>(Enem 2013 PPL - Adaptado) Eu mesmo me apresento: sou Antônio:</a:t>
            </a:r>
          </a:p>
          <a:p>
            <a:pPr algn="just">
              <a:buNone/>
            </a:pPr>
            <a:r>
              <a:rPr lang="pt-BR" sz="2200" dirty="0">
                <a:effectLst/>
                <a:latin typeface="Arial Narrow" panose="020B0606020202030204" pitchFamily="34" charset="0"/>
                <a:ea typeface="Times New Roman" panose="02020603050405020304" pitchFamily="18" charset="0"/>
              </a:rPr>
              <a:t>sou Antônio Vicente Mendes Maciel </a:t>
            </a:r>
          </a:p>
          <a:p>
            <a:pPr algn="just">
              <a:buNone/>
            </a:pPr>
            <a:r>
              <a:rPr lang="pt-BR" sz="2200" dirty="0">
                <a:effectLst/>
                <a:latin typeface="Arial Narrow" panose="020B0606020202030204" pitchFamily="34" charset="0"/>
                <a:ea typeface="Times New Roman" panose="02020603050405020304" pitchFamily="18" charset="0"/>
              </a:rPr>
              <a:t>(provim da batalha de Deus versus demônio</a:t>
            </a:r>
          </a:p>
          <a:p>
            <a:pPr algn="just">
              <a:buNone/>
            </a:pPr>
            <a:r>
              <a:rPr lang="pt-BR" sz="2200" dirty="0">
                <a:effectLst/>
                <a:latin typeface="Arial Narrow" panose="020B0606020202030204" pitchFamily="34" charset="0"/>
                <a:ea typeface="Times New Roman" panose="02020603050405020304" pitchFamily="18" charset="0"/>
              </a:rPr>
              <a:t>Com a res publica marca de Caim).</a:t>
            </a:r>
          </a:p>
          <a:p>
            <a:pPr algn="just">
              <a:buNone/>
            </a:pPr>
            <a:r>
              <a:rPr lang="pt-BR" sz="2200" dirty="0">
                <a:effectLst/>
                <a:latin typeface="Arial Narrow" panose="020B0606020202030204" pitchFamily="34" charset="0"/>
                <a:ea typeface="Times New Roman" panose="02020603050405020304" pitchFamily="18" charset="0"/>
              </a:rPr>
              <a:t>Moisés, do Êxodo ao Deuteronômio,</a:t>
            </a:r>
          </a:p>
          <a:p>
            <a:pPr algn="just">
              <a:buNone/>
            </a:pPr>
            <a:r>
              <a:rPr lang="pt-BR" sz="2200" dirty="0">
                <a:effectLst/>
                <a:latin typeface="Arial Narrow" panose="020B0606020202030204" pitchFamily="34" charset="0"/>
                <a:ea typeface="Times New Roman" panose="02020603050405020304" pitchFamily="18" charset="0"/>
              </a:rPr>
              <a:t>Sou natural de Quixeramobim,</a:t>
            </a:r>
          </a:p>
          <a:p>
            <a:pPr algn="just">
              <a:buNone/>
            </a:pPr>
            <a:r>
              <a:rPr lang="pt-BR" sz="2200" dirty="0">
                <a:effectLst/>
                <a:latin typeface="Arial Narrow" panose="020B0606020202030204" pitchFamily="34" charset="0"/>
                <a:ea typeface="Times New Roman" panose="02020603050405020304" pitchFamily="18" charset="0"/>
              </a:rPr>
              <a:t>O Antônio Conselheiro deste chão</a:t>
            </a:r>
          </a:p>
          <a:p>
            <a:pPr algn="just">
              <a:buNone/>
            </a:pPr>
            <a:r>
              <a:rPr lang="pt-BR" sz="2200" dirty="0">
                <a:effectLst/>
                <a:latin typeface="Arial Narrow" panose="020B0606020202030204" pitchFamily="34" charset="0"/>
                <a:ea typeface="Times New Roman" panose="02020603050405020304" pitchFamily="18" charset="0"/>
              </a:rPr>
              <a:t>Que vai ser mar e o mar vai ser sertão.</a:t>
            </a:r>
          </a:p>
          <a:p>
            <a:pPr algn="r">
              <a:buNone/>
            </a:pPr>
            <a:r>
              <a:rPr lang="pt-BR" sz="1100" dirty="0">
                <a:effectLst/>
                <a:latin typeface="Arial Narrow" panose="020B0606020202030204" pitchFamily="34" charset="0"/>
                <a:ea typeface="Times New Roman" panose="02020603050405020304" pitchFamily="18" charset="0"/>
              </a:rPr>
              <a:t>ACCIOLY, M. Antônio Conselheiro. In: FERNANDES, R. (Org.). O clarim e a oração: cem anos de Os sertões. São Paulo: Geração Editorial, 2001.</a:t>
            </a:r>
            <a:endParaRPr lang="pt-BR" sz="20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35067233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EA4FC54-AE86-71B0-6C4D-2A7F1D0A98A2}"/>
              </a:ext>
            </a:extLst>
          </p:cNvPr>
          <p:cNvSpPr txBox="1"/>
          <p:nvPr/>
        </p:nvSpPr>
        <p:spPr>
          <a:xfrm>
            <a:off x="122926" y="877358"/>
            <a:ext cx="5786168" cy="2800767"/>
          </a:xfrm>
          <a:prstGeom prst="rect">
            <a:avLst/>
          </a:prstGeom>
          <a:noFill/>
        </p:spPr>
        <p:txBody>
          <a:bodyPr wrap="square">
            <a:spAutoFit/>
          </a:bodyPr>
          <a:lstStyle/>
          <a:p>
            <a:pPr algn="just">
              <a:buNone/>
            </a:pPr>
            <a:r>
              <a:rPr lang="pt-BR" sz="2200" dirty="0">
                <a:effectLst/>
                <a:latin typeface="Arial Narrow" panose="020B0606020202030204" pitchFamily="34" charset="0"/>
                <a:ea typeface="Times New Roman" panose="02020603050405020304" pitchFamily="18" charset="0"/>
              </a:rPr>
              <a:t>O poema, escrito em 2001, contribuiu para a construção de uma determinada memória sobre o movimento de Canudos, ao retratar seu líder como</a:t>
            </a:r>
          </a:p>
          <a:p>
            <a:pPr algn="just">
              <a:buNone/>
            </a:pPr>
            <a:r>
              <a:rPr lang="pt-BR" sz="2200" dirty="0">
                <a:effectLst/>
                <a:latin typeface="Arial Narrow" panose="020B0606020202030204" pitchFamily="34" charset="0"/>
                <a:ea typeface="Times New Roman" panose="02020603050405020304" pitchFamily="18" charset="0"/>
              </a:rPr>
              <a:t>(A) crítico de regime político regime político recém-proclamado.</a:t>
            </a:r>
          </a:p>
          <a:p>
            <a:pPr algn="just">
              <a:buNone/>
            </a:pPr>
            <a:r>
              <a:rPr lang="pt-BR" sz="2200" dirty="0">
                <a:effectLst/>
                <a:latin typeface="Arial Narrow" panose="020B0606020202030204" pitchFamily="34" charset="0"/>
                <a:ea typeface="Times New Roman" panose="02020603050405020304" pitchFamily="18" charset="0"/>
              </a:rPr>
              <a:t>(B) contrário à distribuição da terra para os humildes</a:t>
            </a:r>
          </a:p>
          <a:p>
            <a:pPr algn="just">
              <a:buNone/>
            </a:pPr>
            <a:r>
              <a:rPr lang="pt-BR" sz="2200" dirty="0">
                <a:effectLst/>
                <a:latin typeface="Arial Narrow" panose="020B0606020202030204" pitchFamily="34" charset="0"/>
                <a:ea typeface="Times New Roman" panose="02020603050405020304" pitchFamily="18" charset="0"/>
              </a:rPr>
              <a:t>(C) defensor da autonomia política dos municípios.</a:t>
            </a:r>
          </a:p>
          <a:p>
            <a:pPr algn="just">
              <a:buNone/>
            </a:pPr>
            <a:r>
              <a:rPr lang="pt-BR" sz="2200" dirty="0">
                <a:effectLst/>
                <a:latin typeface="Arial Narrow" panose="020B0606020202030204" pitchFamily="34" charset="0"/>
                <a:ea typeface="Times New Roman" panose="02020603050405020304" pitchFamily="18" charset="0"/>
              </a:rPr>
              <a:t>(D) partidário da abolição da escravidão.</a:t>
            </a:r>
          </a:p>
        </p:txBody>
      </p:sp>
      <p:sp>
        <p:nvSpPr>
          <p:cNvPr id="5" name="CaixaDeTexto 4">
            <a:extLst>
              <a:ext uri="{FF2B5EF4-FFF2-40B4-BE49-F238E27FC236}">
                <a16:creationId xmlns:a16="http://schemas.microsoft.com/office/drawing/2014/main" id="{2778CBFD-44B8-5787-01DA-3EB65AFAFF43}"/>
              </a:ext>
            </a:extLst>
          </p:cNvPr>
          <p:cNvSpPr txBox="1"/>
          <p:nvPr/>
        </p:nvSpPr>
        <p:spPr>
          <a:xfrm>
            <a:off x="1438" y="3812246"/>
            <a:ext cx="6094562" cy="1446550"/>
          </a:xfrm>
          <a:prstGeom prst="rect">
            <a:avLst/>
          </a:prstGeom>
          <a:noFill/>
        </p:spPr>
        <p:txBody>
          <a:bodyPr wrap="square">
            <a:spAutoFit/>
          </a:bodyPr>
          <a:lstStyle/>
          <a:p>
            <a:pPr algn="just">
              <a:buNone/>
            </a:pPr>
            <a:r>
              <a:rPr lang="pt-BR" sz="2200" b="1" dirty="0">
                <a:effectLst/>
                <a:latin typeface="Arial Narrow" panose="020B0606020202030204" pitchFamily="34" charset="0"/>
                <a:ea typeface="Times New Roman" panose="02020603050405020304" pitchFamily="18" charset="0"/>
              </a:rPr>
              <a:t>16. </a:t>
            </a:r>
            <a:r>
              <a:rPr lang="pt-BR" sz="2200" dirty="0">
                <a:effectLst/>
                <a:latin typeface="Arial Narrow" panose="020B0606020202030204" pitchFamily="34" charset="0"/>
                <a:ea typeface="Times New Roman" panose="02020603050405020304" pitchFamily="18" charset="0"/>
              </a:rPr>
              <a:t>Quais fatores contribuíram para a eclosão da Greve Geral de 1917, e como esse movimento expressou as condições de vida e trabalho da classe operária no início do século XX?</a:t>
            </a:r>
          </a:p>
        </p:txBody>
      </p:sp>
      <p:sp>
        <p:nvSpPr>
          <p:cNvPr id="7" name="CaixaDeTexto 6">
            <a:extLst>
              <a:ext uri="{FF2B5EF4-FFF2-40B4-BE49-F238E27FC236}">
                <a16:creationId xmlns:a16="http://schemas.microsoft.com/office/drawing/2014/main" id="{1BF9131D-9ECC-6DB0-E1D7-5046905FA8DC}"/>
              </a:ext>
            </a:extLst>
          </p:cNvPr>
          <p:cNvSpPr txBox="1"/>
          <p:nvPr/>
        </p:nvSpPr>
        <p:spPr>
          <a:xfrm>
            <a:off x="-37380" y="5497563"/>
            <a:ext cx="6133380" cy="769441"/>
          </a:xfrm>
          <a:prstGeom prst="rect">
            <a:avLst/>
          </a:prstGeom>
          <a:noFill/>
        </p:spPr>
        <p:txBody>
          <a:bodyPr wrap="square">
            <a:spAutoFit/>
          </a:bodyPr>
          <a:lstStyle/>
          <a:p>
            <a:pPr algn="just">
              <a:buNone/>
            </a:pPr>
            <a:r>
              <a:rPr lang="pt-BR" sz="2200" b="1" dirty="0">
                <a:effectLst/>
                <a:latin typeface="Arial Narrow" panose="020B0606020202030204" pitchFamily="34" charset="0"/>
                <a:ea typeface="Times New Roman" panose="02020603050405020304" pitchFamily="18" charset="0"/>
              </a:rPr>
              <a:t>17. </a:t>
            </a:r>
            <a:r>
              <a:rPr lang="pt-BR" sz="2200" dirty="0">
                <a:effectLst/>
                <a:latin typeface="Arial Narrow" panose="020B0606020202030204" pitchFamily="34" charset="0"/>
                <a:ea typeface="Times New Roman" panose="02020603050405020304" pitchFamily="18" charset="0"/>
              </a:rPr>
              <a:t>Como a Greve Geral de 1917 influenciou o movimento operário e as relações de trabalho no Brasil? </a:t>
            </a:r>
          </a:p>
        </p:txBody>
      </p:sp>
      <p:sp>
        <p:nvSpPr>
          <p:cNvPr id="9" name="CaixaDeTexto 8">
            <a:extLst>
              <a:ext uri="{FF2B5EF4-FFF2-40B4-BE49-F238E27FC236}">
                <a16:creationId xmlns:a16="http://schemas.microsoft.com/office/drawing/2014/main" id="{5BD4CC7B-E202-BEB8-CCEF-0508108B549F}"/>
              </a:ext>
            </a:extLst>
          </p:cNvPr>
          <p:cNvSpPr txBox="1"/>
          <p:nvPr/>
        </p:nvSpPr>
        <p:spPr>
          <a:xfrm>
            <a:off x="6096000" y="877358"/>
            <a:ext cx="5849429" cy="1446550"/>
          </a:xfrm>
          <a:prstGeom prst="rect">
            <a:avLst/>
          </a:prstGeom>
          <a:noFill/>
        </p:spPr>
        <p:txBody>
          <a:bodyPr wrap="square">
            <a:spAutoFit/>
          </a:bodyPr>
          <a:lstStyle/>
          <a:p>
            <a:pPr algn="just">
              <a:buNone/>
            </a:pPr>
            <a:r>
              <a:rPr lang="pt-BR" sz="2200" b="1" dirty="0">
                <a:effectLst/>
                <a:latin typeface="Arial Narrow" panose="020B0606020202030204" pitchFamily="34" charset="0"/>
                <a:ea typeface="Times New Roman" panose="02020603050405020304" pitchFamily="18" charset="0"/>
              </a:rPr>
              <a:t>18. </a:t>
            </a:r>
            <a:r>
              <a:rPr lang="pt-BR" sz="2200" dirty="0">
                <a:effectLst/>
                <a:latin typeface="Arial Narrow" panose="020B0606020202030204" pitchFamily="34" charset="0"/>
                <a:ea typeface="Times New Roman" panose="02020603050405020304" pitchFamily="18" charset="0"/>
              </a:rPr>
              <a:t>De que forma a relação entre crenças religiosas, liderança carismática e abandono estatal contribuiu para o surgimento e fortalecimento dos movimentos messiânicos no início da Primeira República?</a:t>
            </a:r>
          </a:p>
        </p:txBody>
      </p:sp>
    </p:spTree>
    <p:extLst>
      <p:ext uri="{BB962C8B-B14F-4D97-AF65-F5344CB8AC3E}">
        <p14:creationId xmlns:p14="http://schemas.microsoft.com/office/powerpoint/2010/main" val="37479536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598A1FC-6960-FBEA-F14B-F08BC90032F7}"/>
              </a:ext>
            </a:extLst>
          </p:cNvPr>
          <p:cNvSpPr txBox="1"/>
          <p:nvPr/>
        </p:nvSpPr>
        <p:spPr>
          <a:xfrm>
            <a:off x="143773" y="1248178"/>
            <a:ext cx="5952227" cy="4361643"/>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TEMÁTICA:</a:t>
            </a:r>
            <a:r>
              <a:rPr lang="pt-BR" sz="2200" b="1" kern="18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Abolição da escravidão</a:t>
            </a:r>
            <a:r>
              <a:rPr lang="pt-BR" sz="2200" kern="18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Habilidades do DCGO - Ampliado: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(GO-EF09HI03-C) Problematizar</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ideia de que, em consequência da abolição da escravatura, o povo negro passou a usufruir os mesmos direitos e condições de vida dos não negros, como educação, habitação, saúde, trabalho e emprego.</a:t>
            </a:r>
          </a:p>
          <a:p>
            <a:pPr marL="457200" algn="just">
              <a:lnSpc>
                <a:spcPct val="115000"/>
              </a:lnSpc>
              <a:spcAft>
                <a:spcPts val="800"/>
              </a:spcAft>
              <a:buNone/>
            </a:pP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Objeto de Conhecimento:</a:t>
            </a:r>
            <a:endParaRPr lang="pt-BR" sz="22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Desigualdades raciais no pós-abolição e permanências do racismo estrutural no Brasil.</a:t>
            </a:r>
          </a:p>
        </p:txBody>
      </p:sp>
      <p:sp>
        <p:nvSpPr>
          <p:cNvPr id="5" name="CaixaDeTexto 4">
            <a:extLst>
              <a:ext uri="{FF2B5EF4-FFF2-40B4-BE49-F238E27FC236}">
                <a16:creationId xmlns:a16="http://schemas.microsoft.com/office/drawing/2014/main" id="{2F7BE1EC-593C-E635-95F8-E30438F882CF}"/>
              </a:ext>
            </a:extLst>
          </p:cNvPr>
          <p:cNvSpPr txBox="1"/>
          <p:nvPr/>
        </p:nvSpPr>
        <p:spPr>
          <a:xfrm>
            <a:off x="6222521" y="1248178"/>
            <a:ext cx="5825706" cy="3861151"/>
          </a:xfrm>
          <a:prstGeom prst="rect">
            <a:avLst/>
          </a:prstGeom>
          <a:noFill/>
        </p:spPr>
        <p:txBody>
          <a:bodyPr wrap="square">
            <a:spAutoFit/>
          </a:bodyPr>
          <a:lstStyle/>
          <a:p>
            <a:pPr algn="just">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Texto VI</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Depois da abolição, Estado sofisticou mecanismos de exclusão, diz historiadora</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Segundo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Wlamyra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de Albuquerque, o projeto de abolição vitorioso relegou parte da população a uma espécie de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subcidad</a:t>
            </a:r>
            <a:r>
              <a:rPr lang="pt-BR" sz="2200" kern="100" dirty="0" err="1">
                <a:latin typeface="Arial Narrow" panose="020B0606020202030204" pitchFamily="34" charset="0"/>
                <a:ea typeface="Calibri" panose="020F0502020204030204" pitchFamily="34" charset="0"/>
                <a:cs typeface="Times New Roman" panose="02020603050405020304" pitchFamily="18" charset="0"/>
              </a:rPr>
              <a:t>a</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nia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Abolicionistas negros propunham mudanças mais profundas</a:t>
            </a:r>
          </a:p>
        </p:txBody>
      </p:sp>
    </p:spTree>
    <p:extLst>
      <p:ext uri="{BB962C8B-B14F-4D97-AF65-F5344CB8AC3E}">
        <p14:creationId xmlns:p14="http://schemas.microsoft.com/office/powerpoint/2010/main" val="3851453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B1E02D4-52CC-8D08-0478-72A548B60EAD}"/>
              </a:ext>
            </a:extLst>
          </p:cNvPr>
          <p:cNvSpPr txBox="1"/>
          <p:nvPr/>
        </p:nvSpPr>
        <p:spPr>
          <a:xfrm>
            <a:off x="112143" y="570701"/>
            <a:ext cx="5891842" cy="6287299"/>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Em 1887, pouco antes de a escravidão ser abolida no Brasil (no dia 13 de maio de 1888), o governo da Bahia se lançou numa discussão sobre qual deveria ser o perfil e a atuação da polícia. Decidiu-se que cabia à força policial zelar pela boa conduta da população: sambas foram proibidos depois das 22h, a capoeira foi considerada crime. Na época, a população negra livre – ou liberta- em Salvador já superava, numericamente, a de escravizados. E a abolição era um evento antecipado pelas elites. O episódio é lembrado pela historiadora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Walmyra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Albuquerque para demonstrar como, às vésperas do 13 de maio, as elites brasileiras se organizaram para cercear a atuação de homens e mulheres negras: “Entendia-se que eles não estavam mais sob o controle de um senhor, mas deveriam passar para o controle do Estado”, afirma.</a:t>
            </a:r>
          </a:p>
        </p:txBody>
      </p:sp>
      <p:sp>
        <p:nvSpPr>
          <p:cNvPr id="5" name="CaixaDeTexto 4">
            <a:extLst>
              <a:ext uri="{FF2B5EF4-FFF2-40B4-BE49-F238E27FC236}">
                <a16:creationId xmlns:a16="http://schemas.microsoft.com/office/drawing/2014/main" id="{ED170867-CBE5-BCA9-EFF9-B73D79A3BB09}"/>
              </a:ext>
            </a:extLst>
          </p:cNvPr>
          <p:cNvSpPr txBox="1"/>
          <p:nvPr/>
        </p:nvSpPr>
        <p:spPr>
          <a:xfrm>
            <a:off x="6188017" y="1842700"/>
            <a:ext cx="5762445" cy="3172600"/>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Professora da Universidade Federal da Bahia,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Wlamyra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se dedica a um campo de estudos relativamente novo para a historiografia brasileira: o do período da imediata pós-abolição, de 1888 até a década de 1930. Segundo ela, a lei assinada no 13 de maio representava um dentre muitos projetos de emancipação: “o movimento abolicionista não era homogêneo”, afirma. </a:t>
            </a:r>
          </a:p>
        </p:txBody>
      </p:sp>
    </p:spTree>
    <p:extLst>
      <p:ext uri="{BB962C8B-B14F-4D97-AF65-F5344CB8AC3E}">
        <p14:creationId xmlns:p14="http://schemas.microsoft.com/office/powerpoint/2010/main" val="4214468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F55696F-C602-182A-EB3C-773ABD85B2DD}"/>
              </a:ext>
            </a:extLst>
          </p:cNvPr>
          <p:cNvSpPr txBox="1"/>
          <p:nvPr/>
        </p:nvSpPr>
        <p:spPr>
          <a:xfrm>
            <a:off x="105673" y="947324"/>
            <a:ext cx="5855180" cy="2462213"/>
          </a:xfrm>
          <a:prstGeom prst="rect">
            <a:avLst/>
          </a:prstGeom>
          <a:noFill/>
        </p:spPr>
        <p:txBody>
          <a:bodyPr wrap="square">
            <a:spAutoFit/>
          </a:bodyPr>
          <a:lstStyle/>
          <a:p>
            <a:pPr algn="just"/>
            <a:r>
              <a:rPr lang="pt-BR" sz="2200" kern="100" dirty="0">
                <a:effectLst/>
                <a:latin typeface="Arial Narrow" panose="020B0606020202030204" pitchFamily="34" charset="0"/>
                <a:ea typeface="Calibri" panose="020F0502020204030204" pitchFamily="34" charset="0"/>
              </a:rPr>
              <a:t>Deixa de lado propostas de lideranças negras que lutaram pela liberdade, e que defendiam mecanismos para a criação de uma sociedade mais justa – para pessoas negras ou não – como a distribuição de terras públicas a pequenos proprietários. “Esses abolicionistas negros tinham um projeto para o Brasil”, diz a professora. </a:t>
            </a:r>
            <a:endParaRPr lang="pt-BR" sz="2200" dirty="0">
              <a:latin typeface="Arial Narrow" panose="020B0606020202030204" pitchFamily="34" charset="0"/>
            </a:endParaRPr>
          </a:p>
        </p:txBody>
      </p:sp>
      <p:sp>
        <p:nvSpPr>
          <p:cNvPr id="5" name="CaixaDeTexto 4">
            <a:extLst>
              <a:ext uri="{FF2B5EF4-FFF2-40B4-BE49-F238E27FC236}">
                <a16:creationId xmlns:a16="http://schemas.microsoft.com/office/drawing/2014/main" id="{AA66FACD-F37E-BEC4-4A4F-56849E201F2F}"/>
              </a:ext>
            </a:extLst>
          </p:cNvPr>
          <p:cNvSpPr txBox="1"/>
          <p:nvPr/>
        </p:nvSpPr>
        <p:spPr>
          <a:xfrm>
            <a:off x="105673" y="3612366"/>
            <a:ext cx="5855180" cy="2393925"/>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Segundo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Wlamyra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venceu um projeto de país que criava mecanismos de exclusão, relegando a população negra a uma condição de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subcidadania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sem nunca deixar essas intenções explícitas: “A República brasileira se faz cheia de noções de desigualdade racial dadas pelo escravismo.”</a:t>
            </a:r>
          </a:p>
        </p:txBody>
      </p:sp>
      <p:sp>
        <p:nvSpPr>
          <p:cNvPr id="7" name="CaixaDeTexto 6">
            <a:extLst>
              <a:ext uri="{FF2B5EF4-FFF2-40B4-BE49-F238E27FC236}">
                <a16:creationId xmlns:a16="http://schemas.microsoft.com/office/drawing/2014/main" id="{FE9C0459-5C72-3FAB-9259-705C44CFBD3A}"/>
              </a:ext>
            </a:extLst>
          </p:cNvPr>
          <p:cNvSpPr txBox="1"/>
          <p:nvPr/>
        </p:nvSpPr>
        <p:spPr>
          <a:xfrm>
            <a:off x="6096000" y="723037"/>
            <a:ext cx="5855180" cy="2004459"/>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Brasil de Direitos: A população negra, na época da abolição, era heterogênea. A maior parte dela, segundo as estatísticas da época, era nascida livre ou liberta. O que o 13 de maio representou para essas pessoas?</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94E62011-6FE3-67A7-A284-883A27FEC780}"/>
              </a:ext>
            </a:extLst>
          </p:cNvPr>
          <p:cNvSpPr txBox="1"/>
          <p:nvPr/>
        </p:nvSpPr>
        <p:spPr>
          <a:xfrm>
            <a:off x="6096000" y="2996747"/>
            <a:ext cx="5720031" cy="3138216"/>
          </a:xfrm>
          <a:prstGeom prst="rect">
            <a:avLst/>
          </a:prstGeom>
          <a:noFill/>
        </p:spPr>
        <p:txBody>
          <a:bodyPr wrap="square">
            <a:spAutoFit/>
          </a:bodyPr>
          <a:lstStyle/>
          <a:p>
            <a:pPr algn="just"/>
            <a:r>
              <a:rPr lang="pt-BR" sz="2200" b="1" kern="100" dirty="0" err="1">
                <a:effectLst/>
                <a:latin typeface="Arial Narrow" panose="020B0606020202030204" pitchFamily="34" charset="0"/>
                <a:ea typeface="Calibri" panose="020F0502020204030204" pitchFamily="34" charset="0"/>
              </a:rPr>
              <a:t>Wlamyra</a:t>
            </a:r>
            <a:r>
              <a:rPr lang="pt-BR" sz="2200" b="1" kern="100" dirty="0">
                <a:effectLst/>
                <a:latin typeface="Arial Narrow" panose="020B0606020202030204" pitchFamily="34" charset="0"/>
                <a:ea typeface="Calibri" panose="020F0502020204030204" pitchFamily="34" charset="0"/>
              </a:rPr>
              <a:t> Albuquerque: </a:t>
            </a:r>
            <a:r>
              <a:rPr lang="pt-BR" sz="2200" kern="100" dirty="0">
                <a:effectLst/>
                <a:latin typeface="Arial Narrow" panose="020B0606020202030204" pitchFamily="34" charset="0"/>
                <a:ea typeface="Calibri" panose="020F0502020204030204" pitchFamily="34" charset="0"/>
              </a:rPr>
              <a:t>É mesmo verdade que, a partir da década de 1870, houve uma expressiva diminuição no número de pessoas escravizadas no Brasil. O número caiu mesmo naquelas províncias que concentravam população cativa significativa. </a:t>
            </a:r>
            <a:endParaRPr lang="pt-BR" sz="2200" kern="100" dirty="0">
              <a:latin typeface="Arial Narrow" panose="020B0606020202030204" pitchFamily="34" charset="0"/>
              <a:ea typeface="Calibri" panose="020F0502020204030204" pitchFamily="34" charset="0"/>
            </a:endParaRPr>
          </a:p>
          <a:p>
            <a:pPr algn="just"/>
            <a:r>
              <a:rPr lang="pt-BR" sz="2200" dirty="0">
                <a:latin typeface="Arial Narrow" panose="020B0606020202030204" pitchFamily="34" charset="0"/>
              </a:rPr>
              <a:t>Mas isso só acontece nos anos já próximos da abolição, a partir de 1882. É um período muito curto, sobretudo se comparado aos mais de 300 anos de escravismo no Brasil.</a:t>
            </a:r>
          </a:p>
        </p:txBody>
      </p:sp>
    </p:spTree>
    <p:extLst>
      <p:ext uri="{BB962C8B-B14F-4D97-AF65-F5344CB8AC3E}">
        <p14:creationId xmlns:p14="http://schemas.microsoft.com/office/powerpoint/2010/main" val="18083976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85CDDCB-D528-8936-C227-64C6EE206C1B}"/>
              </a:ext>
            </a:extLst>
          </p:cNvPr>
          <p:cNvSpPr txBox="1"/>
          <p:nvPr/>
        </p:nvSpPr>
        <p:spPr>
          <a:xfrm>
            <a:off x="0" y="1182231"/>
            <a:ext cx="6021238" cy="4537082"/>
          </a:xfrm>
          <a:prstGeom prst="rect">
            <a:avLst/>
          </a:prstGeom>
          <a:noFill/>
        </p:spPr>
        <p:txBody>
          <a:bodyPr wrap="square">
            <a:spAutoFit/>
          </a:bodyPr>
          <a:lstStyle/>
          <a:p>
            <a:pPr algn="just"/>
            <a:r>
              <a:rPr lang="pt-BR" sz="2200" kern="100" dirty="0">
                <a:effectLst/>
                <a:latin typeface="Arial Narrow" panose="020B0606020202030204" pitchFamily="34" charset="0"/>
                <a:ea typeface="Calibri" panose="020F0502020204030204" pitchFamily="34" charset="0"/>
              </a:rPr>
              <a:t>Na maioria dos casos , a pessoa conquistava a liberdade comprando sua alforria. Essa negociação, com o senhor, era costumeiramente tensa. A compra da alforria tinha por objetivo garantir alguma autonomia à pessoa. É preciso cuidado ao falar em liberdade nesses casos. Porque, além do senhor, esse indivíduo que comprava a alforria tinha ainda de lidar com o Estado brasileiro, que não estava interessado em lhe garantir liberdade plena. Perante o Estado, juridicamente, eles não podiam ser chamados de “livres”. Eram “libertos”. E isso não é mero jogo de palavras. Essa condição o impede de ter diversos direitos políticos. E essa condição perdura até a abolição.</a:t>
            </a:r>
            <a:endParaRPr lang="pt-BR" sz="2200" dirty="0">
              <a:latin typeface="Arial Narrow" panose="020B0606020202030204" pitchFamily="34" charset="0"/>
            </a:endParaRPr>
          </a:p>
        </p:txBody>
      </p:sp>
      <p:sp>
        <p:nvSpPr>
          <p:cNvPr id="5" name="CaixaDeTexto 4">
            <a:extLst>
              <a:ext uri="{FF2B5EF4-FFF2-40B4-BE49-F238E27FC236}">
                <a16:creationId xmlns:a16="http://schemas.microsoft.com/office/drawing/2014/main" id="{85B6D9E6-13A8-672E-E190-08873D9EC597}"/>
              </a:ext>
            </a:extLst>
          </p:cNvPr>
          <p:cNvSpPr txBox="1"/>
          <p:nvPr/>
        </p:nvSpPr>
        <p:spPr>
          <a:xfrm>
            <a:off x="6170764" y="1064541"/>
            <a:ext cx="5794074" cy="4359142"/>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Havia restrições explicitas, descritas em lei, à atuação dos libertos?</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rPr>
              <a:t>Essa foi a grande sacada do Estado brasileiro, antes e depois da abolição. Ao contrário do que aconteceu nos EUA ou em Cuba —países onde a escravidão chegou ao fim quase na mesma época em que o Brasil — o Estado brasileiro nunca explicitou, em leis, as restrições impostas à população negra. Os mecanismos de exclusão são mais sofisticados. Vou exemplificar. Em 1881,  o número de pessoas negras nascida livres ou  libertas já era maior que o número de escravizados no Brasil. </a:t>
            </a:r>
            <a:endParaRPr lang="pt-BR" sz="2200" dirty="0">
              <a:latin typeface="Arial Narrow" panose="020B0606020202030204" pitchFamily="34" charset="0"/>
            </a:endParaRPr>
          </a:p>
        </p:txBody>
      </p:sp>
    </p:spTree>
    <p:extLst>
      <p:ext uri="{BB962C8B-B14F-4D97-AF65-F5344CB8AC3E}">
        <p14:creationId xmlns:p14="http://schemas.microsoft.com/office/powerpoint/2010/main" val="33788861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32A5EB4-E2A7-C092-FA5F-276529AA0757}"/>
              </a:ext>
            </a:extLst>
          </p:cNvPr>
          <p:cNvSpPr txBox="1"/>
          <p:nvPr/>
        </p:nvSpPr>
        <p:spPr>
          <a:xfrm>
            <a:off x="243695" y="899831"/>
            <a:ext cx="5674025" cy="511928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escravidão estava em crise. Foi quando se empreendeu uma grande reforma no código eleitoral. Ao longo de todo o  Império, libertos não poderiam ser eleitos, mas poderiam ser votantes. A eleição acontecia em duas instancias, com uma indireta. Em 1881, o projeto era de que a eleição passasse a ser direta. Mas foram estabelecidas algumas exigências: para ser eleitor, o sujeito devia ser alfabetizado. Isso tirou boa parte da população liberta do processo eleitoral — uma população que já havia participado das disputas em outros momentos. Não há uma explicitação, na lei, de que há um limite aos libertos. Mas criam-se restrições a sua cidadania.</a:t>
            </a:r>
          </a:p>
        </p:txBody>
      </p:sp>
      <p:sp>
        <p:nvSpPr>
          <p:cNvPr id="5" name="CaixaDeTexto 4">
            <a:extLst>
              <a:ext uri="{FF2B5EF4-FFF2-40B4-BE49-F238E27FC236}">
                <a16:creationId xmlns:a16="http://schemas.microsoft.com/office/drawing/2014/main" id="{BBFBC44E-402F-6378-10D3-E6A35C5A22EC}"/>
              </a:ext>
            </a:extLst>
          </p:cNvPr>
          <p:cNvSpPr txBox="1"/>
          <p:nvPr/>
        </p:nvSpPr>
        <p:spPr>
          <a:xfrm>
            <a:off x="6274282" y="797829"/>
            <a:ext cx="5674023" cy="3682034"/>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Essas restrições violentas perduram depois do 13 de maio?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rPr>
              <a:t>Como o Estado interfere nas nossas vidas cotidianas? Quando falamos do Estado, falamos da polícia, das políticas educacionais , de saúde, habitação, do acesso a espaços de poder. Saindo da monarquia e entrando na república, o Estado brasileiro  vai sofisticando essas formas de exclusão por meio desses braços do Estado. Isso começa ainda antes da abolição.</a:t>
            </a:r>
            <a:endParaRPr lang="pt-BR" sz="2200" dirty="0">
              <a:latin typeface="Arial Narrow" panose="020B0606020202030204" pitchFamily="34" charset="0"/>
            </a:endParaRPr>
          </a:p>
        </p:txBody>
      </p:sp>
      <p:sp>
        <p:nvSpPr>
          <p:cNvPr id="7" name="CaixaDeTexto 6">
            <a:extLst>
              <a:ext uri="{FF2B5EF4-FFF2-40B4-BE49-F238E27FC236}">
                <a16:creationId xmlns:a16="http://schemas.microsoft.com/office/drawing/2014/main" id="{386E9235-9834-F2BF-9A66-6730AA0A5A1C}"/>
              </a:ext>
            </a:extLst>
          </p:cNvPr>
          <p:cNvSpPr txBox="1"/>
          <p:nvPr/>
        </p:nvSpPr>
        <p:spPr>
          <a:xfrm>
            <a:off x="6235822" y="4400309"/>
            <a:ext cx="5750941" cy="2123658"/>
          </a:xfrm>
          <a:prstGeom prst="rect">
            <a:avLst/>
          </a:prstGeom>
          <a:noFill/>
        </p:spPr>
        <p:txBody>
          <a:bodyPr wrap="square">
            <a:spAutoFit/>
          </a:bodyPr>
          <a:lstStyle/>
          <a:p>
            <a:r>
              <a:rPr lang="pt-BR" sz="2200" kern="100" dirty="0">
                <a:effectLst/>
                <a:latin typeface="Arial Narrow" panose="020B0606020202030204" pitchFamily="34" charset="0"/>
                <a:ea typeface="Calibri" panose="020F0502020204030204" pitchFamily="34" charset="0"/>
              </a:rPr>
              <a:t>Em 1887, às vésperas da abolição, surge um debate sobre a reestruturação da polícia na Bahia. O objetivo era repensar o perfil e a atuação da força policial. E a discussão ocorreu num momento em que o número de pessoas negras livres ou libertas já era maior que o número de escravizados.</a:t>
            </a:r>
            <a:endParaRPr lang="pt-BR" sz="2200" dirty="0">
              <a:latin typeface="Arial Narrow" panose="020B0606020202030204" pitchFamily="34" charset="0"/>
            </a:endParaRPr>
          </a:p>
        </p:txBody>
      </p:sp>
    </p:spTree>
    <p:extLst>
      <p:ext uri="{BB962C8B-B14F-4D97-AF65-F5344CB8AC3E}">
        <p14:creationId xmlns:p14="http://schemas.microsoft.com/office/powerpoint/2010/main" val="37814053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3748785-470D-3102-A37B-51D87DAA0FEC}"/>
              </a:ext>
            </a:extLst>
          </p:cNvPr>
          <p:cNvSpPr txBox="1"/>
          <p:nvPr/>
        </p:nvSpPr>
        <p:spPr>
          <a:xfrm>
            <a:off x="70450" y="835657"/>
            <a:ext cx="5699904" cy="1785104"/>
          </a:xfrm>
          <a:prstGeom prst="rect">
            <a:avLst/>
          </a:prstGeom>
          <a:noFill/>
        </p:spPr>
        <p:txBody>
          <a:bodyPr wrap="square">
            <a:spAutoFit/>
          </a:bodyPr>
          <a:lstStyle/>
          <a:p>
            <a:pPr algn="just"/>
            <a:r>
              <a:rPr lang="pt-BR" sz="2200" kern="100" dirty="0">
                <a:effectLst/>
                <a:latin typeface="Arial Narrow" panose="020B0606020202030204" pitchFamily="34" charset="0"/>
                <a:ea typeface="Calibri" panose="020F0502020204030204" pitchFamily="34" charset="0"/>
              </a:rPr>
              <a:t>Compreendia-se, na época, que  controle dessa população já não estava nas mãos de um senhor. Ele precisava ser exercido pelo Estado. Para fazer isso, a polícia é reestruturada, para dar conta do controle urbano e da observação de normas de conduta.</a:t>
            </a:r>
            <a:endParaRPr lang="pt-BR" sz="2200" dirty="0">
              <a:latin typeface="Arial Narrow" panose="020B0606020202030204" pitchFamily="34" charset="0"/>
            </a:endParaRPr>
          </a:p>
        </p:txBody>
      </p:sp>
      <p:sp>
        <p:nvSpPr>
          <p:cNvPr id="5" name="CaixaDeTexto 4">
            <a:extLst>
              <a:ext uri="{FF2B5EF4-FFF2-40B4-BE49-F238E27FC236}">
                <a16:creationId xmlns:a16="http://schemas.microsoft.com/office/drawing/2014/main" id="{6DE42076-EA01-6E76-8248-59E28DBAEF2C}"/>
              </a:ext>
            </a:extLst>
          </p:cNvPr>
          <p:cNvSpPr txBox="1"/>
          <p:nvPr/>
        </p:nvSpPr>
        <p:spPr>
          <a:xfrm>
            <a:off x="70450" y="2907512"/>
            <a:ext cx="5897233" cy="3292696"/>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Aumenta a repressão policial?</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rPr>
              <a:t>Os sambas são proibidos depois das 22h, por exemplo. O candomblé foi proibido em Salvador, bem como a capoeira, que foi proibida em Salvador, no Rio de Janeiro e em São Paulo. Cabia à polícia fazer cumprir essas proibições.</a:t>
            </a:r>
          </a:p>
          <a:p>
            <a:pPr algn="just">
              <a:buNone/>
            </a:pPr>
            <a:r>
              <a:rPr lang="pt-BR" sz="2200" dirty="0">
                <a:latin typeface="Arial Narrow" panose="020B0606020202030204" pitchFamily="34" charset="0"/>
              </a:rPr>
              <a:t>Tudo isso são sinais de tentativas do estado de controlar a população negra livre, e isso se estende para além do século XIX.</a:t>
            </a:r>
          </a:p>
        </p:txBody>
      </p:sp>
      <p:sp>
        <p:nvSpPr>
          <p:cNvPr id="7" name="CaixaDeTexto 6">
            <a:extLst>
              <a:ext uri="{FF2B5EF4-FFF2-40B4-BE49-F238E27FC236}">
                <a16:creationId xmlns:a16="http://schemas.microsoft.com/office/drawing/2014/main" id="{3D2DC80C-C0FE-F70C-AD3B-AB794D1AC536}"/>
              </a:ext>
            </a:extLst>
          </p:cNvPr>
          <p:cNvSpPr txBox="1"/>
          <p:nvPr/>
        </p:nvSpPr>
        <p:spPr>
          <a:xfrm>
            <a:off x="6096000" y="1646540"/>
            <a:ext cx="5821392" cy="2783262"/>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Constituição Federal, hoje, não estabelece distinções raiais. É verdade — não está dito na constituição que há uma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subcidadania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para a população negra. Mas as políticas do estado brasileiro foram construídas desde a abolição, e ainda hoje, num sentido de garantir lugares sociais diferentes para esses sujeitos, refletem uma condição racial.</a:t>
            </a:r>
          </a:p>
        </p:txBody>
      </p:sp>
    </p:spTree>
    <p:extLst>
      <p:ext uri="{BB962C8B-B14F-4D97-AF65-F5344CB8AC3E}">
        <p14:creationId xmlns:p14="http://schemas.microsoft.com/office/powerpoint/2010/main" val="160701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64E9F32-B50B-A443-8DF4-8D050095F898}"/>
              </a:ext>
            </a:extLst>
          </p:cNvPr>
          <p:cNvSpPr txBox="1"/>
          <p:nvPr/>
        </p:nvSpPr>
        <p:spPr>
          <a:xfrm>
            <a:off x="86264" y="689655"/>
            <a:ext cx="5950788" cy="1225785"/>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Hoje, se diz que a lei que aboliu a escravidão foi curta e insuficiente. Em fins do século XIX já se fazia essa crítica? Havia outros processos de liberdade?</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4FC6656E-B65C-4290-9939-9F2C97B49901}"/>
              </a:ext>
            </a:extLst>
          </p:cNvPr>
          <p:cNvSpPr txBox="1"/>
          <p:nvPr/>
        </p:nvSpPr>
        <p:spPr>
          <a:xfrm>
            <a:off x="86264" y="2066051"/>
            <a:ext cx="5950788" cy="3139321"/>
          </a:xfrm>
          <a:prstGeom prst="rect">
            <a:avLst/>
          </a:prstGeom>
          <a:noFill/>
        </p:spPr>
        <p:txBody>
          <a:bodyPr wrap="square">
            <a:spAutoFit/>
          </a:bodyPr>
          <a:lstStyle/>
          <a:p>
            <a:pPr algn="just"/>
            <a:r>
              <a:rPr lang="pt-BR" sz="2200" kern="100" dirty="0">
                <a:effectLst/>
                <a:latin typeface="Arial Narrow" panose="020B0606020202030204" pitchFamily="34" charset="0"/>
                <a:ea typeface="Calibri" panose="020F0502020204030204" pitchFamily="34" charset="0"/>
              </a:rPr>
              <a:t>Havia essa crítica. Para muitos abolicionistas, a abolição era uma reforma. Era um ajuste na ordem liberal. Mas o movimento abolicionista não era homogêneo. Havia, por exemplo, abolicionistas que eram sapateiros. Sabemos de abolicionistas que invadiam senzalas para fazer campanha.</a:t>
            </a:r>
          </a:p>
          <a:p>
            <a:pPr algn="just"/>
            <a:r>
              <a:rPr lang="pt-BR" sz="2200" dirty="0">
                <a:latin typeface="Arial Narrow" panose="020B0606020202030204" pitchFamily="34" charset="0"/>
              </a:rPr>
              <a:t>Na memória nacional, restaram apenas alguns “grandes homens’, que incorporaram a ideia da abolição a partir de uma perspectiva de reforma liberal.</a:t>
            </a:r>
          </a:p>
        </p:txBody>
      </p:sp>
      <p:sp>
        <p:nvSpPr>
          <p:cNvPr id="7" name="CaixaDeTexto 6">
            <a:extLst>
              <a:ext uri="{FF2B5EF4-FFF2-40B4-BE49-F238E27FC236}">
                <a16:creationId xmlns:a16="http://schemas.microsoft.com/office/drawing/2014/main" id="{3FF94908-8635-23FD-8E34-E691075BE10E}"/>
              </a:ext>
            </a:extLst>
          </p:cNvPr>
          <p:cNvSpPr txBox="1"/>
          <p:nvPr/>
        </p:nvSpPr>
        <p:spPr>
          <a:xfrm>
            <a:off x="14377" y="5205372"/>
            <a:ext cx="6094562" cy="1446550"/>
          </a:xfrm>
          <a:prstGeom prst="rect">
            <a:avLst/>
          </a:prstGeom>
          <a:noFill/>
        </p:spPr>
        <p:txBody>
          <a:bodyPr wrap="square">
            <a:spAutoFit/>
          </a:bodyPr>
          <a:lstStyle/>
          <a:p>
            <a:pPr algn="just"/>
            <a:r>
              <a:rPr lang="pt-BR" sz="2200" kern="100" dirty="0">
                <a:effectLst/>
                <a:latin typeface="Arial Narrow" panose="020B0606020202030204" pitchFamily="34" charset="0"/>
                <a:ea typeface="Calibri" panose="020F0502020204030204" pitchFamily="34" charset="0"/>
              </a:rPr>
              <a:t>Para encontrar outras perspectivas, é importante olhar para os abolicionistas negros, como o Luis Gama. Gama tinha elaborado um plano para o que deveria ser o Brasil depois da abolição. </a:t>
            </a:r>
            <a:endParaRPr lang="pt-BR" sz="2200" dirty="0">
              <a:latin typeface="Arial Narrow" panose="020B0606020202030204" pitchFamily="34" charset="0"/>
            </a:endParaRPr>
          </a:p>
        </p:txBody>
      </p:sp>
      <p:sp>
        <p:nvSpPr>
          <p:cNvPr id="9" name="CaixaDeTexto 8">
            <a:extLst>
              <a:ext uri="{FF2B5EF4-FFF2-40B4-BE49-F238E27FC236}">
                <a16:creationId xmlns:a16="http://schemas.microsoft.com/office/drawing/2014/main" id="{76C93B24-A974-2793-BD26-8F0F54FC3DF3}"/>
              </a:ext>
            </a:extLst>
          </p:cNvPr>
          <p:cNvSpPr txBox="1"/>
          <p:nvPr/>
        </p:nvSpPr>
        <p:spPr>
          <a:xfrm>
            <a:off x="6108939" y="1049930"/>
            <a:ext cx="5950788" cy="4154984"/>
          </a:xfrm>
          <a:prstGeom prst="rect">
            <a:avLst/>
          </a:prstGeom>
          <a:noFill/>
        </p:spPr>
        <p:txBody>
          <a:bodyPr wrap="square">
            <a:spAutoFit/>
          </a:bodyPr>
          <a:lstStyle/>
          <a:p>
            <a:pPr algn="just"/>
            <a:r>
              <a:rPr lang="pt-BR" sz="2200" kern="100" dirty="0">
                <a:effectLst/>
                <a:latin typeface="Arial Narrow" panose="020B0606020202030204" pitchFamily="34" charset="0"/>
                <a:ea typeface="Calibri" panose="020F0502020204030204" pitchFamily="34" charset="0"/>
              </a:rPr>
              <a:t>Havia um projeto de habitação, um plano de acesso a espaços na política. Há outras figuras como ele, que foram inviabilizadas. Alguns, anos depois, se tornam lideranças de movimentos operários. Caso de Manoel Quirino, na Bahia. Nascido escravo, ele compra a própria alforria. No pós-abolição, se torna líder operário e chega a fundar um jornal socialista. Elege-se vereador, mas não vai além disso. Eles todos defendem reformas muito mais profundas para a sociedade brasileira do pós-abolição. O mais conhecido deles talvez seja André Rebouças, que elaborou um plano de distribuição de terras.</a:t>
            </a:r>
            <a:endParaRPr lang="pt-BR" sz="2200" dirty="0">
              <a:latin typeface="Arial Narrow" panose="020B0606020202030204" pitchFamily="34" charset="0"/>
            </a:endParaRPr>
          </a:p>
        </p:txBody>
      </p:sp>
    </p:spTree>
    <p:extLst>
      <p:ext uri="{BB962C8B-B14F-4D97-AF65-F5344CB8AC3E}">
        <p14:creationId xmlns:p14="http://schemas.microsoft.com/office/powerpoint/2010/main" val="41147695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9E480CD-60E1-29BC-1C17-574F2E543DA3}"/>
              </a:ext>
            </a:extLst>
          </p:cNvPr>
          <p:cNvSpPr txBox="1"/>
          <p:nvPr/>
        </p:nvSpPr>
        <p:spPr>
          <a:xfrm>
            <a:off x="157432" y="779408"/>
            <a:ext cx="5846553" cy="2954142"/>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Uma espécie de reforma agrária?</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rPr>
              <a:t>Não era propriamente uma reforma agrária, porque reforma agrária é muito marcado por uma ideia de distribuição de terras privadas. André Rebouças pensava em terras públicas, que deveriam ser transformadas em colônias para serem distribuídas a pequenos proprietários de terras. Pensava também num plano de reforma educacional.</a:t>
            </a:r>
            <a:endParaRPr lang="pt-BR" sz="2200" dirty="0">
              <a:latin typeface="Arial Narrow" panose="020B0606020202030204" pitchFamily="34" charset="0"/>
            </a:endParaRPr>
          </a:p>
        </p:txBody>
      </p:sp>
      <p:sp>
        <p:nvSpPr>
          <p:cNvPr id="5" name="CaixaDeTexto 4">
            <a:extLst>
              <a:ext uri="{FF2B5EF4-FFF2-40B4-BE49-F238E27FC236}">
                <a16:creationId xmlns:a16="http://schemas.microsoft.com/office/drawing/2014/main" id="{78E4C799-1654-1468-C986-CEC66F5569A0}"/>
              </a:ext>
            </a:extLst>
          </p:cNvPr>
          <p:cNvSpPr txBox="1"/>
          <p:nvPr/>
        </p:nvSpPr>
        <p:spPr>
          <a:xfrm>
            <a:off x="97047" y="3799790"/>
            <a:ext cx="5846553" cy="2004588"/>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Quando se olha para essa pluralidade, a gente se dá conta de que havia propostas muito mais igualitárias, atentas às desigualdades colocadas naquele momento. Esses abolicionistas negros tinham projetos para o Brasil.</a:t>
            </a:r>
          </a:p>
        </p:txBody>
      </p:sp>
      <p:sp>
        <p:nvSpPr>
          <p:cNvPr id="7" name="CaixaDeTexto 6">
            <a:extLst>
              <a:ext uri="{FF2B5EF4-FFF2-40B4-BE49-F238E27FC236}">
                <a16:creationId xmlns:a16="http://schemas.microsoft.com/office/drawing/2014/main" id="{F12F9013-6F65-0F86-1044-F9690F16F5E0}"/>
              </a:ext>
            </a:extLst>
          </p:cNvPr>
          <p:cNvSpPr txBox="1"/>
          <p:nvPr/>
        </p:nvSpPr>
        <p:spPr>
          <a:xfrm>
            <a:off x="6096000" y="779408"/>
            <a:ext cx="6094562" cy="708912"/>
          </a:xfrm>
          <a:prstGeom prst="rect">
            <a:avLst/>
          </a:prstGeom>
          <a:noFill/>
        </p:spPr>
        <p:txBody>
          <a:bodyPr wrap="square">
            <a:spAutoFit/>
          </a:bodyPr>
          <a:lstStyle/>
          <a:p>
            <a:pPr algn="just">
              <a:lnSpc>
                <a:spcPct val="115000"/>
              </a:lnSpc>
              <a:spcAft>
                <a:spcPts val="800"/>
              </a:spcAft>
              <a:buNone/>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Essas negras continuam a atuar no pós-abolição. Que bandeiras defendem?</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C5AB99BD-E5BC-2D65-452E-6A505DF17ED5}"/>
              </a:ext>
            </a:extLst>
          </p:cNvPr>
          <p:cNvSpPr txBox="1"/>
          <p:nvPr/>
        </p:nvSpPr>
        <p:spPr>
          <a:xfrm>
            <a:off x="6096000" y="1488320"/>
            <a:ext cx="5846553" cy="3816429"/>
          </a:xfrm>
          <a:prstGeom prst="rect">
            <a:avLst/>
          </a:prstGeom>
          <a:noFill/>
        </p:spPr>
        <p:txBody>
          <a:bodyPr wrap="square">
            <a:spAutoFit/>
          </a:bodyPr>
          <a:lstStyle/>
          <a:p>
            <a:pPr algn="just"/>
            <a:r>
              <a:rPr lang="pt-BR" sz="2200" kern="100" dirty="0">
                <a:effectLst/>
                <a:latin typeface="Arial Narrow" panose="020B0606020202030204" pitchFamily="34" charset="0"/>
                <a:ea typeface="Calibri" panose="020F0502020204030204" pitchFamily="34" charset="0"/>
              </a:rPr>
              <a:t>Eles vão reivindicar que se estabeleça a instrução pública obrigatória a essa população egressa da escravidão. Cobram o estabelecimento de salários. A escravidão acabou à base  de um decreto curto. Em muitos lugares, isso não significou a adoção do trabalho livre imediatamente. O estabelecimento de salários, a fixação de uma jornada de trabalho, o respeito aos fins de semana livres. Essas bandeiras, que começam a ser incorporadas pela luta operária, surgem como reivindicações dessa população negra para se livrar das continuidades do escravismo. </a:t>
            </a:r>
            <a:endParaRPr lang="pt-BR" sz="2200" dirty="0">
              <a:latin typeface="Arial Narrow" panose="020B0606020202030204" pitchFamily="34" charset="0"/>
            </a:endParaRPr>
          </a:p>
        </p:txBody>
      </p:sp>
    </p:spTree>
    <p:extLst>
      <p:ext uri="{BB962C8B-B14F-4D97-AF65-F5344CB8AC3E}">
        <p14:creationId xmlns:p14="http://schemas.microsoft.com/office/powerpoint/2010/main" val="18603194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EA78BBF-DCAE-3CA0-9169-5241621D58FE}"/>
              </a:ext>
            </a:extLst>
          </p:cNvPr>
          <p:cNvSpPr txBox="1"/>
          <p:nvPr/>
        </p:nvSpPr>
        <p:spPr>
          <a:xfrm>
            <a:off x="102080" y="669030"/>
            <a:ext cx="5993920" cy="2393925"/>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Essas lideranças pensam, então, no 13 de maio como uma alavanca, um ponto de partida, a partir da qual construir um país mais igualitário. Mas isso só  vai aparecer nos discursos desses abolicionistas negros. Que acabam sendo inviabilizados naquela galeria de heróis nacionais.</a:t>
            </a:r>
          </a:p>
        </p:txBody>
      </p:sp>
      <p:sp>
        <p:nvSpPr>
          <p:cNvPr id="5" name="CaixaDeTexto 4">
            <a:extLst>
              <a:ext uri="{FF2B5EF4-FFF2-40B4-BE49-F238E27FC236}">
                <a16:creationId xmlns:a16="http://schemas.microsoft.com/office/drawing/2014/main" id="{3CCBCC91-6AE8-F128-BCCF-6B02BC7571F4}"/>
              </a:ext>
            </a:extLst>
          </p:cNvPr>
          <p:cNvSpPr txBox="1"/>
          <p:nvPr/>
        </p:nvSpPr>
        <p:spPr>
          <a:xfrm>
            <a:off x="51759" y="3062955"/>
            <a:ext cx="6094562" cy="3631250"/>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Por que os protagonistas negros foram esquecidos?</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rPr>
              <a:t>Muitos fazendeiros ficam descontentes com o fim da escravidão, e tornam-se republicanos.  Defendem um liberalismo — que não é o mesmo de hoje— que prevê um Estado que garanta liberdade econômica e direitos de propriedade. Esses fazendeiros garantem o fim da monarquia, e levam para a República esses princípios de desigualdade racial, essa ideia de preservação da propriedade acima de qualquer coisa, como a primeira premissa do estado liberal.</a:t>
            </a:r>
            <a:endParaRPr lang="pt-BR" sz="2200" dirty="0">
              <a:latin typeface="Arial Narrow" panose="020B0606020202030204" pitchFamily="34" charset="0"/>
            </a:endParaRPr>
          </a:p>
        </p:txBody>
      </p:sp>
      <p:sp>
        <p:nvSpPr>
          <p:cNvPr id="7" name="CaixaDeTexto 6">
            <a:extLst>
              <a:ext uri="{FF2B5EF4-FFF2-40B4-BE49-F238E27FC236}">
                <a16:creationId xmlns:a16="http://schemas.microsoft.com/office/drawing/2014/main" id="{FE7A6EDD-74B9-2946-7D81-1683DB0FB31C}"/>
              </a:ext>
            </a:extLst>
          </p:cNvPr>
          <p:cNvSpPr txBox="1"/>
          <p:nvPr/>
        </p:nvSpPr>
        <p:spPr>
          <a:xfrm>
            <a:off x="6264215" y="1301896"/>
            <a:ext cx="5736565" cy="4154984"/>
          </a:xfrm>
          <a:prstGeom prst="rect">
            <a:avLst/>
          </a:prstGeom>
          <a:noFill/>
        </p:spPr>
        <p:txBody>
          <a:bodyPr wrap="square">
            <a:spAutoFit/>
          </a:bodyPr>
          <a:lstStyle/>
          <a:p>
            <a:pPr algn="just"/>
            <a:r>
              <a:rPr lang="pt-BR" sz="2200" kern="100" dirty="0">
                <a:effectLst/>
                <a:latin typeface="Arial Narrow" panose="020B0606020202030204" pitchFamily="34" charset="0"/>
                <a:ea typeface="Calibri" panose="020F0502020204030204" pitchFamily="34" charset="0"/>
              </a:rPr>
              <a:t>Eles conseguem manter um processo de desigualdade racial que corre na republica brasileira até hoje. A república brasileira se faz cheia de noções de desigualdade racial dadas pelo escravismo. Há uma tensão política que faz com que a abolição aconteça. Mas ela vem preenchida por vícios, e por um projeto que exclui parte da população da cidadania. Há muita gente querendo que a escravidão acabe. Mas, mesmo entre essas pessoas, há muitos que trabalham para fazer com que essa mudança aconteça sem que, para isso, se desmonte um edifício social desigual.</a:t>
            </a:r>
            <a:endParaRPr lang="pt-BR" sz="2200" dirty="0">
              <a:latin typeface="Arial Narrow" panose="020B0606020202030204" pitchFamily="34" charset="0"/>
            </a:endParaRPr>
          </a:p>
        </p:txBody>
      </p:sp>
      <p:sp>
        <p:nvSpPr>
          <p:cNvPr id="9" name="CaixaDeTexto 8">
            <a:extLst>
              <a:ext uri="{FF2B5EF4-FFF2-40B4-BE49-F238E27FC236}">
                <a16:creationId xmlns:a16="http://schemas.microsoft.com/office/drawing/2014/main" id="{43DC2A57-1A67-8F6E-F42E-272B5875092F}"/>
              </a:ext>
            </a:extLst>
          </p:cNvPr>
          <p:cNvSpPr txBox="1"/>
          <p:nvPr/>
        </p:nvSpPr>
        <p:spPr>
          <a:xfrm>
            <a:off x="6011173" y="5456880"/>
            <a:ext cx="6107502" cy="851323"/>
          </a:xfrm>
          <a:prstGeom prst="rect">
            <a:avLst/>
          </a:prstGeom>
          <a:noFill/>
        </p:spPr>
        <p:txBody>
          <a:bodyPr wrap="square">
            <a:spAutoFit/>
          </a:bodyPr>
          <a:lstStyle/>
          <a:p>
            <a:pPr algn="r">
              <a:lnSpc>
                <a:spcPct val="115000"/>
              </a:lnSpc>
              <a:spcAft>
                <a:spcPts val="800"/>
              </a:spcAft>
              <a:buNone/>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ALBUQUERQUE, WLAMYRA. Combate ao Racismo. [Entrevista concedida a] Rafael </a:t>
            </a:r>
            <a:r>
              <a:rPr lang="pt-BR" sz="800" kern="100" dirty="0" err="1">
                <a:effectLst/>
                <a:latin typeface="Arial Narrow" panose="020B0606020202030204" pitchFamily="34" charset="0"/>
                <a:ea typeface="Calibri" panose="020F0502020204030204" pitchFamily="34" charset="0"/>
                <a:cs typeface="Times New Roman" panose="02020603050405020304" pitchFamily="18" charset="0"/>
              </a:rPr>
              <a:t>Ciscati</a:t>
            </a: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Brasil de Direitos. 10 min. 12 mai. 2020, atualizada em 12 out. 2024. </a:t>
            </a:r>
          </a:p>
          <a:p>
            <a:pPr algn="r">
              <a:lnSpc>
                <a:spcPct val="115000"/>
              </a:lnSpc>
              <a:spcAft>
                <a:spcPts val="800"/>
              </a:spcAft>
              <a:buNone/>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https://abre.ai/oiap </a:t>
            </a:r>
          </a:p>
          <a:p>
            <a:pPr algn="r">
              <a:lnSpc>
                <a:spcPct val="115000"/>
              </a:lnSpc>
              <a:spcAft>
                <a:spcPts val="800"/>
              </a:spcAft>
              <a:buNone/>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Acesso em: 11 dez. 2025.</a:t>
            </a:r>
          </a:p>
        </p:txBody>
      </p:sp>
    </p:spTree>
    <p:extLst>
      <p:ext uri="{BB962C8B-B14F-4D97-AF65-F5344CB8AC3E}">
        <p14:creationId xmlns:p14="http://schemas.microsoft.com/office/powerpoint/2010/main" val="8197968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0D52539-2B82-9EBB-A1A6-2A3AC76BB69B}"/>
              </a:ext>
            </a:extLst>
          </p:cNvPr>
          <p:cNvSpPr txBox="1"/>
          <p:nvPr/>
        </p:nvSpPr>
        <p:spPr>
          <a:xfrm>
            <a:off x="88420" y="732159"/>
            <a:ext cx="6094562" cy="390363"/>
          </a:xfrm>
          <a:prstGeom prst="rect">
            <a:avLst/>
          </a:prstGeom>
          <a:noFill/>
        </p:spPr>
        <p:txBody>
          <a:bodyPr wrap="square">
            <a:spAutoFit/>
          </a:bodyPr>
          <a:lstStyle/>
          <a:p>
            <a:pPr algn="just">
              <a:lnSpc>
                <a:spcPct val="115000"/>
              </a:lnSpc>
              <a:spcAft>
                <a:spcPts val="800"/>
              </a:spcAft>
              <a:buNone/>
            </a:pPr>
            <a:r>
              <a:rPr lang="pt-BR" sz="1800" b="1" kern="100">
                <a:effectLst/>
                <a:latin typeface="Arial" panose="020B060402020202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BABA3A84-F06D-4B3A-329A-01870A115A21}"/>
              </a:ext>
            </a:extLst>
          </p:cNvPr>
          <p:cNvSpPr txBox="1"/>
          <p:nvPr/>
        </p:nvSpPr>
        <p:spPr>
          <a:xfrm>
            <a:off x="88420" y="1194614"/>
            <a:ext cx="6006142" cy="1626224"/>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19.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Com base no texto da entrevista, explique como o Estado brasileiro constituiu mecanismos de exclusão racial após o 13 de maio de 1888, mesmo sem explicitar restrições em lei.</a:t>
            </a:r>
          </a:p>
        </p:txBody>
      </p:sp>
      <p:sp>
        <p:nvSpPr>
          <p:cNvPr id="7" name="CaixaDeTexto 6">
            <a:extLst>
              <a:ext uri="{FF2B5EF4-FFF2-40B4-BE49-F238E27FC236}">
                <a16:creationId xmlns:a16="http://schemas.microsoft.com/office/drawing/2014/main" id="{5095FC02-3636-394F-1D44-AFAEF08567A8}"/>
              </a:ext>
            </a:extLst>
          </p:cNvPr>
          <p:cNvSpPr txBox="1"/>
          <p:nvPr/>
        </p:nvSpPr>
        <p:spPr>
          <a:xfrm>
            <a:off x="0" y="3317964"/>
            <a:ext cx="6094562" cy="1235338"/>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20.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Como a reestruturação da polícia na Bahia, em 1887, revela a transição do controle dos corpos negros do senhor para o Estado?</a:t>
            </a:r>
          </a:p>
        </p:txBody>
      </p:sp>
      <p:sp>
        <p:nvSpPr>
          <p:cNvPr id="9" name="CaixaDeTexto 8">
            <a:extLst>
              <a:ext uri="{FF2B5EF4-FFF2-40B4-BE49-F238E27FC236}">
                <a16:creationId xmlns:a16="http://schemas.microsoft.com/office/drawing/2014/main" id="{4D07E8B0-9813-D141-1435-F1C235723F57}"/>
              </a:ext>
            </a:extLst>
          </p:cNvPr>
          <p:cNvSpPr txBox="1"/>
          <p:nvPr/>
        </p:nvSpPr>
        <p:spPr>
          <a:xfrm>
            <a:off x="-19409" y="5050429"/>
            <a:ext cx="6094562" cy="1225913"/>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21.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Segundo o texto, por que a Lei Áurea foi considerada “curta e insuficiente”. E quais projetos alternativos de liberdade eram proposto?</a:t>
            </a:r>
          </a:p>
        </p:txBody>
      </p:sp>
      <p:sp>
        <p:nvSpPr>
          <p:cNvPr id="11" name="CaixaDeTexto 10">
            <a:extLst>
              <a:ext uri="{FF2B5EF4-FFF2-40B4-BE49-F238E27FC236}">
                <a16:creationId xmlns:a16="http://schemas.microsoft.com/office/drawing/2014/main" id="{B0E71E8D-ADFA-5F79-48BF-C78490E21C2B}"/>
              </a:ext>
            </a:extLst>
          </p:cNvPr>
          <p:cNvSpPr txBox="1"/>
          <p:nvPr/>
        </p:nvSpPr>
        <p:spPr>
          <a:xfrm>
            <a:off x="6141648" y="1473030"/>
            <a:ext cx="6006142" cy="1235338"/>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22.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Por que figuras negras essenciais para o movimento abolicionista e para o pós-abolição acabaram inviabilizadas na memória nacional? </a:t>
            </a:r>
          </a:p>
        </p:txBody>
      </p:sp>
      <p:sp>
        <p:nvSpPr>
          <p:cNvPr id="13" name="CaixaDeTexto 12">
            <a:extLst>
              <a:ext uri="{FF2B5EF4-FFF2-40B4-BE49-F238E27FC236}">
                <a16:creationId xmlns:a16="http://schemas.microsoft.com/office/drawing/2014/main" id="{3892F60B-7B5B-938C-3BB0-32E9F47B7CAC}"/>
              </a:ext>
            </a:extLst>
          </p:cNvPr>
          <p:cNvSpPr txBox="1"/>
          <p:nvPr/>
        </p:nvSpPr>
        <p:spPr>
          <a:xfrm>
            <a:off x="6097438" y="3429000"/>
            <a:ext cx="6094562" cy="1225913"/>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23.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Como as ideias defendidas por fazendeiros republicanos contribuíram para a manutenção das desigualdades raciais no Brasil após o fim da escravidão?</a:t>
            </a:r>
          </a:p>
        </p:txBody>
      </p:sp>
    </p:spTree>
    <p:extLst>
      <p:ext uri="{BB962C8B-B14F-4D97-AF65-F5344CB8AC3E}">
        <p14:creationId xmlns:p14="http://schemas.microsoft.com/office/powerpoint/2010/main" val="12195318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00B71B-33A2-9462-BCB1-C2672AC1C845}"/>
              </a:ext>
            </a:extLst>
          </p:cNvPr>
          <p:cNvSpPr txBox="1"/>
          <p:nvPr/>
        </p:nvSpPr>
        <p:spPr>
          <a:xfrm>
            <a:off x="97047" y="791574"/>
            <a:ext cx="5803421" cy="4366324"/>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24.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Leia o trecho da Música a seguir. </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“No dia 14 de maio, eu saí por aí </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Não tinha trabalho, nem casa, nem pra onde ir </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Levando a senzala na alma, eu subi a favela </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Pensando em um dia descer, mas eu nunca desci </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Zanzei zonzo em todas as zonas de grande agonia </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Um dia com fome, no outro sem o que comer </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Sem nome, sem identidade, sem fotografia </a:t>
            </a:r>
          </a:p>
          <a:p>
            <a:pPr>
              <a:buNone/>
            </a:pPr>
            <a:r>
              <a:rPr lang="pt-BR" sz="2200" kern="100" dirty="0">
                <a:effectLst/>
                <a:latin typeface="Arial Narrow" panose="020B0606020202030204" pitchFamily="34" charset="0"/>
                <a:ea typeface="Calibri" panose="020F0502020204030204" pitchFamily="34" charset="0"/>
              </a:rPr>
              <a:t>O mundo me olhava, mas ninguém queria me ver.</a:t>
            </a:r>
            <a:endParaRPr lang="pt-BR" sz="2200" dirty="0">
              <a:latin typeface="Arial Narrow" panose="020B0606020202030204" pitchFamily="34" charset="0"/>
            </a:endParaRPr>
          </a:p>
        </p:txBody>
      </p:sp>
      <p:sp>
        <p:nvSpPr>
          <p:cNvPr id="5" name="CaixaDeTexto 4">
            <a:extLst>
              <a:ext uri="{FF2B5EF4-FFF2-40B4-BE49-F238E27FC236}">
                <a16:creationId xmlns:a16="http://schemas.microsoft.com/office/drawing/2014/main" id="{7929EF7A-7864-DDB9-7BD7-02714C6BE782}"/>
              </a:ext>
            </a:extLst>
          </p:cNvPr>
          <p:cNvSpPr txBox="1"/>
          <p:nvPr/>
        </p:nvSpPr>
        <p:spPr>
          <a:xfrm>
            <a:off x="-194094" y="5357514"/>
            <a:ext cx="6094562" cy="708912"/>
          </a:xfrm>
          <a:prstGeom prst="rect">
            <a:avLst/>
          </a:prstGeom>
          <a:noFill/>
        </p:spPr>
        <p:txBody>
          <a:bodyPr wrap="square">
            <a:spAutoFit/>
          </a:bodyPr>
          <a:lstStyle/>
          <a:p>
            <a:pPr algn="r">
              <a:lnSpc>
                <a:spcPct val="115000"/>
              </a:lnSpc>
              <a:spcAft>
                <a:spcPts val="800"/>
              </a:spcAft>
              <a:buNone/>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MATUMBI, Lazzo.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14 de maio</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2018. Disponível em: https://abre.ai/nkO3. Acesso em: 14 ago. 2025. </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3144B003-8749-583F-4353-C2E312DD28DD}"/>
              </a:ext>
            </a:extLst>
          </p:cNvPr>
          <p:cNvSpPr txBox="1"/>
          <p:nvPr/>
        </p:nvSpPr>
        <p:spPr>
          <a:xfrm>
            <a:off x="6175795" y="806771"/>
            <a:ext cx="5919158" cy="708912"/>
          </a:xfrm>
          <a:prstGeom prst="rect">
            <a:avLst/>
          </a:prstGeom>
          <a:noFill/>
        </p:spPr>
        <p:txBody>
          <a:bodyPr wrap="square">
            <a:spAutoFit/>
          </a:bodyPr>
          <a:lstStyle/>
          <a:p>
            <a:pPr algn="just">
              <a:lnSpc>
                <a:spcPct val="115000"/>
              </a:lnSpc>
              <a:spcAft>
                <a:spcPts val="800"/>
              </a:spcAft>
              <a:buNone/>
            </a:pPr>
            <a:r>
              <a:rPr lang="pt-BR" sz="1800" b="1" kern="100">
                <a:effectLst/>
                <a:latin typeface="Arial" panose="020B0604020202020204" pitchFamily="34" charset="0"/>
                <a:ea typeface="Calibri" panose="020F0502020204030204" pitchFamily="34" charset="0"/>
                <a:cs typeface="Times New Roman" panose="02020603050405020304" pitchFamily="18" charset="0"/>
              </a:rPr>
              <a:t>O que a letra da música de Lazzo Matumbi reflete sobre a abolição da escravidão?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B7AC9FA8-785D-72E9-80C1-C9E0A423D1AF}"/>
              </a:ext>
            </a:extLst>
          </p:cNvPr>
          <p:cNvSpPr txBox="1"/>
          <p:nvPr/>
        </p:nvSpPr>
        <p:spPr>
          <a:xfrm>
            <a:off x="6175795" y="1624581"/>
            <a:ext cx="5803421" cy="3869714"/>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 música celebra a chegada dos europeus ao Brasil no pós-abolição. </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Reflete sobre o dia seguinte a Lei Áurea e o que efetivamente mudou para a população negra após a abolição da escravidão. </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Que a população negra imediatamente teve acesso à terra, educação e emprego no pós-abolição. </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Que a assinatura da Lei Áurea garantiu igualdade plena para a população negra até os dias atuais.</a:t>
            </a:r>
          </a:p>
        </p:txBody>
      </p:sp>
    </p:spTree>
    <p:extLst>
      <p:ext uri="{BB962C8B-B14F-4D97-AF65-F5344CB8AC3E}">
        <p14:creationId xmlns:p14="http://schemas.microsoft.com/office/powerpoint/2010/main" val="8079713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22E86FB-8AF4-A678-EC68-858C085ED6E0}"/>
              </a:ext>
            </a:extLst>
          </p:cNvPr>
          <p:cNvSpPr txBox="1"/>
          <p:nvPr/>
        </p:nvSpPr>
        <p:spPr>
          <a:xfrm>
            <a:off x="1438" y="663776"/>
            <a:ext cx="6094562" cy="1027461"/>
          </a:xfrm>
          <a:prstGeom prst="rect">
            <a:avLst/>
          </a:prstGeom>
          <a:noFill/>
        </p:spPr>
        <p:txBody>
          <a:bodyPr wrap="square">
            <a:spAutoFit/>
          </a:bodyPr>
          <a:lstStyle/>
          <a:p>
            <a:pPr algn="just">
              <a:lnSpc>
                <a:spcPct val="115000"/>
              </a:lnSpc>
              <a:spcAft>
                <a:spcPts val="800"/>
              </a:spcAft>
              <a:buNone/>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25. (UERJ) A assinatura da Lei Áurea, em 13 de maios de 1888, reuniu uma multidão em frente ao paço Imperial, no Rio de Janeiro.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147" name="Imagem 1">
            <a:extLst>
              <a:ext uri="{FF2B5EF4-FFF2-40B4-BE49-F238E27FC236}">
                <a16:creationId xmlns:a16="http://schemas.microsoft.com/office/drawing/2014/main" id="{C2F98577-C75B-0340-AAB5-EC4BBFF602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917" y="1691237"/>
            <a:ext cx="3057525"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ixaDeTexto 6">
            <a:extLst>
              <a:ext uri="{FF2B5EF4-FFF2-40B4-BE49-F238E27FC236}">
                <a16:creationId xmlns:a16="http://schemas.microsoft.com/office/drawing/2014/main" id="{6C66DB55-7E1F-8A17-CB95-125352AEABB2}"/>
              </a:ext>
            </a:extLst>
          </p:cNvPr>
          <p:cNvSpPr txBox="1"/>
          <p:nvPr/>
        </p:nvSpPr>
        <p:spPr>
          <a:xfrm>
            <a:off x="0" y="4349251"/>
            <a:ext cx="6120440" cy="1785104"/>
          </a:xfrm>
          <a:prstGeom prst="rect">
            <a:avLst/>
          </a:prstGeom>
          <a:noFill/>
        </p:spPr>
        <p:txBody>
          <a:bodyPr wrap="square">
            <a:spAutoFit/>
          </a:bodyPr>
          <a:lstStyle/>
          <a:p>
            <a:pPr algn="just"/>
            <a:r>
              <a:rPr lang="pt-BR" sz="2200" kern="100" dirty="0">
                <a:effectLst/>
                <a:latin typeface="Arial Narrow" panose="020B0606020202030204" pitchFamily="34" charset="0"/>
                <a:ea typeface="Calibri" panose="020F0502020204030204" pitchFamily="34" charset="0"/>
              </a:rPr>
              <a:t>Essa ideia de que as pessoas saíram correndo e comemorando, isso é lenda. Depois do 13 de maio, meu bisavô e a maioria dos escravos continuaram vivendo onde trabalhavam. </a:t>
            </a:r>
            <a:r>
              <a:rPr lang="pt-BR" sz="2200" dirty="0">
                <a:latin typeface="Arial Narrow" panose="020B0606020202030204" pitchFamily="34" charset="0"/>
              </a:rPr>
              <a:t>Registros históricos mostram que alguns receberam um pedaço de terra para plantar.</a:t>
            </a:r>
          </a:p>
        </p:txBody>
      </p:sp>
      <p:sp>
        <p:nvSpPr>
          <p:cNvPr id="9" name="CaixaDeTexto 8">
            <a:extLst>
              <a:ext uri="{FF2B5EF4-FFF2-40B4-BE49-F238E27FC236}">
                <a16:creationId xmlns:a16="http://schemas.microsoft.com/office/drawing/2014/main" id="{C0F9A9C9-93B9-B34A-3CEE-9F810F262419}"/>
              </a:ext>
            </a:extLst>
          </p:cNvPr>
          <p:cNvSpPr txBox="1"/>
          <p:nvPr/>
        </p:nvSpPr>
        <p:spPr>
          <a:xfrm>
            <a:off x="6120440" y="663776"/>
            <a:ext cx="5891841" cy="2277547"/>
          </a:xfrm>
          <a:prstGeom prst="rect">
            <a:avLst/>
          </a:prstGeom>
          <a:noFill/>
        </p:spPr>
        <p:txBody>
          <a:bodyPr wrap="square">
            <a:spAutoFit/>
          </a:bodyPr>
          <a:lstStyle/>
          <a:p>
            <a:pPr algn="just"/>
            <a:r>
              <a:rPr lang="pt-BR" sz="2200" kern="100" dirty="0">
                <a:effectLst/>
                <a:latin typeface="Arial Narrow" panose="020B0606020202030204" pitchFamily="34" charset="0"/>
                <a:ea typeface="Calibri" panose="020F0502020204030204" pitchFamily="34" charset="0"/>
              </a:rPr>
              <a:t>Mas poucos passaram a ganhar ordenado, e houve quem recebesse uma porcentagem do café que plantava e colhia − conta o historiador Robson Luís Machado Martins, que pesquisa a história de sua família, e a do Brasil, desde a década de 1990.</a:t>
            </a:r>
          </a:p>
          <a:p>
            <a:pPr algn="r"/>
            <a:r>
              <a:rPr lang="pt-BR" sz="1000" dirty="0">
                <a:latin typeface="Arial Narrow" panose="020B0606020202030204" pitchFamily="34" charset="0"/>
              </a:rPr>
              <a:t>Adaptado de O Globo, 12/05/2013.</a:t>
            </a:r>
          </a:p>
          <a:p>
            <a:pPr algn="just"/>
            <a:endParaRPr lang="pt-BR" sz="2200" dirty="0">
              <a:latin typeface="Arial Narrow" panose="020B0606020202030204" pitchFamily="34" charset="0"/>
            </a:endParaRPr>
          </a:p>
        </p:txBody>
      </p:sp>
      <p:sp>
        <p:nvSpPr>
          <p:cNvPr id="11" name="CaixaDeTexto 10">
            <a:extLst>
              <a:ext uri="{FF2B5EF4-FFF2-40B4-BE49-F238E27FC236}">
                <a16:creationId xmlns:a16="http://schemas.microsoft.com/office/drawing/2014/main" id="{D22A6FE0-A180-54A4-C164-BCC5EA4D3904}"/>
              </a:ext>
            </a:extLst>
          </p:cNvPr>
          <p:cNvSpPr txBox="1"/>
          <p:nvPr/>
        </p:nvSpPr>
        <p:spPr>
          <a:xfrm>
            <a:off x="6096000" y="2508749"/>
            <a:ext cx="6094562" cy="1446550"/>
          </a:xfrm>
          <a:prstGeom prst="rect">
            <a:avLst/>
          </a:prstGeom>
          <a:noFill/>
        </p:spPr>
        <p:txBody>
          <a:bodyPr wrap="square">
            <a:spAutoFit/>
          </a:bodyPr>
          <a:lstStyle/>
          <a:p>
            <a:pPr algn="just"/>
            <a:r>
              <a:rPr lang="pt-BR" sz="2200" kern="100" dirty="0">
                <a:effectLst/>
                <a:latin typeface="Arial Narrow" panose="020B0606020202030204" pitchFamily="34" charset="0"/>
                <a:ea typeface="Calibri" panose="020F0502020204030204" pitchFamily="34" charset="0"/>
              </a:rPr>
              <a:t>A fotografia e a reportagem registram aspectos particulares sobre os significados da abolição, os quais podem ser associados aos seguintes fatores do contexto da época:</a:t>
            </a:r>
            <a:endParaRPr lang="pt-BR" sz="2200" dirty="0">
              <a:latin typeface="Arial Narrow" panose="020B0606020202030204" pitchFamily="34" charset="0"/>
            </a:endParaRPr>
          </a:p>
        </p:txBody>
      </p:sp>
      <p:sp>
        <p:nvSpPr>
          <p:cNvPr id="13" name="CaixaDeTexto 12">
            <a:extLst>
              <a:ext uri="{FF2B5EF4-FFF2-40B4-BE49-F238E27FC236}">
                <a16:creationId xmlns:a16="http://schemas.microsoft.com/office/drawing/2014/main" id="{92FC2B15-672C-652B-C1D8-FC4AFB079341}"/>
              </a:ext>
            </a:extLst>
          </p:cNvPr>
          <p:cNvSpPr txBox="1"/>
          <p:nvPr/>
        </p:nvSpPr>
        <p:spPr>
          <a:xfrm>
            <a:off x="6096000" y="4041563"/>
            <a:ext cx="5956541" cy="192302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Crise monárquica – exclusão social.</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Estagnação política – ruptura econômica.</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Expansão republicana – reforma fundiária.</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Transição democrática – discriminação profissional.</a:t>
            </a:r>
          </a:p>
        </p:txBody>
      </p:sp>
    </p:spTree>
    <p:extLst>
      <p:ext uri="{BB962C8B-B14F-4D97-AF65-F5344CB8AC3E}">
        <p14:creationId xmlns:p14="http://schemas.microsoft.com/office/powerpoint/2010/main" val="9505752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m 1">
            <a:extLst>
              <a:ext uri="{FF2B5EF4-FFF2-40B4-BE49-F238E27FC236}">
                <a16:creationId xmlns:a16="http://schemas.microsoft.com/office/drawing/2014/main" id="{633072E7-48CF-A669-877D-137DBABC28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458" y="823492"/>
            <a:ext cx="3240088"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E4BF098F-5BDF-C62D-2942-051E79DD965E}"/>
              </a:ext>
            </a:extLst>
          </p:cNvPr>
          <p:cNvSpPr txBox="1"/>
          <p:nvPr/>
        </p:nvSpPr>
        <p:spPr>
          <a:xfrm>
            <a:off x="476609" y="3661942"/>
            <a:ext cx="5354847" cy="224805"/>
          </a:xfrm>
          <a:prstGeom prst="rect">
            <a:avLst/>
          </a:prstGeom>
          <a:noFill/>
        </p:spPr>
        <p:txBody>
          <a:bodyPr wrap="square">
            <a:spAutoFit/>
          </a:bodyPr>
          <a:lstStyle/>
          <a:p>
            <a:pPr algn="just">
              <a:lnSpc>
                <a:spcPct val="115000"/>
              </a:lnSpc>
              <a:spcAft>
                <a:spcPts val="800"/>
              </a:spcAft>
              <a:buNone/>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https://abre.ai/oiwA Acesso em: 12 dez. 2025.</a:t>
            </a:r>
          </a:p>
        </p:txBody>
      </p:sp>
      <p:pic>
        <p:nvPicPr>
          <p:cNvPr id="7171" name="Picture 3" descr="Jornal Correio da Manhã mostra revolta da chibata, movimento liderado pelo Almirante Negro João Cândido - Reprodução">
            <a:extLst>
              <a:ext uri="{FF2B5EF4-FFF2-40B4-BE49-F238E27FC236}">
                <a16:creationId xmlns:a16="http://schemas.microsoft.com/office/drawing/2014/main" id="{ADAFCEE4-E744-25EF-BE23-76A4CC02CAE8}"/>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004502" y="4095635"/>
            <a:ext cx="3903187" cy="2195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ixaDeTexto 4">
            <a:extLst>
              <a:ext uri="{FF2B5EF4-FFF2-40B4-BE49-F238E27FC236}">
                <a16:creationId xmlns:a16="http://schemas.microsoft.com/office/drawing/2014/main" id="{2773DE90-7E0C-5917-0CB8-600B6139D870}"/>
              </a:ext>
            </a:extLst>
          </p:cNvPr>
          <p:cNvSpPr txBox="1"/>
          <p:nvPr/>
        </p:nvSpPr>
        <p:spPr>
          <a:xfrm>
            <a:off x="2469311" y="6066698"/>
            <a:ext cx="5268583" cy="451727"/>
          </a:xfrm>
          <a:prstGeom prst="rect">
            <a:avLst/>
          </a:prstGeom>
          <a:noFill/>
        </p:spPr>
        <p:txBody>
          <a:bodyPr wrap="square">
            <a:spAutoFit/>
          </a:bodyPr>
          <a:lstStyle/>
          <a:p>
            <a:pPr>
              <a:lnSpc>
                <a:spcPct val="107000"/>
              </a:lnSpc>
              <a:spcAft>
                <a:spcPts val="800"/>
              </a:spcAft>
              <a:buNone/>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nSpc>
                <a:spcPct val="107000"/>
              </a:lnSpc>
              <a:spcAft>
                <a:spcPts val="800"/>
              </a:spcAft>
              <a:buNone/>
            </a:pP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https://abre.ai/oitJ Acesso em: 12 dez. 2025</a:t>
            </a:r>
          </a:p>
        </p:txBody>
      </p:sp>
      <p:pic>
        <p:nvPicPr>
          <p:cNvPr id="11" name="Imagem 10" descr="Texto&#10;&#10;O conteúdo gerado por IA pode estar incorreto.">
            <a:extLst>
              <a:ext uri="{FF2B5EF4-FFF2-40B4-BE49-F238E27FC236}">
                <a16:creationId xmlns:a16="http://schemas.microsoft.com/office/drawing/2014/main" id="{AE544F4C-2E5A-7A0A-2442-6EB69EA0E180}"/>
              </a:ext>
            </a:extLst>
          </p:cNvPr>
          <p:cNvPicPr>
            <a:picLocks noChangeAspect="1"/>
          </p:cNvPicPr>
          <p:nvPr/>
        </p:nvPicPr>
        <p:blipFill>
          <a:blip r:embed="rId5"/>
          <a:stretch>
            <a:fillRect/>
          </a:stretch>
        </p:blipFill>
        <p:spPr>
          <a:xfrm>
            <a:off x="6193171" y="1983716"/>
            <a:ext cx="5981918" cy="3407793"/>
          </a:xfrm>
          <a:prstGeom prst="rect">
            <a:avLst/>
          </a:prstGeom>
        </p:spPr>
      </p:pic>
    </p:spTree>
    <p:extLst>
      <p:ext uri="{BB962C8B-B14F-4D97-AF65-F5344CB8AC3E}">
        <p14:creationId xmlns:p14="http://schemas.microsoft.com/office/powerpoint/2010/main" val="4263784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7CF89E1-55DC-A2D7-D0F9-64CFB9EF5237}"/>
              </a:ext>
            </a:extLst>
          </p:cNvPr>
          <p:cNvSpPr txBox="1"/>
          <p:nvPr/>
        </p:nvSpPr>
        <p:spPr>
          <a:xfrm>
            <a:off x="105674" y="749088"/>
            <a:ext cx="6094562" cy="373757"/>
          </a:xfrm>
          <a:prstGeom prst="rect">
            <a:avLst/>
          </a:prstGeom>
          <a:noFill/>
        </p:spPr>
        <p:txBody>
          <a:bodyPr wrap="square">
            <a:spAutoFit/>
          </a:bodyPr>
          <a:lstStyle/>
          <a:p>
            <a:pPr algn="just">
              <a:lnSpc>
                <a:spcPct val="107000"/>
              </a:lnSpc>
              <a:spcAft>
                <a:spcPts val="800"/>
              </a:spcAft>
              <a:buNone/>
            </a:pPr>
            <a:r>
              <a:rPr lang="pt-BR" sz="1800" b="1" kern="100">
                <a:effectLst/>
                <a:latin typeface="Arial" panose="020B060402020202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446B0C7D-20FB-5D43-6074-274197E9DD1E}"/>
              </a:ext>
            </a:extLst>
          </p:cNvPr>
          <p:cNvSpPr txBox="1"/>
          <p:nvPr/>
        </p:nvSpPr>
        <p:spPr>
          <a:xfrm>
            <a:off x="1438" y="1223292"/>
            <a:ext cx="6094562" cy="1151534"/>
          </a:xfrm>
          <a:prstGeom prst="rect">
            <a:avLst/>
          </a:prstGeom>
          <a:noFill/>
        </p:spPr>
        <p:txBody>
          <a:bodyPr wrap="square">
            <a:spAutoFit/>
          </a:bodyPr>
          <a:lstStyle/>
          <a:p>
            <a:pPr algn="just">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26.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De que maneira a hierarquia racial existente na Marinha contribuiu para o surgimento da Revolta da Chibata e para a resposta repressiva do Estado?</a:t>
            </a:r>
          </a:p>
        </p:txBody>
      </p:sp>
      <p:sp>
        <p:nvSpPr>
          <p:cNvPr id="7" name="CaixaDeTexto 6">
            <a:extLst>
              <a:ext uri="{FF2B5EF4-FFF2-40B4-BE49-F238E27FC236}">
                <a16:creationId xmlns:a16="http://schemas.microsoft.com/office/drawing/2014/main" id="{B4FE3504-43D3-31DB-F70A-0F16242C4984}"/>
              </a:ext>
            </a:extLst>
          </p:cNvPr>
          <p:cNvSpPr txBox="1"/>
          <p:nvPr/>
        </p:nvSpPr>
        <p:spPr>
          <a:xfrm>
            <a:off x="0" y="2734459"/>
            <a:ext cx="5999671" cy="3497432"/>
          </a:xfrm>
          <a:prstGeom prst="rect">
            <a:avLst/>
          </a:prstGeom>
          <a:noFill/>
        </p:spPr>
        <p:txBody>
          <a:bodyPr wrap="square">
            <a:spAutoFit/>
          </a:bodyPr>
          <a:lstStyle/>
          <a:p>
            <a:pPr algn="just">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27.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(UERJ - Adaptada) Nós, marinheiros, cidadãos brasileiros e republicanos, mandamos esta honrada mensagem para que Vossa Excelência faça aos marinheiros brasileiros possuirmos os direitos sagrados que as leis da República nos facilitam. Tem Vossa Excelência 12 horas para mandar-nos a resposta satisfatória, sob pena de ver a Pátria aniquilada.</a:t>
            </a:r>
          </a:p>
          <a:p>
            <a:pPr algn="r">
              <a:lnSpc>
                <a:spcPct val="107000"/>
              </a:lnSpc>
              <a:spcAft>
                <a:spcPts val="800"/>
              </a:spcAft>
            </a:pPr>
            <a:r>
              <a:rPr lang="pt-BR" sz="1000" dirty="0">
                <a:latin typeface="Arial Narrow" panose="020B0606020202030204" pitchFamily="34" charset="0"/>
              </a:rPr>
              <a:t>Adaptado do memorial enviado pelos marinheiros ao presidente Hermes da Fonseca, em 1910. Em: MARANHÃO, Ricardo e MENDES JUNIOR, Antonio. Brasil história: texto e consulta. São Paulo: Brasiliense, 1983.</a:t>
            </a:r>
          </a:p>
          <a:p>
            <a:pPr algn="just">
              <a:lnSpc>
                <a:spcPct val="107000"/>
              </a:lnSpc>
              <a:spcAft>
                <a:spcPts val="8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818F3C2E-8C29-49CF-57E3-875B01CE2E7C}"/>
              </a:ext>
            </a:extLst>
          </p:cNvPr>
          <p:cNvSpPr txBox="1"/>
          <p:nvPr/>
        </p:nvSpPr>
        <p:spPr>
          <a:xfrm>
            <a:off x="6096000" y="935966"/>
            <a:ext cx="5999671" cy="1559209"/>
          </a:xfrm>
          <a:prstGeom prst="rect">
            <a:avLst/>
          </a:prstGeom>
          <a:noFill/>
        </p:spPr>
        <p:txBody>
          <a:bodyPr wrap="square">
            <a:spAutoFit/>
          </a:bodyPr>
          <a:lstStyle/>
          <a:p>
            <a:pPr algn="just">
              <a:lnSpc>
                <a:spcPct val="107000"/>
              </a:lnSpc>
              <a:spcAft>
                <a:spcPts val="800"/>
              </a:spcAft>
              <a:buNone/>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Os participantes da Revolta da Chibata (1910-1911) exigiam direitos de cidadania garantidos pela Constituição da época. As limitações ao pleno exercício desses direitos, na Primeira República, foram causadas pela permanência 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16071FA4-C15D-4494-ADD4-0474E7192B3C}"/>
              </a:ext>
            </a:extLst>
          </p:cNvPr>
          <p:cNvSpPr txBox="1"/>
          <p:nvPr/>
        </p:nvSpPr>
        <p:spPr>
          <a:xfrm>
            <a:off x="6096000" y="2734459"/>
            <a:ext cx="5870275" cy="2187778"/>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Preconceitos étnicos justificados pelas teorias científicas.</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Dissidências políticas relacionadas ao federalismo.</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privilégios econômicos mantidos pelo Exército.</a:t>
            </a:r>
          </a:p>
          <a:p>
            <a:pPr>
              <a:buNone/>
            </a:pPr>
            <a:r>
              <a:rPr lang="pt-BR" sz="2200" kern="100" dirty="0">
                <a:effectLst/>
                <a:latin typeface="Arial Narrow" panose="020B0606020202030204" pitchFamily="34" charset="0"/>
                <a:ea typeface="Calibri" panose="020F0502020204030204" pitchFamily="34" charset="0"/>
              </a:rPr>
              <a:t>(D) Hierarquias sociais herdadas do escravismo.</a:t>
            </a:r>
            <a:endParaRPr lang="pt-BR" sz="2200" dirty="0">
              <a:latin typeface="Arial Narrow" panose="020B0606020202030204" pitchFamily="34" charset="0"/>
            </a:endParaRPr>
          </a:p>
        </p:txBody>
      </p:sp>
    </p:spTree>
    <p:extLst>
      <p:ext uri="{BB962C8B-B14F-4D97-AF65-F5344CB8AC3E}">
        <p14:creationId xmlns:p14="http://schemas.microsoft.com/office/powerpoint/2010/main" val="39625525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4CD2C6F-AC8E-3EE2-1570-5C79FCD1DA60}"/>
              </a:ext>
            </a:extLst>
          </p:cNvPr>
          <p:cNvSpPr txBox="1"/>
          <p:nvPr/>
        </p:nvSpPr>
        <p:spPr>
          <a:xfrm>
            <a:off x="200564" y="1682947"/>
            <a:ext cx="5768915" cy="3915367"/>
          </a:xfrm>
          <a:prstGeom prst="rect">
            <a:avLst/>
          </a:prstGeom>
          <a:noFill/>
        </p:spPr>
        <p:txBody>
          <a:bodyPr wrap="square">
            <a:spAutoFit/>
          </a:bodyPr>
          <a:lstStyle/>
          <a:p>
            <a:pPr algn="just">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28.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(UEG – Adaptada) </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Glória a todas as lutas inglórias</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Que através da nossa história</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Não esquecemos jamais</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Salve o navegante negro</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Que tem por monumento</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As pedras pisadas do cais.</a:t>
            </a:r>
          </a:p>
          <a:p>
            <a:pPr algn="r">
              <a:lnSpc>
                <a:spcPct val="107000"/>
              </a:lnSpc>
              <a:spcAft>
                <a:spcPts val="800"/>
              </a:spcAft>
            </a:pPr>
            <a:r>
              <a:rPr lang="pt-BR" sz="800" dirty="0">
                <a:latin typeface="Arial Narrow" panose="020B0606020202030204" pitchFamily="34" charset="0"/>
              </a:rPr>
              <a:t>BOSCO, João; BLANC, Adir. O mestre-sala dos mares. In: COTRIM, Gilberto. História global: Brasil e geral. São Paulo: Saraiva, 2002. p. 477.</a:t>
            </a:r>
          </a:p>
          <a:p>
            <a:pPr algn="just">
              <a:lnSpc>
                <a:spcPct val="107000"/>
              </a:lnSpc>
              <a:spcAft>
                <a:spcPts val="8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71C4C8B-CFA0-6CC0-6B91-06EA8BAA36AD}"/>
              </a:ext>
            </a:extLst>
          </p:cNvPr>
          <p:cNvSpPr txBox="1"/>
          <p:nvPr/>
        </p:nvSpPr>
        <p:spPr>
          <a:xfrm>
            <a:off x="6222523" y="965530"/>
            <a:ext cx="5906217" cy="1432613"/>
          </a:xfrm>
          <a:prstGeom prst="rect">
            <a:avLst/>
          </a:prstGeom>
          <a:noFill/>
        </p:spPr>
        <p:txBody>
          <a:bodyPr wrap="square">
            <a:spAutoFit/>
          </a:bodyPr>
          <a:lstStyle/>
          <a:p>
            <a:pPr algn="just"/>
            <a:r>
              <a:rPr lang="pt-BR" sz="2200" kern="100" dirty="0">
                <a:effectLst/>
                <a:latin typeface="Arial Narrow" panose="020B0606020202030204" pitchFamily="34" charset="0"/>
                <a:ea typeface="Calibri" panose="020F0502020204030204" pitchFamily="34" charset="0"/>
              </a:rPr>
              <a:t>A citação é uma estrofe da música “O mestre-sala dos mares”, de Aldir Blanc e João Bosco, composta em homenagem a João Cândido, o líder da Revolta da Chibata. A Revolta da Chibata foi um movimento social</a:t>
            </a:r>
            <a:endParaRPr lang="pt-BR" sz="2200" dirty="0">
              <a:latin typeface="Arial Narrow" panose="020B0606020202030204" pitchFamily="34" charset="0"/>
            </a:endParaRPr>
          </a:p>
        </p:txBody>
      </p:sp>
      <p:sp>
        <p:nvSpPr>
          <p:cNvPr id="7" name="CaixaDeTexto 6">
            <a:extLst>
              <a:ext uri="{FF2B5EF4-FFF2-40B4-BE49-F238E27FC236}">
                <a16:creationId xmlns:a16="http://schemas.microsoft.com/office/drawing/2014/main" id="{A84DF0F8-783C-3948-445C-907206C32519}"/>
              </a:ext>
            </a:extLst>
          </p:cNvPr>
          <p:cNvSpPr txBox="1"/>
          <p:nvPr/>
        </p:nvSpPr>
        <p:spPr>
          <a:xfrm>
            <a:off x="6222523" y="2543668"/>
            <a:ext cx="5906217" cy="3995261"/>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camponês, pois seus integrantes expressavam valores e práticas coerentes com suas origens rurais.</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popular, pois foi efetivada pelos marinheiros de baixo escalão que reivindicavam o fim de castigos corporais. </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messiânico, pois era motivada pelo milenarismo, crença em uma nova era de paz, justiça social e felicidade.</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militar, pois foi uma rebelião dos altos oficiais da Marinha, explorando a fraqueza do regime republicano. </a:t>
            </a:r>
          </a:p>
        </p:txBody>
      </p:sp>
    </p:spTree>
    <p:extLst>
      <p:ext uri="{BB962C8B-B14F-4D97-AF65-F5344CB8AC3E}">
        <p14:creationId xmlns:p14="http://schemas.microsoft.com/office/powerpoint/2010/main" val="1934371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81717AD-CB77-ECD1-CD86-BA8716024A56}"/>
              </a:ext>
            </a:extLst>
          </p:cNvPr>
          <p:cNvSpPr txBox="1"/>
          <p:nvPr/>
        </p:nvSpPr>
        <p:spPr>
          <a:xfrm>
            <a:off x="86265" y="2032033"/>
            <a:ext cx="5907656" cy="2238370"/>
          </a:xfrm>
          <a:prstGeom prst="rect">
            <a:avLst/>
          </a:prstGeom>
          <a:noFill/>
        </p:spPr>
        <p:txBody>
          <a:bodyPr wrap="square">
            <a:spAutoFit/>
          </a:bodyPr>
          <a:lstStyle/>
          <a:p>
            <a:pPr algn="just">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29.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Revolta da Chibata (1910) e a Revolta da Vacina (1904) ocorreram em contextos distintos, mas ambas expressaram conflitos sociais na Primeira República. Compare o Caráter social desses dois movimentos, analisando a causas das revoltas e a relação entre a população e o Estado brasileiro.</a:t>
            </a:r>
          </a:p>
        </p:txBody>
      </p:sp>
      <p:sp>
        <p:nvSpPr>
          <p:cNvPr id="4" name="Rectangle 2">
            <a:extLst>
              <a:ext uri="{FF2B5EF4-FFF2-40B4-BE49-F238E27FC236}">
                <a16:creationId xmlns:a16="http://schemas.microsoft.com/office/drawing/2014/main" id="{AA1854E0-9A0B-7BEF-68F0-644568057E24}"/>
              </a:ext>
            </a:extLst>
          </p:cNvPr>
          <p:cNvSpPr>
            <a:spLocks noChangeArrowheads="1"/>
          </p:cNvSpPr>
          <p:nvPr/>
        </p:nvSpPr>
        <p:spPr bwMode="auto">
          <a:xfrm>
            <a:off x="215661" y="33556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8193" name="Picture 1">
            <a:extLst>
              <a:ext uri="{FF2B5EF4-FFF2-40B4-BE49-F238E27FC236}">
                <a16:creationId xmlns:a16="http://schemas.microsoft.com/office/drawing/2014/main" id="{B4B43C35-4DE9-FB2F-F5C7-63FDB9DC55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1661" y="931205"/>
            <a:ext cx="1647825" cy="847725"/>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F8520CCF-8728-BAAC-7B2A-FA2EA8749D87}"/>
              </a:ext>
            </a:extLst>
          </p:cNvPr>
          <p:cNvSpPr txBox="1"/>
          <p:nvPr/>
        </p:nvSpPr>
        <p:spPr>
          <a:xfrm>
            <a:off x="6198080" y="1858390"/>
            <a:ext cx="5791199" cy="708912"/>
          </a:xfrm>
          <a:prstGeom prst="rect">
            <a:avLst/>
          </a:prstGeom>
          <a:noFill/>
        </p:spPr>
        <p:txBody>
          <a:bodyPr wrap="square">
            <a:spAutoFit/>
          </a:bodyPr>
          <a:lstStyle/>
          <a:p>
            <a:pPr>
              <a:lnSpc>
                <a:spcPct val="115000"/>
              </a:lnSpc>
              <a:spcAft>
                <a:spcPts val="800"/>
              </a:spcAft>
              <a:buNone/>
            </a:pPr>
            <a:r>
              <a:rPr lang="pt-BR" b="1" kern="100" dirty="0">
                <a:effectLst/>
                <a:latin typeface="Arial Narrow" panose="020B0606020202030204" pitchFamily="34" charset="0"/>
                <a:ea typeface="Calibri" panose="020F0502020204030204" pitchFamily="34" charset="0"/>
                <a:cs typeface="Times New Roman" panose="02020603050405020304" pitchFamily="18" charset="0"/>
              </a:rPr>
              <a:t>Sugestões de Filmes para contextualização com o período estudado e para contribuir com o Tema:</a:t>
            </a:r>
            <a:endParaRPr lang="pt-BR"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7D9B64DD-B0B8-F29B-3D6F-0C5CEF91C7B8}"/>
              </a:ext>
            </a:extLst>
          </p:cNvPr>
          <p:cNvSpPr txBox="1"/>
          <p:nvPr/>
        </p:nvSpPr>
        <p:spPr>
          <a:xfrm>
            <a:off x="6081623" y="2598989"/>
            <a:ext cx="5907656" cy="379459"/>
          </a:xfrm>
          <a:prstGeom prst="rect">
            <a:avLst/>
          </a:prstGeom>
          <a:noFill/>
        </p:spPr>
        <p:txBody>
          <a:bodyPr wrap="square">
            <a:spAutoFit/>
          </a:bodyPr>
          <a:lstStyle/>
          <a:p>
            <a:pPr algn="just">
              <a:lnSpc>
                <a:spcPct val="115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1. Revolta da Vacina – Documentário Fiocruz</a:t>
            </a: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8195" name="Imagem 1">
            <a:extLst>
              <a:ext uri="{FF2B5EF4-FFF2-40B4-BE49-F238E27FC236}">
                <a16:creationId xmlns:a16="http://schemas.microsoft.com/office/drawing/2014/main" id="{FA89EBC1-9B97-6D43-2DDA-0511D49F68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2070" y="2974507"/>
            <a:ext cx="1219200"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ixaDeTexto 9">
            <a:extLst>
              <a:ext uri="{FF2B5EF4-FFF2-40B4-BE49-F238E27FC236}">
                <a16:creationId xmlns:a16="http://schemas.microsoft.com/office/drawing/2014/main" id="{E96CE19A-47C6-4513-4BB8-BCA0DA56FB66}"/>
              </a:ext>
            </a:extLst>
          </p:cNvPr>
          <p:cNvSpPr txBox="1"/>
          <p:nvPr/>
        </p:nvSpPr>
        <p:spPr>
          <a:xfrm>
            <a:off x="6097438" y="4540873"/>
            <a:ext cx="6094562" cy="390363"/>
          </a:xfrm>
          <a:prstGeom prst="rect">
            <a:avLst/>
          </a:prstGeom>
          <a:noFill/>
        </p:spPr>
        <p:txBody>
          <a:bodyPr wrap="square">
            <a:spAutoFit/>
          </a:bodyPr>
          <a:lstStyle/>
          <a:p>
            <a:pPr algn="just">
              <a:lnSpc>
                <a:spcPct val="115000"/>
              </a:lnSpc>
              <a:spcAft>
                <a:spcPts val="800"/>
              </a:spcAft>
              <a:buNone/>
              <a:tabLst>
                <a:tab pos="504825" algn="l"/>
              </a:tabLst>
            </a:pPr>
            <a:r>
              <a:rPr lang="pt-BR" b="1" kern="100" dirty="0">
                <a:effectLst/>
                <a:latin typeface="Arial Narrow" panose="020B0606020202030204" pitchFamily="34" charset="0"/>
                <a:ea typeface="Calibri" panose="020F0502020204030204" pitchFamily="34" charset="0"/>
                <a:cs typeface="Times New Roman" panose="02020603050405020304" pitchFamily="18" charset="0"/>
              </a:rPr>
              <a:t>2. Oswaldo Cruz na Amazônia – Documentário Fiocruz</a:t>
            </a:r>
            <a:endParaRPr lang="pt-BR"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8196" name="Imagem 1">
            <a:extLst>
              <a:ext uri="{FF2B5EF4-FFF2-40B4-BE49-F238E27FC236}">
                <a16:creationId xmlns:a16="http://schemas.microsoft.com/office/drawing/2014/main" id="{34219A58-CCDE-0155-5A4A-1A70513367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9683" y="5002177"/>
            <a:ext cx="1323975"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6978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53BD49E-9BFE-C6F7-BF51-4322A11FA2F3}"/>
              </a:ext>
            </a:extLst>
          </p:cNvPr>
          <p:cNvSpPr txBox="1"/>
          <p:nvPr/>
        </p:nvSpPr>
        <p:spPr>
          <a:xfrm>
            <a:off x="191938" y="878807"/>
            <a:ext cx="6094562" cy="390363"/>
          </a:xfrm>
          <a:prstGeom prst="rect">
            <a:avLst/>
          </a:prstGeom>
          <a:noFill/>
        </p:spPr>
        <p:txBody>
          <a:bodyPr wrap="square">
            <a:spAutoFit/>
          </a:bodyPr>
          <a:lstStyle/>
          <a:p>
            <a:pPr algn="just">
              <a:lnSpc>
                <a:spcPct val="115000"/>
              </a:lnSpc>
              <a:spcAft>
                <a:spcPts val="800"/>
              </a:spcAft>
              <a:buNone/>
              <a:tabLst>
                <a:tab pos="504825" algn="l"/>
              </a:tabLs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3. Cem Anos Sem Chibata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218" name="Imagem 1" descr="Cem Anos Sem Chibata” Documentário mostra a revolta que pois fim ao uso da  chibata pela Marinha de Guerra antiga">
            <a:extLst>
              <a:ext uri="{FF2B5EF4-FFF2-40B4-BE49-F238E27FC236}">
                <a16:creationId xmlns:a16="http://schemas.microsoft.com/office/drawing/2014/main" id="{98DC7CF5-0E23-3EC8-B895-088D49375F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084" y="1609276"/>
            <a:ext cx="1474787"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ixaDeTexto 4">
            <a:extLst>
              <a:ext uri="{FF2B5EF4-FFF2-40B4-BE49-F238E27FC236}">
                <a16:creationId xmlns:a16="http://schemas.microsoft.com/office/drawing/2014/main" id="{87C97839-0A64-EABB-1649-D29E374DA253}"/>
              </a:ext>
            </a:extLst>
          </p:cNvPr>
          <p:cNvSpPr txBox="1"/>
          <p:nvPr/>
        </p:nvSpPr>
        <p:spPr>
          <a:xfrm>
            <a:off x="191938" y="3233818"/>
            <a:ext cx="6094562" cy="390363"/>
          </a:xfrm>
          <a:prstGeom prst="rect">
            <a:avLst/>
          </a:prstGeom>
          <a:noFill/>
        </p:spPr>
        <p:txBody>
          <a:bodyPr wrap="square">
            <a:spAutoFit/>
          </a:bodyPr>
          <a:lstStyle/>
          <a:p>
            <a:pPr algn="just">
              <a:lnSpc>
                <a:spcPct val="115000"/>
              </a:lnSpc>
              <a:spcAft>
                <a:spcPts val="800"/>
              </a:spcAft>
              <a:buNone/>
              <a:tabLst>
                <a:tab pos="504825" algn="l"/>
              </a:tabLs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4. Guerra de Canudos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219" name="Imagem 1">
            <a:extLst>
              <a:ext uri="{FF2B5EF4-FFF2-40B4-BE49-F238E27FC236}">
                <a16:creationId xmlns:a16="http://schemas.microsoft.com/office/drawing/2014/main" id="{F03C3E2C-F069-DDAE-C8D6-74AAA81C04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084" y="3738413"/>
            <a:ext cx="118745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1920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descr="Logotipo, nome da empresa&#10;&#10;O conteúdo gerado por IA pode estar incorreto.">
            <a:extLst>
              <a:ext uri="{FF2B5EF4-FFF2-40B4-BE49-F238E27FC236}">
                <a16:creationId xmlns:a16="http://schemas.microsoft.com/office/drawing/2014/main" id="{6B51CBC5-71D7-E436-6F05-1C520C167E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84" y="-10550"/>
            <a:ext cx="12205813" cy="686855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5442</TotalTime>
  <Words>7886</Words>
  <Application>Microsoft Office PowerPoint</Application>
  <PresentationFormat>Widescreen</PresentationFormat>
  <Paragraphs>296</Paragraphs>
  <Slides>46</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46</vt:i4>
      </vt:variant>
    </vt:vector>
  </HeadingPairs>
  <TitlesOfParts>
    <vt:vector size="54" baseType="lpstr">
      <vt:lpstr>Arial</vt:lpstr>
      <vt:lpstr>Arial Narrow</vt:lpstr>
      <vt:lpstr>Calibri</vt:lpstr>
      <vt:lpstr>Calibri Light</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Wagner Correa Viana</cp:lastModifiedBy>
  <cp:revision>158</cp:revision>
  <dcterms:created xsi:type="dcterms:W3CDTF">2024-02-02T11:27:21Z</dcterms:created>
  <dcterms:modified xsi:type="dcterms:W3CDTF">2026-02-04T18:43:06Z</dcterms:modified>
</cp:coreProperties>
</file>