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69" r:id="rId3"/>
    <p:sldId id="715" r:id="rId4"/>
    <p:sldId id="714" r:id="rId5"/>
    <p:sldId id="713" r:id="rId6"/>
    <p:sldId id="712" r:id="rId7"/>
    <p:sldId id="711" r:id="rId8"/>
    <p:sldId id="710" r:id="rId9"/>
    <p:sldId id="709" r:id="rId10"/>
    <p:sldId id="721" r:id="rId11"/>
    <p:sldId id="720" r:id="rId12"/>
    <p:sldId id="719" r:id="rId13"/>
    <p:sldId id="718" r:id="rId14"/>
    <p:sldId id="786" r:id="rId15"/>
    <p:sldId id="717" r:id="rId16"/>
    <p:sldId id="724" r:id="rId17"/>
    <p:sldId id="716" r:id="rId18"/>
    <p:sldId id="723" r:id="rId19"/>
    <p:sldId id="722" r:id="rId20"/>
    <p:sldId id="708" r:id="rId21"/>
    <p:sldId id="707" r:id="rId22"/>
    <p:sldId id="706" r:id="rId23"/>
    <p:sldId id="735" r:id="rId24"/>
    <p:sldId id="734" r:id="rId25"/>
    <p:sldId id="733" r:id="rId26"/>
    <p:sldId id="732" r:id="rId27"/>
    <p:sldId id="731" r:id="rId28"/>
    <p:sldId id="730" r:id="rId29"/>
    <p:sldId id="729" r:id="rId30"/>
    <p:sldId id="728" r:id="rId31"/>
    <p:sldId id="727" r:id="rId32"/>
    <p:sldId id="739" r:id="rId33"/>
    <p:sldId id="746" r:id="rId34"/>
    <p:sldId id="745" r:id="rId35"/>
    <p:sldId id="787" r:id="rId36"/>
    <p:sldId id="744" r:id="rId37"/>
    <p:sldId id="743" r:id="rId38"/>
    <p:sldId id="742" r:id="rId39"/>
    <p:sldId id="741" r:id="rId40"/>
    <p:sldId id="740" r:id="rId41"/>
    <p:sldId id="738" r:id="rId42"/>
    <p:sldId id="737" r:id="rId43"/>
    <p:sldId id="756" r:id="rId44"/>
    <p:sldId id="755" r:id="rId45"/>
    <p:sldId id="753" r:id="rId46"/>
    <p:sldId id="788" r:id="rId47"/>
    <p:sldId id="754" r:id="rId48"/>
    <p:sldId id="752" r:id="rId49"/>
    <p:sldId id="789" r:id="rId50"/>
    <p:sldId id="751" r:id="rId51"/>
    <p:sldId id="750" r:id="rId52"/>
    <p:sldId id="760" r:id="rId53"/>
    <p:sldId id="759" r:id="rId54"/>
    <p:sldId id="758" r:id="rId55"/>
    <p:sldId id="757" r:id="rId56"/>
    <p:sldId id="749" r:id="rId57"/>
    <p:sldId id="748" r:id="rId58"/>
    <p:sldId id="747" r:id="rId59"/>
    <p:sldId id="736" r:id="rId60"/>
    <p:sldId id="790" r:id="rId61"/>
    <p:sldId id="791" r:id="rId62"/>
    <p:sldId id="726" r:id="rId63"/>
    <p:sldId id="725" r:id="rId64"/>
    <p:sldId id="766" r:id="rId65"/>
    <p:sldId id="792" r:id="rId66"/>
    <p:sldId id="773" r:id="rId67"/>
    <p:sldId id="793" r:id="rId68"/>
    <p:sldId id="772" r:id="rId69"/>
    <p:sldId id="776" r:id="rId70"/>
    <p:sldId id="779" r:id="rId71"/>
    <p:sldId id="794" r:id="rId72"/>
    <p:sldId id="778" r:id="rId73"/>
    <p:sldId id="777" r:id="rId74"/>
    <p:sldId id="775" r:id="rId75"/>
    <p:sldId id="774" r:id="rId76"/>
    <p:sldId id="782" r:id="rId77"/>
    <p:sldId id="781" r:id="rId78"/>
    <p:sldId id="780" r:id="rId79"/>
    <p:sldId id="795" r:id="rId80"/>
    <p:sldId id="771" r:id="rId81"/>
    <p:sldId id="770" r:id="rId82"/>
    <p:sldId id="769" r:id="rId83"/>
    <p:sldId id="768" r:id="rId84"/>
    <p:sldId id="767" r:id="rId85"/>
    <p:sldId id="796" r:id="rId86"/>
    <p:sldId id="785" r:id="rId87"/>
    <p:sldId id="784" r:id="rId88"/>
    <p:sldId id="783" r:id="rId89"/>
    <p:sldId id="765" r:id="rId90"/>
    <p:sldId id="764" r:id="rId91"/>
    <p:sldId id="797" r:id="rId92"/>
    <p:sldId id="763" r:id="rId93"/>
    <p:sldId id="762" r:id="rId94"/>
    <p:sldId id="635" r:id="rId95"/>
    <p:sldId id="761" r:id="rId96"/>
    <p:sldId id="332" r:id="rId9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E2"/>
    <a:srgbClr val="800080"/>
    <a:srgbClr val="D60093"/>
    <a:srgbClr val="006699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5B7184-F6AC-4129-A62F-570167AB1B63}" v="362" dt="2026-01-16T12:41:08.1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microsoft.com/office/2015/10/relationships/revisionInfo" Target="revisionInfo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57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72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320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78BA821-B3E0-4352-9B1A-AFEE116914C7}"/>
              </a:ext>
            </a:extLst>
          </p:cNvPr>
          <p:cNvSpPr/>
          <p:nvPr userDrawn="1"/>
        </p:nvSpPr>
        <p:spPr>
          <a:xfrm>
            <a:off x="162410" y="330200"/>
            <a:ext cx="11839089" cy="631190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0DA5AEB-E4F8-4CEF-9CE8-3B261EF82C3A}"/>
              </a:ext>
            </a:extLst>
          </p:cNvPr>
          <p:cNvSpPr/>
          <p:nvPr userDrawn="1"/>
        </p:nvSpPr>
        <p:spPr>
          <a:xfrm>
            <a:off x="3987800" y="101518"/>
            <a:ext cx="4305300" cy="622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6FBA71B-1815-4E70-BBC9-93DD687E8F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162" y="145044"/>
            <a:ext cx="2309308" cy="44015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D093ECF-BC52-4844-A3A4-4CFB9369DA3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6240" y="101518"/>
            <a:ext cx="867784" cy="48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3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emf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1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9.png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86.png"/><Relationship Id="rId7" Type="http://schemas.openxmlformats.org/officeDocument/2006/relationships/image" Target="../media/image8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8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0.png"/><Relationship Id="rId4" Type="http://schemas.openxmlformats.org/officeDocument/2006/relationships/image" Target="../media/image9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9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1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3.png"/><Relationship Id="rId4" Type="http://schemas.openxmlformats.org/officeDocument/2006/relationships/image" Target="../media/image1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7" Type="http://schemas.openxmlformats.org/officeDocument/2006/relationships/image" Target="../media/image148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32.png"/><Relationship Id="rId4" Type="http://schemas.openxmlformats.org/officeDocument/2006/relationships/image" Target="../media/image1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openxmlformats.org/officeDocument/2006/relationships/image" Target="../media/image142.png"/><Relationship Id="rId7" Type="http://schemas.openxmlformats.org/officeDocument/2006/relationships/image" Target="../media/image147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png"/><Relationship Id="rId5" Type="http://schemas.openxmlformats.org/officeDocument/2006/relationships/image" Target="../media/image144.png"/><Relationship Id="rId4" Type="http://schemas.openxmlformats.org/officeDocument/2006/relationships/image" Target="../media/image1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9.png"/><Relationship Id="rId4" Type="http://schemas.microsoft.com/office/2007/relationships/hdphoto" Target="../media/hdphoto4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7" Type="http://schemas.openxmlformats.org/officeDocument/2006/relationships/image" Target="../media/image17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5" Type="http://schemas.openxmlformats.org/officeDocument/2006/relationships/image" Target="../media/image157.png"/><Relationship Id="rId4" Type="http://schemas.openxmlformats.org/officeDocument/2006/relationships/image" Target="../media/image17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8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4.png"/><Relationship Id="rId4" Type="http://schemas.openxmlformats.org/officeDocument/2006/relationships/image" Target="../media/image18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png"/><Relationship Id="rId5" Type="http://schemas.openxmlformats.org/officeDocument/2006/relationships/image" Target="../media/image193.png"/><Relationship Id="rId4" Type="http://schemas.openxmlformats.org/officeDocument/2006/relationships/image" Target="../media/image19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7" Type="http://schemas.microsoft.com/office/2007/relationships/hdphoto" Target="../media/hdphoto7.wdp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png"/><Relationship Id="rId5" Type="http://schemas.openxmlformats.org/officeDocument/2006/relationships/image" Target="../media/image206.png"/><Relationship Id="rId4" Type="http://schemas.microsoft.com/office/2007/relationships/hdphoto" Target="../media/hdphoto6.wdp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3" Type="http://schemas.openxmlformats.org/officeDocument/2006/relationships/image" Target="../media/image209.png"/><Relationship Id="rId7" Type="http://schemas.openxmlformats.org/officeDocument/2006/relationships/image" Target="../media/image213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2.png"/><Relationship Id="rId5" Type="http://schemas.openxmlformats.org/officeDocument/2006/relationships/image" Target="../media/image211.png"/><Relationship Id="rId4" Type="http://schemas.openxmlformats.org/officeDocument/2006/relationships/image" Target="../media/image210.png"/><Relationship Id="rId9" Type="http://schemas.openxmlformats.org/officeDocument/2006/relationships/image" Target="../media/image21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3.png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20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openxmlformats.org/officeDocument/2006/relationships/image" Target="../media/image235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4.png"/><Relationship Id="rId5" Type="http://schemas.openxmlformats.org/officeDocument/2006/relationships/image" Target="../media/image233.png"/><Relationship Id="rId4" Type="http://schemas.openxmlformats.org/officeDocument/2006/relationships/image" Target="../media/image23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7" Type="http://schemas.openxmlformats.org/officeDocument/2006/relationships/image" Target="../media/image243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2.png"/><Relationship Id="rId5" Type="http://schemas.openxmlformats.org/officeDocument/2006/relationships/image" Target="../media/image241.png"/><Relationship Id="rId4" Type="http://schemas.openxmlformats.org/officeDocument/2006/relationships/image" Target="../media/image24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png"/><Relationship Id="rId3" Type="http://schemas.openxmlformats.org/officeDocument/2006/relationships/image" Target="../media/image251.png"/><Relationship Id="rId7" Type="http://schemas.openxmlformats.org/officeDocument/2006/relationships/image" Target="../media/image254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3.png"/><Relationship Id="rId11" Type="http://schemas.openxmlformats.org/officeDocument/2006/relationships/image" Target="../media/image258.png"/><Relationship Id="rId5" Type="http://schemas.openxmlformats.org/officeDocument/2006/relationships/image" Target="../media/image252.png"/><Relationship Id="rId10" Type="http://schemas.openxmlformats.org/officeDocument/2006/relationships/image" Target="../media/image257.png"/><Relationship Id="rId4" Type="http://schemas.microsoft.com/office/2007/relationships/hdphoto" Target="../media/hdphoto11.wdp"/><Relationship Id="rId9" Type="http://schemas.openxmlformats.org/officeDocument/2006/relationships/image" Target="../media/image25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1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3" Type="http://schemas.openxmlformats.org/officeDocument/2006/relationships/image" Target="../media/image263.png"/><Relationship Id="rId7" Type="http://schemas.openxmlformats.org/officeDocument/2006/relationships/image" Target="../media/image264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0.png"/><Relationship Id="rId10" Type="http://schemas.openxmlformats.org/officeDocument/2006/relationships/image" Target="../media/image267.png"/><Relationship Id="rId9" Type="http://schemas.openxmlformats.org/officeDocument/2006/relationships/image" Target="../media/image26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7" Type="http://schemas.openxmlformats.org/officeDocument/2006/relationships/image" Target="../media/image271.png"/><Relationship Id="rId2" Type="http://schemas.openxmlformats.org/officeDocument/2006/relationships/image" Target="../media/image24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5" Type="http://schemas.openxmlformats.org/officeDocument/2006/relationships/image" Target="../media/image269.png"/><Relationship Id="rId4" Type="http://schemas.openxmlformats.org/officeDocument/2006/relationships/image" Target="../media/image24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75.png"/><Relationship Id="rId4" Type="http://schemas.openxmlformats.org/officeDocument/2006/relationships/image" Target="../media/image274.png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2.png"/><Relationship Id="rId5" Type="http://schemas.microsoft.com/office/2007/relationships/hdphoto" Target="../media/hdphoto14.wdp"/><Relationship Id="rId4" Type="http://schemas.openxmlformats.org/officeDocument/2006/relationships/image" Target="../media/image28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png"/><Relationship Id="rId7" Type="http://schemas.openxmlformats.org/officeDocument/2006/relationships/image" Target="../media/image287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6.png"/><Relationship Id="rId5" Type="http://schemas.openxmlformats.org/officeDocument/2006/relationships/image" Target="../media/image285.png"/><Relationship Id="rId4" Type="http://schemas.microsoft.com/office/2007/relationships/hdphoto" Target="../media/hdphoto15.wdp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3" Type="http://schemas.openxmlformats.org/officeDocument/2006/relationships/image" Target="../media/image289.png"/><Relationship Id="rId7" Type="http://schemas.openxmlformats.org/officeDocument/2006/relationships/image" Target="../media/image293.png"/><Relationship Id="rId2" Type="http://schemas.openxmlformats.org/officeDocument/2006/relationships/image" Target="../media/image2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2.png"/><Relationship Id="rId5" Type="http://schemas.openxmlformats.org/officeDocument/2006/relationships/image" Target="../media/image291.png"/><Relationship Id="rId4" Type="http://schemas.openxmlformats.org/officeDocument/2006/relationships/image" Target="../media/image29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png"/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8.png"/><Relationship Id="rId4" Type="http://schemas.openxmlformats.org/officeDocument/2006/relationships/image" Target="../media/image29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2.png"/><Relationship Id="rId4" Type="http://schemas.openxmlformats.org/officeDocument/2006/relationships/image" Target="../media/image30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png"/><Relationship Id="rId2" Type="http://schemas.openxmlformats.org/officeDocument/2006/relationships/image" Target="../media/image30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png"/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png"/><Relationship Id="rId2" Type="http://schemas.openxmlformats.org/officeDocument/2006/relationships/image" Target="../media/image305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1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1A457AF4-75BA-57B6-4054-BB9FA844A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8" b="2"/>
          <a:stretch>
            <a:fillRect/>
          </a:stretch>
        </p:blipFill>
        <p:spPr bwMode="auto">
          <a:xfrm>
            <a:off x="335550" y="980226"/>
            <a:ext cx="2703486" cy="5089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C3DB1A9-4621-9165-E8F0-30EDC3098520}"/>
              </a:ext>
            </a:extLst>
          </p:cNvPr>
          <p:cNvCxnSpPr>
            <a:cxnSpLocks/>
          </p:cNvCxnSpPr>
          <p:nvPr/>
        </p:nvCxnSpPr>
        <p:spPr>
          <a:xfrm>
            <a:off x="6293150" y="762000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DFD9D1D5-9427-9CCB-1167-B01AEDB6F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49" y="480262"/>
            <a:ext cx="3728563" cy="45918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B38CC31-DEB1-8CDF-BCFF-34FCC5352237}"/>
              </a:ext>
            </a:extLst>
          </p:cNvPr>
          <p:cNvSpPr txBox="1"/>
          <p:nvPr/>
        </p:nvSpPr>
        <p:spPr>
          <a:xfrm>
            <a:off x="191389" y="1477200"/>
            <a:ext cx="6094562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1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LINGUAGEM ALGÉBRICA</a:t>
            </a:r>
          </a:p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linguagem algébrica é usada para representar quantidades matemáticas desconhecidas, e podem ser representadas por letras minúsculas ou símbolos. Observe:</a:t>
            </a:r>
            <a:endParaRPr lang="pt-BR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m 1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E3BBF6B1-88F3-1E02-AF8A-6DB65FEF7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123" y="632514"/>
            <a:ext cx="1638529" cy="695422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E1F2E2EC-B193-B852-A1E1-A338B2093257}"/>
              </a:ext>
            </a:extLst>
          </p:cNvPr>
          <p:cNvSpPr txBox="1"/>
          <p:nvPr/>
        </p:nvSpPr>
        <p:spPr>
          <a:xfrm>
            <a:off x="6293150" y="1327936"/>
            <a:ext cx="5700261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Uma pessoa que escova os dentes com a torneira aberta desperdiça, em média,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120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litros de água a cada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minutos.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Joana leva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minutos para escovar os dentes. Se ela se descuidar e deixar a torneira aberta durante todo esse período, quantos litros de água serão desperdiçados?</a:t>
            </a:r>
          </a:p>
          <a:p>
            <a:pPr algn="just"/>
            <a:endParaRPr lang="pt-BR" sz="2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1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Resolução:</a:t>
            </a:r>
          </a:p>
          <a:p>
            <a:pPr algn="just"/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Para solucionar essa situação, é necessário perceber que, a cada minuto, gastam-se 12 litros de água, pois são desperdiçados 120 litros a cada 10 minutos, ou seja:</a:t>
            </a:r>
          </a:p>
          <a:p>
            <a:pPr algn="ctr"/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120 ÷ 10 = 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a 3">
                <a:extLst>
                  <a:ext uri="{FF2B5EF4-FFF2-40B4-BE49-F238E27FC236}">
                    <a16:creationId xmlns:a16="http://schemas.microsoft.com/office/drawing/2014/main" id="{C5A93514-6006-4F24-B698-F0CCAB533C7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869393"/>
                  </p:ext>
                </p:extLst>
              </p:nvPr>
            </p:nvGraphicFramePr>
            <p:xfrm>
              <a:off x="335549" y="3224531"/>
              <a:ext cx="5943008" cy="315320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879446">
                      <a:extLst>
                        <a:ext uri="{9D8B030D-6E8A-4147-A177-3AD203B41FA5}">
                          <a16:colId xmlns:a16="http://schemas.microsoft.com/office/drawing/2014/main" val="2322768066"/>
                        </a:ext>
                      </a:extLst>
                    </a:gridCol>
                    <a:gridCol w="3063562">
                      <a:extLst>
                        <a:ext uri="{9D8B030D-6E8A-4147-A177-3AD203B41FA5}">
                          <a16:colId xmlns:a16="http://schemas.microsoft.com/office/drawing/2014/main" val="2273496965"/>
                        </a:ext>
                      </a:extLst>
                    </a:gridCol>
                  </a:tblGrid>
                  <a:tr h="643029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6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O dobro de um </a:t>
                          </a:r>
                          <a:r>
                            <a:rPr lang="pt-BR" sz="1600" kern="100" dirty="0">
                              <a:solidFill>
                                <a:srgbClr val="FF00FF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número</a:t>
                          </a:r>
                          <a:r>
                            <a:rPr lang="pt-BR" sz="16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mais quatro:</a:t>
                          </a:r>
                          <a:r>
                            <a:rPr lang="pt-BR" sz="1600" kern="100" baseline="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     </a:t>
                          </a: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600" kern="100" baseline="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pt-BR" sz="16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2∙</m:t>
                              </m:r>
                              <m:r>
                                <a:rPr lang="pt-BR" sz="1600" i="1" kern="100">
                                  <a:solidFill>
                                    <a:srgbClr val="FF00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16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+4</m:t>
                              </m:r>
                            </m:oMath>
                          </a14:m>
                          <a:endParaRPr lang="pt-BR" sz="16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6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A diferença entre 18 e o quíntuplo de um </a:t>
                          </a:r>
                          <a:r>
                            <a:rPr lang="pt-BR" sz="1600" kern="100" dirty="0">
                              <a:solidFill>
                                <a:srgbClr val="FF00FF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número</a:t>
                          </a:r>
                          <a:r>
                            <a:rPr lang="pt-BR" sz="16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6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   </a:t>
                          </a:r>
                          <a:r>
                            <a:rPr lang="pt-BR" sz="1600" kern="100" baseline="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pt-BR" sz="16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18−</m:t>
                              </m:r>
                              <m:r>
                                <a:rPr lang="pt-BR" sz="1600" i="1" kern="100">
                                  <a:solidFill>
                                    <a:srgbClr val="FF00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  <m:r>
                                <a:rPr lang="pt-BR" sz="16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∙</m:t>
                              </m:r>
                              <m:r>
                                <a:rPr lang="pt-BR" sz="1600" i="1" kern="100">
                                  <a:solidFill>
                                    <a:srgbClr val="FF00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𝑤</m:t>
                              </m:r>
                            </m:oMath>
                          </a14:m>
                          <a:endParaRPr lang="pt-BR" sz="16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7652114"/>
                      </a:ext>
                    </a:extLst>
                  </a:tr>
                  <a:tr h="701959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6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A terça parte de um </a:t>
                          </a:r>
                          <a:r>
                            <a:rPr lang="pt-BR" sz="1600" kern="100" dirty="0">
                              <a:solidFill>
                                <a:srgbClr val="FF00FF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número</a:t>
                          </a:r>
                          <a:r>
                            <a:rPr lang="pt-BR" sz="16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menos um:</a:t>
                          </a: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16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1600" i="1" kern="100">
                                        <a:solidFill>
                                          <a:srgbClr val="FF00FF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pt-BR" sz="16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 3 </m:t>
                                    </m:r>
                                  </m:den>
                                </m:f>
                                <m:r>
                                  <a:rPr lang="pt-BR" sz="16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pt-BR" sz="16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600" kern="0" dirty="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O quociente entre um </a:t>
                          </a:r>
                          <a:r>
                            <a:rPr lang="pt-BR" sz="1600" kern="0" dirty="0">
                              <a:solidFill>
                                <a:srgbClr val="FF00FF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número</a:t>
                          </a:r>
                          <a:r>
                            <a:rPr lang="pt-BR" sz="1600" kern="0" dirty="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pelo triplo dele mesmo:</a:t>
                          </a:r>
                          <a:endParaRPr lang="pt-BR" sz="16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1600" i="1" kern="100">
                                        <a:solidFill>
                                          <a:srgbClr val="FF00FF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1600" i="1" kern="100">
                                        <a:solidFill>
                                          <a:srgbClr val="FF00FF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</m:num>
                                  <m:den>
                                    <m:r>
                                      <a:rPr lang="pt-BR" sz="1600" i="1" kern="100">
                                        <a:solidFill>
                                          <a:srgbClr val="FF00FF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  <m:r>
                                      <a:rPr lang="pt-BR" sz="16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  <m:r>
                                      <a:rPr lang="pt-BR" sz="1600" i="1" kern="100">
                                        <a:solidFill>
                                          <a:srgbClr val="FF00FF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  <m:r>
                                      <a:rPr lang="pt-BR" sz="1600" i="1" kern="100">
                                        <a:solidFill>
                                          <a:srgbClr val="FF00FF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16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1256770"/>
                      </a:ext>
                    </a:extLst>
                  </a:tr>
                  <a:tr h="1030275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6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O quadrado de um </a:t>
                          </a:r>
                          <a:r>
                            <a:rPr lang="pt-BR" sz="1600" kern="100" dirty="0">
                              <a:solidFill>
                                <a:srgbClr val="FF00FF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número</a:t>
                          </a:r>
                          <a:r>
                            <a:rPr lang="pt-BR" sz="16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mais metade dele mesmo:</a:t>
                          </a: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600" kern="100" baseline="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 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pt-BR" sz="16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1600" i="1" kern="100">
                                      <a:solidFill>
                                        <a:srgbClr val="FF00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BR" sz="1600" i="1" kern="100">
                                      <a:solidFill>
                                        <a:srgbClr val="FF00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sz="16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sz="16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16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16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BR" sz="16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∙</m:t>
                              </m:r>
                              <m:r>
                                <a:rPr lang="pt-BR" sz="1600" i="1" kern="100">
                                  <a:solidFill>
                                    <a:srgbClr val="FF00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oMath>
                          </a14:m>
                          <a:endParaRPr lang="pt-BR" sz="16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600" kern="0" dirty="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A soma de dois </a:t>
                          </a:r>
                          <a:r>
                            <a:rPr lang="pt-BR" sz="1600" kern="0" dirty="0">
                              <a:solidFill>
                                <a:srgbClr val="FF00FF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números</a:t>
                          </a:r>
                          <a:r>
                            <a:rPr lang="pt-BR" sz="1600" kern="0" dirty="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inteiros consecutivos:</a:t>
                          </a:r>
                          <a:r>
                            <a:rPr lang="pt-BR" sz="1600" kern="100" baseline="0" dirty="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     </a:t>
                          </a: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600" kern="100" baseline="0" dirty="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pt-BR" sz="1600" i="1" kern="100">
                                  <a:solidFill>
                                    <a:srgbClr val="FF00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16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pt-BR" sz="16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1600" i="1" kern="100">
                                      <a:solidFill>
                                        <a:srgbClr val="FF00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pt-BR" sz="16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pt-BR" sz="1600" i="1" kern="100">
                                      <a:solidFill>
                                        <a:srgbClr val="FF00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e>
                              </m:d>
                            </m:oMath>
                          </a14:m>
                          <a:endParaRPr lang="pt-BR" sz="16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864054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a 3">
                <a:extLst>
                  <a:ext uri="{FF2B5EF4-FFF2-40B4-BE49-F238E27FC236}">
                    <a16:creationId xmlns:a16="http://schemas.microsoft.com/office/drawing/2014/main" id="{C5A93514-6006-4F24-B698-F0CCAB533C7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869393"/>
                  </p:ext>
                </p:extLst>
              </p:nvPr>
            </p:nvGraphicFramePr>
            <p:xfrm>
              <a:off x="335549" y="3224531"/>
              <a:ext cx="5943008" cy="315320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879446">
                      <a:extLst>
                        <a:ext uri="{9D8B030D-6E8A-4147-A177-3AD203B41FA5}">
                          <a16:colId xmlns:a16="http://schemas.microsoft.com/office/drawing/2014/main" val="2322768066"/>
                        </a:ext>
                      </a:extLst>
                    </a:gridCol>
                    <a:gridCol w="3063562">
                      <a:extLst>
                        <a:ext uri="{9D8B030D-6E8A-4147-A177-3AD203B41FA5}">
                          <a16:colId xmlns:a16="http://schemas.microsoft.com/office/drawing/2014/main" val="2273496965"/>
                        </a:ext>
                      </a:extLst>
                    </a:gridCol>
                  </a:tblGrid>
                  <a:tr h="865378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24" t="-7042" r="-107415" b="-268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235" t="-7042" r="-795" b="-268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7652114"/>
                      </a:ext>
                    </a:extLst>
                  </a:tr>
                  <a:tr h="1257554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24" t="-73430" r="-107415" b="-840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235" t="-73430" r="-795" b="-840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256770"/>
                      </a:ext>
                    </a:extLst>
                  </a:tr>
                  <a:tr h="103027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24" t="-211176" r="-107415" b="-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235" t="-211176" r="-795" b="-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640542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85256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7EB7D-6B17-141D-5217-3BC75DD32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B40B121-1765-86DE-3255-3AE321CDB2C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BC32D168-DBE2-7270-A75D-B814F38251F3}"/>
              </a:ext>
            </a:extLst>
          </p:cNvPr>
          <p:cNvSpPr txBox="1"/>
          <p:nvPr/>
        </p:nvSpPr>
        <p:spPr>
          <a:xfrm>
            <a:off x="208472" y="646830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Indicando a quantidade total de água desperdiçada por </a:t>
            </a:r>
            <a:r>
              <a:rPr lang="pt-BR" sz="2200" b="1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e o tempo gasto por </a:t>
            </a:r>
            <a:r>
              <a:rPr lang="pt-BR" sz="2200" b="1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representaremos essa relação com uma sentença matemática: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704B246-409B-001B-38A7-C62BFCC806DF}"/>
              </a:ext>
            </a:extLst>
          </p:cNvPr>
          <p:cNvSpPr txBox="1"/>
          <p:nvPr/>
        </p:nvSpPr>
        <p:spPr>
          <a:xfrm>
            <a:off x="208471" y="2038783"/>
            <a:ext cx="609456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pt-BR" sz="22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∙ 12</a:t>
            </a:r>
          </a:p>
          <a:p>
            <a:pPr algn="ctr"/>
            <a:r>
              <a:rPr lang="pt-BR" sz="22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8 ∙ 12</a:t>
            </a:r>
          </a:p>
          <a:p>
            <a:pPr algn="ctr"/>
            <a:r>
              <a:rPr lang="pt-BR" sz="22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96</a:t>
            </a:r>
          </a:p>
          <a:p>
            <a:pPr algn="just"/>
            <a:r>
              <a:rPr lang="pt-BR" sz="22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Desta forma, Joana desperdiça 96 litros de água a cada escovação.</a:t>
            </a:r>
          </a:p>
          <a:p>
            <a:pPr algn="just"/>
            <a:endParaRPr lang="pt-BR" sz="2200" b="0" i="1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 e se fosse ao contrário?</a:t>
            </a:r>
          </a:p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Imagine que Maurílio escove os dentes com a torneira aberta, gastando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litros de água. Quanto tempo ele leva para escovar os dentes?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20051CC-BF3C-4447-FEBE-7D9EA2712D5B}"/>
              </a:ext>
            </a:extLst>
          </p:cNvPr>
          <p:cNvSpPr txBox="1"/>
          <p:nvPr/>
        </p:nvSpPr>
        <p:spPr>
          <a:xfrm>
            <a:off x="6303033" y="488934"/>
            <a:ext cx="5680495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200" b="0" i="1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Resolução:</a:t>
            </a:r>
          </a:p>
          <a:p>
            <a:pPr algn="just"/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Para solucionar essa situação, usaremos a sentença matemática que relaciona </a:t>
            </a:r>
            <a:r>
              <a:rPr lang="pt-BR" sz="2200" b="1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200" b="1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Observe:</a:t>
            </a:r>
          </a:p>
          <a:p>
            <a:pPr algn="just"/>
            <a:endParaRPr lang="pt-BR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1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1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1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Dessa forma, Maur</a:t>
            </a: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lio leva 4,5 minutos para escovar os dentes, ou quatro minutos e meio.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Essas sentenças matemáticas, apresentadas nos exemplos anteriores, expressam situações que envolvem o uso de letras, chamadas de expressões algébricas.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 descr="Texto, Esquemático&#10;&#10;O conteúdo gerado por IA pode estar incorreto.">
            <a:extLst>
              <a:ext uri="{FF2B5EF4-FFF2-40B4-BE49-F238E27FC236}">
                <a16:creationId xmlns:a16="http://schemas.microsoft.com/office/drawing/2014/main" id="{D78633A2-38D3-159C-08E7-0D5411D11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517" y="1886429"/>
            <a:ext cx="1245671" cy="154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25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BE52A-1A95-461B-CA76-1732885A1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2F643AE-403D-5666-D8BF-BF968094A8D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58E5F73-8FE0-7E7C-957A-72B798922700}"/>
                  </a:ext>
                </a:extLst>
              </p:cNvPr>
              <p:cNvSpPr txBox="1"/>
              <p:nvPr/>
            </p:nvSpPr>
            <p:spPr>
              <a:xfrm>
                <a:off x="208472" y="649658"/>
                <a:ext cx="6094562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Uma expressão algébrica, geralmente, é formada pela parte numérica (chamada de coeficiente) e pela parte literal, que corresponde às variáveis. Em </a:t>
                </a:r>
                <a14:m>
                  <m:oMath xmlns:m="http://schemas.openxmlformats.org/officeDocument/2006/math"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𝒅</m:t>
                    </m:r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𝟏𝟐</m:t>
                    </m:r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𝒕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temos: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58E5F73-8FE0-7E7C-957A-72B798922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649658"/>
                <a:ext cx="6094562" cy="1446550"/>
              </a:xfrm>
              <a:prstGeom prst="rect">
                <a:avLst/>
              </a:prstGeom>
              <a:blipFill>
                <a:blip r:embed="rId2"/>
                <a:stretch>
                  <a:fillRect l="-1300" t="-2532" r="-1300" b="-80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F79742DF-D91B-9193-CCE2-0F33681D6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782" y="2096208"/>
            <a:ext cx="2235809" cy="759135"/>
          </a:xfrm>
          <a:prstGeom prst="rect">
            <a:avLst/>
          </a:prstGeom>
        </p:spPr>
      </p:pic>
      <p:pic>
        <p:nvPicPr>
          <p:cNvPr id="8" name="Imagem 7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0A789601-B3D4-EDB2-64B3-81532D862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405" y="2855343"/>
            <a:ext cx="4985697" cy="162524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D68D26A-E5F4-9D2D-7E44-E784342107D3}"/>
              </a:ext>
            </a:extLst>
          </p:cNvPr>
          <p:cNvSpPr txBox="1"/>
          <p:nvPr/>
        </p:nvSpPr>
        <p:spPr>
          <a:xfrm>
            <a:off x="208472" y="4561785"/>
            <a:ext cx="60945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Simplificando expressões algébricas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Simplificar uma expressão algébrica é o mesmo que reduzi-la à forma mais simples possível, aplicando corretamente as propriedades das operações entre monômios e reunindo termos semelhantes.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E05EF63C-1351-6534-E308-830A4D603E89}"/>
                  </a:ext>
                </a:extLst>
              </p:cNvPr>
              <p:cNvSpPr txBox="1"/>
              <p:nvPr/>
            </p:nvSpPr>
            <p:spPr>
              <a:xfrm>
                <a:off x="6300901" y="649658"/>
                <a:ext cx="5682625" cy="51648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Por exemplo, ao somarmos e/ou subtrairmos duas ou mais expressões algébricas, simplificamos apenas os termos semelhantes.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Observe: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pt-BR" sz="24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4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+12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+12</m:t>
                      </m:r>
                      <m:sSup>
                        <m:sSup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−19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+6</m:t>
                      </m:r>
                    </m:oMath>
                  </m:oMathPara>
                </a14:m>
                <a:endParaRPr lang="pt-BR" sz="22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Repare que: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pt-BR" sz="2400" b="1" i="1" kern="10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+12</m:t>
                      </m:r>
                      <m:r>
                        <a:rPr lang="pt-BR" sz="2400" b="1" i="1" kern="10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+12</m:t>
                      </m:r>
                      <m:sSup>
                        <m:sSupPr>
                          <m:ctrlP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−19</m:t>
                      </m:r>
                      <m:r>
                        <a:rPr lang="pt-BR" sz="2400" b="1" i="1" kern="10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+6</m:t>
                      </m:r>
                    </m:oMath>
                  </m:oMathPara>
                </a14:m>
                <a:endParaRPr lang="pt-BR" sz="22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Logo, podemos simplificar os termos com e os termos com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u="none" strike="noStrike" baseline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200" b="1" i="1" u="none" strike="noStrike" baseline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pt-BR" sz="2200" b="1" i="1" u="none" strike="noStrike" baseline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+12</m:t>
                      </m:r>
                      <m:sSup>
                        <m:sSupPr>
                          <m:ctrlP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+3</m:t>
                      </m:r>
                      <m:r>
                        <a:rPr lang="pt-BR" sz="2400" b="1" i="1" kern="10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+12</m:t>
                      </m:r>
                      <m:r>
                        <a:rPr lang="pt-BR" sz="2400" b="1" i="1" kern="10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−19</m:t>
                      </m:r>
                      <m:r>
                        <a:rPr lang="pt-BR" sz="2400" b="1" i="1" kern="10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+6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11</m:t>
                      </m:r>
                      <m:sSup>
                        <m:sSupPr>
                          <m:ctrlP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400" b="1" i="1" kern="100">
                              <a:solidFill>
                                <a:srgbClr val="FF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−4</m:t>
                      </m:r>
                      <m:r>
                        <a:rPr lang="pt-BR" sz="2400" b="1" i="1" kern="10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+6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E05EF63C-1351-6534-E308-830A4D603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901" y="649658"/>
                <a:ext cx="5682625" cy="5164812"/>
              </a:xfrm>
              <a:prstGeom prst="rect">
                <a:avLst/>
              </a:prstGeom>
              <a:blipFill>
                <a:blip r:embed="rId5"/>
                <a:stretch>
                  <a:fillRect l="-1395" t="-708" r="-13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54C79732-6869-524F-2379-D75DA6BCC03F}"/>
                  </a:ext>
                </a:extLst>
              </p:cNvPr>
              <p:cNvSpPr txBox="1"/>
              <p:nvPr/>
            </p:nvSpPr>
            <p:spPr>
              <a:xfrm>
                <a:off x="6300903" y="5338109"/>
                <a:ext cx="568262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Essa é a simplificação possível, pois os termos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não são semelhantes, já que possuem expoentes distintos.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54C79732-6869-524F-2379-D75DA6BCC0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903" y="5338109"/>
                <a:ext cx="5682623" cy="1107996"/>
              </a:xfrm>
              <a:prstGeom prst="rect">
                <a:avLst/>
              </a:prstGeom>
              <a:blipFill>
                <a:blip r:embed="rId6"/>
                <a:stretch>
                  <a:fillRect l="-1395" t="-3315" r="-1395" b="-110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9285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B9FEC-31A9-12D7-7767-91418F96C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97C6AF0-B30A-361A-9ADC-6318DECE86A7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545386B-4D40-401A-EBD0-6C03D417CC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22"/>
          <a:stretch>
            <a:fillRect/>
          </a:stretch>
        </p:blipFill>
        <p:spPr>
          <a:xfrm>
            <a:off x="227781" y="628683"/>
            <a:ext cx="5868219" cy="22796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7D5A7BD-1079-3907-CC20-1D6BC0F12360}"/>
                  </a:ext>
                </a:extLst>
              </p:cNvPr>
              <p:cNvSpPr txBox="1"/>
              <p:nvPr/>
            </p:nvSpPr>
            <p:spPr>
              <a:xfrm>
                <a:off x="311626" y="2908371"/>
                <a:ext cx="5881331" cy="38574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Quando estamos simplificando expressões algébricas, é importante lembrar algumas propriedades utilizadas. </a:t>
                </a:r>
              </a:p>
              <a:p>
                <a:pPr marL="270510" algn="just"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1. Distributiva: 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𝒃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𝒄</m:t>
                        </m:r>
                      </m:e>
                    </m:d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 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u="sng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Exemplo</a:t>
                </a:r>
                <a:r>
                  <a:rPr lang="pt-BR" sz="22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270510"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5∙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+3</m:t>
                          </m:r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 5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+5∙3 = 5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+15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270510" algn="just"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2. Fator comum: 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𝒘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𝒚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𝒘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u="sng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Exemplo</a:t>
                </a:r>
                <a:r>
                  <a:rPr lang="pt-BR" sz="22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270510"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+8 = 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∙2 = 4∙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+2</m:t>
                          </m:r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7D5A7BD-1079-3907-CC20-1D6BC0F123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26" y="2908371"/>
                <a:ext cx="5881331" cy="3857466"/>
              </a:xfrm>
              <a:prstGeom prst="rect">
                <a:avLst/>
              </a:prstGeom>
              <a:blipFill>
                <a:blip r:embed="rId3"/>
                <a:stretch>
                  <a:fillRect l="-1347" t="-948" r="-13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AB1B3192-71CF-C7A0-0064-77791C6DA076}"/>
                  </a:ext>
                </a:extLst>
              </p:cNvPr>
              <p:cNvSpPr txBox="1"/>
              <p:nvPr/>
            </p:nvSpPr>
            <p:spPr>
              <a:xfrm>
                <a:off x="6399991" y="804572"/>
                <a:ext cx="5564226" cy="5632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69875" indent="-180975" algn="just">
                  <a:buNone/>
                </a:pPr>
                <a:r>
                  <a:rPr lang="pt-BR" sz="2000" b="1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3. Sinais e parênteses: </a:t>
                </a:r>
                <a:r>
                  <a:rPr lang="pt-BR" sz="2000" b="1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d>
                      <m:dPr>
                        <m:ctrlP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𝒂</m:t>
                        </m:r>
                        <m: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𝒘</m:t>
                        </m:r>
                      </m:e>
                    </m:d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=−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𝒘</m:t>
                    </m:r>
                  </m:oMath>
                </a14:m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:r>
                  <a:rPr lang="pt-BR" sz="2000" u="sng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Exemplo</a:t>
                </a:r>
                <a:r>
                  <a:rPr lang="pt-BR" sz="20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d>
                        <m:dPr>
                          <m:ctrlP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BR" sz="20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BR" sz="20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−9</m:t>
                          </m:r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+4</m:t>
                          </m:r>
                        </m:e>
                      </m:d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 −</m:t>
                      </m:r>
                      <m:sSup>
                        <m:sSupPr>
                          <m:ctrlP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+9</m:t>
                      </m:r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−4</m:t>
                      </m:r>
                    </m:oMath>
                  </m:oMathPara>
                </a14:m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:r>
                  <a:rPr lang="pt-BR" sz="2000" b="1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Obs.:</a:t>
                </a:r>
                <a:r>
                  <a:rPr lang="pt-BR" sz="20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Os sinais dos termos dentro do parêntese “mudam”, pois aplicamos a propriedade distributiva a todos os termos da expressão. </a:t>
                </a:r>
              </a:p>
              <a:p>
                <a:pPr algn="just">
                  <a:buNone/>
                </a:pPr>
                <a:r>
                  <a:rPr lang="pt-BR" sz="2000" u="sng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Exemplo</a:t>
                </a:r>
                <a:r>
                  <a:rPr lang="pt-BR" sz="20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: </a:t>
                </a: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𝟐</m:t>
                      </m:r>
                      <m:d>
                        <m:dPr>
                          <m:ctrlP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e>
                      </m:d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−(</m:t>
                      </m:r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:r>
                  <a:rPr lang="pt-BR" sz="20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Aplicando a distributiva:</a:t>
                </a: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+6−</m:t>
                      </m:r>
                      <m:d>
                        <m:dPr>
                          <m:ctrlP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:r>
                  <a:rPr lang="pt-BR" sz="20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Realizando a distributiva no segundo parêntese:</a:t>
                </a: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+6−</m:t>
                      </m:r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+4</m:t>
                      </m:r>
                    </m:oMath>
                  </m:oMathPara>
                </a14:m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:r>
                  <a:rPr lang="pt-BR" sz="20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Agrupando os termos semelhantes:</a:t>
                </a: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+6+4</m:t>
                      </m:r>
                    </m:oMath>
                  </m:oMathPara>
                </a14:m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:r>
                  <a:rPr lang="pt-BR" sz="20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Resultado simplificado: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+10</m:t>
                      </m:r>
                    </m:oMath>
                  </m:oMathPara>
                </a14:m>
                <a:endParaRPr lang="pt-BR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AB1B3192-71CF-C7A0-0064-77791C6DA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991" y="804572"/>
                <a:ext cx="5564226" cy="5632311"/>
              </a:xfrm>
              <a:prstGeom prst="rect">
                <a:avLst/>
              </a:prstGeom>
              <a:blipFill>
                <a:blip r:embed="rId4"/>
                <a:stretch>
                  <a:fillRect l="-1205" t="-541" r="-10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9330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3E19F-42BF-8367-F808-461B4BEE4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A574CD8-9D65-974F-4A68-5ECF4E77FF2A}"/>
              </a:ext>
            </a:extLst>
          </p:cNvPr>
          <p:cNvCxnSpPr>
            <a:cxnSpLocks/>
          </p:cNvCxnSpPr>
          <p:nvPr/>
        </p:nvCxnSpPr>
        <p:spPr>
          <a:xfrm>
            <a:off x="5888965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A075E626-7295-A6D9-1C7B-479E94C32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50" y="431970"/>
            <a:ext cx="1684436" cy="6924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4FD94D5-0F63-B694-6316-F1E0AAF37D9F}"/>
                  </a:ext>
                </a:extLst>
              </p:cNvPr>
              <p:cNvSpPr txBox="1"/>
              <p:nvPr/>
            </p:nvSpPr>
            <p:spPr>
              <a:xfrm>
                <a:off x="208473" y="1124387"/>
                <a:ext cx="5680493" cy="34311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19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Otaviano tinha no banco certa quantia em dinheiro. Precisou pagar uma dívida e, para isso, sacou dois terços de seu saldo bancário. Como representar o saldo final usando uma expressão algébrica?</a:t>
                </a:r>
              </a:p>
              <a:p>
                <a:pPr algn="just"/>
                <a:r>
                  <a:rPr lang="pt-BR" sz="1900" b="0" i="1" u="sng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Resolução:</a:t>
                </a:r>
              </a:p>
              <a:p>
                <a:pPr algn="just"/>
                <a:r>
                  <a:rPr lang="pt-BR" sz="19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Para solucionar essa situação, usaremos </a:t>
                </a:r>
                <a14:m>
                  <m:oMath xmlns:m="http://schemas.openxmlformats.org/officeDocument/2006/math">
                    <m:r>
                      <a:rPr lang="pt-BR" sz="19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𝒏</m:t>
                    </m:r>
                  </m:oMath>
                </a14:m>
                <a:r>
                  <a:rPr lang="pt-BR" sz="19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para representar a quantia que Otaviano tinha no banco.</a:t>
                </a:r>
              </a:p>
              <a:p>
                <a:pPr algn="just"/>
                <a:r>
                  <a:rPr lang="pt-BR" sz="19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Como ele sacou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19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19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pt-BR" sz="19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19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de </a:t>
                </a:r>
                <a14:m>
                  <m:oMath xmlns:m="http://schemas.openxmlformats.org/officeDocument/2006/math">
                    <m:r>
                      <a:rPr lang="pt-BR" sz="1900" b="1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𝒏</m:t>
                    </m:r>
                  </m:oMath>
                </a14:m>
                <a:r>
                  <a:rPr lang="pt-BR" sz="19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conseguimos representar seu saldo bancário com a seguinte expressão algébrica:</a:t>
                </a:r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4FD94D5-0F63-B694-6316-F1E0AAF37D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3" y="1124387"/>
                <a:ext cx="5680493" cy="3431196"/>
              </a:xfrm>
              <a:prstGeom prst="rect">
                <a:avLst/>
              </a:prstGeom>
              <a:blipFill>
                <a:blip r:embed="rId3"/>
                <a:stretch>
                  <a:fillRect l="-966" t="-1066" r="-1073" b="-195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EE7534C-42E3-3788-A13E-B243C34D8D53}"/>
                  </a:ext>
                </a:extLst>
              </p:cNvPr>
              <p:cNvSpPr txBox="1"/>
              <p:nvPr/>
            </p:nvSpPr>
            <p:spPr>
              <a:xfrm>
                <a:off x="6074939" y="796107"/>
                <a:ext cx="5880445" cy="5541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1900" b="1" i="0" u="none" strike="noStrike" baseline="0" dirty="0">
                    <a:solidFill>
                      <a:srgbClr val="D6009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Mas e se soubermos o saldo que Otaviano possui no banco?</a:t>
                </a:r>
              </a:p>
              <a:p>
                <a:pPr algn="just"/>
                <a:r>
                  <a:rPr lang="pt-BR" sz="19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Imagine que Otaviano tenha no banco um saldo de R$ </a:t>
                </a:r>
                <a:r>
                  <a:rPr lang="pt-BR" sz="19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7411,50</a:t>
                </a:r>
                <a:r>
                  <a:rPr lang="pt-BR" sz="19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Se ele retirar os dois terços necessários para quitar sua dívida, com quanto ele ficará de saldo?</a:t>
                </a:r>
              </a:p>
              <a:p>
                <a:r>
                  <a:rPr lang="pt-BR" sz="19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Usando a expressão simplificada anteriormente, temos:</a:t>
                </a:r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pt-BR" sz="1900" b="1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19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9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pt-BR" sz="19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pt-BR" sz="1900" b="1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pt-BR" sz="1900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pt-BR" sz="1900" b="1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pt-BR" sz="19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BR" sz="1900" b="1" i="1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pt-BR" sz="19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é o saldo de Otaviano, </a:t>
                </a:r>
                <a:r>
                  <a:rPr lang="pt-BR" sz="1900" i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substituímos o valor na expressão:</a:t>
                </a:r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b="1" i="1">
                          <a:latin typeface="Cambria Math" panose="02040503050406030204" pitchFamily="18" charset="0"/>
                        </a:rPr>
                        <m:t>𝟕𝟒𝟏𝟏</m:t>
                      </m:r>
                      <m:r>
                        <a:rPr lang="pt-BR" sz="1900" b="1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1900" b="1" i="1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1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9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19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1900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pt-BR" sz="1900" b="1" i="1">
                          <a:latin typeface="Cambria Math" panose="02040503050406030204" pitchFamily="18" charset="0"/>
                        </a:rPr>
                        <m:t>𝟕𝟒𝟏𝟏</m:t>
                      </m:r>
                      <m:r>
                        <a:rPr lang="pt-BR" sz="1900" b="1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1900" b="1" i="1"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>
                          <a:latin typeface="Cambria Math" panose="02040503050406030204" pitchFamily="18" charset="0"/>
                        </a:rPr>
                        <m:t>7411,50−</m:t>
                      </m:r>
                      <m:f>
                        <m:fPr>
                          <m:ctrlPr>
                            <a:rPr lang="pt-BR" sz="1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900" i="1">
                              <a:latin typeface="Cambria Math" panose="02040503050406030204" pitchFamily="18" charset="0"/>
                            </a:rPr>
                            <m:t>14823</m:t>
                          </m:r>
                        </m:num>
                        <m:den>
                          <m:r>
                            <a:rPr lang="pt-BR" sz="19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>
                          <a:latin typeface="Cambria Math" panose="02040503050406030204" pitchFamily="18" charset="0"/>
                        </a:rPr>
                        <m:t>7411,50−4941</m:t>
                      </m:r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>
                          <a:latin typeface="Cambria Math" panose="02040503050406030204" pitchFamily="18" charset="0"/>
                        </a:rPr>
                        <m:t>2470,5</m:t>
                      </m:r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pt-BR" sz="19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Logo, Otaviano ficará com um saldo de R$ 2470,50. </a:t>
                </a:r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EE7534C-42E3-3788-A13E-B243C34D8D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4939" y="796107"/>
                <a:ext cx="5880445" cy="5541325"/>
              </a:xfrm>
              <a:prstGeom prst="rect">
                <a:avLst/>
              </a:prstGeom>
              <a:blipFill>
                <a:blip r:embed="rId4"/>
                <a:stretch>
                  <a:fillRect l="-1037" t="-660" r="-1037" b="-8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21A192CC-363A-86B5-BF0D-21BB4EE010BD}"/>
                  </a:ext>
                </a:extLst>
              </p:cNvPr>
              <p:cNvSpPr txBox="1"/>
              <p:nvPr/>
            </p:nvSpPr>
            <p:spPr>
              <a:xfrm>
                <a:off x="1996336" y="4282107"/>
                <a:ext cx="1889440" cy="670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pt-BR" sz="2000" b="0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000" b="0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000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pt-BR" sz="2000" b="1" i="1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21A192CC-363A-86B5-BF0D-21BB4EE01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336" y="4282107"/>
                <a:ext cx="1889440" cy="6705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82C4DE3-6023-24B9-9976-3F4692B126D7}"/>
                  </a:ext>
                </a:extLst>
              </p:cNvPr>
              <p:cNvSpPr txBox="1"/>
              <p:nvPr/>
            </p:nvSpPr>
            <p:spPr>
              <a:xfrm>
                <a:off x="208473" y="5808435"/>
                <a:ext cx="5624206" cy="761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Dessa forma, o saldo bancário de </a:t>
                </a:r>
                <a:r>
                  <a:rPr lang="pt-BR" kern="1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Otáviano</a:t>
                </a:r>
                <a:r>
                  <a:rPr lang="pt-BR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após o saque é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3 </m:t>
                        </m:r>
                      </m:den>
                    </m:f>
                    <m:r>
                      <a:rPr lang="pt-BR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ou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num>
                      <m:den>
                        <m:r>
                          <a:rPr lang="pt-BR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3 </m:t>
                        </m:r>
                      </m:den>
                    </m:f>
                  </m:oMath>
                </a14:m>
                <a:r>
                  <a:rPr lang="pt-BR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.</a:t>
                </a:r>
                <a:endParaRPr lang="pt-BR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82C4DE3-6023-24B9-9976-3F4692B12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3" y="5808435"/>
                <a:ext cx="5624206" cy="761875"/>
              </a:xfrm>
              <a:prstGeom prst="rect">
                <a:avLst/>
              </a:prstGeom>
              <a:blipFill>
                <a:blip r:embed="rId6"/>
                <a:stretch>
                  <a:fillRect l="-867" t="-4800" r="-867" b="-4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3051AC1-8BAE-5A66-44C4-3C3C53C2C0D0}"/>
                  </a:ext>
                </a:extLst>
              </p:cNvPr>
              <p:cNvSpPr txBox="1"/>
              <p:nvPr/>
            </p:nvSpPr>
            <p:spPr>
              <a:xfrm>
                <a:off x="236616" y="4874397"/>
                <a:ext cx="5624206" cy="9340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1900" i="1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Simplificando essa expressão, temos:</a:t>
                </a:r>
                <a:endParaRPr lang="pt-BR" sz="19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den>
                      </m:f>
                      <m:r>
                        <a:rPr lang="pt-BR" sz="19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19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19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19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BR" sz="19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3051AC1-8BAE-5A66-44C4-3C3C53C2C0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616" y="4874397"/>
                <a:ext cx="5624206" cy="934038"/>
              </a:xfrm>
              <a:prstGeom prst="rect">
                <a:avLst/>
              </a:prstGeom>
              <a:blipFill>
                <a:blip r:embed="rId7"/>
                <a:stretch>
                  <a:fillRect l="-1085" t="-392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9656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FFDFE-7F85-E616-7C0F-95B62F674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235DB61-A164-09B2-E2C1-0EBC49EEF10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exto, Carta&#10;&#10;O conteúdo gerado por IA pode estar incorreto.">
            <a:extLst>
              <a:ext uri="{FF2B5EF4-FFF2-40B4-BE49-F238E27FC236}">
                <a16:creationId xmlns:a16="http://schemas.microsoft.com/office/drawing/2014/main" id="{B83C53C3-A260-D776-1EB4-42C94B198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39" y="727295"/>
            <a:ext cx="5811061" cy="5858693"/>
          </a:xfrm>
          <a:prstGeom prst="rect">
            <a:avLst/>
          </a:prstGeom>
        </p:spPr>
      </p:pic>
      <p:pic>
        <p:nvPicPr>
          <p:cNvPr id="5" name="Imagem 4" descr="Imagem de desenho animado&#10;&#10;O conteúdo gerado por IA pode estar incorreto.">
            <a:extLst>
              <a:ext uri="{FF2B5EF4-FFF2-40B4-BE49-F238E27FC236}">
                <a16:creationId xmlns:a16="http://schemas.microsoft.com/office/drawing/2014/main" id="{D288DA94-C03E-3451-9D26-F9FDCF453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058" y="600834"/>
            <a:ext cx="2836650" cy="49446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DE50BCA-BF77-D18E-1819-C3DDEE6CA1A9}"/>
              </a:ext>
            </a:extLst>
          </p:cNvPr>
          <p:cNvSpPr txBox="1"/>
          <p:nvPr/>
        </p:nvSpPr>
        <p:spPr>
          <a:xfrm>
            <a:off x="6303034" y="1216173"/>
            <a:ext cx="57308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Observe a expressão escrita em linguagem natural, e circule a sua correspondente escrita em linguagem algébrica.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 descr="Tabela&#10;&#10;O conteúdo gerado por IA pode estar incorreto.">
            <a:extLst>
              <a:ext uri="{FF2B5EF4-FFF2-40B4-BE49-F238E27FC236}">
                <a16:creationId xmlns:a16="http://schemas.microsoft.com/office/drawing/2014/main" id="{A505E08D-F434-A6BC-E32E-7C4508629A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304" y="2662723"/>
            <a:ext cx="5344271" cy="382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84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A646C-9EC8-E125-346F-42AA26479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1F701AF-729E-84A9-743C-A810FDABC23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66225C1E-C173-AAB9-C6F9-CBDBAF4D1106}"/>
              </a:ext>
            </a:extLst>
          </p:cNvPr>
          <p:cNvSpPr txBox="1"/>
          <p:nvPr/>
        </p:nvSpPr>
        <p:spPr>
          <a:xfrm>
            <a:off x="208472" y="621505"/>
            <a:ext cx="6094562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Leia as expressões, a seguir, e escreva-as algebricamente.</a:t>
            </a:r>
          </a:p>
          <a:p>
            <a:pPr algn="just"/>
            <a:endParaRPr lang="pt-BR" sz="1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O quádruplo da soma entre, o dobro de um número mais um, menos a diferença entre esse número e quatro.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O triplo da diferença entre o sucessor de um número e o dobro desse número, somado à metade desse número.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c) A quinta parte da soma entre o quadrado de um número com três, menos o triplo da diferença entre oito e esse número.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d) O dobro da soma entre a terça parte de um número e quatro, menos o quadrado da diferença entre esse número e dois.</a:t>
            </a:r>
          </a:p>
          <a:p>
            <a:pPr algn="just"/>
            <a:endParaRPr lang="pt-BR" sz="1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Simplifique as expressões encontradas na atividade anterior (2).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231FE21-1E19-1382-86FF-8CEA3BC5910C}"/>
              </a:ext>
            </a:extLst>
          </p:cNvPr>
          <p:cNvSpPr txBox="1"/>
          <p:nvPr/>
        </p:nvSpPr>
        <p:spPr>
          <a:xfrm>
            <a:off x="6303032" y="685560"/>
            <a:ext cx="5680491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Utilizando as expressões simplificadas na atividade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encontre o valor numérico de cada uma para:</a:t>
            </a:r>
          </a:p>
          <a:p>
            <a:pPr algn="just"/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Carla guardou uma quantia em sua conta bancária. Durante o período de seca em sua cidade, ela precisou gastar metade desse valor em remédios para seus filhos. Sabendo disso, faça o que se pede: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7859B2D-9970-34AE-D7CB-40FC14FDE4EF}"/>
              </a:ext>
            </a:extLst>
          </p:cNvPr>
          <p:cNvSpPr txBox="1"/>
          <p:nvPr/>
        </p:nvSpPr>
        <p:spPr>
          <a:xfrm>
            <a:off x="6303033" y="4419015"/>
            <a:ext cx="568049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Represente, usando uma expressão algébrica, o valor que restou na conta bancária de Carla após as compras.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Sabendo que Carla tinha R$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530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00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guardados, calcule o valor que restou em sua conta bancária, após essas compras.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ela 2">
                <a:extLst>
                  <a:ext uri="{FF2B5EF4-FFF2-40B4-BE49-F238E27FC236}">
                    <a16:creationId xmlns:a16="http://schemas.microsoft.com/office/drawing/2014/main" id="{58DFB7A7-57C7-9E15-2857-687C2043050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0922949"/>
                  </p:ext>
                </p:extLst>
              </p:nvPr>
            </p:nvGraphicFramePr>
            <p:xfrm>
              <a:off x="6592140" y="1749781"/>
              <a:ext cx="4380658" cy="96710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89880">
                      <a:extLst>
                        <a:ext uri="{9D8B030D-6E8A-4147-A177-3AD203B41FA5}">
                          <a16:colId xmlns:a16="http://schemas.microsoft.com/office/drawing/2014/main" val="3124156211"/>
                        </a:ext>
                      </a:extLst>
                    </a:gridCol>
                    <a:gridCol w="2190778">
                      <a:extLst>
                        <a:ext uri="{9D8B030D-6E8A-4147-A177-3AD203B41FA5}">
                          <a16:colId xmlns:a16="http://schemas.microsoft.com/office/drawing/2014/main" val="19454450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a) </a:t>
                          </a:r>
                          <a14:m>
                            <m:oMath xmlns:m="http://schemas.openxmlformats.org/officeDocument/2006/math"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oMath>
                          </a14:m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b) </a:t>
                          </a:r>
                          <a14:m>
                            <m:oMath xmlns:m="http://schemas.openxmlformats.org/officeDocument/2006/math"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=−3</m:t>
                              </m:r>
                            </m:oMath>
                          </a14:m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kern="100" dirty="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c) </a:t>
                          </a:r>
                          <a14:m>
                            <m:oMath xmlns:m="http://schemas.openxmlformats.org/officeDocument/2006/math"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=0,2</m:t>
                              </m:r>
                            </m:oMath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kern="100" dirty="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d) </a:t>
                          </a:r>
                          <a14:m>
                            <m:oMath xmlns:m="http://schemas.openxmlformats.org/officeDocument/2006/math"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2 </m:t>
                                  </m:r>
                                </m:den>
                              </m:f>
                            </m:oMath>
                          </a14:m>
                          <a:r>
                            <a:rPr lang="pt-BR" sz="2200" kern="100" dirty="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 </a:t>
                          </a:r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50728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ela 2">
                <a:extLst>
                  <a:ext uri="{FF2B5EF4-FFF2-40B4-BE49-F238E27FC236}">
                    <a16:creationId xmlns:a16="http://schemas.microsoft.com/office/drawing/2014/main" id="{58DFB7A7-57C7-9E15-2857-687C2043050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0922949"/>
                  </p:ext>
                </p:extLst>
              </p:nvPr>
            </p:nvGraphicFramePr>
            <p:xfrm>
              <a:off x="6592140" y="1749781"/>
              <a:ext cx="4380658" cy="96710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89880">
                      <a:extLst>
                        <a:ext uri="{9D8B030D-6E8A-4147-A177-3AD203B41FA5}">
                          <a16:colId xmlns:a16="http://schemas.microsoft.com/office/drawing/2014/main" val="3124156211"/>
                        </a:ext>
                      </a:extLst>
                    </a:gridCol>
                    <a:gridCol w="2190778">
                      <a:extLst>
                        <a:ext uri="{9D8B030D-6E8A-4147-A177-3AD203B41FA5}">
                          <a16:colId xmlns:a16="http://schemas.microsoft.com/office/drawing/2014/main" val="194544507"/>
                        </a:ext>
                      </a:extLst>
                    </a:gridCol>
                  </a:tblGrid>
                  <a:tr h="96710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8805" r="-100279" b="-100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9722" t="-8805" b="-100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9507287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16244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E2F04-F9D1-4318-4DFE-07D1D3AA4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1431921-A26F-5843-1A68-B389C83416E6}"/>
              </a:ext>
            </a:extLst>
          </p:cNvPr>
          <p:cNvCxnSpPr>
            <a:cxnSpLocks/>
          </p:cNvCxnSpPr>
          <p:nvPr/>
        </p:nvCxnSpPr>
        <p:spPr>
          <a:xfrm>
            <a:off x="6544574" y="692790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C09E287D-4995-DCAD-A18B-C8FCFA2D14C6}"/>
              </a:ext>
            </a:extLst>
          </p:cNvPr>
          <p:cNvSpPr txBox="1"/>
          <p:nvPr/>
        </p:nvSpPr>
        <p:spPr>
          <a:xfrm>
            <a:off x="136585" y="545265"/>
            <a:ext cx="6419490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Um caminhão parte de uma cidade com destino a Catalão, com um tanque de combustível cheio. Durante o trajeto, ele consome do total de combustível e depois reabastece, no tanque, mais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litros de combustível.</a:t>
            </a:r>
          </a:p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Escreva uma expressão algébrica que represente a quantidade de combustível no tanque após o consumo e o reabastecimento.</a:t>
            </a:r>
          </a:p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Sabendo que o tanque desse caminhão comporta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250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litros, determine a quantidade de combustível presente no tanque após o reabastecimento.</a:t>
            </a:r>
          </a:p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c) No momento do reabastecimento, o caminhão estava em Formosa-GO, que fica a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360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quilômetros de Catalão. Sabendo que o caminhão consegue rodar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quilômetros a cada litro de combustível, será necessário mais uma parada para reabastecimento, ou ele conseguirá finalizar sua viagem?</a:t>
            </a:r>
            <a:endParaRPr lang="pt-BR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FBA6122B-F338-A96A-A7C5-F02CB9515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646" y="692790"/>
            <a:ext cx="5285434" cy="188580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3F4BF6F-FF68-E6A6-6A15-4E31A7EF2F6B}"/>
              </a:ext>
            </a:extLst>
          </p:cNvPr>
          <p:cNvSpPr txBox="1"/>
          <p:nvPr/>
        </p:nvSpPr>
        <p:spPr>
          <a:xfrm>
            <a:off x="6557356" y="2578592"/>
            <a:ext cx="54260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• Observe os retângulos, a seguir, para responder aos itens 1 e 2.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C7C76C8-E81C-376A-D685-62CCBBF3B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464" y="3348033"/>
            <a:ext cx="2409797" cy="237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27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9DC8F-0337-18A1-A375-2002DA1EB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152AD57-C9CE-6585-BE2C-864349CD156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6770F53-D8A0-432B-AF6F-DB2BBE655842}"/>
              </a:ext>
            </a:extLst>
          </p:cNvPr>
          <p:cNvSpPr txBox="1"/>
          <p:nvPr/>
        </p:nvSpPr>
        <p:spPr>
          <a:xfrm>
            <a:off x="208472" y="623778"/>
            <a:ext cx="60945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Item 1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Sabendo que a área dos dois retângulos juntos é k ∙ (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y + w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), qual é a expressão algébrica equivalente a essa área?</a:t>
            </a:r>
          </a:p>
          <a:p>
            <a:pPr algn="just"/>
            <a:r>
              <a:rPr lang="pl-PL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pl-PL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ywk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pl-PL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(C) </a:t>
            </a:r>
            <a:r>
              <a:rPr lang="pl-PL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ky + w</a:t>
            </a:r>
          </a:p>
          <a:p>
            <a:pPr algn="just"/>
            <a:r>
              <a:rPr lang="pl-PL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k²</a:t>
            </a:r>
            <a:r>
              <a:rPr lang="pl-PL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yw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pl-PL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(D) </a:t>
            </a:r>
            <a:r>
              <a:rPr lang="pl-PL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ky + kw</a:t>
            </a:r>
            <a:endParaRPr lang="pt-BR" sz="2200" b="0" i="1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l-PL" sz="2200" b="0" i="1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Item 2.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y = 8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w = 4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 = 9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cm, qual é a área total desses retângulos juntos?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2592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cm² 		(C)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108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cm²</a:t>
            </a:r>
          </a:p>
          <a:p>
            <a:pPr algn="just"/>
            <a:r>
              <a:rPr lang="pl-PL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lang="pl-PL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288 </a:t>
            </a:r>
            <a:r>
              <a:rPr lang="pl-PL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cm²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pl-PL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(D) </a:t>
            </a:r>
            <a:r>
              <a:rPr lang="pl-PL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76 </a:t>
            </a:r>
            <a:r>
              <a:rPr lang="pl-PL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cm²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D63E398A-066A-FE40-458D-166189C57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2" y="4214378"/>
            <a:ext cx="3510581" cy="7032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FA45212-B744-EBD1-2FAE-4C96F308E87E}"/>
                  </a:ext>
                </a:extLst>
              </p:cNvPr>
              <p:cNvSpPr txBox="1"/>
              <p:nvPr/>
            </p:nvSpPr>
            <p:spPr>
              <a:xfrm>
                <a:off x="208472" y="4917638"/>
                <a:ext cx="6094562" cy="1615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EQUAÇÃO POLINOMIAL DO 1° GRAU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Define-se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equação do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º grau como toda equação redutível à forma:</a:t>
                </a:r>
              </a:p>
              <a:p>
                <a:pPr algn="just"/>
                <a:endParaRPr lang="pt-BR" sz="11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𝒂𝒙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 +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𝒃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 =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pt-BR" sz="2200" b="1" dirty="0"/>
                  <a:t>, </a:t>
                </a:r>
                <a:r>
                  <a:rPr lang="pt-BR" sz="2200" dirty="0"/>
                  <a:t>com</a:t>
                </a:r>
                <a:r>
                  <a:rPr lang="pt-BR" sz="2200" b="1" dirty="0"/>
                  <a:t>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 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t-BR" sz="2200" dirty="0"/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FA45212-B744-EBD1-2FAE-4C96F308E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4917638"/>
                <a:ext cx="6094562" cy="1615827"/>
              </a:xfrm>
              <a:prstGeom prst="rect">
                <a:avLst/>
              </a:prstGeom>
              <a:blipFill>
                <a:blip r:embed="rId3"/>
                <a:stretch>
                  <a:fillRect l="-1300" t="-2264" r="-1300" b="-679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EFE6CA1D-2044-82C0-E459-391F68FEEB9E}"/>
                  </a:ext>
                </a:extLst>
              </p:cNvPr>
              <p:cNvSpPr txBox="1"/>
              <p:nvPr/>
            </p:nvSpPr>
            <p:spPr>
              <a:xfrm>
                <a:off x="6303034" y="623778"/>
                <a:ext cx="5680490" cy="4287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Nesta equação, </a:t>
                </a:r>
                <a14:m>
                  <m:oMath xmlns:m="http://schemas.openxmlformats.org/officeDocument/2006/math">
                    <m:r>
                      <a:rPr lang="pt-BR" sz="2200" b="1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𝒂</m:t>
                    </m:r>
                  </m:oMath>
                </a14:m>
                <a:r>
                  <a:rPr lang="pt-BR" sz="2200" b="1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BR" sz="2200" b="1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𝒃</m:t>
                    </m:r>
                  </m:oMath>
                </a14:m>
                <a:r>
                  <a:rPr lang="pt-BR" sz="2200" b="1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são chamados de coeficientes, e </a:t>
                </a:r>
                <a14:m>
                  <m:oMath xmlns:m="http://schemas.openxmlformats.org/officeDocument/2006/math">
                    <m:r>
                      <a:rPr lang="pt-BR" sz="2200" b="1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pt-BR" sz="2200" b="1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recebe o nome de incógnita.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 parte que fica antes da igualdade (do lado esquerdo) é chamada de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º membro; a parte que fica depois da igualdade (à direita da igualdade) é denominada de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º membro. Na equação do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º grau, a incógnita é o valor a ser encontrado.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Exemplo: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 9</m:t>
                              </m:r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+99 </m:t>
                              </m:r>
                            </m:e>
                          </m:groupChr>
                        </m:e>
                        <m:lim>
                          <m:sSup>
                            <m:sSup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pt-BR"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p>
                          </m:sSup>
                          <m:r>
                            <a:rPr lang="pt-BR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pt-BR">
                              <a:latin typeface="Cambria Math" panose="02040503050406030204" pitchFamily="18" charset="0"/>
                            </a:rPr>
                            <m:t>MEMBRO</m:t>
                          </m:r>
                        </m:lim>
                      </m:limLow>
                      <m:r>
                        <a:rPr lang="pt-BR">
                          <a:latin typeface="Cambria Math" panose="02040503050406030204" pitchFamily="18" charset="0"/>
                        </a:rPr>
                        <m:t>= </m:t>
                      </m:r>
                      <m:limLow>
                        <m:limLow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 4</m:t>
                              </m:r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 + 100 </m:t>
                              </m:r>
                            </m:e>
                          </m:groupChr>
                        </m:e>
                        <m:lim>
                          <m:sSup>
                            <m:sSup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pt-BR"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p>
                          </m:sSup>
                          <m:r>
                            <a:rPr lang="pt-BR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pt-BR">
                              <a:latin typeface="Cambria Math" panose="02040503050406030204" pitchFamily="18" charset="0"/>
                            </a:rPr>
                            <m:t>MEMBRO</m:t>
                          </m:r>
                        </m:lim>
                      </m:limLow>
                    </m:oMath>
                  </m:oMathPara>
                </a14:m>
                <a:endParaRPr lang="pt-BR" dirty="0"/>
              </a:p>
              <a:p>
                <a:pPr algn="just"/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EFE6CA1D-2044-82C0-E459-391F68FEE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623778"/>
                <a:ext cx="5680490" cy="4287969"/>
              </a:xfrm>
              <a:prstGeom prst="rect">
                <a:avLst/>
              </a:prstGeom>
              <a:blipFill>
                <a:blip r:embed="rId4"/>
                <a:stretch>
                  <a:fillRect l="-1395" t="-710" r="-13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87CB0B3B-99AF-0C26-0BC8-74E37F6B9FE4}"/>
                  </a:ext>
                </a:extLst>
              </p:cNvPr>
              <p:cNvSpPr txBox="1"/>
              <p:nvPr/>
            </p:nvSpPr>
            <p:spPr>
              <a:xfrm>
                <a:off x="6303034" y="4682269"/>
                <a:ext cx="5680488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Para resolver uma equação é necessário determinar o valor atribuído a </a:t>
                </a:r>
                <a14:m>
                  <m:oMath xmlns:m="http://schemas.openxmlformats.org/officeDocument/2006/math">
                    <m:r>
                      <a:rPr lang="pt-BR" sz="2200" b="1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pt-BR" sz="2200" b="1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de modo que a igualdade seja verdadeira. Esse valor é chamado de raiz da equação.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87CB0B3B-99AF-0C26-0BC8-74E37F6B9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4682269"/>
                <a:ext cx="5680488" cy="1446550"/>
              </a:xfrm>
              <a:prstGeom prst="rect">
                <a:avLst/>
              </a:prstGeom>
              <a:blipFill>
                <a:blip r:embed="rId5"/>
                <a:stretch>
                  <a:fillRect l="-1395" t="-2532" r="-1395" b="-84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3176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3DD3C-D44F-143D-DE9F-D871CF45B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4795F6B-6340-A58F-6B43-7226F9643D3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0F751C5-FC3F-2874-2B24-F99EE18EC654}"/>
                  </a:ext>
                </a:extLst>
              </p:cNvPr>
              <p:cNvSpPr txBox="1"/>
              <p:nvPr/>
            </p:nvSpPr>
            <p:spPr>
              <a:xfrm>
                <a:off x="208472" y="574959"/>
                <a:ext cx="6094562" cy="40934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0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Princípio Aditivo da Igualdade: </a:t>
                </a:r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Quando se soma (ou se subtrai) qualquer número real nos dois membros de uma equação, a igualdade não se altera.</a:t>
                </a:r>
              </a:p>
              <a:p>
                <a:pPr algn="just"/>
                <a:r>
                  <a:rPr lang="pt-BR" sz="20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Princípio Multiplicativo da Igualdade: </a:t>
                </a:r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Quando se multiplica (ou se divide) toda equação por qualquer número real diferente de zero, a igualdade não se altera.</a:t>
                </a:r>
              </a:p>
              <a:p>
                <a:pPr algn="just"/>
                <a:endParaRPr lang="pt-BR" sz="10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0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Método de resolução:</a:t>
                </a:r>
              </a:p>
              <a:p>
                <a:pPr algn="just"/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Dada a equação: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+99= 4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+100 </m:t>
                      </m:r>
                    </m:oMath>
                  </m:oMathPara>
                </a14:m>
                <a:endParaRPr lang="pt-BR" sz="2000" dirty="0"/>
              </a:p>
              <a:p>
                <a:pPr algn="just"/>
                <a:endParaRPr lang="pt-BR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0F751C5-FC3F-2874-2B24-F99EE18EC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574959"/>
                <a:ext cx="6094562" cy="4093428"/>
              </a:xfrm>
              <a:prstGeom prst="rect">
                <a:avLst/>
              </a:prstGeom>
              <a:blipFill>
                <a:blip r:embed="rId2"/>
                <a:stretch>
                  <a:fillRect l="-1000" t="-595" r="-11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52EBDE48-E2E6-78EB-D4E1-6E78E20D5E08}"/>
              </a:ext>
            </a:extLst>
          </p:cNvPr>
          <p:cNvSpPr txBox="1"/>
          <p:nvPr/>
        </p:nvSpPr>
        <p:spPr>
          <a:xfrm>
            <a:off x="196304" y="4160704"/>
            <a:ext cx="609456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0" i="0" u="none" strike="noStrike" baseline="0" dirty="0">
                <a:latin typeface="Lato-Regular"/>
              </a:rPr>
              <a:t>Com base na aplicação dos princípios citados, temos o desenvolvimento dos seguintes passos:</a:t>
            </a:r>
          </a:p>
          <a:p>
            <a:pPr algn="just"/>
            <a:endParaRPr lang="pt-BR" sz="2000" b="0" i="0" u="none" strike="noStrike" baseline="0" dirty="0">
              <a:latin typeface="Lato-Regular"/>
            </a:endParaRPr>
          </a:p>
          <a:p>
            <a:pPr algn="just"/>
            <a:r>
              <a:rPr lang="pt-BR" sz="2000" b="1" i="0" u="none" strike="noStrike" baseline="0" dirty="0">
                <a:latin typeface="Lato-Bold"/>
              </a:rPr>
              <a:t>1º passo: </a:t>
            </a:r>
            <a:r>
              <a:rPr lang="pt-BR" sz="2000" b="0" i="0" u="none" strike="noStrike" baseline="0" dirty="0">
                <a:latin typeface="Lato-Regular"/>
              </a:rPr>
              <a:t>Colocam-se, em um dos membros da igualdade, todos os termos que estiverem acompanhados pela incógnita e, no outro membro, aqueles que não estão acompanhados.</a:t>
            </a:r>
            <a:endParaRPr lang="pt-BR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7F2DCABE-7096-0B53-A51A-F9E04B4905C8}"/>
                  </a:ext>
                </a:extLst>
              </p:cNvPr>
              <p:cNvSpPr txBox="1"/>
              <p:nvPr/>
            </p:nvSpPr>
            <p:spPr>
              <a:xfrm>
                <a:off x="6303038" y="1318256"/>
                <a:ext cx="5680490" cy="50508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0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2º passo: </a:t>
                </a:r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Efetuam-se as devidas operações algébricas nos dois membros da igualdade.</a:t>
                </a:r>
              </a:p>
              <a:p>
                <a:pPr algn="ctr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pt-BR" sz="2000" i="1" kern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 i="1" kern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+99=100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𝟗𝟗</m:t>
                          </m:r>
                        </m:e>
                      </m:d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+5</m:t>
                      </m:r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+99=100+</m:t>
                      </m:r>
                      <m:d>
                        <m:dPr>
                          <m:ctrlP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𝟗𝟗</m:t>
                          </m:r>
                        </m:e>
                      </m:d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+99</m:t>
                      </m:r>
                      <m:r>
                        <a:rPr lang="pt-BR" sz="2000" b="1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000" b="1" i="1" ker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𝟗𝟗</m:t>
                      </m:r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=100−</m:t>
                      </m:r>
                      <m:r>
                        <a:rPr lang="pt-BR" sz="2000" b="1" i="1" kern="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𝟗𝟗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pt-BR" sz="20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0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3º passo: </a:t>
                </a:r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Divide-se toda equação de modo a deixar o coeficiente de x igual a </a:t>
                </a:r>
                <a:r>
                  <a:rPr lang="pt-BR" sz="20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Neste caso, divide-se toda equação por </a:t>
                </a:r>
                <a:r>
                  <a:rPr lang="pt-BR" sz="20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pt-BR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pt-BR" sz="2000" b="1" i="1"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pt-BR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000" b="1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000" b="1" i="1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pt-BR" sz="2000" b="1" i="1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BR" sz="2000" dirty="0"/>
              </a:p>
              <a:p>
                <a:pPr algn="just"/>
                <a:endParaRPr lang="pt-BR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7F2DCABE-7096-0B53-A51A-F9E04B490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8" y="1318256"/>
                <a:ext cx="5680490" cy="5050870"/>
              </a:xfrm>
              <a:prstGeom prst="rect">
                <a:avLst/>
              </a:prstGeom>
              <a:blipFill>
                <a:blip r:embed="rId3"/>
                <a:stretch>
                  <a:fillRect l="-1180" t="-483" r="-10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27EB8482-D493-7644-2370-2BD074BB5228}"/>
                  </a:ext>
                </a:extLst>
              </p:cNvPr>
              <p:cNvSpPr txBox="1"/>
              <p:nvPr/>
            </p:nvSpPr>
            <p:spPr>
              <a:xfrm>
                <a:off x="6380513" y="6018609"/>
                <a:ext cx="4179910" cy="5288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Logo, a raiz da equação 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000" b="0" i="1" u="none" strike="noStrike" baseline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000" b="0" i="1" u="none" strike="noStrike" baseline="0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27EB8482-D493-7644-2370-2BD074BB5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0513" y="6018609"/>
                <a:ext cx="4179910" cy="528863"/>
              </a:xfrm>
              <a:prstGeom prst="rect">
                <a:avLst/>
              </a:prstGeom>
              <a:blipFill>
                <a:blip r:embed="rId4"/>
                <a:stretch>
                  <a:fillRect l="-1606" b="-68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CAEC4C5-8EEC-391C-25F3-AF3C5B993852}"/>
                  </a:ext>
                </a:extLst>
              </p:cNvPr>
              <p:cNvSpPr txBox="1"/>
              <p:nvPr/>
            </p:nvSpPr>
            <p:spPr>
              <a:xfrm>
                <a:off x="5888963" y="574959"/>
                <a:ext cx="6194612" cy="8902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1800" b="1" i="1" kern="0" smtClean="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1800" b="1" i="1" kern="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1800" b="1" i="1" kern="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pt-BR" sz="1800" b="1" i="1" kern="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d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+9</m:t>
                      </m:r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+99=4</m:t>
                      </m:r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+100+</m:t>
                      </m:r>
                      <m:d>
                        <m:dPr>
                          <m:ctrlPr>
                            <a:rPr lang="pt-BR" sz="1800" b="1" i="1" kern="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1800" b="1" i="1" kern="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1800" b="1" i="1" kern="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pt-BR" sz="1800" b="1" i="1" kern="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pt-BR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9</m:t>
                      </m:r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1800" b="1" i="1" kern="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1800" b="1" i="1" kern="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1800" b="1" i="1" kern="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+99=4</m:t>
                      </m:r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1800" b="1" i="1" kern="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1800" b="1" i="1" kern="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1800" b="1" i="1" kern="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+100</m:t>
                      </m:r>
                    </m:oMath>
                  </m:oMathPara>
                </a14:m>
                <a:endParaRPr lang="pt-BR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CAEC4C5-8EEC-391C-25F3-AF3C5B993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8963" y="574959"/>
                <a:ext cx="6194612" cy="8902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9366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A83D7-432B-F9DA-8729-58FABF152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3908842-B1E9-4102-65F6-0561177ACB0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25D85EC5-7397-4C89-1E16-D9D20F3CE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12" y="599679"/>
            <a:ext cx="5971434" cy="290264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45CAF37-DE47-261B-709D-0924BE9186FE}"/>
              </a:ext>
            </a:extLst>
          </p:cNvPr>
          <p:cNvSpPr txBox="1"/>
          <p:nvPr/>
        </p:nvSpPr>
        <p:spPr>
          <a:xfrm>
            <a:off x="152284" y="3582089"/>
            <a:ext cx="60945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É necessário entender as diferenças entre: conjunto solução, raiz da equação ou conjunto universo (U).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• A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raiz de uma equação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é o valor que sua incógnita assume de modo que a igualdade seja verdadeira. O número de raízes de uma equação é determinado pelo grau que ela possui.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D20FD16E-D7CF-713C-576F-5974828E5FD1}"/>
                  </a:ext>
                </a:extLst>
              </p:cNvPr>
              <p:cNvSpPr txBox="1"/>
              <p:nvPr/>
            </p:nvSpPr>
            <p:spPr>
              <a:xfrm>
                <a:off x="6303034" y="696784"/>
                <a:ext cx="5679056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Exemplo: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tem raízes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=+2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• O 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conjunto solução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é aquele que contém todas as possíveis soluções da equação, isto é, os valores que, quando substituídos na incógnita, a satisfazem.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D20FD16E-D7CF-713C-576F-5974828E5F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696784"/>
                <a:ext cx="5679056" cy="2462213"/>
              </a:xfrm>
              <a:prstGeom prst="rect">
                <a:avLst/>
              </a:prstGeom>
              <a:blipFill>
                <a:blip r:embed="rId3"/>
                <a:stretch>
                  <a:fillRect l="-1395" t="-1238" r="-1395" b="-44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562F1A8-98E0-4A64-C8C3-04B39C51A48E}"/>
                  </a:ext>
                </a:extLst>
              </p:cNvPr>
              <p:cNvSpPr txBox="1"/>
              <p:nvPr/>
            </p:nvSpPr>
            <p:spPr>
              <a:xfrm>
                <a:off x="6303034" y="3109941"/>
                <a:ext cx="5679054" cy="3477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Exemplo: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Na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o conjunto solução dessa equação é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𝑆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={−2;2}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endParaRPr lang="pt-BR" sz="22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• O 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conjunto universo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é o conjunto que contém todos os elementos que são considerados possíveis. Nas atividades, será utilizado para restringir o valor atribuído à raiz da equação ao seu respectivo conjunto numérico (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ℕ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ℤ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ℚ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𝑜𝑢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562F1A8-98E0-4A64-C8C3-04B39C51A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3109941"/>
                <a:ext cx="5679054" cy="3477875"/>
              </a:xfrm>
              <a:prstGeom prst="rect">
                <a:avLst/>
              </a:prstGeom>
              <a:blipFill>
                <a:blip r:embed="rId4"/>
                <a:stretch>
                  <a:fillRect l="-1395" t="-1051" r="-1395" b="-280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9337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AC149-3D61-E702-ABDC-6EFD736E4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9F251D4-CAA1-4FB2-CE9A-F84A8E2A932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AF4A762-DA1D-B05C-5C47-D591C947B723}"/>
                  </a:ext>
                </a:extLst>
              </p:cNvPr>
              <p:cNvSpPr txBox="1"/>
              <p:nvPr/>
            </p:nvSpPr>
            <p:spPr>
              <a:xfrm>
                <a:off x="208472" y="472898"/>
                <a:ext cx="6094562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Exemplo: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Verifique se a solução da equação pertence ao conjunto dos números racionais.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Para a equação </a:t>
                </a:r>
                <a14:m>
                  <m:oMath xmlns:m="http://schemas.openxmlformats.org/officeDocument/2006/math"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temos: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AF4A762-DA1D-B05C-5C47-D591C947B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472898"/>
                <a:ext cx="6094562" cy="1446550"/>
              </a:xfrm>
              <a:prstGeom prst="rect">
                <a:avLst/>
              </a:prstGeom>
              <a:blipFill>
                <a:blip r:embed="rId2"/>
                <a:stretch>
                  <a:fillRect l="-1300" t="-2532" r="-1300" b="-80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E3A9D580-A67E-9C12-33E1-D28D7A653202}"/>
                  </a:ext>
                </a:extLst>
              </p:cNvPr>
              <p:cNvSpPr txBox="1"/>
              <p:nvPr/>
            </p:nvSpPr>
            <p:spPr>
              <a:xfrm>
                <a:off x="405695" y="1813052"/>
                <a:ext cx="4955197" cy="20301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pt-BR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pt-BR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pt-BR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2000">
                          <a:latin typeface="Cambria Math" panose="02040503050406030204" pitchFamily="18" charset="0"/>
                        </a:rPr>
                        <m:t>ou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000" i="1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pt-BR" sz="2000" dirty="0"/>
              </a:p>
              <a:p>
                <a:pPr algn="just"/>
                <a:endParaRPr lang="pt-BR" sz="20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 conjunto </a:t>
                </a:r>
                <a14:m>
                  <m:oMath xmlns:m="http://schemas.openxmlformats.org/officeDocument/2006/math">
                    <m:r>
                      <a:rPr lang="pt-BR" sz="20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𝑈</m:t>
                    </m:r>
                    <m:r>
                      <a:rPr lang="pt-BR" sz="20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sz="20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ℚ</m:t>
                    </m:r>
                  </m:oMath>
                </a14:m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pois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0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0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  <m:r>
                      <a:rPr lang="pt-BR" sz="20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∈</m:t>
                    </m:r>
                    <m:r>
                      <a:rPr lang="pt-BR" sz="20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ℚ</m:t>
                    </m:r>
                  </m:oMath>
                </a14:m>
                <a:r>
                  <a:rPr lang="pt-BR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E3A9D580-A67E-9C12-33E1-D28D7A653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5" y="1813052"/>
                <a:ext cx="4955197" cy="2030108"/>
              </a:xfrm>
              <a:prstGeom prst="rect">
                <a:avLst/>
              </a:prstGeom>
              <a:blipFill>
                <a:blip r:embed="rId3"/>
                <a:stretch>
                  <a:fillRect l="-1355" b="-120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A932C004-5E06-D24C-BAA4-D81F41F67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471" y="3843160"/>
            <a:ext cx="1773219" cy="77413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AB16580-3BD5-2014-D7A7-CAA0013EC30E}"/>
              </a:ext>
            </a:extLst>
          </p:cNvPr>
          <p:cNvSpPr txBox="1"/>
          <p:nvPr/>
        </p:nvSpPr>
        <p:spPr>
          <a:xfrm>
            <a:off x="208472" y="4574720"/>
            <a:ext cx="60945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academia “Fique em forma” cobra uma taxa de inscrição de R$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90,00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uma mensalidade de R$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110,00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A academia “Corpo e saúde” cobra uma taxa de inscrição de R$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60,00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uma mensalidade no valor de R$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115,00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E3356758-873D-D27E-1412-C0C966517C94}"/>
                  </a:ext>
                </a:extLst>
              </p:cNvPr>
              <p:cNvSpPr txBox="1"/>
              <p:nvPr/>
            </p:nvSpPr>
            <p:spPr>
              <a:xfrm>
                <a:off x="6303034" y="727295"/>
                <a:ext cx="5680493" cy="58067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Vinícius se matriculou na “Fique em forma” e Viviane se matriculou na “Corpo e saúde”. Daqui a quantos meses os gastos acumulados com academia dos dois serão iguais?</a:t>
                </a:r>
              </a:p>
              <a:p>
                <a:pPr algn="just"/>
                <a:r>
                  <a:rPr lang="pt-BR" sz="2200" b="0" i="1" u="sng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Resolução:</a:t>
                </a:r>
              </a:p>
              <a:p>
                <a:pPr algn="just"/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Sendo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a quantidade de meses, temos que: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90+110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=60+115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pt-BR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−115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+110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=60−90</m:t>
                      </m:r>
                    </m:oMath>
                  </m:oMathPara>
                </a14:m>
                <a:endParaRPr lang="pt-BR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=−30</m:t>
                      </m:r>
                    </m:oMath>
                  </m:oMathPara>
                </a14:m>
                <a:endParaRPr lang="pt-BR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−30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pt-BR" sz="22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Logo, daqui a 6 meses os gastos acumulados de Vinícius e Viviane com a academia será o mesmo.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E3356758-873D-D27E-1412-C0C966517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727295"/>
                <a:ext cx="5680493" cy="5806718"/>
              </a:xfrm>
              <a:prstGeom prst="rect">
                <a:avLst/>
              </a:prstGeom>
              <a:blipFill>
                <a:blip r:embed="rId5"/>
                <a:stretch>
                  <a:fillRect l="-1395" t="-525" r="-1395" b="-125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1857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89288-1ECD-8B37-090F-B428E564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9285E0A-E700-375A-B607-4C82D7B3A5B4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25E015EC-40BC-083F-64CD-86E799D552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6001" b="86546"/>
          <a:stretch>
            <a:fillRect/>
          </a:stretch>
        </p:blipFill>
        <p:spPr>
          <a:xfrm>
            <a:off x="299895" y="392540"/>
            <a:ext cx="2021964" cy="121324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AF6AA77-B644-2485-2CBD-8947B679E1C4}"/>
              </a:ext>
            </a:extLst>
          </p:cNvPr>
          <p:cNvSpPr txBox="1"/>
          <p:nvPr/>
        </p:nvSpPr>
        <p:spPr>
          <a:xfrm>
            <a:off x="299895" y="1605788"/>
            <a:ext cx="5683376" cy="1045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b="1" dirty="0">
                <a:solidFill>
                  <a:srgbClr val="196B24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 se, ao invés de uma equação tivermos que resolver uma inequação?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4567B45-9C50-D67F-AAEB-AB7426D499C2}"/>
              </a:ext>
            </a:extLst>
          </p:cNvPr>
          <p:cNvSpPr txBox="1"/>
          <p:nvPr/>
        </p:nvSpPr>
        <p:spPr>
          <a:xfrm>
            <a:off x="251263" y="2819036"/>
            <a:ext cx="5844737" cy="3241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None/>
            </a:pPr>
            <a:r>
              <a:rPr lang="pt-B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Para resolver uma inequação, </a:t>
            </a:r>
            <a:r>
              <a:rPr lang="pt-BR" sz="2200" u="sng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isolar a variável é o passo principal</a:t>
            </a:r>
            <a:r>
              <a:rPr lang="pt-B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r>
              <a:rPr lang="pt-BR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Usando o princípio aditivo, separe os termos com a variável para um lado da desigualdade, e os termos constantes para o outro. </a:t>
            </a:r>
          </a:p>
          <a:p>
            <a:pPr algn="just">
              <a:spcAft>
                <a:spcPts val="600"/>
              </a:spcAft>
              <a:buNone/>
            </a:pPr>
            <a:r>
              <a:rPr lang="pt-B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 for necessário, use o princípio multiplicativo e dívida ambos os lados da desigualdade pelo coeficiente da variável para encontrar seu valor.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3799BF00-5320-4644-9E1F-79171DC3B066}"/>
                  </a:ext>
                </a:extLst>
              </p:cNvPr>
              <p:cNvSpPr txBox="1"/>
              <p:nvPr/>
            </p:nvSpPr>
            <p:spPr>
              <a:xfrm>
                <a:off x="6510068" y="997887"/>
                <a:ext cx="5382035" cy="4829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196B24"/>
                    </a:solidFill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Atenção à inversão do sinal:</a:t>
                </a:r>
                <a:r>
                  <a:rPr lang="pt-BR" sz="2200" kern="100" dirty="0">
                    <a:solidFill>
                      <a:srgbClr val="196B24"/>
                    </a:solidFill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 </a:t>
                </a:r>
                <a:endParaRPr lang="pt-BR" sz="2200" kern="100" dirty="0"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Se, em algum momento, você multiplicar ou dividir ambos os lados por um </a:t>
                </a:r>
                <a:r>
                  <a:rPr lang="pt-BR" sz="2200" u="sng" kern="100" dirty="0">
                    <a:effectLst/>
                    <a:uFill>
                      <a:solidFill>
                        <a:srgbClr val="0B769F"/>
                      </a:solidFill>
                    </a:uFill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número negativo</a:t>
                </a:r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, lembre-se de inverter o sinal da desigualdade.</a:t>
                </a: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Exemplo: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≤−12+5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2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pt-BR" sz="22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≤−12+5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2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pt-BR" sz="22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𝒙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−2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≤−12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− 2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b="1" i="1" kern="100">
                              <a:solidFill>
                                <a:srgbClr val="196B2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b="1" i="1" kern="100">
                              <a:solidFill>
                                <a:srgbClr val="196B2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≤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−12 </m:t>
                          </m:r>
                        </m:num>
                        <m:den>
                          <m:r>
                            <a:rPr lang="pt-BR" sz="2200" b="1" i="1" kern="100">
                              <a:solidFill>
                                <a:srgbClr val="196B2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b="1" i="1" kern="100">
                              <a:solidFill>
                                <a:srgbClr val="196B2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≥6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3799BF00-5320-4644-9E1F-79171DC3B0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068" y="997887"/>
                <a:ext cx="5382035" cy="4829848"/>
              </a:xfrm>
              <a:prstGeom prst="rect">
                <a:avLst/>
              </a:prstGeom>
              <a:blipFill>
                <a:blip r:embed="rId3"/>
                <a:stretch>
                  <a:fillRect l="-1472" t="-758" r="-14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4538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D332925-4116-32F2-ABD2-1E54AB6B13B6}"/>
              </a:ext>
            </a:extLst>
          </p:cNvPr>
          <p:cNvCxnSpPr>
            <a:cxnSpLocks/>
          </p:cNvCxnSpPr>
          <p:nvPr/>
        </p:nvCxnSpPr>
        <p:spPr>
          <a:xfrm>
            <a:off x="5684469" y="835133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Forma&#10;&#10;O conteúdo gerado por IA pode estar incorreto.">
            <a:extLst>
              <a:ext uri="{FF2B5EF4-FFF2-40B4-BE49-F238E27FC236}">
                <a16:creationId xmlns:a16="http://schemas.microsoft.com/office/drawing/2014/main" id="{AFF264BB-37C4-8D1B-04F7-BCADDA5BF2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/>
          <a:stretch>
            <a:fillRect/>
          </a:stretch>
        </p:blipFill>
        <p:spPr bwMode="auto">
          <a:xfrm>
            <a:off x="319406" y="534553"/>
            <a:ext cx="2447840" cy="6218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114A601-4CA4-82A0-7539-52EEDA825DD1}"/>
                  </a:ext>
                </a:extLst>
              </p:cNvPr>
              <p:cNvSpPr txBox="1"/>
              <p:nvPr/>
            </p:nvSpPr>
            <p:spPr>
              <a:xfrm>
                <a:off x="319406" y="1241193"/>
                <a:ext cx="5432611" cy="38886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7.</a:t>
                </a:r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Resolva as seguintes equações do 1º grau, sendo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𝑈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ℝ</m:t>
                    </m:r>
                  </m:oMath>
                </a14:m>
                <a:r>
                  <a:rPr lang="pt-BR" sz="22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20320"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− 40 = 2 −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20320"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20 + 6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−2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+ 26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20320"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3,5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+ 1 = 3 + 3,1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20320"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7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+ 15 − 5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−10 = − 17−13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e)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den>
                    </m:f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 −6</m:t>
                    </m:r>
                  </m:oMath>
                </a14:m>
                <a:endParaRPr lang="pt-BR" sz="22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f)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5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2 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114A601-4CA4-82A0-7539-52EEDA825D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06" y="1241193"/>
                <a:ext cx="5432611" cy="3888693"/>
              </a:xfrm>
              <a:prstGeom prst="rect">
                <a:avLst/>
              </a:prstGeom>
              <a:blipFill>
                <a:blip r:embed="rId3"/>
                <a:stretch>
                  <a:fillRect l="-1457" t="-1097" b="-1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11FEC69-3ABA-F874-03CF-818E173AFE3E}"/>
                  </a:ext>
                </a:extLst>
              </p:cNvPr>
              <p:cNvSpPr txBox="1"/>
              <p:nvPr/>
            </p:nvSpPr>
            <p:spPr>
              <a:xfrm>
                <a:off x="5776594" y="938470"/>
                <a:ext cx="6096000" cy="53450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8.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Leia as orações e escreva, algebricamente, as sentenças que as expressam. Encontre o valor da incógnita para cada caso. 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 O dobro de um número é igual a quinze.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b) O triplo de um número, mais cinco, é igual a três. 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c) O dobro de um número, mais um, é igual a esse número, menos quatro. 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d) A soma da terça parte de um número, com seu dobro, é igual a sete.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e) A área de um retângulo de largura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e, comprimento medindo vinte e cinco centímetros, é igual a cem centímetros quadrados.  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11FEC69-3ABA-F874-03CF-818E173AF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594" y="938470"/>
                <a:ext cx="6096000" cy="5345053"/>
              </a:xfrm>
              <a:prstGeom prst="rect">
                <a:avLst/>
              </a:prstGeom>
              <a:blipFill>
                <a:blip r:embed="rId4"/>
                <a:stretch>
                  <a:fillRect l="-1300" t="-684" r="-1300" b="-136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2131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8B233-5CA3-CE83-6125-5CFD48CE9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642FA28-E1E5-107F-10AF-6A2418FFFFB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0952340-F125-2CB0-7EC6-DFEF13F5F3C7}"/>
                  </a:ext>
                </a:extLst>
              </p:cNvPr>
              <p:cNvSpPr txBox="1"/>
              <p:nvPr/>
            </p:nvSpPr>
            <p:spPr>
              <a:xfrm>
                <a:off x="208473" y="644140"/>
                <a:ext cx="6094562" cy="3306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20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9. </a:t>
                </a:r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Encontre o conjunto solução que satisfaz as seguintes sentenças no conjunto dos números naturais (</a:t>
                </a:r>
                <a14:m>
                  <m:oMath xmlns:m="http://schemas.openxmlformats.org/officeDocument/2006/math">
                    <m:r>
                      <a:rPr lang="pt-BR" sz="20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ℕ</m:t>
                    </m:r>
                  </m:oMath>
                </a14:m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).</a:t>
                </a:r>
                <a:r>
                  <a:rPr lang="pt-BR" sz="2000" dirty="0"/>
                  <a:t> </a:t>
                </a:r>
              </a:p>
              <a:p>
                <a:r>
                  <a:rPr lang="pt-BR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pt-BR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000" i="1">
                        <a:latin typeface="Cambria Math" panose="02040503050406030204" pitchFamily="18" charset="0"/>
                      </a:rPr>
                      <m:t>+6=12</m:t>
                    </m:r>
                  </m:oMath>
                </a14:m>
                <a:endParaRPr lang="pt-BR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pt-BR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000" i="1">
                        <a:latin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</a:rPr>
                          <m:t> 2 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pt-BR" sz="20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latin typeface="Cambria Math" panose="02040503050406030204" pitchFamily="18" charset="0"/>
                          </a:rPr>
                          <m:t> 8 </m:t>
                        </m:r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pt-BR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pt-BR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c) A diferença entre o triplo de um número e a terça parte desse número é 24. Qual é esse número?</a:t>
                </a:r>
              </a:p>
              <a:p>
                <a:r>
                  <a:rPr lang="pt-BR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d) Três meios de um número, aumentados de doze, são iguais a quatro oitavos desse número. Qual é esse número?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0952340-F125-2CB0-7EC6-DFEF13F5F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3" y="644140"/>
                <a:ext cx="6094562" cy="3306931"/>
              </a:xfrm>
              <a:prstGeom prst="rect">
                <a:avLst/>
              </a:prstGeom>
              <a:blipFill>
                <a:blip r:embed="rId3"/>
                <a:stretch>
                  <a:fillRect l="-1000" t="-923" r="-700" b="-25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4F12E294-1DB2-EB2A-FF88-A32B351C33D5}"/>
              </a:ext>
            </a:extLst>
          </p:cNvPr>
          <p:cNvSpPr txBox="1"/>
          <p:nvPr/>
        </p:nvSpPr>
        <p:spPr>
          <a:xfrm>
            <a:off x="208473" y="3951071"/>
            <a:ext cx="601303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pt-B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Um arquiteto cobra por seus projetos um valor fixo de </a:t>
            </a:r>
            <a:r>
              <a:rPr lang="pt-BR" sz="20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500 </a:t>
            </a:r>
            <a:r>
              <a:rPr lang="pt-B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reais, mais </a:t>
            </a:r>
            <a:r>
              <a:rPr lang="pt-BR" sz="20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pt-B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reais por metro quadrado de construção. Responda:</a:t>
            </a:r>
          </a:p>
          <a:p>
            <a:pPr algn="just"/>
            <a:r>
              <a:rPr lang="pt-B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Qual é a equação que permite, esse arquiteto, calcular o valor (y) de cada projeto?</a:t>
            </a:r>
          </a:p>
          <a:p>
            <a:pPr algn="just"/>
            <a:r>
              <a:rPr lang="pt-B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Em determinado projeto, esse arquiteto recebeu </a:t>
            </a:r>
            <a:r>
              <a:rPr lang="pt-BR" sz="20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1460 </a:t>
            </a:r>
            <a:r>
              <a:rPr lang="pt-B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reais, quantos metros quadrados tem esse projeto?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EA9C2978-67E5-7B73-556C-3D8123181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681237"/>
              </p:ext>
            </p:extLst>
          </p:nvPr>
        </p:nvGraphicFramePr>
        <p:xfrm>
          <a:off x="6422175" y="809188"/>
          <a:ext cx="5357449" cy="2494217"/>
        </p:xfrm>
        <a:graphic>
          <a:graphicData uri="http://schemas.openxmlformats.org/drawingml/2006/table">
            <a:tbl>
              <a:tblPr firstRow="1" firstCol="1" bandRow="1"/>
              <a:tblGrid>
                <a:gridCol w="5357449">
                  <a:extLst>
                    <a:ext uri="{9D8B030D-6E8A-4147-A177-3AD203B41FA5}">
                      <a16:colId xmlns:a16="http://schemas.microsoft.com/office/drawing/2014/main" val="2996594448"/>
                    </a:ext>
                  </a:extLst>
                </a:gridCol>
              </a:tblGrid>
              <a:tr h="403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200" kern="100" dirty="0">
                          <a:solidFill>
                            <a:srgbClr val="BF4E14"/>
                          </a:solidFill>
                          <a:effectLst/>
                          <a:latin typeface="Arial Narrow" panose="020B0606020202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Caro(a) estudante, você lembra o que é desigualdade triangular? </a:t>
                      </a:r>
                      <a:endParaRPr lang="pt-BR" sz="2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200" kern="100" dirty="0">
                          <a:solidFill>
                            <a:srgbClr val="BF4E14"/>
                          </a:solidFill>
                          <a:effectLst/>
                          <a:latin typeface="Arial Narrow" panose="020B0606020202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É a condição para determinar se três segmentos de reta podem formar um triângulo: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200" b="1" kern="100" dirty="0">
                          <a:solidFill>
                            <a:srgbClr val="BF4E14"/>
                          </a:solidFill>
                          <a:effectLst/>
                          <a:latin typeface="Arial Narrow" panose="020B0606020202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pt-BR" sz="2200" b="1" i="1" kern="100" dirty="0">
                          <a:solidFill>
                            <a:srgbClr val="BF4E14"/>
                          </a:solidFill>
                          <a:effectLst/>
                          <a:latin typeface="Arial Narrow" panose="020B0606020202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 soma de quaisquer dois lados deve ser maior que o terceiro lado.” </a:t>
                      </a:r>
                      <a:endParaRPr lang="pt-BR" sz="2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6675" cap="flat" cmpd="dbl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7981947"/>
                  </a:ext>
                </a:extLst>
              </a:tr>
            </a:tbl>
          </a:graphicData>
        </a:graphic>
      </p:graphicFrame>
      <p:pic>
        <p:nvPicPr>
          <p:cNvPr id="3074" name="Imagem 1">
            <a:extLst>
              <a:ext uri="{FF2B5EF4-FFF2-40B4-BE49-F238E27FC236}">
                <a16:creationId xmlns:a16="http://schemas.microsoft.com/office/drawing/2014/main" id="{8B58FB32-EA11-CEC2-08B9-4FB1CFB40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" t="9479"/>
          <a:stretch>
            <a:fillRect/>
          </a:stretch>
        </p:blipFill>
        <p:spPr bwMode="auto">
          <a:xfrm>
            <a:off x="6788430" y="3951071"/>
            <a:ext cx="4265051" cy="245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Imagem 1">
            <a:extLst>
              <a:ext uri="{FF2B5EF4-FFF2-40B4-BE49-F238E27FC236}">
                <a16:creationId xmlns:a16="http://schemas.microsoft.com/office/drawing/2014/main" id="{FE6EA4EC-253E-BAFF-347D-625698644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" t="9479"/>
          <a:stretch>
            <a:fillRect/>
          </a:stretch>
        </p:blipFill>
        <p:spPr bwMode="auto">
          <a:xfrm>
            <a:off x="0" y="0"/>
            <a:ext cx="180022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377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93143-1238-F90A-E7A4-9D7CEA9A4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72C7C2C-98A7-7C08-4D32-503F7D1007F4}"/>
              </a:ext>
            </a:extLst>
          </p:cNvPr>
          <p:cNvCxnSpPr>
            <a:cxnSpLocks/>
          </p:cNvCxnSpPr>
          <p:nvPr/>
        </p:nvCxnSpPr>
        <p:spPr>
          <a:xfrm>
            <a:off x="6195457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E4D2CB-F320-7FAE-F4E1-C6E14D871979}"/>
              </a:ext>
            </a:extLst>
          </p:cNvPr>
          <p:cNvSpPr txBox="1"/>
          <p:nvPr/>
        </p:nvSpPr>
        <p:spPr>
          <a:xfrm>
            <a:off x="208472" y="727295"/>
            <a:ext cx="5887525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11.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Uma escola precisa cercar com fita dois espaços para o evento do Dia das Mães. A professora de Matemática elaborou uma planta baixa da escola e destacou, em lilás, os espaços que deverão ser cercados. Observe:</a:t>
            </a:r>
            <a:endParaRPr lang="pt-BR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D792136-DE09-28B7-5CAC-9290787DB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39" y="2486938"/>
            <a:ext cx="2841226" cy="19631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89069B7-56EA-67F8-3ADD-9171B8D2B50A}"/>
                  </a:ext>
                </a:extLst>
              </p:cNvPr>
              <p:cNvSpPr txBox="1"/>
              <p:nvPr/>
            </p:nvSpPr>
            <p:spPr>
              <a:xfrm>
                <a:off x="230421" y="4561045"/>
                <a:ext cx="5865579" cy="1708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i. O espaço 1 tem formato de um triângulo com lados, em metros, medindo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+2;</m:t>
                    </m:r>
                  </m:oMath>
                </a14:m>
                <a:br>
                  <a:rPr lang="pt-BR" sz="2100" b="0" i="1" u="none" strike="noStrike" baseline="0" dirty="0">
                    <a:latin typeface="Cambria Math" panose="02040503050406030204" pitchFamily="18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+4 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+6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 algn="just"/>
                <a:r>
                  <a:rPr lang="pt-BR" sz="2100" b="0" i="0" u="none" strike="noStrike" baseline="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ii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O espaço 2 tem formato retangular com lados, em metros, medindo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+5 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2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89069B7-56EA-67F8-3ADD-9171B8D2B5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421" y="4561045"/>
                <a:ext cx="5865579" cy="1708160"/>
              </a:xfrm>
              <a:prstGeom prst="rect">
                <a:avLst/>
              </a:prstGeom>
              <a:blipFill>
                <a:blip r:embed="rId3"/>
                <a:stretch>
                  <a:fillRect l="-1247" t="-2143" r="-1247" b="-64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18934B8-CF2E-10CE-A1E2-EC60FF7FB2B7}"/>
                  </a:ext>
                </a:extLst>
              </p:cNvPr>
              <p:cNvSpPr txBox="1"/>
              <p:nvPr/>
            </p:nvSpPr>
            <p:spPr>
              <a:xfrm>
                <a:off x="6194041" y="727295"/>
                <a:ext cx="5667514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 parâmetro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representa um ajuste de layout (larguras de passagem e recuos de segurança) que ainda serão definidos pela gestão.</a:t>
                </a:r>
                <a:endParaRPr lang="pt-BR" sz="2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18934B8-CF2E-10CE-A1E2-EC60FF7FB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041" y="727295"/>
                <a:ext cx="5667514" cy="1384995"/>
              </a:xfrm>
              <a:prstGeom prst="rect">
                <a:avLst/>
              </a:prstGeom>
              <a:blipFill>
                <a:blip r:embed="rId4"/>
                <a:stretch>
                  <a:fillRect l="-1290" t="-2632" r="-1183" b="-74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DA7017F1-6464-10D8-AF92-CC84F60B6D3F}"/>
              </a:ext>
            </a:extLst>
          </p:cNvPr>
          <p:cNvSpPr txBox="1"/>
          <p:nvPr/>
        </p:nvSpPr>
        <p:spPr>
          <a:xfrm>
            <a:off x="3191165" y="2536448"/>
            <a:ext cx="290625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Aproveitando esse evento, durante a aula de geometria, a professora disse aos estudantes: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22C974B-7FAB-BE26-212E-BAE4E5DFAF46}"/>
                  </a:ext>
                </a:extLst>
              </p:cNvPr>
              <p:cNvSpPr txBox="1"/>
              <p:nvPr/>
            </p:nvSpPr>
            <p:spPr>
              <a:xfrm>
                <a:off x="6266532" y="2273421"/>
                <a:ext cx="5667513" cy="36471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Dessa forma, foi solicitado que os estudantes:</a:t>
                </a:r>
              </a:p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a) Determinassem as expressões algébricas que representem os perímetros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pt-BR" sz="21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1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  <m:sub>
                        <m:r>
                          <a:rPr lang="pt-BR" sz="21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sub>
                    </m:sSub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do espaço triangular e </a:t>
                </a:r>
                <a14:m>
                  <m:oMath xmlns:m="http://schemas.openxmlformats.org/officeDocument/2006/math">
                    <m:r>
                      <a:rPr lang="pt-BR" sz="21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pt-BR" sz="21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1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  <m:sub>
                        <m:r>
                          <a:rPr lang="pt-BR" sz="21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𝑟</m:t>
                        </m:r>
                      </m:sub>
                    </m:sSub>
                    <m:r>
                      <a:rPr lang="pt-BR" sz="21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do espaço retangular.</a:t>
                </a:r>
              </a:p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b) Determinassem quais os valores do parâmetro </a:t>
                </a:r>
                <a:r>
                  <a:rPr lang="pt-BR" sz="2100" b="1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x 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podem ser usados ao delimitar os ajustes de layout.</a:t>
                </a:r>
              </a:p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c) Encontre o valor de </a:t>
                </a:r>
                <a:r>
                  <a:rPr lang="pt-BR" sz="2100" b="1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x 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que torna a medida dos perímetros iguais, pois a coordenação quer comprar o mesmo comprimento de fita para as duas áreas.</a:t>
                </a:r>
                <a:endParaRPr lang="pt-BR" sz="2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22C974B-7FAB-BE26-212E-BAE4E5DFAF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532" y="2273421"/>
                <a:ext cx="5667513" cy="3647152"/>
              </a:xfrm>
              <a:prstGeom prst="rect">
                <a:avLst/>
              </a:prstGeom>
              <a:blipFill>
                <a:blip r:embed="rId5"/>
                <a:stretch>
                  <a:fillRect l="-1290" t="-1003" r="-1183" b="-23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8791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1F677-897E-A345-CCF5-3E8C97532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994B782-914A-0409-7EC4-C482DD18946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D55F5A07-46DD-76A5-D833-55A4DA2514AA}"/>
              </a:ext>
            </a:extLst>
          </p:cNvPr>
          <p:cNvSpPr txBox="1"/>
          <p:nvPr/>
        </p:nvSpPr>
        <p:spPr>
          <a:xfrm>
            <a:off x="278752" y="583362"/>
            <a:ext cx="592732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d) Se o ajuste de layout aumentar 2 unidades, qual perímetro cresceria mais? Explique usando a estrutura algébrica dos modelos encontrados, e interprete o impacto que esse aumento teria para o consumo de fita quando o layout fica “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mais folgado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B428FDDA-1C1D-2F25-EFED-D5F6FFE50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51" y="2707020"/>
            <a:ext cx="5817245" cy="227714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9589BDA-125C-2B9E-3CAE-96715333C68C}"/>
              </a:ext>
            </a:extLst>
          </p:cNvPr>
          <p:cNvSpPr txBox="1"/>
          <p:nvPr/>
        </p:nvSpPr>
        <p:spPr>
          <a:xfrm>
            <a:off x="6510073" y="864828"/>
            <a:ext cx="5360895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Item 1.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Em um teatro havia x fileiras com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cadeiras em cada uma. Devido ao grande fluxo de vendas de ingressos para um espetáculo, foi necessário acrescentar mais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fileiras de maneira que a quantidade de cadeiras por fileira fosse mantida. Assim, esse teatro passou a ter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280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cadeiras no total.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Qual era o número inicial de fileiras desse teatro?</a:t>
            </a:r>
          </a:p>
          <a:p>
            <a:pPr algn="just"/>
            <a:endParaRPr lang="pt-BR" sz="2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14 			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16 			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(C) </a:t>
            </a: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(D) </a:t>
            </a: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88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7129E-947D-4C32-820C-80C8D0879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D37A75E-191A-A0E5-43CA-7F14A736887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Imagem 4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0A11797D-0C03-A6A7-FBA9-E2E6001BD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50" y="548243"/>
            <a:ext cx="3224394" cy="67438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D90951E-9693-321F-F083-A650F2A3C7BB}"/>
              </a:ext>
            </a:extLst>
          </p:cNvPr>
          <p:cNvSpPr txBox="1"/>
          <p:nvPr/>
        </p:nvSpPr>
        <p:spPr>
          <a:xfrm>
            <a:off x="208472" y="1222626"/>
            <a:ext cx="609456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SEQUÊNCIAS</a:t>
            </a:r>
          </a:p>
          <a:p>
            <a:pPr algn="ctr"/>
            <a:endParaRPr lang="pt-BR" sz="1000" b="1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Sequências numéricas são listas ordenadas de números que verificam um padrão ou uma regra. Cada elemento da sequência chama-se </a:t>
            </a:r>
            <a:r>
              <a:rPr lang="pt-BR" sz="2100" b="1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termo</a:t>
            </a:r>
            <a:r>
              <a:rPr lang="pt-BR" sz="21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B3DB558-5A4A-823B-10B5-D92C534DE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188" y="2875643"/>
            <a:ext cx="5224812" cy="159321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C9E99FC7-9C8D-7C27-A34C-9EB07E5C63A2}"/>
              </a:ext>
            </a:extLst>
          </p:cNvPr>
          <p:cNvSpPr txBox="1"/>
          <p:nvPr/>
        </p:nvSpPr>
        <p:spPr>
          <a:xfrm>
            <a:off x="240820" y="4637659"/>
            <a:ext cx="564814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BR" sz="2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sequências numéricas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geralmente, possuem uma </a:t>
            </a:r>
            <a:r>
              <a:rPr lang="pt-BR" sz="2200" b="1" i="0" u="none" strike="noStrike" baseline="0" dirty="0">
                <a:solidFill>
                  <a:srgbClr val="00C5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 de formação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Através dessa lei, é possível descobrir qualquer termo da sequência.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1F8D7CCF-70EA-4E4D-2D95-EFCD3D16B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852" y="885434"/>
            <a:ext cx="5565244" cy="860246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D9DE8BED-D628-7EC7-DA3F-1F97416471C9}"/>
              </a:ext>
            </a:extLst>
          </p:cNvPr>
          <p:cNvSpPr txBox="1"/>
          <p:nvPr/>
        </p:nvSpPr>
        <p:spPr>
          <a:xfrm>
            <a:off x="6364852" y="1869089"/>
            <a:ext cx="561723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Exemplos: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</a:p>
          <a:p>
            <a:pPr algn="just"/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A0B5E1A0-9F15-1ADC-437D-86822B3ADE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303" y="2638530"/>
            <a:ext cx="5436333" cy="1302905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7F26369B-D584-5CAB-3B4B-5359D18974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303" y="4823151"/>
            <a:ext cx="5436334" cy="1149415"/>
          </a:xfrm>
          <a:prstGeom prst="rect">
            <a:avLst/>
          </a:prstGeom>
        </p:spPr>
      </p:pic>
      <p:pic>
        <p:nvPicPr>
          <p:cNvPr id="4106" name="Picture 10" descr="Pirâmide Tetragonal Azul">
            <a:extLst>
              <a:ext uri="{FF2B5EF4-FFF2-40B4-BE49-F238E27FC236}">
                <a16:creationId xmlns:a16="http://schemas.microsoft.com/office/drawing/2014/main" id="{BE689D31-0C09-011D-64E2-91BF32AAF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8"/>
          <a:stretch>
            <a:fillRect/>
          </a:stretch>
        </p:blipFill>
        <p:spPr bwMode="auto">
          <a:xfrm>
            <a:off x="0" y="0"/>
            <a:ext cx="180975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Pirâmide Tetragonal Azul">
            <a:extLst>
              <a:ext uri="{FF2B5EF4-FFF2-40B4-BE49-F238E27FC236}">
                <a16:creationId xmlns:a16="http://schemas.microsoft.com/office/drawing/2014/main" id="{CB72E951-CE4C-E336-78D6-13CDD8B82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8"/>
          <a:stretch>
            <a:fillRect/>
          </a:stretch>
        </p:blipFill>
        <p:spPr bwMode="auto">
          <a:xfrm>
            <a:off x="0" y="0"/>
            <a:ext cx="180975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Pirâmide Tetragonal Azul">
            <a:extLst>
              <a:ext uri="{FF2B5EF4-FFF2-40B4-BE49-F238E27FC236}">
                <a16:creationId xmlns:a16="http://schemas.microsoft.com/office/drawing/2014/main" id="{DCC81EDA-122D-C662-E696-3F603F1A5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8"/>
          <a:stretch>
            <a:fillRect/>
          </a:stretch>
        </p:blipFill>
        <p:spPr bwMode="auto">
          <a:xfrm>
            <a:off x="0" y="0"/>
            <a:ext cx="180975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Pirâmide Tetragonal Azul">
            <a:extLst>
              <a:ext uri="{FF2B5EF4-FFF2-40B4-BE49-F238E27FC236}">
                <a16:creationId xmlns:a16="http://schemas.microsoft.com/office/drawing/2014/main" id="{84AA248C-50E9-67F9-107D-81D96972C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8"/>
          <a:stretch>
            <a:fillRect/>
          </a:stretch>
        </p:blipFill>
        <p:spPr bwMode="auto">
          <a:xfrm>
            <a:off x="0" y="0"/>
            <a:ext cx="180975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irâmide Tetragonal Azul">
            <a:extLst>
              <a:ext uri="{FF2B5EF4-FFF2-40B4-BE49-F238E27FC236}">
                <a16:creationId xmlns:a16="http://schemas.microsoft.com/office/drawing/2014/main" id="{8A6B170D-E22C-4E71-AB9E-3250A7348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8"/>
          <a:stretch>
            <a:fillRect/>
          </a:stretch>
        </p:blipFill>
        <p:spPr bwMode="auto">
          <a:xfrm>
            <a:off x="0" y="0"/>
            <a:ext cx="180975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Pirâmide Tetragonal Azul">
            <a:extLst>
              <a:ext uri="{FF2B5EF4-FFF2-40B4-BE49-F238E27FC236}">
                <a16:creationId xmlns:a16="http://schemas.microsoft.com/office/drawing/2014/main" id="{8271BBBD-2341-18D0-6867-A5A4FDAE7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8"/>
          <a:stretch>
            <a:fillRect/>
          </a:stretch>
        </p:blipFill>
        <p:spPr bwMode="auto">
          <a:xfrm>
            <a:off x="0" y="0"/>
            <a:ext cx="180975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râmide Tetragonal Azul">
            <a:extLst>
              <a:ext uri="{FF2B5EF4-FFF2-40B4-BE49-F238E27FC236}">
                <a16:creationId xmlns:a16="http://schemas.microsoft.com/office/drawing/2014/main" id="{00A77AC4-B05D-4B6C-EE6E-EF046E68A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8"/>
          <a:stretch>
            <a:fillRect/>
          </a:stretch>
        </p:blipFill>
        <p:spPr bwMode="auto">
          <a:xfrm>
            <a:off x="0" y="0"/>
            <a:ext cx="180975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Pirâmide Tetragonal Azul">
            <a:extLst>
              <a:ext uri="{FF2B5EF4-FFF2-40B4-BE49-F238E27FC236}">
                <a16:creationId xmlns:a16="http://schemas.microsoft.com/office/drawing/2014/main" id="{9F0DE9DC-F32C-E0AE-75DF-85F047B77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8"/>
          <a:stretch>
            <a:fillRect/>
          </a:stretch>
        </p:blipFill>
        <p:spPr bwMode="auto">
          <a:xfrm>
            <a:off x="0" y="0"/>
            <a:ext cx="180975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irâmide Tetragonal Azul">
            <a:extLst>
              <a:ext uri="{FF2B5EF4-FFF2-40B4-BE49-F238E27FC236}">
                <a16:creationId xmlns:a16="http://schemas.microsoft.com/office/drawing/2014/main" id="{8A57042E-9880-9F5B-1310-E069C16BE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8"/>
          <a:stretch>
            <a:fillRect/>
          </a:stretch>
        </p:blipFill>
        <p:spPr bwMode="auto">
          <a:xfrm>
            <a:off x="0" y="0"/>
            <a:ext cx="180975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Modelo 3D 10" descr="Pirâmide Tetragonal Azul">
            <a:extLst>
              <a:ext uri="{FF2B5EF4-FFF2-40B4-BE49-F238E27FC236}">
                <a16:creationId xmlns:a16="http://schemas.microsoft.com/office/drawing/2014/main" id="{1641F4E0-F34E-3F95-9095-819E7D251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8"/>
          <a:stretch>
            <a:fillRect/>
          </a:stretch>
        </p:blipFill>
        <p:spPr bwMode="auto">
          <a:xfrm>
            <a:off x="0" y="0"/>
            <a:ext cx="180975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812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8A1AC-1B65-40BD-22BF-4117FB163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3776D0D-0937-E45C-0515-A56C361187BB}"/>
              </a:ext>
            </a:extLst>
          </p:cNvPr>
          <p:cNvCxnSpPr>
            <a:cxnSpLocks/>
          </p:cNvCxnSpPr>
          <p:nvPr/>
        </p:nvCxnSpPr>
        <p:spPr>
          <a:xfrm>
            <a:off x="6130662" y="744548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Imagem 7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65353831-6E85-0DD7-F2BE-3636E18CB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84" y="463933"/>
            <a:ext cx="1557572" cy="65429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5B318A22-3C36-C8A9-6155-052988BC7E70}"/>
              </a:ext>
            </a:extLst>
          </p:cNvPr>
          <p:cNvSpPr txBox="1"/>
          <p:nvPr/>
        </p:nvSpPr>
        <p:spPr>
          <a:xfrm>
            <a:off x="208472" y="1118229"/>
            <a:ext cx="5724226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Joana quer comprar canetas coloridas pela internet, pois é mais barato. No site, o valor que pagaria para comprar uma caneta seria R$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6,50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já para comprar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canetas seria R$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11,00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Sabendo que o valor de cada caneta é o mesmo e, que independentemente da quantidade de canetas, o valor do frete é fixo, podemos responder os seguintes questionamentos:</a:t>
            </a:r>
          </a:p>
          <a:p>
            <a:pPr algn="just"/>
            <a:r>
              <a:rPr lang="pt-BR" sz="2100" i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) Qual é o valor de cada caneta?</a:t>
            </a:r>
          </a:p>
          <a:p>
            <a:pPr algn="just"/>
            <a:r>
              <a:rPr lang="pt-BR" sz="2100" i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) Qual é o valor do frete?</a:t>
            </a:r>
          </a:p>
          <a:p>
            <a:pPr algn="just"/>
            <a:r>
              <a:rPr lang="pt-BR" sz="2100" i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) Quais são os valores para compra de </a:t>
            </a:r>
            <a:r>
              <a:rPr lang="pt-BR" sz="2100" i="1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até </a:t>
            </a:r>
            <a:r>
              <a:rPr lang="pt-BR" sz="2100" i="1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canetas?</a:t>
            </a:r>
          </a:p>
          <a:p>
            <a:pPr algn="just"/>
            <a:r>
              <a:rPr lang="pt-BR" sz="2100" i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) Qual valor está variando na sequência?</a:t>
            </a:r>
          </a:p>
          <a:p>
            <a:pPr algn="just"/>
            <a:r>
              <a:rPr lang="pt-BR" sz="2100" i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) Qual o valor é constante?</a:t>
            </a:r>
          </a:p>
          <a:p>
            <a:pPr algn="just"/>
            <a:r>
              <a:rPr lang="pt-BR" sz="2100" i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) Qual é a expressão algébrica que representa essa sequência?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C6F3052A-F9AE-8565-E376-1B27B1810FB9}"/>
                  </a:ext>
                </a:extLst>
              </p:cNvPr>
              <p:cNvSpPr txBox="1"/>
              <p:nvPr/>
            </p:nvSpPr>
            <p:spPr>
              <a:xfrm>
                <a:off x="6179617" y="628893"/>
                <a:ext cx="5803911" cy="5909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0" i="1" u="sng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Resolução:</a:t>
                </a:r>
              </a:p>
              <a:p>
                <a:pPr algn="just"/>
                <a:r>
                  <a:rPr lang="pt-BR" sz="21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Observe que, em relação à situação, temos as seguintes informações:</a:t>
                </a:r>
              </a:p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• Independentemente da quantidade as canetas têm o mesmo valor;</a:t>
                </a:r>
              </a:p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• O valor do frete não se altera;</a:t>
                </a:r>
              </a:p>
              <a:p>
                <a:pPr algn="just"/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• O valor de uma caneta com frete é R$ </a:t>
                </a:r>
                <a:r>
                  <a:rPr lang="pt-BR" sz="21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6,50</a:t>
                </a:r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;</a:t>
                </a:r>
              </a:p>
              <a:p>
                <a:pPr algn="just"/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• O valor de quatro canetas com frente é R$ </a:t>
                </a:r>
                <a:r>
                  <a:rPr lang="pt-BR" sz="21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11,00</a:t>
                </a:r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1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Agora, pense: se nem o valor do frete, nem o valor unitário de cada caneta mudam, é possível saber o valor de 3 canetas, calculando</a:t>
                </a:r>
              </a:p>
              <a:p>
                <a:pPr algn="just"/>
                <a:r>
                  <a:rPr lang="pt-BR" sz="21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 diferença entre os valores de 1 e 4 canetas. Observe: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>
                          <a:latin typeface="Cambria Math" panose="02040503050406030204" pitchFamily="18" charset="0"/>
                        </a:rPr>
                        <m:t>11,0 − 6,5 = 4,5</m:t>
                      </m:r>
                    </m:oMath>
                  </m:oMathPara>
                </a14:m>
                <a:endParaRPr lang="pt-BR" sz="21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>
                          <a:latin typeface="Cambria Math" panose="02040503050406030204" pitchFamily="18" charset="0"/>
                        </a:rPr>
                        <m:t>4,50 ÷ 3 = 1,5</m:t>
                      </m:r>
                    </m:oMath>
                  </m:oMathPara>
                </a14:m>
                <a:endParaRPr lang="pt-BR" sz="2100" dirty="0"/>
              </a:p>
              <a:p>
                <a:r>
                  <a:rPr lang="pt-BR" sz="21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Logo, cada caneta custa R$ 1,50.</a:t>
                </a:r>
              </a:p>
              <a:p>
                <a:endParaRPr lang="pt-BR" sz="2100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C6F3052A-F9AE-8565-E376-1B27B1810F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617" y="628893"/>
                <a:ext cx="5803911" cy="5909310"/>
              </a:xfrm>
              <a:prstGeom prst="rect">
                <a:avLst/>
              </a:prstGeom>
              <a:blipFill>
                <a:blip r:embed="rId3"/>
                <a:stretch>
                  <a:fillRect l="-1261" t="-619" r="-12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0852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B43E8-A2BA-69D0-9D29-46555E393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53A3B2E-BE47-607A-266D-3D0FCC8561AC}"/>
              </a:ext>
            </a:extLst>
          </p:cNvPr>
          <p:cNvCxnSpPr>
            <a:cxnSpLocks/>
          </p:cNvCxnSpPr>
          <p:nvPr/>
        </p:nvCxnSpPr>
        <p:spPr>
          <a:xfrm>
            <a:off x="6096000" y="774253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C0414A4-8236-3E06-9A99-3D8EF83DB7EA}"/>
                  </a:ext>
                </a:extLst>
              </p:cNvPr>
              <p:cNvSpPr txBox="1"/>
              <p:nvPr/>
            </p:nvSpPr>
            <p:spPr>
              <a:xfrm>
                <a:off x="208474" y="543068"/>
                <a:ext cx="5821391" cy="65142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5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Se o valor total da compra de uma caneta era R$ 6,50 e, a caneta custa R$ 1,50, o frete será de R$ 5,00.</a:t>
                </a:r>
              </a:p>
              <a:p>
                <a:pPr algn="just"/>
                <a:r>
                  <a:rPr lang="pt-BR" sz="215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Dessa maneira, podemos determinar a regularidade que expressa essa situação. Veja:</a:t>
                </a: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150" i="1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 caneta → </a:t>
                </a:r>
                <a14:m>
                  <m:oMath xmlns:m="http://schemas.openxmlformats.org/officeDocument/2006/math">
                    <m:r>
                      <a:rPr lang="pt-BR" sz="215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1 ∙1,5 + 5 = 6,50</m:t>
                    </m:r>
                  </m:oMath>
                </a14:m>
                <a:r>
                  <a:rPr lang="pt-BR" sz="2150" i="1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pt-BR" sz="215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150" i="1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 canetas → </a:t>
                </a:r>
                <a14:m>
                  <m:oMath xmlns:m="http://schemas.openxmlformats.org/officeDocument/2006/math">
                    <m:r>
                      <a:rPr lang="pt-BR" sz="215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2∙ 1.5 + 5 = 8,00</m:t>
                    </m:r>
                  </m:oMath>
                </a14:m>
                <a:r>
                  <a:rPr lang="pt-BR" sz="2150" i="1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pt-BR" sz="215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150" i="1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 canetas →</a:t>
                </a:r>
                <a14:m>
                  <m:oMath xmlns:m="http://schemas.openxmlformats.org/officeDocument/2006/math">
                    <m:r>
                      <a:rPr lang="pt-BR" sz="215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3 ∙1,5 + 5 = 9,50 </m:t>
                    </m:r>
                  </m:oMath>
                </a14:m>
                <a:endParaRPr lang="pt-BR" sz="215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150" i="1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 canetas → </a:t>
                </a:r>
                <a14:m>
                  <m:oMath xmlns:m="http://schemas.openxmlformats.org/officeDocument/2006/math">
                    <m:r>
                      <a:rPr lang="pt-BR" sz="215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4∙ 1,5 + 5 = 11,00 </m:t>
                    </m:r>
                  </m:oMath>
                </a14:m>
                <a:endParaRPr lang="pt-BR" sz="215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150" i="1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 canetas → </a:t>
                </a:r>
                <a14:m>
                  <m:oMath xmlns:m="http://schemas.openxmlformats.org/officeDocument/2006/math">
                    <m:r>
                      <a:rPr lang="pt-BR" sz="215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 ∙1,5 + 5 = 12,50</m:t>
                    </m:r>
                  </m:oMath>
                </a14:m>
                <a:endParaRPr lang="pt-BR" sz="215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 xmlns:m="http://schemas.openxmlformats.org/officeDocument/2006/math">
                    <m:r>
                      <a:rPr lang="pt-BR" sz="215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lang="pt-BR" sz="2150" i="1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pt-BR" sz="215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lang="pt-BR" sz="2150" i="1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pt-BR" sz="215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endParaRPr lang="pt-BR" sz="215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 xmlns:m="http://schemas.openxmlformats.org/officeDocument/2006/math">
                    <m:r>
                      <a:rPr lang="pt-BR" sz="2150" b="1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𝒏</m:t>
                    </m:r>
                  </m:oMath>
                </a14:m>
                <a:r>
                  <a:rPr lang="pt-BR" sz="2150" i="1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canetas→ </a:t>
                </a:r>
                <a14:m>
                  <m:oMath xmlns:m="http://schemas.openxmlformats.org/officeDocument/2006/math">
                    <m:r>
                      <a:rPr lang="pt-BR" sz="215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15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∙1,5 + 5</m:t>
                    </m:r>
                  </m:oMath>
                </a14:m>
                <a:r>
                  <a:rPr lang="pt-BR" sz="2150" i="1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(sendo </a:t>
                </a:r>
                <a14:m>
                  <m:oMath xmlns:m="http://schemas.openxmlformats.org/officeDocument/2006/math">
                    <m:r>
                      <a:rPr lang="pt-BR" sz="215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15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150" b="1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15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1,5</m:t>
                    </m:r>
                  </m:oMath>
                </a14:m>
                <a:r>
                  <a:rPr lang="pt-BR" sz="2150" i="1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 parte variável e 5 a parte constante) </a:t>
                </a:r>
                <a:endParaRPr lang="pt-BR" sz="215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buNone/>
                </a:pPr>
                <a:r>
                  <a:rPr lang="pt-BR" sz="2150" b="1" i="1" kern="100" dirty="0">
                    <a:solidFill>
                      <a:srgbClr val="BF532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Dessa forma, a expressão algébrica que representa o padrão dessa sequência numérica é: </a:t>
                </a:r>
                <a14:m>
                  <m:oMath xmlns:m="http://schemas.openxmlformats.org/officeDocument/2006/math">
                    <m:r>
                      <a:rPr lang="pt-BR" sz="2150" b="1" i="1" kern="100">
                        <a:solidFill>
                          <a:srgbClr val="BF5323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𝟏</m:t>
                    </m:r>
                    <m:r>
                      <a:rPr lang="pt-BR" sz="2150" b="1" i="1" kern="100">
                        <a:solidFill>
                          <a:srgbClr val="BF5323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,</m:t>
                    </m:r>
                    <m:r>
                      <a:rPr lang="pt-BR" sz="2150" b="1" i="1" kern="100">
                        <a:solidFill>
                          <a:srgbClr val="BF5323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𝟓</m:t>
                    </m:r>
                    <m:r>
                      <a:rPr lang="pt-BR" sz="2150" b="1" i="1" kern="100">
                        <a:solidFill>
                          <a:srgbClr val="BF5323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𝒏</m:t>
                    </m:r>
                    <m:r>
                      <a:rPr lang="pt-BR" sz="2150" b="1" i="1" kern="100">
                        <a:solidFill>
                          <a:srgbClr val="BF5323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+ </m:t>
                    </m:r>
                    <m:r>
                      <a:rPr lang="pt-BR" sz="2150" b="1" i="1" kern="100">
                        <a:solidFill>
                          <a:srgbClr val="BF5323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pt-BR" sz="2150" b="1" i="1" kern="100" dirty="0">
                    <a:solidFill>
                      <a:srgbClr val="BF532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pt-BR" sz="215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pt-BR" sz="21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C0414A4-8236-3E06-9A99-3D8EF83DB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4" y="543068"/>
                <a:ext cx="5821391" cy="6514284"/>
              </a:xfrm>
              <a:prstGeom prst="rect">
                <a:avLst/>
              </a:prstGeom>
              <a:blipFill>
                <a:blip r:embed="rId2"/>
                <a:stretch>
                  <a:fillRect l="-1257" t="-468" r="-13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97014845-C29A-E9D6-EB1D-FA5A26CE740D}"/>
                  </a:ext>
                </a:extLst>
              </p:cNvPr>
              <p:cNvSpPr txBox="1"/>
              <p:nvPr/>
            </p:nvSpPr>
            <p:spPr>
              <a:xfrm>
                <a:off x="6162136" y="774253"/>
                <a:ext cx="5821388" cy="24468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100" b="1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Representação gráfica de uma sequência</a:t>
                </a:r>
              </a:p>
              <a:p>
                <a:pPr algn="just"/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Lato-Regular"/>
                  </a:rPr>
                  <a:t>A representação gráfica de uma sequência de números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;</m:t>
                    </m:r>
                    <m:sSub>
                      <m:sSubPr>
                        <m:ctrlP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;</m:t>
                    </m:r>
                    <m:sSub>
                      <m:sSubPr>
                        <m:ctrlP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;…;</m:t>
                    </m:r>
                    <m:sSub>
                      <m:sSubPr>
                        <m:ctrlP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;</m:t>
                    </m:r>
                    <m:sSub>
                      <m:sSubPr>
                        <m:ctrlP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sz="2100" dirty="0">
                    <a:solidFill>
                      <a:srgbClr val="000000"/>
                    </a:solidFill>
                    <a:latin typeface="Lato-Regular"/>
                  </a:rPr>
                  <a:t> </a:t>
                </a:r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Lato-Regular"/>
                  </a:rPr>
                  <a:t>é formada pelos pontos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pt-BR" sz="2100" b="1" i="1" u="none" strike="noStrike" baseline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;</m:t>
                    </m:r>
                    <m:sSub>
                      <m:sSubPr>
                        <m:ctrlPr>
                          <a:rPr lang="pt-BR" sz="21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1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pt-BR" sz="21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lang="pt-BR" sz="21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sz="2100" dirty="0">
                    <a:solidFill>
                      <a:srgbClr val="000000"/>
                    </a:solidFill>
                    <a:latin typeface="Lato-Regular"/>
                  </a:rPr>
                  <a:t> </a:t>
                </a:r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Lato-Regular"/>
                  </a:rPr>
                  <a:t>no plano cartesiano, onde </a:t>
                </a:r>
                <a14:m>
                  <m:oMath xmlns:m="http://schemas.openxmlformats.org/officeDocument/2006/math">
                    <m:r>
                      <a:rPr lang="pt-BR" sz="2100" b="1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Lato-Regular"/>
                  </a:rPr>
                  <a:t> representa a </a:t>
                </a:r>
                <a:r>
                  <a:rPr lang="pt-BR" sz="2100" b="1" i="0" u="none" strike="noStrike" baseline="0" dirty="0">
                    <a:solidFill>
                      <a:schemeClr val="accent5">
                        <a:lumMod val="50000"/>
                      </a:schemeClr>
                    </a:solidFill>
                    <a:latin typeface="Lato-Bold"/>
                  </a:rPr>
                  <a:t>posição</a:t>
                </a:r>
                <a:r>
                  <a:rPr lang="pt-BR" sz="2100" b="1" i="0" u="none" strike="noStrike" baseline="0" dirty="0">
                    <a:solidFill>
                      <a:srgbClr val="0D87FF"/>
                    </a:solidFill>
                    <a:latin typeface="Lato-Bold"/>
                  </a:rPr>
                  <a:t> </a:t>
                </a:r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Lato-Regular"/>
                  </a:rPr>
                  <a:t>no eixo das abscissas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pt-BR" sz="2100" b="1" i="1" u="none" strike="noStrike" baseline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Lato-Regular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1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1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pt-BR" sz="21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pt-BR" sz="2100" dirty="0">
                    <a:solidFill>
                      <a:schemeClr val="accent2">
                        <a:lumMod val="75000"/>
                      </a:schemeClr>
                    </a:solidFill>
                    <a:latin typeface="Lato-Regular"/>
                  </a:rPr>
                  <a:t> </a:t>
                </a:r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Lato-Regular"/>
                  </a:rPr>
                  <a:t>os </a:t>
                </a:r>
                <a:r>
                  <a:rPr lang="pt-BR" sz="2100" b="1" i="0" u="none" strike="noStrike" baseline="0" dirty="0">
                    <a:solidFill>
                      <a:schemeClr val="accent2">
                        <a:lumMod val="75000"/>
                      </a:schemeClr>
                    </a:solidFill>
                    <a:latin typeface="Lato-Bold"/>
                  </a:rPr>
                  <a:t>termos da sequência </a:t>
                </a:r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Lato-Regular"/>
                  </a:rPr>
                  <a:t>no</a:t>
                </a:r>
                <a:r>
                  <a:rPr lang="pt-BR" sz="2100" dirty="0">
                    <a:solidFill>
                      <a:srgbClr val="000000"/>
                    </a:solidFill>
                    <a:latin typeface="Lato-Regular"/>
                  </a:rPr>
                  <a:t> </a:t>
                </a:r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Lato-Regular"/>
                  </a:rPr>
                  <a:t>eixo das ordenadas </a:t>
                </a:r>
                <a14:m>
                  <m:oMath xmlns:m="http://schemas.openxmlformats.org/officeDocument/2006/math">
                    <m:r>
                      <a:rPr lang="pt-BR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pt-BR" sz="21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pt-BR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Lato-Regular"/>
                  </a:rPr>
                  <a:t>.</a:t>
                </a:r>
                <a:endParaRPr lang="pt-BR" sz="2100" dirty="0"/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97014845-C29A-E9D6-EB1D-FA5A26CE74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136" y="774253"/>
                <a:ext cx="5821388" cy="2446824"/>
              </a:xfrm>
              <a:prstGeom prst="rect">
                <a:avLst/>
              </a:prstGeom>
              <a:blipFill>
                <a:blip r:embed="rId3"/>
                <a:stretch>
                  <a:fillRect l="-1257" t="-1496" r="-12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2E781A5-C73A-FFCA-3240-DFEAB1C659D0}"/>
                  </a:ext>
                </a:extLst>
              </p:cNvPr>
              <p:cNvSpPr txBox="1"/>
              <p:nvPr/>
            </p:nvSpPr>
            <p:spPr>
              <a:xfrm>
                <a:off x="6162136" y="3404853"/>
                <a:ext cx="5653344" cy="30008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Essa sequência deve possuir a seguinte característica:</a:t>
                </a:r>
              </a:p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 diferença entre dois termos consecutivos é sempre a mesma.</a:t>
                </a:r>
              </a:p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Esses pontos </a:t>
                </a:r>
                <a:r>
                  <a:rPr lang="pt-BR" sz="21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pertencem 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ao gráfico de uma </a:t>
                </a:r>
                <a:r>
                  <a:rPr lang="pt-BR" sz="21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função afim 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(função polinomial do primeiro grau). Perceba que há uma relação entre a função afim e esta sequência. Considerando a função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com a restrição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  <m:sSubSup>
                      <m:sSubSupPr>
                        <m:ctrlPr>
                          <a:rPr lang="pt-BR" sz="21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pt-BR" sz="21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ℤ</m:t>
                        </m:r>
                      </m:e>
                      <m:sub>
                        <m:r>
                          <a:rPr lang="pt-BR" sz="21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</m:sub>
                      <m:sup>
                        <m:r>
                          <a:rPr lang="pt-BR" sz="21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bSup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2E781A5-C73A-FFCA-3240-DFEAB1C659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136" y="3404853"/>
                <a:ext cx="5653344" cy="3000821"/>
              </a:xfrm>
              <a:prstGeom prst="rect">
                <a:avLst/>
              </a:prstGeom>
              <a:blipFill>
                <a:blip r:embed="rId4"/>
                <a:stretch>
                  <a:fillRect l="-1294" t="-1423" r="-1294" b="-304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948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AD26E-F9CF-8E01-2FA5-290835DA3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A11E526-966A-07BA-38AB-A44DD5A4319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Imagem 5" descr="Texto&#10;&#10;O conteúdo gerado por IA pode estar incorreto.">
            <a:extLst>
              <a:ext uri="{FF2B5EF4-FFF2-40B4-BE49-F238E27FC236}">
                <a16:creationId xmlns:a16="http://schemas.microsoft.com/office/drawing/2014/main" id="{33011BEC-B0D7-B0C6-FD5F-51DC4400DE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6449" b="72627"/>
          <a:stretch>
            <a:fillRect/>
          </a:stretch>
        </p:blipFill>
        <p:spPr>
          <a:xfrm>
            <a:off x="298122" y="481779"/>
            <a:ext cx="2635610" cy="110497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012041A-6BD7-AF95-A141-1A253E24A628}"/>
              </a:ext>
            </a:extLst>
          </p:cNvPr>
          <p:cNvSpPr txBox="1"/>
          <p:nvPr/>
        </p:nvSpPr>
        <p:spPr>
          <a:xfrm>
            <a:off x="6303034" y="635819"/>
            <a:ext cx="56804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Exemplo: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Considere a sequência: (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2; 6; 10; 14; 18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;…)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00495CAC-82EF-6B72-DD5A-1680ADE8FDC3}"/>
                  </a:ext>
                </a:extLst>
              </p:cNvPr>
              <p:cNvSpPr txBox="1"/>
              <p:nvPr/>
            </p:nvSpPr>
            <p:spPr>
              <a:xfrm>
                <a:off x="6303034" y="4098523"/>
                <a:ext cx="5680487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endParaRPr lang="pt-BR" sz="22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Note que essa sequência é recursiva, pois seus termos aumentam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4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unidades em relação ao termo anterior.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Logo, o termo geral desta sequência pode ser representado por: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pt-BR" sz="2200" i="1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00495CAC-82EF-6B72-DD5A-1680ADE8F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4098523"/>
                <a:ext cx="5680487" cy="2462213"/>
              </a:xfrm>
              <a:prstGeom prst="rect">
                <a:avLst/>
              </a:prstGeom>
              <a:blipFill>
                <a:blip r:embed="rId3"/>
                <a:stretch>
                  <a:fillRect l="-1395" r="-13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2ED9281-BAF5-8AC5-82E2-60DBA402E516}"/>
                  </a:ext>
                </a:extLst>
              </p:cNvPr>
              <p:cNvSpPr txBox="1"/>
              <p:nvPr/>
            </p:nvSpPr>
            <p:spPr>
              <a:xfrm>
                <a:off x="385481" y="1688284"/>
                <a:ext cx="5710513" cy="3751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𝒇</m:t>
                      </m:r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:</m:t>
                      </m:r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ℝ</m:t>
                      </m:r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ℝ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Leia-se: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𝒇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é uma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função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em que todos os elementos pertencem ao conjunto dos números reais e fazem relação com todos os números reais.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𝒇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:</m:t>
                      </m:r>
                      <m:sSubSup>
                        <m:sSubSupPr>
                          <m:ctrlP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ℤ</m:t>
                          </m:r>
                        </m:e>
                        <m:sub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</m:sub>
                        <m:sup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ℝ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Essa restrição existe, pois, a posição dos termos de uma sequência é representada pelos números inteiros positivos não nulos.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2ED9281-BAF5-8AC5-82E2-60DBA402E5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81" y="1688284"/>
                <a:ext cx="5710513" cy="3751796"/>
              </a:xfrm>
              <a:prstGeom prst="rect">
                <a:avLst/>
              </a:prstGeom>
              <a:blipFill>
                <a:blip r:embed="rId4"/>
                <a:stretch>
                  <a:fillRect l="-1387" r="-1387" b="-24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D5C71DE4-3CD8-F8BD-9177-6167B827E2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4715181"/>
                  </p:ext>
                </p:extLst>
              </p:nvPr>
            </p:nvGraphicFramePr>
            <p:xfrm>
              <a:off x="6885622" y="1405261"/>
              <a:ext cx="4248542" cy="310654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026769">
                      <a:extLst>
                        <a:ext uri="{9D8B030D-6E8A-4147-A177-3AD203B41FA5}">
                          <a16:colId xmlns:a16="http://schemas.microsoft.com/office/drawing/2014/main" val="4210377322"/>
                        </a:ext>
                      </a:extLst>
                    </a:gridCol>
                    <a:gridCol w="1078488">
                      <a:extLst>
                        <a:ext uri="{9D8B030D-6E8A-4147-A177-3AD203B41FA5}">
                          <a16:colId xmlns:a16="http://schemas.microsoft.com/office/drawing/2014/main" val="3271077587"/>
                        </a:ext>
                      </a:extLst>
                    </a:gridCol>
                    <a:gridCol w="2143285">
                      <a:extLst>
                        <a:ext uri="{9D8B030D-6E8A-4147-A177-3AD203B41FA5}">
                          <a16:colId xmlns:a16="http://schemas.microsoft.com/office/drawing/2014/main" val="3121268860"/>
                        </a:ext>
                      </a:extLst>
                    </a:gridCol>
                  </a:tblGrid>
                  <a:tr h="53739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b="1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5E0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800" b="1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pt-BR" sz="1800" b="1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5E0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b="1" kern="1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Par ordenado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pt-BR" sz="18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1800" b="1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𝒏</m:t>
                                  </m:r>
                                  <m:r>
                                    <a:rPr lang="pt-BR" sz="1800" b="1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pt-BR" sz="18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sz="1800" b="1" i="1" kern="1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𝒂</m:t>
                                      </m:r>
                                    </m:e>
                                    <m:sub>
                                      <m:r>
                                        <a:rPr lang="pt-BR" sz="1800" b="1" i="1" kern="1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5E0B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23640771"/>
                      </a:ext>
                    </a:extLst>
                  </a:tr>
                  <a:tr h="37098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1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pt-BR" sz="1800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A</m:t>
                                </m:r>
                                <m:r>
                                  <a:rPr lang="pt-BR" sz="1800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1 ; 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46058806"/>
                      </a:ext>
                    </a:extLst>
                  </a:tr>
                  <a:tr h="37098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6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pt-BR" sz="1800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B</m:t>
                                </m:r>
                                <m:r>
                                  <a:rPr lang="pt-BR" sz="1800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 ; 6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33438247"/>
                      </a:ext>
                    </a:extLst>
                  </a:tr>
                  <a:tr h="37098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3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10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pt-BR" sz="1800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C</m:t>
                                </m:r>
                                <m:r>
                                  <a:rPr lang="pt-BR" sz="1800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3 ; 10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0626429"/>
                      </a:ext>
                    </a:extLst>
                  </a:tr>
                  <a:tr h="37098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14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pt-BR" sz="1800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D</m:t>
                                </m:r>
                                <m:r>
                                  <a:rPr lang="pt-BR" sz="1800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4 ; 14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46083770"/>
                      </a:ext>
                    </a:extLst>
                  </a:tr>
                  <a:tr h="37098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5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18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pt-BR" sz="1800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pt-BR" sz="1800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5 ; 18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37655754"/>
                      </a:ext>
                    </a:extLst>
                  </a:tr>
                  <a:tr h="37098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pt-BR" sz="18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pt-BR" sz="18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81651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D5C71DE4-3CD8-F8BD-9177-6167B827E2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4715181"/>
                  </p:ext>
                </p:extLst>
              </p:nvPr>
            </p:nvGraphicFramePr>
            <p:xfrm>
              <a:off x="6885622" y="1405261"/>
              <a:ext cx="4248542" cy="310654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026769">
                      <a:extLst>
                        <a:ext uri="{9D8B030D-6E8A-4147-A177-3AD203B41FA5}">
                          <a16:colId xmlns:a16="http://schemas.microsoft.com/office/drawing/2014/main" val="4210377322"/>
                        </a:ext>
                      </a:extLst>
                    </a:gridCol>
                    <a:gridCol w="1078488">
                      <a:extLst>
                        <a:ext uri="{9D8B030D-6E8A-4147-A177-3AD203B41FA5}">
                          <a16:colId xmlns:a16="http://schemas.microsoft.com/office/drawing/2014/main" val="3271077587"/>
                        </a:ext>
                      </a:extLst>
                    </a:gridCol>
                    <a:gridCol w="2143285">
                      <a:extLst>
                        <a:ext uri="{9D8B030D-6E8A-4147-A177-3AD203B41FA5}">
                          <a16:colId xmlns:a16="http://schemas.microsoft.com/office/drawing/2014/main" val="3121268860"/>
                        </a:ext>
                      </a:extLst>
                    </a:gridCol>
                  </a:tblGrid>
                  <a:tr h="604139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92" t="-9091" r="-314201" b="-4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6045" t="-9091" r="-200000" b="-4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8580" t="-9091" r="-568" b="-41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23640771"/>
                      </a:ext>
                    </a:extLst>
                  </a:tr>
                  <a:tr h="41706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1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8580" t="-156522" r="-568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6058806"/>
                      </a:ext>
                    </a:extLst>
                  </a:tr>
                  <a:tr h="41706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6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8580" t="-256522" r="-568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3438247"/>
                      </a:ext>
                    </a:extLst>
                  </a:tr>
                  <a:tr h="41706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3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10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8580" t="-361765" r="-568" b="-30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0626429"/>
                      </a:ext>
                    </a:extLst>
                  </a:tr>
                  <a:tr h="41706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14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8580" t="-455072" r="-568" b="-2014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6083770"/>
                      </a:ext>
                    </a:extLst>
                  </a:tr>
                  <a:tr h="41706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5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18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8580" t="-563235" r="-568" b="-104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7655754"/>
                      </a:ext>
                    </a:extLst>
                  </a:tr>
                  <a:tr h="417068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92" t="-653623" r="-314201" b="-28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6045" t="-653623" r="-200000" b="-28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8580" t="-653623" r="-568" b="-28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816512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957795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0B622-7AF0-0584-2DE7-F80DDC28D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98D9C7A-131E-A296-7A42-4A8FF5E33F2C}"/>
              </a:ext>
            </a:extLst>
          </p:cNvPr>
          <p:cNvCxnSpPr>
            <a:cxnSpLocks/>
          </p:cNvCxnSpPr>
          <p:nvPr/>
        </p:nvCxnSpPr>
        <p:spPr>
          <a:xfrm>
            <a:off x="526786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41CF28DD-CF15-630D-175B-D1B7AA6BD5E5}"/>
              </a:ext>
            </a:extLst>
          </p:cNvPr>
          <p:cNvSpPr txBox="1"/>
          <p:nvPr/>
        </p:nvSpPr>
        <p:spPr>
          <a:xfrm>
            <a:off x="146652" y="665036"/>
            <a:ext cx="51212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Observe a representação gráfica: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6878BBD-8ACB-16AE-4C1A-361B41A21951}"/>
                  </a:ext>
                </a:extLst>
              </p:cNvPr>
              <p:cNvSpPr txBox="1"/>
              <p:nvPr/>
            </p:nvSpPr>
            <p:spPr>
              <a:xfrm>
                <a:off x="5267863" y="648151"/>
                <a:ext cx="6705595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Perceba que há uma relação entre a função afim e sequência. Considerando a função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definida por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</m:t>
                    </m:r>
                    <m:r>
                      <a:rPr lang="pt-BR" sz="2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, com a restrição</a:t>
                </a:r>
                <a:b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  <m:sSubSup>
                      <m:sSubSup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pt-BR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ℤ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</m:sub>
                      <m:sup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bSup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, percebe-se que: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2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e>
                    </m:d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 </m:t>
                    </m:r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2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 </m:t>
                    </m:r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2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</m:d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…, </m:t>
                    </m:r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2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formam uma sequência. </a:t>
                </a: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6878BBD-8ACB-16AE-4C1A-361B41A219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7863" y="648151"/>
                <a:ext cx="6705595" cy="1785104"/>
              </a:xfrm>
              <a:prstGeom prst="rect">
                <a:avLst/>
              </a:prstGeom>
              <a:blipFill>
                <a:blip r:embed="rId3"/>
                <a:stretch>
                  <a:fillRect l="-1182" t="-1706" r="-1182" b="-64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592BE15-D41C-9F50-6555-CE08E390EBE2}"/>
                  </a:ext>
                </a:extLst>
              </p:cNvPr>
              <p:cNvSpPr txBox="1"/>
              <p:nvPr/>
            </p:nvSpPr>
            <p:spPr>
              <a:xfrm>
                <a:off x="5267861" y="2450140"/>
                <a:ext cx="6705595" cy="40831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Observe: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4∙</m:t>
                      </m:r>
                      <m:r>
                        <a:rPr lang="pt-BR" sz="2400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−2=4−2=2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4∙</m:t>
                      </m:r>
                      <m:r>
                        <a:rPr lang="pt-BR" sz="2400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−2=8−2=6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4∙</m:t>
                      </m:r>
                      <m:r>
                        <a:rPr lang="pt-BR" sz="2400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−2=12−2=10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4∙</m:t>
                      </m:r>
                      <m:r>
                        <a:rPr lang="pt-BR" sz="2400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−2=16−2=14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4∙</m:t>
                      </m:r>
                      <m:r>
                        <a:rPr lang="pt-BR" sz="2400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−2=20−2=18</m:t>
                      </m:r>
                    </m:oMath>
                  </m:oMathPara>
                </a14:m>
                <a:endParaRPr lang="pt-BR" sz="22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Portanto, (2;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;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;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14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;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;…) é uma sequência recursiva aditiva, pois, cada termo é a soma do termo antecessor mais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592BE15-D41C-9F50-6555-CE08E390EB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7861" y="2450140"/>
                <a:ext cx="6705595" cy="4083169"/>
              </a:xfrm>
              <a:prstGeom prst="rect">
                <a:avLst/>
              </a:prstGeom>
              <a:blipFill>
                <a:blip r:embed="rId4"/>
                <a:stretch>
                  <a:fillRect l="-1182" t="-896" r="-1182" b="-20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Gráfico, Gráfico de linhas&#10;&#10;Descrição gerada automaticamente">
            <a:extLst>
              <a:ext uri="{FF2B5EF4-FFF2-40B4-BE49-F238E27FC236}">
                <a16:creationId xmlns:a16="http://schemas.microsoft.com/office/drawing/2014/main" id="{2CFFB93A-69EC-0715-5DEE-15153FD056F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2219"/>
          <a:stretch/>
        </p:blipFill>
        <p:spPr bwMode="auto">
          <a:xfrm>
            <a:off x="342637" y="1229322"/>
            <a:ext cx="4435549" cy="51900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9719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77077-1DF0-BCD1-3367-B8EC7E02C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F64D54C-37FF-724C-0FFC-6380F4C5B692}"/>
              </a:ext>
            </a:extLst>
          </p:cNvPr>
          <p:cNvCxnSpPr>
            <a:cxnSpLocks/>
          </p:cNvCxnSpPr>
          <p:nvPr/>
        </p:nvCxnSpPr>
        <p:spPr>
          <a:xfrm>
            <a:off x="6320287" y="735921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Imagem de desenho animado&#10;&#10;O conteúdo gerado por IA pode estar incorreto.">
            <a:extLst>
              <a:ext uri="{FF2B5EF4-FFF2-40B4-BE49-F238E27FC236}">
                <a16:creationId xmlns:a16="http://schemas.microsoft.com/office/drawing/2014/main" id="{5E0FB68A-EFD5-22FF-076B-43D02101C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96" y="398374"/>
            <a:ext cx="2707744" cy="49683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6D8A247-838A-A062-8228-DD75999F6599}"/>
              </a:ext>
            </a:extLst>
          </p:cNvPr>
          <p:cNvSpPr txBox="1"/>
          <p:nvPr/>
        </p:nvSpPr>
        <p:spPr>
          <a:xfrm>
            <a:off x="155279" y="895208"/>
            <a:ext cx="6116125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12.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Qual é a expressão que permite calcular a quantidade de quadrados (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) de cada figura desta sequência, de acordo com sua posição (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)?</a:t>
            </a:r>
            <a:endParaRPr lang="pt-BR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2FF03C7-8BE7-43FF-5049-9C2377DDA571}"/>
              </a:ext>
            </a:extLst>
          </p:cNvPr>
          <p:cNvSpPr txBox="1"/>
          <p:nvPr/>
        </p:nvSpPr>
        <p:spPr>
          <a:xfrm>
            <a:off x="155279" y="3964021"/>
            <a:ext cx="616500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13.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Dada as sequencias, a seguir, determine a expressão que relaciona as posições de </a:t>
            </a:r>
            <a:r>
              <a:rPr lang="pt-BR" sz="2200" b="1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os valores de </a:t>
            </a:r>
            <a:r>
              <a:rPr lang="pt-BR" sz="2200" b="1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 descr="Uma imagem contendo Calendário&#10;&#10;O conteúdo gerado por IA pode estar incorreto.">
            <a:extLst>
              <a:ext uri="{FF2B5EF4-FFF2-40B4-BE49-F238E27FC236}">
                <a16:creationId xmlns:a16="http://schemas.microsoft.com/office/drawing/2014/main" id="{A3D7C24E-5212-7297-B2D2-DE0BE619D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96" y="5072017"/>
            <a:ext cx="5706271" cy="1038370"/>
          </a:xfrm>
          <a:prstGeom prst="rect">
            <a:avLst/>
          </a:prstGeom>
        </p:spPr>
      </p:pic>
      <p:pic>
        <p:nvPicPr>
          <p:cNvPr id="14" name="Imagem 13" descr="Uma imagem contendo Tabela&#10;&#10;O conteúdo gerado por IA pode estar incorreto.">
            <a:extLst>
              <a:ext uri="{FF2B5EF4-FFF2-40B4-BE49-F238E27FC236}">
                <a16:creationId xmlns:a16="http://schemas.microsoft.com/office/drawing/2014/main" id="{17E3A046-BD74-F0D9-09BF-1C12CD473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282" y="646791"/>
            <a:ext cx="5498931" cy="1028181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9899838B-8379-EEE8-7544-0109B7FC7C96}"/>
              </a:ext>
            </a:extLst>
          </p:cNvPr>
          <p:cNvSpPr txBox="1"/>
          <p:nvPr/>
        </p:nvSpPr>
        <p:spPr>
          <a:xfrm>
            <a:off x="6307343" y="1690062"/>
            <a:ext cx="568480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14.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Em um famoso prédio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andares, há quatro elevadores que atendem a andares diferentes. O primeiro e o segundo elevador atendem aos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primeiros andares; sendo o primeiro para os andares pares e o segundo para os andares ímpares. O terceiro e o quarto elevadores atendem aos andares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51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sendo o terceiro para os pares e o quarto para os ímpares.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43A5F53-F2D6-02FE-CE36-DEBEBEEB399E}"/>
              </a:ext>
            </a:extLst>
          </p:cNvPr>
          <p:cNvSpPr txBox="1"/>
          <p:nvPr/>
        </p:nvSpPr>
        <p:spPr>
          <a:xfrm>
            <a:off x="6320287" y="5175793"/>
            <a:ext cx="568480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Quais são as expressões algébricas que expressam as sequências dos andares (</a:t>
            </a:r>
            <a:r>
              <a:rPr lang="pt-BR" sz="2200" b="1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) atendidos por cada elevador, sendo n um número natural maior que zero?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Tela de celular&#10;&#10;Descrição gerada automaticamente com confiança média">
            <a:extLst>
              <a:ext uri="{FF2B5EF4-FFF2-40B4-BE49-F238E27FC236}">
                <a16:creationId xmlns:a16="http://schemas.microsoft.com/office/drawing/2014/main" id="{E02021A6-EC33-E5F4-7EE6-AFC629427C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5217" y="2125364"/>
            <a:ext cx="4069136" cy="15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22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91D46-98CD-F8DD-B011-755CFE216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2F12D0E-1156-B8F4-D4C3-075060D95A7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19353FA9-C0F0-6DB7-310F-4D48A4F489EF}"/>
              </a:ext>
            </a:extLst>
          </p:cNvPr>
          <p:cNvSpPr txBox="1"/>
          <p:nvPr/>
        </p:nvSpPr>
        <p:spPr>
          <a:xfrm>
            <a:off x="163904" y="666910"/>
            <a:ext cx="61391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15.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Complete o quadro, a seguir, de modo que o valor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seja um terço do valor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1A33086E-DC21-BA3E-E2A1-6287064B7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34" y="1497545"/>
            <a:ext cx="4391638" cy="308653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1509AF6-4559-D95B-AC11-7D094861945F}"/>
              </a:ext>
            </a:extLst>
          </p:cNvPr>
          <p:cNvSpPr txBox="1"/>
          <p:nvPr/>
        </p:nvSpPr>
        <p:spPr>
          <a:xfrm>
            <a:off x="163904" y="4645270"/>
            <a:ext cx="60945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Agora faça o que se pede: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Complete o quadro com os pares ordenados encontrados anteriormente.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Tabela&#10;&#10;O conteúdo gerado por IA pode estar incorreto.">
            <a:extLst>
              <a:ext uri="{FF2B5EF4-FFF2-40B4-BE49-F238E27FC236}">
                <a16:creationId xmlns:a16="http://schemas.microsoft.com/office/drawing/2014/main" id="{3CB814E1-4331-C8EC-58FE-7D57F82D1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542" y="727295"/>
            <a:ext cx="4401164" cy="322942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71F6402-5D9A-1C87-AC39-C80A502989FC}"/>
              </a:ext>
            </a:extLst>
          </p:cNvPr>
          <p:cNvSpPr txBox="1"/>
          <p:nvPr/>
        </p:nvSpPr>
        <p:spPr>
          <a:xfrm>
            <a:off x="6303038" y="4137915"/>
            <a:ext cx="572505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Marque os pontos dos pares ordenados encontrados anteriormente em um plano cartesiano e ligue os pontos marcados. Qual figura geométrica obtemos?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476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5E99-1293-028E-A5C5-52D30B414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EDA446D-2A2D-B275-FE84-0F323DED2388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85FD3306-8ABA-D14A-15E4-497531CC7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19" y="636332"/>
            <a:ext cx="6033749" cy="252956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B603458-6D1A-5699-B687-3434395BF007}"/>
              </a:ext>
            </a:extLst>
          </p:cNvPr>
          <p:cNvSpPr txBox="1"/>
          <p:nvPr/>
        </p:nvSpPr>
        <p:spPr>
          <a:xfrm>
            <a:off x="162306" y="3302811"/>
            <a:ext cx="614072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Item 1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Observe a sequência a seguir.</a:t>
            </a:r>
          </a:p>
          <a:p>
            <a:pPr algn="ctr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1; 3; 5; 7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; …)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Qual o décimo quinto termo dessa sequência?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15 			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27 			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(D)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43417E2-4861-D54C-CE08-6A5F36064BDE}"/>
              </a:ext>
            </a:extLst>
          </p:cNvPr>
          <p:cNvSpPr txBox="1"/>
          <p:nvPr/>
        </p:nvSpPr>
        <p:spPr>
          <a:xfrm>
            <a:off x="162306" y="5116067"/>
            <a:ext cx="61407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Item 2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Considere os seguintes pontos marcados no plano cartesiano: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923994B-1CD6-8AA1-01F1-0419ECC93345}"/>
              </a:ext>
            </a:extLst>
          </p:cNvPr>
          <p:cNvSpPr txBox="1"/>
          <p:nvPr/>
        </p:nvSpPr>
        <p:spPr>
          <a:xfrm>
            <a:off x="8821347" y="727295"/>
            <a:ext cx="314753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As ordenadas desses pontos representam os termos de uma sequência cuja lei de formação é: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295C92E-35B3-CDD2-4949-B103B06E15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031" b="5728"/>
          <a:stretch>
            <a:fillRect/>
          </a:stretch>
        </p:blipFill>
        <p:spPr bwMode="auto">
          <a:xfrm>
            <a:off x="6416318" y="953095"/>
            <a:ext cx="2351959" cy="4699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5214F48-84F2-0E13-6194-104C915DBBFB}"/>
                  </a:ext>
                </a:extLst>
              </p:cNvPr>
              <p:cNvSpPr txBox="1"/>
              <p:nvPr/>
            </p:nvSpPr>
            <p:spPr>
              <a:xfrm>
                <a:off x="8899566" y="2539525"/>
                <a:ext cx="2196353" cy="1934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(A)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=3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(B)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+1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(D)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+3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5214F48-84F2-0E13-6194-104C915DBB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9566" y="2539525"/>
                <a:ext cx="2196353" cy="1934889"/>
              </a:xfrm>
              <a:prstGeom prst="rect">
                <a:avLst/>
              </a:prstGeom>
              <a:blipFill>
                <a:blip r:embed="rId4"/>
                <a:stretch>
                  <a:fillRect l="-3611" t="-1262" b="-50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0459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17445-66CE-09B7-0D97-5ABC87648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83C73A4-54B6-3BF4-F500-5C61F46CF211}"/>
              </a:ext>
            </a:extLst>
          </p:cNvPr>
          <p:cNvCxnSpPr>
            <a:cxnSpLocks/>
          </p:cNvCxnSpPr>
          <p:nvPr/>
        </p:nvCxnSpPr>
        <p:spPr>
          <a:xfrm>
            <a:off x="5469144" y="804933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32B5C043-E1E8-BBA5-818C-098A39C36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64" y="440224"/>
            <a:ext cx="3830760" cy="7774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23E8BBF-BAD1-F51B-9545-6AC2893B1815}"/>
                  </a:ext>
                </a:extLst>
              </p:cNvPr>
              <p:cNvSpPr txBox="1"/>
              <p:nvPr/>
            </p:nvSpPr>
            <p:spPr>
              <a:xfrm>
                <a:off x="208472" y="1218997"/>
                <a:ext cx="5260672" cy="2800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FUNÇÕES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Sejam os conjuntos, não vazios, A e B e, uma relação binária de A para B. Define-se função a relação de A para B se, e somente se, para cada elemento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em A, existe exatamente um elemento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em B.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pt-BR" sz="2200" b="1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pt-BR" sz="2200" b="0" i="1" u="none" strike="noStrike" baseline="0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: </m:t>
                      </m:r>
                      <m:r>
                        <a:rPr lang="pt-BR" sz="2200" b="1" i="1" u="none" strike="noStrike" baseline="0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𝑨</m:t>
                      </m:r>
                      <m:r>
                        <a:rPr lang="pt-BR" sz="2200" b="1" i="1" u="none" strike="noStrike" baseline="0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→ </m:t>
                      </m:r>
                      <m:r>
                        <a:rPr lang="pt-BR" sz="2200" b="1" i="1" u="none" strike="noStrike" baseline="0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𝑩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23E8BBF-BAD1-F51B-9545-6AC2893B18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1218997"/>
                <a:ext cx="5260672" cy="2800767"/>
              </a:xfrm>
              <a:prstGeom prst="rect">
                <a:avLst/>
              </a:prstGeom>
              <a:blipFill>
                <a:blip r:embed="rId3"/>
                <a:stretch>
                  <a:fillRect l="-1506" t="-1307" r="-1506" b="-217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85E55FA-389D-A2EC-418D-5EB45E018370}"/>
                  </a:ext>
                </a:extLst>
              </p:cNvPr>
              <p:cNvSpPr txBox="1"/>
              <p:nvPr/>
            </p:nvSpPr>
            <p:spPr>
              <a:xfrm>
                <a:off x="208472" y="4019764"/>
                <a:ext cx="5260672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Em que,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f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é função de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em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Logo,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y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está em função de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com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∈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∈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ou seja: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pt-BR" sz="2200" b="1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= </m:t>
                      </m:r>
                      <m:r>
                        <a:rPr lang="pt-BR" sz="2200" b="1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𝒇</m:t>
                      </m:r>
                      <m:r>
                        <a:rPr lang="pt-BR" sz="2200" b="1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pt-BR" sz="2200" b="1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pt-BR" sz="2200" b="1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85E55FA-389D-A2EC-418D-5EB45E018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4019764"/>
                <a:ext cx="5260672" cy="1446550"/>
              </a:xfrm>
              <a:prstGeom prst="rect">
                <a:avLst/>
              </a:prstGeom>
              <a:blipFill>
                <a:blip r:embed="rId4"/>
                <a:stretch>
                  <a:fillRect l="-1506" t="-2101" r="-1506" b="-462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5C583080-F377-0779-00D4-12E5007D75D7}"/>
              </a:ext>
            </a:extLst>
          </p:cNvPr>
          <p:cNvSpPr txBox="1"/>
          <p:nvPr/>
        </p:nvSpPr>
        <p:spPr>
          <a:xfrm>
            <a:off x="5551488" y="604681"/>
            <a:ext cx="2653553" cy="448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Exemplos:</a:t>
            </a:r>
            <a:endParaRPr lang="pt-BR" sz="2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ela 9">
                <a:extLst>
                  <a:ext uri="{FF2B5EF4-FFF2-40B4-BE49-F238E27FC236}">
                    <a16:creationId xmlns:a16="http://schemas.microsoft.com/office/drawing/2014/main" id="{FF4C5914-65F6-CB11-2868-7A4E1EF6846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147566"/>
                  </p:ext>
                </p:extLst>
              </p:nvPr>
            </p:nvGraphicFramePr>
            <p:xfrm>
              <a:off x="5469144" y="1075299"/>
              <a:ext cx="6432039" cy="554431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404329">
                      <a:extLst>
                        <a:ext uri="{9D8B030D-6E8A-4147-A177-3AD203B41FA5}">
                          <a16:colId xmlns:a16="http://schemas.microsoft.com/office/drawing/2014/main" val="2295200364"/>
                        </a:ext>
                      </a:extLst>
                    </a:gridCol>
                    <a:gridCol w="3027710">
                      <a:extLst>
                        <a:ext uri="{9D8B030D-6E8A-4147-A177-3AD203B41FA5}">
                          <a16:colId xmlns:a16="http://schemas.microsoft.com/office/drawing/2014/main" val="4012482551"/>
                        </a:ext>
                      </a:extLst>
                    </a:gridCol>
                  </a:tblGrid>
                  <a:tr h="2561418">
                    <a:tc>
                      <a:txBody>
                        <a:bodyPr/>
                        <a:lstStyle/>
                        <a:p>
                          <a:pPr marR="19685"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R="19685"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R="19685"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R="19685"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9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É uma função, pois cada elemento de </a:t>
                          </a:r>
                          <a14:m>
                            <m:oMath xmlns:m="http://schemas.openxmlformats.org/officeDocument/2006/math">
                              <m:r>
                                <a:rPr lang="pt-BR" sz="19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oMath>
                          </a14:m>
                          <a:r>
                            <a:rPr lang="pt-BR" sz="19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possui, apenas, um correspondente em </a:t>
                          </a:r>
                          <a14:m>
                            <m:oMath xmlns:m="http://schemas.openxmlformats.org/officeDocument/2006/math">
                              <m:r>
                                <a:rPr lang="pt-BR" sz="19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" panose="020B0604020202020204" pitchFamily="34" charset="0"/>
                                </a:rPr>
                                <m:t>𝐵</m:t>
                              </m:r>
                              <m:r>
                                <a:rPr lang="pt-BR" sz="19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" panose="020B0604020202020204" pitchFamily="34" charset="0"/>
                                </a:rPr>
                                <m:t>.</m:t>
                              </m:r>
                            </m:oMath>
                          </a14:m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9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É uma função, pois cada elemento de </a:t>
                          </a:r>
                          <a14:m>
                            <m:oMath xmlns:m="http://schemas.openxmlformats.org/officeDocument/2006/math">
                              <m:r>
                                <a:rPr lang="pt-BR" sz="19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oMath>
                          </a14:m>
                          <a:r>
                            <a:rPr lang="pt-BR" sz="19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possui, apenas, um correspondente em </a:t>
                          </a:r>
                          <a14:m>
                            <m:oMath xmlns:m="http://schemas.openxmlformats.org/officeDocument/2006/math">
                              <m:r>
                                <a:rPr lang="pt-BR" sz="19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" panose="020B0604020202020204" pitchFamily="34" charset="0"/>
                                </a:rPr>
                                <m:t>𝐵</m:t>
                              </m:r>
                              <m:r>
                                <a:rPr lang="pt-BR" sz="19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" panose="020B0604020202020204" pitchFamily="34" charset="0"/>
                                </a:rPr>
                                <m:t>.</m:t>
                              </m:r>
                            </m:oMath>
                          </a14:m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24540315"/>
                      </a:ext>
                    </a:extLst>
                  </a:tr>
                  <a:tr h="2561418">
                    <a:tc>
                      <a:txBody>
                        <a:bodyPr/>
                        <a:lstStyle/>
                        <a:p>
                          <a:pPr marR="19685"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R="19685"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R="19685"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R="19685"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R="19685"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900" kern="1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Não é uma função, pois há um elemento em </a:t>
                          </a:r>
                          <a14:m>
                            <m:oMath xmlns:m="http://schemas.openxmlformats.org/officeDocument/2006/math">
                              <m:r>
                                <a:rPr lang="pt-BR" sz="19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oMath>
                          </a14:m>
                          <a:r>
                            <a:rPr lang="pt-BR" sz="1900" kern="1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que não possui correspondente em </a:t>
                          </a:r>
                          <a14:m>
                            <m:oMath xmlns:m="http://schemas.openxmlformats.org/officeDocument/2006/math">
                              <m:r>
                                <a:rPr lang="pt-BR" sz="19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𝐵</m:t>
                              </m:r>
                              <m:r>
                                <a:rPr lang="pt-BR" sz="19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.</m:t>
                              </m:r>
                            </m:oMath>
                          </a14:m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400" kern="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800" kern="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900" kern="1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Não é uma função, pois há um elemento de </a:t>
                          </a:r>
                          <a14:m>
                            <m:oMath xmlns:m="http://schemas.openxmlformats.org/officeDocument/2006/math">
                              <m:r>
                                <a:rPr lang="pt-BR" sz="19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oMath>
                          </a14:m>
                          <a:r>
                            <a:rPr lang="pt-BR" sz="1900" kern="1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que possui mais de um correspondente em </a:t>
                          </a:r>
                          <a14:m>
                            <m:oMath xmlns:m="http://schemas.openxmlformats.org/officeDocument/2006/math">
                              <m:r>
                                <a:rPr lang="pt-BR" sz="19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𝐵</m:t>
                              </m:r>
                              <m:r>
                                <a:rPr lang="pt-BR" sz="19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.</m:t>
                              </m:r>
                            </m:oMath>
                          </a14:m>
                          <a:endParaRPr lang="pt-BR" sz="19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8362236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ela 9">
                <a:extLst>
                  <a:ext uri="{FF2B5EF4-FFF2-40B4-BE49-F238E27FC236}">
                    <a16:creationId xmlns:a16="http://schemas.microsoft.com/office/drawing/2014/main" id="{FF4C5914-65F6-CB11-2868-7A4E1EF6846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147566"/>
                  </p:ext>
                </p:extLst>
              </p:nvPr>
            </p:nvGraphicFramePr>
            <p:xfrm>
              <a:off x="5469144" y="1075299"/>
              <a:ext cx="6432039" cy="554431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404329">
                      <a:extLst>
                        <a:ext uri="{9D8B030D-6E8A-4147-A177-3AD203B41FA5}">
                          <a16:colId xmlns:a16="http://schemas.microsoft.com/office/drawing/2014/main" val="2295200364"/>
                        </a:ext>
                      </a:extLst>
                    </a:gridCol>
                    <a:gridCol w="3027710">
                      <a:extLst>
                        <a:ext uri="{9D8B030D-6E8A-4147-A177-3AD203B41FA5}">
                          <a16:colId xmlns:a16="http://schemas.microsoft.com/office/drawing/2014/main" val="4012482551"/>
                        </a:ext>
                      </a:extLst>
                    </a:gridCol>
                  </a:tblGrid>
                  <a:tr h="260743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r="-89088" b="-1184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12475" r="-201" b="-1184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24540315"/>
                      </a:ext>
                    </a:extLst>
                  </a:tr>
                  <a:tr h="293687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t="-88797" r="-89088" b="-51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l="-112475" t="-88797" r="-201" b="-51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362236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152" name="Imagem 10" descr="Diagrama&#10;&#10;Descrição gerada automaticamente">
            <a:extLst>
              <a:ext uri="{FF2B5EF4-FFF2-40B4-BE49-F238E27FC236}">
                <a16:creationId xmlns:a16="http://schemas.microsoft.com/office/drawing/2014/main" id="{CC994E75-8BA3-8725-0DCD-DC180A6F6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" t="13795" r="1839" b="6161"/>
          <a:stretch>
            <a:fillRect/>
          </a:stretch>
        </p:blipFill>
        <p:spPr bwMode="auto">
          <a:xfrm>
            <a:off x="5970234" y="1075299"/>
            <a:ext cx="1689260" cy="119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Imagem 9" descr="Desenho animado para crianças&#10;&#10;Descrição gerada automaticamente com confiança média">
            <a:extLst>
              <a:ext uri="{FF2B5EF4-FFF2-40B4-BE49-F238E27FC236}">
                <a16:creationId xmlns:a16="http://schemas.microsoft.com/office/drawing/2014/main" id="{14748629-12E5-B6D5-C3B8-8176F3BDF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4"/>
          <a:stretch>
            <a:fillRect/>
          </a:stretch>
        </p:blipFill>
        <p:spPr bwMode="auto">
          <a:xfrm>
            <a:off x="9384096" y="1075299"/>
            <a:ext cx="1689260" cy="119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Uma imagem contendo Diagrama&#10;&#10;Descrição gerada automaticamente">
            <a:extLst>
              <a:ext uri="{FF2B5EF4-FFF2-40B4-BE49-F238E27FC236}">
                <a16:creationId xmlns:a16="http://schemas.microsoft.com/office/drawing/2014/main" id="{012A7E27-0C00-87F3-F3D4-EB4681628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" t="14166"/>
          <a:stretch>
            <a:fillRect/>
          </a:stretch>
        </p:blipFill>
        <p:spPr bwMode="auto">
          <a:xfrm>
            <a:off x="5970234" y="3865369"/>
            <a:ext cx="1966242" cy="129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iagrama&#10;&#10;Descrição gerada automaticamente">
            <a:extLst>
              <a:ext uri="{FF2B5EF4-FFF2-40B4-BE49-F238E27FC236}">
                <a16:creationId xmlns:a16="http://schemas.microsoft.com/office/drawing/2014/main" id="{175259CC-5D23-D1C4-99B3-097A9E906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1" t="8391" r="3891" b="3326"/>
          <a:stretch>
            <a:fillRect/>
          </a:stretch>
        </p:blipFill>
        <p:spPr bwMode="auto">
          <a:xfrm>
            <a:off x="9384096" y="3737106"/>
            <a:ext cx="2104931" cy="142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5064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70539-2308-3591-DA5D-6CB17ADF5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3842D0F-3B1E-0148-8D44-8CBD624D1CD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0E484E9-D3A3-7AB7-61E7-B41B25A18380}"/>
              </a:ext>
            </a:extLst>
          </p:cNvPr>
          <p:cNvSpPr txBox="1"/>
          <p:nvPr/>
        </p:nvSpPr>
        <p:spPr>
          <a:xfrm>
            <a:off x="208472" y="727295"/>
            <a:ext cx="60945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I. Domínio: </a:t>
            </a:r>
            <a:r>
              <a:rPr lang="pt-BR" sz="2200" b="1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D(f) = A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C9590EA9-BAD9-2E51-EDFD-9B0037AAA5F0}"/>
                  </a:ext>
                </a:extLst>
              </p:cNvPr>
              <p:cNvSpPr txBox="1"/>
              <p:nvPr/>
            </p:nvSpPr>
            <p:spPr>
              <a:xfrm>
                <a:off x="208472" y="1212209"/>
                <a:ext cx="6094562" cy="38164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 domínio de uma função é o conjunto 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para todos os valores em que a função está definida. Em outras palavras, é o conjunto de valores que podemos atribuir à variável independente (geralmente denotada por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) na função.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Na maioria das situações, lidamos com funções dos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→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ou seja, tanto o conjunto domínio quanto o conjunto contradomínio são conjuntos reais. No entanto, podem existir restrições sobre o domínio de uma função.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C9590EA9-BAD9-2E51-EDFD-9B0037AAA5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1212209"/>
                <a:ext cx="6094562" cy="3816429"/>
              </a:xfrm>
              <a:prstGeom prst="rect">
                <a:avLst/>
              </a:prstGeom>
              <a:blipFill>
                <a:blip r:embed="rId2"/>
                <a:stretch>
                  <a:fillRect l="-1300" t="-958" r="-1300" b="-23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EA06B928-9CF9-3961-12EF-BFBD9728D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3" y="5028638"/>
            <a:ext cx="5820587" cy="14956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76708730-A39B-6819-27A0-2DCD498C644A}"/>
                  </a:ext>
                </a:extLst>
              </p:cNvPr>
              <p:cNvSpPr txBox="1"/>
              <p:nvPr/>
            </p:nvSpPr>
            <p:spPr>
              <a:xfrm>
                <a:off x="6303034" y="619520"/>
                <a:ext cx="5680492" cy="23471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Exemplo: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Na função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o domínio exclui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pois, o resultado da divisão de um número, diferente de zero, por zero, não existe. Portanto, o domínio são todos os números reais, exceto zero, ou seja,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𝐷</m:t>
                    </m:r>
                    <m:d>
                      <m:d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e>
                    </m:d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={</m:t>
                    </m:r>
                    <m:sSup>
                      <m:sSup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ℝ</m:t>
                        </m:r>
                      </m:e>
                      <m:sup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p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}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76708730-A39B-6819-27A0-2DCD498C6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619520"/>
                <a:ext cx="5680492" cy="2347181"/>
              </a:xfrm>
              <a:prstGeom prst="rect">
                <a:avLst/>
              </a:prstGeom>
              <a:blipFill>
                <a:blip r:embed="rId4"/>
                <a:stretch>
                  <a:fillRect l="-1395" t="-1558" r="-1395" b="-10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BB902F10-FB02-57A6-CEA8-84D22DDC2D2D}"/>
                  </a:ext>
                </a:extLst>
              </p:cNvPr>
              <p:cNvSpPr txBox="1"/>
              <p:nvPr/>
            </p:nvSpPr>
            <p:spPr>
              <a:xfrm>
                <a:off x="6303034" y="2895708"/>
                <a:ext cx="5680491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II. Contradomínio: </a:t>
                </a:r>
                <a14:m>
                  <m:oMath xmlns:m="http://schemas.openxmlformats.org/officeDocument/2006/math"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𝑪𝑫</m:t>
                    </m:r>
                    <m:d>
                      <m:dPr>
                        <m:ctrlPr>
                          <a:rPr lang="pt-BR" sz="2200" b="1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200" b="1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</m:d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𝑩</m:t>
                    </m:r>
                  </m:oMath>
                </a14:m>
                <a:endParaRPr lang="pt-BR" sz="2200" b="1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 contradomínio de uma função é o conjunto de </a:t>
                </a:r>
                <a:r>
                  <a:rPr lang="pt-BR" sz="2200" b="1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B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todos os possíveis resultados que a função pode adotar. Em outras palavras, é o conjunto de valores que a variável dependente (geralmente denotada por ) pode assumir.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BB902F10-FB02-57A6-CEA8-84D22DDC2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2895708"/>
                <a:ext cx="5680491" cy="2462213"/>
              </a:xfrm>
              <a:prstGeom prst="rect">
                <a:avLst/>
              </a:prstGeom>
              <a:blipFill>
                <a:blip r:embed="rId5"/>
                <a:stretch>
                  <a:fillRect l="-1395" t="-1485" r="-1395" b="-44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48783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8512E-A4C7-BC70-F918-637E7F873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CB4C4D9-C783-E109-006E-4C6ADE207C6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D06720E-64FF-AAAE-DC92-A62E04C35238}"/>
                  </a:ext>
                </a:extLst>
              </p:cNvPr>
              <p:cNvSpPr txBox="1"/>
              <p:nvPr/>
            </p:nvSpPr>
            <p:spPr>
              <a:xfrm>
                <a:off x="163182" y="621532"/>
                <a:ext cx="6113253" cy="15879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Utilizando o exemplo anterior o conjunto contradomínio da função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é todo o conjunto dos números reais, exceto o zero, ou seja,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𝐷</m:t>
                    </m:r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e>
                    </m:d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={</m:t>
                    </m:r>
                    <m:sSup>
                      <m:sSup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ℝ</m:t>
                        </m:r>
                      </m:e>
                      <m:sup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p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}</m:t>
                    </m:r>
                  </m:oMath>
                </a14:m>
                <a:r>
                  <a:rPr lang="pt-BR" sz="2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D06720E-64FF-AAAE-DC92-A62E04C35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82" y="621532"/>
                <a:ext cx="6113253" cy="1587935"/>
              </a:xfrm>
              <a:prstGeom prst="rect">
                <a:avLst/>
              </a:prstGeom>
              <a:blipFill>
                <a:blip r:embed="rId2"/>
                <a:stretch>
                  <a:fillRect l="-1296" t="-2308" r="-1296" b="-73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8647C60-0518-8E94-1042-6C4B82C1C9DC}"/>
                  </a:ext>
                </a:extLst>
              </p:cNvPr>
              <p:cNvSpPr txBox="1"/>
              <p:nvPr/>
            </p:nvSpPr>
            <p:spPr>
              <a:xfrm>
                <a:off x="163182" y="2147240"/>
                <a:ext cx="6094562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Lato-Bold"/>
                  </a:rPr>
                  <a:t>III. Imagem: </a:t>
                </a:r>
                <a14:m>
                  <m:oMath xmlns:m="http://schemas.openxmlformats.org/officeDocument/2006/math"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</a:rPr>
                      <m:t>𝑰𝒎</m:t>
                    </m:r>
                    <m:d>
                      <m:dPr>
                        <m:ctrlPr>
                          <a:rPr lang="pt-BR" sz="2200" b="1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1" i="1" u="none" strike="noStrike" baseline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d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endParaRPr lang="pt-BR" sz="2200" b="1" i="0" u="none" strike="noStrike" baseline="0" dirty="0">
                  <a:latin typeface="Lato-Bold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Lato-Regular"/>
                  </a:rPr>
                  <a:t>A imagem de uma função é o conjunto de todos os</a:t>
                </a:r>
                <a:r>
                  <a:rPr lang="pt-BR" sz="2200" b="0" i="0" u="none" strike="noStrike" dirty="0">
                    <a:latin typeface="Lato-Regular"/>
                  </a:rPr>
                  <a:t> </a:t>
                </a:r>
                <a:r>
                  <a:rPr lang="pt-BR" sz="2200" b="0" i="0" u="none" strike="noStrike" baseline="0" dirty="0">
                    <a:latin typeface="Lato-Regular"/>
                  </a:rPr>
                  <a:t>elementos de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pt-BR" sz="2200" b="0" i="0" u="none" strike="noStrike" baseline="0" dirty="0">
                    <a:latin typeface="Lato-Regular"/>
                  </a:rPr>
                  <a:t> que estão relacionados ao domínio . Em outras palavras, é o conjunto de todos os valores que a variável dependente pode assumir depois de aplicar a função a todos os valores no domínio.</a:t>
                </a:r>
                <a:endParaRPr lang="pt-BR" sz="2200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8647C60-0518-8E94-1042-6C4B82C1C9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82" y="2147240"/>
                <a:ext cx="6094562" cy="2462213"/>
              </a:xfrm>
              <a:prstGeom prst="rect">
                <a:avLst/>
              </a:prstGeom>
              <a:blipFill>
                <a:blip r:embed="rId3"/>
                <a:stretch>
                  <a:fillRect l="-1300" t="-1733" r="-1300" b="-37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>
            <a:extLst>
              <a:ext uri="{FF2B5EF4-FFF2-40B4-BE49-F238E27FC236}">
                <a16:creationId xmlns:a16="http://schemas.microsoft.com/office/drawing/2014/main" id="{9DC29E25-11DF-6829-1158-F613776AABBA}"/>
              </a:ext>
            </a:extLst>
          </p:cNvPr>
          <p:cNvSpPr txBox="1"/>
          <p:nvPr/>
        </p:nvSpPr>
        <p:spPr>
          <a:xfrm>
            <a:off x="163181" y="4527763"/>
            <a:ext cx="611325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Portanto, enquanto o domínio se refere aos valores do conjunto , e o contradomínio se refere aos valores de , a imagem é um subconjunto de (contradomínio), formado por todos os valores correspondentes ao conjunto (domínio).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AF5D2BDC-3992-B11E-57F0-EF735AD8B35F}"/>
                  </a:ext>
                </a:extLst>
              </p:cNvPr>
              <p:cNvSpPr txBox="1"/>
              <p:nvPr/>
            </p:nvSpPr>
            <p:spPr>
              <a:xfrm>
                <a:off x="6321725" y="559305"/>
                <a:ext cx="5707093" cy="15879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Na função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a imagem é o conjunto de todos os números reais, exceto zero, porque a função nunca produzirá zero como resultado, ou seja,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𝐼𝑚</m:t>
                    </m:r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e>
                    </m:d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={</m:t>
                    </m:r>
                    <m:sSup>
                      <m:sSup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ℝ</m:t>
                        </m:r>
                      </m:e>
                      <m:sup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p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}</m:t>
                    </m:r>
                  </m:oMath>
                </a14:m>
                <a:r>
                  <a:rPr lang="pt-BR" sz="2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AF5D2BDC-3992-B11E-57F0-EF735AD8B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725" y="559305"/>
                <a:ext cx="5707093" cy="1587935"/>
              </a:xfrm>
              <a:prstGeom prst="rect">
                <a:avLst/>
              </a:prstGeom>
              <a:blipFill>
                <a:blip r:embed="rId4"/>
                <a:stretch>
                  <a:fillRect l="-1389" r="-1389" b="-73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>
            <a:extLst>
              <a:ext uri="{FF2B5EF4-FFF2-40B4-BE49-F238E27FC236}">
                <a16:creationId xmlns:a16="http://schemas.microsoft.com/office/drawing/2014/main" id="{30645267-3E60-F061-3C67-B738FE531AB8}"/>
              </a:ext>
            </a:extLst>
          </p:cNvPr>
          <p:cNvSpPr txBox="1"/>
          <p:nvPr/>
        </p:nvSpPr>
        <p:spPr>
          <a:xfrm>
            <a:off x="6321724" y="2147240"/>
            <a:ext cx="57070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Exemplo: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1DF786AD-B2D9-6618-8998-3272476D3C9B}"/>
                  </a:ext>
                </a:extLst>
              </p:cNvPr>
              <p:cNvSpPr txBox="1"/>
              <p:nvPr/>
            </p:nvSpPr>
            <p:spPr>
              <a:xfrm>
                <a:off x="6303034" y="2578127"/>
                <a:ext cx="570709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Dados os conjuntos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={1;2;3}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e </a:t>
                </a:r>
                <a:br>
                  <a:rPr lang="pt-BR" sz="2200" b="0" i="1" u="none" strike="noStrike" baseline="0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={1;2;3;4;5;6;7;8;9;10}</m:t>
                    </m:r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a relação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1DF786AD-B2D9-6618-8998-3272476D3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2578127"/>
                <a:ext cx="5707093" cy="1107996"/>
              </a:xfrm>
              <a:prstGeom prst="rect">
                <a:avLst/>
              </a:prstGeom>
              <a:blipFill>
                <a:blip r:embed="rId5"/>
                <a:stretch>
                  <a:fillRect l="-1389" t="-3297" r="-1389" b="-1044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FC320DCF-91AE-DDA2-3B6C-8122D3B72C01}"/>
                  </a:ext>
                </a:extLst>
              </p:cNvPr>
              <p:cNvSpPr txBox="1"/>
              <p:nvPr/>
            </p:nvSpPr>
            <p:spPr>
              <a:xfrm>
                <a:off x="6303034" y="3828794"/>
                <a:ext cx="5707092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Determine: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a) O domínio, o contradomínio e a imagem dessa relação.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• O </a:t>
                </a:r>
                <a:r>
                  <a:rPr lang="pt-BR" sz="2200" b="1" i="0" u="sng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domínio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da relação </a:t>
                </a:r>
                <a:r>
                  <a:rPr lang="pt-BR" sz="2200" b="1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y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é representado pelo conjunto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portanto: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FC320DCF-91AE-DDA2-3B6C-8122D3B72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3828794"/>
                <a:ext cx="5707092" cy="1785104"/>
              </a:xfrm>
              <a:prstGeom prst="rect">
                <a:avLst/>
              </a:prstGeom>
              <a:blipFill>
                <a:blip r:embed="rId6"/>
                <a:stretch>
                  <a:fillRect l="-1389" t="-2048" r="-1389" b="-64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DEBA84B6-CE76-D43A-9471-70180A6AB551}"/>
                  </a:ext>
                </a:extLst>
              </p:cNvPr>
              <p:cNvSpPr txBox="1"/>
              <p:nvPr/>
            </p:nvSpPr>
            <p:spPr>
              <a:xfrm>
                <a:off x="6321722" y="5613898"/>
                <a:ext cx="5661800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)={1;2;3}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pt-BR" sz="2200" dirty="0"/>
              </a:p>
            </p:txBody>
          </p:sp>
        </mc:Choice>
        <mc:Fallback xmlns="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DEBA84B6-CE76-D43A-9471-70180A6AB5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722" y="5613898"/>
                <a:ext cx="5661800" cy="430887"/>
              </a:xfrm>
              <a:prstGeom prst="rect">
                <a:avLst/>
              </a:prstGeom>
              <a:blipFill>
                <a:blip r:embed="rId7"/>
                <a:stretch>
                  <a:fillRect l="-108" b="-154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71069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8999-E0F9-C51B-9E01-747967DBB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17BD257-01F9-C1E8-E124-65325363CDF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D40FCBA-BEF9-ACC8-550D-C25EC6526078}"/>
                  </a:ext>
                </a:extLst>
              </p:cNvPr>
              <p:cNvSpPr txBox="1"/>
              <p:nvPr/>
            </p:nvSpPr>
            <p:spPr>
              <a:xfrm>
                <a:off x="208472" y="576383"/>
                <a:ext cx="6094562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• O </a:t>
                </a:r>
                <a:r>
                  <a:rPr lang="pt-BR" sz="2200" b="1" i="0" u="sng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contradomínio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da relação </a:t>
                </a:r>
                <a14:m>
                  <m:oMath xmlns:m="http://schemas.openxmlformats.org/officeDocument/2006/math"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é representado pelo conjunto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portanto: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𝐶𝐷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)={1;2;3;4;5;6;7;8;9;10}</m:t>
                      </m:r>
                    </m:oMath>
                  </m:oMathPara>
                </a14:m>
                <a:endParaRPr lang="pt-BR" sz="22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• O </a:t>
                </a:r>
                <a:r>
                  <a:rPr lang="pt-BR" sz="2200" b="1" i="0" u="sng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conjunto imagem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sempre está contido no conjunto contradomínio, porém, não significa que seja igual a ele. Calculando</a:t>
                </a:r>
                <a:b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+1 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para cada</a:t>
                </a:r>
                <a:r>
                  <a:rPr lang="pt-BR" sz="2200" b="0" i="0" u="none" strike="noStrike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0" i="1" u="none" strike="noStrike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∈</m:t>
                    </m:r>
                    <m:r>
                      <a:rPr lang="pt-BR" sz="2200" b="0" i="1" u="none" strike="noStrike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D40FCBA-BEF9-ACC8-550D-C25EC65260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576383"/>
                <a:ext cx="6094562" cy="2462213"/>
              </a:xfrm>
              <a:prstGeom prst="rect">
                <a:avLst/>
              </a:prstGeom>
              <a:blipFill>
                <a:blip r:embed="rId2"/>
                <a:stretch>
                  <a:fillRect l="-1300" t="-1489" r="-1300" b="-44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53B6D000-F750-40DF-D725-8A1E20EEA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38" y="3004570"/>
            <a:ext cx="5010849" cy="16861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DFC9B88-5481-D61B-9431-D12CC832C9E6}"/>
                  </a:ext>
                </a:extLst>
              </p:cNvPr>
              <p:cNvSpPr txBox="1"/>
              <p:nvPr/>
            </p:nvSpPr>
            <p:spPr>
              <a:xfrm>
                <a:off x="208472" y="4656704"/>
                <a:ext cx="6094562" cy="2031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Neste caso o conjunto imagem é </a:t>
                </a:r>
                <a:br>
                  <a:rPr lang="pt-BR" sz="2100" b="0" i="1" u="none" strike="noStrike" baseline="0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</a:rPr>
                      <m:t>𝐼𝑚</m:t>
                    </m:r>
                    <m:d>
                      <m:dPr>
                        <m:ctrlPr>
                          <a:rPr lang="pt-BR" sz="21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100" b="0" i="1" u="none" strike="noStrike" baseline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</a:rPr>
                      <m:t>={3;5;7}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b) A relação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é uma função?</a:t>
                </a:r>
              </a:p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Sim. Para cada </a:t>
                </a:r>
                <a14:m>
                  <m:oMath xmlns:m="http://schemas.openxmlformats.org/officeDocument/2006/math">
                    <m:r>
                      <a:rPr lang="pt-BR" sz="21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1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∈</m:t>
                    </m:r>
                    <m:r>
                      <a:rPr lang="pt-BR" sz="21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há </a:t>
                </a:r>
                <a:r>
                  <a:rPr lang="pt-BR" sz="21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um único </a:t>
                </a:r>
                <a14:m>
                  <m:oMath xmlns:m="http://schemas.openxmlformats.org/officeDocument/2006/math">
                    <m:r>
                      <a:rPr lang="pt-BR" sz="2100" b="1" i="1" u="none" strike="noStrike" baseline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pt-BR" sz="21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dado por </a:t>
                </a:r>
                <a14:m>
                  <m:oMath xmlns:m="http://schemas.openxmlformats.org/officeDocument/2006/math">
                    <m:r>
                      <a:rPr lang="pt-BR" sz="21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1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pt-BR" sz="21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1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Portanto,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é uma função afim de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DFC9B88-5481-D61B-9431-D12CC832C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4656704"/>
                <a:ext cx="6094562" cy="2031325"/>
              </a:xfrm>
              <a:prstGeom prst="rect">
                <a:avLst/>
              </a:prstGeom>
              <a:blipFill>
                <a:blip r:embed="rId4"/>
                <a:stretch>
                  <a:fillRect l="-1200" t="-1802" r="-1200" b="-48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E89767BF-BE48-E237-6D58-37952FACC5E5}"/>
                  </a:ext>
                </a:extLst>
              </p:cNvPr>
              <p:cNvSpPr txBox="1"/>
              <p:nvPr/>
            </p:nvSpPr>
            <p:spPr>
              <a:xfrm>
                <a:off x="6303034" y="629910"/>
                <a:ext cx="5680492" cy="45515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100" b="1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FUNÇÃO DO 1º GRAU</a:t>
                </a:r>
              </a:p>
              <a:p>
                <a:pPr algn="just"/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Chama-se função polinomial do </a:t>
                </a:r>
                <a:r>
                  <a:rPr lang="pt-BR" sz="21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° grau (também chamada de Função Afim), qualquer função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de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dada por uma lei da formação </a:t>
                </a:r>
                <a14:m>
                  <m:oMath xmlns:m="http://schemas.openxmlformats.org/officeDocument/2006/math">
                    <m:r>
                      <a:rPr lang="pt-BR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pt-BR" sz="2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pt-BR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sz="21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𝑎𝑥</m:t>
                    </m:r>
                    <m:r>
                      <a:rPr lang="pt-BR" sz="21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pt-BR" sz="21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onde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são números reais dados e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≠0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Na função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sz="21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sz="2100" b="0" i="1" u="none" strike="noStrike" baseline="0" smtClean="0">
                        <a:solidFill>
                          <a:srgbClr val="D60093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1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pt-BR" sz="2100" b="0" i="1" u="none" strike="noStrike" baseline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o número </a:t>
                </a:r>
                <a14:m>
                  <m:oMath xmlns:m="http://schemas.openxmlformats.org/officeDocument/2006/math">
                    <m:r>
                      <a:rPr lang="pt-BR" sz="2100" i="1">
                        <a:solidFill>
                          <a:srgbClr val="D60093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é chamado de </a:t>
                </a:r>
                <a:r>
                  <a:rPr lang="pt-BR" sz="2100" b="1" i="0" u="none" strike="noStrike" baseline="0" dirty="0">
                    <a:solidFill>
                      <a:srgbClr val="D6009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coeficiente angular </a:t>
                </a:r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 o número </a:t>
                </a:r>
                <a14:m>
                  <m:oMath xmlns:m="http://schemas.openxmlformats.org/officeDocument/2006/math">
                    <m:r>
                      <a:rPr lang="pt-BR" sz="21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é chamado </a:t>
                </a:r>
                <a:r>
                  <a:rPr lang="pt-BR" sz="2100" b="1" i="0" u="none" strike="noStrike" baseline="0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coeficiente linear</a:t>
                </a:r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100" b="1" i="0" u="none" strike="noStrike" baseline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100" b="1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Exemplos: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1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) = </m:t>
                    </m:r>
                    <m:r>
                      <a:rPr lang="pt-BR" sz="21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𝟓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1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 </m:t>
                    </m:r>
                    <m:r>
                      <a:rPr lang="pt-BR" sz="21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 </m:t>
                    </m:r>
                  </m:oMath>
                </a14:m>
                <a:r>
                  <a:rPr lang="pt-BR" sz="21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onde</a:t>
                </a:r>
                <a14:m>
                  <m:oMath xmlns:m="http://schemas.openxmlformats.org/officeDocument/2006/math"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1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1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1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𝟓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1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  <m:r>
                      <a:rPr lang="pt-BR" sz="21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− </m:t>
                    </m:r>
                    <m:r>
                      <a:rPr lang="pt-BR" sz="21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r>
                  <a:rPr lang="pt-BR" sz="21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1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) = </m:t>
                    </m:r>
                    <m:r>
                      <a:rPr lang="pt-BR" sz="21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1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1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 </m:t>
                    </m:r>
                    <m:r>
                      <a:rPr lang="pt-BR" sz="21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𝟕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 </m:t>
                    </m:r>
                  </m:oMath>
                </a14:m>
                <a:r>
                  <a:rPr lang="pt-BR" sz="21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onde</a:t>
                </a:r>
                <a14:m>
                  <m:oMath xmlns:m="http://schemas.openxmlformats.org/officeDocument/2006/math"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1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1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−</m:t>
                    </m:r>
                    <m:r>
                      <a:rPr lang="pt-BR" sz="21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1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  <m:r>
                      <a:rPr lang="pt-BR" sz="21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− </m:t>
                    </m:r>
                    <m:r>
                      <a:rPr lang="pt-BR" sz="21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𝟕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1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) = </m:t>
                    </m:r>
                    <m:r>
                      <a:rPr lang="pt-BR" sz="21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𝟏𝟏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 </m:t>
                    </m:r>
                  </m:oMath>
                </a14:m>
                <a:r>
                  <a:rPr lang="pt-BR" sz="21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onde</a:t>
                </a:r>
                <a14:m>
                  <m:oMath xmlns:m="http://schemas.openxmlformats.org/officeDocument/2006/math"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1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1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1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𝟏𝟏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1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  <m:r>
                      <a:rPr lang="pt-BR" sz="21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1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E89767BF-BE48-E237-6D58-37952FACC5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629910"/>
                <a:ext cx="5680492" cy="4551502"/>
              </a:xfrm>
              <a:prstGeom prst="rect">
                <a:avLst/>
              </a:prstGeom>
              <a:blipFill>
                <a:blip r:embed="rId5"/>
                <a:stretch>
                  <a:fillRect l="-1288" t="-803" r="-1288" b="-14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A44DB61F-DF46-EF66-6E02-5F5680604596}"/>
                  </a:ext>
                </a:extLst>
              </p:cNvPr>
              <p:cNvSpPr txBox="1"/>
              <p:nvPr/>
            </p:nvSpPr>
            <p:spPr>
              <a:xfrm>
                <a:off x="6303038" y="5177461"/>
                <a:ext cx="5680488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1" i="0" u="none" strike="noStrike" baseline="0" dirty="0">
                    <a:latin typeface="Lato-Bold"/>
                  </a:rPr>
                  <a:t>Obs: </a:t>
                </a:r>
                <a:r>
                  <a:rPr lang="pt-BR" sz="2100" b="0" i="0" u="none" strike="noStrike" baseline="0" dirty="0">
                    <a:latin typeface="Lato-Regular"/>
                  </a:rPr>
                  <a:t>Quando </a:t>
                </a:r>
                <a14:m>
                  <m:oMath xmlns:m="http://schemas.openxmlformats.org/officeDocument/2006/math">
                    <m:r>
                      <a:rPr lang="pt-BR" sz="2100" b="1" i="1" u="none" strike="noStrike" baseline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pt-BR" sz="2100" b="1" i="1" u="none" strike="noStrike" baseline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2100" b="1" i="1" u="none" strike="noStrike" baseline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pt-BR" sz="2100" b="0" i="0" u="none" strike="noStrike" baseline="0" dirty="0">
                    <a:latin typeface="Lato-Regular"/>
                  </a:rPr>
                  <a:t> a função é chamada de </a:t>
                </a:r>
                <a:r>
                  <a:rPr lang="pt-BR" sz="2100" b="1" i="1" u="none" strike="noStrike" baseline="0" dirty="0">
                    <a:latin typeface="Lato-BoldItalic"/>
                  </a:rPr>
                  <a:t>função linear </a:t>
                </a:r>
                <a:r>
                  <a:rPr lang="pt-BR" sz="2100" b="0" i="0" u="none" strike="noStrike" baseline="0" dirty="0">
                    <a:latin typeface="Lato-Regular"/>
                  </a:rPr>
                  <a:t>pois o termo independente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pt-BR" sz="2100" b="1" i="1" u="none" strike="noStrike" baseline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sz="2100" b="0" i="0" u="none" strike="noStrike" baseline="0" dirty="0">
                    <a:latin typeface="Lato-Regular"/>
                  </a:rPr>
                  <a:t> da função é a ordenada do ponto em que o gráfico corta o eixo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pt-BR" sz="2100" b="0" i="0" u="none" strike="noStrike" baseline="0" dirty="0">
                    <a:latin typeface="Lato-Regular"/>
                  </a:rPr>
                  <a:t>, na origem.</a:t>
                </a:r>
                <a:endParaRPr lang="pt-BR" sz="2100" dirty="0"/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A44DB61F-DF46-EF66-6E02-5F56806045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8" y="5177461"/>
                <a:ext cx="5680488" cy="1384995"/>
              </a:xfrm>
              <a:prstGeom prst="rect">
                <a:avLst/>
              </a:prstGeom>
              <a:blipFill>
                <a:blip r:embed="rId6"/>
                <a:stretch>
                  <a:fillRect l="-1288" t="-3070" r="-1288" b="-657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6916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7D55C-89FD-F2B5-D1A8-960FF00B9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37402F1-D3ED-92C8-AE2E-088AF959D6E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AECF905C-A86D-7BE5-88BD-841E723FD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40" y="641002"/>
            <a:ext cx="6008462" cy="2015933"/>
          </a:xfrm>
          <a:prstGeom prst="rect">
            <a:avLst/>
          </a:prstGeom>
        </p:spPr>
      </p:pic>
      <p:pic>
        <p:nvPicPr>
          <p:cNvPr id="5" name="Imagem 4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75012C3D-639E-B192-4B70-493838A5B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40" y="2706206"/>
            <a:ext cx="1782238" cy="7486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B93497B-B3DD-C4F7-15F6-86F77C8BFF2C}"/>
              </a:ext>
            </a:extLst>
          </p:cNvPr>
          <p:cNvSpPr txBox="1"/>
          <p:nvPr/>
        </p:nvSpPr>
        <p:spPr>
          <a:xfrm>
            <a:off x="192340" y="3454878"/>
            <a:ext cx="609456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Aplicação para funções crescentes:</a:t>
            </a:r>
          </a:p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Tauany chamou um carro por aplicativo para ir ao trabalho. A empresa cobra uma taxa de embarque de R$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4,00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R$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2,50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quilômetro rodado durante a corrida.</a:t>
            </a:r>
          </a:p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a quantidade de quilômetros rodados na viagem e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preço total em reais, é possível analisar a situação. Observe: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C4B0EBA-9698-02DE-3972-B419220ABD82}"/>
                  </a:ext>
                </a:extLst>
              </p:cNvPr>
              <p:cNvSpPr txBox="1"/>
              <p:nvPr/>
            </p:nvSpPr>
            <p:spPr>
              <a:xfrm>
                <a:off x="6319167" y="641002"/>
                <a:ext cx="5680492" cy="5463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Modelagem da função</a:t>
                </a:r>
              </a:p>
              <a:p>
                <a:pPr algn="just"/>
                <a:r>
                  <a:rPr lang="pt-BR" sz="20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Custo </a:t>
                </a:r>
                <a:r>
                  <a:rPr lang="pt-BR" sz="20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total = custo variável por km + custo fixo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Logo,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= 2,5 ∙ </m:t>
                      </m:r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+ 4</m:t>
                      </m:r>
                    </m:oMath>
                  </m:oMathPara>
                </a14:m>
                <a:endParaRPr lang="pt-BR" sz="2200" b="0" i="1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Interpretação dos coeficientes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Coeficiente angular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2,5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→ 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 cada km rodado aumenta</a:t>
                </a:r>
                <a:r>
                  <a:rPr lang="pt-BR" sz="2100" b="0" i="0" u="none" strike="noStrike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100" b="0" i="1" u="none" strike="noStrike" baseline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$ 2,50.</m:t>
                    </m:r>
                  </m:oMath>
                </a14:m>
                <a:endParaRPr lang="pt-BR" sz="21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&gt; 0 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→ Função crescente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Coeficiente linear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4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→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preço da taxa inicial da corrida.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Valor da função quando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=0.</m:t>
                    </m:r>
                  </m:oMath>
                </a14:m>
                <a:endParaRPr lang="pt-BR" sz="22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Raíz da função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Chamamos de zero ou raiz da função polinomial do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° grau o número real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tal que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 = 0.</m:t>
                    </m:r>
                  </m:oMath>
                </a14:m>
                <a:endParaRPr lang="pt-BR" sz="22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Para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2,5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+4</m:t>
                    </m:r>
                  </m:oMath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C4B0EBA-9698-02DE-3972-B419220AB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9167" y="641002"/>
                <a:ext cx="5680492" cy="5463034"/>
              </a:xfrm>
              <a:prstGeom prst="rect">
                <a:avLst/>
              </a:prstGeom>
              <a:blipFill>
                <a:blip r:embed="rId4"/>
                <a:stretch>
                  <a:fillRect l="-1396" t="-670" r="-1504" b="-14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76521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29856-B8D8-358B-D5BE-95E1050A8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2AC9057-D3CB-A1C7-F822-40FDF5A9C23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4FD2DF41-E9EC-1E46-1679-21211841CEF3}"/>
              </a:ext>
            </a:extLst>
          </p:cNvPr>
          <p:cNvSpPr txBox="1"/>
          <p:nvPr/>
        </p:nvSpPr>
        <p:spPr>
          <a:xfrm>
            <a:off x="269967" y="449603"/>
            <a:ext cx="11631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Temos: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Forma, Quadrado&#10;&#10;O conteúdo gerado por IA pode estar incorreto.">
            <a:extLst>
              <a:ext uri="{FF2B5EF4-FFF2-40B4-BE49-F238E27FC236}">
                <a16:creationId xmlns:a16="http://schemas.microsoft.com/office/drawing/2014/main" id="{FAD2D9ED-BD14-4943-38DF-CC6DE65A1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32" y="880489"/>
            <a:ext cx="5681929" cy="16346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E221E6D9-E2CE-6528-D247-AF2665D169BF}"/>
                  </a:ext>
                </a:extLst>
              </p:cNvPr>
              <p:cNvSpPr txBox="1"/>
              <p:nvPr/>
            </p:nvSpPr>
            <p:spPr>
              <a:xfrm>
                <a:off x="208471" y="2573741"/>
                <a:ext cx="6094562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   Este zero não pertence ao domínio do contexto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≥ 0); 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neste caso, serve para esboçar o gráfico.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E221E6D9-E2CE-6528-D247-AF2665D16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1" y="2573741"/>
                <a:ext cx="6094562" cy="1107996"/>
              </a:xfrm>
              <a:prstGeom prst="rect">
                <a:avLst/>
              </a:prstGeom>
              <a:blipFill>
                <a:blip r:embed="rId3"/>
                <a:stretch>
                  <a:fillRect l="-1300" t="-3297" r="-1300" b="-109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>
            <a:extLst>
              <a:ext uri="{FF2B5EF4-FFF2-40B4-BE49-F238E27FC236}">
                <a16:creationId xmlns:a16="http://schemas.microsoft.com/office/drawing/2014/main" id="{812F5740-E42D-3DA2-134F-FB4C564BAC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033" y="2664131"/>
            <a:ext cx="333422" cy="2953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75FE0A1C-1BB4-C393-FB7B-9D7983960B5C}"/>
                  </a:ext>
                </a:extLst>
              </p:cNvPr>
              <p:cNvSpPr txBox="1"/>
              <p:nvPr/>
            </p:nvSpPr>
            <p:spPr>
              <a:xfrm>
                <a:off x="207033" y="3640468"/>
                <a:ext cx="6096000" cy="2800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Representação gráfica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 situação descrita é representada por uma 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função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º grau, pois o polinômio que a modela possui 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duas variáveis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 conjunto de valores que atribuídos a </a:t>
                </a:r>
                <a:r>
                  <a:rPr lang="pt-BR" sz="2200" b="1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x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ou a </a:t>
                </a:r>
                <a:r>
                  <a:rPr lang="pt-BR" sz="2200" b="1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y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que satisfazem a igualdade, é o conjunto solução, neste caso, representado pelo par ordenado (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x ; y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). Observe: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75FE0A1C-1BB4-C393-FB7B-9D7983960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33" y="3640468"/>
                <a:ext cx="6096000" cy="2800767"/>
              </a:xfrm>
              <a:prstGeom prst="rect">
                <a:avLst/>
              </a:prstGeom>
              <a:blipFill>
                <a:blip r:embed="rId5"/>
                <a:stretch>
                  <a:fillRect l="-1300" t="-1304" r="-1300" b="-36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ixaDeTexto 15">
            <a:extLst>
              <a:ext uri="{FF2B5EF4-FFF2-40B4-BE49-F238E27FC236}">
                <a16:creationId xmlns:a16="http://schemas.microsoft.com/office/drawing/2014/main" id="{CC983F20-14D2-D313-8116-CEA63DA62328}"/>
              </a:ext>
            </a:extLst>
          </p:cNvPr>
          <p:cNvSpPr txBox="1"/>
          <p:nvPr/>
        </p:nvSpPr>
        <p:spPr>
          <a:xfrm>
            <a:off x="6361888" y="4820004"/>
            <a:ext cx="562307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Como existe uma infinidade de pontos que podem satisfazer a igualdade, podemos representar o conjunto de </a:t>
            </a:r>
            <a:r>
              <a:rPr lang="pt-BR" sz="2200" b="0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os pontos no plano cartesiano, por meio de uma </a:t>
            </a:r>
            <a:r>
              <a:rPr lang="pt-BR" sz="2200" b="0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reta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ela 2">
                <a:extLst>
                  <a:ext uri="{FF2B5EF4-FFF2-40B4-BE49-F238E27FC236}">
                    <a16:creationId xmlns:a16="http://schemas.microsoft.com/office/drawing/2014/main" id="{6B1BDC90-F1F5-F641-1D3D-DAAB26174C9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34191876"/>
                  </p:ext>
                </p:extLst>
              </p:nvPr>
            </p:nvGraphicFramePr>
            <p:xfrm>
              <a:off x="6465154" y="756693"/>
              <a:ext cx="5416545" cy="381487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75884">
                      <a:extLst>
                        <a:ext uri="{9D8B030D-6E8A-4147-A177-3AD203B41FA5}">
                          <a16:colId xmlns:a16="http://schemas.microsoft.com/office/drawing/2014/main" val="2587200135"/>
                        </a:ext>
                      </a:extLst>
                    </a:gridCol>
                    <a:gridCol w="2687082">
                      <a:extLst>
                        <a:ext uri="{9D8B030D-6E8A-4147-A177-3AD203B41FA5}">
                          <a16:colId xmlns:a16="http://schemas.microsoft.com/office/drawing/2014/main" val="3108486409"/>
                        </a:ext>
                      </a:extLst>
                    </a:gridCol>
                    <a:gridCol w="1453579">
                      <a:extLst>
                        <a:ext uri="{9D8B030D-6E8A-4147-A177-3AD203B41FA5}">
                          <a16:colId xmlns:a16="http://schemas.microsoft.com/office/drawing/2014/main" val="3296580057"/>
                        </a:ext>
                      </a:extLst>
                    </a:gridCol>
                  </a:tblGrid>
                  <a:tr h="660419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b="1" kern="100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Valor de </a:t>
                          </a:r>
                          <a14:m>
                            <m:oMath xmlns:m="http://schemas.openxmlformats.org/officeDocument/2006/math"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pt-BR" sz="18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1E4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b="1" kern="1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Relação </a:t>
                          </a:r>
                          <a14:m>
                            <m:oMath xmlns:m="http://schemas.openxmlformats.org/officeDocument/2006/math"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𝒚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</m:oMath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1E4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b="1" kern="1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Par ordenado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1E4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8763333"/>
                      </a:ext>
                    </a:extLst>
                  </a:tr>
                  <a:tr h="446000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=2,5⋅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−3</m:t>
                                    </m:r>
                                  </m:e>
                                </m:d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+4=−3,5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−3 ; −3,5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41904171"/>
                      </a:ext>
                    </a:extLst>
                  </a:tr>
                  <a:tr h="446000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=2,5⋅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−2</m:t>
                                    </m:r>
                                  </m:e>
                                </m:d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+4=−1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−2 ; −1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32754835"/>
                      </a:ext>
                    </a:extLst>
                  </a:tr>
                  <a:tr h="446000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=2,5⋅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+4=1,5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−1 ; 1,5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69978951"/>
                      </a:ext>
                    </a:extLst>
                  </a:tr>
                  <a:tr h="319316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=2,5⋅0+4=4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0 ; 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10632864"/>
                      </a:ext>
                    </a:extLst>
                  </a:tr>
                  <a:tr h="446000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=2,5⋅1+4=6,5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1 ; 6,5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33792167"/>
                      </a:ext>
                    </a:extLst>
                  </a:tr>
                  <a:tr h="319316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=2,5⋅2+4=9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2 ; 9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3685443"/>
                      </a:ext>
                    </a:extLst>
                  </a:tr>
                  <a:tr h="446000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=2,5⋅3+4=11,5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3 ; 11,5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260288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ela 2">
                <a:extLst>
                  <a:ext uri="{FF2B5EF4-FFF2-40B4-BE49-F238E27FC236}">
                    <a16:creationId xmlns:a16="http://schemas.microsoft.com/office/drawing/2014/main" id="{6B1BDC90-F1F5-F641-1D3D-DAAB26174C9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34191876"/>
                  </p:ext>
                </p:extLst>
              </p:nvPr>
            </p:nvGraphicFramePr>
            <p:xfrm>
              <a:off x="6465154" y="756693"/>
              <a:ext cx="5416545" cy="381487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75884">
                      <a:extLst>
                        <a:ext uri="{9D8B030D-6E8A-4147-A177-3AD203B41FA5}">
                          <a16:colId xmlns:a16="http://schemas.microsoft.com/office/drawing/2014/main" val="2587200135"/>
                        </a:ext>
                      </a:extLst>
                    </a:gridCol>
                    <a:gridCol w="2687082">
                      <a:extLst>
                        <a:ext uri="{9D8B030D-6E8A-4147-A177-3AD203B41FA5}">
                          <a16:colId xmlns:a16="http://schemas.microsoft.com/office/drawing/2014/main" val="3108486409"/>
                        </a:ext>
                      </a:extLst>
                    </a:gridCol>
                    <a:gridCol w="1453579">
                      <a:extLst>
                        <a:ext uri="{9D8B030D-6E8A-4147-A177-3AD203B41FA5}">
                          <a16:colId xmlns:a16="http://schemas.microsoft.com/office/drawing/2014/main" val="3296580057"/>
                        </a:ext>
                      </a:extLst>
                    </a:gridCol>
                  </a:tblGrid>
                  <a:tr h="660419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52" t="-4630" r="-325238" b="-4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8073" t="-4630" r="-54875" b="-4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b="1" kern="1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Par ordenado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1E4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8763333"/>
                      </a:ext>
                    </a:extLst>
                  </a:tr>
                  <a:tr h="580263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52" t="-117708" r="-325238" b="-44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8073" t="-117708" r="-54875" b="-44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73222" t="-117708" r="-1255" b="-443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1904171"/>
                      </a:ext>
                    </a:extLst>
                  </a:tr>
                  <a:tr h="4460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52" t="-286301" r="-325238" b="-4835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8073" t="-286301" r="-54875" b="-4835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73222" t="-286301" r="-1255" b="-4835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32754835"/>
                      </a:ext>
                    </a:extLst>
                  </a:tr>
                  <a:tr h="4460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52" t="-386301" r="-325238" b="-3835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8073" t="-386301" r="-54875" b="-3835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73222" t="-386301" r="-1255" b="-3835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69978951"/>
                      </a:ext>
                    </a:extLst>
                  </a:tr>
                  <a:tr h="39509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52" t="-546154" r="-325238" b="-33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8073" t="-546154" r="-54875" b="-33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73222" t="-546154" r="-1255" b="-33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0632864"/>
                      </a:ext>
                    </a:extLst>
                  </a:tr>
                  <a:tr h="4460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52" t="-575342" r="-325238" b="-1945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8073" t="-575342" r="-54875" b="-1945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73222" t="-575342" r="-1255" b="-1945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3792167"/>
                      </a:ext>
                    </a:extLst>
                  </a:tr>
                  <a:tr h="39509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52" t="-758462" r="-325238" b="-1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8073" t="-758462" r="-54875" b="-1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73222" t="-758462" r="-1255" b="-118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3685443"/>
                      </a:ext>
                    </a:extLst>
                  </a:tr>
                  <a:tr h="4460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52" t="-764384" r="-325238" b="-54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8073" t="-764384" r="-54875" b="-54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73222" t="-764384" r="-1255" b="-54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2602887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162388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5B92F-F746-B5D4-AAE7-D58098A6A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D7484AB2-C28D-5897-38CB-A4FAE5EF3402}"/>
                  </a:ext>
                </a:extLst>
              </p:cNvPr>
              <p:cNvSpPr txBox="1"/>
              <p:nvPr/>
            </p:nvSpPr>
            <p:spPr>
              <a:xfrm>
                <a:off x="3527336" y="644197"/>
                <a:ext cx="8481782" cy="31393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Assim, todos os pontos desta reta formam pares ordenados que pertencem a função crescente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2,5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+ 4</m:t>
                    </m:r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Perceba que, </a:t>
                </a:r>
                <a:r>
                  <a:rPr lang="pt-BR" sz="2200" b="1" i="0" u="none" strike="noStrike" baseline="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neste contexto: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• Variáveis:</a:t>
                </a:r>
                <a:r>
                  <a:rPr lang="pt-BR" sz="2200" b="0" i="0" u="none" strike="noStrike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 </m:t>
                    </m:r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distância percorrida, em km, e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y=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preço, em reais.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• Domínio matemático: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pt-BR" sz="2200" b="1" i="0" u="none" strike="noStrike" baseline="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Domínio do contexto: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≥ 0</m:t>
                    </m:r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• Contradomínio declarado: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pt-BR" sz="2200" b="1" i="0" u="none" strike="noStrike" baseline="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Imagem no contexto: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[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4, +∞</m:t>
                    </m:r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).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• Como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≥ 0 </m:t>
                    </m:r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então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≥ 4</m:t>
                    </m:r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ou seja, no contexto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 &gt; 0</m:t>
                    </m:r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pois os preços devem ser positivos.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Conclusão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D7484AB2-C28D-5897-38CB-A4FAE5EF3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7336" y="644197"/>
                <a:ext cx="8481782" cy="3139321"/>
              </a:xfrm>
              <a:prstGeom prst="rect">
                <a:avLst/>
              </a:prstGeom>
              <a:blipFill>
                <a:blip r:embed="rId2"/>
                <a:stretch>
                  <a:fillRect l="-935" t="-1165" r="-935" b="-31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5783F97-E53A-C886-0E61-40A72D4830F0}"/>
                  </a:ext>
                </a:extLst>
              </p:cNvPr>
              <p:cNvSpPr txBox="1"/>
              <p:nvPr/>
            </p:nvSpPr>
            <p:spPr>
              <a:xfrm>
                <a:off x="3594848" y="3644180"/>
                <a:ext cx="8238564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No contexto da corrida, o domínio da função é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∈ [0, +∞) 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(distâncias não negativas). Se declararmos o contradomínio como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[4, +∞), 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que são os valores possíveis para o preço, já que há taxa fixa, então a imagem coincide com o contradomínio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([</m:t>
                    </m:r>
                    <m:r>
                      <a:rPr lang="pt-BR" sz="2200" b="0" i="1" u="none" strike="noStrike" baseline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4, ∞)).</m:t>
                    </m:r>
                  </m:oMath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5783F97-E53A-C886-0E61-40A72D4830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4848" y="3644180"/>
                <a:ext cx="8238564" cy="1785104"/>
              </a:xfrm>
              <a:prstGeom prst="rect">
                <a:avLst/>
              </a:prstGeom>
              <a:blipFill>
                <a:blip r:embed="rId3"/>
                <a:stretch>
                  <a:fillRect l="-962" t="-2048" r="-962" b="-614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AB74CAE-A6E4-EC05-7B7B-8265239B9317}"/>
                  </a:ext>
                </a:extLst>
              </p:cNvPr>
              <p:cNvSpPr txBox="1"/>
              <p:nvPr/>
            </p:nvSpPr>
            <p:spPr>
              <a:xfrm>
                <a:off x="3604546" y="5429284"/>
                <a:ext cx="8327361" cy="1061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Se mantivermos o contradomínio como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a função continua correta como objeto matemático, mas sua imagem permanece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[4, +∞) ⊂ </m:t>
                    </m:r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refletindo que preços abaixo de </a:t>
                </a:r>
                <a:r>
                  <a:rPr lang="pt-BR" sz="21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4 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não têm sentido no problema.</a:t>
                </a:r>
                <a:endParaRPr lang="pt-BR" sz="2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AB74CAE-A6E4-EC05-7B7B-8265239B93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546" y="5429284"/>
                <a:ext cx="8327361" cy="1061829"/>
              </a:xfrm>
              <a:prstGeom prst="rect">
                <a:avLst/>
              </a:prstGeom>
              <a:blipFill>
                <a:blip r:embed="rId4"/>
                <a:stretch>
                  <a:fillRect l="-878" t="-4023" r="-878" b="-103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4C0F550E-53C3-26C7-4924-EB49F872DA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541" b="2552"/>
          <a:stretch>
            <a:fillRect/>
          </a:stretch>
        </p:blipFill>
        <p:spPr bwMode="auto">
          <a:xfrm>
            <a:off x="265093" y="653792"/>
            <a:ext cx="3262242" cy="55504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4325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8AEF6-6926-58C7-D6F2-CD96FB051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905E72B-4B1A-4399-8C46-090A4EC5058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504E267-1A52-9122-8D37-5C3156E26484}"/>
                  </a:ext>
                </a:extLst>
              </p:cNvPr>
              <p:cNvSpPr txBox="1"/>
              <p:nvPr/>
            </p:nvSpPr>
            <p:spPr>
              <a:xfrm>
                <a:off x="207034" y="625737"/>
                <a:ext cx="6096000" cy="48320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solidFill>
                      <a:srgbClr val="92D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Aplicação para funções decrescentes: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Um estudante possui um pacote de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GB de internet móvel. Ao assistir vídeos em alta definição, o consumo médio é de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0,8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GB por hora. Considerando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 tempo assistindo desse tipo de vídeo (em horas) e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quantidade de dados restantes (em GB) é possível analisar a situação. Observe:</a:t>
                </a:r>
              </a:p>
              <a:p>
                <a:pPr algn="just"/>
                <a:endParaRPr lang="pt-BR" sz="1000" b="0" i="0" u="none" strike="noStrike" baseline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Modelagem da função</a:t>
                </a:r>
              </a:p>
              <a:p>
                <a:pPr algn="just"/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Dados restantes =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𝑖𝑛𝑖𝑐𝑖𝑎𝑙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– 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𝑐𝑜𝑛𝑠𝑢𝑚𝑜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∙ </m:t>
                    </m:r>
                    <m:r>
                      <a:rPr lang="pt-BR" sz="22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𝑡𝑒𝑚𝑝𝑜</m:t>
                    </m:r>
                  </m:oMath>
                </a14:m>
                <a:endParaRPr lang="pt-BR" sz="2200" b="0" i="1" u="none" strike="noStrike" baseline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Logo: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0" i="1" u="none" strike="noStrike" baseline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pt-BR" sz="2200" b="0" i="1" u="none" strike="noStrike" baseline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= 10 − </m:t>
                      </m:r>
                      <m:r>
                        <a:rPr lang="pt-BR" sz="2200" b="0" i="1" u="none" strike="noStrike" baseline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pt-BR" sz="2200" b="0" i="1" u="none" strike="noStrike" baseline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∙ 0,8</m:t>
                      </m:r>
                    </m:oMath>
                  </m:oMathPara>
                </a14:m>
                <a:endParaRPr lang="pt-BR" sz="2200" b="0" i="1" u="none" strike="noStrike" baseline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0" i="1" u="none" strike="noStrike" baseline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pt-BR" sz="2200" b="0" i="1" u="none" strike="noStrike" baseline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= –0,8</m:t>
                      </m:r>
                      <m:r>
                        <a:rPr lang="pt-BR" sz="2200" b="0" i="1" u="none" strike="noStrike" baseline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pt-BR" sz="2200" b="0" i="1" u="none" strike="noStrike" baseline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+ 10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504E267-1A52-9122-8D37-5C3156E26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34" y="625737"/>
                <a:ext cx="6096000" cy="4832092"/>
              </a:xfrm>
              <a:prstGeom prst="rect">
                <a:avLst/>
              </a:prstGeom>
              <a:blipFill>
                <a:blip r:embed="rId2"/>
                <a:stretch>
                  <a:fillRect l="-1300" t="-758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F559F2A-8A7D-0683-900C-8DC584E98878}"/>
                  </a:ext>
                </a:extLst>
              </p:cNvPr>
              <p:cNvSpPr txBox="1"/>
              <p:nvPr/>
            </p:nvSpPr>
            <p:spPr>
              <a:xfrm>
                <a:off x="207034" y="5224081"/>
                <a:ext cx="6032399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Interpretação dos coeficientes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Coeficiente angular: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–0,8 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→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 cada hora perde-se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0,8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GB.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&lt; 0 → 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Função decrescente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F559F2A-8A7D-0683-900C-8DC584E98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34" y="5224081"/>
                <a:ext cx="6032399" cy="1446550"/>
              </a:xfrm>
              <a:prstGeom prst="rect">
                <a:avLst/>
              </a:prstGeom>
              <a:blipFill>
                <a:blip r:embed="rId3"/>
                <a:stretch>
                  <a:fillRect l="-1313" t="-2532" r="-1212" b="-80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33C8208D-F1A2-1F25-B6E3-931B15D4017A}"/>
                  </a:ext>
                </a:extLst>
              </p:cNvPr>
              <p:cNvSpPr txBox="1"/>
              <p:nvPr/>
            </p:nvSpPr>
            <p:spPr>
              <a:xfrm>
                <a:off x="6303034" y="625737"/>
                <a:ext cx="5681932" cy="550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Coeficiente linear: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10</m:t>
                    </m:r>
                  </m:oMath>
                </a14:m>
                <a:endParaRPr lang="pt-BR" sz="2200" b="0" i="1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Valor da função quando</a:t>
                </a:r>
                <a:b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0 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→ Quantidade inicial de dados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Raíz da função: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Chamamos de zero ou raiz da função polinomial do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° grau o número real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tal que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 = 0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Para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–0,8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+ 10</m:t>
                    </m:r>
                  </m:oMath>
                </a14:m>
                <a:endParaRPr lang="pt-BR" sz="2200" b="0" i="1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Valor da função quando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 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será quando o pacote acaba. Dessa forma: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0=−0,8</m:t>
                      </m:r>
                      <m:r>
                        <a:rPr lang="pt-BR" sz="220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pt-BR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−10=−0,8</m:t>
                      </m:r>
                      <m:r>
                        <a:rPr lang="pt-BR" sz="220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pt-BR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−10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−0,8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=12,5</m:t>
                      </m:r>
                    </m:oMath>
                  </m:oMathPara>
                </a14:m>
                <a:endParaRPr lang="pt-BR" sz="2200" dirty="0"/>
              </a:p>
              <a:p>
                <a:pPr algn="just"/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33C8208D-F1A2-1F25-B6E3-931B15D40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625737"/>
                <a:ext cx="5681932" cy="5503943"/>
              </a:xfrm>
              <a:prstGeom prst="rect">
                <a:avLst/>
              </a:prstGeom>
              <a:blipFill>
                <a:blip r:embed="rId4"/>
                <a:stretch>
                  <a:fillRect l="-1395" t="-664" r="-13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>
            <a:extLst>
              <a:ext uri="{FF2B5EF4-FFF2-40B4-BE49-F238E27FC236}">
                <a16:creationId xmlns:a16="http://schemas.microsoft.com/office/drawing/2014/main" id="{048E15A7-2AD9-0D13-0ACD-B3B67E9F18FB}"/>
              </a:ext>
            </a:extLst>
          </p:cNvPr>
          <p:cNvSpPr txBox="1"/>
          <p:nvPr/>
        </p:nvSpPr>
        <p:spPr>
          <a:xfrm>
            <a:off x="6510072" y="5744959"/>
            <a:ext cx="56819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Assim, após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12,5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h de vídeos em HD o pacote de dados “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zera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0247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3A807-09E0-7EF2-178B-7B8FD47D4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774FDC9-A596-7087-B26B-39BEB4A2D415}"/>
                  </a:ext>
                </a:extLst>
              </p:cNvPr>
              <p:cNvSpPr txBox="1"/>
              <p:nvPr/>
            </p:nvSpPr>
            <p:spPr>
              <a:xfrm>
                <a:off x="193164" y="723630"/>
                <a:ext cx="5967651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1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Representação gráfica</a:t>
                </a:r>
              </a:p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 situação descrita é representada por uma </a:t>
                </a:r>
                <a:r>
                  <a:rPr lang="pt-BR" sz="2100" b="1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função 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de </a:t>
                </a:r>
                <a:r>
                  <a:rPr lang="pt-BR" sz="21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º grau pois a equação que a modela possui </a:t>
                </a:r>
                <a:r>
                  <a:rPr lang="pt-BR" sz="2100" b="1" i="0" u="sng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duas variáveis</a:t>
                </a:r>
                <a:r>
                  <a:rPr lang="pt-BR" sz="21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1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 conjunto de valores que atribuídos a </a:t>
                </a:r>
                <a14:m>
                  <m:oMath xmlns:m="http://schemas.openxmlformats.org/officeDocument/2006/math">
                    <m:r>
                      <a:rPr lang="pt-BR" sz="2100" b="1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pt-BR" sz="2100" b="1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ou a </a:t>
                </a:r>
                <a14:m>
                  <m:oMath xmlns:m="http://schemas.openxmlformats.org/officeDocument/2006/math">
                    <m:r>
                      <a:rPr lang="pt-BR" sz="2100" b="1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que satisfazem a igualdade, é o conjunto solução, neste caso, representado pelo par ordenado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; </m:t>
                    </m:r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).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Observe:</a:t>
                </a:r>
                <a:endParaRPr lang="pt-BR" sz="2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774FDC9-A596-7087-B26B-39BEB4A2D4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164" y="723630"/>
                <a:ext cx="5967651" cy="2677656"/>
              </a:xfrm>
              <a:prstGeom prst="rect">
                <a:avLst/>
              </a:prstGeom>
              <a:blipFill>
                <a:blip r:embed="rId2"/>
                <a:stretch>
                  <a:fillRect l="-1226" t="-1595" r="-1226" b="-34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ela 2">
                <a:extLst>
                  <a:ext uri="{FF2B5EF4-FFF2-40B4-BE49-F238E27FC236}">
                    <a16:creationId xmlns:a16="http://schemas.microsoft.com/office/drawing/2014/main" id="{2452D782-A455-4579-3411-97B4967E93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7394380"/>
                  </p:ext>
                </p:extLst>
              </p:nvPr>
            </p:nvGraphicFramePr>
            <p:xfrm>
              <a:off x="349253" y="3401286"/>
              <a:ext cx="5811562" cy="314591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46423">
                      <a:extLst>
                        <a:ext uri="{9D8B030D-6E8A-4147-A177-3AD203B41FA5}">
                          <a16:colId xmlns:a16="http://schemas.microsoft.com/office/drawing/2014/main" val="3497159542"/>
                        </a:ext>
                      </a:extLst>
                    </a:gridCol>
                    <a:gridCol w="3061711">
                      <a:extLst>
                        <a:ext uri="{9D8B030D-6E8A-4147-A177-3AD203B41FA5}">
                          <a16:colId xmlns:a16="http://schemas.microsoft.com/office/drawing/2014/main" val="916291771"/>
                        </a:ext>
                      </a:extLst>
                    </a:gridCol>
                    <a:gridCol w="1503428">
                      <a:extLst>
                        <a:ext uri="{9D8B030D-6E8A-4147-A177-3AD203B41FA5}">
                          <a16:colId xmlns:a16="http://schemas.microsoft.com/office/drawing/2014/main" val="2861586186"/>
                        </a:ext>
                      </a:extLst>
                    </a:gridCol>
                  </a:tblGrid>
                  <a:tr h="643511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b="1" kern="1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Valor de </a:t>
                          </a:r>
                          <a14:m>
                            <m:oMath xmlns:m="http://schemas.openxmlformats.org/officeDocument/2006/math"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1E4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b="1" kern="1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Relação </a:t>
                          </a:r>
                          <a14:m>
                            <m:oMath xmlns:m="http://schemas.openxmlformats.org/officeDocument/2006/math"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𝒚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=−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𝟖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pt-BR" sz="18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𝟏𝟎</m:t>
                              </m:r>
                            </m:oMath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1E4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b="1" kern="100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Par ordenado</a:t>
                          </a:r>
                          <a:endParaRPr lang="pt-BR" sz="18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1E4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3994016"/>
                      </a:ext>
                    </a:extLst>
                  </a:tr>
                  <a:tr h="335981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=−0,8⋅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−2</m:t>
                                    </m:r>
                                  </m:e>
                                </m:d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+10=11,6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(−2; 11,6)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39812768"/>
                      </a:ext>
                    </a:extLst>
                  </a:tr>
                  <a:tr h="335981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=−0,8⋅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+10=10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0;10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09840916"/>
                      </a:ext>
                    </a:extLst>
                  </a:tr>
                  <a:tr h="335981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=−0,8⋅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+10=8,4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2; 8,4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9529328"/>
                      </a:ext>
                    </a:extLst>
                  </a:tr>
                  <a:tr h="335981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=−0,8⋅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5</m:t>
                                    </m:r>
                                  </m:e>
                                </m:d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+10=6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5; 6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32911502"/>
                      </a:ext>
                    </a:extLst>
                  </a:tr>
                  <a:tr h="335981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=−0,8⋅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10</m:t>
                                    </m:r>
                                  </m:e>
                                </m:d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+10=2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10; 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65011460"/>
                      </a:ext>
                    </a:extLst>
                  </a:tr>
                  <a:tr h="394379">
                    <a:tc>
                      <a:txBody>
                        <a:bodyPr/>
                        <a:lstStyle/>
                        <a:p>
                          <a:pPr marR="13335"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12,5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=−0,8⋅</m:t>
                                </m:r>
                                <m:d>
                                  <m:dPr>
                                    <m:ctrlP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8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12,5</m:t>
                                    </m:r>
                                  </m:e>
                                </m:d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+10=0</m:t>
                                </m:r>
                              </m:oMath>
                            </m:oMathPara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(12,5; 0)</m:t>
                                </m:r>
                              </m:oMath>
                            </m:oMathPara>
                          </a14:m>
                          <a:endParaRPr lang="pt-BR" sz="18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46142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ela 2">
                <a:extLst>
                  <a:ext uri="{FF2B5EF4-FFF2-40B4-BE49-F238E27FC236}">
                    <a16:creationId xmlns:a16="http://schemas.microsoft.com/office/drawing/2014/main" id="{2452D782-A455-4579-3411-97B4967E93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7394380"/>
                  </p:ext>
                </p:extLst>
              </p:nvPr>
            </p:nvGraphicFramePr>
            <p:xfrm>
              <a:off x="349253" y="3401286"/>
              <a:ext cx="5811562" cy="314591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46423">
                      <a:extLst>
                        <a:ext uri="{9D8B030D-6E8A-4147-A177-3AD203B41FA5}">
                          <a16:colId xmlns:a16="http://schemas.microsoft.com/office/drawing/2014/main" val="3497159542"/>
                        </a:ext>
                      </a:extLst>
                    </a:gridCol>
                    <a:gridCol w="3061711">
                      <a:extLst>
                        <a:ext uri="{9D8B030D-6E8A-4147-A177-3AD203B41FA5}">
                          <a16:colId xmlns:a16="http://schemas.microsoft.com/office/drawing/2014/main" val="916291771"/>
                        </a:ext>
                      </a:extLst>
                    </a:gridCol>
                    <a:gridCol w="1503428">
                      <a:extLst>
                        <a:ext uri="{9D8B030D-6E8A-4147-A177-3AD203B41FA5}">
                          <a16:colId xmlns:a16="http://schemas.microsoft.com/office/drawing/2014/main" val="2861586186"/>
                        </a:ext>
                      </a:extLst>
                    </a:gridCol>
                  </a:tblGrid>
                  <a:tr h="643511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76" t="-8491" r="-366829" b="-3915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1235" t="-8491" r="-49801" b="-3915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b="1" kern="100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Par ordenado</a:t>
                          </a:r>
                          <a:endParaRPr lang="pt-BR" sz="18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1E4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3994016"/>
                      </a:ext>
                    </a:extLst>
                  </a:tr>
                  <a:tr h="417068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76" t="-166667" r="-366829" b="-501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1235" t="-166667" r="-49801" b="-501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045" t="-166667" r="-1215" b="-5014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39812768"/>
                      </a:ext>
                    </a:extLst>
                  </a:tr>
                  <a:tr h="417068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76" t="-270588" r="-366829" b="-40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1235" t="-270588" r="-49801" b="-40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045" t="-270588" r="-1215" b="-4088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9840916"/>
                      </a:ext>
                    </a:extLst>
                  </a:tr>
                  <a:tr h="417068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76" t="-365217" r="-366829" b="-3028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1235" t="-365217" r="-49801" b="-3028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045" t="-365217" r="-1215" b="-3028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9529328"/>
                      </a:ext>
                    </a:extLst>
                  </a:tr>
                  <a:tr h="417068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76" t="-465217" r="-366829" b="-2028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1235" t="-465217" r="-49801" b="-2028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045" t="-465217" r="-1215" b="-2028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2911502"/>
                      </a:ext>
                    </a:extLst>
                  </a:tr>
                  <a:tr h="417068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76" t="-573529" r="-366829" b="-1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1235" t="-573529" r="-49801" b="-1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045" t="-573529" r="-1215" b="-10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5011460"/>
                      </a:ext>
                    </a:extLst>
                  </a:tr>
                  <a:tr h="417068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76" t="-663768" r="-366829" b="-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1235" t="-663768" r="-49801" b="-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045" t="-663768" r="-1215" b="-43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4614228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Imagem 6" descr="Gráfico, Gráfico de dispersão&#10;&#10;O conteúdo gerado por IA pode estar incorreto.">
            <a:extLst>
              <a:ext uri="{FF2B5EF4-FFF2-40B4-BE49-F238E27FC236}">
                <a16:creationId xmlns:a16="http://schemas.microsoft.com/office/drawing/2014/main" id="{CABBF170-0B52-4365-9E8F-A542C39064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156"/>
          <a:stretch>
            <a:fillRect/>
          </a:stretch>
        </p:blipFill>
        <p:spPr bwMode="auto">
          <a:xfrm>
            <a:off x="6606618" y="808393"/>
            <a:ext cx="5164039" cy="36812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62DA8C5-F376-A010-64D1-8BAD44520AEF}"/>
              </a:ext>
            </a:extLst>
          </p:cNvPr>
          <p:cNvSpPr txBox="1"/>
          <p:nvPr/>
        </p:nvSpPr>
        <p:spPr>
          <a:xfrm>
            <a:off x="6316904" y="4668913"/>
            <a:ext cx="568866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Como existe uma infinidade de pontos que podem satisfazer a igualdade, podemos representar o conjunto de todos os pontos no plano cartesiano, por meio de uma </a:t>
            </a:r>
            <a:r>
              <a:rPr lang="pt-BR" sz="2200" b="0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reta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890C1932-CA45-61F4-8DCF-D11C90A04F3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8819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Gráfico, Gráfico de dispersão&#10;&#10;O conteúdo gerado por IA pode estar incorreto.">
            <a:extLst>
              <a:ext uri="{FF2B5EF4-FFF2-40B4-BE49-F238E27FC236}">
                <a16:creationId xmlns:a16="http://schemas.microsoft.com/office/drawing/2014/main" id="{319A707A-5A6F-9E79-6723-5202EC1CAC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56"/>
          <a:stretch>
            <a:fillRect/>
          </a:stretch>
        </p:blipFill>
        <p:spPr bwMode="auto">
          <a:xfrm>
            <a:off x="698879" y="673921"/>
            <a:ext cx="3882085" cy="27673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F3486DD-5A2A-3E80-CA85-23F63828C624}"/>
                  </a:ext>
                </a:extLst>
              </p:cNvPr>
              <p:cNvSpPr txBox="1"/>
              <p:nvPr/>
            </p:nvSpPr>
            <p:spPr>
              <a:xfrm>
                <a:off x="6091707" y="673921"/>
                <a:ext cx="5880849" cy="1708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• </a:t>
                </a:r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BR" sz="2100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pt-BR" sz="21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1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pt-BR" sz="2100">
                        <a:latin typeface="Cambria Math" panose="02040503050406030204" pitchFamily="18" charset="0"/>
                      </a:rPr>
                      <m:t>12,5</m:t>
                    </m:r>
                  </m:oMath>
                </a14:m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, então </a:t>
                </a:r>
                <a14:m>
                  <m:oMath xmlns:m="http://schemas.openxmlformats.org/officeDocument/2006/math">
                    <m:r>
                      <a:rPr lang="pt-BR" sz="2100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pt-BR" sz="21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100" i="1">
                        <a:latin typeface="Cambria Math" panose="02040503050406030204" pitchFamily="18" charset="0"/>
                      </a:rPr>
                      <m:t>≤10</m:t>
                    </m:r>
                  </m:oMath>
                </a14:m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, ou seja, no contexto </a:t>
                </a:r>
                <a14:m>
                  <m:oMath xmlns:m="http://schemas.openxmlformats.org/officeDocument/2006/math">
                    <m:r>
                      <a:rPr lang="pt-BR" sz="21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pt-BR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1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 nunca é negativo nem ultrapassa 10 GB; valores </a:t>
                </a:r>
                <a14:m>
                  <m:oMath xmlns:m="http://schemas.openxmlformats.org/officeDocument/2006/math">
                    <m:r>
                      <a:rPr lang="pt-BR" sz="21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100" i="1">
                        <a:latin typeface="Cambria Math" panose="02040503050406030204" pitchFamily="18" charset="0"/>
                      </a:rPr>
                      <m:t>&lt;0 </m:t>
                    </m:r>
                  </m:oMath>
                </a14:m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(quando </a:t>
                </a:r>
                <a14:m>
                  <m:oMath xmlns:m="http://schemas.openxmlformats.org/officeDocument/2006/math">
                    <m:r>
                      <a:rPr lang="pt-BR" sz="21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21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pt-BR" sz="2100">
                        <a:latin typeface="Cambria Math" panose="02040503050406030204" pitchFamily="18" charset="0"/>
                      </a:rPr>
                      <m:t>12,5</m:t>
                    </m:r>
                  </m:oMath>
                </a14:m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) não têm interpretação real para este problema.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F3486DD-5A2A-3E80-CA85-23F63828C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707" y="673921"/>
                <a:ext cx="5880849" cy="1708160"/>
              </a:xfrm>
              <a:prstGeom prst="rect">
                <a:avLst/>
              </a:prstGeom>
              <a:blipFill>
                <a:blip r:embed="rId3"/>
                <a:stretch>
                  <a:fillRect l="-1244" t="-2500" r="-1244" b="-60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0D2E21D-68E2-9FF4-8F4E-8E07D016CAB2}"/>
              </a:ext>
            </a:extLst>
          </p:cNvPr>
          <p:cNvCxnSpPr>
            <a:cxnSpLocks/>
          </p:cNvCxnSpPr>
          <p:nvPr/>
        </p:nvCxnSpPr>
        <p:spPr>
          <a:xfrm>
            <a:off x="6091707" y="745224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F10BB7E-456F-8915-CD32-968B7BE218D5}"/>
                  </a:ext>
                </a:extLst>
              </p:cNvPr>
              <p:cNvSpPr txBox="1"/>
              <p:nvPr/>
            </p:nvSpPr>
            <p:spPr>
              <a:xfrm>
                <a:off x="242044" y="3522539"/>
                <a:ext cx="5692974" cy="30008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Perceba que, </a:t>
                </a:r>
                <a:r>
                  <a:rPr lang="pt-BR" sz="2100" b="1" i="0" u="none" strike="noStrike" baseline="0" dirty="0">
                    <a:solidFill>
                      <a:srgbClr val="92D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neste contexto</a:t>
                </a:r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just"/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• Variáveis: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1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pt-BR" sz="21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tempo, em horas, e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pt-BR" sz="21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pt-BR" sz="21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pacote de dados, em GB.</a:t>
                </a:r>
              </a:p>
              <a:p>
                <a:pPr algn="just"/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• Domínio matemático: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lang="pt-BR" sz="2100" b="0" i="0" u="none" strike="noStrike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100" b="1" i="0" u="sng" strike="noStrike" baseline="0" dirty="0">
                    <a:solidFill>
                      <a:srgbClr val="92D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Domínio do contexto:</a:t>
                </a:r>
                <a:r>
                  <a:rPr lang="pt-BR" sz="2100" b="1" i="0" strike="noStrike" baseline="0" dirty="0">
                    <a:solidFill>
                      <a:srgbClr val="92D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 ≤ </m:t>
                    </m:r>
                    <m:r>
                      <a:rPr lang="pt-BR" sz="21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pt-BR" sz="2100" b="0" i="1" u="none" strike="noStrike" baseline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≤ 12,5</m:t>
                    </m:r>
                  </m:oMath>
                </a14:m>
                <a:r>
                  <a:rPr lang="pt-BR" sz="21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do início até zerar o pacote de dados.</a:t>
                </a:r>
              </a:p>
              <a:p>
                <a:pPr algn="just"/>
                <a:r>
                  <a:rPr lang="pt-BR" sz="21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Contradomínio declarado: </a:t>
                </a:r>
                <a14:m>
                  <m:oMath xmlns:m="http://schemas.openxmlformats.org/officeDocument/2006/math">
                    <m:r>
                      <a:rPr lang="pt-BR" sz="21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ℝ</m:t>
                    </m:r>
                  </m:oMath>
                </a14:m>
                <a:r>
                  <a:rPr lang="pt-BR" sz="21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pt-BR" sz="2100" b="1" u="sng" dirty="0">
                    <a:solidFill>
                      <a:srgbClr val="92D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Imagem no contexto:</a:t>
                </a:r>
                <a:r>
                  <a:rPr lang="pt-BR" sz="2100" b="1" dirty="0">
                    <a:solidFill>
                      <a:srgbClr val="92D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1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[0 ; 10]</m:t>
                    </m:r>
                  </m:oMath>
                </a14:m>
                <a:r>
                  <a:rPr lang="pt-BR" sz="21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pois o pacote de dados vai de </a:t>
                </a:r>
                <a:r>
                  <a:rPr lang="pt-BR" sz="2100" i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 </a:t>
                </a:r>
                <a:r>
                  <a:rPr lang="pt-BR" sz="21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GB até </a:t>
                </a:r>
                <a:r>
                  <a:rPr lang="pt-BR" sz="2100" i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 </a:t>
                </a:r>
                <a:r>
                  <a:rPr lang="pt-BR" sz="21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GB.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F10BB7E-456F-8915-CD32-968B7BE21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44" y="3522539"/>
                <a:ext cx="5692974" cy="3000821"/>
              </a:xfrm>
              <a:prstGeom prst="rect">
                <a:avLst/>
              </a:prstGeom>
              <a:blipFill>
                <a:blip r:embed="rId4"/>
                <a:stretch>
                  <a:fillRect l="-1285" t="-1220" r="-1285" b="-304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38025BC4-6BAE-6B76-5466-2417F18453F2}"/>
                  </a:ext>
                </a:extLst>
              </p:cNvPr>
              <p:cNvSpPr txBox="1"/>
              <p:nvPr/>
            </p:nvSpPr>
            <p:spPr>
              <a:xfrm>
                <a:off x="6091708" y="2453384"/>
                <a:ext cx="5880848" cy="41755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just">
                  <a:spcAft>
                    <a:spcPts val="800"/>
                  </a:spcAft>
                </a:pPr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100" b="1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Conclusão</a:t>
                </a:r>
                <a:endParaRPr lang="pt-BR" sz="21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1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No contexto do pacote de dados, o domínio é </a:t>
                </a:r>
                <a14:m>
                  <m:oMath xmlns:m="http://schemas.openxmlformats.org/officeDocument/2006/math"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pt-BR" sz="21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1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0 ; </m:t>
                        </m:r>
                        <m:r>
                          <a:rPr lang="pt-BR" sz="21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12,5</m:t>
                        </m:r>
                      </m:e>
                    </m:d>
                  </m:oMath>
                </a14:m>
                <a:r>
                  <a:rPr lang="pt-BR" sz="21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, pois é o tempo necessário para consumir todo o pacote de dados. Se o contradomínio é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BR" sz="21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1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0 ; 10</m:t>
                        </m:r>
                      </m:e>
                    </m:d>
                  </m:oMath>
                </a14:m>
                <a:r>
                  <a:rPr lang="pt-BR" sz="21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, a imagem coincide com o contradomínio, pois é a quantidade de GB disponível no pacote. </a:t>
                </a:r>
              </a:p>
              <a:p>
                <a:pPr>
                  <a:buNone/>
                </a:pPr>
                <a:r>
                  <a:rPr lang="pt-BR" sz="2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Se mantivermos o contradomínio como </a:t>
                </a:r>
                <a14:m>
                  <m:oMath xmlns:m="http://schemas.openxmlformats.org/officeDocument/2006/math">
                    <m:r>
                      <a:rPr lang="pt-BR" sz="21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ℝ</m:t>
                    </m:r>
                  </m:oMath>
                </a14:m>
                <a:r>
                  <a:rPr lang="pt-BR" sz="2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, a função continua válida como objeto matemático, mas sua imagem permanece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1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0 ; 10</m:t>
                        </m:r>
                      </m:e>
                    </m:d>
                    <m:r>
                      <a:rPr lang="pt-BR" sz="2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Cambria Math" panose="02040503050406030204" pitchFamily="18" charset="0"/>
                      </a:rPr>
                      <m:t>⊂</m:t>
                    </m:r>
                    <m:r>
                      <a:rPr lang="pt-BR" sz="21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ℝ</m:t>
                    </m:r>
                  </m:oMath>
                </a14:m>
                <a:r>
                  <a:rPr lang="pt-BR" sz="2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, evidenciando que quantidades negativas de dados não fazem sentido no problema</a:t>
                </a:r>
                <a:endParaRPr lang="pt-BR" sz="2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38025BC4-6BAE-6B76-5466-2417F1845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708" y="2453384"/>
                <a:ext cx="5880848" cy="4175502"/>
              </a:xfrm>
              <a:prstGeom prst="rect">
                <a:avLst/>
              </a:prstGeom>
              <a:blipFill>
                <a:blip r:embed="rId5"/>
                <a:stretch>
                  <a:fillRect l="-1244" t="-876" r="-2383" b="-189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46961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5E4EA-3401-5AB0-E5ED-5C5E1564C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74B7B2C4-5A32-1085-1C09-245937A9B3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1126" b="82747"/>
          <a:stretch>
            <a:fillRect/>
          </a:stretch>
        </p:blipFill>
        <p:spPr>
          <a:xfrm>
            <a:off x="267358" y="643232"/>
            <a:ext cx="1391113" cy="82818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E77C88E-B833-53DA-6E0F-77A3C3C71456}"/>
              </a:ext>
            </a:extLst>
          </p:cNvPr>
          <p:cNvSpPr txBox="1"/>
          <p:nvPr/>
        </p:nvSpPr>
        <p:spPr>
          <a:xfrm>
            <a:off x="1616884" y="643232"/>
            <a:ext cx="103077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solidFill>
                  <a:srgbClr val="A02B9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 se, no exemplo anterior, fosse apresentado apenas o gráfico, e perguntasse qual a equação da reta?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E6A4678-0351-240F-403A-D93D8D7643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97" t="1" b="17450"/>
          <a:stretch>
            <a:fillRect/>
          </a:stretch>
        </p:blipFill>
        <p:spPr bwMode="auto">
          <a:xfrm>
            <a:off x="1217617" y="1515735"/>
            <a:ext cx="3943815" cy="28874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1B15CD0-9533-1A13-E284-CA5F560A122E}"/>
                  </a:ext>
                </a:extLst>
              </p:cNvPr>
              <p:cNvSpPr txBox="1"/>
              <p:nvPr/>
            </p:nvSpPr>
            <p:spPr>
              <a:xfrm>
                <a:off x="6858000" y="1618861"/>
                <a:ext cx="5217459" cy="5026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Então, a equação da reta pode ser escrita da seguinte forma: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1900" b="1" i="1"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pt-BR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Agora, substituindo o ponto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9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1900" i="1">
                            <a:latin typeface="Cambria Math" panose="02040503050406030204" pitchFamily="18" charset="0"/>
                          </a:rPr>
                          <m:t>5 ;6</m:t>
                        </m:r>
                      </m:e>
                    </m:d>
                  </m:oMath>
                </a14:m>
                <a:r>
                  <a:rPr lang="pt-BR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 nessa equação, temos: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>
                          <a:latin typeface="Cambria Math" panose="02040503050406030204" pitchFamily="18" charset="0"/>
                        </a:rPr>
                        <m:t>6=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∙5+10</m:t>
                      </m:r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>
                          <a:latin typeface="Cambria Math" panose="02040503050406030204" pitchFamily="18" charset="0"/>
                        </a:rPr>
                        <m:t>6=5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+10=6</m:t>
                      </m:r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=6−10</m:t>
                      </m:r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pt-BR" sz="1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9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1900" i="1">
                              <a:latin typeface="Cambria Math" panose="02040503050406030204" pitchFamily="18" charset="0"/>
                            </a:rPr>
                            <m:t> 5 </m:t>
                          </m:r>
                        </m:den>
                      </m:f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=−0,8</m:t>
                      </m:r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pt-BR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Portanto, a equação da reta é: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=−0,8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1900" i="1"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pt-BR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pt-BR" sz="19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1B15CD0-9533-1A13-E284-CA5F560A12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1618861"/>
                <a:ext cx="5217459" cy="5026441"/>
              </a:xfrm>
              <a:prstGeom prst="rect">
                <a:avLst/>
              </a:prstGeom>
              <a:blipFill>
                <a:blip r:embed="rId4"/>
                <a:stretch>
                  <a:fillRect l="-1051" t="-72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AD4F17D-76D7-13F6-000B-6A670CC0935D}"/>
                  </a:ext>
                </a:extLst>
              </p:cNvPr>
              <p:cNvSpPr txBox="1"/>
              <p:nvPr/>
            </p:nvSpPr>
            <p:spPr>
              <a:xfrm>
                <a:off x="267358" y="4506255"/>
                <a:ext cx="6106548" cy="21390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1900" b="1" i="1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Resolução:</a:t>
                </a:r>
                <a:endParaRPr lang="pt-BR" sz="19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:r>
                  <a:rPr lang="pt-BR" sz="19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Os pontos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9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19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 ;10</m:t>
                        </m:r>
                      </m:e>
                    </m:d>
                  </m:oMath>
                </a14:m>
                <a:r>
                  <a:rPr lang="pt-BR" sz="19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9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19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 ;6</m:t>
                        </m:r>
                      </m:e>
                    </m:d>
                  </m:oMath>
                </a14:m>
                <a:r>
                  <a:rPr lang="pt-BR" sz="19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pertencem a esta reta, então, substituindo o ponto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9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19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 ;10</m:t>
                        </m:r>
                      </m:e>
                    </m:d>
                  </m:oMath>
                </a14:m>
                <a:r>
                  <a:rPr lang="pt-BR" sz="19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na equação da reta, temos:</a:t>
                </a:r>
                <a:endParaRPr lang="pt-BR" sz="19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19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19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𝑎𝑥</m:t>
                      </m:r>
                      <m:r>
                        <a:rPr lang="pt-BR" sz="19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19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</m:oMath>
                  </m:oMathPara>
                </a14:m>
                <a:endParaRPr lang="pt-BR" sz="19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10=</m:t>
                      </m:r>
                      <m:r>
                        <a:rPr lang="pt-BR" sz="19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pt-BR" sz="19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∙0+</m:t>
                      </m:r>
                      <m:r>
                        <a:rPr lang="pt-BR" sz="19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</m:oMath>
                  </m:oMathPara>
                </a14:m>
                <a:endParaRPr lang="pt-BR" sz="19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9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𝒃</m:t>
                      </m:r>
                      <m:r>
                        <a:rPr lang="pt-BR" sz="19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19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𝟏𝟎</m:t>
                      </m:r>
                    </m:oMath>
                  </m:oMathPara>
                </a14:m>
                <a:endParaRPr lang="pt-BR" sz="19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AD4F17D-76D7-13F6-000B-6A670CC09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58" y="4506255"/>
                <a:ext cx="6106548" cy="2139047"/>
              </a:xfrm>
              <a:prstGeom prst="rect">
                <a:avLst/>
              </a:prstGeom>
              <a:blipFill>
                <a:blip r:embed="rId5"/>
                <a:stretch>
                  <a:fillRect l="-998" t="-1709" r="-89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0C87F8B2-57A5-9AB0-5501-ABFC5292F7CA}"/>
              </a:ext>
            </a:extLst>
          </p:cNvPr>
          <p:cNvCxnSpPr>
            <a:cxnSpLocks/>
            <a:stCxn id="13" idx="3"/>
            <a:endCxn id="9" idx="0"/>
          </p:cNvCxnSpPr>
          <p:nvPr/>
        </p:nvCxnSpPr>
        <p:spPr>
          <a:xfrm flipV="1">
            <a:off x="6373906" y="1618861"/>
            <a:ext cx="3092824" cy="3956918"/>
          </a:xfrm>
          <a:prstGeom prst="bentConnector4">
            <a:avLst>
              <a:gd name="adj1" fmla="val 7826"/>
              <a:gd name="adj2" fmla="val 10577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3318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C6F4A-8B97-843F-B982-3BAA444D2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F812D55-C3D1-C419-8FF7-748A4FF598B6}"/>
              </a:ext>
            </a:extLst>
          </p:cNvPr>
          <p:cNvCxnSpPr>
            <a:cxnSpLocks/>
          </p:cNvCxnSpPr>
          <p:nvPr/>
        </p:nvCxnSpPr>
        <p:spPr>
          <a:xfrm>
            <a:off x="6212043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Imagem 5" descr="Texto&#10;&#10;O conteúdo gerado por IA pode estar incorreto.">
            <a:extLst>
              <a:ext uri="{FF2B5EF4-FFF2-40B4-BE49-F238E27FC236}">
                <a16:creationId xmlns:a16="http://schemas.microsoft.com/office/drawing/2014/main" id="{940C32C2-AF27-C716-12A0-A5E21A8C16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r="67933" b="81591"/>
          <a:stretch>
            <a:fillRect/>
          </a:stretch>
        </p:blipFill>
        <p:spPr>
          <a:xfrm>
            <a:off x="206423" y="503177"/>
            <a:ext cx="2737208" cy="84152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4518AB8-40A0-5F8C-37F8-E3EEF130E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090" y="727295"/>
            <a:ext cx="3124814" cy="5772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7468AF8-035C-FE01-C5F0-91F963F0B7A1}"/>
                  </a:ext>
                </a:extLst>
              </p:cNvPr>
              <p:cNvSpPr txBox="1"/>
              <p:nvPr/>
            </p:nvSpPr>
            <p:spPr>
              <a:xfrm>
                <a:off x="6328090" y="1501216"/>
                <a:ext cx="5494736" cy="31393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16.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Dados os conjuntos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{1; 2; 3; 4; 5} 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:b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{3; 6; 9; 12; 15; 18; </m:t>
                    </m:r>
                    <m:r>
                      <a:rPr lang="pt-BR" sz="2200" b="0" i="1" u="none" strike="noStrike" baseline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21; 24}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a relação</a:t>
                </a:r>
                <a:r>
                  <a:rPr lang="pt-BR" sz="2200" b="0" i="0" u="none" strike="noStrike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3</m:t>
                    </m:r>
                    <m:r>
                      <a:rPr lang="pt-BR" sz="2200" b="0" i="1" u="none" strike="noStrike" baseline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determine: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a) os pares ordenados dessa relação.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b) a representação dessa relação em um diagrama de flechas.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c) o gráfico, se essa relação é uma função de A em B.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7468AF8-035C-FE01-C5F0-91F963F0B7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8090" y="1501216"/>
                <a:ext cx="5494736" cy="3139321"/>
              </a:xfrm>
              <a:prstGeom prst="rect">
                <a:avLst/>
              </a:prstGeom>
              <a:blipFill>
                <a:blip r:embed="rId4"/>
                <a:stretch>
                  <a:fillRect l="-1443" t="-971" r="-1443" b="-330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9F0D71E-9C53-AA9C-C759-C73E870933C7}"/>
                  </a:ext>
                </a:extLst>
              </p:cNvPr>
              <p:cNvSpPr txBox="1"/>
              <p:nvPr/>
            </p:nvSpPr>
            <p:spPr>
              <a:xfrm>
                <a:off x="369168" y="1501216"/>
                <a:ext cx="5726829" cy="40966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6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Para encontrar o valor do </a:t>
                </a:r>
                <a:r>
                  <a:rPr lang="pt-BR" sz="2200" b="1" u="sng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coeficiente angular</a:t>
                </a:r>
                <a:r>
                  <a:rPr lang="pt-BR" sz="22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é importante lembrar que: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Dado os pontos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; </m:t>
                        </m:r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𝐵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; </m:t>
                        </m:r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pertencentes a uma reta, então </a:t>
                </a:r>
                <a:r>
                  <a:rPr lang="pt-BR" sz="22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 coeficiente angular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𝒂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dessa reta é: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∆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Para identificar o </a:t>
                </a:r>
                <a:r>
                  <a:rPr lang="pt-BR" sz="2200" b="1" u="sng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coeficiente linear</a:t>
                </a: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deve-se olhar a ordenada do ponto, onde essa reta intercepta o eixo </a:t>
                </a:r>
                <a14:m>
                  <m:oMath xmlns:m="http://schemas.openxmlformats.org/officeDocument/2006/math">
                    <m:r>
                      <a:rPr lang="pt-BR" sz="2200" b="1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𝒚</m:t>
                    </m:r>
                  </m:oMath>
                </a14:m>
                <a:r>
                  <a:rPr lang="pt-BR" sz="2200" b="1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9F0D71E-9C53-AA9C-C759-C73E87093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168" y="1501216"/>
                <a:ext cx="5726829" cy="4096634"/>
              </a:xfrm>
              <a:prstGeom prst="rect">
                <a:avLst/>
              </a:prstGeom>
              <a:blipFill>
                <a:blip r:embed="rId5"/>
                <a:stretch>
                  <a:fillRect l="-1384" t="-893" r="-2556" b="-22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8564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BBBDD-FBFF-8356-F670-F7822C461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326E4DC-D3C1-1526-BFED-4D7B9E4D5CB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4675FDF-A3DC-8F54-E6F6-AE105FD1D2F7}"/>
              </a:ext>
            </a:extLst>
          </p:cNvPr>
          <p:cNvSpPr txBox="1"/>
          <p:nvPr/>
        </p:nvSpPr>
        <p:spPr>
          <a:xfrm>
            <a:off x="157741" y="555563"/>
            <a:ext cx="61288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17.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Verifique quais das seguintes funções são do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º grau: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500A86C-0376-AA7E-ADF0-766CC5B93CD7}"/>
              </a:ext>
            </a:extLst>
          </p:cNvPr>
          <p:cNvSpPr txBox="1"/>
          <p:nvPr/>
        </p:nvSpPr>
        <p:spPr>
          <a:xfrm>
            <a:off x="157741" y="2846130"/>
            <a:ext cx="6072832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18.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Leia as situações a seguir:</a:t>
            </a:r>
          </a:p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Em um carro por aplicativo, cobra-se</a:t>
            </a:r>
            <a:b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R$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 taxa fixa mais R$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90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por km rodado.</a:t>
            </a:r>
          </a:p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O salário de um vendedor é composto por </a:t>
            </a:r>
            <a:b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R$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1500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00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mais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% de comissão sobre tudo que ele vender.</a:t>
            </a:r>
          </a:p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c) O preço do tomate em um supermercado é </a:t>
            </a:r>
            <a:b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R$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80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 quilo.</a:t>
            </a:r>
          </a:p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d) Um tanque possui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20 000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litros e está completamente cheio quando começa a ser esvaziado a uma vazão de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500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litros por minuto.</a:t>
            </a:r>
            <a:endParaRPr lang="pt-BR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4983038-CD51-E37A-0CAD-D49A3368128C}"/>
              </a:ext>
            </a:extLst>
          </p:cNvPr>
          <p:cNvSpPr txBox="1"/>
          <p:nvPr/>
        </p:nvSpPr>
        <p:spPr>
          <a:xfrm>
            <a:off x="6293340" y="596102"/>
            <a:ext cx="574091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Agora, para cada situação, determine: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i. A função polinomial do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º grau que as modele;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ii. Os coeficientes angulares e lineares de cada uma;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iii. Os zeros de cada função;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iv. Se são crescentes ou decrescentes.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DBEA7BE-D334-F1B1-D8FE-992C1DB7ACE1}"/>
              </a:ext>
            </a:extLst>
          </p:cNvPr>
          <p:cNvSpPr txBox="1"/>
          <p:nvPr/>
        </p:nvSpPr>
        <p:spPr>
          <a:xfrm>
            <a:off x="6303034" y="3058315"/>
            <a:ext cx="57312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19.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Observe na tabela, a seguir, a sequência de pares ordenados que geram o gráfico de uma função polinomial do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° grau.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 descr="Tabela&#10;&#10;O conteúdo gerado por IA pode estar incorreto.">
            <a:extLst>
              <a:ext uri="{FF2B5EF4-FFF2-40B4-BE49-F238E27FC236}">
                <a16:creationId xmlns:a16="http://schemas.microsoft.com/office/drawing/2014/main" id="{A51D3B36-E7B2-F6A4-C6AE-CD2BFA702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4544" y="4581992"/>
            <a:ext cx="3524742" cy="17052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2083FCB-34E9-FCEA-63D6-D3D2F8DB1AD0}"/>
                  </a:ext>
                </a:extLst>
              </p:cNvPr>
              <p:cNvSpPr txBox="1"/>
              <p:nvPr/>
            </p:nvSpPr>
            <p:spPr>
              <a:xfrm>
                <a:off x="230202" y="1229597"/>
                <a:ext cx="4610739" cy="16165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+1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+4(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−1)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−3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−5)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+2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+(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−2)(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+2)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d)</a:t>
                </a:r>
                <a:r>
                  <a:rPr lang="pt-BR" sz="2200" kern="100" dirty="0"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pt-BR" sz="2200" b="0" i="1" kern="100" smtClean="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0" i="1" kern="100" smtClean="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b="0" i="1" kern="100" smtClean="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−3</m:t>
                        </m:r>
                      </m:e>
                    </m:d>
                    <m:r>
                      <a:rPr lang="pt-BR" sz="2200" b="0" i="1" kern="100" smtClean="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−5</m:t>
                    </m:r>
                    <m:d>
                      <m:dPr>
                        <m:ctrlPr>
                          <a:rPr lang="pt-BR" sz="2200" b="0" i="1" kern="100" smtClean="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0" i="1" kern="100" smtClean="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b="0" i="1" kern="100" smtClean="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2083FCB-34E9-FCEA-63D6-D3D2F8DB1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202" y="1229597"/>
                <a:ext cx="4610739" cy="1616533"/>
              </a:xfrm>
              <a:prstGeom prst="rect">
                <a:avLst/>
              </a:prstGeom>
              <a:blipFill>
                <a:blip r:embed="rId3"/>
                <a:stretch>
                  <a:fillRect l="-1720" t="-1509" b="-679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85400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84F4F-7602-A0FF-9A9C-390399688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73DCDBD-57A9-7425-3251-19399319D48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7DA8C4AD-FB39-E2C8-E6E1-5283521B2D9D}"/>
              </a:ext>
            </a:extLst>
          </p:cNvPr>
          <p:cNvSpPr txBox="1"/>
          <p:nvPr/>
        </p:nvSpPr>
        <p:spPr>
          <a:xfrm>
            <a:off x="191589" y="619873"/>
            <a:ext cx="611144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Agora faça o que se pede: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Determine a Lei de formação desta função.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Esboce em um plano cartesiano o gráfico desta função.</a:t>
            </a:r>
          </a:p>
          <a:p>
            <a:pPr algn="just"/>
            <a:endParaRPr lang="pt-BR" sz="2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20.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Substitua os pontos nas equações e identifique a qual das equações da reta cada ponto pertence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97BCD2D-6ADB-0F5D-8C18-9316B894AD2B}"/>
                  </a:ext>
                </a:extLst>
              </p:cNvPr>
              <p:cNvSpPr txBox="1"/>
              <p:nvPr/>
            </p:nvSpPr>
            <p:spPr>
              <a:xfrm>
                <a:off x="6318479" y="619873"/>
                <a:ext cx="5681929" cy="44935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21.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Duas empresas de corrida por aplicativo operam em uma cidade sob os seguintes critérios:</a:t>
                </a:r>
              </a:p>
              <a:p>
                <a:pPr algn="just"/>
                <a:endParaRPr lang="pt-BR" sz="22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• App A: taxa fixa de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$ 4,00 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𝑚𝑎𝑖𝑠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$ 2,50 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por quilômetro rodado.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• App B: taxa fixa de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$ 1,00 + 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$ 3,20 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por quilômetro rodado.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Considerando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a distância que um passageiro percorreu 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 preço pago por ele, responda o que se pede.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a) Complete os coeficientes das funções relacionadas a cada aplicativo: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97BCD2D-6ADB-0F5D-8C18-9316B894A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479" y="619873"/>
                <a:ext cx="5681929" cy="4493538"/>
              </a:xfrm>
              <a:prstGeom prst="rect">
                <a:avLst/>
              </a:prstGeom>
              <a:blipFill>
                <a:blip r:embed="rId2"/>
                <a:stretch>
                  <a:fillRect l="-1393" t="-814" r="-1286" b="-19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ela 2">
                <a:extLst>
                  <a:ext uri="{FF2B5EF4-FFF2-40B4-BE49-F238E27FC236}">
                    <a16:creationId xmlns:a16="http://schemas.microsoft.com/office/drawing/2014/main" id="{88B377A3-7AD7-1FB8-45C9-5017735A5A4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9497263"/>
                  </p:ext>
                </p:extLst>
              </p:nvPr>
            </p:nvGraphicFramePr>
            <p:xfrm>
              <a:off x="713287" y="3613493"/>
              <a:ext cx="5175680" cy="263053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480348">
                      <a:extLst>
                        <a:ext uri="{9D8B030D-6E8A-4147-A177-3AD203B41FA5}">
                          <a16:colId xmlns:a16="http://schemas.microsoft.com/office/drawing/2014/main" val="4019290773"/>
                        </a:ext>
                      </a:extLst>
                    </a:gridCol>
                    <a:gridCol w="2695332">
                      <a:extLst>
                        <a:ext uri="{9D8B030D-6E8A-4147-A177-3AD203B41FA5}">
                          <a16:colId xmlns:a16="http://schemas.microsoft.com/office/drawing/2014/main" val="1966392123"/>
                        </a:ext>
                      </a:extLst>
                    </a:gridCol>
                  </a:tblGrid>
                  <a:tr h="23523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Pontos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AED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Equação da reta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AED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806287"/>
                      </a:ext>
                    </a:extLst>
                  </a:tr>
                  <a:tr h="73957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a)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pt-BR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0;1</m:t>
                                  </m:r>
                                </m:e>
                              </m:d>
                            </m:oMath>
                          </a14:m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e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pt-BR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2;0</m:t>
                                  </m:r>
                                </m:e>
                              </m:d>
                            </m:oMath>
                          </a14:m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lvl="0" indent="-342900">
                            <a:lnSpc>
                              <a:spcPct val="115000"/>
                            </a:lnSpc>
                            <a:buFont typeface="Symbol" panose="05050102010706020507" pitchFamily="18" charset="2"/>
                            <a:buChar char=""/>
                          </a:pPr>
                          <a14:m>
                            <m:oMath xmlns:m="http://schemas.openxmlformats.org/officeDocument/2006/math"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=2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+1</m:t>
                              </m:r>
                            </m:oMath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342900" lvl="0" indent="-342900">
                            <a:lnSpc>
                              <a:spcPct val="115000"/>
                            </a:lnSpc>
                            <a:buFont typeface="Symbol" panose="05050102010706020507" pitchFamily="18" charset="2"/>
                            <a:buChar char=""/>
                          </a:pPr>
                          <a14:m>
                            <m:oMath xmlns:m="http://schemas.openxmlformats.org/officeDocument/2006/math"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=−</m:t>
                              </m:r>
                              <m:f>
                                <m:fPr>
                                  <m:ctrlPr>
                                    <a:rPr lang="pt-BR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pt-BR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+1</m:t>
                              </m:r>
                            </m:oMath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342900" lvl="0" indent="-342900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Font typeface="Symbol" panose="05050102010706020507" pitchFamily="18" charset="2"/>
                            <a:buChar char=""/>
                          </a:pPr>
                          <a14:m>
                            <m:oMath xmlns:m="http://schemas.openxmlformats.org/officeDocument/2006/math"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+1</m:t>
                              </m:r>
                            </m:oMath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04392141"/>
                      </a:ext>
                    </a:extLst>
                  </a:tr>
                  <a:tr h="131729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b)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pt-BR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3;0</m:t>
                                  </m:r>
                                </m:e>
                              </m:d>
                            </m:oMath>
                          </a14:m>
                          <a:r>
                            <a:rPr lang="pt-BR" sz="1800" kern="1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e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pt-BR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18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2;1</m:t>
                                  </m:r>
                                </m:e>
                              </m:d>
                            </m:oMath>
                          </a14:m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42900" lvl="0" indent="-342900">
                            <a:lnSpc>
                              <a:spcPct val="115000"/>
                            </a:lnSpc>
                            <a:buFont typeface="Symbol" panose="05050102010706020507" pitchFamily="18" charset="2"/>
                            <a:buChar char=""/>
                          </a:pPr>
                          <a14:m>
                            <m:oMath xmlns:m="http://schemas.openxmlformats.org/officeDocument/2006/math"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+3</m:t>
                              </m:r>
                            </m:oMath>
                          </a14:m>
                          <a:endParaRPr lang="pt-BR" sz="18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342900" lvl="0" indent="-342900">
                            <a:lnSpc>
                              <a:spcPct val="115000"/>
                            </a:lnSpc>
                            <a:buFont typeface="Symbol" panose="05050102010706020507" pitchFamily="18" charset="2"/>
                            <a:buChar char=""/>
                          </a:pPr>
                          <a14:m>
                            <m:oMath xmlns:m="http://schemas.openxmlformats.org/officeDocument/2006/math"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=−3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+1</m:t>
                              </m:r>
                            </m:oMath>
                          </a14:m>
                          <a:endParaRPr lang="pt-BR" sz="18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342900" lvl="0" indent="-342900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Font typeface="Symbol" panose="05050102010706020507" pitchFamily="18" charset="2"/>
                            <a:buChar char=""/>
                          </a:pPr>
                          <a14:m>
                            <m:oMath xmlns:m="http://schemas.openxmlformats.org/officeDocument/2006/math"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=−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+3</m:t>
                              </m:r>
                            </m:oMath>
                          </a14:m>
                          <a:endParaRPr lang="pt-BR" sz="18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87374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ela 2">
                <a:extLst>
                  <a:ext uri="{FF2B5EF4-FFF2-40B4-BE49-F238E27FC236}">
                    <a16:creationId xmlns:a16="http://schemas.microsoft.com/office/drawing/2014/main" id="{88B377A3-7AD7-1FB8-45C9-5017735A5A4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9497263"/>
                  </p:ext>
                </p:extLst>
              </p:nvPr>
            </p:nvGraphicFramePr>
            <p:xfrm>
              <a:off x="713287" y="3613493"/>
              <a:ext cx="5175680" cy="263053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480348">
                      <a:extLst>
                        <a:ext uri="{9D8B030D-6E8A-4147-A177-3AD203B41FA5}">
                          <a16:colId xmlns:a16="http://schemas.microsoft.com/office/drawing/2014/main" val="4019290773"/>
                        </a:ext>
                      </a:extLst>
                    </a:gridCol>
                    <a:gridCol w="2695332">
                      <a:extLst>
                        <a:ext uri="{9D8B030D-6E8A-4147-A177-3AD203B41FA5}">
                          <a16:colId xmlns:a16="http://schemas.microsoft.com/office/drawing/2014/main" val="1966392123"/>
                        </a:ext>
                      </a:extLst>
                    </a:gridCol>
                  </a:tblGrid>
                  <a:tr h="28867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Pontos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AED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Equação da reta</a:t>
                          </a:r>
                          <a:endParaRPr lang="pt-BR" sz="18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AED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806287"/>
                      </a:ext>
                    </a:extLst>
                  </a:tr>
                  <a:tr h="1024573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1" t="-33929" r="-109582" b="-13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2325" t="-33929" r="-677" b="-1309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4392141"/>
                      </a:ext>
                    </a:extLst>
                  </a:tr>
                  <a:tr h="131729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1" t="-103687" r="-109582" b="-13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2325" t="-103687" r="-677" b="-13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87374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59B85BC-19B5-B262-527D-22E63EE1C23C}"/>
                  </a:ext>
                </a:extLst>
              </p:cNvPr>
              <p:cNvSpPr txBox="1"/>
              <p:nvPr/>
            </p:nvSpPr>
            <p:spPr>
              <a:xfrm>
                <a:off x="6394373" y="5113411"/>
                <a:ext cx="3206828" cy="9736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)=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_____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⋅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_____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b>
                      </m:sSub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)=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_____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⋅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_____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59B85BC-19B5-B262-527D-22E63EE1C2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4373" y="5113411"/>
                <a:ext cx="3206828" cy="973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56284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5053A-019F-8145-61C2-988615158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7740E1A-414C-C790-0347-01914D946CE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F8EB71B-CCAE-CA67-0171-40E677DD103F}"/>
                  </a:ext>
                </a:extLst>
              </p:cNvPr>
              <p:cNvSpPr txBox="1"/>
              <p:nvPr/>
            </p:nvSpPr>
            <p:spPr>
              <a:xfrm>
                <a:off x="165464" y="622792"/>
                <a:ext cx="6137570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b) Interprete os coeficientes: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I. O que significa o número que multiplica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x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em cada função?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II. O que significa o número independente de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x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em cada função?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c) Avalie as funções obtidas, considerado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b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a taxa de cancelamento, e complete a tabela: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F8EB71B-CCAE-CA67-0171-40E677DD10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64" y="622792"/>
                <a:ext cx="6137570" cy="2462213"/>
              </a:xfrm>
              <a:prstGeom prst="rect">
                <a:avLst/>
              </a:prstGeom>
              <a:blipFill>
                <a:blip r:embed="rId2"/>
                <a:stretch>
                  <a:fillRect l="-1291" t="-1485" r="-1291" b="-44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9267F20A-73BE-0874-C81A-7B583611A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851" y="3085005"/>
            <a:ext cx="4810796" cy="180047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9853D9D-0AAE-C171-5F08-23F887515027}"/>
              </a:ext>
            </a:extLst>
          </p:cNvPr>
          <p:cNvSpPr txBox="1"/>
          <p:nvPr/>
        </p:nvSpPr>
        <p:spPr>
          <a:xfrm>
            <a:off x="165464" y="4885481"/>
            <a:ext cx="60960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d) Usando a tabela, diga qual app é mais barato em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km,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km 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km.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e) Em um plano cartesiano, esboce as retas que representem o critério de cobrança de cada aplicativo.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FCD4ADC-74A5-14C9-7295-98C92A7D21AC}"/>
              </a:ext>
            </a:extLst>
          </p:cNvPr>
          <p:cNvSpPr txBox="1"/>
          <p:nvPr/>
        </p:nvSpPr>
        <p:spPr>
          <a:xfrm>
            <a:off x="6303034" y="622792"/>
            <a:ext cx="57235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f) Estime um valor aproximado para qual quilometragem em que os preços se igualam. Observe os gráficos, o que o ponto de interseção entre as retas representa?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43EF7ED4-8EE6-2994-5526-493EA221A979}"/>
                  </a:ext>
                </a:extLst>
              </p:cNvPr>
              <p:cNvSpPr txBox="1"/>
              <p:nvPr/>
            </p:nvSpPr>
            <p:spPr>
              <a:xfrm>
                <a:off x="6303033" y="2035346"/>
                <a:ext cx="5653835" cy="3477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22.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Uma loja online começa o dia de vendas às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8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horas da manhã com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80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camisetas de um mesmo modelo. Durante uma promoção, o gerente observou que eram vendidas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5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camisetas por hora.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Considere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o tempo de venda (em horas) 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 quantidade de camisetas que ainda restam na loja.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a) Escreva a função que relaciona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y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b) Complete a tabela: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43EF7ED4-8EE6-2994-5526-493EA221A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3" y="2035346"/>
                <a:ext cx="5653835" cy="3477875"/>
              </a:xfrm>
              <a:prstGeom prst="rect">
                <a:avLst/>
              </a:prstGeom>
              <a:blipFill>
                <a:blip r:embed="rId4"/>
                <a:stretch>
                  <a:fillRect l="-1402" t="-1053" r="-1402" b="-28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m 13" descr="Calendário&#10;&#10;O conteúdo gerado por IA pode estar incorreto.">
            <a:extLst>
              <a:ext uri="{FF2B5EF4-FFF2-40B4-BE49-F238E27FC236}">
                <a16:creationId xmlns:a16="http://schemas.microsoft.com/office/drawing/2014/main" id="{B8014C04-D196-9EA1-C192-AD5017669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7750" y="5433427"/>
            <a:ext cx="3543150" cy="114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CB3B8-CFA1-3DD2-8D54-927BB3520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6B75BF9-4761-3F9B-CDF3-8AC8736D9A8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0F6632B-483F-05AA-7028-F68A6E0A2CB8}"/>
                  </a:ext>
                </a:extLst>
              </p:cNvPr>
              <p:cNvSpPr txBox="1"/>
              <p:nvPr/>
            </p:nvSpPr>
            <p:spPr>
              <a:xfrm>
                <a:off x="191592" y="648512"/>
                <a:ext cx="6111442" cy="3477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c) Usando os valores da tabela, esboce o gráfico de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em função de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em um plano cartesiano.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d) Em quantas horas as camisetas se esgotarão se a venda continuar nesse ritmo?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e) O gerente quer garantir que, até às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14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h, ainda haja pelo menos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20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camisetas em estoque disponíveis para venda. Verifique, com base na função, se isso será possível e justifique sua resposta.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0F6632B-483F-05AA-7028-F68A6E0A2C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92" y="648512"/>
                <a:ext cx="6111442" cy="3477875"/>
              </a:xfrm>
              <a:prstGeom prst="rect">
                <a:avLst/>
              </a:prstGeom>
              <a:blipFill>
                <a:blip r:embed="rId2"/>
                <a:stretch>
                  <a:fillRect l="-1296" t="-876" r="-1196" b="-280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DE7D0999-FBA5-9886-1824-DECC6B48E98A}"/>
              </a:ext>
            </a:extLst>
          </p:cNvPr>
          <p:cNvSpPr txBox="1"/>
          <p:nvPr/>
        </p:nvSpPr>
        <p:spPr>
          <a:xfrm>
            <a:off x="191591" y="4213473"/>
            <a:ext cx="6096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23.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Em uma cidade serrana, ao meio-dia a temperatura era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°C. Durante a tarde, a temperatura passou a diminuir de forma constante,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0,75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°C por hora.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Considere x o tempo, em horas, após o meio-dia, e y a temperatura em graus Celsius (°C).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E0A6FDAA-5FD4-0CB0-8B42-D502D1914105}"/>
                  </a:ext>
                </a:extLst>
              </p:cNvPr>
              <p:cNvSpPr txBox="1"/>
              <p:nvPr/>
            </p:nvSpPr>
            <p:spPr>
              <a:xfrm>
                <a:off x="6318477" y="648512"/>
                <a:ext cx="5681927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a) Escreva a função que relaciona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b) Complete a tabela: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E0A6FDAA-5FD4-0CB0-8B42-D502D1914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477" y="648512"/>
                <a:ext cx="5681927" cy="769441"/>
              </a:xfrm>
              <a:prstGeom prst="rect">
                <a:avLst/>
              </a:prstGeom>
              <a:blipFill>
                <a:blip r:embed="rId3"/>
                <a:stretch>
                  <a:fillRect l="-1393" t="-3937" b="-157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Uma imagem contendo parede de papel, edifício, relógio, desenho&#10;&#10;O conteúdo gerado por IA pode estar incorreto.">
            <a:extLst>
              <a:ext uri="{FF2B5EF4-FFF2-40B4-BE49-F238E27FC236}">
                <a16:creationId xmlns:a16="http://schemas.microsoft.com/office/drawing/2014/main" id="{D1589C78-21D3-5D39-1365-8BC991CFD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6241" y="1424484"/>
            <a:ext cx="5478193" cy="15712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CB968A32-5056-3BE8-97E3-4EA07589EB71}"/>
                  </a:ext>
                </a:extLst>
              </p:cNvPr>
              <p:cNvSpPr txBox="1"/>
              <p:nvPr/>
            </p:nvSpPr>
            <p:spPr>
              <a:xfrm>
                <a:off x="6318476" y="3110724"/>
                <a:ext cx="5681926" cy="31393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c) Usando os valores da tabela, esboce o gráfico de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em função de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em um plano cartesiano.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d) Em que horário a temperatura atinge</a:t>
                </a:r>
                <a:b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 °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e) Se essa queda de temperatura continuar constante, em qual momento a temperatura dessa cidade seria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−4°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? Justifique o resultado mostrando o momento em horas.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CB968A32-5056-3BE8-97E3-4EA07589EB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476" y="3110724"/>
                <a:ext cx="5681926" cy="3139321"/>
              </a:xfrm>
              <a:prstGeom prst="rect">
                <a:avLst/>
              </a:prstGeom>
              <a:blipFill>
                <a:blip r:embed="rId5"/>
                <a:stretch>
                  <a:fillRect l="-1393" t="-971" r="-1286" b="-330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17774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D26A9-CD1F-1607-777C-392C11001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ECC4215-DD57-7398-51EC-0D0F4A8AB0E4}"/>
              </a:ext>
            </a:extLst>
          </p:cNvPr>
          <p:cNvCxnSpPr>
            <a:cxnSpLocks/>
          </p:cNvCxnSpPr>
          <p:nvPr/>
        </p:nvCxnSpPr>
        <p:spPr>
          <a:xfrm>
            <a:off x="5458302" y="709877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89E869FD-B7F3-8FD7-3B1E-4DFB8523B79B}"/>
              </a:ext>
            </a:extLst>
          </p:cNvPr>
          <p:cNvSpPr txBox="1"/>
          <p:nvPr/>
        </p:nvSpPr>
        <p:spPr>
          <a:xfrm>
            <a:off x="182880" y="633940"/>
            <a:ext cx="61201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24.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Observe o gráfico, a seguir: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DA07006-AB7F-41FF-3450-CC54F2986DD9}"/>
              </a:ext>
            </a:extLst>
          </p:cNvPr>
          <p:cNvSpPr txBox="1"/>
          <p:nvPr/>
        </p:nvSpPr>
        <p:spPr>
          <a:xfrm>
            <a:off x="182880" y="3970183"/>
            <a:ext cx="52686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 acordo com o gráfico, podemos dizer que a sua representação algébrica é: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F6F3318A-E3EE-1E4D-4A34-A388E2D52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602" y="633940"/>
            <a:ext cx="5558785" cy="19687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F4A583BB-FE22-6FD4-CB88-8D0F883158ED}"/>
                  </a:ext>
                </a:extLst>
              </p:cNvPr>
              <p:cNvSpPr txBox="1"/>
              <p:nvPr/>
            </p:nvSpPr>
            <p:spPr>
              <a:xfrm>
                <a:off x="5458302" y="2602675"/>
                <a:ext cx="6533401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Item 1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Uma microempresa vende um produto por</a:t>
                </a:r>
                <a:b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$ 35,00 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 unidade. Os custos mensais relacionados a esse produto são: o custo fixo de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$ 1260,00 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o custo variável de </a:t>
                </a:r>
                <a14:m>
                  <m:oMath xmlns:m="http://schemas.openxmlformats.org/officeDocument/2006/math"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1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$ 10,00 </m:t>
                    </m:r>
                  </m:oMath>
                </a14:m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por unidade.</a:t>
                </a:r>
                <a:endParaRPr lang="pt-BR" sz="2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F4A583BB-FE22-6FD4-CB88-8D0F883158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8302" y="2602675"/>
                <a:ext cx="6533401" cy="1384995"/>
              </a:xfrm>
              <a:prstGeom prst="rect">
                <a:avLst/>
              </a:prstGeom>
              <a:blipFill>
                <a:blip r:embed="rId3"/>
                <a:stretch>
                  <a:fillRect l="-1119" t="-2643" r="-1119" b="-74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3CB7A9B7-9BF7-BA36-3EE4-ED918CEE8EA3}"/>
                  </a:ext>
                </a:extLst>
              </p:cNvPr>
              <p:cNvSpPr txBox="1"/>
              <p:nvPr/>
            </p:nvSpPr>
            <p:spPr>
              <a:xfrm>
                <a:off x="5459639" y="3864740"/>
                <a:ext cx="6540138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Seja </a:t>
                </a:r>
                <a:r>
                  <a:rPr lang="pt-BR" sz="21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x </a:t>
                </a:r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 quantidade mensal produzida e vendida, em unidades. A função afim que modela o lucro mensal é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𝐿</m:t>
                      </m:r>
                      <m:r>
                        <a:rPr lang="pt-BR" sz="21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pt-BR" sz="21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pt-BR" sz="21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 = </m:t>
                      </m:r>
                      <m:r>
                        <a:rPr lang="pt-BR" sz="21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𝑟𝑒𝑐𝑒𝑖𝑡𝑎</m:t>
                      </m:r>
                      <m:r>
                        <a:rPr lang="pt-BR" sz="21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− </m:t>
                      </m:r>
                      <m:r>
                        <a:rPr lang="pt-BR" sz="21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𝑐𝑢𝑠𝑡𝑜</m:t>
                      </m:r>
                      <m:r>
                        <a:rPr lang="pt-BR" sz="21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pt-BR" sz="2100" b="0" i="1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Qual deve ser a quantidade mínima de unidades vendidas para que o lucro seja de ao menos</a:t>
                </a:r>
                <a:b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a:rPr lang="pt-BR" sz="21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1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$ 240,00</m:t>
                    </m:r>
                  </m:oMath>
                </a14:m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pPr algn="just"/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(A) </a:t>
                </a:r>
                <a:r>
                  <a:rPr lang="pt-BR" sz="21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43 			</a:t>
                </a:r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(C) </a:t>
                </a:r>
                <a:r>
                  <a:rPr lang="pt-BR" sz="21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60</a:t>
                </a:r>
              </a:p>
              <a:p>
                <a:pPr algn="just"/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(B) </a:t>
                </a:r>
                <a:r>
                  <a:rPr lang="pt-BR" sz="21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51 			</a:t>
                </a:r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(D) </a:t>
                </a:r>
                <a:r>
                  <a:rPr lang="pt-BR" sz="21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75</a:t>
                </a:r>
                <a:endParaRPr lang="pt-BR" sz="2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3CB7A9B7-9BF7-BA36-3EE4-ED918CEE8E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639" y="3864740"/>
                <a:ext cx="6540138" cy="2677656"/>
              </a:xfrm>
              <a:prstGeom prst="rect">
                <a:avLst/>
              </a:prstGeom>
              <a:blipFill>
                <a:blip r:embed="rId4"/>
                <a:stretch>
                  <a:fillRect l="-1119" t="-1367" r="-1213" b="-34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Gráfico, Gráfico de linhas&#10;&#10;Descrição gerada automaticamente">
            <a:extLst>
              <a:ext uri="{FF2B5EF4-FFF2-40B4-BE49-F238E27FC236}">
                <a16:creationId xmlns:a16="http://schemas.microsoft.com/office/drawing/2014/main" id="{420626EE-DB40-6E28-D2E9-AAC85A14B6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0774" y="1064827"/>
            <a:ext cx="2845135" cy="28591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4C40B0E-1181-C1D1-7C4C-09489C8C87FF}"/>
                  </a:ext>
                </a:extLst>
              </p:cNvPr>
              <p:cNvSpPr txBox="1"/>
              <p:nvPr/>
            </p:nvSpPr>
            <p:spPr>
              <a:xfrm>
                <a:off x="260822" y="4588015"/>
                <a:ext cx="3208519" cy="19543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buNone/>
                </a:pPr>
                <a:r>
                  <a:rPr lang="pt-BR" sz="22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+3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−1</m:t>
                    </m:r>
                  </m:oMath>
                </a14:m>
                <a:r>
                  <a:rPr lang="pt-BR" sz="22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  <a:buNone/>
                </a:pPr>
                <a:r>
                  <a:rPr lang="pt-BR" sz="22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=−2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+1</m:t>
                    </m:r>
                  </m:oMath>
                </a14:m>
                <a:r>
                  <a:rPr lang="pt-BR" sz="22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  <a:buNone/>
                </a:pPr>
                <a:r>
                  <a:rPr lang="pt-BR" sz="22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−2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+1</m:t>
                    </m:r>
                  </m:oMath>
                </a14:m>
                <a:endParaRPr lang="pt-BR" sz="22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:r>
                  <a:rPr lang="pt-BR" sz="22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(D)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=−4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+1</m:t>
                    </m:r>
                  </m:oMath>
                </a14:m>
                <a:r>
                  <a:rPr lang="pt-BR" sz="22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4C40B0E-1181-C1D1-7C4C-09489C8C87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22" y="4588015"/>
                <a:ext cx="3208519" cy="1954381"/>
              </a:xfrm>
              <a:prstGeom prst="rect">
                <a:avLst/>
              </a:prstGeom>
              <a:blipFill>
                <a:blip r:embed="rId7"/>
                <a:stretch>
                  <a:fillRect l="-2471" b="-56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98405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348DB-BEE1-C227-7899-74A8F86C0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12E3337-AA61-84C2-5120-E2B6D6F615F8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EC041DFC-7EAB-D94F-AB0F-36F08F850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17" y="404987"/>
            <a:ext cx="3825070" cy="132801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C271D01-9569-894E-B231-1587F9BF51E4}"/>
              </a:ext>
            </a:extLst>
          </p:cNvPr>
          <p:cNvSpPr txBox="1"/>
          <p:nvPr/>
        </p:nvSpPr>
        <p:spPr>
          <a:xfrm>
            <a:off x="139338" y="1733006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TRANSFORMAÇÕES GEOMÉTRICAS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Quando uma figura geométrica é modificada ou movimentada, de modo a obter uma outra figura igual ou semelhante à original, dizemos que a figura passou por uma transformação geométrica, a qual pode ocorrer de duas maneiras distintas: isometria ou homotetia.</a:t>
            </a:r>
          </a:p>
          <a:p>
            <a:pPr algn="just"/>
            <a:endParaRPr lang="pt-BR" sz="2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I. A figura obtida é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congruente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à figura original.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CBF0666-5A13-07C1-4E4D-6C6F562B8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687" y="4937713"/>
            <a:ext cx="3457302" cy="101464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434F431-A12D-8105-DA23-3A5238198C61}"/>
              </a:ext>
            </a:extLst>
          </p:cNvPr>
          <p:cNvSpPr txBox="1"/>
          <p:nvPr/>
        </p:nvSpPr>
        <p:spPr>
          <a:xfrm>
            <a:off x="6303034" y="613435"/>
            <a:ext cx="574962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Neste caso, denominados </a:t>
            </a:r>
            <a:r>
              <a:rPr lang="pt-BR" sz="2200" b="1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isometria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 processo em que modificamos a posição de uma figura no plano, produzindo sempre figuras que têm a mesma forma e as mesmas medidas, ou seja,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figuras congruentes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à original.</a:t>
            </a:r>
          </a:p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II.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figura obtida </a:t>
            </a:r>
            <a:r>
              <a:rPr lang="pt-BR" sz="2200" b="1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mantém o formato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da figura original, porém seu </a:t>
            </a:r>
            <a:r>
              <a:rPr lang="pt-BR" sz="2200" b="1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tamanho é modificado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B5EEF05-30B3-DE46-3BEF-B89020497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4545" y="3752756"/>
            <a:ext cx="3186606" cy="1184957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5BD0957C-753E-C1FE-B043-54B82651BA8C}"/>
              </a:ext>
            </a:extLst>
          </p:cNvPr>
          <p:cNvSpPr txBox="1"/>
          <p:nvPr/>
        </p:nvSpPr>
        <p:spPr>
          <a:xfrm>
            <a:off x="6303034" y="5056482"/>
            <a:ext cx="567125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Neste caso, denominados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homotetia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em que a forma é mantida, mas as medidas são alteradas.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9662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FFAAF-F652-A73C-EB3C-06CC3D6BA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1ABFDBA-A933-829D-AA64-EFCB23509AB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C87B693-186B-AFF6-E8E1-BB111381EE94}"/>
              </a:ext>
            </a:extLst>
          </p:cNvPr>
          <p:cNvSpPr txBox="1"/>
          <p:nvPr/>
        </p:nvSpPr>
        <p:spPr>
          <a:xfrm>
            <a:off x="207034" y="637290"/>
            <a:ext cx="609600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Quando se aplica a </a:t>
            </a:r>
            <a:r>
              <a:rPr lang="pt-BR" sz="21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homotetia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alguma figura, as características principais, como a forma e os ângulos, são preservadas; porém o tamanho da figura sofre alterações, obtendo-se assim </a:t>
            </a:r>
            <a:r>
              <a:rPr lang="pt-BR" sz="21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figuras semelhantes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D18FD36F-326F-8728-4589-072D502D8786}"/>
                  </a:ext>
                </a:extLst>
              </p:cNvPr>
              <p:cNvSpPr txBox="1"/>
              <p:nvPr/>
            </p:nvSpPr>
            <p:spPr>
              <a:xfrm>
                <a:off x="207034" y="2422394"/>
                <a:ext cx="6096000" cy="4339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HOMOTETIA DE AMPLIAÇÃO DE POLIGONOS NO PLANO CARTESIANO</a:t>
                </a:r>
              </a:p>
              <a:p>
                <a:pPr algn="ctr"/>
                <a:endParaRPr lang="pt-BR" sz="1200" b="1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Ampliar um polígono significa aumentar suas dimensões, sem alterar a sua forma poligonal. Os ângulos permanecem os mesmos, mas as medidas aumentam.</a:t>
                </a:r>
              </a:p>
              <a:p>
                <a:pPr algn="just"/>
                <a:r>
                  <a:rPr lang="pt-BR" sz="21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Para ampliar um polígono no plano cartesiano, é necessário multiplicar as coordenadas dos pares ordenados de cada vértice do polígono por um fator de escala. </a:t>
                </a:r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O fator (razão) de escala é um número </a:t>
                </a:r>
                <a14:m>
                  <m:oMath xmlns:m="http://schemas.openxmlformats.org/officeDocument/2006/math">
                    <m:r>
                      <a:rPr lang="pt-BR" sz="21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𝒌</m:t>
                    </m:r>
                    <m:r>
                      <a:rPr lang="pt-BR" sz="21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&gt; </m:t>
                    </m:r>
                    <m:r>
                      <a:rPr lang="pt-BR" sz="21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pt-BR" sz="21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ou </a:t>
                </a:r>
                <a14:m>
                  <m:oMath xmlns:m="http://schemas.openxmlformats.org/officeDocument/2006/math">
                    <m:r>
                      <a:rPr lang="pt-BR" sz="21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𝒌</m:t>
                    </m:r>
                    <m:r>
                      <a:rPr lang="pt-BR" sz="21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&lt; –</m:t>
                    </m:r>
                    <m:r>
                      <a:rPr lang="pt-BR" sz="21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, e indica o quanto a figura será ampliada.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D18FD36F-326F-8728-4589-072D502D8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34" y="2422394"/>
                <a:ext cx="6096000" cy="4339650"/>
              </a:xfrm>
              <a:prstGeom prst="rect">
                <a:avLst/>
              </a:prstGeom>
              <a:blipFill>
                <a:blip r:embed="rId2"/>
                <a:stretch>
                  <a:fillRect l="-1200" t="-702" r="-12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C4518F9-2FCB-6FB8-51A1-AFC0E0990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906" y="637290"/>
            <a:ext cx="1718152" cy="7636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2361992-6F12-DB4F-D5DE-C4E320B70130}"/>
                  </a:ext>
                </a:extLst>
              </p:cNvPr>
              <p:cNvSpPr txBox="1"/>
              <p:nvPr/>
            </p:nvSpPr>
            <p:spPr>
              <a:xfrm>
                <a:off x="6394905" y="1400914"/>
                <a:ext cx="5576046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Observe o triângulo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egoe UI" panose="020B0502040204020203" pitchFamily="34" charset="0"/>
                      </a:rPr>
                      <m:t>ABC</m:t>
                    </m:r>
                    <m:r>
                      <a:rPr lang="pt-BR" sz="2100" b="1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egoe UI" panose="020B0502040204020203" pitchFamily="34" charset="0"/>
                      </a:rPr>
                      <m:t> </m:t>
                    </m:r>
                  </m:oMath>
                </a14:m>
                <a:r>
                  <a:rPr lang="pt-BR" sz="2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com coordenadas</a:t>
                </a:r>
                <a14:m>
                  <m:oMath xmlns:m="http://schemas.openxmlformats.org/officeDocument/2006/math">
                    <m:r>
                      <a:rPr lang="pt-BR" sz="2100" b="1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egoe UI" panose="020B0502040204020203" pitchFamily="34" charset="0"/>
                      </a:rPr>
                      <m:t> </m:t>
                    </m:r>
                    <m:r>
                      <a:rPr lang="pt-BR" sz="21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egoe UI" panose="020B0502040204020203" pitchFamily="34" charset="0"/>
                      </a:rPr>
                      <m:t>𝐴</m:t>
                    </m:r>
                    <m:d>
                      <m:d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dPr>
                      <m:e>
                        <m:r>
                          <a:rPr lang="pt-BR" sz="21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1;2</m:t>
                        </m:r>
                      </m:e>
                    </m:d>
                  </m:oMath>
                </a14:m>
                <a:r>
                  <a:rPr lang="pt-BR" sz="2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sz="21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egoe UI" panose="020B0502040204020203" pitchFamily="34" charset="0"/>
                      </a:rPr>
                      <m:t>𝐵</m:t>
                    </m:r>
                    <m:d>
                      <m:d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dPr>
                      <m:e>
                        <m:r>
                          <a:rPr lang="pt-BR" sz="21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1;−2</m:t>
                        </m:r>
                      </m:e>
                    </m:d>
                  </m:oMath>
                </a14:m>
                <a:r>
                  <a:rPr lang="pt-BR" sz="2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1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egoe UI" panose="020B0502040204020203" pitchFamily="34" charset="0"/>
                      </a:rPr>
                      <m:t>𝐶</m:t>
                    </m:r>
                    <m:d>
                      <m:d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dPr>
                      <m:e>
                        <m:r>
                          <a:rPr lang="pt-BR" sz="21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−2;−1</m:t>
                        </m:r>
                      </m:e>
                    </m:d>
                  </m:oMath>
                </a14:m>
                <a:endParaRPr lang="pt-BR" sz="21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2361992-6F12-DB4F-D5DE-C4E320B70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4905" y="1400914"/>
                <a:ext cx="5576046" cy="738664"/>
              </a:xfrm>
              <a:prstGeom prst="rect">
                <a:avLst/>
              </a:prstGeom>
              <a:blipFill>
                <a:blip r:embed="rId4"/>
                <a:stretch>
                  <a:fillRect l="-1311" t="-4959" r="-1311" b="-148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Gráfico, Gráfico de dispersão&#10;&#10;O conteúdo gerado por IA pode estar incorreto.">
            <a:extLst>
              <a:ext uri="{FF2B5EF4-FFF2-40B4-BE49-F238E27FC236}">
                <a16:creationId xmlns:a16="http://schemas.microsoft.com/office/drawing/2014/main" id="{2A21EA27-B28E-C478-5772-A63515CD2E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61" b="63435"/>
          <a:stretch>
            <a:fillRect/>
          </a:stretch>
        </p:blipFill>
        <p:spPr bwMode="auto">
          <a:xfrm>
            <a:off x="6582050" y="2238218"/>
            <a:ext cx="1951237" cy="182268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60C7F6DB-CCEB-B6E5-9992-5AD82EF7FD68}"/>
              </a:ext>
            </a:extLst>
          </p:cNvPr>
          <p:cNvSpPr txBox="1"/>
          <p:nvPr/>
        </p:nvSpPr>
        <p:spPr>
          <a:xfrm>
            <a:off x="8204929" y="631473"/>
            <a:ext cx="38719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b="1" dirty="0">
                <a:solidFill>
                  <a:srgbClr val="A02B9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Como ampliar um polígono no plano cartesiano? </a:t>
            </a:r>
            <a:endParaRPr lang="pt-BR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6AEE1F3C-D992-4821-77D2-C107C6D6FB27}"/>
                  </a:ext>
                </a:extLst>
              </p:cNvPr>
              <p:cNvSpPr txBox="1"/>
              <p:nvPr/>
            </p:nvSpPr>
            <p:spPr>
              <a:xfrm>
                <a:off x="8615086" y="2182359"/>
                <a:ext cx="3355864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Note que, ao multiplicar as coordenadas dos vértices do polígono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egoe UI" panose="020B0502040204020203" pitchFamily="34" charset="0"/>
                      </a:rPr>
                      <m:t>ABC</m:t>
                    </m:r>
                  </m:oMath>
                </a14:m>
                <a:r>
                  <a:rPr lang="pt-BR" sz="2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por 2, obtivemos o polígono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A</m:t>
                        </m:r>
                      </m:e>
                      <m:sub>
                        <m:r>
                          <a:rPr lang="pt-BR" sz="2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B</m:t>
                        </m:r>
                      </m:e>
                      <m:sub>
                        <m:r>
                          <a:rPr lang="pt-BR" sz="2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C</m:t>
                        </m:r>
                      </m:e>
                      <m:sub>
                        <m:r>
                          <a:rPr lang="pt-BR" sz="2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semelhante 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egoe UI" panose="020B0502040204020203" pitchFamily="34" charset="0"/>
                      </a:rPr>
                      <m:t>ABC</m:t>
                    </m:r>
                  </m:oMath>
                </a14:m>
                <a:r>
                  <a:rPr lang="pt-BR" sz="2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mas ampliado com coordenadas </a:t>
                </a:r>
                <a:r>
                  <a:rPr lang="pt-BR" sz="2100" b="1" i="1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sSubPr>
                      <m:e>
                        <m:r>
                          <a:rPr lang="pt-BR" sz="21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𝐴</m:t>
                        </m:r>
                      </m:e>
                      <m:sub>
                        <m:r>
                          <a:rPr lang="pt-BR" sz="21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dPr>
                      <m:e>
                        <m:r>
                          <a:rPr lang="pt-BR" sz="21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2;4</m:t>
                        </m:r>
                      </m:e>
                    </m:d>
                  </m:oMath>
                </a14:m>
                <a:r>
                  <a:rPr lang="pt-BR" sz="2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sSubPr>
                      <m:e>
                        <m:r>
                          <a:rPr lang="pt-BR" sz="21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𝐵</m:t>
                        </m:r>
                      </m:e>
                      <m:sub>
                        <m:r>
                          <a:rPr lang="pt-BR" sz="21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dPr>
                      <m:e>
                        <m:r>
                          <a:rPr lang="pt-BR" sz="21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2;−4</m:t>
                        </m:r>
                      </m:e>
                    </m:d>
                  </m:oMath>
                </a14:m>
                <a:r>
                  <a:rPr lang="pt-BR" sz="2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sSubPr>
                      <m:e>
                        <m:r>
                          <a:rPr lang="pt-BR" sz="21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𝐶</m:t>
                        </m:r>
                      </m:e>
                      <m:sub>
                        <m:r>
                          <a:rPr lang="pt-BR" sz="21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dPr>
                      <m:e>
                        <m:r>
                          <a:rPr lang="pt-BR" sz="21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−4;−2</m:t>
                        </m:r>
                      </m:e>
                    </m:d>
                  </m:oMath>
                </a14:m>
                <a:endParaRPr lang="pt-BR" sz="21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6AEE1F3C-D992-4821-77D2-C107C6D6F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086" y="2182359"/>
                <a:ext cx="3355864" cy="2677656"/>
              </a:xfrm>
              <a:prstGeom prst="rect">
                <a:avLst/>
              </a:prstGeom>
              <a:blipFill>
                <a:blip r:embed="rId6"/>
                <a:stretch>
                  <a:fillRect l="-2178" t="-1367" r="-1996" b="-34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m 14" descr="Gráfico, Gráfico de dispersão&#10;&#10;O conteúdo gerado por IA pode estar incorreto.">
            <a:extLst>
              <a:ext uri="{FF2B5EF4-FFF2-40B4-BE49-F238E27FC236}">
                <a16:creationId xmlns:a16="http://schemas.microsoft.com/office/drawing/2014/main" id="{298E021C-F3B4-92C2-FC49-52A2698340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9" b="55920"/>
          <a:stretch>
            <a:fillRect/>
          </a:stretch>
        </p:blipFill>
        <p:spPr bwMode="auto">
          <a:xfrm>
            <a:off x="6582050" y="4228549"/>
            <a:ext cx="1951231" cy="220833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9A11B85-C199-C24D-0368-A6011132F31B}"/>
                  </a:ext>
                </a:extLst>
              </p:cNvPr>
              <p:cNvSpPr txBox="1"/>
              <p:nvPr/>
            </p:nvSpPr>
            <p:spPr>
              <a:xfrm>
                <a:off x="8615080" y="4932085"/>
                <a:ext cx="3355864" cy="1708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 medida de cada lado do polígono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A</m:t>
                        </m:r>
                      </m:e>
                      <m:sub>
                        <m:r>
                          <a:rPr lang="pt-BR" sz="2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B</m:t>
                        </m:r>
                      </m:e>
                      <m:sub>
                        <m:r>
                          <a:rPr lang="pt-BR" sz="2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C</m:t>
                        </m:r>
                      </m:e>
                      <m:sub>
                        <m:r>
                          <a:rPr lang="pt-BR" sz="2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egoe UI" panose="020B0502040204020203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é o dobro da medida do lado correspondente ao polígono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egoe UI" panose="020B0502040204020203" pitchFamily="34" charset="0"/>
                      </a:rPr>
                      <m:t>ABC</m:t>
                    </m:r>
                    <m:r>
                      <a:rPr lang="pt-BR" sz="2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egoe UI" panose="020B0502040204020203" pitchFamily="34" charset="0"/>
                      </a:rPr>
                      <m:t>.</m:t>
                    </m:r>
                  </m:oMath>
                </a14:m>
                <a:endParaRPr lang="pt-BR" sz="21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9A11B85-C199-C24D-0368-A6011132F3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080" y="4932085"/>
                <a:ext cx="3355864" cy="1708160"/>
              </a:xfrm>
              <a:prstGeom prst="rect">
                <a:avLst/>
              </a:prstGeom>
              <a:blipFill>
                <a:blip r:embed="rId8"/>
                <a:stretch>
                  <a:fillRect l="-2178" t="-2143" r="-1996" b="-64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18641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18206-3A30-BFE2-1219-8FB4BA01D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4CC3208-7041-154F-7147-257F2E8B8D5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FB9AF012-51AB-315C-4063-F241FED6D2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2771" b="69386"/>
          <a:stretch>
            <a:fillRect/>
          </a:stretch>
        </p:blipFill>
        <p:spPr>
          <a:xfrm>
            <a:off x="231054" y="535292"/>
            <a:ext cx="2216312" cy="9797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7777AC2-CD9F-0042-E6CE-D2AA61D0697F}"/>
                  </a:ext>
                </a:extLst>
              </p:cNvPr>
              <p:cNvSpPr txBox="1"/>
              <p:nvPr/>
            </p:nvSpPr>
            <p:spPr>
              <a:xfrm>
                <a:off x="2906696" y="4151590"/>
                <a:ext cx="3396338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Observe o retângulo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ABCD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com coordenadas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𝐴</m:t>
                      </m:r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(–5; 3), </m:t>
                      </m:r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𝐵</m:t>
                      </m:r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(–5; 1),</m:t>
                      </m:r>
                    </m:oMath>
                    <m:oMath xmlns:m="http://schemas.openxmlformats.org/officeDocument/2006/math"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𝐶</m:t>
                      </m:r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(–2; 1) </m:t>
                      </m:r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𝑒</m:t>
                      </m:r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𝐷</m:t>
                      </m:r>
                      <m:r>
                        <a:rPr lang="pt-BR" sz="2200" b="0" i="1" u="none" strike="noStrike" baseline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(–2; 3)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7777AC2-CD9F-0042-E6CE-D2AA61D06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696" y="4151590"/>
                <a:ext cx="3396338" cy="1446550"/>
              </a:xfrm>
              <a:prstGeom prst="rect">
                <a:avLst/>
              </a:prstGeom>
              <a:blipFill>
                <a:blip r:embed="rId3"/>
                <a:stretch>
                  <a:fillRect l="-2334" t="-2532" r="-2334" b="-50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>
            <a:extLst>
              <a:ext uri="{FF2B5EF4-FFF2-40B4-BE49-F238E27FC236}">
                <a16:creationId xmlns:a16="http://schemas.microsoft.com/office/drawing/2014/main" id="{83E435B1-31D2-BF41-1C9A-2B4DD6AC2FC7}"/>
              </a:ext>
            </a:extLst>
          </p:cNvPr>
          <p:cNvSpPr txBox="1"/>
          <p:nvPr/>
        </p:nvSpPr>
        <p:spPr>
          <a:xfrm>
            <a:off x="6303034" y="692571"/>
            <a:ext cx="569737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 o que acontece com o retângulo ABCD ao multiplicarmos suas coordenadas por </a:t>
            </a:r>
            <a:r>
              <a:rPr lang="pt-BR" sz="22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–1</a:t>
            </a:r>
            <a:r>
              <a:rPr lang="pt-BR" sz="2200" b="1" i="0" u="none" strike="noStrike" baseline="0" dirty="0">
                <a:solidFill>
                  <a:srgbClr val="0045D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200" b="1" i="0" u="none" strike="noStrike" baseline="0" dirty="0">
                <a:solidFill>
                  <a:srgbClr val="D600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–2</a:t>
            </a:r>
            <a:r>
              <a:rPr lang="pt-BR" sz="2200" b="1" i="0" u="none" strike="noStrike" baseline="0" dirty="0">
                <a:solidFill>
                  <a:srgbClr val="0045D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respectivamente: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9E43A9B-3B05-FE4C-D186-AE5D7ED91FD1}"/>
                  </a:ext>
                </a:extLst>
              </p:cNvPr>
              <p:cNvSpPr txBox="1"/>
              <p:nvPr/>
            </p:nvSpPr>
            <p:spPr>
              <a:xfrm>
                <a:off x="306720" y="1530954"/>
                <a:ext cx="5789279" cy="23544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Ao multiplicar as coordenadas dos vértices de um polígono por um número negativo </a:t>
                </a:r>
                <a14:m>
                  <m:oMath xmlns:m="http://schemas.openxmlformats.org/officeDocument/2006/math">
                    <m:r>
                      <a:rPr lang="pt-BR" sz="21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Segoe UI" panose="020B0502040204020203" pitchFamily="34" charset="0"/>
                      </a:rPr>
                      <m:t>𝑘</m:t>
                    </m:r>
                  </m:oMath>
                </a14:m>
                <a:r>
                  <a:rPr lang="pt-BR" sz="2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, obtemos um polígono homotético ao original, com centro na origem e razão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BR" sz="2100" i="1">
                            <a:effectLst/>
                            <a:latin typeface="Cambria Math" panose="02040503050406030204" pitchFamily="18" charset="0"/>
                            <a:cs typeface="Segoe UI" panose="020B0502040204020203" pitchFamily="34" charset="0"/>
                          </a:rPr>
                        </m:ctrlPr>
                      </m:dPr>
                      <m:e>
                        <m:r>
                          <a:rPr lang="pt-BR" sz="21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Segoe UI" panose="020B0502040204020203" pitchFamily="34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pt-BR" sz="2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Se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BR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1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pt-BR" sz="2100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21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, os polígonos são congruentes; em casos que </a:t>
                </a:r>
                <a14:m>
                  <m:oMath xmlns:m="http://schemas.openxmlformats.org/officeDocument/2006/math">
                    <m:r>
                      <a:rPr lang="pt-BR" sz="21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pt-BR" sz="2100" i="1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pt-BR" sz="2100" dirty="0">
                    <a:latin typeface="Arial" panose="020B0604020202020204" pitchFamily="34" charset="0"/>
                    <a:cs typeface="Arial" panose="020B0604020202020204" pitchFamily="34" charset="0"/>
                  </a:rPr>
                  <a:t>, o polígono obtido é simétrico em relação à origem.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9E43A9B-3B05-FE4C-D186-AE5D7ED91F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720" y="1530954"/>
                <a:ext cx="5789279" cy="2354491"/>
              </a:xfrm>
              <a:prstGeom prst="rect">
                <a:avLst/>
              </a:prstGeom>
              <a:blipFill>
                <a:blip r:embed="rId4"/>
                <a:stretch>
                  <a:fillRect l="-1263" t="-1554" r="-1263" b="-44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D3E3D9DC-C22D-5EA5-AB5B-002302AF0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33" b="68224"/>
          <a:stretch>
            <a:fillRect/>
          </a:stretch>
        </p:blipFill>
        <p:spPr bwMode="auto">
          <a:xfrm>
            <a:off x="397113" y="4151590"/>
            <a:ext cx="2509582" cy="175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 descr="Gráfico&#10;&#10;O conteúdo gerado por IA pode estar incorreto.">
            <a:extLst>
              <a:ext uri="{FF2B5EF4-FFF2-40B4-BE49-F238E27FC236}">
                <a16:creationId xmlns:a16="http://schemas.microsoft.com/office/drawing/2014/main" id="{587E5D73-CCDC-7AC4-1222-39B2B0E5099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832" b="57754"/>
          <a:stretch>
            <a:fillRect/>
          </a:stretch>
        </p:blipFill>
        <p:spPr bwMode="auto">
          <a:xfrm>
            <a:off x="6510070" y="1849119"/>
            <a:ext cx="5375210" cy="33703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114033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Gráfico&#10;&#10;O conteúdo gerado por IA pode estar incorreto.">
            <a:extLst>
              <a:ext uri="{FF2B5EF4-FFF2-40B4-BE49-F238E27FC236}">
                <a16:creationId xmlns:a16="http://schemas.microsoft.com/office/drawing/2014/main" id="{7610F434-2B9F-4863-1238-6374CABF5F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2" b="57754"/>
          <a:stretch>
            <a:fillRect/>
          </a:stretch>
        </p:blipFill>
        <p:spPr bwMode="auto">
          <a:xfrm>
            <a:off x="466630" y="836107"/>
            <a:ext cx="5629370" cy="35297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13F5140-7C83-5368-85F0-E850B4C67511}"/>
                  </a:ext>
                </a:extLst>
              </p:cNvPr>
              <p:cNvSpPr txBox="1"/>
              <p:nvPr/>
            </p:nvSpPr>
            <p:spPr>
              <a:xfrm>
                <a:off x="6158753" y="1283278"/>
                <a:ext cx="5737412" cy="2123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Note que, ao multiplicar as coordenadas dos vértices</a:t>
                </a:r>
                <a:r>
                  <a:rPr lang="pt-BR" sz="2200" b="0" i="0" u="none" strike="noStrike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 polígono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ABCD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por </a:t>
                </a:r>
                <a:r>
                  <a:rPr lang="pt-BR" sz="2200" b="1" i="0" u="none" strike="noStrike" baseline="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–1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obtivemos o polígono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0" i="1" u="none" strike="noStrike" baseline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u="none" strike="noStrike" baseline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  <m:sub>
                        <m:r>
                          <a:rPr lang="pt-BR" sz="2200" b="0" i="1" u="none" strike="noStrike" baseline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  <m:sub>
                        <m: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  <m:sub>
                        <m: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</m:t>
                        </m:r>
                      </m:e>
                      <m:sub>
                        <m: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congruente a ABCD, porém simétrico em relação à origem do plano, com coordenadas </a:t>
                </a:r>
                <a:endParaRPr lang="pt-BR" sz="2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  <m:sub>
                        <m: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(5; –3),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  <m:sub>
                        <m: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(5;–1),</a:t>
                </a:r>
                <a:r>
                  <a:rPr lang="pt-BR" sz="2200" dirty="0">
                    <a:solidFill>
                      <a:schemeClr val="accent1">
                        <a:lumMod val="75000"/>
                      </a:schemeClr>
                    </a:solidFill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  <m:sub>
                        <m: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(2;–1) e</a:t>
                </a:r>
                <a:r>
                  <a:rPr lang="pt-BR" sz="2200" b="0" i="1" u="none" strike="noStrike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</m:t>
                        </m:r>
                      </m:e>
                      <m:sub>
                        <m:r>
                          <a:rPr lang="pt-BR" sz="22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(2;–3)</a:t>
                </a:r>
                <a:r>
                  <a:rPr lang="pt-BR" sz="2200" b="0" i="0" u="none" strike="noStrike" baseline="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13F5140-7C83-5368-85F0-E850B4C67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753" y="1283278"/>
                <a:ext cx="5737412" cy="2123658"/>
              </a:xfrm>
              <a:prstGeom prst="rect">
                <a:avLst/>
              </a:prstGeom>
              <a:blipFill>
                <a:blip r:embed="rId3"/>
                <a:stretch>
                  <a:fillRect l="-1382" t="-1724" r="-1382" b="-459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8BD75577-B0F0-58B1-8ADB-F4C759DA9413}"/>
                  </a:ext>
                </a:extLst>
              </p:cNvPr>
              <p:cNvSpPr txBox="1"/>
              <p:nvPr/>
            </p:nvSpPr>
            <p:spPr>
              <a:xfrm>
                <a:off x="660206" y="4586413"/>
                <a:ext cx="10871588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Porém, ao multiplicar as coordenadas dos vértices do polígono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ABCD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por </a:t>
                </a:r>
                <a:r>
                  <a:rPr lang="pt-BR" sz="2200" b="0" i="0" u="none" strike="noStrike" baseline="0" dirty="0">
                    <a:solidFill>
                      <a:srgbClr val="D6009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–2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obtivemos o polígono </a:t>
                </a:r>
                <a:r>
                  <a:rPr lang="pt-BR" sz="2200" b="0" i="0" u="none" strike="noStrike" baseline="0" dirty="0">
                    <a:solidFill>
                      <a:srgbClr val="D6009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ampliado</a:t>
                </a:r>
                <a:r>
                  <a:rPr lang="pt-BR" sz="2200" b="0" i="0" u="none" strike="noStrike" baseline="0" dirty="0">
                    <a:solidFill>
                      <a:srgbClr val="FF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simétrico, com coordenadas</a:t>
                </a:r>
              </a:p>
              <a:p>
                <a:pPr algn="ctr"/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  <m:sub>
                        <m:r>
                          <a:rPr lang="pt-BR" sz="22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dirty="0">
                    <a:solidFill>
                      <a:srgbClr val="D6009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(10;–6),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  <m:sub>
                        <m:r>
                          <a:rPr lang="pt-BR" sz="22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dirty="0">
                    <a:solidFill>
                      <a:srgbClr val="D6009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(10;–2),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  <m:sub>
                        <m:r>
                          <a:rPr lang="pt-BR" sz="22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dirty="0">
                    <a:solidFill>
                      <a:srgbClr val="D6009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(4;–2)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</m:t>
                        </m:r>
                      </m:e>
                      <m:sub>
                        <m:r>
                          <a:rPr lang="pt-BR" sz="22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dirty="0">
                    <a:solidFill>
                      <a:srgbClr val="D6009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(4;–6).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8BD75577-B0F0-58B1-8ADB-F4C759DA9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206" y="4586413"/>
                <a:ext cx="10871588" cy="1107996"/>
              </a:xfrm>
              <a:prstGeom prst="rect">
                <a:avLst/>
              </a:prstGeom>
              <a:blipFill>
                <a:blip r:embed="rId4"/>
                <a:stretch>
                  <a:fillRect l="-729" t="-2747" r="-673" b="-109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85387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89578-4010-ED27-DD74-E16269606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CAB3255-DA1A-5AF1-7B65-BAF22F722887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EEA8B1ED-82B0-EEA8-BE9B-A16611D2AEFF}"/>
              </a:ext>
            </a:extLst>
          </p:cNvPr>
          <p:cNvSpPr txBox="1"/>
          <p:nvPr/>
        </p:nvSpPr>
        <p:spPr>
          <a:xfrm>
            <a:off x="207032" y="803295"/>
            <a:ext cx="61462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HOMOTETIA DE REDUÇÃO DE POLIGONOS NO PLANO CARTESIANO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A09048F-B299-AF21-6D64-825736294DF9}"/>
              </a:ext>
            </a:extLst>
          </p:cNvPr>
          <p:cNvSpPr txBox="1"/>
          <p:nvPr/>
        </p:nvSpPr>
        <p:spPr>
          <a:xfrm>
            <a:off x="257310" y="1648736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Reduzir um polígono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significa diminuir suas dimensões, sem alterar sua forma: a figura permanece semelhante à original.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C1BA7EE-977F-DC53-1929-FFB5DD45FAED}"/>
              </a:ext>
            </a:extLst>
          </p:cNvPr>
          <p:cNvSpPr txBox="1"/>
          <p:nvPr/>
        </p:nvSpPr>
        <p:spPr>
          <a:xfrm>
            <a:off x="257310" y="2756732"/>
            <a:ext cx="566936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Os comprimentos dos lados diminuem, mas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as medidas dos ângulos permanecem as mesmas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/>
          </a:p>
        </p:txBody>
      </p:sp>
      <p:pic>
        <p:nvPicPr>
          <p:cNvPr id="13" name="Imagem 1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84DE26F4-C67D-CF9B-C818-E3FEAD455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63" y="3915933"/>
            <a:ext cx="1965324" cy="8734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98E330E0-70E8-D502-0750-46176E546BD8}"/>
                  </a:ext>
                </a:extLst>
              </p:cNvPr>
              <p:cNvSpPr txBox="1"/>
              <p:nvPr/>
            </p:nvSpPr>
            <p:spPr>
              <a:xfrm>
                <a:off x="6353310" y="803295"/>
                <a:ext cx="5581378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Esse fator (razão de escala) é um número real com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|</m:t>
                    </m:r>
                    <m:r>
                      <a:rPr lang="pt-BR" sz="2200" b="0" i="1" u="none" strike="noStrike" baseline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𝑘</m:t>
                    </m:r>
                    <m:r>
                      <a:rPr lang="pt-BR" sz="2200" b="0" i="1" u="none" strike="noStrike" baseline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| &lt; 1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isto é,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0&lt;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𝑘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&lt;1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ou</a:t>
                </a:r>
                <a:b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–1&lt;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𝑘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&lt;0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e indica o quanto a figura será reduzida.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Quando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0&lt;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𝑘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&lt;1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a figura apenas diminui; quando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–1&lt;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𝑘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&lt;0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ela é reduzida e fica simétrica em relação à origem.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98E330E0-70E8-D502-0750-46176E546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310" y="803295"/>
                <a:ext cx="5581378" cy="2462213"/>
              </a:xfrm>
              <a:prstGeom prst="rect">
                <a:avLst/>
              </a:prstGeom>
              <a:blipFill>
                <a:blip r:embed="rId3"/>
                <a:stretch>
                  <a:fillRect l="-1419" t="-1485" r="-1310" b="-42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ixaDeTexto 2">
            <a:extLst>
              <a:ext uri="{FF2B5EF4-FFF2-40B4-BE49-F238E27FC236}">
                <a16:creationId xmlns:a16="http://schemas.microsoft.com/office/drawing/2014/main" id="{64A99627-68E7-41B2-1675-717D28799091}"/>
              </a:ext>
            </a:extLst>
          </p:cNvPr>
          <p:cNvSpPr txBox="1"/>
          <p:nvPr/>
        </p:nvSpPr>
        <p:spPr>
          <a:xfrm>
            <a:off x="439208" y="4789411"/>
            <a:ext cx="565679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solidFill>
                  <a:srgbClr val="8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reduzir um polígono no plano cartesiano?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No plano cartesiano, para reduzir uma figura, multiplicamos as coordenadas de cada vértice por um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fator de escala </a:t>
            </a:r>
            <a:r>
              <a:rPr lang="pt-BR" sz="2200" b="1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CD36EDE-0D64-14C0-E5FE-FC80D5780680}"/>
              </a:ext>
            </a:extLst>
          </p:cNvPr>
          <p:cNvSpPr txBox="1"/>
          <p:nvPr/>
        </p:nvSpPr>
        <p:spPr>
          <a:xfrm>
            <a:off x="6423083" y="3213556"/>
            <a:ext cx="61462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Observe o triângulo ABC, a seguir.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 descr="Gráfico, Gráfico de dispersão&#10;&#10;O conteúdo gerado por IA pode estar incorreto.">
            <a:extLst>
              <a:ext uri="{FF2B5EF4-FFF2-40B4-BE49-F238E27FC236}">
                <a16:creationId xmlns:a16="http://schemas.microsoft.com/office/drawing/2014/main" id="{EC2B10D8-D2CD-200D-B31D-968BBB395C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5040" b="26046"/>
          <a:stretch/>
        </p:blipFill>
        <p:spPr bwMode="auto">
          <a:xfrm>
            <a:off x="6675962" y="3697351"/>
            <a:ext cx="4314764" cy="26185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2655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69357-E9F2-662D-CD7F-3756C6687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D50D95A-2470-01E3-7D50-71C8CC5AAD8C}"/>
                  </a:ext>
                </a:extLst>
              </p:cNvPr>
              <p:cNvSpPr txBox="1"/>
              <p:nvPr/>
            </p:nvSpPr>
            <p:spPr>
              <a:xfrm>
                <a:off x="380874" y="3429000"/>
                <a:ext cx="4325597" cy="2603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Multiplicando as coordenadas cartesianas dos vértices</a:t>
                </a:r>
                <a:r>
                  <a:rPr lang="pt-BR" sz="2200" b="0" i="0" u="none" strike="noStrike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desse triângulo por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obtemos um novo triângulo</a:t>
                </a:r>
                <a:r>
                  <a:rPr lang="pt-BR" sz="2200" b="0" i="0" u="none" strike="noStrike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  <m:sub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  <m:sub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  <m:sub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pt-BR" sz="22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que é uma redução de ABC. Assim, a partir dos vértices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A(–3; 0), B(1,5; 1,5)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C(3; –1,5)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temos: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D50D95A-2470-01E3-7D50-71C8CC5AAD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74" y="3429000"/>
                <a:ext cx="4325597" cy="2603470"/>
              </a:xfrm>
              <a:prstGeom prst="rect">
                <a:avLst/>
              </a:prstGeom>
              <a:blipFill>
                <a:blip r:embed="rId2"/>
                <a:stretch>
                  <a:fillRect l="-1831" t="-1405" r="-1690" b="-398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Gráfico, Gráfico de dispersão&#10;&#10;O conteúdo gerado por IA pode estar incorreto.">
            <a:extLst>
              <a:ext uri="{FF2B5EF4-FFF2-40B4-BE49-F238E27FC236}">
                <a16:creationId xmlns:a16="http://schemas.microsoft.com/office/drawing/2014/main" id="{0E25A493-6208-49A1-CFAE-70ECFD3A23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5040" b="26046"/>
          <a:stretch/>
        </p:blipFill>
        <p:spPr bwMode="auto">
          <a:xfrm>
            <a:off x="453146" y="607046"/>
            <a:ext cx="3800558" cy="23064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41CBDCF-13ED-1FA4-EF08-E71FBBEBFDF1}"/>
                  </a:ext>
                </a:extLst>
              </p:cNvPr>
              <p:cNvSpPr txBox="1"/>
              <p:nvPr/>
            </p:nvSpPr>
            <p:spPr>
              <a:xfrm>
                <a:off x="5459506" y="921089"/>
                <a:ext cx="6423163" cy="55515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100" kern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100" kern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  <m:d>
                        <m:d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3 </m:t>
                              </m:r>
                            </m:den>
                          </m:f>
                        </m:e>
                      </m:d>
                      <m:r>
                        <a:rPr lang="pt-BR" sz="21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→ </m:t>
                      </m:r>
                      <m:d>
                        <m:dPr>
                          <m:begChr m:val="{"/>
                          <m:endChr m:val=""/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→−3∙</m:t>
                              </m:r>
                              <m:d>
                                <m:dPr>
                                  <m:ctrlPr>
                                    <a:rPr lang="pt-BR" sz="21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 3 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=−1</m:t>
                              </m:r>
                            </m:e>
                            <m:e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→ 0∙</m:t>
                              </m:r>
                              <m:d>
                                <m:dPr>
                                  <m:ctrlPr>
                                    <a:rPr lang="pt-BR" sz="21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 3 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  <m:r>
                        <a:rPr lang="pt-BR" sz="21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−1;0</m:t>
                          </m:r>
                        </m:e>
                      </m:d>
                      <m:r>
                        <a:rPr lang="pt-BR" sz="21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100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a:rPr lang="pt-BR" sz="2100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  <m:d>
                        <m:d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3 </m:t>
                              </m:r>
                            </m:den>
                          </m:f>
                        </m:e>
                      </m:d>
                      <m:r>
                        <a:rPr lang="pt-BR" sz="21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→ </m:t>
                      </m:r>
                      <m:d>
                        <m:dPr>
                          <m:begChr m:val="{"/>
                          <m:endChr m:val=""/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→1,5∙</m:t>
                              </m:r>
                              <m:d>
                                <m:dPr>
                                  <m:ctrlPr>
                                    <a:rPr lang="pt-BR" sz="21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 3 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=0,5</m:t>
                              </m:r>
                            </m:e>
                            <m:e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→1,5∙</m:t>
                              </m:r>
                              <m:d>
                                <m:dPr>
                                  <m:ctrlPr>
                                    <a:rPr lang="pt-BR" sz="21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 3 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=0,5</m:t>
                              </m:r>
                            </m:e>
                          </m:eqArr>
                        </m:e>
                      </m:d>
                      <m:r>
                        <a:rPr lang="pt-BR" sz="21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0,5;0,5</m:t>
                          </m:r>
                        </m:e>
                      </m:d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100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pt-BR" sz="2100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  <m:d>
                        <m:d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3 </m:t>
                              </m:r>
                            </m:den>
                          </m:f>
                        </m:e>
                      </m:d>
                      <m:r>
                        <a:rPr lang="pt-BR" sz="21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→ </m:t>
                      </m:r>
                      <m:d>
                        <m:dPr>
                          <m:begChr m:val="{"/>
                          <m:endChr m:val=""/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→3∙</m:t>
                              </m:r>
                              <m:d>
                                <m:dPr>
                                  <m:ctrlPr>
                                    <a:rPr lang="pt-BR" sz="21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 3 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→−1,5∙</m:t>
                              </m:r>
                              <m:d>
                                <m:dPr>
                                  <m:ctrlPr>
                                    <a:rPr lang="pt-BR" sz="21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BR" sz="21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 3 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pt-BR" sz="21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=−0,5</m:t>
                              </m:r>
                            </m:e>
                          </m:eqArr>
                        </m:e>
                      </m:d>
                      <m:r>
                        <a:rPr lang="pt-BR" sz="21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1;−0,5</m:t>
                          </m:r>
                        </m:e>
                      </m:d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41CBDCF-13ED-1FA4-EF08-E71FBBEBF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506" y="921089"/>
                <a:ext cx="6423163" cy="55515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onector: Angulado 10">
            <a:extLst>
              <a:ext uri="{FF2B5EF4-FFF2-40B4-BE49-F238E27FC236}">
                <a16:creationId xmlns:a16="http://schemas.microsoft.com/office/drawing/2014/main" id="{38CFCACF-B19E-036E-B827-16CF156F0D17}"/>
              </a:ext>
            </a:extLst>
          </p:cNvPr>
          <p:cNvCxnSpPr>
            <a:stCxn id="8" idx="2"/>
            <a:endCxn id="7" idx="0"/>
          </p:cNvCxnSpPr>
          <p:nvPr/>
        </p:nvCxnSpPr>
        <p:spPr>
          <a:xfrm rot="5400000" flipH="1" flipV="1">
            <a:off x="3051689" y="413072"/>
            <a:ext cx="5111381" cy="6127415"/>
          </a:xfrm>
          <a:prstGeom prst="bentConnector5">
            <a:avLst>
              <a:gd name="adj1" fmla="val -4472"/>
              <a:gd name="adj2" fmla="val 41442"/>
              <a:gd name="adj3" fmla="val 104472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6917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BFB48C73-87F7-B9C4-801C-50993441A1BC}"/>
                  </a:ext>
                </a:extLst>
              </p:cNvPr>
              <p:cNvSpPr txBox="1"/>
              <p:nvPr/>
            </p:nvSpPr>
            <p:spPr>
              <a:xfrm>
                <a:off x="516771" y="819640"/>
                <a:ext cx="5373042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Observe a comparação entre o triângulo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ABC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sua redução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no plano cartesiano: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BFB48C73-87F7-B9C4-801C-50993441A1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71" y="819640"/>
                <a:ext cx="5373042" cy="1107996"/>
              </a:xfrm>
              <a:prstGeom prst="rect">
                <a:avLst/>
              </a:prstGeom>
              <a:blipFill>
                <a:blip r:embed="rId2"/>
                <a:stretch>
                  <a:fillRect l="-1476" t="-2747" r="-1476" b="-109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Gráfico, Gráfico de dispersão&#10;&#10;O conteúdo gerado por IA pode estar incorreto.">
            <a:extLst>
              <a:ext uri="{FF2B5EF4-FFF2-40B4-BE49-F238E27FC236}">
                <a16:creationId xmlns:a16="http://schemas.microsoft.com/office/drawing/2014/main" id="{E4679EF7-D028-A9A5-B0D4-9E14BD95A3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220" b="25645"/>
          <a:stretch/>
        </p:blipFill>
        <p:spPr bwMode="auto">
          <a:xfrm>
            <a:off x="268940" y="1919247"/>
            <a:ext cx="5841741" cy="34326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F23F3A6-7A30-7E8F-83AC-C3D64B3EC344}"/>
                  </a:ext>
                </a:extLst>
              </p:cNvPr>
              <p:cNvSpPr txBox="1"/>
              <p:nvPr/>
            </p:nvSpPr>
            <p:spPr>
              <a:xfrm>
                <a:off x="316582" y="5667442"/>
                <a:ext cx="577941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Assim,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possui das medidas de cada lado de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ABC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F23F3A6-7A30-7E8F-83AC-C3D64B3EC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82" y="5667442"/>
                <a:ext cx="5779418" cy="769441"/>
              </a:xfrm>
              <a:prstGeom prst="rect">
                <a:avLst/>
              </a:prstGeom>
              <a:blipFill>
                <a:blip r:embed="rId4"/>
                <a:stretch>
                  <a:fillRect l="-1371" t="-4762" r="-1371" b="-158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Texto&#10;&#10;O conteúdo gerado por IA pode estar incorreto.">
            <a:extLst>
              <a:ext uri="{FF2B5EF4-FFF2-40B4-BE49-F238E27FC236}">
                <a16:creationId xmlns:a16="http://schemas.microsoft.com/office/drawing/2014/main" id="{1EDF46AF-613A-9AC9-921F-FE02DBD9B6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7914" b="66296"/>
          <a:stretch>
            <a:fillRect/>
          </a:stretch>
        </p:blipFill>
        <p:spPr>
          <a:xfrm>
            <a:off x="6549246" y="819640"/>
            <a:ext cx="1839134" cy="8628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8CBCDA8-1FF1-C7CF-579A-3879D1484894}"/>
                  </a:ext>
                </a:extLst>
              </p:cNvPr>
              <p:cNvSpPr txBox="1"/>
              <p:nvPr/>
            </p:nvSpPr>
            <p:spPr>
              <a:xfrm>
                <a:off x="6495387" y="1824467"/>
                <a:ext cx="5042185" cy="9228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 símbolo </a:t>
                </a:r>
                <a14:m>
                  <m:oMath xmlns:m="http://schemas.openxmlformats.org/officeDocument/2006/math">
                    <m:r>
                      <a:rPr lang="pt-BR" sz="2200" b="1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&gt;</m:t>
                    </m:r>
                  </m:oMath>
                </a14:m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significa “maior que”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 símbolo </a:t>
                </a:r>
                <a14:m>
                  <m:oMath xmlns:m="http://schemas.openxmlformats.org/officeDocument/2006/math">
                    <m:r>
                      <a:rPr lang="pt-BR" sz="2200" b="1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&lt;</m:t>
                    </m:r>
                  </m:oMath>
                </a14:m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significa “menor que”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8CBCDA8-1FF1-C7CF-579A-3879D1484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5387" y="1824467"/>
                <a:ext cx="5042185" cy="922817"/>
              </a:xfrm>
              <a:prstGeom prst="rect">
                <a:avLst/>
              </a:prstGeom>
              <a:blipFill>
                <a:blip r:embed="rId6"/>
                <a:stretch>
                  <a:fillRect l="-1572" t="-1974" b="-12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3CC201C3-3DEE-CD2F-A43F-EC4A3B8F3507}"/>
                  </a:ext>
                </a:extLst>
              </p:cNvPr>
              <p:cNvSpPr txBox="1"/>
              <p:nvPr/>
            </p:nvSpPr>
            <p:spPr>
              <a:xfrm>
                <a:off x="6495389" y="2823098"/>
                <a:ext cx="5380030" cy="36184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Dessa forma, podemos ler: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𝟎</m:t>
                      </m:r>
                      <m:r>
                        <a:rPr lang="pt-BR" sz="2200" b="1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&lt;</m:t>
                      </m:r>
                      <m:r>
                        <a:rPr lang="pt-BR" sz="2200" b="1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𝒌</m:t>
                      </m:r>
                      <m:r>
                        <a:rPr lang="pt-BR" sz="2200" b="1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&lt;</m:t>
                      </m:r>
                      <m:r>
                        <a:rPr lang="pt-BR" sz="2200" b="1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𝟏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Ou seja, um número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𝑘</m:t>
                    </m:r>
                  </m:oMath>
                </a14:m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que está entre </a:t>
                </a:r>
                <a14:m>
                  <m:oMath xmlns:m="http://schemas.openxmlformats.org/officeDocument/2006/math">
                    <m:r>
                      <a:rPr lang="pt-BR" sz="22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0 </m:t>
                    </m:r>
                    <m:r>
                      <m:rPr>
                        <m:sty m:val="p"/>
                      </m:rPr>
                      <a:rPr lang="pt-BR" sz="22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e</m:t>
                    </m:r>
                    <m:r>
                      <a:rPr lang="pt-BR" sz="22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 1.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Além disso, podemos ler: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−</m:t>
                      </m:r>
                      <m:r>
                        <a:rPr lang="pt-BR" sz="2200" b="1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𝟏</m:t>
                      </m:r>
                      <m:r>
                        <a:rPr lang="pt-BR" sz="2200" b="1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&lt;</m:t>
                      </m:r>
                      <m:r>
                        <a:rPr lang="pt-BR" sz="2200" b="1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𝒌</m:t>
                      </m:r>
                      <m:r>
                        <a:rPr lang="pt-BR" sz="2200" b="1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&lt;</m:t>
                      </m:r>
                      <m:r>
                        <a:rPr lang="pt-BR" sz="2200" b="1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𝟎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Ou seja, um número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𝑘</m:t>
                    </m:r>
                  </m:oMath>
                </a14:m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que está entre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−1 </m:t>
                    </m:r>
                    <m:r>
                      <m:rPr>
                        <m:sty m:val="p"/>
                      </m:rPr>
                      <a:rPr lang="pt-BR" sz="2200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e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 0.</m:t>
                    </m:r>
                  </m:oMath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3CC201C3-3DEE-CD2F-A43F-EC4A3B8F3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5389" y="2823098"/>
                <a:ext cx="5380030" cy="3618426"/>
              </a:xfrm>
              <a:prstGeom prst="rect">
                <a:avLst/>
              </a:prstGeom>
              <a:blipFill>
                <a:blip r:embed="rId7"/>
                <a:stretch>
                  <a:fillRect l="-1474" t="-673" r="-14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70545980-DBC9-2380-EA4C-2820182078F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1448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15195-8623-8CE7-7748-3FB30C994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EC1CB45-E37F-4A13-53CB-FFB8AF567849}"/>
              </a:ext>
            </a:extLst>
          </p:cNvPr>
          <p:cNvCxnSpPr>
            <a:cxnSpLocks/>
          </p:cNvCxnSpPr>
          <p:nvPr/>
        </p:nvCxnSpPr>
        <p:spPr>
          <a:xfrm>
            <a:off x="5496210" y="850727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91CEE279-390C-C67C-1030-900F6E228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08" y="588737"/>
            <a:ext cx="2362530" cy="43821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ADB7B11A-1B74-3BB3-FE7E-7F69B44AFB6E}"/>
              </a:ext>
            </a:extLst>
          </p:cNvPr>
          <p:cNvSpPr txBox="1"/>
          <p:nvPr/>
        </p:nvSpPr>
        <p:spPr>
          <a:xfrm>
            <a:off x="335308" y="1204676"/>
            <a:ext cx="5009835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Dado o quadrado cujos vértices são:</a:t>
            </a:r>
          </a:p>
          <a:p>
            <a:pPr algn="just"/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A(1; 1), B(1; 3), C(3; 3), D(3; 1)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Faça o que se pede: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Desenhe esse polígono em um plano cartesiano.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Multiplique as suas coordenadas por um fator de escala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c) Desenhe o novo polígono no mesmo plano cartesiano.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d) Compare os dois: o que mudou? O que permaneceu igual? Justifique.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25A1A1A-99C6-7E04-8FFF-357C5DD14922}"/>
              </a:ext>
            </a:extLst>
          </p:cNvPr>
          <p:cNvSpPr txBox="1"/>
          <p:nvPr/>
        </p:nvSpPr>
        <p:spPr>
          <a:xfrm>
            <a:off x="5496210" y="773789"/>
            <a:ext cx="708211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Observe o polígono, a seguir, e faça o que se pede.</a:t>
            </a:r>
            <a:endParaRPr lang="pt-BR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 descr="Gráfico&#10;&#10;O conteúdo gerado por IA pode estar incorreto.">
            <a:extLst>
              <a:ext uri="{FF2B5EF4-FFF2-40B4-BE49-F238E27FC236}">
                <a16:creationId xmlns:a16="http://schemas.microsoft.com/office/drawing/2014/main" id="{3306B3ED-2924-294E-AB4A-1AF98EF547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4" b="45947"/>
          <a:stretch>
            <a:fillRect/>
          </a:stretch>
        </p:blipFill>
        <p:spPr bwMode="auto">
          <a:xfrm>
            <a:off x="7225067" y="1204676"/>
            <a:ext cx="3039519" cy="293992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D352D0D-E155-77F4-1310-5AFCFD86AA80}"/>
              </a:ext>
            </a:extLst>
          </p:cNvPr>
          <p:cNvSpPr txBox="1"/>
          <p:nvPr/>
        </p:nvSpPr>
        <p:spPr>
          <a:xfrm>
            <a:off x="5496210" y="4144597"/>
            <a:ext cx="6435813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Quais são as coordenadas dos vértices desse polígono?</a:t>
            </a:r>
          </a:p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Multiplique as suas coordenadas por um fator de escala -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c) Desenhe o novo polígono neste plano cartesiano.</a:t>
            </a:r>
          </a:p>
          <a:p>
            <a:pPr algn="just"/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d) Compare os dois: o que mudou? O que permaneceu igual? Justifique.</a:t>
            </a:r>
          </a:p>
        </p:txBody>
      </p:sp>
    </p:spTree>
    <p:extLst>
      <p:ext uri="{BB962C8B-B14F-4D97-AF65-F5344CB8AC3E}">
        <p14:creationId xmlns:p14="http://schemas.microsoft.com/office/powerpoint/2010/main" val="5583497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25BAE-7E92-38B1-5190-96E403D57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5F75C1D-4FD1-A75B-DE4F-658805DE92D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85AF668-9182-FD30-4A7C-68F23A56F478}"/>
              </a:ext>
            </a:extLst>
          </p:cNvPr>
          <p:cNvSpPr txBox="1"/>
          <p:nvPr/>
        </p:nvSpPr>
        <p:spPr>
          <a:xfrm>
            <a:off x="287713" y="604313"/>
            <a:ext cx="567905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Dado um retângulo cujos vértices são: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A(–10; 12), </a:t>
            </a:r>
            <a:r>
              <a:rPr lang="pl-PL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B(–10; –4), C(12; –4), D(12; 12)</a:t>
            </a:r>
            <a:r>
              <a:rPr lang="pl-PL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Desenhe esse polígono em um plano cartesiano.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Multiplique as coordenadas de seus vértices por um fator de escala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∙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c) Desenhe o novo polígono no mesmo plano cartesiano.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d) Compare os dois: o que mudou? O que permaneceu igual? Justifique.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9D130362-084B-DB83-DD24-B32FD5CE3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13" y="4221946"/>
            <a:ext cx="5758533" cy="203174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F55CD66-7E95-886F-9B77-6894FFCDE04A}"/>
              </a:ext>
            </a:extLst>
          </p:cNvPr>
          <p:cNvSpPr txBox="1"/>
          <p:nvPr/>
        </p:nvSpPr>
        <p:spPr>
          <a:xfrm>
            <a:off x="6384055" y="727295"/>
            <a:ext cx="61046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Item 1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Observe o triângulo, a seguir.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 descr="Gráfico&#10;&#10;O conteúdo gerado por IA pode estar incorreto.">
            <a:extLst>
              <a:ext uri="{FF2B5EF4-FFF2-40B4-BE49-F238E27FC236}">
                <a16:creationId xmlns:a16="http://schemas.microsoft.com/office/drawing/2014/main" id="{A081B607-19D4-DE46-C322-73EE4C5EA3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59" t="-1" b="65523"/>
          <a:stretch/>
        </p:blipFill>
        <p:spPr bwMode="auto">
          <a:xfrm>
            <a:off x="6559823" y="1290264"/>
            <a:ext cx="3086977" cy="24238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1A710DD-B723-F9B5-4E5B-386448D60F2F}"/>
              </a:ext>
            </a:extLst>
          </p:cNvPr>
          <p:cNvSpPr txBox="1"/>
          <p:nvPr/>
        </p:nvSpPr>
        <p:spPr>
          <a:xfrm>
            <a:off x="9771170" y="1609632"/>
            <a:ext cx="197259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Esse triângulo será ampliado por uma razão de escala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E3B0436-811D-9962-DBA3-5894687602A3}"/>
                  </a:ext>
                </a:extLst>
              </p:cNvPr>
              <p:cNvSpPr txBox="1"/>
              <p:nvPr/>
            </p:nvSpPr>
            <p:spPr>
              <a:xfrm>
                <a:off x="6382510" y="3846186"/>
                <a:ext cx="5521776" cy="2123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Quais serão as novas coordenadas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  <m:sub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  <m:sub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  <m:sub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do triângulo ampliado?</a:t>
                </a:r>
              </a:p>
              <a:p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A)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pt-BR" sz="2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5;5</m:t>
                        </m:r>
                      </m:e>
                    </m:d>
                    <m:r>
                      <a:rPr lang="pt-BR" sz="220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lang="pt-BR" sz="2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9;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lang="pt-BR" sz="2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>
                            <a:latin typeface="Cambria Math" panose="02040503050406030204" pitchFamily="18" charset="0"/>
                          </a:rPr>
                          <m:t>11;5</m:t>
                        </m:r>
                      </m:e>
                    </m:d>
                  </m:oMath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(B)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pt-BR" sz="2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1;5</m:t>
                        </m:r>
                      </m:e>
                    </m:d>
                    <m:r>
                      <a:rPr lang="pt-BR" sz="220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lang="pt-BR" sz="2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3;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lang="pt-BR" sz="2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>
                            <a:latin typeface="Cambria Math" panose="02040503050406030204" pitchFamily="18" charset="0"/>
                          </a:rPr>
                          <m:t>11;5</m:t>
                        </m:r>
                      </m:e>
                    </m:d>
                  </m:oMath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(C)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pt-BR" sz="2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6;6</m:t>
                        </m:r>
                      </m:e>
                    </m:d>
                    <m:r>
                      <a:rPr lang="pt-BR" sz="220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lang="pt-BR" sz="2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18;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18</m:t>
                        </m:r>
                      </m:e>
                    </m:d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lang="pt-BR" sz="2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>
                            <a:latin typeface="Cambria Math" panose="02040503050406030204" pitchFamily="18" charset="0"/>
                          </a:rPr>
                          <m:t>24;6</m:t>
                        </m:r>
                      </m:e>
                    </m:d>
                  </m:oMath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(D)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pt-BR" sz="2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>
                            <a:latin typeface="Cambria Math" panose="02040503050406030204" pitchFamily="18" charset="0"/>
                          </a:rPr>
                          <m:t>6;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pt-BR" sz="220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lang="pt-BR" sz="2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9;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lang="pt-BR" sz="2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>
                            <a:latin typeface="Cambria Math" panose="02040503050406030204" pitchFamily="18" charset="0"/>
                          </a:rPr>
                          <m:t>24;6</m:t>
                        </m:r>
                      </m:e>
                    </m:d>
                  </m:oMath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E3B0436-811D-9962-DBA3-5894687602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510" y="3846186"/>
                <a:ext cx="5521776" cy="2123658"/>
              </a:xfrm>
              <a:prstGeom prst="rect">
                <a:avLst/>
              </a:prstGeom>
              <a:blipFill>
                <a:blip r:embed="rId4"/>
                <a:stretch>
                  <a:fillRect l="-1435" t="-1724" r="-1435" b="-51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25649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AF45E-E5A9-D134-43F4-E128F9BB2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22345FBA-FA1F-6414-C45C-8D4716A8E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92" y="551512"/>
            <a:ext cx="3785967" cy="77293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3B856BE-A325-22E2-1579-8B3C0D555325}"/>
              </a:ext>
            </a:extLst>
          </p:cNvPr>
          <p:cNvSpPr txBox="1"/>
          <p:nvPr/>
        </p:nvSpPr>
        <p:spPr>
          <a:xfrm>
            <a:off x="286871" y="1324442"/>
            <a:ext cx="1168658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CONGRUÊNCIA DE TRIÂNGULOS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Dois triângulos são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congruentes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quando têm os lados e os ângulos internos correspondentes congruentes.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C63D0A0-C493-50ED-90C7-BEC63875D352}"/>
              </a:ext>
            </a:extLst>
          </p:cNvPr>
          <p:cNvSpPr txBox="1"/>
          <p:nvPr/>
        </p:nvSpPr>
        <p:spPr>
          <a:xfrm>
            <a:off x="252705" y="5002643"/>
            <a:ext cx="11686589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Perceba que, ao compararmos dois triângulos que possuem as mesmas medidas de ângulos e de lados, temos um caso de </a:t>
            </a:r>
            <a:r>
              <a:rPr lang="pt-BR" sz="21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transformação isométrica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já que modificamos apenas a posição a partir de uma translação, reflexão ou rotação de figuras.</a:t>
            </a:r>
            <a:endParaRPr lang="pt-BR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Gráfico, Gráfico de linhas&#10;&#10;Descrição gerada automaticamente">
            <a:extLst>
              <a:ext uri="{FF2B5EF4-FFF2-40B4-BE49-F238E27FC236}">
                <a16:creationId xmlns:a16="http://schemas.microsoft.com/office/drawing/2014/main" id="{48B10E24-F02E-89A7-FA6E-15A2718D49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" t="4424" r="2550" b="2463"/>
          <a:stretch>
            <a:fillRect/>
          </a:stretch>
        </p:blipFill>
        <p:spPr bwMode="auto">
          <a:xfrm>
            <a:off x="3830973" y="2432438"/>
            <a:ext cx="3874373" cy="24554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1127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9B668-DDDC-7CE0-689E-7ACFCC457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D18C478-C9D1-D565-3F84-A3A40265738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C11C0FFA-11E8-3A0F-B153-9FBAD3F0C3A7}"/>
              </a:ext>
            </a:extLst>
          </p:cNvPr>
          <p:cNvSpPr txBox="1"/>
          <p:nvPr/>
        </p:nvSpPr>
        <p:spPr>
          <a:xfrm>
            <a:off x="189782" y="638680"/>
            <a:ext cx="61132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Nesses triângulos ABC e DEF, temos as seguintes correspondências: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F18F84A-FDB5-0764-986D-BBBE0A8B0A0E}"/>
                  </a:ext>
                </a:extLst>
              </p:cNvPr>
              <p:cNvSpPr txBox="1"/>
              <p:nvPr/>
            </p:nvSpPr>
            <p:spPr>
              <a:xfrm>
                <a:off x="112862" y="3470322"/>
                <a:ext cx="6113252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Logo,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200" b="0" i="0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Δ</m:t>
                    </m:r>
                    <m:r>
                      <a:rPr lang="pt-BR" sz="2200" b="0" i="1" u="none" strike="noStrike" baseline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  <m:r>
                      <a:rPr lang="pt-BR" sz="2200" b="0" i="1" u="none" strike="noStrike" baseline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≡ </m:t>
                    </m:r>
                    <m:r>
                      <m:rPr>
                        <m:sty m:val="p"/>
                      </m:rPr>
                      <a:rPr lang="el-GR" sz="2200" b="0" i="0" u="none" strike="noStrike" baseline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Δ</m:t>
                    </m:r>
                    <m:r>
                      <a:rPr lang="pt-BR" sz="2200" b="0" i="1" u="none" strike="noStrike" baseline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𝐷𝐸𝐹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Lê-se: triângulo ABC é congruente ao triângulo DEF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F18F84A-FDB5-0764-986D-BBBE0A8B0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62" y="3470322"/>
                <a:ext cx="6113252" cy="1107996"/>
              </a:xfrm>
              <a:prstGeom prst="rect">
                <a:avLst/>
              </a:prstGeom>
              <a:blipFill>
                <a:blip r:embed="rId2"/>
                <a:stretch>
                  <a:fillRect l="-1297" t="-2747" r="-1397" b="-109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DB862E15-C4F2-AD70-CBA3-4E6021D644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6496" b="28528"/>
          <a:stretch>
            <a:fillRect/>
          </a:stretch>
        </p:blipFill>
        <p:spPr>
          <a:xfrm>
            <a:off x="266702" y="4604527"/>
            <a:ext cx="1400727" cy="859203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1789035B-E692-028E-FDC8-7C74B74EF55B}"/>
              </a:ext>
            </a:extLst>
          </p:cNvPr>
          <p:cNvSpPr txBox="1"/>
          <p:nvPr/>
        </p:nvSpPr>
        <p:spPr>
          <a:xfrm>
            <a:off x="6303034" y="638680"/>
            <a:ext cx="56991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Lado, Lado, Lado (LLL):</a:t>
            </a:r>
            <a:r>
              <a:rPr lang="pt-BR" sz="2200" b="1" i="0" u="none" strike="noStrike" baseline="0" dirty="0">
                <a:solidFill>
                  <a:srgbClr val="0040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as medidas dos lados são congruentes.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9223265A-0D8E-23BB-ADE5-0F625FB631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918362"/>
                  </p:ext>
                </p:extLst>
              </p:nvPr>
            </p:nvGraphicFramePr>
            <p:xfrm>
              <a:off x="1770011" y="1402414"/>
              <a:ext cx="3172815" cy="198526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394589">
                      <a:extLst>
                        <a:ext uri="{9D8B030D-6E8A-4147-A177-3AD203B41FA5}">
                          <a16:colId xmlns:a16="http://schemas.microsoft.com/office/drawing/2014/main" val="2869344484"/>
                        </a:ext>
                      </a:extLst>
                    </a:gridCol>
                    <a:gridCol w="377389">
                      <a:extLst>
                        <a:ext uri="{9D8B030D-6E8A-4147-A177-3AD203B41FA5}">
                          <a16:colId xmlns:a16="http://schemas.microsoft.com/office/drawing/2014/main" val="1999131395"/>
                        </a:ext>
                      </a:extLst>
                    </a:gridCol>
                    <a:gridCol w="1400837">
                      <a:extLst>
                        <a:ext uri="{9D8B030D-6E8A-4147-A177-3AD203B41FA5}">
                          <a16:colId xmlns:a16="http://schemas.microsoft.com/office/drawing/2014/main" val="2334721370"/>
                        </a:ext>
                      </a:extLst>
                    </a:gridCol>
                  </a:tblGrid>
                  <a:tr h="154303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kern="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Ângulos</a:t>
                          </a:r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t-BR" sz="2200" ker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A</m:t>
                                    </m:r>
                                  </m:e>
                                </m:acc>
                                <m:r>
                                  <a:rPr lang="pt-BR" sz="2200" ker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≡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t-BR" sz="2200" ker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D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t-BR" sz="2200" ker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B</m:t>
                                    </m:r>
                                  </m:e>
                                </m:acc>
                                <m:r>
                                  <a:rPr lang="pt-BR" sz="2200" ker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≡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t-BR" sz="2200" ker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E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t-BR" sz="2200" ker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C</m:t>
                                    </m:r>
                                  </m:e>
                                </m:acc>
                                <m:r>
                                  <a:rPr lang="pt-BR" sz="2200" ker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≡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t-BR" sz="2200" ker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F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kern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kern="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Lados</a:t>
                          </a:r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t-BR" sz="2200" ker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AB</m:t>
                                    </m:r>
                                  </m:e>
                                </m:acc>
                                <m:r>
                                  <a:rPr lang="pt-BR" sz="2200" ker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≡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t-BR" sz="2200" ker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DE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t-BR" sz="2200" ker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AC</m:t>
                                    </m:r>
                                  </m:e>
                                </m:acc>
                                <m:r>
                                  <a:rPr lang="pt-BR" sz="2200" ker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≡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t-BR" sz="2200" ker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DF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t-BR" sz="2200" ker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BC</m:t>
                                    </m:r>
                                  </m:e>
                                </m:acc>
                                <m:r>
                                  <a:rPr lang="pt-BR" sz="2200" ker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≡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pt-BR" sz="2200" ker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EF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0567806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9223265A-0D8E-23BB-ADE5-0F625FB631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918362"/>
                  </p:ext>
                </p:extLst>
              </p:nvPr>
            </p:nvGraphicFramePr>
            <p:xfrm>
              <a:off x="1770011" y="1402414"/>
              <a:ext cx="3172815" cy="198526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394589">
                      <a:extLst>
                        <a:ext uri="{9D8B030D-6E8A-4147-A177-3AD203B41FA5}">
                          <a16:colId xmlns:a16="http://schemas.microsoft.com/office/drawing/2014/main" val="2869344484"/>
                        </a:ext>
                      </a:extLst>
                    </a:gridCol>
                    <a:gridCol w="377389">
                      <a:extLst>
                        <a:ext uri="{9D8B030D-6E8A-4147-A177-3AD203B41FA5}">
                          <a16:colId xmlns:a16="http://schemas.microsoft.com/office/drawing/2014/main" val="1999131395"/>
                        </a:ext>
                      </a:extLst>
                    </a:gridCol>
                    <a:gridCol w="1400837">
                      <a:extLst>
                        <a:ext uri="{9D8B030D-6E8A-4147-A177-3AD203B41FA5}">
                          <a16:colId xmlns:a16="http://schemas.microsoft.com/office/drawing/2014/main" val="2334721370"/>
                        </a:ext>
                      </a:extLst>
                    </a:gridCol>
                  </a:tblGrid>
                  <a:tr h="1985264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4"/>
                          <a:stretch>
                            <a:fillRect t="-3374" r="-1275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kern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4"/>
                          <a:stretch>
                            <a:fillRect l="-126522" t="-33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567806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BCEA9F48-1640-58FF-CF2C-A7B1F5EABC5F}"/>
              </a:ext>
            </a:extLst>
          </p:cNvPr>
          <p:cNvSpPr txBox="1"/>
          <p:nvPr/>
        </p:nvSpPr>
        <p:spPr>
          <a:xfrm>
            <a:off x="359052" y="5357207"/>
            <a:ext cx="573694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kern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identificar e determinar se dois triângulos são congruentes, temos os </a:t>
            </a:r>
            <a:r>
              <a:rPr lang="pt-BR" sz="2200" b="1" u="sng" kern="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casos de congruência</a:t>
            </a:r>
            <a:r>
              <a:rPr lang="pt-BR" sz="2200" kern="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m 10" descr="Tela de computado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46B6FAB0-A52F-CACB-062D-188F18B0C6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751" y="1402414"/>
            <a:ext cx="4965908" cy="252617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EAC9EBC7-70C4-F7F0-9710-679939AB4DD8}"/>
                  </a:ext>
                </a:extLst>
              </p:cNvPr>
              <p:cNvSpPr txBox="1"/>
              <p:nvPr/>
            </p:nvSpPr>
            <p:spPr>
              <a:xfrm>
                <a:off x="6379955" y="3776337"/>
                <a:ext cx="5229337" cy="25363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Como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AB</m:t>
                          </m:r>
                        </m:e>
                      </m:acc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DE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BC</m:t>
                          </m:r>
                        </m:e>
                      </m:acc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EF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200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AC</m:t>
                        </m:r>
                      </m:e>
                    </m:acc>
                    <m:r>
                      <a:rPr lang="pt-BR" sz="2200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≡</m:t>
                    </m:r>
                    <m:acc>
                      <m:accPr>
                        <m:chr m:val="̅"/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200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EF</m:t>
                        </m:r>
                      </m:e>
                    </m:acc>
                  </m:oMath>
                </a14:m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Então, </a:t>
                </a:r>
                <a:b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>
                          <a:latin typeface="Cambria Math" panose="02040503050406030204" pitchFamily="18" charset="0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pt-BR" sz="2200">
                          <a:latin typeface="Cambria Math" panose="02040503050406030204" pitchFamily="18" charset="0"/>
                        </a:rPr>
                        <m:t>ABC</m:t>
                      </m:r>
                      <m:r>
                        <a:rPr lang="pt-BR" sz="2200">
                          <a:latin typeface="Cambria Math" panose="02040503050406030204" pitchFamily="18" charset="0"/>
                        </a:rPr>
                        <m:t>≡∆</m:t>
                      </m:r>
                      <m:r>
                        <m:rPr>
                          <m:sty m:val="p"/>
                        </m:rPr>
                        <a:rPr lang="pt-BR" sz="2200">
                          <a:latin typeface="Cambria Math" panose="02040503050406030204" pitchFamily="18" charset="0"/>
                        </a:rPr>
                        <m:t>DEF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EAC9EBC7-70C4-F7F0-9710-679939AB4D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955" y="3776337"/>
                <a:ext cx="5229337" cy="2536335"/>
              </a:xfrm>
              <a:prstGeom prst="rect">
                <a:avLst/>
              </a:prstGeom>
              <a:blipFill>
                <a:blip r:embed="rId6"/>
                <a:stretch>
                  <a:fillRect l="-1517" t="-11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91353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47810-A805-0A83-8D48-EE33BB858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5C61CD5-66B7-6FD6-AB73-A0223993C9E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8A644871-1C25-715C-5DEA-F2CD1EA1CB64}"/>
              </a:ext>
            </a:extLst>
          </p:cNvPr>
          <p:cNvSpPr txBox="1"/>
          <p:nvPr/>
        </p:nvSpPr>
        <p:spPr>
          <a:xfrm>
            <a:off x="198409" y="658284"/>
            <a:ext cx="610462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Lado, Ângulo, Lado (LAL):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dois lados e o ângulo formado entre esses lados são congruentes.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43766E-1C34-1236-9F21-AEAD263C92C7}"/>
              </a:ext>
            </a:extLst>
          </p:cNvPr>
          <p:cNvSpPr txBox="1"/>
          <p:nvPr/>
        </p:nvSpPr>
        <p:spPr>
          <a:xfrm>
            <a:off x="6313097" y="658284"/>
            <a:ext cx="568049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 Ângulo, Lado, Ângulo (ALA):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dois ângulos são congruentes a seus correspondentes, e o lado que está entre eles também é congruente.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Gráfico, Gráfico de radar, Gráfico de linhas&#10;&#10;Descrição gerada automaticamente">
            <a:extLst>
              <a:ext uri="{FF2B5EF4-FFF2-40B4-BE49-F238E27FC236}">
                <a16:creationId xmlns:a16="http://schemas.microsoft.com/office/drawing/2014/main" id="{84CB53B7-F0A7-D261-19EA-7278447B54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15" y="1766280"/>
            <a:ext cx="4550244" cy="183588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993638C-D752-63D0-F555-6FFF5C475F5A}"/>
                  </a:ext>
                </a:extLst>
              </p:cNvPr>
              <p:cNvSpPr txBox="1"/>
              <p:nvPr/>
            </p:nvSpPr>
            <p:spPr>
              <a:xfrm>
                <a:off x="357681" y="3789492"/>
                <a:ext cx="4647812" cy="26473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Como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AB</m:t>
                          </m:r>
                        </m:e>
                      </m:acc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DE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B</m:t>
                          </m:r>
                        </m:e>
                      </m:acc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</m:t>
                      </m:r>
                      <m:acc>
                        <m:accPr>
                          <m:chr m:val="̂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E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BC</m:t>
                          </m:r>
                        </m:e>
                      </m:acc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EF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Então,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ABC</m:t>
                      </m:r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≡∆</m:t>
                      </m:r>
                      <m:r>
                        <m:rPr>
                          <m:sty m:val="p"/>
                        </m:rP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DEF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993638C-D752-63D0-F555-6FFF5C475F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81" y="3789492"/>
                <a:ext cx="4647812" cy="2647391"/>
              </a:xfrm>
              <a:prstGeom prst="rect">
                <a:avLst/>
              </a:prstGeom>
              <a:blipFill>
                <a:blip r:embed="rId3"/>
                <a:stretch>
                  <a:fillRect l="-1706" t="-13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 descr="Gráfico&#10;&#10;Descrição gerada automaticamente com confiança média">
            <a:extLst>
              <a:ext uri="{FF2B5EF4-FFF2-40B4-BE49-F238E27FC236}">
                <a16:creationId xmlns:a16="http://schemas.microsoft.com/office/drawing/2014/main" id="{C6B5E435-3B84-939C-9285-A8CDFBC5A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"/>
          <a:stretch>
            <a:fillRect/>
          </a:stretch>
        </p:blipFill>
        <p:spPr bwMode="auto">
          <a:xfrm>
            <a:off x="7040899" y="2104833"/>
            <a:ext cx="4084298" cy="194372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1E593C00-6FC7-C4C5-ACE9-F80BE0CE535A}"/>
                  </a:ext>
                </a:extLst>
              </p:cNvPr>
              <p:cNvSpPr txBox="1"/>
              <p:nvPr/>
            </p:nvSpPr>
            <p:spPr>
              <a:xfrm>
                <a:off x="6455095" y="4032122"/>
                <a:ext cx="5450033" cy="2404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Como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A</m:t>
                          </m:r>
                        </m:e>
                      </m:acc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</m:t>
                      </m:r>
                      <m:acc>
                        <m:accPr>
                          <m:chr m:val="̂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D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AC</m:t>
                          </m:r>
                        </m:e>
                      </m:acc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DF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buNone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200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</m:acc>
                    <m:r>
                      <a:rPr lang="pt-BR" sz="2200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≡</m:t>
                    </m:r>
                    <m:acc>
                      <m:accPr>
                        <m:chr m:val="̂"/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200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F</m:t>
                        </m:r>
                      </m:e>
                    </m:acc>
                  </m:oMath>
                </a14:m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Então,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ABC</m:t>
                      </m:r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≡∆</m:t>
                      </m:r>
                      <m:r>
                        <m:rPr>
                          <m:sty m:val="p"/>
                        </m:rP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DEF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1E593C00-6FC7-C4C5-ACE9-F80BE0CE53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5095" y="4032122"/>
                <a:ext cx="5450033" cy="2404761"/>
              </a:xfrm>
              <a:prstGeom prst="rect">
                <a:avLst/>
              </a:prstGeom>
              <a:blipFill>
                <a:blip r:embed="rId5"/>
                <a:stretch>
                  <a:fillRect l="-1454" t="-75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54192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42CB3-4D55-127A-8D0D-283747EE3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312C6DC-EEAB-B041-72D0-57FAF6D1796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96DCA0EA-E36D-517B-7727-76FAD2193E14}"/>
              </a:ext>
            </a:extLst>
          </p:cNvPr>
          <p:cNvSpPr txBox="1"/>
          <p:nvPr/>
        </p:nvSpPr>
        <p:spPr>
          <a:xfrm>
            <a:off x="181156" y="658284"/>
            <a:ext cx="612187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 Lado, Ângulo, Ângulo oposto (LAAo):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um lado é congruente a seu correspondente, o ângulo adjacente a esse lado e o ângulo oposto a esse lado também são congruentes.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A5AF5F5-99D4-8EDE-F4E3-CFCE8C9DE922}"/>
              </a:ext>
            </a:extLst>
          </p:cNvPr>
          <p:cNvSpPr txBox="1"/>
          <p:nvPr/>
        </p:nvSpPr>
        <p:spPr>
          <a:xfrm>
            <a:off x="6330349" y="658284"/>
            <a:ext cx="568049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 Caso Especial (Congruência no triângulo retângulo):</a:t>
            </a:r>
          </a:p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dois triângulos retângulos têm suas hipotenusas congruentes e um dos catetos congruentes.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7C07994C-3F8A-8147-B50C-86C0005D22C1}"/>
                  </a:ext>
                </a:extLst>
              </p:cNvPr>
              <p:cNvSpPr txBox="1"/>
              <p:nvPr/>
            </p:nvSpPr>
            <p:spPr>
              <a:xfrm>
                <a:off x="234348" y="4213899"/>
                <a:ext cx="5823212" cy="24022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Como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AC</m:t>
                          </m:r>
                        </m:e>
                      </m:acc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DE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A</m:t>
                          </m:r>
                        </m:e>
                      </m:acc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</m:t>
                      </m:r>
                      <m:acc>
                        <m:accPr>
                          <m:chr m:val="̂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D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buNone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200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</m:acc>
                    <m:r>
                      <a:rPr lang="pt-BR" sz="2200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≡</m:t>
                    </m:r>
                    <m:acc>
                      <m:accPr>
                        <m:chr m:val="̂"/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200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E</m:t>
                        </m:r>
                      </m:e>
                    </m:acc>
                  </m:oMath>
                </a14:m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Então,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ABC</m:t>
                      </m:r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≡∆</m:t>
                      </m:r>
                      <m:r>
                        <m:rPr>
                          <m:sty m:val="p"/>
                        </m:rP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DEF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7C07994C-3F8A-8147-B50C-86C0005D2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48" y="4213899"/>
                <a:ext cx="5823212" cy="2402261"/>
              </a:xfrm>
              <a:prstGeom prst="rect">
                <a:avLst/>
              </a:prstGeom>
              <a:blipFill>
                <a:blip r:embed="rId2"/>
                <a:stretch>
                  <a:fillRect l="-1360" t="-7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Polígono&#10;&#10;Descrição gerada automaticamente">
            <a:extLst>
              <a:ext uri="{FF2B5EF4-FFF2-40B4-BE49-F238E27FC236}">
                <a16:creationId xmlns:a16="http://schemas.microsoft.com/office/drawing/2014/main" id="{5BED53E3-E30A-4598-8953-EBD366EA9D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332" y="2382338"/>
            <a:ext cx="4335311" cy="1868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 descr="Forma, Polígono&#10;&#10;Descrição gerada automaticamente">
            <a:extLst>
              <a:ext uri="{FF2B5EF4-FFF2-40B4-BE49-F238E27FC236}">
                <a16:creationId xmlns:a16="http://schemas.microsoft.com/office/drawing/2014/main" id="{763B6C35-FBE6-87DF-A334-816B5A602E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955" y="2394959"/>
            <a:ext cx="4831279" cy="171642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7185D7A7-05D1-3678-A4A0-23DFB55B4B48}"/>
                  </a:ext>
                </a:extLst>
              </p:cNvPr>
              <p:cNvSpPr txBox="1"/>
              <p:nvPr/>
            </p:nvSpPr>
            <p:spPr>
              <a:xfrm>
                <a:off x="6410614" y="4044369"/>
                <a:ext cx="5547038" cy="23925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Como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A</m:t>
                          </m:r>
                        </m:e>
                      </m:acc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</m:t>
                      </m:r>
                      <m:acc>
                        <m:accPr>
                          <m:chr m:val="̂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D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AB</m:t>
                          </m:r>
                        </m:e>
                      </m:acc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DE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BC</m:t>
                          </m:r>
                        </m:e>
                      </m:acc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</m:t>
                      </m:r>
                      <m:acc>
                        <m:accPr>
                          <m:chr m:val="̅"/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EF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Então,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ABC</m:t>
                      </m:r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≡∆</m:t>
                      </m:r>
                      <m:r>
                        <m:rPr>
                          <m:sty m:val="p"/>
                        </m:rP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DEF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7185D7A7-05D1-3678-A4A0-23DFB55B4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614" y="4044369"/>
                <a:ext cx="5547038" cy="2392514"/>
              </a:xfrm>
              <a:prstGeom prst="rect">
                <a:avLst/>
              </a:prstGeom>
              <a:blipFill>
                <a:blip r:embed="rId5"/>
                <a:stretch>
                  <a:fillRect l="-1429" t="-7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97013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928E0-161A-DE28-AAA5-00D88D42B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D49AF80-863F-77F3-125B-3160A0E65DB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Logotipo&#10;&#10;O conteúdo gerado por IA pode estar incorreto.">
            <a:extLst>
              <a:ext uri="{FF2B5EF4-FFF2-40B4-BE49-F238E27FC236}">
                <a16:creationId xmlns:a16="http://schemas.microsoft.com/office/drawing/2014/main" id="{4022C857-F16E-6052-A719-01E9DCE75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17" y="431979"/>
            <a:ext cx="2777655" cy="52344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5344F13-75DB-E3BD-BD91-4A8AA584D19F}"/>
              </a:ext>
            </a:extLst>
          </p:cNvPr>
          <p:cNvSpPr txBox="1"/>
          <p:nvPr/>
        </p:nvSpPr>
        <p:spPr>
          <a:xfrm>
            <a:off x="172528" y="1026392"/>
            <a:ext cx="613050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Em cada grupo de triângulos, verifique quais são congruentes e indique qual é o caso de congruência.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F865E1E-68B2-D9FE-3EBD-48E6E6A8DA60}"/>
              </a:ext>
            </a:extLst>
          </p:cNvPr>
          <p:cNvSpPr txBox="1"/>
          <p:nvPr/>
        </p:nvSpPr>
        <p:spPr>
          <a:xfrm>
            <a:off x="154557" y="2060313"/>
            <a:ext cx="613050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A62EA3B-E900-C9E0-A196-8351904CE42B}"/>
              </a:ext>
            </a:extLst>
          </p:cNvPr>
          <p:cNvSpPr txBox="1"/>
          <p:nvPr/>
        </p:nvSpPr>
        <p:spPr>
          <a:xfrm>
            <a:off x="208472" y="4215091"/>
            <a:ext cx="60945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C89B226-9FD0-65BC-C4EC-7061875BF6A7}"/>
              </a:ext>
            </a:extLst>
          </p:cNvPr>
          <p:cNvSpPr txBox="1"/>
          <p:nvPr/>
        </p:nvSpPr>
        <p:spPr>
          <a:xfrm>
            <a:off x="6338978" y="693703"/>
            <a:ext cx="56344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04BD058-3702-33F2-673D-AE5FE8EA10E9}"/>
              </a:ext>
            </a:extLst>
          </p:cNvPr>
          <p:cNvSpPr txBox="1"/>
          <p:nvPr/>
        </p:nvSpPr>
        <p:spPr>
          <a:xfrm>
            <a:off x="6338978" y="2711268"/>
            <a:ext cx="56344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Diagrama&#10;&#10;Descrição gerada automaticamente com confiança média">
            <a:extLst>
              <a:ext uri="{FF2B5EF4-FFF2-40B4-BE49-F238E27FC236}">
                <a16:creationId xmlns:a16="http://schemas.microsoft.com/office/drawing/2014/main" id="{A9F37642-0A47-DCA6-4C95-FAB9AD7AB2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6" r="1134"/>
          <a:stretch>
            <a:fillRect/>
          </a:stretch>
        </p:blipFill>
        <p:spPr bwMode="auto">
          <a:xfrm>
            <a:off x="341355" y="2433485"/>
            <a:ext cx="5496466" cy="1913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053A0C97-4FC2-D2E4-0709-F7800492A2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82"/>
          <a:stretch>
            <a:fillRect/>
          </a:stretch>
        </p:blipFill>
        <p:spPr bwMode="auto">
          <a:xfrm>
            <a:off x="333735" y="4645978"/>
            <a:ext cx="4408593" cy="1931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 descr="Uma imagem contendo Diagrama&#10;&#10;Descrição gerada automaticamente">
            <a:extLst>
              <a:ext uri="{FF2B5EF4-FFF2-40B4-BE49-F238E27FC236}">
                <a16:creationId xmlns:a16="http://schemas.microsoft.com/office/drawing/2014/main" id="{CE2D2EBF-FFB7-0740-E412-B19A05DBAD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702" y="1124590"/>
            <a:ext cx="5298715" cy="1080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id="{17675E3C-D679-DA2C-CC72-DCB0224E8C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r="1691"/>
          <a:stretch>
            <a:fillRect/>
          </a:stretch>
        </p:blipFill>
        <p:spPr bwMode="auto">
          <a:xfrm>
            <a:off x="6424513" y="3262342"/>
            <a:ext cx="5471279" cy="1466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95206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0ABA6-C025-3D2D-10E1-A78E26258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5B397A2-FB7A-9CE0-C1F0-FC073BE9652D}"/>
              </a:ext>
            </a:extLst>
          </p:cNvPr>
          <p:cNvCxnSpPr>
            <a:cxnSpLocks/>
          </p:cNvCxnSpPr>
          <p:nvPr/>
        </p:nvCxnSpPr>
        <p:spPr>
          <a:xfrm>
            <a:off x="6096000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49243D9-EBF8-1E6A-FF5C-C9F51B11568A}"/>
                  </a:ext>
                </a:extLst>
              </p:cNvPr>
              <p:cNvSpPr txBox="1"/>
              <p:nvPr/>
            </p:nvSpPr>
            <p:spPr>
              <a:xfrm>
                <a:off x="208472" y="626455"/>
                <a:ext cx="5790566" cy="11601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5.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Observe a figura, a seguir, onde M é o ponto médio do segmento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𝐶𝐷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Além disso,</a:t>
                </a:r>
                <a:b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acc>
                      <m:accPr>
                        <m:chr m:val="̂"/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𝑀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≡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acc>
                      <m:accPr>
                        <m:chr m:val="̂"/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𝐷𝑀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M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B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são colineares.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49243D9-EBF8-1E6A-FF5C-C9F51B115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626455"/>
                <a:ext cx="5790566" cy="1160126"/>
              </a:xfrm>
              <a:prstGeom prst="rect">
                <a:avLst/>
              </a:prstGeom>
              <a:blipFill>
                <a:blip r:embed="rId2"/>
                <a:stretch>
                  <a:fillRect l="-1368" t="-3158" r="-1368" b="-68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EE8772C-8954-7F12-F523-A8F28F3955DE}"/>
                  </a:ext>
                </a:extLst>
              </p:cNvPr>
              <p:cNvSpPr txBox="1"/>
              <p:nvPr/>
            </p:nvSpPr>
            <p:spPr>
              <a:xfrm>
                <a:off x="207022" y="3576262"/>
                <a:ext cx="5792021" cy="7702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 que podemos dizer dos segmentos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  <m:t>𝐴𝑀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? Justifique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sua resposta.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EE8772C-8954-7F12-F523-A8F28F395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22" y="3576262"/>
                <a:ext cx="5792021" cy="770211"/>
              </a:xfrm>
              <a:prstGeom prst="rect">
                <a:avLst/>
              </a:prstGeom>
              <a:blipFill>
                <a:blip r:embed="rId3"/>
                <a:stretch>
                  <a:fillRect l="-1368" t="-4762" r="-1368" b="-158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3FAD265D-4021-9D46-5A8C-7BCF2215B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034" y="4367307"/>
            <a:ext cx="5723012" cy="206957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13B8B26F-5EF0-449E-DB1C-73CE4B699F00}"/>
              </a:ext>
            </a:extLst>
          </p:cNvPr>
          <p:cNvSpPr txBox="1"/>
          <p:nvPr/>
        </p:nvSpPr>
        <p:spPr>
          <a:xfrm>
            <a:off x="6192955" y="528221"/>
            <a:ext cx="579057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-BoldMT"/>
              </a:rPr>
              <a:t>Item 1</a:t>
            </a:r>
            <a:r>
              <a:rPr lang="pt-BR" sz="2200" b="0" i="0" u="none" strike="noStrike" baseline="0" dirty="0">
                <a:latin typeface="Lato-Regular"/>
              </a:rPr>
              <a:t>. Observe, no plano cartesiano, o triângulo azul e as tentativas de Miriam de desenhar um triângulo congruente a ele.</a:t>
            </a:r>
            <a:endParaRPr lang="pt-BR" sz="22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CAB1C1D-98D3-AD2A-51A4-5E7F6C4F7776}"/>
              </a:ext>
            </a:extLst>
          </p:cNvPr>
          <p:cNvSpPr txBox="1"/>
          <p:nvPr/>
        </p:nvSpPr>
        <p:spPr>
          <a:xfrm>
            <a:off x="6303036" y="4990333"/>
            <a:ext cx="568049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Dentre as tentativas de Miriam, em qual caso o triângulo desenhado é congruente ao triângulo azul?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(A) I	  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(B) II	      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(C) III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        (D) IV</a:t>
            </a:r>
          </a:p>
        </p:txBody>
      </p:sp>
      <p:pic>
        <p:nvPicPr>
          <p:cNvPr id="3" name="Imagem 2" descr="Diagrama, Forma&#10;&#10;Descrição gerada automaticamente">
            <a:extLst>
              <a:ext uri="{FF2B5EF4-FFF2-40B4-BE49-F238E27FC236}">
                <a16:creationId xmlns:a16="http://schemas.microsoft.com/office/drawing/2014/main" id="{08C92613-7CFB-8A29-AF6F-A3B3534255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0" t="3181" r="4303" b="2765"/>
          <a:stretch>
            <a:fillRect/>
          </a:stretch>
        </p:blipFill>
        <p:spPr bwMode="auto">
          <a:xfrm>
            <a:off x="1294541" y="1737022"/>
            <a:ext cx="3364197" cy="1818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94A5A73F-493A-23A0-1ACE-258D767582B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289" t="2062" r="13827" b="10012"/>
          <a:stretch>
            <a:fillRect/>
          </a:stretch>
        </p:blipFill>
        <p:spPr bwMode="auto">
          <a:xfrm>
            <a:off x="6790158" y="1573464"/>
            <a:ext cx="4596165" cy="33782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249071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AA895-7917-2912-FDA2-FAF835893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288740B-BB28-FF7F-29F2-7A6D87B38994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314CCD4A-79F4-8459-11AD-9C2FE4BE7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76" y="404370"/>
            <a:ext cx="3229244" cy="64584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4C6297B-2F27-1FCD-A3C2-83615048A061}"/>
              </a:ext>
            </a:extLst>
          </p:cNvPr>
          <p:cNvSpPr txBox="1"/>
          <p:nvPr/>
        </p:nvSpPr>
        <p:spPr>
          <a:xfrm>
            <a:off x="172529" y="1050219"/>
            <a:ext cx="613050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SEMELHANÇA DE TRIÂNGULOS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Dois triângulos são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semelhantes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quando apresentam os ângulos correspondentes congruentes e os lados correspondentes proporcionais.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0F8C3C3-4838-EF71-F5CE-921BADB3DF98}"/>
              </a:ext>
            </a:extLst>
          </p:cNvPr>
          <p:cNvSpPr txBox="1"/>
          <p:nvPr/>
        </p:nvSpPr>
        <p:spPr>
          <a:xfrm>
            <a:off x="245007" y="4668526"/>
            <a:ext cx="602208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Ao fazer esta comparação estamos falando de um caso de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transformação homotética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(seja de ampliação ou de redução), já que modificamos o seu tamanho mantendo seu formato.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904A4F3-AA0C-AE42-0949-6D5E9899167C}"/>
              </a:ext>
            </a:extLst>
          </p:cNvPr>
          <p:cNvSpPr txBox="1"/>
          <p:nvPr/>
        </p:nvSpPr>
        <p:spPr>
          <a:xfrm>
            <a:off x="6338978" y="711665"/>
            <a:ext cx="568048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Quando há uma relação de proporcionalidade entre as medidas dos lados correspondentes de dois triângulos, a razão entre essas medidas tem o mesmo valor, ou seja, é constante, e a chamamos de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razão de semelhança (k)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4473FC42-DAAE-E809-2E63-10B3F5D1F86D}"/>
                  </a:ext>
                </a:extLst>
              </p:cNvPr>
              <p:cNvSpPr txBox="1"/>
              <p:nvPr/>
            </p:nvSpPr>
            <p:spPr>
              <a:xfrm>
                <a:off x="6338978" y="2970118"/>
                <a:ext cx="5680486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Considere os triângulos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’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’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’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na imagem a seguir: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4473FC42-DAAE-E809-2E63-10B3F5D1F8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978" y="2970118"/>
                <a:ext cx="5680486" cy="769441"/>
              </a:xfrm>
              <a:prstGeom prst="rect">
                <a:avLst/>
              </a:prstGeom>
              <a:blipFill>
                <a:blip r:embed="rId3"/>
                <a:stretch>
                  <a:fillRect l="-1395" t="-4762" r="-1395" b="-16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Forma, Seta&#10;&#10;Descrição gerada automaticamente">
            <a:extLst>
              <a:ext uri="{FF2B5EF4-FFF2-40B4-BE49-F238E27FC236}">
                <a16:creationId xmlns:a16="http://schemas.microsoft.com/office/drawing/2014/main" id="{3280BA17-647A-BBBA-AC65-F7DD6E618C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" r="3497" b="3664"/>
          <a:stretch>
            <a:fillRect/>
          </a:stretch>
        </p:blipFill>
        <p:spPr bwMode="auto">
          <a:xfrm>
            <a:off x="1596237" y="2810592"/>
            <a:ext cx="3232057" cy="1857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Gráfico, Gráfico de linhas&#10;&#10;Descrição gerada automaticamente">
            <a:extLst>
              <a:ext uri="{FF2B5EF4-FFF2-40B4-BE49-F238E27FC236}">
                <a16:creationId xmlns:a16="http://schemas.microsoft.com/office/drawing/2014/main" id="{37AB63A6-704D-991F-0045-9CBF0D8E5A5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06" b="2101"/>
          <a:stretch/>
        </p:blipFill>
        <p:spPr bwMode="auto">
          <a:xfrm>
            <a:off x="6467018" y="3739559"/>
            <a:ext cx="5383409" cy="24909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58300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A6853-D299-33C7-2E66-F6E1728B8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AF9D2FF-BB00-66B9-7216-F250DB7CB724}"/>
              </a:ext>
            </a:extLst>
          </p:cNvPr>
          <p:cNvCxnSpPr>
            <a:cxnSpLocks/>
          </p:cNvCxnSpPr>
          <p:nvPr/>
        </p:nvCxnSpPr>
        <p:spPr>
          <a:xfrm>
            <a:off x="6132705" y="720623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71A64B2D-FEB6-9F79-8977-CF6F5F6398E2}"/>
              </a:ext>
            </a:extLst>
          </p:cNvPr>
          <p:cNvSpPr txBox="1"/>
          <p:nvPr/>
        </p:nvSpPr>
        <p:spPr>
          <a:xfrm>
            <a:off x="2102224" y="769342"/>
            <a:ext cx="41204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u="sng" dirty="0">
                <a:effectLst/>
                <a:uFill>
                  <a:solidFill>
                    <a:srgbClr val="A02B93"/>
                  </a:solidFill>
                </a:u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Esses triângulos são semelhantes?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A9636AC-67DD-E668-D26A-7715A037E70A}"/>
                  </a:ext>
                </a:extLst>
              </p:cNvPr>
              <p:cNvSpPr txBox="1"/>
              <p:nvPr/>
            </p:nvSpPr>
            <p:spPr>
              <a:xfrm>
                <a:off x="349624" y="1538783"/>
                <a:ext cx="5665692" cy="37830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Primeiramente, devemos verificar se os ângulos correspondentes possuem as mesmas medidas. </a:t>
                </a:r>
              </a:p>
              <a:p>
                <a:pPr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Analisando a imagem anterior, temos que:</a:t>
                </a:r>
              </a:p>
              <a:p>
                <a:pPr marL="179705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solidFill>
                            <a:srgbClr val="3A7C22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𝐦</m:t>
                      </m:r>
                      <m:d>
                        <m:dPr>
                          <m:ctrlPr>
                            <a:rPr lang="pt-BR" sz="2200" b="1" i="1" kern="100">
                              <a:solidFill>
                                <a:srgbClr val="3A7C2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b="1" i="1" kern="100">
                              <a:solidFill>
                                <a:srgbClr val="3A7C2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𝐁</m:t>
                          </m:r>
                          <m:acc>
                            <m:accPr>
                              <m:chr m:val="̂"/>
                              <m:ctrlP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𝐀</m:t>
                              </m:r>
                            </m:e>
                          </m:acc>
                          <m:r>
                            <a:rPr lang="pt-BR" sz="2200" b="1" i="1" kern="100">
                              <a:solidFill>
                                <a:srgbClr val="3A7C2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𝐂</m:t>
                          </m:r>
                        </m:e>
                      </m:d>
                      <m:r>
                        <a:rPr lang="pt-BR" sz="2200" b="1" kern="100">
                          <a:solidFill>
                            <a:srgbClr val="3A7C22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3A7C22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𝐦</m:t>
                      </m:r>
                      <m:d>
                        <m:dPr>
                          <m:ctrlPr>
                            <a:rPr lang="pt-BR" sz="2200" b="1" i="1" kern="100">
                              <a:solidFill>
                                <a:srgbClr val="3A7C2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𝐁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p>
                          </m:sSup>
                          <m:acc>
                            <m:accPr>
                              <m:chr m:val="̂"/>
                              <m:ctrlP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pt-BR" sz="2200" b="1" i="1" kern="100">
                                      <a:solidFill>
                                        <a:srgbClr val="3A7C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200" b="1" i="1" kern="100">
                                      <a:solidFill>
                                        <a:srgbClr val="3A7C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𝐀</m:t>
                                  </m:r>
                                </m:e>
                                <m:sup>
                                  <m:r>
                                    <a:rPr lang="pt-BR" sz="2200" b="1" i="1" kern="100">
                                      <a:solidFill>
                                        <a:srgbClr val="3A7C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  <m:r>
                            <a:rPr lang="pt-BR" sz="2200" b="1" kern="100">
                              <a:solidFill>
                                <a:srgbClr val="3A7C2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𝐂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179705" algn="ctr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solidFill>
                            <a:srgbClr val="3A7C22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𝐦</m:t>
                      </m:r>
                      <m:d>
                        <m:dPr>
                          <m:ctrlPr>
                            <a:rPr lang="pt-BR" sz="2200" b="1" i="1" kern="100">
                              <a:solidFill>
                                <a:srgbClr val="3A7C2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b="1" i="1" kern="100">
                              <a:solidFill>
                                <a:srgbClr val="3A7C2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𝐀</m:t>
                          </m:r>
                          <m:acc>
                            <m:accPr>
                              <m:chr m:val="̂"/>
                              <m:ctrlP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𝐁</m:t>
                              </m:r>
                            </m:e>
                          </m:acc>
                          <m:r>
                            <a:rPr lang="pt-BR" sz="2200" b="1" i="1" kern="100">
                              <a:solidFill>
                                <a:srgbClr val="3A7C2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𝐂</m:t>
                          </m:r>
                        </m:e>
                      </m:d>
                      <m:r>
                        <a:rPr lang="pt-BR" sz="2200" b="1" kern="100">
                          <a:solidFill>
                            <a:srgbClr val="3A7C22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3A7C22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𝐦</m:t>
                      </m:r>
                      <m:d>
                        <m:dPr>
                          <m:ctrlPr>
                            <a:rPr lang="pt-BR" sz="2200" b="1" i="1" kern="100">
                              <a:solidFill>
                                <a:srgbClr val="3A7C2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𝐀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p>
                          </m:sSup>
                          <m:acc>
                            <m:accPr>
                              <m:chr m:val="̂"/>
                              <m:ctrlP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pt-BR" sz="2200" b="1" i="1" kern="100">
                                      <a:solidFill>
                                        <a:srgbClr val="3A7C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200" b="1" i="1" kern="100">
                                      <a:solidFill>
                                        <a:srgbClr val="3A7C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𝐁</m:t>
                                  </m:r>
                                </m:e>
                                <m:sup>
                                  <m:r>
                                    <a:rPr lang="pt-BR" sz="2200" b="1" i="1" kern="100">
                                      <a:solidFill>
                                        <a:srgbClr val="3A7C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  <m:sSup>
                            <m:sSupPr>
                              <m:ctrlP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𝐂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solidFill>
                            <a:srgbClr val="3A7C22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𝐦</m:t>
                      </m:r>
                      <m:d>
                        <m:dPr>
                          <m:ctrlPr>
                            <a:rPr lang="pt-BR" sz="2200" b="1" i="1" kern="100">
                              <a:solidFill>
                                <a:srgbClr val="3A7C2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b="1" i="1" kern="100">
                              <a:solidFill>
                                <a:srgbClr val="3A7C2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𝐀</m:t>
                          </m:r>
                          <m:acc>
                            <m:accPr>
                              <m:chr m:val="̂"/>
                              <m:ctrlP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𝐂</m:t>
                              </m:r>
                            </m:e>
                          </m:acc>
                          <m:r>
                            <a:rPr lang="pt-BR" sz="2200" b="1" i="1" kern="100">
                              <a:solidFill>
                                <a:srgbClr val="3A7C2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𝐁</m:t>
                          </m:r>
                        </m:e>
                      </m:d>
                      <m:r>
                        <a:rPr lang="pt-BR" sz="2200" b="1" kern="100">
                          <a:solidFill>
                            <a:srgbClr val="3A7C22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3A7C22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𝐦</m:t>
                      </m:r>
                      <m:d>
                        <m:dPr>
                          <m:ctrlPr>
                            <a:rPr lang="pt-BR" sz="2200" b="1" i="1" kern="100">
                              <a:solidFill>
                                <a:srgbClr val="3A7C2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𝐀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p>
                          </m:sSup>
                          <m:acc>
                            <m:accPr>
                              <m:chr m:val="̂"/>
                              <m:ctrlP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pt-BR" sz="2200" b="1" i="1" kern="100">
                                      <a:solidFill>
                                        <a:srgbClr val="3A7C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200" b="1" i="1" kern="100">
                                      <a:solidFill>
                                        <a:srgbClr val="3A7C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𝐂</m:t>
                                  </m:r>
                                </m:e>
                                <m:sup>
                                  <m:r>
                                    <a:rPr lang="pt-BR" sz="2200" b="1" i="1" kern="100">
                                      <a:solidFill>
                                        <a:srgbClr val="3A7C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e>
                          </m:acc>
                          <m:sSup>
                            <m:sSupPr>
                              <m:ctrlP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𝐁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3A7C2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:r>
                  <a:rPr lang="pt-BR" sz="22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Logo, todos os ângulos correspondentes são congruentes.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A9636AC-67DD-E668-D26A-7715A037E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24" y="1538783"/>
                <a:ext cx="5665692" cy="3783087"/>
              </a:xfrm>
              <a:prstGeom prst="rect">
                <a:avLst/>
              </a:prstGeom>
              <a:blipFill>
                <a:blip r:embed="rId2"/>
                <a:stretch>
                  <a:fillRect l="-1398" t="-805" r="-1290" b="-241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6EBD7135-AECA-F924-BA0F-4DCD63E9B2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9" t="9235" r="13987" b="9623"/>
          <a:stretch>
            <a:fillRect/>
          </a:stretch>
        </p:blipFill>
        <p:spPr bwMode="auto">
          <a:xfrm>
            <a:off x="6222656" y="776935"/>
            <a:ext cx="1740293" cy="9907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m 9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6F3DA23B-EA30-BAED-0CF6-F688146388D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" t="10039" r="1768" b="10039"/>
          <a:stretch>
            <a:fillRect/>
          </a:stretch>
        </p:blipFill>
        <p:spPr bwMode="auto">
          <a:xfrm>
            <a:off x="316090" y="562391"/>
            <a:ext cx="1696184" cy="8854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E25212B8-3D6D-2D22-7A5B-46B04282ADC3}"/>
              </a:ext>
            </a:extLst>
          </p:cNvPr>
          <p:cNvSpPr txBox="1"/>
          <p:nvPr/>
        </p:nvSpPr>
        <p:spPr>
          <a:xfrm>
            <a:off x="6350997" y="2039491"/>
            <a:ext cx="5200023" cy="837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u="sng" kern="100" dirty="0">
                <a:solidFill>
                  <a:srgbClr val="000000"/>
                </a:solidFill>
                <a:effectLst/>
                <a:uFill>
                  <a:solidFill>
                    <a:srgbClr val="7030A0"/>
                  </a:solidFill>
                </a:u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Ângulos de mesma medida são representados pela mesma simbologia.</a:t>
            </a:r>
            <a:endParaRPr lang="pt-BR" sz="2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m 12" descr="Polígono&#10;&#10;Descrição gerada automaticamente com confiança média">
            <a:extLst>
              <a:ext uri="{FF2B5EF4-FFF2-40B4-BE49-F238E27FC236}">
                <a16:creationId xmlns:a16="http://schemas.microsoft.com/office/drawing/2014/main" id="{E800FB9C-A2BF-9BBC-AB47-32AD9394C4D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331" t="2842" r="2686" b="4657"/>
          <a:stretch/>
        </p:blipFill>
        <p:spPr bwMode="auto">
          <a:xfrm>
            <a:off x="6250094" y="3575417"/>
            <a:ext cx="5578357" cy="2505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67615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6B84FEEA-DC9B-63C2-8519-D4351B02C166}"/>
              </a:ext>
            </a:extLst>
          </p:cNvPr>
          <p:cNvSpPr txBox="1"/>
          <p:nvPr/>
        </p:nvSpPr>
        <p:spPr>
          <a:xfrm>
            <a:off x="328083" y="616552"/>
            <a:ext cx="11568081" cy="770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Vamos verificar se existe uma proporcionalidade entre as medidas dos lados correspondentes, também chamados de lados homólogos, que são os lados opostos aos ângulos correspondentes.</a:t>
            </a:r>
            <a:endParaRPr lang="pt-BR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5F5057ED-D6FB-FCE8-262D-5948F775E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2" t="14540" r="13684" b="13194"/>
          <a:stretch>
            <a:fillRect/>
          </a:stretch>
        </p:blipFill>
        <p:spPr bwMode="auto">
          <a:xfrm>
            <a:off x="392492" y="1385487"/>
            <a:ext cx="3599935" cy="179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>
            <a:extLst>
              <a:ext uri="{FF2B5EF4-FFF2-40B4-BE49-F238E27FC236}">
                <a16:creationId xmlns:a16="http://schemas.microsoft.com/office/drawing/2014/main" id="{6552A437-5D57-7AE8-4EF0-6FC9EDD7F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5" t="13602" r="13570" b="14366"/>
          <a:stretch>
            <a:fillRect/>
          </a:stretch>
        </p:blipFill>
        <p:spPr bwMode="auto">
          <a:xfrm>
            <a:off x="4695787" y="1385487"/>
            <a:ext cx="3217131" cy="158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Imagem 1">
            <a:extLst>
              <a:ext uri="{FF2B5EF4-FFF2-40B4-BE49-F238E27FC236}">
                <a16:creationId xmlns:a16="http://schemas.microsoft.com/office/drawing/2014/main" id="{026BB418-DD60-4F82-D2DE-BE2C34A6E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2" t="14540" r="13684" b="14838"/>
          <a:stretch>
            <a:fillRect/>
          </a:stretch>
        </p:blipFill>
        <p:spPr bwMode="auto">
          <a:xfrm>
            <a:off x="8615718" y="1385487"/>
            <a:ext cx="3032392" cy="147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5BE5729-EBDB-461D-1F81-E9C6CDD04354}"/>
                  </a:ext>
                </a:extLst>
              </p:cNvPr>
              <p:cNvSpPr txBox="1"/>
              <p:nvPr/>
            </p:nvSpPr>
            <p:spPr>
              <a:xfrm>
                <a:off x="986118" y="3315583"/>
                <a:ext cx="2352646" cy="8161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b="1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bar>
                            <m:barPr>
                              <m:pos m:val="top"/>
                              <m:ctrlPr>
                                <a:rPr lang="pt-BR" sz="2000" b="1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barPr>
                            <m:e>
                              <m:r>
                                <a:rPr lang="pt-BR" sz="2000" b="1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𝑩</m:t>
                              </m:r>
                              <m:r>
                                <a:rPr lang="pt-BR" sz="2000" b="1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  <m:r>
                                <a:rPr lang="pt-BR" sz="2000" b="1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𝑪</m:t>
                              </m:r>
                              <m:r>
                                <a:rPr lang="pt-BR" sz="2000" b="1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e>
                          </m:bar>
                        </m:num>
                        <m:den>
                          <m:bar>
                            <m:barPr>
                              <m:pos m:val="top"/>
                              <m:ctrlPr>
                                <a:rPr lang="pt-BR" sz="2000" b="1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barPr>
                            <m:e>
                              <m:r>
                                <a:rPr lang="pt-BR" sz="2000" b="1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𝑩𝑪</m:t>
                              </m:r>
                            </m:e>
                          </m:bar>
                        </m:den>
                      </m:f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pt-BR" sz="20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𝟕</m:t>
                          </m:r>
                        </m:den>
                      </m:f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𝟐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5BE5729-EBDB-461D-1F81-E9C6CDD04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118" y="3315583"/>
                <a:ext cx="2352646" cy="8161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3AC43AB-39BF-C043-28A2-41157BC1763C}"/>
                  </a:ext>
                </a:extLst>
              </p:cNvPr>
              <p:cNvSpPr txBox="1"/>
              <p:nvPr/>
            </p:nvSpPr>
            <p:spPr>
              <a:xfrm>
                <a:off x="5231687" y="3318404"/>
                <a:ext cx="1978156" cy="812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bar>
                            <m:barPr>
                              <m:pos m:val="top"/>
                              <m:ctrlPr>
                                <a:rPr lang="pt-BR" sz="2000" b="1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pt-BR" sz="2000" b="1" i="1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pt-BR" sz="2000" b="1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r>
                                <a:rPr lang="pt-BR" sz="20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pt-BR" sz="2000" b="1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bar>
                        </m:num>
                        <m:den>
                          <m:bar>
                            <m:barPr>
                              <m:pos m:val="top"/>
                              <m:ctrlPr>
                                <a:rPr lang="pt-BR" sz="2000" b="1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pt-BR" sz="2000" b="1" i="1">
                                  <a:latin typeface="Cambria Math" panose="02040503050406030204" pitchFamily="18" charset="0"/>
                                </a:rPr>
                                <m:t>𝑨𝑩</m:t>
                              </m:r>
                            </m:e>
                          </m:bar>
                        </m:den>
                      </m:f>
                      <m:r>
                        <a:rPr lang="pt-BR" sz="20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b="1" i="0"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pt-BR" sz="2000" b="1" i="0"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pt-BR" sz="2000" b="1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000" b="1" i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pt-BR" sz="2000" b="1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3AC43AB-39BF-C043-28A2-41157BC17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687" y="3318404"/>
                <a:ext cx="1978156" cy="8129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48762EF8-FC5E-4E52-B821-8F5143F1B61F}"/>
                  </a:ext>
                </a:extLst>
              </p:cNvPr>
              <p:cNvSpPr txBox="1"/>
              <p:nvPr/>
            </p:nvSpPr>
            <p:spPr>
              <a:xfrm>
                <a:off x="8727732" y="3315582"/>
                <a:ext cx="2079811" cy="8161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bar>
                            <m:barPr>
                              <m:pos m:val="top"/>
                              <m:ctrlPr>
                                <a:rPr lang="pt-BR" sz="2000" b="1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pt-BR" sz="2000" b="1" i="1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pt-BR" sz="2000" b="1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r>
                                <a:rPr lang="pt-BR" sz="2000" b="1" i="1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  <m:r>
                                <a:rPr lang="pt-BR" sz="2000" b="1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bar>
                        </m:num>
                        <m:den>
                          <m:bar>
                            <m:barPr>
                              <m:pos m:val="top"/>
                              <m:ctrlPr>
                                <a:rPr lang="pt-BR" sz="2000" b="1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pt-BR" sz="2000" b="1" i="1">
                                  <a:latin typeface="Cambria Math" panose="02040503050406030204" pitchFamily="18" charset="0"/>
                                </a:rPr>
                                <m:t>𝑨𝑪</m:t>
                              </m:r>
                            </m:e>
                          </m:bar>
                        </m:den>
                      </m:f>
                      <m:r>
                        <a:rPr lang="pt-BR" sz="20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b="1" i="0"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pt-BR" sz="2000" b="1" i="0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pt-BR" sz="2000" b="1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000" b="1" i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pt-BR" sz="2000" b="1" dirty="0"/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48762EF8-FC5E-4E52-B821-8F5143F1B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7732" y="3315582"/>
                <a:ext cx="2079811" cy="81612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have Direita 13">
            <a:extLst>
              <a:ext uri="{FF2B5EF4-FFF2-40B4-BE49-F238E27FC236}">
                <a16:creationId xmlns:a16="http://schemas.microsoft.com/office/drawing/2014/main" id="{16CA51B3-2709-0427-3355-0F44D410DDDB}"/>
              </a:ext>
            </a:extLst>
          </p:cNvPr>
          <p:cNvSpPr/>
          <p:nvPr/>
        </p:nvSpPr>
        <p:spPr>
          <a:xfrm rot="5400000">
            <a:off x="5584901" y="-355573"/>
            <a:ext cx="435806" cy="9318327"/>
          </a:xfrm>
          <a:prstGeom prst="rightBrace">
            <a:avLst>
              <a:gd name="adj1" fmla="val 52355"/>
              <a:gd name="adj2" fmla="val 50096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127D58F7-F5D8-9FDE-A0C7-6B4F97AD1291}"/>
                  </a:ext>
                </a:extLst>
              </p:cNvPr>
              <p:cNvSpPr txBox="1"/>
              <p:nvPr/>
            </p:nvSpPr>
            <p:spPr>
              <a:xfrm>
                <a:off x="3680842" y="4467646"/>
                <a:ext cx="419838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1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𝐑𝐚𝐳</m:t>
                      </m:r>
                      <m:r>
                        <a:rPr lang="pt-BR" sz="2000" b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ã</m:t>
                      </m:r>
                      <m:r>
                        <a:rPr lang="pt-BR" sz="2000" b="1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𝐨</m:t>
                      </m:r>
                      <m:r>
                        <a:rPr lang="pt-BR" sz="2000" b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000" b="1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𝐝𝐞</m:t>
                      </m:r>
                      <m:r>
                        <a:rPr lang="pt-BR" sz="2000" b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𝐬𝐞𝐦𝐞𝐥𝐡𝐚𝐧</m:t>
                      </m:r>
                      <m:r>
                        <a:rPr lang="pt-BR" sz="2000" b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ç</m:t>
                      </m:r>
                      <m:r>
                        <a:rPr lang="pt-BR" sz="20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𝐚</m:t>
                      </m:r>
                    </m:oMath>
                  </m:oMathPara>
                </a14:m>
                <a:endParaRPr lang="pt-BR" sz="2000" b="1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1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𝒌</m:t>
                      </m:r>
                      <m:r>
                        <a:rPr lang="pt-BR" sz="2000" b="1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000" b="1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𝟐</m:t>
                      </m:r>
                    </m:oMath>
                  </m:oMathPara>
                </a14:m>
                <a:endParaRPr lang="pt-BR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127D58F7-F5D8-9FDE-A0C7-6B4F97AD1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0842" y="4467646"/>
                <a:ext cx="4198381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D1B99E0E-01F8-9BEC-C558-BB48D4E75FA3}"/>
                  </a:ext>
                </a:extLst>
              </p:cNvPr>
              <p:cNvSpPr txBox="1"/>
              <p:nvPr/>
            </p:nvSpPr>
            <p:spPr>
              <a:xfrm>
                <a:off x="328083" y="5288777"/>
                <a:ext cx="11440919" cy="11240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Dessa forma, temos que os lados são proporcionais, pois as razões entre as medidas dos lados correspondentes desses triângulos resultaram em um mesmo valor. Para indicar que os triângulos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ABC</m:t>
                    </m:r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sty m:val="p"/>
                      </m:rP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sty m:val="p"/>
                      </m:rP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’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são semelhantes, usamos a seguinte notação: </a:t>
                </a:r>
                <a14:m>
                  <m:oMath xmlns:m="http://schemas.openxmlformats.org/officeDocument/2006/math"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∆</m:t>
                    </m:r>
                    <m:r>
                      <m:rPr>
                        <m:sty m:val="p"/>
                      </m:rP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ABC</m:t>
                    </m:r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~ ∆</m:t>
                    </m:r>
                    <m:r>
                      <m:rPr>
                        <m:sty m:val="p"/>
                      </m:rP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sty m:val="p"/>
                      </m:rP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sty m:val="p"/>
                      </m:rP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’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D1B99E0E-01F8-9BEC-C558-BB48D4E75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083" y="5288777"/>
                <a:ext cx="11440919" cy="1124090"/>
              </a:xfrm>
              <a:prstGeom prst="rect">
                <a:avLst/>
              </a:prstGeom>
              <a:blipFill>
                <a:blip r:embed="rId9"/>
                <a:stretch>
                  <a:fillRect l="-586" t="-1630" r="-533" b="-92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29012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095EDBC-357C-7DA9-9F8B-A654482C26CD}"/>
                  </a:ext>
                </a:extLst>
              </p:cNvPr>
              <p:cNvSpPr txBox="1"/>
              <p:nvPr/>
            </p:nvSpPr>
            <p:spPr>
              <a:xfrm>
                <a:off x="6252882" y="815484"/>
                <a:ext cx="5661211" cy="56932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0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Contudo as razões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490 </m:t>
                        </m:r>
                      </m:num>
                      <m:den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40</m:t>
                        </m:r>
                      </m:den>
                    </m:f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70 </m:t>
                        </m:r>
                      </m:num>
                      <m:den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0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não são proporcionais:</a:t>
                </a:r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490 </m:t>
                          </m:r>
                        </m:num>
                        <m:den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40</m:t>
                          </m:r>
                        </m:den>
                      </m:f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≠ </m:t>
                      </m:r>
                      <m:f>
                        <m:fPr>
                          <m:ctrlP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70 </m:t>
                          </m:r>
                        </m:num>
                        <m:den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:r>
                  <a:rPr lang="pt-BR" sz="2000" u="sng" dirty="0">
                    <a:solidFill>
                      <a:srgbClr val="000000"/>
                    </a:solidFill>
                    <a:effectLst/>
                    <a:uFill>
                      <a:solidFill>
                        <a:srgbClr val="538135"/>
                      </a:solidFill>
                    </a:u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 proporção, por representar a igualdade entre duas razões, está relacionada a frações equivalentes</a:t>
                </a:r>
                <a:endParaRPr lang="pt-BR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:r>
                  <a:rPr lang="pt-BR" sz="20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 propriedade fundamental da proporção diz que </a:t>
                </a:r>
                <a:r>
                  <a:rPr lang="pt-BR" sz="2000" b="1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“O produto dos meios é igual ao produto dos extremos”</a:t>
                </a:r>
                <a:r>
                  <a:rPr lang="pt-BR" sz="20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12 </m:t>
                          </m:r>
                        </m:den>
                      </m:f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15 </m:t>
                          </m:r>
                        </m:den>
                      </m:f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pt-BR" sz="20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ou</m:t>
                      </m:r>
                      <m:r>
                        <a:rPr lang="pt-BR" sz="20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 </m:t>
                      </m:r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4 :12 =5 :15</m:t>
                      </m:r>
                    </m:oMath>
                  </m:oMathPara>
                </a14:m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:r>
                  <a:rPr lang="pt-BR" sz="20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Portanto, se pegarmos essa proporção e aplicarmos essa propriedade iremos obter o seguinte resultado:</a:t>
                </a:r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pt-BR" sz="20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Produto dos termos dos meios: </a:t>
                </a:r>
                <a14:m>
                  <m:oMath xmlns:m="http://schemas.openxmlformats.org/officeDocument/2006/math"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 ∙ 15=60</m:t>
                    </m:r>
                  </m:oMath>
                </a14:m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pt-BR" sz="20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Produto dos termos dos extremos: </a:t>
                </a:r>
                <a14:m>
                  <m:oMath xmlns:m="http://schemas.openxmlformats.org/officeDocument/2006/math"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12 ∙ 5=60</m:t>
                    </m:r>
                  </m:oMath>
                </a14:m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095EDBC-357C-7DA9-9F8B-A654482C2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882" y="815484"/>
                <a:ext cx="5661211" cy="5693290"/>
              </a:xfrm>
              <a:prstGeom prst="rect">
                <a:avLst/>
              </a:prstGeom>
              <a:blipFill>
                <a:blip r:embed="rId2"/>
                <a:stretch>
                  <a:fillRect l="-1185" r="-10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D961B9A-036F-03CB-1B9A-094115AC4F9C}"/>
                  </a:ext>
                </a:extLst>
              </p:cNvPr>
              <p:cNvSpPr txBox="1"/>
              <p:nvPr/>
            </p:nvSpPr>
            <p:spPr>
              <a:xfrm>
                <a:off x="354106" y="1428601"/>
                <a:ext cx="5450542" cy="50801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buNone/>
                </a:pPr>
                <a:r>
                  <a:rPr lang="pt-BR" sz="20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 </a:t>
                </a:r>
                <a:r>
                  <a:rPr lang="pt-BR" sz="2000" b="1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razão</a:t>
                </a:r>
                <a:r>
                  <a:rPr lang="pt-BR" sz="20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é uma comparação entre duas quantidades ou grandezas. Geralmente, essa comparação é feita através de uma divisão que pode ser expressa na forma de fração.</a:t>
                </a:r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 proporção é dada pela igualdade entre duas razões. Observe:</a:t>
                </a:r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𝐴</m:t>
                          </m:r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den>
                      </m:f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den>
                      </m:f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Lemos essa </a:t>
                </a:r>
                <a:r>
                  <a:rPr lang="pt-BR" sz="2000" b="1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proporção</a:t>
                </a: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da seguinte forma: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está para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𝐵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assim como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𝐶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está para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𝐷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Por exemplo, as razões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15</m:t>
                        </m:r>
                      </m:num>
                      <m:den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30</m:t>
                        </m:r>
                      </m:den>
                    </m:f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45</m:t>
                        </m:r>
                      </m:num>
                      <m:den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90</m:t>
                        </m:r>
                      </m:den>
                    </m:f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pt-BR" sz="20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são proporcionais, pois:</a:t>
                </a:r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30 </m:t>
                          </m:r>
                        </m:den>
                      </m:f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45 </m:t>
                          </m:r>
                        </m:num>
                        <m:den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90</m:t>
                          </m:r>
                        </m:den>
                      </m:f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f>
                        <m:fPr>
                          <m:ctrlP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2 </m:t>
                          </m:r>
                        </m:den>
                      </m:f>
                    </m:oMath>
                  </m:oMathPara>
                </a14:m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buNone/>
                </a:pPr>
                <a:r>
                  <a:rPr lang="pt-BR" sz="20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Observe que essas duas razões seguem a proporção de 1 para 2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 : 2</m:t>
                        </m:r>
                      </m:e>
                    </m:d>
                  </m:oMath>
                </a14:m>
                <a:r>
                  <a:rPr lang="pt-BR" sz="2000" kern="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pt-BR" sz="20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D961B9A-036F-03CB-1B9A-094115AC4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06" y="1428601"/>
                <a:ext cx="5450542" cy="5080173"/>
              </a:xfrm>
              <a:prstGeom prst="rect">
                <a:avLst/>
              </a:prstGeom>
              <a:blipFill>
                <a:blip r:embed="rId3"/>
                <a:stretch>
                  <a:fillRect l="-1119" t="-480" r="-1230" b="-11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C2BE6143-F1D1-CC51-0AF3-470FE86B6B63}"/>
              </a:ext>
            </a:extLst>
          </p:cNvPr>
          <p:cNvCxnSpPr>
            <a:cxnSpLocks/>
          </p:cNvCxnSpPr>
          <p:nvPr/>
        </p:nvCxnSpPr>
        <p:spPr>
          <a:xfrm>
            <a:off x="6132705" y="720623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Imagem 6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1E6735B5-0E6B-CAC8-3E42-E0152794F8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5" b="9927"/>
          <a:stretch>
            <a:fillRect/>
          </a:stretch>
        </p:blipFill>
        <p:spPr bwMode="auto">
          <a:xfrm>
            <a:off x="282570" y="423133"/>
            <a:ext cx="2097530" cy="9574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282458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4DAAF-EA36-36CB-3A26-8A209A202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C3D94C7-53B8-2815-5ED8-4B23AAEA8B49}"/>
              </a:ext>
            </a:extLst>
          </p:cNvPr>
          <p:cNvCxnSpPr>
            <a:cxnSpLocks/>
          </p:cNvCxnSpPr>
          <p:nvPr/>
        </p:nvCxnSpPr>
        <p:spPr>
          <a:xfrm>
            <a:off x="5798981" y="801813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Imagem 7" descr="Desenho de cachorro com a língua de fora&#10;&#10;O conteúdo gerado por IA pode estar incorreto.">
            <a:extLst>
              <a:ext uri="{FF2B5EF4-FFF2-40B4-BE49-F238E27FC236}">
                <a16:creationId xmlns:a16="http://schemas.microsoft.com/office/drawing/2014/main" id="{769D6F74-95AA-3858-E145-E358370F0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07" y="530967"/>
            <a:ext cx="1896070" cy="82484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308EFB0-C832-B4D6-EEA5-64E0DC3ACE53}"/>
              </a:ext>
            </a:extLst>
          </p:cNvPr>
          <p:cNvSpPr txBox="1"/>
          <p:nvPr/>
        </p:nvSpPr>
        <p:spPr>
          <a:xfrm>
            <a:off x="218539" y="1355811"/>
            <a:ext cx="558044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verificar se dois triângulos são semelhantes?</a:t>
            </a:r>
          </a:p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 os triângulos a seguir: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 descr="Gráfico, Gráfico de radar&#10;&#10;O conteúdo gerado por IA pode estar incorreto.">
            <a:extLst>
              <a:ext uri="{FF2B5EF4-FFF2-40B4-BE49-F238E27FC236}">
                <a16:creationId xmlns:a16="http://schemas.microsoft.com/office/drawing/2014/main" id="{2EC30716-9514-608A-EA74-9447E2379C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85" t="13361" r="31281" b="34042"/>
          <a:stretch>
            <a:fillRect/>
          </a:stretch>
        </p:blipFill>
        <p:spPr bwMode="auto">
          <a:xfrm>
            <a:off x="1007008" y="2539508"/>
            <a:ext cx="4033969" cy="32072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F590C9D-2D81-22B4-4120-79F7BAD7CB9C}"/>
              </a:ext>
            </a:extLst>
          </p:cNvPr>
          <p:cNvSpPr txBox="1"/>
          <p:nvPr/>
        </p:nvSpPr>
        <p:spPr>
          <a:xfrm>
            <a:off x="5964404" y="801813"/>
            <a:ext cx="585107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Ao calcularmos as razões entre os lados correspondentes, é possível observar que são equivalentes!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68115C7-64D5-4645-F065-B5CACF0EEF9B}"/>
              </a:ext>
            </a:extLst>
          </p:cNvPr>
          <p:cNvSpPr txBox="1"/>
          <p:nvPr/>
        </p:nvSpPr>
        <p:spPr>
          <a:xfrm>
            <a:off x="5798981" y="5192761"/>
            <a:ext cx="582007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Como as razões resultaram no mesmo valor (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constante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), a razão de semelhança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é igual 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08E7F715-5FF5-C989-5BC3-D579F5FD7198}"/>
                  </a:ext>
                </a:extLst>
              </p:cNvPr>
              <p:cNvSpPr txBox="1"/>
              <p:nvPr/>
            </p:nvSpPr>
            <p:spPr>
              <a:xfrm>
                <a:off x="5870515" y="4143133"/>
                <a:ext cx="2440766" cy="8100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A</m:t>
                              </m:r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C</m:t>
                              </m:r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AC</m:t>
                              </m:r>
                            </m:e>
                          </m:acc>
                        </m:den>
                      </m:f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348</m:t>
                          </m:r>
                        </m:num>
                        <m:den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87</m:t>
                          </m:r>
                        </m:den>
                      </m:f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=4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08E7F715-5FF5-C989-5BC3-D579F5FD7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0515" y="4143133"/>
                <a:ext cx="2440766" cy="8100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DDA1BD6A-9B70-B74A-E6B5-9A475DB5C870}"/>
                  </a:ext>
                </a:extLst>
              </p:cNvPr>
              <p:cNvSpPr txBox="1"/>
              <p:nvPr/>
            </p:nvSpPr>
            <p:spPr>
              <a:xfrm>
                <a:off x="5824811" y="3067204"/>
                <a:ext cx="2532173" cy="7853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B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C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BC</m:t>
                              </m:r>
                            </m:e>
                          </m:acc>
                        </m:den>
                      </m:f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300</m:t>
                          </m:r>
                        </m:num>
                        <m:den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75</m:t>
                          </m:r>
                        </m:den>
                      </m:f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=4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DDA1BD6A-9B70-B74A-E6B5-9A475DB5C8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4811" y="3067204"/>
                <a:ext cx="2532173" cy="7853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62D32DE4-5606-AF2C-AD1B-2ECE3E090BA4}"/>
                  </a:ext>
                </a:extLst>
              </p:cNvPr>
              <p:cNvSpPr txBox="1"/>
              <p:nvPr/>
            </p:nvSpPr>
            <p:spPr>
              <a:xfrm>
                <a:off x="5870515" y="2005516"/>
                <a:ext cx="2440767" cy="7831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A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B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AB</m:t>
                              </m:r>
                            </m:e>
                          </m:acc>
                        </m:den>
                      </m:f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432</m:t>
                          </m:r>
                        </m:num>
                        <m:den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108</m:t>
                          </m:r>
                        </m:den>
                      </m:f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=4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62D32DE4-5606-AF2C-AD1B-2ECE3E090B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0515" y="2005516"/>
                <a:ext cx="2440767" cy="7831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67514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0B1CB-A6EF-DB99-4B53-ADF7BCA5F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EC87ACC-9D04-E4C2-934A-B3A111CFA5C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7E720F6-FCA4-2E9A-0FC3-E01A06EE5B26}"/>
              </a:ext>
            </a:extLst>
          </p:cNvPr>
          <p:cNvSpPr txBox="1"/>
          <p:nvPr/>
        </p:nvSpPr>
        <p:spPr>
          <a:xfrm>
            <a:off x="205188" y="727295"/>
            <a:ext cx="6094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Agora, observe este outro par de triângulos que já sabemos que ser semelhantes:</a:t>
            </a:r>
            <a:endParaRPr lang="pt-BR" sz="2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94E62AC-9302-81FE-B139-EE260C2A9E5E}"/>
              </a:ext>
            </a:extLst>
          </p:cNvPr>
          <p:cNvSpPr txBox="1"/>
          <p:nvPr/>
        </p:nvSpPr>
        <p:spPr>
          <a:xfrm>
            <a:off x="310371" y="3607155"/>
            <a:ext cx="567043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Calculando a razão de semelhança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é possível verificar que esse valor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é menor que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BB48043-6B51-CBB6-B269-8E54EB612F11}"/>
              </a:ext>
            </a:extLst>
          </p:cNvPr>
          <p:cNvSpPr txBox="1"/>
          <p:nvPr/>
        </p:nvSpPr>
        <p:spPr>
          <a:xfrm>
            <a:off x="310371" y="5662960"/>
            <a:ext cx="56704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Como o valor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é menor que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o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ΔA’B’C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’ é uma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redução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el-G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ABC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Gráfico, Gráfico de radar&#10;&#10;O conteúdo gerado por IA pode estar incorreto.">
            <a:extLst>
              <a:ext uri="{FF2B5EF4-FFF2-40B4-BE49-F238E27FC236}">
                <a16:creationId xmlns:a16="http://schemas.microsoft.com/office/drawing/2014/main" id="{CDD1E31B-AB3A-FDD8-767E-ACB789E855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52" t="19649" r="17205" b="24008"/>
          <a:stretch>
            <a:fillRect/>
          </a:stretch>
        </p:blipFill>
        <p:spPr bwMode="auto">
          <a:xfrm>
            <a:off x="524137" y="1470145"/>
            <a:ext cx="5456664" cy="21370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8227845-2F23-A6D7-DD2F-55C2DE1512B4}"/>
                  </a:ext>
                </a:extLst>
              </p:cNvPr>
              <p:cNvSpPr txBox="1"/>
              <p:nvPr/>
            </p:nvSpPr>
            <p:spPr>
              <a:xfrm>
                <a:off x="884112" y="4715151"/>
                <a:ext cx="4127158" cy="7853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smtClean="0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pt-BR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i="0"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e>
                                <m:sup>
                                  <m:r>
                                    <a:rPr lang="pt-BR" sz="220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BR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i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p>
                                  <m:r>
                                    <a:rPr lang="pt-BR" sz="220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pt-BR" sz="2200" i="0">
                                  <a:latin typeface="Cambria Math" panose="02040503050406030204" pitchFamily="18" charset="0"/>
                                </a:rPr>
                                <m:t>BC</m:t>
                              </m:r>
                            </m:e>
                          </m:acc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39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195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=0,2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8227845-2F23-A6D7-DD2F-55C2DE151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112" y="4715151"/>
                <a:ext cx="4127158" cy="7853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DCF8F350-9B7A-4255-E5D1-4676CAC38C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9" t="9235" r="13987" b="9623"/>
          <a:stretch>
            <a:fillRect/>
          </a:stretch>
        </p:blipFill>
        <p:spPr bwMode="auto">
          <a:xfrm>
            <a:off x="6563363" y="727295"/>
            <a:ext cx="2109823" cy="12001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67ACC334-4127-4D54-0350-1EA2FDF0238E}"/>
              </a:ext>
            </a:extLst>
          </p:cNvPr>
          <p:cNvSpPr txBox="1"/>
          <p:nvPr/>
        </p:nvSpPr>
        <p:spPr>
          <a:xfrm>
            <a:off x="6400803" y="1927412"/>
            <a:ext cx="558600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Para verificarmos se dois triângulos são semelhantes não precisamos necessariamente comparar as medidas dos três lados e dos três ângulos correspondentes.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3927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F1E61-31EB-B768-FE24-EC9773E46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8505EA1-76E9-10C1-D454-2E5B6BEFD8B1}"/>
              </a:ext>
            </a:extLst>
          </p:cNvPr>
          <p:cNvSpPr txBox="1"/>
          <p:nvPr/>
        </p:nvSpPr>
        <p:spPr>
          <a:xfrm>
            <a:off x="256718" y="662176"/>
            <a:ext cx="1165737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Podemos verificar as semelhanças por meio dos seguintes casos:</a:t>
            </a:r>
          </a:p>
          <a:p>
            <a:pPr algn="just"/>
            <a:endParaRPr lang="pt-BR" sz="2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► </a:t>
            </a:r>
            <a:r>
              <a:rPr lang="pt-BR" sz="2200" b="1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Casos de semelhança de Triângulos</a:t>
            </a:r>
          </a:p>
          <a:p>
            <a:pPr algn="just"/>
            <a:endParaRPr lang="pt-BR" sz="2200" b="1" i="0" u="sng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1° Caso: Ângulo-Ângulo (AA)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Dois triângulos são semelhantes quando dois pares de ângulos internos correspondentes são congruentes.</a:t>
            </a:r>
          </a:p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Por exemplo: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DB5FF25-CFC4-1550-7BE0-17EA4DDD5FE5}"/>
              </a:ext>
            </a:extLst>
          </p:cNvPr>
          <p:cNvSpPr txBox="1"/>
          <p:nvPr/>
        </p:nvSpPr>
        <p:spPr>
          <a:xfrm>
            <a:off x="6146501" y="4792472"/>
            <a:ext cx="571643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Assim, pelo critério Ângulo-Ângulo (AA) os triângulos são semelhantes.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Diagrama&#10;&#10;O conteúdo gerado por IA pode estar incorreto.">
            <a:extLst>
              <a:ext uri="{FF2B5EF4-FFF2-40B4-BE49-F238E27FC236}">
                <a16:creationId xmlns:a16="http://schemas.microsoft.com/office/drawing/2014/main" id="{76487283-D239-39C7-36C1-E1C3FF320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12" t="4111" r="10722" b="33537"/>
          <a:stretch>
            <a:fillRect/>
          </a:stretch>
        </p:blipFill>
        <p:spPr bwMode="auto">
          <a:xfrm>
            <a:off x="256718" y="3541519"/>
            <a:ext cx="5711807" cy="301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D3F7700-578B-F377-3D5F-8AB9121D3AF2}"/>
                  </a:ext>
                </a:extLst>
              </p:cNvPr>
              <p:cNvSpPr txBox="1"/>
              <p:nvPr/>
            </p:nvSpPr>
            <p:spPr>
              <a:xfrm>
                <a:off x="6146501" y="3429000"/>
                <a:ext cx="6046780" cy="1053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Observe que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m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  <m:acc>
                          <m:accPr>
                            <m:chr m:val="̂"/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</m:acc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solidFill>
                          <a:srgbClr val="FF00FF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58°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m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̂"/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sSup>
                              <m:sSupPr>
                                <m:ctrlP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pt-BR" sz="2200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A</m:t>
                                </m:r>
                              </m:e>
                              <m:sup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acc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C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solidFill>
                          <a:srgbClr val="FF00FF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58°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 que,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m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  <m:acc>
                          <m:accPr>
                            <m:chr m:val="̂"/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e>
                        </m:acc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90°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m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  <m:acc>
                          <m:accPr>
                            <m:chr m:val="̂"/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sSup>
                              <m:sSupPr>
                                <m:ctrlP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pt-BR" sz="2200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B</m:t>
                                </m:r>
                              </m:e>
                              <m:sup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acc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C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90°.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D3F7700-578B-F377-3D5F-8AB9121D3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501" y="3429000"/>
                <a:ext cx="6046780" cy="1053878"/>
              </a:xfrm>
              <a:prstGeom prst="rect">
                <a:avLst/>
              </a:prstGeom>
              <a:blipFill>
                <a:blip r:embed="rId3"/>
                <a:stretch>
                  <a:fillRect l="-1310" b="-930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35001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624173BC-D3DF-A4B3-7FEA-FAC3106A0C8F}"/>
              </a:ext>
            </a:extLst>
          </p:cNvPr>
          <p:cNvSpPr txBox="1"/>
          <p:nvPr/>
        </p:nvSpPr>
        <p:spPr>
          <a:xfrm>
            <a:off x="305903" y="656476"/>
            <a:ext cx="115902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2° Caso: Lado-Lado-Lado (LLL)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Dois triângulos são semelhantes quando as medidas de seus três pares de lados correspondentes são proporcionais.</a:t>
            </a:r>
          </a:p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Por exemplo: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Neste critério de semelhança, para que os triângulos ΔABC e ΔA'B'C' sejam semelhantes, os lados homólogos devem ser </a:t>
            </a:r>
            <a:r>
              <a:rPr lang="pt-BR" sz="2200" b="0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proporcionais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FD73B5DA-BD61-1E8D-D77C-1CB336D335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771" t="7324" r="6860" b="22094"/>
          <a:stretch>
            <a:fillRect/>
          </a:stretch>
        </p:blipFill>
        <p:spPr bwMode="auto">
          <a:xfrm>
            <a:off x="494587" y="3513481"/>
            <a:ext cx="5538660" cy="2708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E121C8A8-D745-BE6F-0B98-CD0D3F819967}"/>
                  </a:ext>
                </a:extLst>
              </p:cNvPr>
              <p:cNvSpPr txBox="1"/>
              <p:nvPr/>
            </p:nvSpPr>
            <p:spPr>
              <a:xfrm>
                <a:off x="4498754" y="3150224"/>
                <a:ext cx="7010400" cy="13474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pt-BR" sz="220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lang="pt-BR" sz="2200" i="1" smtClean="0">
                                      <a:solidFill>
                                        <a:srgbClr val="D6009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>
                                      <a:solidFill>
                                        <a:srgbClr val="D60093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pt-BR" sz="2200" i="1">
                                          <a:solidFill>
                                            <a:srgbClr val="D600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p>
                                        <m:sSupPr>
                                          <m:ctrlPr>
                                            <a:rPr lang="pt-BR" sz="2200" i="1">
                                              <a:solidFill>
                                                <a:srgbClr val="D6009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pt-BR" sz="2200" i="0">
                                              <a:solidFill>
                                                <a:srgbClr val="D6009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A</m:t>
                                          </m:r>
                                        </m:e>
                                        <m:sup>
                                          <m:r>
                                            <a:rPr lang="pt-BR" sz="2200" i="0">
                                              <a:solidFill>
                                                <a:srgbClr val="D6009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pt-BR" sz="2200" i="1">
                                              <a:solidFill>
                                                <a:srgbClr val="D6009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pt-BR" sz="2200" i="0">
                                              <a:solidFill>
                                                <a:srgbClr val="D6009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B</m:t>
                                          </m:r>
                                        </m:e>
                                        <m:sup>
                                          <m:r>
                                            <a:rPr lang="pt-BR" sz="2200" i="0">
                                              <a:solidFill>
                                                <a:srgbClr val="D6009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acc>
                                  <m:r>
                                    <a:rPr lang="pt-BR" sz="2200" i="0">
                                      <a:solidFill>
                                        <a:srgbClr val="D60093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num>
                                <m:den>
                                  <m:acc>
                                    <m:accPr>
                                      <m:chr m:val="̅"/>
                                      <m:ctrlPr>
                                        <a:rPr lang="pt-BR" sz="2200" i="1">
                                          <a:solidFill>
                                            <a:srgbClr val="D600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pt-BR" sz="2200" i="0">
                                          <a:solidFill>
                                            <a:srgbClr val="D6009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AB</m:t>
                                      </m:r>
                                    </m:e>
                                  </m:acc>
                                </m:den>
                              </m:f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BR" sz="2200" i="1" smtClean="0">
                                      <a:solidFill>
                                        <a:srgbClr val="D6009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0">
                                      <a:solidFill>
                                        <a:srgbClr val="D60093"/>
                                      </a:solidFill>
                                      <a:latin typeface="Cambria Math" panose="02040503050406030204" pitchFamily="18" charset="0"/>
                                    </a:rPr>
                                    <m:t>17,5</m:t>
                                  </m:r>
                                </m:num>
                                <m:den>
                                  <m:r>
                                    <a:rPr lang="pt-BR" sz="2200" i="0">
                                      <a:solidFill>
                                        <a:srgbClr val="D60093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=2,5       </m:t>
                              </m:r>
                              <m:f>
                                <m:fPr>
                                  <m:ctrlPr>
                                    <a:rPr lang="pt-BR" sz="220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pt-BR" sz="22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p>
                                        <m:sSupPr>
                                          <m:ctrlPr>
                                            <a:rPr lang="pt-BR" sz="22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pt-BR" sz="2200" i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A</m:t>
                                          </m:r>
                                        </m:e>
                                        <m:sup>
                                          <m:r>
                                            <a:rPr lang="pt-BR" sz="2200" i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pt-BR" sz="22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pt-BR" sz="2200" i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C</m:t>
                                          </m:r>
                                        </m:e>
                                        <m:sup>
                                          <m:r>
                                            <a:rPr lang="pt-BR" sz="2200" i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acc>
                                  <m:r>
                                    <a:rPr lang="pt-BR" sz="2200" i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num>
                                <m:den>
                                  <m:acc>
                                    <m:accPr>
                                      <m:chr m:val="̅"/>
                                      <m:ctrlPr>
                                        <a:rPr lang="pt-BR" sz="22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pt-BR" sz="2200" i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AC</m:t>
                                      </m:r>
                                    </m:e>
                                  </m:acc>
                                </m:den>
                              </m:f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BR" sz="220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12,5</m:t>
                                  </m:r>
                                </m:num>
                                <m:den>
                                  <m:r>
                                    <a:rPr lang="pt-BR" sz="2200" i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4,72</m:t>
                                  </m:r>
                                </m:den>
                              </m:f>
                              <m:r>
                                <a:rPr lang="pt-BR" sz="2200" i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  <m:f>
                                <m:fPr>
                                  <m:ctrlPr>
                                    <a:rPr lang="pt-BR" sz="220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pt-BR" sz="2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p>
                                        <m:sSupPr>
                                          <m:ctrlPr>
                                            <a:rPr lang="pt-BR" sz="22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pt-BR" sz="2200" i="0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B</m:t>
                                          </m:r>
                                        </m:e>
                                        <m:sup>
                                          <m:r>
                                            <a:rPr lang="pt-BR" sz="2200" i="0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pt-BR" sz="22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pt-BR" sz="2200" i="0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C</m:t>
                                          </m:r>
                                        </m:e>
                                        <m:sup>
                                          <m:r>
                                            <a:rPr lang="pt-BR" sz="2200" i="0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acc>
                                  <m:r>
                                    <a:rPr lang="pt-BR" sz="2200" i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num>
                                <m:den>
                                  <m:acc>
                                    <m:accPr>
                                      <m:chr m:val="̅"/>
                                      <m:ctrlPr>
                                        <a:rPr lang="pt-BR" sz="2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pt-BR" sz="2200" i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BC</m:t>
                                      </m:r>
                                    </m:e>
                                  </m:acc>
                                </m:den>
                              </m:f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BR" sz="220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pt-BR" sz="2200" i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=2,5    </m:t>
                              </m:r>
                            </m:e>
                          </m:groupChr>
                        </m:e>
                        <m:lim>
                          <m:eqArr>
                            <m:eqArrPr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𝑟𝑎𝑧</m:t>
                              </m:r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ã</m:t>
                              </m:r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𝑑𝑒</m:t>
                              </m:r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𝑠𝑒𝑚𝑒𝑙h𝑎𝑛</m:t>
                              </m:r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ç</m:t>
                              </m:r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pt-BR" sz="22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pt-BR" sz="22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2,5</m:t>
                              </m:r>
                            </m:e>
                          </m:eqArr>
                        </m:lim>
                      </m:limLow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E121C8A8-D745-BE6F-0B98-CD0D3F8199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8754" y="3150224"/>
                <a:ext cx="7010400" cy="1347485"/>
              </a:xfrm>
              <a:prstGeom prst="rect">
                <a:avLst/>
              </a:prstGeom>
              <a:blipFill>
                <a:blip r:embed="rId4"/>
                <a:stretch>
                  <a:fillRect r="-243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06419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ABBB2-314A-9BCE-A6DB-093819E1B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65A7563-685F-3474-D11C-2E4A01CC2A0D}"/>
              </a:ext>
            </a:extLst>
          </p:cNvPr>
          <p:cNvSpPr txBox="1"/>
          <p:nvPr/>
        </p:nvSpPr>
        <p:spPr>
          <a:xfrm>
            <a:off x="235365" y="727295"/>
            <a:ext cx="1174723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3° Caso: Lado-Ângulo-Lado (LAL)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Dois triângulos são semelhantes quando as medidas de dois pares de lados correspondentes são proporcionais e, os ângulos internos entre esses lados, são congruentes.</a:t>
            </a:r>
          </a:p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Por exemplo: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FD4AD90A-5442-2664-B075-6BB9195C8609}"/>
                  </a:ext>
                </a:extLst>
              </p:cNvPr>
              <p:cNvSpPr txBox="1"/>
              <p:nvPr/>
            </p:nvSpPr>
            <p:spPr>
              <a:xfrm>
                <a:off x="235365" y="4818272"/>
                <a:ext cx="11659954" cy="15261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Para que os triângulos sejam semelhantes, a razão entre as medidas dos lados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0" i="1" u="none" strike="noStrike" baseline="0" smtClean="0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pt-BR" sz="2200" b="0" i="1" u="none" strike="noStrike" baseline="0" smtClean="0">
                                <a:solidFill>
                                  <a:srgbClr val="006699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pt-BR" sz="2200" b="0" i="1" u="none" strike="noStrike" baseline="0" smtClean="0">
                                <a:solidFill>
                                  <a:srgbClr val="006699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pt-BR" sz="2200" b="0" i="1" u="none" strike="noStrike" baseline="0" smtClean="0">
                                <a:solidFill>
                                  <a:srgbClr val="006699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a:rPr lang="pt-BR" sz="2200" b="0" i="1" u="none" strike="noStrike" baseline="0" smtClean="0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  <m:r>
                          <a:rPr lang="pt-BR" sz="2200" b="0" i="1" u="none" strike="noStrike" baseline="0" smtClean="0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solidFill>
                      <a:srgbClr val="0066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smtClean="0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b="0" i="1" smtClean="0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  <m:r>
                          <a:rPr lang="pt-BR" sz="2200" i="1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solidFill>
                      <a:srgbClr val="0066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tem que ser igual à razão entre as medidas dos lados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pt-BR"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pt-BR"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pt-BR"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a:rPr lang="pt-BR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  <m:r>
                          <a:rPr lang="pt-BR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  <m:r>
                          <a:rPr lang="pt-BR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, e os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ângulos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acc>
                      <m:accPr>
                        <m:chr m:val="̂"/>
                        <m:ctrlPr>
                          <a:rPr lang="pt-BR" sz="2200" b="0" i="1" u="none" strike="noStrike" baseline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b="0" i="1" u="none" strike="noStrike" baseline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  <m:r>
                      <a:rPr lang="pt-BR" sz="2200" b="0" i="1" u="none" strike="noStrike" baseline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pt-BR" sz="2200" b="0" i="0" u="none" strike="noStrike" baseline="0" dirty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(compreendido entre os lados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smtClean="0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pt-BR" sz="2200" i="1">
                                <a:solidFill>
                                  <a:srgbClr val="006699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pt-BR" sz="2200" i="1">
                                <a:solidFill>
                                  <a:srgbClr val="006699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pt-BR" sz="2200" i="1">
                                <a:solidFill>
                                  <a:srgbClr val="006699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a:rPr lang="pt-BR" sz="2200" i="1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  <m:r>
                          <a:rPr lang="pt-BR" sz="2200" i="1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solidFill>
                      <a:srgbClr val="0066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r>
                  <a:rPr lang="pt-BR" sz="2200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smtClean="0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i="1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𝐴𝐶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) e </a:t>
                </a:r>
                <a14:m>
                  <m:oMath xmlns:m="http://schemas.openxmlformats.org/officeDocument/2006/math">
                    <m:r>
                      <a:rPr lang="pt-BR" sz="220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r>
                      <a:rPr lang="pt-BR" sz="22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  <m:acc>
                      <m:accPr>
                        <m:chr m:val="̂"/>
                        <m:ctrlPr>
                          <a:rPr lang="pt-BR" sz="22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  <m:r>
                      <a:rPr lang="pt-BR" sz="22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a:rPr lang="pt-BR" sz="22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pt-BR" sz="22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compreendido entre os lados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pt-BR"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pt-BR"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pt-BR"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a:rPr lang="pt-BR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  <m:r>
                          <a:rPr lang="pt-BR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) devem ser congruentes.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FD4AD90A-5442-2664-B075-6BB9195C86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365" y="4818272"/>
                <a:ext cx="11659954" cy="1526187"/>
              </a:xfrm>
              <a:prstGeom prst="rect">
                <a:avLst/>
              </a:prstGeom>
              <a:blipFill>
                <a:blip r:embed="rId2"/>
                <a:stretch>
                  <a:fillRect l="-680" t="-398" r="-732" b="-757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Gráfico, Gráfico de dispersão&#10;&#10;O conteúdo gerado por IA pode estar incorreto.">
            <a:extLst>
              <a:ext uri="{FF2B5EF4-FFF2-40B4-BE49-F238E27FC236}">
                <a16:creationId xmlns:a16="http://schemas.microsoft.com/office/drawing/2014/main" id="{2587630B-E24B-2802-9512-62970AEF71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558" y="2140695"/>
            <a:ext cx="5488752" cy="22049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3187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47DDAF6D-916E-AF71-0DE9-C8685AA5B06E}"/>
              </a:ext>
            </a:extLst>
          </p:cNvPr>
          <p:cNvSpPr txBox="1"/>
          <p:nvPr/>
        </p:nvSpPr>
        <p:spPr>
          <a:xfrm>
            <a:off x="415508" y="3069450"/>
            <a:ext cx="568049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Verificando a proporcionalidade entre os lados correspondentes do ΔABC e do ΔA’B’C’, temos: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 descr="Gráfico, Gráfico de dispersão&#10;&#10;O conteúdo gerado por IA pode estar incorreto.">
            <a:extLst>
              <a:ext uri="{FF2B5EF4-FFF2-40B4-BE49-F238E27FC236}">
                <a16:creationId xmlns:a16="http://schemas.microsoft.com/office/drawing/2014/main" id="{923021C6-DF17-A979-9AEB-4D37015FB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08" y="706341"/>
            <a:ext cx="5488752" cy="2204907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D6CCBD0-358B-AFA9-1A30-8ABA07E31DA3}"/>
                  </a:ext>
                </a:extLst>
              </p:cNvPr>
              <p:cNvSpPr txBox="1"/>
              <p:nvPr/>
            </p:nvSpPr>
            <p:spPr>
              <a:xfrm>
                <a:off x="6409765" y="706341"/>
                <a:ext cx="6096000" cy="15144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lado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kern="100">
                            <a:solidFill>
                              <a:srgbClr val="3366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3366FF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3366FF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3366FF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3366FF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3366FF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C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3366FF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correspondente ao lado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kern="100">
                            <a:solidFill>
                              <a:srgbClr val="3366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3366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AC</m:t>
                        </m:r>
                      </m:e>
                    </m:acc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pt-BR" sz="2200" i="1" kern="100">
                                  <a:solidFill>
                                    <a:srgbClr val="3366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pt-BR" sz="2200" i="1" kern="100">
                                      <a:solidFill>
                                        <a:srgbClr val="3366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kern="100">
                                      <a:solidFill>
                                        <a:srgbClr val="3366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A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solidFill>
                                        <a:srgbClr val="3366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BR" sz="2200" i="1" kern="100">
                                      <a:solidFill>
                                        <a:srgbClr val="3366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kern="100">
                                      <a:solidFill>
                                        <a:srgbClr val="3366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C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solidFill>
                                        <a:srgbClr val="3366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  <m:r>
                            <a:rPr lang="pt-BR" sz="2200" i="1" kern="100">
                              <a:solidFill>
                                <a:srgbClr val="3366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acc>
                            <m:accPr>
                              <m:chr m:val="̅"/>
                              <m:ctrlPr>
                                <a:rPr lang="pt-BR" sz="2200" i="1" kern="100">
                                  <a:solidFill>
                                    <a:srgbClr val="3366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solidFill>
                                    <a:srgbClr val="3366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AC</m:t>
                              </m:r>
                            </m:e>
                          </m:acc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9,44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4,72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=2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D6CCBD0-358B-AFA9-1A30-8ABA07E31D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765" y="706341"/>
                <a:ext cx="6096000" cy="1514454"/>
              </a:xfrm>
              <a:prstGeom prst="rect">
                <a:avLst/>
              </a:prstGeom>
              <a:blipFill>
                <a:blip r:embed="rId4"/>
                <a:stretch>
                  <a:fillRect l="-1100" t="-12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06C1131-B626-83D5-06F3-858DF808AE04}"/>
                  </a:ext>
                </a:extLst>
              </p:cNvPr>
              <p:cNvSpPr txBox="1"/>
              <p:nvPr/>
            </p:nvSpPr>
            <p:spPr>
              <a:xfrm>
                <a:off x="493058" y="4426284"/>
                <a:ext cx="6096000" cy="15144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lado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kern="10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correspondente ao lado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kern="10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AB</m:t>
                        </m:r>
                      </m:e>
                    </m:acc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;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pt-BR" sz="2200" i="1" kern="10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pt-BR" sz="2200" i="1" kern="1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kern="1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A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BR" sz="2200" i="1" kern="1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kern="1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B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  <m:r>
                            <a:rPr lang="pt-BR" sz="2200" i="1" kern="10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acc>
                            <m:accPr>
                              <m:chr m:val="̅"/>
                              <m:ctrlPr>
                                <a:rPr lang="pt-BR" sz="2200" i="1" kern="10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AB</m:t>
                              </m:r>
                            </m:e>
                          </m:acc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2,5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06C1131-B626-83D5-06F3-858DF808A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58" y="4426284"/>
                <a:ext cx="6096000" cy="1514454"/>
              </a:xfrm>
              <a:prstGeom prst="rect">
                <a:avLst/>
              </a:prstGeom>
              <a:blipFill>
                <a:blip r:embed="rId5"/>
                <a:stretch>
                  <a:fillRect l="-1200" t="-12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47294EB2-FFDB-0980-876E-DED64A003FD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205DD67D-DFAC-A6DF-4FB4-776000FAC70A}"/>
              </a:ext>
            </a:extLst>
          </p:cNvPr>
          <p:cNvSpPr txBox="1"/>
          <p:nvPr/>
        </p:nvSpPr>
        <p:spPr>
          <a:xfrm>
            <a:off x="6409765" y="3016638"/>
            <a:ext cx="510903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Desta forma, pelo caso </a:t>
            </a:r>
            <a:r>
              <a:rPr lang="pt-BR" sz="2200" b="1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LAL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os triângulos são semelhantes.</a:t>
            </a:r>
            <a:endParaRPr 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05F9674D-BB93-2598-43BB-3EE0A8A8A461}"/>
                  </a:ext>
                </a:extLst>
              </p:cNvPr>
              <p:cNvSpPr txBox="1"/>
              <p:nvPr/>
            </p:nvSpPr>
            <p:spPr>
              <a:xfrm>
                <a:off x="6409765" y="2115494"/>
                <a:ext cx="5209340" cy="9011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15000"/>
                  </a:lnSpc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Verificando os ângulos, temos: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𝑚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3A7C2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  <m:acc>
                          <m:accPr>
                            <m:chr m:val="̂"/>
                            <m:ctrlPr>
                              <a:rPr lang="pt-BR" sz="2200" i="1" kern="100">
                                <a:solidFill>
                                  <a:srgbClr val="3A7C22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3A7C22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</m:acc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3A7C2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</m:d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kern="100">
                        <a:solidFill>
                          <a:srgbClr val="3A7C2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58°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m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3A7C22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3A7C22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3A7C22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  <m:acc>
                          <m:accPr>
                            <m:chr m:val="̂"/>
                            <m:ctrlPr>
                              <a:rPr lang="pt-BR" sz="2200" i="1" kern="100">
                                <a:solidFill>
                                  <a:srgbClr val="3A7C22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sSup>
                              <m:sSupPr>
                                <m:ctrlPr>
                                  <a:rPr lang="pt-BR" sz="2200" i="1" kern="100">
                                    <a:solidFill>
                                      <a:srgbClr val="3A7C22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pt-BR" sz="2200" kern="100">
                                    <a:solidFill>
                                      <a:srgbClr val="3A7C22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A</m:t>
                                </m:r>
                              </m:e>
                              <m:sup>
                                <m:r>
                                  <a:rPr lang="pt-BR" sz="2200" i="1" kern="100">
                                    <a:solidFill>
                                      <a:srgbClr val="3A7C22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′</m:t>
                                </m:r>
                                <m:r>
                                  <a:rPr lang="pt-BR" sz="2200" kern="100">
                                    <a:solidFill>
                                      <a:srgbClr val="3A7C22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sup>
                            </m:sSup>
                          </m:e>
                        </m:acc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3A7C22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3A7C22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C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3A7C22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05F9674D-BB93-2598-43BB-3EE0A8A8A4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765" y="2115494"/>
                <a:ext cx="5209340" cy="901144"/>
              </a:xfrm>
              <a:prstGeom prst="rect">
                <a:avLst/>
              </a:prstGeom>
              <a:blipFill>
                <a:blip r:embed="rId6"/>
                <a:stretch>
                  <a:fillRect l="-1287" t="-2703" b="-108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Desenho de um círculo&#10;&#10;O conteúdo gerado por IA pode estar incorreto.">
            <a:extLst>
              <a:ext uri="{FF2B5EF4-FFF2-40B4-BE49-F238E27FC236}">
                <a16:creationId xmlns:a16="http://schemas.microsoft.com/office/drawing/2014/main" id="{F5CBA1C9-09FA-55EF-E02B-055C0880F7E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" t="8032" r="1964" b="8032"/>
          <a:stretch>
            <a:fillRect/>
          </a:stretch>
        </p:blipFill>
        <p:spPr bwMode="auto">
          <a:xfrm>
            <a:off x="6409765" y="3917145"/>
            <a:ext cx="1510450" cy="7694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CDC5CA8-3D18-F6DB-B056-8F5D38F21015}"/>
              </a:ext>
            </a:extLst>
          </p:cNvPr>
          <p:cNvSpPr txBox="1"/>
          <p:nvPr/>
        </p:nvSpPr>
        <p:spPr>
          <a:xfrm>
            <a:off x="6409765" y="4817652"/>
            <a:ext cx="53950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Quando dois triângulos são semelhantes, há uma </a:t>
            </a:r>
            <a:r>
              <a:rPr lang="pt-BR" sz="2200" u="sng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relação</a:t>
            </a:r>
            <a:r>
              <a:rPr lang="pt-BR" sz="2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entre a razão das medidas de seus perímetros e de suas áreas com a razão de semelhança.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1815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011D2-36EC-1F21-5C95-DE8D3BBFC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Desenho de cachorro&#10;&#10;O conteúdo gerado por IA pode estar incorreto.">
            <a:extLst>
              <a:ext uri="{FF2B5EF4-FFF2-40B4-BE49-F238E27FC236}">
                <a16:creationId xmlns:a16="http://schemas.microsoft.com/office/drawing/2014/main" id="{585333D0-1A7D-C21D-67CB-4B2697F58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53" y="655277"/>
            <a:ext cx="2783452" cy="497647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EE8B3BB-D2D6-D303-00BB-68BEC1912B07}"/>
              </a:ext>
            </a:extLst>
          </p:cNvPr>
          <p:cNvSpPr txBox="1"/>
          <p:nvPr/>
        </p:nvSpPr>
        <p:spPr>
          <a:xfrm>
            <a:off x="259977" y="1233763"/>
            <a:ext cx="114658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Considere que os triângulos apresentados na figura são semelhantes e que as medidas de seus lados estão em centímetros.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ECDF732-C04E-48B3-CFF1-EDDD977667EF}"/>
              </a:ext>
            </a:extLst>
          </p:cNvPr>
          <p:cNvSpPr txBox="1"/>
          <p:nvPr/>
        </p:nvSpPr>
        <p:spPr>
          <a:xfrm>
            <a:off x="430306" y="4854797"/>
            <a:ext cx="1146585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sz="2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Responda: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Identifique o caso de semelhança.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Calcule o valor da razão de semelhança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Gráfico&#10;&#10;O conteúdo gerado por IA pode estar incorreto.">
            <a:extLst>
              <a:ext uri="{FF2B5EF4-FFF2-40B4-BE49-F238E27FC236}">
                <a16:creationId xmlns:a16="http://schemas.microsoft.com/office/drawing/2014/main" id="{3CC00F5D-4943-B627-5DB5-6695749139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14" y="2128562"/>
            <a:ext cx="4778116" cy="26008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20920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615AD-706E-BE7F-1034-9CB13A78B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804F0B5-E968-6C48-5680-B29AEBFC8E4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1E89AA1B-F9BE-6EA2-6D8A-7ABAE8408B1A}"/>
              </a:ext>
            </a:extLst>
          </p:cNvPr>
          <p:cNvSpPr txBox="1"/>
          <p:nvPr/>
        </p:nvSpPr>
        <p:spPr>
          <a:xfrm>
            <a:off x="172529" y="568399"/>
            <a:ext cx="613050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Utilizando a razão de semelhança, verifique se há semelhança entre os triângulos e preencha a lacuna de acordo com as opções do quadro a seguir.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Texto&#10;&#10;O conteúdo gerado por IA pode estar incorreto.">
            <a:extLst>
              <a:ext uri="{FF2B5EF4-FFF2-40B4-BE49-F238E27FC236}">
                <a16:creationId xmlns:a16="http://schemas.microsoft.com/office/drawing/2014/main" id="{430A6BA8-C974-5EA9-26DD-A523001EF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66" y="2014948"/>
            <a:ext cx="5401429" cy="91452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BF49A60-B6EF-7E3D-CF5C-278FBCD4DC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82" t="17457" r="28414" b="45229"/>
          <a:stretch>
            <a:fillRect/>
          </a:stretch>
        </p:blipFill>
        <p:spPr bwMode="auto">
          <a:xfrm>
            <a:off x="1159925" y="3051650"/>
            <a:ext cx="3521473" cy="13057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B7FB090-AAB6-8D63-C804-8CC69CDCBE54}"/>
              </a:ext>
            </a:extLst>
          </p:cNvPr>
          <p:cNvSpPr txBox="1"/>
          <p:nvPr/>
        </p:nvSpPr>
        <p:spPr>
          <a:xfrm>
            <a:off x="355573" y="3051650"/>
            <a:ext cx="6096000" cy="448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a)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   )</a:t>
            </a:r>
            <a:endParaRPr lang="pt-BR" sz="2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A1D378C-D8B0-F7A2-4C2F-CF4DFB3910E3}"/>
              </a:ext>
            </a:extLst>
          </p:cNvPr>
          <p:cNvSpPr txBox="1"/>
          <p:nvPr/>
        </p:nvSpPr>
        <p:spPr>
          <a:xfrm>
            <a:off x="355573" y="4516308"/>
            <a:ext cx="6096000" cy="448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b)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   )</a:t>
            </a:r>
            <a:endParaRPr lang="pt-BR" sz="2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CC3C1A1-C863-AAFB-B26A-CD8A08037B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26" t="17130" r="27641" b="32128"/>
          <a:stretch>
            <a:fillRect/>
          </a:stretch>
        </p:blipFill>
        <p:spPr bwMode="auto">
          <a:xfrm>
            <a:off x="1318397" y="4694441"/>
            <a:ext cx="3363000" cy="18701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974BD01-811D-4FFB-3C80-DBED60EFF03F}"/>
              </a:ext>
            </a:extLst>
          </p:cNvPr>
          <p:cNvSpPr txBox="1"/>
          <p:nvPr/>
        </p:nvSpPr>
        <p:spPr>
          <a:xfrm>
            <a:off x="6442608" y="843153"/>
            <a:ext cx="5408732" cy="448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c)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   )</a:t>
            </a:r>
            <a:endParaRPr lang="pt-BR" sz="2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BB918B1A-2FB5-B42D-E129-1A1B67B141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238" t="12954" r="10249" b="32926"/>
          <a:stretch>
            <a:fillRect/>
          </a:stretch>
        </p:blipFill>
        <p:spPr bwMode="auto">
          <a:xfrm>
            <a:off x="7444485" y="727295"/>
            <a:ext cx="3797256" cy="17059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9765889F-2290-EC3D-29EA-88EF0D6F0295}"/>
              </a:ext>
            </a:extLst>
          </p:cNvPr>
          <p:cNvSpPr txBox="1"/>
          <p:nvPr/>
        </p:nvSpPr>
        <p:spPr>
          <a:xfrm>
            <a:off x="6303032" y="2404317"/>
            <a:ext cx="5408732" cy="448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d)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   )</a:t>
            </a:r>
            <a:endParaRPr lang="pt-BR" sz="2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346FA0C-1738-DBB9-E89D-89D14A635797}"/>
              </a:ext>
            </a:extLst>
          </p:cNvPr>
          <p:cNvSpPr txBox="1"/>
          <p:nvPr/>
        </p:nvSpPr>
        <p:spPr>
          <a:xfrm>
            <a:off x="6442608" y="4400332"/>
            <a:ext cx="5408732" cy="448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e)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   )</a:t>
            </a:r>
            <a:endParaRPr lang="pt-BR" sz="2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933D53B3-B03C-D8B0-B7D7-AD38C742B5A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265" t="10759" r="13684" b="31499"/>
          <a:stretch>
            <a:fillRect/>
          </a:stretch>
        </p:blipFill>
        <p:spPr bwMode="auto">
          <a:xfrm>
            <a:off x="7255925" y="2572204"/>
            <a:ext cx="2895662" cy="17852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28E86833-BE43-CE56-AF08-4EEF1C29606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410" t="5270" r="18194" b="23705"/>
          <a:stretch>
            <a:fillRect/>
          </a:stretch>
        </p:blipFill>
        <p:spPr bwMode="auto">
          <a:xfrm>
            <a:off x="7444485" y="4450863"/>
            <a:ext cx="2619509" cy="21137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259973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7DB37-21C5-2E04-11E5-00EFF9D2B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625563F7-6C7C-E882-A6A0-E83E1D172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65" y="548001"/>
            <a:ext cx="5707835" cy="210177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980B150-6951-5EFB-E733-A80EC32B5BFE}"/>
              </a:ext>
            </a:extLst>
          </p:cNvPr>
          <p:cNvSpPr txBox="1"/>
          <p:nvPr/>
        </p:nvSpPr>
        <p:spPr>
          <a:xfrm>
            <a:off x="489347" y="2750136"/>
            <a:ext cx="567042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• Observe os triângulos, a seguir, para responder aos itens 1 e 2.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AD42390B-1C0D-158C-F908-8C56C77BAD54}"/>
                  </a:ext>
                </a:extLst>
              </p:cNvPr>
              <p:cNvSpPr txBox="1"/>
              <p:nvPr/>
            </p:nvSpPr>
            <p:spPr>
              <a:xfrm>
                <a:off x="6233185" y="848094"/>
                <a:ext cx="5670426" cy="48586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Item 1.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É correto afirmar que estes triângulos são semelhantes pelo caso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(A) LLL. 	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(B) LAL. 		 </a:t>
                </a:r>
              </a:p>
              <a:p>
                <a:pPr algn="just"/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(C) AAL.</a:t>
                </a:r>
              </a:p>
              <a:p>
                <a:pPr algn="just"/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(D) AA.</a:t>
                </a:r>
              </a:p>
              <a:p>
                <a:pPr algn="just"/>
                <a:endParaRPr lang="pt-BR" sz="2200" b="1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pt-BR" sz="2200" b="1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Item 2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A medida dos lados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𝐴𝐶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  <m:r>
                          <a:rPr lang="pt-BR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′</m:t>
                        </m:r>
                        <m:r>
                          <a:rPr lang="pt-BR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  <m:r>
                          <a:rPr lang="pt-BR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são, respectivamente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(A)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3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		 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(B)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5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 algn="just"/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(C) </a:t>
                </a:r>
                <a:r>
                  <a:rPr lang="pt-BR" sz="2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15 </a:t>
                </a:r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(D)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15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AD42390B-1C0D-158C-F908-8C56C77BAD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185" y="848094"/>
                <a:ext cx="5670426" cy="4858638"/>
              </a:xfrm>
              <a:prstGeom prst="rect">
                <a:avLst/>
              </a:prstGeom>
              <a:blipFill>
                <a:blip r:embed="rId3"/>
                <a:stretch>
                  <a:fillRect l="-1398" t="-753" r="-1398" b="-17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Gráfico&#10;&#10;O conteúdo gerado por IA pode estar incorreto.">
            <a:extLst>
              <a:ext uri="{FF2B5EF4-FFF2-40B4-BE49-F238E27FC236}">
                <a16:creationId xmlns:a16="http://schemas.microsoft.com/office/drawing/2014/main" id="{5E7C7870-439B-4191-CD5B-CC52EE0F0C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82" t="8418" r="7400" b="32295"/>
          <a:stretch>
            <a:fillRect/>
          </a:stretch>
        </p:blipFill>
        <p:spPr bwMode="auto">
          <a:xfrm>
            <a:off x="754154" y="3791753"/>
            <a:ext cx="4719035" cy="2214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B4D31C7-E80F-3E0D-CA64-913D81A1510A}"/>
              </a:ext>
            </a:extLst>
          </p:cNvPr>
          <p:cNvCxnSpPr>
            <a:cxnSpLocks/>
          </p:cNvCxnSpPr>
          <p:nvPr/>
        </p:nvCxnSpPr>
        <p:spPr>
          <a:xfrm>
            <a:off x="6196479" y="664783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7426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E808A798-72FC-877A-1EE1-1A3FBF22A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67" y="447303"/>
            <a:ext cx="3746712" cy="75396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2B2D752-939F-9ECC-C385-CA190E1AD73B}"/>
              </a:ext>
            </a:extLst>
          </p:cNvPr>
          <p:cNvSpPr txBox="1"/>
          <p:nvPr/>
        </p:nvSpPr>
        <p:spPr>
          <a:xfrm>
            <a:off x="288267" y="1348258"/>
            <a:ext cx="594444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►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Relação entre as medidas dos perímetros de triângulos semelhantes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 perímetro (2p) de um polígono é a medida de seu contorno e é dada pela soma das medidas de todos os seus lados.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Observe os triângulos retângulos semelhantes A’B’C’ e ABC representados na imagem a seguir.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182B469-E88D-F98D-0D9E-30F7FD6D1AAD}"/>
              </a:ext>
            </a:extLst>
          </p:cNvPr>
          <p:cNvCxnSpPr>
            <a:cxnSpLocks/>
          </p:cNvCxnSpPr>
          <p:nvPr/>
        </p:nvCxnSpPr>
        <p:spPr>
          <a:xfrm>
            <a:off x="6196479" y="664783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Gráfico&#10;&#10;O conteúdo gerado por IA pode estar incorreto.">
            <a:extLst>
              <a:ext uri="{FF2B5EF4-FFF2-40B4-BE49-F238E27FC236}">
                <a16:creationId xmlns:a16="http://schemas.microsoft.com/office/drawing/2014/main" id="{B0DEE75A-2BBB-FD06-F234-4C02AB7E7D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571" t="19620" r="20603" b="21520"/>
          <a:stretch>
            <a:fillRect/>
          </a:stretch>
        </p:blipFill>
        <p:spPr bwMode="auto">
          <a:xfrm>
            <a:off x="413234" y="4226722"/>
            <a:ext cx="2803898" cy="23025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m 4" descr="Gráfico&#10;&#10;O conteúdo gerado por IA pode estar incorreto.">
            <a:extLst>
              <a:ext uri="{FF2B5EF4-FFF2-40B4-BE49-F238E27FC236}">
                <a16:creationId xmlns:a16="http://schemas.microsoft.com/office/drawing/2014/main" id="{B45CE193-8F38-03A3-94AB-ED5280916D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71" t="19619" r="57324" b="32261"/>
          <a:stretch>
            <a:fillRect/>
          </a:stretch>
        </p:blipFill>
        <p:spPr bwMode="auto">
          <a:xfrm>
            <a:off x="3587004" y="3945898"/>
            <a:ext cx="2150407" cy="23025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820F467B-71C5-14C5-3B04-75BCE0CC98DF}"/>
              </a:ext>
            </a:extLst>
          </p:cNvPr>
          <p:cNvSpPr txBox="1"/>
          <p:nvPr/>
        </p:nvSpPr>
        <p:spPr>
          <a:xfrm>
            <a:off x="6360080" y="810158"/>
            <a:ext cx="54091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Observe que o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ΔABC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é uma redução do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ΔA'B'C'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apresenta uma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rotação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em relação a ele. Logo, podemos sobrepô-los como ilustrado: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 descr="Uma imagem contendo Gráfico&#10;&#10;O conteúdo gerado por IA pode estar incorreto.">
            <a:extLst>
              <a:ext uri="{FF2B5EF4-FFF2-40B4-BE49-F238E27FC236}">
                <a16:creationId xmlns:a16="http://schemas.microsoft.com/office/drawing/2014/main" id="{23380BD1-7AE4-F672-4F88-2CE099B898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553" t="20429" r="27092" b="19903"/>
          <a:stretch>
            <a:fillRect/>
          </a:stretch>
        </p:blipFill>
        <p:spPr bwMode="auto">
          <a:xfrm>
            <a:off x="7003387" y="2411167"/>
            <a:ext cx="3969412" cy="32525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127806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9806E-362C-8672-0663-16D947AD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4522161-580D-38E0-E191-14746934EB7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9DF1CAF-1576-A57F-8C22-D962BFD1992A}"/>
              </a:ext>
            </a:extLst>
          </p:cNvPr>
          <p:cNvSpPr txBox="1"/>
          <p:nvPr/>
        </p:nvSpPr>
        <p:spPr>
          <a:xfrm>
            <a:off x="364752" y="2265946"/>
            <a:ext cx="56675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Calculando os perímetros separadamente, temos: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E2705D3F-5E97-73B2-4D89-DDD876C0F3DB}"/>
                  </a:ext>
                </a:extLst>
              </p:cNvPr>
              <p:cNvSpPr txBox="1"/>
              <p:nvPr/>
            </p:nvSpPr>
            <p:spPr>
              <a:xfrm>
                <a:off x="364752" y="4039636"/>
                <a:ext cx="5702056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Para compararmos as medidas dos perímetros encontrados, a fim de identificarmos uma relação entre eles, calculamos a razão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por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Assim: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E2705D3F-5E97-73B2-4D89-DDD876C0F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52" y="4039636"/>
                <a:ext cx="5702056" cy="1446550"/>
              </a:xfrm>
              <a:prstGeom prst="rect">
                <a:avLst/>
              </a:prstGeom>
              <a:blipFill>
                <a:blip r:embed="rId2"/>
                <a:stretch>
                  <a:fillRect l="-1390" t="-2532" r="-1390" b="-80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0D548BC5-1381-08CA-B62E-FCBF836FBA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0" t="10039" r="1768" b="10039"/>
          <a:stretch>
            <a:fillRect/>
          </a:stretch>
        </p:blipFill>
        <p:spPr bwMode="auto">
          <a:xfrm>
            <a:off x="364752" y="558860"/>
            <a:ext cx="2557128" cy="13348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09238A9-FF42-48DE-895D-32D89167280A}"/>
              </a:ext>
            </a:extLst>
          </p:cNvPr>
          <p:cNvSpPr txBox="1"/>
          <p:nvPr/>
        </p:nvSpPr>
        <p:spPr>
          <a:xfrm>
            <a:off x="3007424" y="804544"/>
            <a:ext cx="327835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solidFill>
                  <a:srgbClr val="80008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Qual a relação entre as medidas dos perímetros desses triângulos?</a:t>
            </a:r>
            <a:endParaRPr lang="pt-BR" sz="2200" b="1" dirty="0">
              <a:solidFill>
                <a:srgbClr val="800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ela 10">
                <a:extLst>
                  <a:ext uri="{FF2B5EF4-FFF2-40B4-BE49-F238E27FC236}">
                    <a16:creationId xmlns:a16="http://schemas.microsoft.com/office/drawing/2014/main" id="{6EE9728D-64D6-BB44-92AB-A5F35033F35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4213796"/>
                  </p:ext>
                </p:extLst>
              </p:nvPr>
            </p:nvGraphicFramePr>
            <p:xfrm>
              <a:off x="961999" y="2765456"/>
              <a:ext cx="4676802" cy="132708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92541">
                      <a:extLst>
                        <a:ext uri="{9D8B030D-6E8A-4147-A177-3AD203B41FA5}">
                          <a16:colId xmlns:a16="http://schemas.microsoft.com/office/drawing/2014/main" val="3093696321"/>
                        </a:ext>
                      </a:extLst>
                    </a:gridCol>
                    <a:gridCol w="2484261">
                      <a:extLst>
                        <a:ext uri="{9D8B030D-6E8A-4147-A177-3AD203B41FA5}">
                          <a16:colId xmlns:a16="http://schemas.microsoft.com/office/drawing/2014/main" val="3964337649"/>
                        </a:ext>
                      </a:extLst>
                    </a:gridCol>
                  </a:tblGrid>
                  <a:tr h="2577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b="1" kern="100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pt-BR" sz="2200" b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∆</m:t>
                              </m:r>
                              <m:r>
                                <a:rPr lang="pt-BR" sz="22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𝐀𝐁𝐂</m:t>
                              </m:r>
                            </m:oMath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179705"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b="1" kern="100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pt-BR" sz="2200" b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∆</m:t>
                              </m:r>
                              <m:r>
                                <a:rPr lang="pt-BR" sz="22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𝐀</m:t>
                              </m:r>
                              <m:r>
                                <a:rPr lang="pt-BR" sz="22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  <m:r>
                                <a:rPr lang="pt-BR" sz="22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𝐁</m:t>
                              </m:r>
                              <m:r>
                                <a:rPr lang="pt-BR" sz="22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  <m:r>
                                <a:rPr lang="pt-BR" sz="22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𝐂</m:t>
                              </m:r>
                              <m:r>
                                <a:rPr lang="pt-BR" sz="2200" b="1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67492155"/>
                      </a:ext>
                    </a:extLst>
                  </a:tr>
                  <a:tr h="71195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=5 + 3 + 4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=12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=10 + 6 + 8</m:t>
                                </m:r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=24</m:t>
                                </m:r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76326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ela 10">
                <a:extLst>
                  <a:ext uri="{FF2B5EF4-FFF2-40B4-BE49-F238E27FC236}">
                    <a16:creationId xmlns:a16="http://schemas.microsoft.com/office/drawing/2014/main" id="{6EE9728D-64D6-BB44-92AB-A5F35033F35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4213796"/>
                  </p:ext>
                </p:extLst>
              </p:nvPr>
            </p:nvGraphicFramePr>
            <p:xfrm>
              <a:off x="961999" y="2765456"/>
              <a:ext cx="4676802" cy="132708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92541">
                      <a:extLst>
                        <a:ext uri="{9D8B030D-6E8A-4147-A177-3AD203B41FA5}">
                          <a16:colId xmlns:a16="http://schemas.microsoft.com/office/drawing/2014/main" val="3093696321"/>
                        </a:ext>
                      </a:extLst>
                    </a:gridCol>
                    <a:gridCol w="2484261">
                      <a:extLst>
                        <a:ext uri="{9D8B030D-6E8A-4147-A177-3AD203B41FA5}">
                          <a16:colId xmlns:a16="http://schemas.microsoft.com/office/drawing/2014/main" val="3964337649"/>
                        </a:ext>
                      </a:extLst>
                    </a:gridCol>
                  </a:tblGrid>
                  <a:tr h="352743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r="-112742" b="-2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l="-88480" r="245" b="-27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492155"/>
                      </a:ext>
                    </a:extLst>
                  </a:tr>
                  <a:tr h="974344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t="-36025" r="-112742" b="-6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l="-88480" t="-36025" r="245" b="-6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632641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5F8BC363-7B91-B47A-B628-B083E89F7A66}"/>
                  </a:ext>
                </a:extLst>
              </p:cNvPr>
              <p:cNvSpPr txBox="1"/>
              <p:nvPr/>
            </p:nvSpPr>
            <p:spPr>
              <a:xfrm>
                <a:off x="150527" y="5643076"/>
                <a:ext cx="6096000" cy="7938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 12 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 →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 2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´ 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5F8BC363-7B91-B47A-B628-B083E89F7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27" y="5643076"/>
                <a:ext cx="6096000" cy="7938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70A10317-9BEE-4CBE-BE53-9021FB0EC494}"/>
                  </a:ext>
                </a:extLst>
              </p:cNvPr>
              <p:cNvSpPr txBox="1"/>
              <p:nvPr/>
            </p:nvSpPr>
            <p:spPr>
              <a:xfrm>
                <a:off x="6371328" y="804544"/>
                <a:ext cx="5455920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Logo, o valor da medida do perímetro do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é a metade do valor da medida do perímetro do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pt-BR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r>
                      <a:rPr lang="pt-BR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pt-BR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já que as medidas de seus lados também valem a metade das medidas dos lados do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∆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pt-BR" sz="2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70A10317-9BEE-4CBE-BE53-9021FB0EC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328" y="804544"/>
                <a:ext cx="5455920" cy="1785104"/>
              </a:xfrm>
              <a:prstGeom prst="rect">
                <a:avLst/>
              </a:prstGeom>
              <a:blipFill>
                <a:blip r:embed="rId7"/>
                <a:stretch>
                  <a:fillRect l="-1453" t="-2048" r="-1453" b="-614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73B2D61C-333D-9DEF-63A0-7CDB94CE29C2}"/>
                  </a:ext>
                </a:extLst>
              </p:cNvPr>
              <p:cNvSpPr txBox="1"/>
              <p:nvPr/>
            </p:nvSpPr>
            <p:spPr>
              <a:xfrm>
                <a:off x="6371326" y="2589648"/>
                <a:ext cx="5475092" cy="12475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Observe que o valor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encontrado é igual a razão de semelhança entre os lados correspondentes dos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b="0" i="0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Δ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’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200" b="0" i="0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Δ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73B2D61C-333D-9DEF-63A0-7CDB94CE2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326" y="2589648"/>
                <a:ext cx="5475092" cy="1247521"/>
              </a:xfrm>
              <a:prstGeom prst="rect">
                <a:avLst/>
              </a:prstGeom>
              <a:blipFill>
                <a:blip r:embed="rId8"/>
                <a:stretch>
                  <a:fillRect l="-1448" r="-1448" b="-931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CCD3A26C-BF79-3D31-7880-69B688F4A9CA}"/>
                  </a:ext>
                </a:extLst>
              </p:cNvPr>
              <p:cNvSpPr txBox="1"/>
              <p:nvPr/>
            </p:nvSpPr>
            <p:spPr>
              <a:xfrm>
                <a:off x="6446469" y="3837169"/>
                <a:ext cx="1886014" cy="8079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𝐴𝐵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acc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CCD3A26C-BF79-3D31-7880-69B688F4A9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6469" y="3837169"/>
                <a:ext cx="1886014" cy="80791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0B4A6FB9-B072-3E8E-7849-071B7119D17E}"/>
                  </a:ext>
                </a:extLst>
              </p:cNvPr>
              <p:cNvSpPr txBox="1"/>
              <p:nvPr/>
            </p:nvSpPr>
            <p:spPr>
              <a:xfrm>
                <a:off x="6303031" y="4788319"/>
                <a:ext cx="1954306" cy="8100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𝐴𝐶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acc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0B4A6FB9-B072-3E8E-7849-071B7119D1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1" y="4788319"/>
                <a:ext cx="1954306" cy="81009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CC3A793A-0DC8-BC73-FC61-36B852D75C08}"/>
                  </a:ext>
                </a:extLst>
              </p:cNvPr>
              <p:cNvSpPr txBox="1"/>
              <p:nvPr/>
            </p:nvSpPr>
            <p:spPr>
              <a:xfrm>
                <a:off x="6359542" y="5739469"/>
                <a:ext cx="1954303" cy="8100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𝐵𝐶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acc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CC3A793A-0DC8-BC73-FC61-36B852D75C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9542" y="5739469"/>
                <a:ext cx="1954303" cy="81009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11408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CDCAB-39B8-DCC9-57FE-61393E5FD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49CC2D4-E2CA-3A8F-E150-66590ACA0CDB}"/>
              </a:ext>
            </a:extLst>
          </p:cNvPr>
          <p:cNvCxnSpPr>
            <a:cxnSpLocks/>
          </p:cNvCxnSpPr>
          <p:nvPr/>
        </p:nvCxnSpPr>
        <p:spPr>
          <a:xfrm>
            <a:off x="6095999" y="708122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1BBE287-4259-A59C-95B8-6E49C2AE9180}"/>
                  </a:ext>
                </a:extLst>
              </p:cNvPr>
              <p:cNvSpPr txBox="1"/>
              <p:nvPr/>
            </p:nvSpPr>
            <p:spPr>
              <a:xfrm>
                <a:off x="83034" y="966787"/>
                <a:ext cx="5888963" cy="2800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Sendo assim, temos a seguinte relação:</a:t>
                </a:r>
              </a:p>
              <a:p>
                <a:pPr algn="just"/>
                <a:endParaRPr lang="pt-BR" sz="2200" b="0" i="0" u="none" strike="noStrike" baseline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pt-BR" sz="2200" b="0" i="0" u="none" strike="noStrike" baseline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pt-BR" sz="2200" b="1" i="1" u="none" strike="noStrike" baseline="0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Sejam dois triângulos semelhantes, de forma que a razão de semelhança entre eles seja igual a Então, a razão entre as medidas dos seus perímetros também será igual a </a:t>
                </a:r>
                <a14:m>
                  <m:oMath xmlns:m="http://schemas.openxmlformats.org/officeDocument/2006/math">
                    <m:r>
                      <a:rPr lang="pt-BR" sz="2200" b="1" i="1" u="none" strike="noStrike" baseline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𝒌</m:t>
                    </m:r>
                  </m:oMath>
                </a14:m>
                <a:r>
                  <a:rPr lang="pt-BR" sz="2200" b="1" i="1" u="none" strike="noStrike" baseline="0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1BBE287-4259-A59C-95B8-6E49C2AE9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34" y="966787"/>
                <a:ext cx="5888963" cy="2800767"/>
              </a:xfrm>
              <a:prstGeom prst="rect">
                <a:avLst/>
              </a:prstGeom>
              <a:blipFill>
                <a:blip r:embed="rId2"/>
                <a:stretch>
                  <a:fillRect l="-1346" t="-1307" b="-37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>
            <a:extLst>
              <a:ext uri="{FF2B5EF4-FFF2-40B4-BE49-F238E27FC236}">
                <a16:creationId xmlns:a16="http://schemas.microsoft.com/office/drawing/2014/main" id="{1F048ED8-D062-1A4F-C022-6FFBFDE94D4C}"/>
              </a:ext>
            </a:extLst>
          </p:cNvPr>
          <p:cNvSpPr txBox="1"/>
          <p:nvPr/>
        </p:nvSpPr>
        <p:spPr>
          <a:xfrm>
            <a:off x="310192" y="4132458"/>
            <a:ext cx="56618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Logo, temos que:</a:t>
            </a:r>
          </a:p>
        </p:txBody>
      </p:sp>
      <p:pic>
        <p:nvPicPr>
          <p:cNvPr id="16" name="Imagem 15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3760924D-A484-2988-3487-FD9C9E908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002" y="708122"/>
            <a:ext cx="1726726" cy="727318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4CA57E5C-3CF6-1C17-AB37-8E8AC461C43A}"/>
              </a:ext>
            </a:extLst>
          </p:cNvPr>
          <p:cNvSpPr txBox="1"/>
          <p:nvPr/>
        </p:nvSpPr>
        <p:spPr>
          <a:xfrm>
            <a:off x="6189352" y="1631231"/>
            <a:ext cx="5692456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Sabendo que um triângulo tem lados de medidas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cm,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 e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cm, e que um segundo triângulo, semelhante ao primeiro, tem perímetro medindo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27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cm, é possível encontrar as medidas dos lados do segundo triângulo.</a:t>
            </a:r>
          </a:p>
          <a:p>
            <a:pPr algn="just"/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Repare que, para determinar essas medidas, devemos primeiro calcular a razão de semelhança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entre esses dois triângulos, para sabermos a relação entre eles. Porém, não é possível obter </a:t>
            </a:r>
            <a:r>
              <a:rPr lang="pt-BR" sz="21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lang="pt-BR" sz="2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ser pela razão entre as medidas dos lados correspondentes, pois não sabemos as medidas dos lados do segundo triângulo.</a:t>
            </a:r>
            <a:endParaRPr lang="pt-BR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266BAAE-D0D0-6763-F8C7-CBB516CC0F19}"/>
                  </a:ext>
                </a:extLst>
              </p:cNvPr>
              <p:cNvSpPr txBox="1"/>
              <p:nvPr/>
            </p:nvSpPr>
            <p:spPr>
              <a:xfrm>
                <a:off x="1819967" y="4549743"/>
                <a:ext cx="1918314" cy="7853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i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2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r>
                            <a:rPr lang="pt-BR" sz="2200" b="0" i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b="0" i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2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r>
                            <a:rPr lang="pt-BR" sz="2200" b="0" i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pt-BR" sz="2200" b="0" i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pt-BR" sz="2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266BAAE-D0D0-6763-F8C7-CBB516CC0F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9967" y="4549743"/>
                <a:ext cx="1918314" cy="7853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44153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1D6B4-6C62-7704-9A6E-A9FFA4D14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DC7B637-6C1A-D41C-1EEE-10FFDAF740C7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00A685E-21FA-888D-BAFC-D96E0A669B20}"/>
              </a:ext>
            </a:extLst>
          </p:cNvPr>
          <p:cNvSpPr txBox="1"/>
          <p:nvPr/>
        </p:nvSpPr>
        <p:spPr>
          <a:xfrm>
            <a:off x="155276" y="546139"/>
            <a:ext cx="614775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Analisando os dados fornecidos podemos associar a medida do perímetro com o valor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assim: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1FF3EED3-B731-A2AA-A540-65A0B0AEF5BE}"/>
                  </a:ext>
                </a:extLst>
              </p:cNvPr>
              <p:cNvSpPr txBox="1"/>
              <p:nvPr/>
            </p:nvSpPr>
            <p:spPr>
              <a:xfrm>
                <a:off x="148857" y="2157489"/>
                <a:ext cx="6147758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Adotando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  <m:sub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  <m:sub>
                        <m: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respectivamente, como as medidas dos perímetros do primeiro e do segundo triângulo, temos: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1FF3EED3-B731-A2AA-A540-65A0B0AEF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57" y="2157489"/>
                <a:ext cx="6147758" cy="1107996"/>
              </a:xfrm>
              <a:prstGeom prst="rect">
                <a:avLst/>
              </a:prstGeom>
              <a:blipFill>
                <a:blip r:embed="rId2"/>
                <a:stretch>
                  <a:fillRect l="-1288" t="-3297" r="-1189" b="-1044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823CC185-23E7-BD3F-B379-4D117258E783}"/>
                  </a:ext>
                </a:extLst>
              </p:cNvPr>
              <p:cNvSpPr txBox="1"/>
              <p:nvPr/>
            </p:nvSpPr>
            <p:spPr>
              <a:xfrm>
                <a:off x="174736" y="4843903"/>
                <a:ext cx="6147757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Observe que o perímetro do segundo triângulo é três vezes maior que o perímetro do primeiro triângulo (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𝑘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3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).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Dessa forma, é possível verificar as proporções entre os lados.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823CC185-23E7-BD3F-B379-4D117258E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736" y="4843903"/>
                <a:ext cx="6147757" cy="1785104"/>
              </a:xfrm>
              <a:prstGeom prst="rect">
                <a:avLst/>
              </a:prstGeom>
              <a:blipFill>
                <a:blip r:embed="rId3"/>
                <a:stretch>
                  <a:fillRect l="-1290" t="-2055" r="-1290" b="-65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4DDEC9AD-A41C-5943-C036-DA45F3D971D6}"/>
                  </a:ext>
                </a:extLst>
              </p:cNvPr>
              <p:cNvSpPr txBox="1"/>
              <p:nvPr/>
            </p:nvSpPr>
            <p:spPr>
              <a:xfrm>
                <a:off x="6315874" y="2988858"/>
                <a:ext cx="572084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Dessa forma, as medidas dos lados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pt-BR" sz="2200" b="0" i="1" u="none" strike="noStrike" baseline="0" dirty="0" err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𝑑</m:t>
                    </m:r>
                    <m:r>
                      <a:rPr lang="pt-BR" sz="2200" b="0" i="1" u="none" strike="noStrike" baseline="0" dirty="0" err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pt-BR" sz="2200" b="0" i="1" u="none" strike="noStrike" baseline="0" dirty="0" err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𝑒</m:t>
                    </m:r>
                    <m:r>
                      <a:rPr lang="pt-BR" sz="2200" b="0" i="1" u="none" strike="noStrike" baseline="0" dirty="0" err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pt-BR" sz="2200" b="0" i="1" u="none" strike="noStrike" baseline="0" dirty="0" err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pt-BR" sz="2200" b="0" i="1" u="none" strike="noStrike" baseline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são determinadas como: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4DDEC9AD-A41C-5943-C036-DA45F3D97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874" y="2988858"/>
                <a:ext cx="5720848" cy="769441"/>
              </a:xfrm>
              <a:prstGeom prst="rect">
                <a:avLst/>
              </a:prstGeom>
              <a:blipFill>
                <a:blip r:embed="rId6"/>
                <a:stretch>
                  <a:fillRect l="-1384" t="-3937" r="-745" b="-157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>
            <a:extLst>
              <a:ext uri="{FF2B5EF4-FFF2-40B4-BE49-F238E27FC236}">
                <a16:creationId xmlns:a16="http://schemas.microsoft.com/office/drawing/2014/main" id="{14629EE0-6FC5-C886-9907-32C37B51D8FF}"/>
              </a:ext>
            </a:extLst>
          </p:cNvPr>
          <p:cNvSpPr txBox="1"/>
          <p:nvPr/>
        </p:nvSpPr>
        <p:spPr>
          <a:xfrm>
            <a:off x="6393663" y="5351734"/>
            <a:ext cx="55483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Portanto, o segundo triângulo possui lados de medidas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centímetros.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48424F3-293E-FA03-5AFB-FE9B43FC94FA}"/>
                  </a:ext>
                </a:extLst>
              </p:cNvPr>
              <p:cNvSpPr txBox="1"/>
              <p:nvPr/>
            </p:nvSpPr>
            <p:spPr>
              <a:xfrm>
                <a:off x="2133601" y="1448661"/>
                <a:ext cx="2026023" cy="7854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48424F3-293E-FA03-5AFB-FE9B43FC94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1" y="1448661"/>
                <a:ext cx="2026023" cy="7854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094AF4B5-05FF-AC05-17A7-4BDF55938F21}"/>
                  </a:ext>
                </a:extLst>
              </p:cNvPr>
              <p:cNvSpPr txBox="1"/>
              <p:nvPr/>
            </p:nvSpPr>
            <p:spPr>
              <a:xfrm>
                <a:off x="174736" y="3265485"/>
                <a:ext cx="6096000" cy="15993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BR" sz="2200" i="0">
                          <a:latin typeface="Cambria Math" panose="02040503050406030204" pitchFamily="18" charset="0"/>
                        </a:rPr>
                        <m:t>⇒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limUpp>
                            <m:limUppPr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groupChr>
                                <m:groupChrPr>
                                  <m:chr m:val="⏞"/>
                                  <m:pos m:val="top"/>
                                  <m:vertJc m:val="bot"/>
                                  <m:ctrlPr>
                                    <a:rPr lang="pt-BR" sz="2200" i="1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borderBox>
                                    <m:borderBoxPr>
                                      <m:ctrlPr>
                                        <a:rPr lang="pt-BR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borderBoxPr>
                                    <m:e>
                                      <m:sSub>
                                        <m:sSubPr>
                                          <m:ctrlPr>
                                            <a:rPr lang="pt-BR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sz="2200" i="1"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  <m:sub>
                                          <m:r>
                                            <a:rPr lang="pt-BR" sz="2200" i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borderBox>
                                </m:e>
                              </m:groupChr>
                            </m:e>
                            <m:lim>
                              <m:r>
                                <a:rPr lang="pt-BR" sz="2200" b="1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𝟐𝟕</m:t>
                              </m:r>
                            </m:lim>
                          </m:limUpp>
                        </m:num>
                        <m:den>
                          <m:limLow>
                            <m:limLowPr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groupChr>
                                <m:groupChrPr>
                                  <m:chr m:val="⏟"/>
                                  <m:ctrlPr>
                                    <a:rPr lang="pt-BR" sz="2200" i="1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borderBox>
                                    <m:borderBoxPr>
                                      <m:ctrlPr>
                                        <a:rPr lang="pt-BR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borderBoxPr>
                                    <m:e>
                                      <m:sSub>
                                        <m:sSubPr>
                                          <m:ctrlPr>
                                            <a:rPr lang="pt-BR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sz="2200" i="1"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  <m:sub>
                                          <m:r>
                                            <a:rPr lang="pt-BR" sz="2200" i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borderBox>
                                </m:e>
                              </m:groupChr>
                            </m:e>
                            <m:lim>
                              <m:r>
                                <a:rPr lang="pt-BR" sz="2200" b="1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pt-BR" sz="2200" b="1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sz="2200" b="1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pt-BR" sz="2200" b="1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sz="2200" b="1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pt-BR" sz="2200" b="1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pt-BR" sz="2200" b="1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lim>
                          </m:limLow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=3    ⇒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num>
                        <m:den>
                          <m:r>
                            <a:rPr lang="pt-BR" sz="2200" b="1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=3=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094AF4B5-05FF-AC05-17A7-4BDF55938F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736" y="3265485"/>
                <a:ext cx="6096000" cy="159934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m 14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9E4D59A2-D54B-69C8-A0E2-862EBE1A875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0615" t="8323" r="28347" b="43823"/>
          <a:stretch>
            <a:fillRect/>
          </a:stretch>
        </p:blipFill>
        <p:spPr bwMode="auto">
          <a:xfrm>
            <a:off x="7635334" y="788537"/>
            <a:ext cx="3064964" cy="2229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8A27C793-F1F5-9503-0F9F-23F6495AA172}"/>
                  </a:ext>
                </a:extLst>
              </p:cNvPr>
              <p:cNvSpPr txBox="1"/>
              <p:nvPr/>
            </p:nvSpPr>
            <p:spPr>
              <a:xfrm>
                <a:off x="6431086" y="3758299"/>
                <a:ext cx="3609385" cy="15681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pt-BR" sz="22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𝒌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∙3</m:t>
                      </m:r>
                      <m:r>
                        <a:rPr lang="pt-BR" sz="2200" i="1" kern="100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→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∙3=9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𝑒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𝒌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∙4  →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𝑒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∙4=12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𝒌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∙2  →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∙2=6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8A27C793-F1F5-9503-0F9F-23F6495AA1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086" y="3758299"/>
                <a:ext cx="3609385" cy="156812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9622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1B772-728E-8FBF-59D4-5D0CE0C58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4255280-809C-DA9E-C4F8-07A6E1C61E4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7164DE9-5F24-9ED9-6738-160DA79D97DB}"/>
                  </a:ext>
                </a:extLst>
              </p:cNvPr>
              <p:cNvSpPr txBox="1"/>
              <p:nvPr/>
            </p:nvSpPr>
            <p:spPr>
              <a:xfrm>
                <a:off x="155276" y="618566"/>
                <a:ext cx="6147758" cy="29402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Relação entre as medidas das áreas de triângulos semelhantes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Utilizando ainda os triângulos anteriores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b="0" i="0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Δ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’ 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b="0" i="0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Δ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), onde a razão de semelhança é igual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para encontrarmos a relação entre as medidas das áreas desses triângulos, devemos calcular a área (A) de cada um separadamente.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7164DE9-5F24-9ED9-6738-160DA79D97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76" y="618566"/>
                <a:ext cx="6147758" cy="2940292"/>
              </a:xfrm>
              <a:prstGeom prst="rect">
                <a:avLst/>
              </a:prstGeom>
              <a:blipFill>
                <a:blip r:embed="rId2"/>
                <a:stretch>
                  <a:fillRect l="-1288" t="-1035" r="-1189" b="-33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Texto&#10;&#10;O conteúdo gerado por IA pode estar incorreto.">
            <a:extLst>
              <a:ext uri="{FF2B5EF4-FFF2-40B4-BE49-F238E27FC236}">
                <a16:creationId xmlns:a16="http://schemas.microsoft.com/office/drawing/2014/main" id="{03828758-52F2-374A-EC45-F89DAF58C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99" y="3558858"/>
            <a:ext cx="5910262" cy="134821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64DAAC7-E0DF-268C-AA18-3974655C06CF}"/>
              </a:ext>
            </a:extLst>
          </p:cNvPr>
          <p:cNvSpPr txBox="1"/>
          <p:nvPr/>
        </p:nvSpPr>
        <p:spPr>
          <a:xfrm>
            <a:off x="155276" y="5150295"/>
            <a:ext cx="61477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Calculando as medidas das áreas separadamente, temos: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E8C856A-C1B3-30ED-5F95-84AD0CFDDD32}"/>
              </a:ext>
            </a:extLst>
          </p:cNvPr>
          <p:cNvSpPr txBox="1"/>
          <p:nvPr/>
        </p:nvSpPr>
        <p:spPr>
          <a:xfrm>
            <a:off x="6446808" y="4245447"/>
            <a:ext cx="54516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Logo, a razão entre as medidas das áreas destes triângulos é igual a: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Uma imagem contendo Gráfico&#10;&#10;O conteúdo gerado por IA pode estar incorreto.">
            <a:extLst>
              <a:ext uri="{FF2B5EF4-FFF2-40B4-BE49-F238E27FC236}">
                <a16:creationId xmlns:a16="http://schemas.microsoft.com/office/drawing/2014/main" id="{F22AE1EE-0819-93A7-CCE4-9CF111AE18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553" t="20429" r="27092" b="19903"/>
          <a:stretch>
            <a:fillRect/>
          </a:stretch>
        </p:blipFill>
        <p:spPr bwMode="auto">
          <a:xfrm>
            <a:off x="6371310" y="757807"/>
            <a:ext cx="2512714" cy="20593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84DAD5DC-D2C4-5F67-15F7-8D72BA0FF884}"/>
                  </a:ext>
                </a:extLst>
              </p:cNvPr>
              <p:cNvSpPr txBox="1"/>
              <p:nvPr/>
            </p:nvSpPr>
            <p:spPr>
              <a:xfrm>
                <a:off x="8255001" y="2817191"/>
                <a:ext cx="3567951" cy="1415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Área </a:t>
                </a:r>
                <a14:m>
                  <m:oMath xmlns:m="http://schemas.openxmlformats.org/officeDocument/2006/math"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∆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∆</m:t>
                          </m:r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A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B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C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 ∙ 8</m:t>
                          </m:r>
                        </m:num>
                        <m:den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48</m:t>
                          </m:r>
                        </m:num>
                        <m:den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=24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84DAD5DC-D2C4-5F67-15F7-8D72BA0FF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5001" y="2817191"/>
                <a:ext cx="3567951" cy="1415772"/>
              </a:xfrm>
              <a:prstGeom prst="rect">
                <a:avLst/>
              </a:prstGeom>
              <a:blipFill>
                <a:blip r:embed="rId5"/>
                <a:stretch>
                  <a:fillRect t="-172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FBC2FC4-30F5-804B-7365-205228BC30E1}"/>
                  </a:ext>
                </a:extLst>
              </p:cNvPr>
              <p:cNvSpPr txBox="1"/>
              <p:nvPr/>
            </p:nvSpPr>
            <p:spPr>
              <a:xfrm>
                <a:off x="8255001" y="952532"/>
                <a:ext cx="3567952" cy="1415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Área </a:t>
                </a:r>
                <a14:m>
                  <m:oMath xmlns:m="http://schemas.openxmlformats.org/officeDocument/2006/math"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∆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ABC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ABC</m:t>
                          </m:r>
                        </m:sub>
                      </m:sSub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 ∙ 4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=6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FBC2FC4-30F5-804B-7365-205228BC30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5001" y="952532"/>
                <a:ext cx="3567952" cy="1415772"/>
              </a:xfrm>
              <a:prstGeom prst="rect">
                <a:avLst/>
              </a:prstGeom>
              <a:blipFill>
                <a:blip r:embed="rId6"/>
                <a:stretch>
                  <a:fillRect t="-12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8B62AB5D-A4C2-E7A7-2E85-1371AB4C5922}"/>
                  </a:ext>
                </a:extLst>
              </p:cNvPr>
              <p:cNvSpPr txBox="1"/>
              <p:nvPr/>
            </p:nvSpPr>
            <p:spPr>
              <a:xfrm>
                <a:off x="7442441" y="5400032"/>
                <a:ext cx="3460375" cy="787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m:rPr>
                                  <m:sty m:val="p"/>
                                </m:rPr>
                                <a:rPr lang="pt-BR" sz="2200" i="0">
                                  <a:latin typeface="Cambria Math" panose="02040503050406030204" pitchFamily="18" charset="0"/>
                                </a:rPr>
                                <m:t>ABC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 i="0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sSup>
                                <m:sSupPr>
                                  <m:ctrlPr>
                                    <a:rPr lang="pt-BR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i="0"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</m:e>
                                <m:sup>
                                  <m:r>
                                    <a:rPr lang="pt-BR" sz="220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BR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i="0"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e>
                                <m:sup>
                                  <m:r>
                                    <a:rPr lang="pt-BR" sz="220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BR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i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p>
                                  <m:r>
                                    <a:rPr lang="pt-BR" sz="220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 6 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8B62AB5D-A4C2-E7A7-2E85-1371AB4C59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2441" y="5400032"/>
                <a:ext cx="3460375" cy="7876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731939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28810-D228-48D7-EB80-5FD32B532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B2EA151-5DFE-F633-FE74-720E47D25ED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1D9006A-7E29-5152-AF67-2EF15BBBB392}"/>
              </a:ext>
            </a:extLst>
          </p:cNvPr>
          <p:cNvSpPr txBox="1"/>
          <p:nvPr/>
        </p:nvSpPr>
        <p:spPr>
          <a:xfrm>
            <a:off x="347256" y="662476"/>
            <a:ext cx="587887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Assim, a medida da área do triângulo ABC é quatro vezes menor que a medida da área do triângulo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A'B'C'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Dessa forma, existe a seguinte relação:</a:t>
            </a:r>
          </a:p>
          <a:p>
            <a:pPr algn="just"/>
            <a:endParaRPr lang="pt-BR" sz="22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200" b="1" i="0" u="none" strike="noStrike" baseline="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Sejam dois triângulos semelhantes, com razão de semelhança igual a k. Então, a razão entre as medidas de suas áreas será igual ao quadrado da razão de semelhança (k²).</a:t>
            </a:r>
            <a:endParaRPr lang="pt-BR" sz="2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09EB535-237B-8CDB-0946-6C2761474186}"/>
              </a:ext>
            </a:extLst>
          </p:cNvPr>
          <p:cNvSpPr txBox="1"/>
          <p:nvPr/>
        </p:nvSpPr>
        <p:spPr>
          <a:xfrm>
            <a:off x="125449" y="4759140"/>
            <a:ext cx="613913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Assim, voltando a medidas dos triângulos, temos: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 descr="Desenho de cachorro&#10;&#10;O conteúdo gerado por IA pode estar incorreto.">
            <a:extLst>
              <a:ext uri="{FF2B5EF4-FFF2-40B4-BE49-F238E27FC236}">
                <a16:creationId xmlns:a16="http://schemas.microsoft.com/office/drawing/2014/main" id="{8C500230-0B88-3EF8-2F4E-F245C3182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477" y="636296"/>
            <a:ext cx="2674134" cy="495812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D4FD2CD6-152C-9DC1-2E47-C2DBC22EBFE6}"/>
              </a:ext>
            </a:extLst>
          </p:cNvPr>
          <p:cNvSpPr txBox="1"/>
          <p:nvPr/>
        </p:nvSpPr>
        <p:spPr>
          <a:xfrm>
            <a:off x="6303033" y="1197752"/>
            <a:ext cx="572506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Considere os triângulos semelhantes apresentados na figura, em que as medidas dos lados estão em centímetros.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5099275-F4C0-F750-A131-7D7C33D0D2BA}"/>
              </a:ext>
            </a:extLst>
          </p:cNvPr>
          <p:cNvSpPr txBox="1"/>
          <p:nvPr/>
        </p:nvSpPr>
        <p:spPr>
          <a:xfrm>
            <a:off x="6303033" y="4936972"/>
            <a:ext cx="566180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Sabendo que o triângulo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ΔABC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possui perímetro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22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centímetros e área</a:t>
            </a:r>
            <a:b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cm², calcule a medida do perímetro e da área do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ΔA'B'C'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7F6BCE18-34A7-2D72-1275-03162D60CBBA}"/>
                  </a:ext>
                </a:extLst>
              </p:cNvPr>
              <p:cNvSpPr txBox="1"/>
              <p:nvPr/>
            </p:nvSpPr>
            <p:spPr>
              <a:xfrm>
                <a:off x="1704422" y="4034198"/>
                <a:ext cx="3164540" cy="724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pt-BR" sz="2200" b="0" i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pt-BR" sz="2200" b="0" i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pt-BR" sz="2200" b="0" i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pt-BR" sz="2200" b="0" i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7F6BCE18-34A7-2D72-1275-03162D60C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422" y="4034198"/>
                <a:ext cx="3164540" cy="7249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D9C880A-1E35-4F0F-64C5-8D989B62DD3B}"/>
                  </a:ext>
                </a:extLst>
              </p:cNvPr>
              <p:cNvSpPr txBox="1"/>
              <p:nvPr/>
            </p:nvSpPr>
            <p:spPr>
              <a:xfrm>
                <a:off x="797712" y="5505344"/>
                <a:ext cx="4788285" cy="9199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 → </m:t>
                      </m:r>
                      <m:sSup>
                        <m:sSup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0">
                          <a:latin typeface="Cambria Math" panose="02040503050406030204" pitchFamily="18" charset="0"/>
                        </a:rPr>
                        <m:t> → </m:t>
                      </m:r>
                      <m:sSup>
                        <m:sSup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D9C880A-1E35-4F0F-64C5-8D989B62D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12" y="5505344"/>
                <a:ext cx="4788285" cy="9199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Gráfico, Gráfico de dispersão&#10;&#10;Descrição gerada automaticamente">
            <a:extLst>
              <a:ext uri="{FF2B5EF4-FFF2-40B4-BE49-F238E27FC236}">
                <a16:creationId xmlns:a16="http://schemas.microsoft.com/office/drawing/2014/main" id="{46BAAA78-9132-B2AA-6AC9-4AA0709BF1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" b="3614"/>
          <a:stretch/>
        </p:blipFill>
        <p:spPr bwMode="auto">
          <a:xfrm>
            <a:off x="6727712" y="2305651"/>
            <a:ext cx="4809863" cy="26194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152101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5A7CE-6079-8F48-B05F-1157BA201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45101DF-C0F2-8EFE-F0EE-0A5968BB4CC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ECDAE25-BCF4-A730-056D-2E13717FA620}"/>
              </a:ext>
            </a:extLst>
          </p:cNvPr>
          <p:cNvSpPr txBox="1"/>
          <p:nvPr/>
        </p:nvSpPr>
        <p:spPr>
          <a:xfrm>
            <a:off x="172528" y="516565"/>
            <a:ext cx="613050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-BoldMT"/>
              </a:rPr>
              <a:t>9. </a:t>
            </a:r>
            <a:r>
              <a:rPr lang="pt-BR" sz="2200" b="0" i="0" u="none" strike="noStrike" baseline="0" dirty="0">
                <a:latin typeface="Lato-Regular"/>
              </a:rPr>
              <a:t>Considere os triângulos, a seguir.</a:t>
            </a:r>
            <a:endParaRPr lang="pt-BR" sz="22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9AA4FBD-A978-E8F2-EBF6-88168C3CC069}"/>
              </a:ext>
            </a:extLst>
          </p:cNvPr>
          <p:cNvSpPr txBox="1"/>
          <p:nvPr/>
        </p:nvSpPr>
        <p:spPr>
          <a:xfrm>
            <a:off x="172528" y="3169738"/>
            <a:ext cx="613050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Agora, responda: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É possível afirmar que estes triângulos são semelhantes por algum caso de semelhança de triângulos? Qual?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Calcule o valor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c) Considerando o caso homotético de redução, calcule as razões entre as medidas dos perímetros e das áreas dos triângulos, usando as relações com a razão de semelhança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C105DFE-B67E-7A62-AD10-D1B9C31B4E2D}"/>
              </a:ext>
            </a:extLst>
          </p:cNvPr>
          <p:cNvSpPr txBox="1"/>
          <p:nvPr/>
        </p:nvSpPr>
        <p:spPr>
          <a:xfrm>
            <a:off x="6441563" y="1046080"/>
            <a:ext cx="543937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Um triângulo X de área igual 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600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cm², foi reduzido, originando assim um novo triângulo Y, semelhante ao triângulo inicial. A razão de semelhança utilizada para essa redução foi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2,5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Calcule a medida da área do triângulo reduzido.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C0F9F49-7EA4-C09B-1856-17A682058E5E}"/>
              </a:ext>
            </a:extLst>
          </p:cNvPr>
          <p:cNvSpPr txBox="1"/>
          <p:nvPr/>
        </p:nvSpPr>
        <p:spPr>
          <a:xfrm>
            <a:off x="6441563" y="3804341"/>
            <a:ext cx="5439373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11.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Fernanda desenhou dois triângulos semelhantes. O primeiro tem o perímetro medindo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 e o segundo,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90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cm. Se as medidas dos lados do primeiro triângulo são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cm,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 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cm, quais são as medidas dos lados do segundo triângulo?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Gráfico, Gráfico de linhas&#10;&#10;Descrição gerada automaticamente">
            <a:extLst>
              <a:ext uri="{FF2B5EF4-FFF2-40B4-BE49-F238E27FC236}">
                <a16:creationId xmlns:a16="http://schemas.microsoft.com/office/drawing/2014/main" id="{6DFA2461-3361-AB75-1738-1EBFA9E329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24" y="947452"/>
            <a:ext cx="3948960" cy="222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744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B222D-F359-BFF4-9E15-507C378E4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813A629F-A490-CC30-40FA-533CAFA09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53" y="724975"/>
            <a:ext cx="5638800" cy="208767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AAFBFDC-B659-73C8-2F71-A65D2A333FDD}"/>
              </a:ext>
            </a:extLst>
          </p:cNvPr>
          <p:cNvSpPr txBox="1"/>
          <p:nvPr/>
        </p:nvSpPr>
        <p:spPr>
          <a:xfrm>
            <a:off x="286874" y="2836129"/>
            <a:ext cx="117267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Item 1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Na figura, as medidas dos lados dos dois triângulos estão em centímetros.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67A5808-7255-154D-1E68-6DCF8132CF7C}"/>
              </a:ext>
            </a:extLst>
          </p:cNvPr>
          <p:cNvSpPr txBox="1"/>
          <p:nvPr/>
        </p:nvSpPr>
        <p:spPr>
          <a:xfrm>
            <a:off x="5441575" y="3840416"/>
            <a:ext cx="632908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Os valores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em centímetros, são respectivamente iguais a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		 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(C) </a:t>
            </a: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(D)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Gráfico&#10;&#10;Descrição gerada automaticamente">
            <a:extLst>
              <a:ext uri="{FF2B5EF4-FFF2-40B4-BE49-F238E27FC236}">
                <a16:creationId xmlns:a16="http://schemas.microsoft.com/office/drawing/2014/main" id="{9B568C21-E493-E79A-022D-253F0A1DFE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78" y="3590984"/>
            <a:ext cx="4218922" cy="262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886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4FCDDDCA-1656-7390-500A-A1ECB92C46D5}"/>
                  </a:ext>
                </a:extLst>
              </p:cNvPr>
              <p:cNvSpPr txBox="1"/>
              <p:nvPr/>
            </p:nvSpPr>
            <p:spPr>
              <a:xfrm>
                <a:off x="296163" y="2945693"/>
                <a:ext cx="5690454" cy="29431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PORCENTAGEM</a:t>
                </a:r>
              </a:p>
              <a:p>
                <a:pPr algn="ctr"/>
                <a:endParaRPr lang="pt-BR" sz="2200" b="1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Imagine uma fração onde o denominador sempre será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dividindo o numerador em partes iguais. Para representarmos essa fração especial, utilizamos o numerador seguido do símbolo %.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Por exemplo,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20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se torna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%.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4FCDDDCA-1656-7390-500A-A1ECB92C4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63" y="2945693"/>
                <a:ext cx="5690454" cy="2943113"/>
              </a:xfrm>
              <a:prstGeom prst="rect">
                <a:avLst/>
              </a:prstGeom>
              <a:blipFill>
                <a:blip r:embed="rId2"/>
                <a:stretch>
                  <a:fillRect l="-1393" t="-1242" r="-1393" b="-82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E7D1F51-1B73-E92F-9EA7-6427D06511FB}"/>
              </a:ext>
            </a:extLst>
          </p:cNvPr>
          <p:cNvCxnSpPr>
            <a:cxnSpLocks/>
          </p:cNvCxnSpPr>
          <p:nvPr/>
        </p:nvCxnSpPr>
        <p:spPr>
          <a:xfrm>
            <a:off x="6096000" y="771894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519A141-DCD0-0B8C-207D-F6A5046D944B}"/>
              </a:ext>
            </a:extLst>
          </p:cNvPr>
          <p:cNvSpPr txBox="1"/>
          <p:nvPr/>
        </p:nvSpPr>
        <p:spPr>
          <a:xfrm>
            <a:off x="6178206" y="1033094"/>
            <a:ext cx="576243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Mas, a porcentagem não se limita a essa forma. Ela também pode se apresentar como uma fração ou até mesmo como um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número decimal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Tabela, Calendário&#10;&#10;O conteúdo gerado por IA pode estar incorreto.">
            <a:extLst>
              <a:ext uri="{FF2B5EF4-FFF2-40B4-BE49-F238E27FC236}">
                <a16:creationId xmlns:a16="http://schemas.microsoft.com/office/drawing/2014/main" id="{6CF1BEB7-4E62-B730-0BAE-2B0290F49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013" y="2560298"/>
            <a:ext cx="5672824" cy="392118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71CCF6A-112C-DA7C-377D-0F0B48B592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3" t="16326" r="3356" b="13265"/>
          <a:stretch>
            <a:fillRect/>
          </a:stretch>
        </p:blipFill>
        <p:spPr bwMode="auto">
          <a:xfrm>
            <a:off x="408324" y="730655"/>
            <a:ext cx="3712904" cy="4770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m 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9CE5ADAC-2DA6-7F66-ABC8-61D0F43048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" r="3034"/>
          <a:stretch>
            <a:fillRect/>
          </a:stretch>
        </p:blipFill>
        <p:spPr bwMode="auto">
          <a:xfrm>
            <a:off x="408323" y="1637738"/>
            <a:ext cx="4207717" cy="9225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396019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EDD6B-691B-9836-CAF7-2768415F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4C1A8A53-7EE1-4703-FE95-E00EC26F565F}"/>
              </a:ext>
            </a:extLst>
          </p:cNvPr>
          <p:cNvSpPr txBox="1"/>
          <p:nvPr/>
        </p:nvSpPr>
        <p:spPr>
          <a:xfrm>
            <a:off x="239675" y="634912"/>
            <a:ext cx="552462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►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Porcentagem representada na forma fracionária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porcentagem é um caso particular de fração, pois representa uma quantidade de partes de um todo composto por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partes. Assim: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038024C-D630-5DB1-F60B-65E14B8542FE}"/>
              </a:ext>
            </a:extLst>
          </p:cNvPr>
          <p:cNvSpPr txBox="1"/>
          <p:nvPr/>
        </p:nvSpPr>
        <p:spPr>
          <a:xfrm>
            <a:off x="6193773" y="771894"/>
            <a:ext cx="566653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►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Fração representada na forma percentual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Para representarmos uma fração, com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denominador diferente de 100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na forma de porcentagem, podemos proceder de duas formas.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97575D32-0819-F83A-81E1-0B2975676A8E}"/>
              </a:ext>
            </a:extLst>
          </p:cNvPr>
          <p:cNvCxnSpPr>
            <a:cxnSpLocks/>
          </p:cNvCxnSpPr>
          <p:nvPr/>
        </p:nvCxnSpPr>
        <p:spPr>
          <a:xfrm>
            <a:off x="6096000" y="771894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C4AAE3BA-63A0-F9E4-BA38-5BC537355B6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4479118"/>
                  </p:ext>
                </p:extLst>
              </p:nvPr>
            </p:nvGraphicFramePr>
            <p:xfrm>
              <a:off x="635821" y="2758570"/>
              <a:ext cx="4940226" cy="112388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766703">
                      <a:extLst>
                        <a:ext uri="{9D8B030D-6E8A-4147-A177-3AD203B41FA5}">
                          <a16:colId xmlns:a16="http://schemas.microsoft.com/office/drawing/2014/main" val="3770348730"/>
                        </a:ext>
                      </a:extLst>
                    </a:gridCol>
                    <a:gridCol w="3173523">
                      <a:extLst>
                        <a:ext uri="{9D8B030D-6E8A-4147-A177-3AD203B41FA5}">
                          <a16:colId xmlns:a16="http://schemas.microsoft.com/office/drawing/2014/main" val="3774777468"/>
                        </a:ext>
                      </a:extLst>
                    </a:gridCol>
                  </a:tblGrid>
                  <a:tr h="24003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Arial" panose="020B0604020202020204" pitchFamily="34" charset="0"/>
                                  </a:rPr>
                                  <m:t>𝑛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Arial" panose="020B0604020202020204" pitchFamily="34" charset="0"/>
                                  </a:rPr>
                                  <m:t>%=</m:t>
                                </m:r>
                                <m:f>
                                  <m:fPr>
                                    <m:ctrlP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" panose="020B0604020202020204" pitchFamily="34" charset="0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Significa que temos </a:t>
                          </a:r>
                          <a14:m>
                            <m:oMath xmlns:m="http://schemas.openxmlformats.org/officeDocument/2006/math"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pt-BR" sz="22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partes de algo que foi divido em </a:t>
                          </a:r>
                          <a14:m>
                            <m:oMath xmlns:m="http://schemas.openxmlformats.org/officeDocument/2006/math">
                              <m: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" panose="020B0604020202020204" pitchFamily="34" charset="0"/>
                                </a:rPr>
                                <m:t>100</m:t>
                              </m:r>
                            </m:oMath>
                          </a14:m>
                          <a:r>
                            <a:rPr lang="pt-BR" sz="22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 partes.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2267871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C4AAE3BA-63A0-F9E4-BA38-5BC537355B6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4479118"/>
                  </p:ext>
                </p:extLst>
              </p:nvPr>
            </p:nvGraphicFramePr>
            <p:xfrm>
              <a:off x="635821" y="2758570"/>
              <a:ext cx="4940226" cy="112388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766703">
                      <a:extLst>
                        <a:ext uri="{9D8B030D-6E8A-4147-A177-3AD203B41FA5}">
                          <a16:colId xmlns:a16="http://schemas.microsoft.com/office/drawing/2014/main" val="3770348730"/>
                        </a:ext>
                      </a:extLst>
                    </a:gridCol>
                    <a:gridCol w="3173523">
                      <a:extLst>
                        <a:ext uri="{9D8B030D-6E8A-4147-A177-3AD203B41FA5}">
                          <a16:colId xmlns:a16="http://schemas.microsoft.com/office/drawing/2014/main" val="3774777468"/>
                        </a:ext>
                      </a:extLst>
                    </a:gridCol>
                  </a:tblGrid>
                  <a:tr h="112388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5946" r="-179655" b="-156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55662" t="-5946" b="-156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2267871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Imagem 6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9EC76F93-B14E-9183-D6BC-A543023D95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4" t="8463" r="1473" b="10508"/>
          <a:stretch>
            <a:fillRect/>
          </a:stretch>
        </p:blipFill>
        <p:spPr bwMode="auto">
          <a:xfrm>
            <a:off x="399165" y="4063324"/>
            <a:ext cx="2135179" cy="8189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0000E124-0092-6FD1-C69C-D9CA86F36C77}"/>
                  </a:ext>
                </a:extLst>
              </p:cNvPr>
              <p:cNvSpPr txBox="1"/>
              <p:nvPr/>
            </p:nvSpPr>
            <p:spPr>
              <a:xfrm>
                <a:off x="797522" y="4896621"/>
                <a:ext cx="4616823" cy="16096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O símbolo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%</m:t>
                    </m:r>
                  </m:oMath>
                </a14:m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corresponde ao </a:t>
                </a:r>
                <a:r>
                  <a:rPr lang="pt-BR" sz="2200" u="sng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denominador</a:t>
                </a:r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100 e vice-versa.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31</m:t>
                          </m:r>
                        </m:num>
                        <m:den>
                          <m:r>
                            <a:rPr lang="pt-BR" sz="22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100</m:t>
                          </m:r>
                        </m:den>
                      </m:f>
                      <m:r>
                        <a:rPr lang="pt-BR" sz="22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=31%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0000E124-0092-6FD1-C69C-D9CA86F36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522" y="4896621"/>
                <a:ext cx="4616823" cy="1609608"/>
              </a:xfrm>
              <a:prstGeom prst="rect">
                <a:avLst/>
              </a:prstGeom>
              <a:blipFill>
                <a:blip r:embed="rId5"/>
                <a:stretch>
                  <a:fillRect l="-1717" t="-1136" r="-17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m 1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1ECD6431-8DF9-9F5C-239C-74823EA3552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7" r="1840" b="8347"/>
          <a:stretch>
            <a:fillRect/>
          </a:stretch>
        </p:blipFill>
        <p:spPr bwMode="auto">
          <a:xfrm>
            <a:off x="6257702" y="3095590"/>
            <a:ext cx="2073234" cy="8651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1D732B7A-131C-430A-FBEF-18365AD69FB9}"/>
                  </a:ext>
                </a:extLst>
              </p:cNvPr>
              <p:cNvSpPr txBox="1"/>
              <p:nvPr/>
            </p:nvSpPr>
            <p:spPr>
              <a:xfrm>
                <a:off x="6227508" y="4160771"/>
                <a:ext cx="5599062" cy="19253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Podemos desenvolver essa questão de duas formas. Observe:</a:t>
                </a:r>
              </a:p>
              <a:p>
                <a:pPr algn="just"/>
                <a:r>
                  <a:rPr lang="pt-BR" sz="2200" b="1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1ª Forma: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escrever uma fração centesimal equivalente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e representá-la na forma percentual.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1D732B7A-131C-430A-FBEF-18365AD69F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7508" y="4160771"/>
                <a:ext cx="5599062" cy="1925335"/>
              </a:xfrm>
              <a:prstGeom prst="rect">
                <a:avLst/>
              </a:prstGeom>
              <a:blipFill>
                <a:blip r:embed="rId7"/>
                <a:stretch>
                  <a:fillRect l="-1416" t="-1905" r="-1416" b="-571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aixaDeTexto 17">
            <a:extLst>
              <a:ext uri="{FF2B5EF4-FFF2-40B4-BE49-F238E27FC236}">
                <a16:creationId xmlns:a16="http://schemas.microsoft.com/office/drawing/2014/main" id="{5C970EC3-F3F6-FC06-664E-35736B80C1E6}"/>
              </a:ext>
            </a:extLst>
          </p:cNvPr>
          <p:cNvSpPr txBox="1"/>
          <p:nvPr/>
        </p:nvSpPr>
        <p:spPr>
          <a:xfrm>
            <a:off x="8330936" y="3143440"/>
            <a:ext cx="35679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escrever na forma percentual?</a:t>
            </a:r>
          </a:p>
        </p:txBody>
      </p:sp>
    </p:spTree>
    <p:extLst>
      <p:ext uri="{BB962C8B-B14F-4D97-AF65-F5344CB8AC3E}">
        <p14:creationId xmlns:p14="http://schemas.microsoft.com/office/powerpoint/2010/main" val="18316455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2E254-614B-E9D0-0B5C-F0DD4947E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0F633A9-776C-0C5B-4E99-D6EEC5D738E7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329E471A-EC78-A9D8-2901-1B44155DC8D3}"/>
                  </a:ext>
                </a:extLst>
              </p:cNvPr>
              <p:cNvSpPr txBox="1"/>
              <p:nvPr/>
            </p:nvSpPr>
            <p:spPr>
              <a:xfrm>
                <a:off x="320891" y="1645982"/>
                <a:ext cx="5775110" cy="909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2ª Forma: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representar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na forma decimal, dividindo o numerador pelo denominador.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329E471A-EC78-A9D8-2901-1B44155DC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891" y="1645982"/>
                <a:ext cx="5775110" cy="909673"/>
              </a:xfrm>
              <a:prstGeom prst="rect">
                <a:avLst/>
              </a:prstGeom>
              <a:blipFill>
                <a:blip r:embed="rId2"/>
                <a:stretch>
                  <a:fillRect l="-1373" r="-1373" b="-1342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A3B5A986-DB49-AFDE-188E-F5EED3B01AEA}"/>
                  </a:ext>
                </a:extLst>
              </p:cNvPr>
              <p:cNvSpPr txBox="1"/>
              <p:nvPr/>
            </p:nvSpPr>
            <p:spPr>
              <a:xfrm>
                <a:off x="272496" y="3429000"/>
                <a:ext cx="5680492" cy="12781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E, depois, multiplicar o resultado obtido pela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100</m:t>
                        </m:r>
                      </m:num>
                      <m:den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para então representar a forma percentual.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A3B5A986-DB49-AFDE-188E-F5EED3B01A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96" y="3429000"/>
                <a:ext cx="5680492" cy="1278170"/>
              </a:xfrm>
              <a:prstGeom prst="rect">
                <a:avLst/>
              </a:prstGeom>
              <a:blipFill>
                <a:blip r:embed="rId3"/>
                <a:stretch>
                  <a:fillRect l="-1395" t="-2871" r="-1395" b="-717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aixaDeTexto 17">
            <a:extLst>
              <a:ext uri="{FF2B5EF4-FFF2-40B4-BE49-F238E27FC236}">
                <a16:creationId xmlns:a16="http://schemas.microsoft.com/office/drawing/2014/main" id="{252CD24F-78EE-0325-C4CC-38BB9E5B59FF}"/>
              </a:ext>
            </a:extLst>
          </p:cNvPr>
          <p:cNvSpPr txBox="1"/>
          <p:nvPr/>
        </p:nvSpPr>
        <p:spPr>
          <a:xfrm>
            <a:off x="6367056" y="901458"/>
            <a:ext cx="550405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►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Porcentagem representada na forma decimal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Para representarmos um número percentual na forma decimal, dividimos esse número por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ou o representamos em sua forma fracionária, simplificamos, se possível, e, por fim, dividimos o numerador pelo denominador.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Por exemplo, para representarmos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% em sua forma decimal, devemos: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C0AFE4C-52A3-BFB9-4CAB-46A17909570B}"/>
                  </a:ext>
                </a:extLst>
              </p:cNvPr>
              <p:cNvSpPr txBox="1"/>
              <p:nvPr/>
            </p:nvSpPr>
            <p:spPr>
              <a:xfrm>
                <a:off x="529843" y="727295"/>
                <a:ext cx="5073099" cy="8339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3 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 →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 ×25</m:t>
                              </m:r>
                            </m:sup>
                          </m:sSup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pt-BR" sz="2200" i="0">
                                  <a:latin typeface="Cambria Math" panose="02040503050406030204" pitchFamily="18" charset="0"/>
                                </a:rPr>
                                <m:t> ×25</m:t>
                              </m:r>
                            </m:sub>
                          </m:sSub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75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=75%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C0AFE4C-52A3-BFB9-4CAB-46A179095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843" y="727295"/>
                <a:ext cx="5073099" cy="8339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AEE9A02-F003-3086-680A-25FEDD8D0A6E}"/>
                  </a:ext>
                </a:extLst>
              </p:cNvPr>
              <p:cNvSpPr txBox="1"/>
              <p:nvPr/>
            </p:nvSpPr>
            <p:spPr>
              <a:xfrm>
                <a:off x="1467014" y="2640396"/>
                <a:ext cx="3768374" cy="7262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 4 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 = 3÷4 = 0,75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AEE9A02-F003-3086-680A-25FEDD8D0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7014" y="2640396"/>
                <a:ext cx="3768374" cy="7262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1AB937E6-0F17-4EDB-709A-77C947C1A50B}"/>
                  </a:ext>
                </a:extLst>
              </p:cNvPr>
              <p:cNvSpPr txBox="1"/>
              <p:nvPr/>
            </p:nvSpPr>
            <p:spPr>
              <a:xfrm>
                <a:off x="493064" y="4769485"/>
                <a:ext cx="5395903" cy="7352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smtClean="0">
                          <a:latin typeface="Cambria Math" panose="02040503050406030204" pitchFamily="18" charset="0"/>
                        </a:rPr>
                        <m:t>0,75</m:t>
                      </m:r>
                      <m:r>
                        <a:rPr lang="pt-BR" sz="2200" i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 100 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0,75∙100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75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=75%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1AB937E6-0F17-4EDB-709A-77C947C1A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64" y="4769485"/>
                <a:ext cx="5395903" cy="7352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30C5F56B-2D9F-06B7-74C3-D6FBE3C4C657}"/>
                  </a:ext>
                </a:extLst>
              </p:cNvPr>
              <p:cNvSpPr txBox="1"/>
              <p:nvPr/>
            </p:nvSpPr>
            <p:spPr>
              <a:xfrm>
                <a:off x="6367055" y="4379333"/>
                <a:ext cx="3101788" cy="4485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I) dividir </a:t>
                </a: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20 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por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 100</m:t>
                    </m:r>
                  </m:oMath>
                </a14:m>
                <a:r>
                  <a:rPr lang="pt-BR" sz="2200" kern="10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30C5F56B-2D9F-06B7-74C3-D6FBE3C4C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55" y="4379333"/>
                <a:ext cx="3101788" cy="448521"/>
              </a:xfrm>
              <a:prstGeom prst="rect">
                <a:avLst/>
              </a:prstGeom>
              <a:blipFill>
                <a:blip r:embed="rId7"/>
                <a:stretch>
                  <a:fillRect l="-2554" t="-4054" b="-2702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Imagem 18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1025B3FF-9238-9BCA-8A34-76E78860C06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352" y="4827854"/>
            <a:ext cx="2153491" cy="14851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32231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2CD3F-4022-9ABB-7019-AADD84C05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A4134F3-19C1-3C57-3024-26148596F90E}"/>
              </a:ext>
            </a:extLst>
          </p:cNvPr>
          <p:cNvCxnSpPr>
            <a:cxnSpLocks/>
          </p:cNvCxnSpPr>
          <p:nvPr/>
        </p:nvCxnSpPr>
        <p:spPr>
          <a:xfrm>
            <a:off x="6441057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7CE53094-41DA-57AE-B690-62727E29082E}"/>
              </a:ext>
            </a:extLst>
          </p:cNvPr>
          <p:cNvSpPr txBox="1"/>
          <p:nvPr/>
        </p:nvSpPr>
        <p:spPr>
          <a:xfrm>
            <a:off x="356558" y="603490"/>
            <a:ext cx="587745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II) escrever este número na forma de fração e simplificá-la, se possível, para só então efetuar a divisão do numerador pelo denominador.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57AD531-49EF-384E-58CF-6CBD14EE9B59}"/>
              </a:ext>
            </a:extLst>
          </p:cNvPr>
          <p:cNvSpPr txBox="1"/>
          <p:nvPr/>
        </p:nvSpPr>
        <p:spPr>
          <a:xfrm>
            <a:off x="250136" y="3213556"/>
            <a:ext cx="62771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Assim,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% podem ser representados por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0,2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19F6633-1F11-7352-7C4A-CF642E9E80C8}"/>
              </a:ext>
            </a:extLst>
          </p:cNvPr>
          <p:cNvSpPr txBox="1"/>
          <p:nvPr/>
        </p:nvSpPr>
        <p:spPr>
          <a:xfrm>
            <a:off x="281792" y="3738034"/>
            <a:ext cx="602698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► 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Número decimal representado na forma percentual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Multiplicamos e dividimos o número decimal por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sendo que o divisor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é substituído pelo símbolo %.</a:t>
            </a:r>
          </a:p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Exemplo: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Representar o número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2,23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na forma percentual.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m 21" descr="Desenho de cachorro&#10;&#10;O conteúdo gerado por IA pode estar incorreto.">
            <a:extLst>
              <a:ext uri="{FF2B5EF4-FFF2-40B4-BE49-F238E27FC236}">
                <a16:creationId xmlns:a16="http://schemas.microsoft.com/office/drawing/2014/main" id="{1BB75C75-CAF0-ED63-8787-5034B1293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281" y="1746826"/>
            <a:ext cx="2849628" cy="5069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97712E6F-F508-551D-7BD8-D64B761D8887}"/>
                  </a:ext>
                </a:extLst>
              </p:cNvPr>
              <p:cNvSpPr txBox="1"/>
              <p:nvPr/>
            </p:nvSpPr>
            <p:spPr>
              <a:xfrm>
                <a:off x="6561893" y="2520252"/>
                <a:ext cx="5315096" cy="19276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1.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Observe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32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128</m:t>
                        </m:r>
                      </m:den>
                    </m:f>
                  </m:oMath>
                </a14:m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∙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a) Essa fração corresponde a qual número decimal? Justifique.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b) Qual é a porcentagem que corresponde a essa fração?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97712E6F-F508-551D-7BD8-D64B761D88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1893" y="2520252"/>
                <a:ext cx="5315096" cy="1927644"/>
              </a:xfrm>
              <a:prstGeom prst="rect">
                <a:avLst/>
              </a:prstGeom>
              <a:blipFill>
                <a:blip r:embed="rId3"/>
                <a:stretch>
                  <a:fillRect l="-1491" r="-1491" b="-56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aixaDeTexto 25">
            <a:extLst>
              <a:ext uri="{FF2B5EF4-FFF2-40B4-BE49-F238E27FC236}">
                <a16:creationId xmlns:a16="http://schemas.microsoft.com/office/drawing/2014/main" id="{A3D22897-54A2-7CF2-07C7-010CFE4BD26A}"/>
              </a:ext>
            </a:extLst>
          </p:cNvPr>
          <p:cNvSpPr txBox="1"/>
          <p:nvPr/>
        </p:nvSpPr>
        <p:spPr>
          <a:xfrm>
            <a:off x="6561893" y="5000938"/>
            <a:ext cx="524587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Obtenha frações equivalentes e irredutíveis para cada uma das frações a seguir e expresse-as na forma percentual.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Tela de celular&#10;&#10;O conteúdo gerado por IA pode estar incorreto.">
            <a:extLst>
              <a:ext uri="{FF2B5EF4-FFF2-40B4-BE49-F238E27FC236}">
                <a16:creationId xmlns:a16="http://schemas.microsoft.com/office/drawing/2014/main" id="{3A30EEE4-E542-1C42-2534-12FF79B2BC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465" y="2000321"/>
            <a:ext cx="4226019" cy="120743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680EB31-7ED3-C14F-9DB0-F065B06A1264}"/>
                  </a:ext>
                </a:extLst>
              </p:cNvPr>
              <p:cNvSpPr txBox="1"/>
              <p:nvPr/>
            </p:nvSpPr>
            <p:spPr>
              <a:xfrm>
                <a:off x="6492674" y="752048"/>
                <a:ext cx="5315091" cy="7283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smtClean="0">
                          <a:latin typeface="Cambria Math" panose="02040503050406030204" pitchFamily="18" charset="0"/>
                        </a:rPr>
                        <m:t>2,23</m:t>
                      </m:r>
                      <m:r>
                        <a:rPr lang="pt-BR" sz="2200" i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 100 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2,23∙100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 223 </m:t>
                          </m:r>
                        </m:num>
                        <m:den>
                          <m:r>
                            <a:rPr lang="pt-BR" sz="2200" i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i="0">
                          <a:latin typeface="Cambria Math" panose="02040503050406030204" pitchFamily="18" charset="0"/>
                        </a:rPr>
                        <m:t>=223%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680EB31-7ED3-C14F-9DB0-F065B06A12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2674" y="752048"/>
                <a:ext cx="5315091" cy="7283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947731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E5EFC-E7A4-0F7A-9F1C-14F63BCFA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64AAEC5-3D87-608E-3606-6583A51CD29A}"/>
              </a:ext>
            </a:extLst>
          </p:cNvPr>
          <p:cNvCxnSpPr>
            <a:cxnSpLocks/>
          </p:cNvCxnSpPr>
          <p:nvPr/>
        </p:nvCxnSpPr>
        <p:spPr>
          <a:xfrm>
            <a:off x="6095997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96E8F718-5573-2F08-3159-894219F00786}"/>
              </a:ext>
            </a:extLst>
          </p:cNvPr>
          <p:cNvSpPr txBox="1"/>
          <p:nvPr/>
        </p:nvSpPr>
        <p:spPr>
          <a:xfrm>
            <a:off x="163902" y="612801"/>
            <a:ext cx="593209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Complete adequadamente o quadro, a seguir, com as diferentes representações de um número racional.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EE00BB21-8720-6DFA-BC9B-E3E53B523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395" y="1720797"/>
            <a:ext cx="4035452" cy="2616929"/>
          </a:xfrm>
          <a:prstGeom prst="rect">
            <a:avLst/>
          </a:prstGeom>
        </p:spPr>
      </p:pic>
      <p:pic>
        <p:nvPicPr>
          <p:cNvPr id="8" name="Imagem 7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7D92E4D6-24B0-F3F0-9E5A-26C82CACF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87" y="4641941"/>
            <a:ext cx="5512715" cy="19508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25DED771-76F5-FECA-0123-E5A989F103B5}"/>
                  </a:ext>
                </a:extLst>
              </p:cNvPr>
              <p:cNvSpPr txBox="1"/>
              <p:nvPr/>
            </p:nvSpPr>
            <p:spPr>
              <a:xfrm>
                <a:off x="6200233" y="612801"/>
                <a:ext cx="5725059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Item 1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João comprou uma bicicleta no valor de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$ 1200,00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No momento da compra, conseguiu um desconto de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25%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Qual o número decimal representa o desconto que João ganhou?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(A)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025 		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(C)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(B)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25 		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(D)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25DED771-76F5-FECA-0123-E5A989F10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0233" y="612801"/>
                <a:ext cx="5725059" cy="2462213"/>
              </a:xfrm>
              <a:prstGeom prst="rect">
                <a:avLst/>
              </a:prstGeom>
              <a:blipFill>
                <a:blip r:embed="rId4"/>
                <a:stretch>
                  <a:fillRect l="-1384" t="-1489" r="-1384" b="-44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32102DB0-9E96-44DC-78D5-01F5E66342E1}"/>
                  </a:ext>
                </a:extLst>
              </p:cNvPr>
              <p:cNvSpPr txBox="1"/>
              <p:nvPr/>
            </p:nvSpPr>
            <p:spPr>
              <a:xfrm>
                <a:off x="6200233" y="3189508"/>
                <a:ext cx="5725060" cy="2800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Item 2.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Marcus precisa calcular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36%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do valor de sua conta de cartão de crédito usando a calculadora, mas o botão de porcentagem está quebrado.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 alternativa para fazer esse cálculo seria multiplicar o valor da conta do telefone por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(A)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036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		(C)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(B)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36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		(D)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36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32102DB0-9E96-44DC-78D5-01F5E66342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0233" y="3189508"/>
                <a:ext cx="5725060" cy="2800767"/>
              </a:xfrm>
              <a:prstGeom prst="rect">
                <a:avLst/>
              </a:prstGeom>
              <a:blipFill>
                <a:blip r:embed="rId5"/>
                <a:stretch>
                  <a:fillRect l="-1384" t="-1304" r="-1384" b="-36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73151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8613D-6472-182E-DB84-2D9BB601C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5D9F1BE-C99F-6D2C-58D8-4BD267D7BB4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FE9AB99-700E-5B5A-C701-27A234C44FAD}"/>
                  </a:ext>
                </a:extLst>
              </p:cNvPr>
              <p:cNvSpPr txBox="1"/>
              <p:nvPr/>
            </p:nvSpPr>
            <p:spPr>
              <a:xfrm>
                <a:off x="340658" y="608304"/>
                <a:ext cx="5844989" cy="2800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Item 3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 Uma pessoa comorou uma janela para colocar na sala de sua casa. O preço da janela era de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$ 2500,00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mas, se fosse à vista, o preço seria de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$ 2050,00</m:t>
                    </m:r>
                  </m:oMath>
                </a14:m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Qual é a porcentagem de desconto concedido na compra dessa porta à vista?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(A)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% 		(C)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(B)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% 		(D)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32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FE9AB99-700E-5B5A-C701-27A234C44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58" y="608304"/>
                <a:ext cx="5844989" cy="2800767"/>
              </a:xfrm>
              <a:prstGeom prst="rect">
                <a:avLst/>
              </a:prstGeom>
              <a:blipFill>
                <a:blip r:embed="rId2"/>
                <a:stretch>
                  <a:fillRect l="-1356" t="-1307" r="-1356" b="-37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Interface gráfica do usuário, Texto, Site&#10;&#10;O conteúdo gerado por IA pode estar incorreto.">
            <a:extLst>
              <a:ext uri="{FF2B5EF4-FFF2-40B4-BE49-F238E27FC236}">
                <a16:creationId xmlns:a16="http://schemas.microsoft.com/office/drawing/2014/main" id="{79DC12A2-09BA-1E6F-3471-79ED6A0E7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45" y="3448930"/>
            <a:ext cx="4428942" cy="89878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9E276C1-81EC-BDA8-402D-2DA9411E166C}"/>
              </a:ext>
            </a:extLst>
          </p:cNvPr>
          <p:cNvSpPr txBox="1"/>
          <p:nvPr/>
        </p:nvSpPr>
        <p:spPr>
          <a:xfrm>
            <a:off x="218537" y="4449127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FENÔMENOS OU EXPERIMENTOS ALEATÓRIOS</a:t>
            </a:r>
          </a:p>
          <a:p>
            <a:pPr algn="ctr"/>
            <a:endParaRPr lang="pt-BR" sz="2200" b="1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Observe a situação: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D3A5716-06B4-5FBC-C47A-103B646C6D69}"/>
              </a:ext>
            </a:extLst>
          </p:cNvPr>
          <p:cNvSpPr txBox="1"/>
          <p:nvPr/>
        </p:nvSpPr>
        <p:spPr>
          <a:xfrm>
            <a:off x="6420422" y="1116135"/>
            <a:ext cx="5484117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Karla e Otávio são irmãos e estão discutindo quem se sentará no banco da frente com o pai. Para decidir qual dos dois filhos ocupará esse lugar, o pai deles jogou uma moeda para cima e disse: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5BA10D2-1C2B-2148-1B3C-944739B27FB8}"/>
              </a:ext>
            </a:extLst>
          </p:cNvPr>
          <p:cNvSpPr txBox="1"/>
          <p:nvPr/>
        </p:nvSpPr>
        <p:spPr>
          <a:xfrm>
            <a:off x="6272426" y="3243319"/>
            <a:ext cx="56704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“Se der cara, Karla irá na frente; se der coroa, Otávio ocupará esse lugar”.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5B02E7B-5537-576C-600A-41ADAB59CADE}"/>
              </a:ext>
            </a:extLst>
          </p:cNvPr>
          <p:cNvSpPr txBox="1"/>
          <p:nvPr/>
        </p:nvSpPr>
        <p:spPr>
          <a:xfrm>
            <a:off x="6420422" y="4543414"/>
            <a:ext cx="5670427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aí, qual dos dois irmãos tem mais chance de ocupar o tão disputado lugar?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Para verificar quem tem mais chances de ganhar, precisamos entender alguns conceitos importantes.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6080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>
            <a:extLst>
              <a:ext uri="{FF2B5EF4-FFF2-40B4-BE49-F238E27FC236}">
                <a16:creationId xmlns:a16="http://schemas.microsoft.com/office/drawing/2014/main" id="{256E0081-D3F4-C707-FE67-72122CBE8921}"/>
              </a:ext>
            </a:extLst>
          </p:cNvPr>
          <p:cNvSpPr txBox="1"/>
          <p:nvPr/>
        </p:nvSpPr>
        <p:spPr>
          <a:xfrm>
            <a:off x="255664" y="606152"/>
            <a:ext cx="57417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– Experimento Aleatório</a:t>
            </a:r>
          </a:p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uma ação cujo resultado </a:t>
            </a:r>
            <a:r>
              <a:rPr lang="pt-BR" sz="2200" b="1" i="0" u="none" strike="noStrike" baseline="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pode ser previsto com certeza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mesmo que todas as possibilidades sejam conhecidas.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D458930-3641-3B06-33BC-35CF27BDFD43}"/>
              </a:ext>
            </a:extLst>
          </p:cNvPr>
          <p:cNvSpPr txBox="1"/>
          <p:nvPr/>
        </p:nvSpPr>
        <p:spPr>
          <a:xfrm>
            <a:off x="255664" y="2617976"/>
            <a:ext cx="56704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• Jogar uma moeda	 • Lançar um dado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• Sortear um nome em uma urna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84EB2CB-71AF-7F39-21AB-8D1002272FB0}"/>
              </a:ext>
            </a:extLst>
          </p:cNvPr>
          <p:cNvSpPr txBox="1"/>
          <p:nvPr/>
        </p:nvSpPr>
        <p:spPr>
          <a:xfrm>
            <a:off x="269787" y="1940867"/>
            <a:ext cx="56563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Alguns exemplos de experimentos aleatórios são: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3300A7B-68DE-9BEB-4742-507659CDB2EB}"/>
              </a:ext>
            </a:extLst>
          </p:cNvPr>
          <p:cNvSpPr txBox="1"/>
          <p:nvPr/>
        </p:nvSpPr>
        <p:spPr>
          <a:xfrm>
            <a:off x="6265909" y="832872"/>
            <a:ext cx="543303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2º – </a:t>
            </a:r>
            <a:r>
              <a:rPr lang="pt-BR" sz="2200" b="1" i="1" u="none" strike="noStrike" baseline="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Amostral (S)</a:t>
            </a:r>
          </a:p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Conjunto de </a:t>
            </a:r>
            <a:r>
              <a:rPr lang="pt-BR" sz="22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 os resultados possíveis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um experimento aleatório. Representado pela letra </a:t>
            </a:r>
            <a:r>
              <a:rPr lang="pt-BR" sz="22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por chaves {}.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8C7D41F-B41E-6099-02FF-D2E4EF54B375}"/>
              </a:ext>
            </a:extLst>
          </p:cNvPr>
          <p:cNvSpPr txBox="1"/>
          <p:nvPr/>
        </p:nvSpPr>
        <p:spPr>
          <a:xfrm>
            <a:off x="255664" y="3275582"/>
            <a:ext cx="5741724" cy="340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5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Mesmo quando os resultados são imprevisíveis se repetimos os processos várias vezes, podemos identificar a chance de cada resultado possível em fenômenos aleatórios.</a:t>
            </a:r>
          </a:p>
          <a:p>
            <a:pPr algn="just"/>
            <a:r>
              <a:rPr lang="pt-BR" sz="21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isso, precisamos saber qual é o conjunto de todos os </a:t>
            </a:r>
            <a:r>
              <a:rPr lang="pt-BR" sz="215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possíveis resultados</a:t>
            </a:r>
            <a:r>
              <a:rPr lang="pt-BR" sz="21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um experimento aleatório, ou seja, precisamos saber o que é </a:t>
            </a:r>
            <a:r>
              <a:rPr lang="pt-BR" sz="21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amostral </a:t>
            </a:r>
            <a:r>
              <a:rPr lang="pt-BR" sz="21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o </a:t>
            </a:r>
            <a:r>
              <a:rPr lang="pt-BR" sz="21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5404C9C-BD20-6911-931A-70E2AECAB4F7}"/>
                  </a:ext>
                </a:extLst>
              </p:cNvPr>
              <p:cNvSpPr txBox="1"/>
              <p:nvPr/>
            </p:nvSpPr>
            <p:spPr>
              <a:xfrm>
                <a:off x="6265909" y="2796456"/>
                <a:ext cx="5573509" cy="33091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150" b="1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Exemplo 1:</a:t>
                </a:r>
                <a:br>
                  <a:rPr lang="pt-BR" sz="215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</a:br>
                <a:r>
                  <a:rPr lang="pt-BR" sz="2150" u="sng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Experimento</a:t>
                </a:r>
                <a:r>
                  <a:rPr lang="pt-BR" sz="215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: lançar uma moeda.</a:t>
                </a:r>
                <a:br>
                  <a:rPr lang="pt-BR" sz="215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</a:br>
                <a:r>
                  <a:rPr lang="pt-BR" sz="215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Espaço amostral: </a:t>
                </a:r>
                <a14:m>
                  <m:oMath xmlns:m="http://schemas.openxmlformats.org/officeDocument/2006/math">
                    <m:r>
                      <a:rPr lang="pt-BR" sz="215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𝑆</m:t>
                    </m:r>
                    <m:r>
                      <a:rPr lang="pt-BR" sz="215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dPr>
                      <m:e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𝑐𝑎𝑟𝑎</m:t>
                        </m:r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,</m:t>
                        </m:r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𝑐𝑜𝑟𝑜𝑎</m:t>
                        </m:r>
                      </m:e>
                    </m:d>
                  </m:oMath>
                </a14:m>
                <a:endParaRPr lang="pt-BR" sz="215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15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150" b="1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Exemplo 2:</a:t>
                </a:r>
                <a:br>
                  <a:rPr lang="pt-BR" sz="215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</a:br>
                <a:r>
                  <a:rPr lang="pt-BR" sz="2150" u="sng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Experimento</a:t>
                </a:r>
                <a:r>
                  <a:rPr lang="pt-BR" sz="215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: jogar um dado de seis faces.</a:t>
                </a:r>
                <a:br>
                  <a:rPr lang="pt-BR" sz="215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</a:br>
                <a:r>
                  <a:rPr lang="pt-BR" sz="215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Espaço amostral: </a:t>
                </a:r>
                <a14:m>
                  <m:oMath xmlns:m="http://schemas.openxmlformats.org/officeDocument/2006/math">
                    <m:r>
                      <a:rPr lang="pt-BR" sz="215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𝑆</m:t>
                    </m:r>
                    <m:r>
                      <a:rPr lang="pt-BR" sz="215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dPr>
                      <m:e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1, </m:t>
                        </m:r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2, </m:t>
                        </m:r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3, </m:t>
                        </m:r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4, </m:t>
                        </m:r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5, </m:t>
                        </m:r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15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6</m:t>
                        </m:r>
                      </m:e>
                    </m:d>
                  </m:oMath>
                </a14:m>
                <a:endParaRPr lang="pt-BR" sz="215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5404C9C-BD20-6911-931A-70E2AECAB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909" y="2796456"/>
                <a:ext cx="5573509" cy="3309111"/>
              </a:xfrm>
              <a:prstGeom prst="rect">
                <a:avLst/>
              </a:prstGeom>
              <a:blipFill>
                <a:blip r:embed="rId2"/>
                <a:stretch>
                  <a:fillRect l="-1422" t="-737" b="-11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93930EF5-A227-3222-CC3F-2A56584062E9}"/>
              </a:ext>
            </a:extLst>
          </p:cNvPr>
          <p:cNvCxnSpPr>
            <a:cxnSpLocks/>
          </p:cNvCxnSpPr>
          <p:nvPr/>
        </p:nvCxnSpPr>
        <p:spPr>
          <a:xfrm>
            <a:off x="6096846" y="718330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60025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9976F-B083-F1EE-01B1-D989B77BA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3708EA7-D05D-4660-6B0A-825AF3456146}"/>
              </a:ext>
            </a:extLst>
          </p:cNvPr>
          <p:cNvCxnSpPr>
            <a:cxnSpLocks/>
          </p:cNvCxnSpPr>
          <p:nvPr/>
        </p:nvCxnSpPr>
        <p:spPr>
          <a:xfrm>
            <a:off x="6222351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4EC72322-85F9-02F9-236C-5C13F327E74C}"/>
                  </a:ext>
                </a:extLst>
              </p:cNvPr>
              <p:cNvSpPr txBox="1"/>
              <p:nvPr/>
            </p:nvSpPr>
            <p:spPr>
              <a:xfrm>
                <a:off x="421384" y="727295"/>
                <a:ext cx="5674616" cy="5509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solidFill>
                      <a:srgbClr val="0066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3º – </a:t>
                </a:r>
                <a:r>
                  <a:rPr lang="pt-BR" sz="2200" b="1" i="1" u="none" strike="noStrike" baseline="0" dirty="0">
                    <a:solidFill>
                      <a:srgbClr val="0066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Evento</a:t>
                </a:r>
              </a:p>
              <a:p>
                <a:pPr algn="just"/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É uma parte do espaço amostral, ou seja, o </a:t>
                </a:r>
                <a:r>
                  <a:rPr lang="pt-BR" sz="2200" b="1" i="1" u="none" strike="noStrike" baseline="0" dirty="0">
                    <a:solidFill>
                      <a:srgbClr val="0066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resultado ou o conjunto de resultados que nos interessa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observar.</a:t>
                </a:r>
                <a:endParaRPr lang="pt-BR" sz="2200" b="1" i="0" u="none" strike="noStrike" baseline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1" i="0" u="none" strike="noStrike" baseline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Exemplo 1:</a:t>
                </a:r>
              </a:p>
              <a:p>
                <a:pPr/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No lançamento de uma moeda </a:t>
                </a:r>
                <a:r>
                  <a:rPr lang="pt-BR" sz="2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o </a:t>
                </a:r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evento</a:t>
                </a:r>
                <a:r>
                  <a:rPr lang="pt-BR" sz="2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“sair coroa” é:</a:t>
                </a:r>
                <a:b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𝑐𝑜𝑟𝑜𝑎</m:t>
                          </m:r>
                        </m:e>
                      </m:d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pt-BR" sz="2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:r>
                  <a:rPr lang="pt-BR" sz="2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Exemplo 2:</a:t>
                </a:r>
                <a:b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No lançamento de um dado, o evento </a:t>
                </a:r>
                <a:r>
                  <a:rPr lang="pt-BR" sz="2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“sair um número par”</a:t>
                </a:r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é:</a:t>
                </a:r>
                <a:b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𝑓𝑎𝑐𝑒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2 , 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𝑓𝑎𝑐𝑒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4 , 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𝑓𝑎𝑐𝑒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6</m:t>
                          </m:r>
                        </m:e>
                      </m:d>
                      <m:r>
                        <a:rPr lang="pt-BR" sz="22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4EC72322-85F9-02F9-236C-5C13F327E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384" y="727295"/>
                <a:ext cx="5674616" cy="5509200"/>
              </a:xfrm>
              <a:prstGeom prst="rect">
                <a:avLst/>
              </a:prstGeom>
              <a:blipFill>
                <a:blip r:embed="rId2"/>
                <a:stretch>
                  <a:fillRect l="-1396" t="-553" r="-13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70AF318-28E9-BB17-1888-1B74EDF378B0}"/>
                  </a:ext>
                </a:extLst>
              </p:cNvPr>
              <p:cNvSpPr txBox="1"/>
              <p:nvPr/>
            </p:nvSpPr>
            <p:spPr>
              <a:xfrm>
                <a:off x="6285104" y="727295"/>
                <a:ext cx="5664850" cy="4154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Desta forma, já conseguimos identificar qual dos dois irmãos tem mais chance de ocupar o lugar na frente do carro.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Observe:</a:t>
                </a:r>
              </a:p>
              <a:p>
                <a:pPr algn="just"/>
                <a:r>
                  <a:rPr lang="pt-BR" sz="2200" b="0" i="0" u="sng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Experimento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: lançar uma moeda.</a:t>
                </a:r>
              </a:p>
              <a:p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Espaço amostral: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S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cara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 ,</m:t>
                        </m:r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coroa</m:t>
                        </m:r>
                      </m:e>
                    </m:d>
                  </m:oMath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Evento </a:t>
                </a:r>
                <a:r>
                  <a:rPr lang="pt-BR" sz="2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“sair coroa”</a:t>
                </a:r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>
                            <a:latin typeface="Cambria Math" panose="02040503050406030204" pitchFamily="18" charset="0"/>
                          </a:rPr>
                          <m:t>coroa</m:t>
                        </m:r>
                      </m:e>
                    </m:d>
                  </m:oMath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Assim, temos uma possibilidade (evento) de duas (espaço amostral), ou seja,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𝒆𝒎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Portanto, ambos têm a mesma chance de se sentar no banco da frente do carro. </a:t>
                </a:r>
              </a:p>
              <a:p>
                <a:pPr algn="just"/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70AF318-28E9-BB17-1888-1B74EDF37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104" y="727295"/>
                <a:ext cx="5664850" cy="4154984"/>
              </a:xfrm>
              <a:prstGeom prst="rect">
                <a:avLst/>
              </a:prstGeom>
              <a:blipFill>
                <a:blip r:embed="rId3"/>
                <a:stretch>
                  <a:fillRect l="-1399" t="-733" r="-13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9280E67B-75F1-5220-BE33-1EC94385F7EA}"/>
              </a:ext>
            </a:extLst>
          </p:cNvPr>
          <p:cNvSpPr txBox="1"/>
          <p:nvPr/>
        </p:nvSpPr>
        <p:spPr>
          <a:xfrm>
            <a:off x="6285104" y="4449701"/>
            <a:ext cx="5601250" cy="210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 se quiséssemos descobrir qual é a chance de sair uma face par ao lançar um dado? </a:t>
            </a:r>
            <a:endParaRPr lang="pt-BR" sz="2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Para isso, precisamos calcular probabilidades! </a:t>
            </a:r>
            <a:endParaRPr lang="pt-BR" sz="2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23676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3EA7D-AA36-48F8-22B3-49F4E9B66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93E8D30E-056C-A781-80F8-55E5850F526C}"/>
              </a:ext>
            </a:extLst>
          </p:cNvPr>
          <p:cNvSpPr txBox="1"/>
          <p:nvPr/>
        </p:nvSpPr>
        <p:spPr>
          <a:xfrm>
            <a:off x="208728" y="684509"/>
            <a:ext cx="1177454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PROBABILIDADE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Probabilidade é a medida da </a:t>
            </a:r>
            <a:r>
              <a:rPr lang="pt-BR" sz="2200" b="1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possibilidade</a:t>
            </a:r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 um resultado específico dentro de um conjunto de resultados possíveis.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Quando identificamos o espaço amostral e o evento, podemos encontrar a probabilidade de o evento ocorrer em relação ao espaço amostral.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E35427F-685F-1B39-11F0-3118B085D3FF}"/>
              </a:ext>
            </a:extLst>
          </p:cNvPr>
          <p:cNvSpPr txBox="1"/>
          <p:nvPr/>
        </p:nvSpPr>
        <p:spPr>
          <a:xfrm>
            <a:off x="208728" y="2428017"/>
            <a:ext cx="1170536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Observe o caso do lançamento de um dado de seis faces: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2770F4C-87FA-5931-9F7B-3335D635C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06" y="3540381"/>
            <a:ext cx="2864837" cy="17348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8EA4A8F1-C426-C2B4-42BD-C67DE75CFDB0}"/>
                  </a:ext>
                </a:extLst>
              </p:cNvPr>
              <p:cNvSpPr txBox="1"/>
              <p:nvPr/>
            </p:nvSpPr>
            <p:spPr>
              <a:xfrm>
                <a:off x="3142743" y="2810351"/>
                <a:ext cx="8597156" cy="31949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Desta forma, temos: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u="sng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Experimento</a:t>
                </a: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: jogar um dado de seis faces.</a:t>
                </a:r>
                <a:b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</a:b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Espaço amostral: </a:t>
                </a:r>
                <a:endParaRPr lang="pt-BR" sz="2200" kern="0" dirty="0"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ArialNarrow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 kern="0" dirty="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𝑆</m:t>
                      </m:r>
                      <m:r>
                        <a:rPr lang="pt-BR" sz="2200" i="1" kern="0" dirty="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={</m:t>
                      </m:r>
                      <m:r>
                        <a:rPr lang="pt-BR" sz="2200" i="1" kern="0" dirty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𝑓𝑎𝑐𝑒</m:t>
                      </m:r>
                      <m:r>
                        <a:rPr lang="pt-BR" sz="2200" i="1" kern="0" dirty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1,  </m:t>
                      </m:r>
                      <m:r>
                        <a:rPr lang="pt-BR" sz="2200" i="1" kern="0" dirty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𝑓𝑎𝑐𝑒</m:t>
                      </m:r>
                      <m:r>
                        <a:rPr lang="pt-BR" sz="2200" i="1" kern="0" dirty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2,  </m:t>
                      </m:r>
                      <m:r>
                        <a:rPr lang="pt-BR" sz="2200" i="1" kern="0" dirty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𝑓𝑎𝑐𝑒</m:t>
                      </m:r>
                      <m:r>
                        <a:rPr lang="pt-BR" sz="2200" i="1" kern="0" dirty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3,  </m:t>
                      </m:r>
                      <m:r>
                        <a:rPr lang="pt-BR" sz="2200" i="1" kern="0" dirty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𝑓𝑎𝑐𝑒</m:t>
                      </m:r>
                      <m:r>
                        <a:rPr lang="pt-BR" sz="2200" i="1" kern="0" dirty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4,  </m:t>
                      </m:r>
                      <m:r>
                        <a:rPr lang="pt-BR" sz="2200" i="1" kern="0" dirty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𝑓𝑎𝑐𝑒</m:t>
                      </m:r>
                      <m:r>
                        <a:rPr lang="pt-BR" sz="2200" i="1" kern="0" dirty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5,  </m:t>
                      </m:r>
                      <m:r>
                        <a:rPr lang="pt-BR" sz="2200" i="1" kern="0" dirty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𝑓𝑎𝑐𝑒</m:t>
                      </m:r>
                      <m:r>
                        <a:rPr lang="pt-BR" sz="2200" i="1" kern="0" dirty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6}</m:t>
                      </m:r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Evento </a:t>
                </a:r>
                <a:r>
                  <a:rPr lang="pt-BR" sz="2200" i="1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“sair face par”</a:t>
                </a: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𝐸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dPr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2,  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4,  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6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Assim, temos três possibilidades (evento) de seis (espaço amostral), ou seja, </a:t>
                </a:r>
                <a14:m>
                  <m:oMath xmlns:m="http://schemas.openxmlformats.org/officeDocument/2006/math">
                    <m:r>
                      <a:rPr lang="pt-BR" sz="2200" b="1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𝟑</m:t>
                    </m:r>
                    <m:r>
                      <a:rPr lang="pt-BR" sz="2200" b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 </m:t>
                    </m:r>
                    <m:r>
                      <a:rPr lang="pt-BR" sz="2200" b="1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𝐝𝐞</m:t>
                    </m:r>
                    <m:r>
                      <a:rPr lang="pt-BR" sz="2200" b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 </m:t>
                    </m:r>
                    <m:r>
                      <a:rPr lang="pt-BR" sz="2200" b="1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𝟔</m:t>
                    </m:r>
                  </m:oMath>
                </a14:m>
                <a:r>
                  <a:rPr lang="pt-BR" sz="2200" kern="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8EA4A8F1-C426-C2B4-42BD-C67DE75CF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2743" y="2810351"/>
                <a:ext cx="8597156" cy="3194914"/>
              </a:xfrm>
              <a:prstGeom prst="rect">
                <a:avLst/>
              </a:prstGeom>
              <a:blipFill>
                <a:blip r:embed="rId3"/>
                <a:stretch>
                  <a:fillRect l="-922" t="-763" r="-922" b="-324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720786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4EF60-5D9B-6293-88F1-311CB268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>
            <a:extLst>
              <a:ext uri="{FF2B5EF4-FFF2-40B4-BE49-F238E27FC236}">
                <a16:creationId xmlns:a16="http://schemas.microsoft.com/office/drawing/2014/main" id="{867CD1AA-55B1-C0E9-4E96-82A8B9419AC9}"/>
              </a:ext>
            </a:extLst>
          </p:cNvPr>
          <p:cNvSpPr txBox="1"/>
          <p:nvPr/>
        </p:nvSpPr>
        <p:spPr>
          <a:xfrm>
            <a:off x="376518" y="5990085"/>
            <a:ext cx="1140310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Ou seja, a probabilidade de sair uma face par ao lançar um dado é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511DA1A-F51C-FA08-262D-DBC4894CB0D2}"/>
                  </a:ext>
                </a:extLst>
              </p:cNvPr>
              <p:cNvSpPr txBox="1"/>
              <p:nvPr/>
            </p:nvSpPr>
            <p:spPr>
              <a:xfrm>
                <a:off x="376518" y="652471"/>
                <a:ext cx="11250706" cy="353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Matematicamente, podemos expressar essas possibilidades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(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𝑃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)</m:t>
                    </m:r>
                  </m:oMath>
                </a14:m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em forma de uma razão (fração). Observe: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𝑃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𝑛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º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𝑑𝑒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𝑒𝑙𝑒𝑚𝑒𝑛𝑡𝑜𝑠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𝑑𝑜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𝑒𝑣𝑒𝑛𝑡𝑜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𝑛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º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𝑑𝑒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𝑒𝑙𝑒𝑚𝑒𝑛𝑡𝑜𝑠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𝑑𝑜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𝑒𝑠𝑝𝑎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ç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𝑜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𝑎𝑚𝑜𝑠𝑡𝑟𝑎𝑙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Para o experimento do lançamento de um dado e o evento </a:t>
                </a:r>
                <a:r>
                  <a:rPr lang="pt-BR" sz="2200" i="1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“sair face par”</a:t>
                </a:r>
                <a:r>
                  <a:rPr lang="pt-BR" sz="2200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, temos: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𝑃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3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6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i="1" kern="0" dirty="0"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Como a probabilidade é de três para seis, e é representada em forma de fração, podemos representá-la como:</a:t>
                </a:r>
                <a:endParaRPr lang="pt-BR" sz="2200" kern="100" dirty="0">
                  <a:effectLst/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511DA1A-F51C-FA08-262D-DBC4894CB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18" y="652471"/>
                <a:ext cx="11250706" cy="3531288"/>
              </a:xfrm>
              <a:prstGeom prst="rect">
                <a:avLst/>
              </a:prstGeom>
              <a:blipFill>
                <a:blip r:embed="rId2"/>
                <a:stretch>
                  <a:fillRect l="-705" t="-1036" r="-705" b="-27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635B651D-9B38-1309-6F74-19BFDC9382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2944961"/>
                  </p:ext>
                </p:extLst>
              </p:nvPr>
            </p:nvGraphicFramePr>
            <p:xfrm>
              <a:off x="2198556" y="4183759"/>
              <a:ext cx="8469445" cy="167745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89744">
                      <a:extLst>
                        <a:ext uri="{9D8B030D-6E8A-4147-A177-3AD203B41FA5}">
                          <a16:colId xmlns:a16="http://schemas.microsoft.com/office/drawing/2014/main" val="3091081870"/>
                        </a:ext>
                      </a:extLst>
                    </a:gridCol>
                    <a:gridCol w="1739432">
                      <a:extLst>
                        <a:ext uri="{9D8B030D-6E8A-4147-A177-3AD203B41FA5}">
                          <a16:colId xmlns:a16="http://schemas.microsoft.com/office/drawing/2014/main" val="2511618411"/>
                        </a:ext>
                      </a:extLst>
                    </a:gridCol>
                    <a:gridCol w="1921221">
                      <a:extLst>
                        <a:ext uri="{9D8B030D-6E8A-4147-A177-3AD203B41FA5}">
                          <a16:colId xmlns:a16="http://schemas.microsoft.com/office/drawing/2014/main" val="2452924789"/>
                        </a:ext>
                      </a:extLst>
                    </a:gridCol>
                    <a:gridCol w="1433261">
                      <a:extLst>
                        <a:ext uri="{9D8B030D-6E8A-4147-A177-3AD203B41FA5}">
                          <a16:colId xmlns:a16="http://schemas.microsoft.com/office/drawing/2014/main" val="4116189552"/>
                        </a:ext>
                      </a:extLst>
                    </a:gridCol>
                    <a:gridCol w="2085787">
                      <a:extLst>
                        <a:ext uri="{9D8B030D-6E8A-4147-A177-3AD203B41FA5}">
                          <a16:colId xmlns:a16="http://schemas.microsoft.com/office/drawing/2014/main" val="1938391239"/>
                        </a:ext>
                      </a:extLst>
                    </a:gridCol>
                  </a:tblGrid>
                  <a:tr h="8437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b="1" i="1" ker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Fração</a:t>
                          </a:r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CE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b="1" i="1" ker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Fração irredutível</a:t>
                          </a:r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CE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b="1" i="1" ker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Fração centesimal</a:t>
                          </a:r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CE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b="1" i="1" ker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Número decimal</a:t>
                          </a:r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CE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b="1" i="1" ker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Porcentagem</a:t>
                          </a:r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CEE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7524421"/>
                      </a:ext>
                    </a:extLst>
                  </a:tr>
                  <a:tr h="4660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Narrow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Narrow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Narrow"/>
                                      </a:rPr>
                                      <m:t> 6 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Narrow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Narrow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Narrow"/>
                                      </a:rPr>
                                      <m:t> 2 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Narrow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Narrow"/>
                                      </a:rPr>
                                      <m:t>50</m:t>
                                    </m:r>
                                  </m:num>
                                  <m:den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ArialNarrow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ArialNarrow"/>
                                  </a:rPr>
                                  <m:t>0,50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50%</m:t>
                                </m:r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432992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635B651D-9B38-1309-6F74-19BFDC9382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2944961"/>
                  </p:ext>
                </p:extLst>
              </p:nvPr>
            </p:nvGraphicFramePr>
            <p:xfrm>
              <a:off x="2198556" y="4183759"/>
              <a:ext cx="8469445" cy="167745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89744">
                      <a:extLst>
                        <a:ext uri="{9D8B030D-6E8A-4147-A177-3AD203B41FA5}">
                          <a16:colId xmlns:a16="http://schemas.microsoft.com/office/drawing/2014/main" val="3091081870"/>
                        </a:ext>
                      </a:extLst>
                    </a:gridCol>
                    <a:gridCol w="1739432">
                      <a:extLst>
                        <a:ext uri="{9D8B030D-6E8A-4147-A177-3AD203B41FA5}">
                          <a16:colId xmlns:a16="http://schemas.microsoft.com/office/drawing/2014/main" val="2511618411"/>
                        </a:ext>
                      </a:extLst>
                    </a:gridCol>
                    <a:gridCol w="1921221">
                      <a:extLst>
                        <a:ext uri="{9D8B030D-6E8A-4147-A177-3AD203B41FA5}">
                          <a16:colId xmlns:a16="http://schemas.microsoft.com/office/drawing/2014/main" val="2452924789"/>
                        </a:ext>
                      </a:extLst>
                    </a:gridCol>
                    <a:gridCol w="1433261">
                      <a:extLst>
                        <a:ext uri="{9D8B030D-6E8A-4147-A177-3AD203B41FA5}">
                          <a16:colId xmlns:a16="http://schemas.microsoft.com/office/drawing/2014/main" val="4116189552"/>
                        </a:ext>
                      </a:extLst>
                    </a:gridCol>
                    <a:gridCol w="2085787">
                      <a:extLst>
                        <a:ext uri="{9D8B030D-6E8A-4147-A177-3AD203B41FA5}">
                          <a16:colId xmlns:a16="http://schemas.microsoft.com/office/drawing/2014/main" val="1938391239"/>
                        </a:ext>
                      </a:extLst>
                    </a:gridCol>
                  </a:tblGrid>
                  <a:tr h="8437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b="1" i="1" ker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Fração</a:t>
                          </a:r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CE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b="1" i="1" ker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Fração irredutível</a:t>
                          </a:r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CE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b="1" i="1" ker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Fração centesimal</a:t>
                          </a:r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CE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b="1" i="1" ker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Número decimal</a:t>
                          </a:r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CE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b="1" i="1" ker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Porcentagem</a:t>
                          </a:r>
                          <a:endParaRPr lang="pt-BR" sz="2200" kern="10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CEE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7524421"/>
                      </a:ext>
                    </a:extLst>
                  </a:tr>
                  <a:tr h="83375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72" t="-102920" r="-557075" b="-14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4476" t="-102920" r="-312937" b="-14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8413" t="-102920" r="-184127" b="-14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46383" t="-102920" r="-146809" b="-14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5831" t="-102920" r="-583" b="-1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4329925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287421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40FA2-C731-71CE-4661-9CB4231CC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Ícone&#10;&#10;O conteúdo gerado por IA pode estar incorreto.">
            <a:extLst>
              <a:ext uri="{FF2B5EF4-FFF2-40B4-BE49-F238E27FC236}">
                <a16:creationId xmlns:a16="http://schemas.microsoft.com/office/drawing/2014/main" id="{4346F829-2A87-E50C-AD22-17B7721E3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42" y="420389"/>
            <a:ext cx="2440324" cy="44030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15C4FAE-B242-DC12-0DFA-EF4A5CE435EB}"/>
              </a:ext>
            </a:extLst>
          </p:cNvPr>
          <p:cNvSpPr txBox="1"/>
          <p:nvPr/>
        </p:nvSpPr>
        <p:spPr>
          <a:xfrm>
            <a:off x="259740" y="885617"/>
            <a:ext cx="1174247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Um dado comum, com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faces numeradas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será lançado.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Qual é o experimento aleatório?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Qual é o espaço amostral?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c) Escreva dois exemplos de eventos possíveis.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d) O número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faz parte do espaço amostral? Justifique.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3B49F5B-F7CB-646A-BC02-B6F5770F4E07}"/>
              </a:ext>
            </a:extLst>
          </p:cNvPr>
          <p:cNvSpPr txBox="1"/>
          <p:nvPr/>
        </p:nvSpPr>
        <p:spPr>
          <a:xfrm>
            <a:off x="259740" y="2670721"/>
            <a:ext cx="1156470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Em uma urna há cinco cartões com as letras: A, E, I, O e U. Um cartão será sorteado aleatoriamente.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Qual é o espaço amostral?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Qual é a probabilidade do evento “sair a vogal A” acontecer?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c) O evento “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sair uma consoante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” faz parte do espaço amostral? Por quê?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81315E0-F857-4EBA-7B9C-48C3F391A8FC}"/>
              </a:ext>
            </a:extLst>
          </p:cNvPr>
          <p:cNvSpPr txBox="1"/>
          <p:nvPr/>
        </p:nvSpPr>
        <p:spPr>
          <a:xfrm>
            <a:off x="259740" y="4455825"/>
            <a:ext cx="115647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Em uma caixa há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bolas vermelhas,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bolas rosa 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bola azul. Uma bola será retirada ao acaso.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Qual é o experimento?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Liste o espaço amostral com as cores possíveis.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c) Qual seria um exemplo de evento?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d) O que não pode acontecer nesse experimento?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536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7A474-0F3D-EFAE-63DC-EC4D9CEF6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FDAE2AB-C710-BE61-BC7C-2677562F8A53}"/>
              </a:ext>
            </a:extLst>
          </p:cNvPr>
          <p:cNvSpPr txBox="1"/>
          <p:nvPr/>
        </p:nvSpPr>
        <p:spPr>
          <a:xfrm>
            <a:off x="208567" y="2779007"/>
            <a:ext cx="1177486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Em uma urna há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bolas da cor amarela,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vermelhas 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laranjas. Calcule a probabilidade de retirarmos aleatoriamente uma bola da cor: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amarela.                     b) vermelha.                  c) laranja.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3F44AFC-260C-D577-5C9E-19C02295A8CC}"/>
              </a:ext>
            </a:extLst>
          </p:cNvPr>
          <p:cNvSpPr txBox="1"/>
          <p:nvPr/>
        </p:nvSpPr>
        <p:spPr>
          <a:xfrm>
            <a:off x="208567" y="4089260"/>
            <a:ext cx="117006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9.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Cátia fez uma pesquisa com a turma do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º ano e organizou os dados obtidos em uma tabela.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FA0512-4874-15F0-FCFA-720416C6ECC4}"/>
              </a:ext>
            </a:extLst>
          </p:cNvPr>
          <p:cNvSpPr txBox="1"/>
          <p:nvPr/>
        </p:nvSpPr>
        <p:spPr>
          <a:xfrm>
            <a:off x="5407979" y="4871883"/>
            <a:ext cx="627291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 acordo com a tabela, qual é a probabilidade de Cátia sortear: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uma pessoa dessa turma que use óculos?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um menino?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Tela de celular&#10;&#10;O conteúdo gerado por IA pode estar incorreto.">
            <a:extLst>
              <a:ext uri="{FF2B5EF4-FFF2-40B4-BE49-F238E27FC236}">
                <a16:creationId xmlns:a16="http://schemas.microsoft.com/office/drawing/2014/main" id="{CA16EE7D-CE40-6D44-49DC-60F52E5AC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09" y="5060958"/>
            <a:ext cx="4658375" cy="12574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BC45E2C-07E1-35E8-C97A-180C46767E77}"/>
              </a:ext>
            </a:extLst>
          </p:cNvPr>
          <p:cNvSpPr txBox="1"/>
          <p:nvPr/>
        </p:nvSpPr>
        <p:spPr>
          <a:xfrm>
            <a:off x="293136" y="539567"/>
            <a:ext cx="1153153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Uma roleta está dividida igualmente em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partes, com as cores: vermelho, azul, amarelo e verde. De acordo com essa situação, responda: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Qual é o espaço amostral?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Qual seria um exemplo de evento com apenas um elemento?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c) Dê um exemplo de evento com dois elementos.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d) Dê um exemplo de evento impossível.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6526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C3AD8482-D12C-EB04-1DC4-9898525B5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41" y="663250"/>
            <a:ext cx="4884858" cy="201635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2BF76948-4A0E-50FD-527D-38E9F37AC204}"/>
              </a:ext>
            </a:extLst>
          </p:cNvPr>
          <p:cNvSpPr txBox="1"/>
          <p:nvPr/>
        </p:nvSpPr>
        <p:spPr>
          <a:xfrm>
            <a:off x="263840" y="2671032"/>
            <a:ext cx="539709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Item 1.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Ronaldo comprou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números de uma rifa, de um total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120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números.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Qual é a chance de Ronaldo ganhar a rifa?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% 		 (B)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(C) </a:t>
            </a: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(D)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32AA8D1-A7D3-70D6-D3B4-9EA09C493A3B}"/>
              </a:ext>
            </a:extLst>
          </p:cNvPr>
          <p:cNvCxnSpPr>
            <a:cxnSpLocks/>
          </p:cNvCxnSpPr>
          <p:nvPr/>
        </p:nvCxnSpPr>
        <p:spPr>
          <a:xfrm>
            <a:off x="5892243" y="70936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37C8FE24-6AA2-E8C9-8972-E11A90C09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105" y="4794690"/>
            <a:ext cx="3419028" cy="68380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950513C-6300-3564-3EB1-B7B7C26CED1A}"/>
              </a:ext>
            </a:extLst>
          </p:cNvPr>
          <p:cNvSpPr txBox="1"/>
          <p:nvPr/>
        </p:nvSpPr>
        <p:spPr>
          <a:xfrm>
            <a:off x="439194" y="5533628"/>
            <a:ext cx="539708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EXPERIMENTOS SUCESSIVOS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Observe a situação a seguir: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FD1307A-3290-C217-225E-68CD79940037}"/>
              </a:ext>
            </a:extLst>
          </p:cNvPr>
          <p:cNvSpPr txBox="1"/>
          <p:nvPr/>
        </p:nvSpPr>
        <p:spPr>
          <a:xfrm>
            <a:off x="5930454" y="2941078"/>
            <a:ext cx="590080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Para saber essa probabilidade, temos que identificar qual é o espaço amostral, o evento e, agora</a:t>
            </a:r>
            <a:r>
              <a:rPr lang="pt-BR" sz="2200" b="0" i="0" u="sng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os casos favoráveis a este evento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Veja só: ela sorteia, olha o número e devolve o cartão para a caixa antes de sortear de novo.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Isso quer dizer que todos os números continuam tendo chance de aparecer em cada sorteio, porque a caixa sempre volta a ter os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cartões dentro.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F2398C91-D6E3-7BB0-FF78-2A561D29F7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454420"/>
              </p:ext>
            </p:extLst>
          </p:nvPr>
        </p:nvGraphicFramePr>
        <p:xfrm>
          <a:off x="6123557" y="905152"/>
          <a:ext cx="5707702" cy="1808925"/>
        </p:xfrm>
        <a:graphic>
          <a:graphicData uri="http://schemas.openxmlformats.org/drawingml/2006/table">
            <a:tbl>
              <a:tblPr firstRow="1" firstCol="1" bandRow="1"/>
              <a:tblGrid>
                <a:gridCol w="5707702">
                  <a:extLst>
                    <a:ext uri="{9D8B030D-6E8A-4147-A177-3AD203B41FA5}">
                      <a16:colId xmlns:a16="http://schemas.microsoft.com/office/drawing/2014/main" val="479492252"/>
                    </a:ext>
                  </a:extLst>
                </a:gridCol>
              </a:tblGrid>
              <a:tr h="756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Em uma caixa há 10 cartões numerados de 1 a 10. Julia sorteia um cartão, registra o número e devolve à caixa. Ela faz isso duas vezes. Qual é a probabilidade de Julia tirar um número maior que 8 em um dos sorteios?</a:t>
                      </a:r>
                      <a:endParaRPr lang="pt-BR" sz="21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5945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572226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983B2-5391-526B-56F5-BE5099699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D748C4D-6DC2-115A-3141-FC626E09F1C7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42BEC110-9B29-A3E9-D608-30C7B088E77E}"/>
                  </a:ext>
                </a:extLst>
              </p:cNvPr>
              <p:cNvSpPr txBox="1"/>
              <p:nvPr/>
            </p:nvSpPr>
            <p:spPr>
              <a:xfrm>
                <a:off x="334825" y="628233"/>
                <a:ext cx="5680493" cy="36597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Agora, vamos pensar no seguinte:</a:t>
                </a:r>
              </a:p>
              <a:p>
                <a:pPr algn="just"/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Qual é a probabilidade de Julia tirar um número maior que 8 em um único sorteio?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Os números maiores que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8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são o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9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e o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, então temos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2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números favoráveis entre os 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10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possíveis.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Dessa forma, a possibilidade de isso acontecer é: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 5 </m:t>
                          </m:r>
                        </m:den>
                      </m:f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=20%</m:t>
                      </m:r>
                    </m:oMath>
                  </m:oMathPara>
                </a14:m>
                <a:endParaRPr lang="pt-BR" dirty="0"/>
              </a:p>
              <a:p>
                <a:pPr algn="just"/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42BEC110-9B29-A3E9-D608-30C7B088E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825" y="628233"/>
                <a:ext cx="5680493" cy="3659784"/>
              </a:xfrm>
              <a:prstGeom prst="rect">
                <a:avLst/>
              </a:prstGeom>
              <a:blipFill>
                <a:blip r:embed="rId2"/>
                <a:stretch>
                  <a:fillRect l="-1395" t="-1000" r="-13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ixaDeTexto 15">
            <a:extLst>
              <a:ext uri="{FF2B5EF4-FFF2-40B4-BE49-F238E27FC236}">
                <a16:creationId xmlns:a16="http://schemas.microsoft.com/office/drawing/2014/main" id="{D32AD8D7-5B3F-7D17-1764-49E9ED2C4878}"/>
              </a:ext>
            </a:extLst>
          </p:cNvPr>
          <p:cNvSpPr txBox="1"/>
          <p:nvPr/>
        </p:nvSpPr>
        <p:spPr>
          <a:xfrm>
            <a:off x="334825" y="3974670"/>
            <a:ext cx="5690563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Portanto, a probabilidade de Júlia tirar um número maior que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neste sorteio é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Agora, observe a situação:</a:t>
            </a:r>
          </a:p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Uma moeda e um dado são lançados simultaneamente. Qual a probabilidade de ocorrer coroa e número primo?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DE01257-E491-D97D-CB48-C8677EEF3D6F}"/>
                  </a:ext>
                </a:extLst>
              </p:cNvPr>
              <p:cNvSpPr txBox="1"/>
              <p:nvPr/>
            </p:nvSpPr>
            <p:spPr>
              <a:xfrm>
                <a:off x="6350275" y="822423"/>
                <a:ext cx="5544323" cy="27596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1" u="sng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Resolução:</a:t>
                </a:r>
                <a:r>
                  <a:rPr lang="pt-BR" sz="2200" b="0" i="1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Note que, o evento “ocorrer coroa” não interfere no evento “ocorrer o número primo”, ou seja, são independentes um do outro. Assim, para determinar a probabilidade destes eventos ocorrerem, temos: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d>
                        <m:d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pt-BR" sz="2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𝑐𝑜𝑟𝑜𝑎</m:t>
                          </m:r>
                        </m:e>
                      </m:d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d>
                        <m:d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º </m:t>
                          </m:r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𝑝𝑟𝑖𝑚𝑜</m:t>
                          </m:r>
                        </m:e>
                      </m:d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12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=25%</m:t>
                      </m:r>
                    </m:oMath>
                  </m:oMathPara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DE01257-E491-D97D-CB48-C8677EEF3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275" y="822423"/>
                <a:ext cx="5544323" cy="2759666"/>
              </a:xfrm>
              <a:prstGeom prst="rect">
                <a:avLst/>
              </a:prstGeom>
              <a:blipFill>
                <a:blip r:embed="rId3"/>
                <a:stretch>
                  <a:fillRect l="-1430" t="-1325" r="-14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CB3F5282-BB2F-D021-A39D-1C25003E9A36}"/>
              </a:ext>
            </a:extLst>
          </p:cNvPr>
          <p:cNvSpPr txBox="1"/>
          <p:nvPr/>
        </p:nvSpPr>
        <p:spPr>
          <a:xfrm>
            <a:off x="6313104" y="3734019"/>
            <a:ext cx="546947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Portanto, para eventos independentes, calcula-se o </a:t>
            </a:r>
            <a:r>
              <a:rPr lang="pt-BR" sz="2200" b="1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produto das probabilidades dos eventos.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8814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21B9C-DD8D-ED9C-AC14-8D6915DBA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ECE458A-6E05-DEB3-8B99-CEE5A93727A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Imagem 9" descr="Desenho de cachorro&#10;&#10;O conteúdo gerado por IA pode estar incorreto.">
            <a:extLst>
              <a:ext uri="{FF2B5EF4-FFF2-40B4-BE49-F238E27FC236}">
                <a16:creationId xmlns:a16="http://schemas.microsoft.com/office/drawing/2014/main" id="{B9C7A5A5-88FD-F81C-D105-C0490F408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20" y="727295"/>
            <a:ext cx="2899326" cy="54307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51A9222-8590-6AA4-0D79-DA3DE6E558C4}"/>
              </a:ext>
            </a:extLst>
          </p:cNvPr>
          <p:cNvSpPr txBox="1"/>
          <p:nvPr/>
        </p:nvSpPr>
        <p:spPr>
          <a:xfrm>
            <a:off x="267423" y="1380575"/>
            <a:ext cx="593209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Ana tem uma mochila com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balas: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 morango,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 uva 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 limão. Ela tira uma bala sem olhar.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a) Qual é o espaço amostral com os sabores possíveis?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6F6AB92-F984-BF11-40FB-6406CEA93A45}"/>
              </a:ext>
            </a:extLst>
          </p:cNvPr>
          <p:cNvSpPr txBox="1"/>
          <p:nvPr/>
        </p:nvSpPr>
        <p:spPr>
          <a:xfrm>
            <a:off x="267422" y="4990333"/>
            <a:ext cx="593208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11.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Uma roleta está dividida igualmente em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partes. Sendo que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partes são vermelhas,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são verdes,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azuis 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amarela. 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B6BAEA8-15E4-C9CB-7D07-8447F94F66FA}"/>
              </a:ext>
            </a:extLst>
          </p:cNvPr>
          <p:cNvSpPr txBox="1"/>
          <p:nvPr/>
        </p:nvSpPr>
        <p:spPr>
          <a:xfrm>
            <a:off x="267423" y="3206709"/>
            <a:ext cx="572506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Qual é a probabilidade de ela tirar uma bala de uva?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c) Escreva essa probabilidade em forma fracionária, decimal e percentual.</a:t>
            </a:r>
          </a:p>
          <a:p>
            <a:pPr algn="just"/>
            <a:endParaRPr lang="pt-BR" sz="2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8B6218F-55F0-0F02-C374-9C6C41B9B637}"/>
              </a:ext>
            </a:extLst>
          </p:cNvPr>
          <p:cNvSpPr txBox="1"/>
          <p:nvPr/>
        </p:nvSpPr>
        <p:spPr>
          <a:xfrm>
            <a:off x="6381428" y="3206709"/>
            <a:ext cx="554315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12.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Uma caixa tem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fichas numeradas de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Marilia vai sortear uma ficha por vez,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vezes seguidas, sempre devolvendo a ficha depois de cada sorteio. Qual é a probabilidade de sair um número primo menor que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em um sorteio?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E0E03F0-7E8C-54C9-607F-D10CB6C58E92}"/>
              </a:ext>
            </a:extLst>
          </p:cNvPr>
          <p:cNvSpPr txBox="1"/>
          <p:nvPr/>
        </p:nvSpPr>
        <p:spPr>
          <a:xfrm>
            <a:off x="6406550" y="1061586"/>
            <a:ext cx="538609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Calcule a probabilidade de a roleta parar na cor:</a:t>
            </a:r>
          </a:p>
          <a:p>
            <a:pPr marL="457200" indent="-457200" algn="just">
              <a:buAutoNum type="alphaLcParenR"/>
            </a:pP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verde.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b) azul ou amarela.</a:t>
            </a:r>
          </a:p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c) verde ou vermelha.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4922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97FB2-1815-B827-6F2F-29DCE3341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D3B1F36-F4D4-ED33-5A61-2E285E6026A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Imagem 5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A8B3B3FC-22F0-B953-411F-BFF99ADE9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74" y="536263"/>
            <a:ext cx="5975304" cy="225358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9092837-F646-331C-17C2-EB4EE398F8C2}"/>
              </a:ext>
            </a:extLst>
          </p:cNvPr>
          <p:cNvSpPr txBox="1"/>
          <p:nvPr/>
        </p:nvSpPr>
        <p:spPr>
          <a:xfrm>
            <a:off x="226009" y="2900843"/>
            <a:ext cx="60770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• Leia a situação, a seguir, para responder aos itens 1, 2 e 3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A23C61A-7D44-48B9-208C-51ECFCACA18E}"/>
              </a:ext>
            </a:extLst>
          </p:cNvPr>
          <p:cNvSpPr txBox="1"/>
          <p:nvPr/>
        </p:nvSpPr>
        <p:spPr>
          <a:xfrm>
            <a:off x="331322" y="3670284"/>
            <a:ext cx="5764677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Uma fábrica tem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funcionários, dos quais nove são homens. Um funcionário e uma funcionária serão escolhidos, de forma aleatória, para serem os representantes da fábrica em um evento. Aurélio é o funcionário mais antigo dentre os homens e Marta a mais antiga dentre as mulheres.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B44C473-48FC-25DB-6258-8F54A00509EC}"/>
              </a:ext>
            </a:extLst>
          </p:cNvPr>
          <p:cNvSpPr txBox="1"/>
          <p:nvPr/>
        </p:nvSpPr>
        <p:spPr>
          <a:xfrm>
            <a:off x="6404757" y="727295"/>
            <a:ext cx="55612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Item 1. 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Qual é a probabilidade de Aurélio ser escolhido neste sorteio?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65AAFDB3-5C91-1AAD-F5DF-C79053A776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825011"/>
                  </p:ext>
                </p:extLst>
              </p:nvPr>
            </p:nvGraphicFramePr>
            <p:xfrm>
              <a:off x="6510070" y="1496736"/>
              <a:ext cx="4218976" cy="105812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09488">
                      <a:extLst>
                        <a:ext uri="{9D8B030D-6E8A-4147-A177-3AD203B41FA5}">
                          <a16:colId xmlns:a16="http://schemas.microsoft.com/office/drawing/2014/main" val="223275721"/>
                        </a:ext>
                      </a:extLst>
                    </a:gridCol>
                    <a:gridCol w="2109488">
                      <a:extLst>
                        <a:ext uri="{9D8B030D-6E8A-4147-A177-3AD203B41FA5}">
                          <a16:colId xmlns:a16="http://schemas.microsoft.com/office/drawing/2014/main" val="2591090196"/>
                        </a:ext>
                      </a:extLst>
                    </a:gridCol>
                  </a:tblGrid>
                  <a:tr h="1058122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(A)</a:t>
                          </a:r>
                          <a14:m>
                            <m:oMath xmlns:m="http://schemas.openxmlformats.org/officeDocument/2006/math"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15</m:t>
                                  </m:r>
                                </m:den>
                              </m:f>
                            </m:oMath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just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(B)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9</m:t>
                                  </m:r>
                                </m:den>
                              </m:f>
                            </m:oMath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(C)</a:t>
                          </a:r>
                          <a14:m>
                            <m:oMath xmlns:m="http://schemas.openxmlformats.org/officeDocument/2006/math"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oMath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just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200" kern="100" dirty="0">
                              <a:effectLst/>
                              <a:latin typeface="Arial" panose="020B0604020202020204" pitchFamily="34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a:t>(D)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54</m:t>
                                  </m:r>
                                </m:den>
                              </m:f>
                            </m:oMath>
                          </a14:m>
                          <a:endParaRPr lang="pt-BR" sz="2200" kern="100" dirty="0">
                            <a:effectLst/>
                            <a:latin typeface="Arial" panose="020B0604020202020204" pitchFamily="34" charset="0"/>
                            <a:ea typeface="Aptos" panose="020B00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751605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65AAFDB3-5C91-1AAD-F5DF-C79053A776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825011"/>
                  </p:ext>
                </p:extLst>
              </p:nvPr>
            </p:nvGraphicFramePr>
            <p:xfrm>
              <a:off x="6510070" y="1496736"/>
              <a:ext cx="4218976" cy="105812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09488">
                      <a:extLst>
                        <a:ext uri="{9D8B030D-6E8A-4147-A177-3AD203B41FA5}">
                          <a16:colId xmlns:a16="http://schemas.microsoft.com/office/drawing/2014/main" val="223275721"/>
                        </a:ext>
                      </a:extLst>
                    </a:gridCol>
                    <a:gridCol w="2109488">
                      <a:extLst>
                        <a:ext uri="{9D8B030D-6E8A-4147-A177-3AD203B41FA5}">
                          <a16:colId xmlns:a16="http://schemas.microsoft.com/office/drawing/2014/main" val="2591090196"/>
                        </a:ext>
                      </a:extLst>
                    </a:gridCol>
                  </a:tblGrid>
                  <a:tr h="105812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1714" r="-100000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00000" t="-1714" b="-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751605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443EC27-E1C5-9FCB-F21F-158F8755A01D}"/>
                  </a:ext>
                </a:extLst>
              </p:cNvPr>
              <p:cNvSpPr txBox="1"/>
              <p:nvPr/>
            </p:nvSpPr>
            <p:spPr>
              <a:xfrm>
                <a:off x="6404752" y="2900843"/>
                <a:ext cx="5561225" cy="34226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Item 2.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Qual é a probabilidade de Marta ser escolhida neste sorteio?</a:t>
                </a:r>
              </a:p>
              <a:p>
                <a:pPr algn="just"/>
                <a:endParaRPr lang="pt-BR" sz="22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(A)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15</m:t>
                        </m:r>
                      </m:den>
                    </m:f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   </m:t>
                    </m:r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(B)</a:t>
                </a:r>
                <a:r>
                  <a:rPr lang="pt-BR" sz="2200" b="0" i="0" u="none" strike="noStrike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u="none" strike="noStrike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u="none" strike="noStrike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(C)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(D)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54</m:t>
                        </m:r>
                      </m:den>
                    </m:f>
                  </m:oMath>
                </a14:m>
                <a:endParaRPr lang="pt-BR" sz="22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pt-BR" sz="22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1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Item 3. </a:t>
                </a:r>
                <a:r>
                  <a:rPr lang="pt-BR" sz="2200" b="0" i="0" u="none" strike="noStrike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Qual é a probabilidade de Aurélio e Marta serem escolhidos?</a:t>
                </a:r>
              </a:p>
              <a:p>
                <a:pPr algn="just"/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(A)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   </m:t>
                    </m:r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(B)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(C)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pt-BR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(D)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54</m:t>
                        </m:r>
                      </m:den>
                    </m:f>
                  </m:oMath>
                </a14:m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pt-BR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443EC27-E1C5-9FCB-F21F-158F8755A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4752" y="2900843"/>
                <a:ext cx="5561225" cy="3422604"/>
              </a:xfrm>
              <a:prstGeom prst="rect">
                <a:avLst/>
              </a:prstGeom>
              <a:blipFill>
                <a:blip r:embed="rId4"/>
                <a:stretch>
                  <a:fillRect l="-1425" t="-1070" r="-14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036451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414AC-DD55-A906-38FC-6453D9E7A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Texto&#10;&#10;O conteúdo gerado por IA pode estar incorreto.">
            <a:extLst>
              <a:ext uri="{FF2B5EF4-FFF2-40B4-BE49-F238E27FC236}">
                <a16:creationId xmlns:a16="http://schemas.microsoft.com/office/drawing/2014/main" id="{E58A9D0A-730B-9322-C33E-35DBF160D2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9589"/>
          <a:stretch>
            <a:fillRect/>
          </a:stretch>
        </p:blipFill>
        <p:spPr>
          <a:xfrm>
            <a:off x="322729" y="960828"/>
            <a:ext cx="6986930" cy="136999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00FAC54-2BCF-EA89-5268-80C257B23BFC}"/>
              </a:ext>
            </a:extLst>
          </p:cNvPr>
          <p:cNvSpPr txBox="1"/>
          <p:nvPr/>
        </p:nvSpPr>
        <p:spPr>
          <a:xfrm>
            <a:off x="322729" y="2330824"/>
            <a:ext cx="11125200" cy="3477875"/>
          </a:xfrm>
          <a:prstGeom prst="rect">
            <a:avLst/>
          </a:prstGeom>
          <a:solidFill>
            <a:srgbClr val="FFFCE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Escola “Matemática em Ação” está realizando um sorteio para premiar os alunos que participaram da gincana de matemática. Foram distribuídos </a:t>
            </a: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bilhetes numerados para o sorteio. Desses bilhetes, </a:t>
            </a: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dão direito a um Livro (L) e </a:t>
            </a: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dão direito a uma Caneta Especial (C). Dois alunos, Ana e Bruno, serão chamados para sortear um bilhete cada. Com base nesta situação, responda o que se pede: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a) Qual é a probabilidade de Ana sortear um bilhete premiado com um Livro e, após o bilhete ser devolvido ao conjunto, Bruno sortear um bilhete premiado com uma Caneta Especial?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b) Qual é a probabilidade de Ana sortear um bilhete premiado com um Livro e, sem que o bilhete seja devolvido, Bruno sortear um bilhete premiado com uma Caneta Especial?</a:t>
            </a:r>
          </a:p>
        </p:txBody>
      </p:sp>
    </p:spTree>
    <p:extLst>
      <p:ext uri="{BB962C8B-B14F-4D97-AF65-F5344CB8AC3E}">
        <p14:creationId xmlns:p14="http://schemas.microsoft.com/office/powerpoint/2010/main" val="404328752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4" descr="Logotipo, nome da empresa&#10;&#10;Descrição gerada automaticamente">
            <a:extLst>
              <a:ext uri="{FF2B5EF4-FFF2-40B4-BE49-F238E27FC236}">
                <a16:creationId xmlns:a16="http://schemas.microsoft.com/office/drawing/2014/main" id="{84A4BC3C-186B-FB6B-A1FA-E60D51895FDB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043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9212</TotalTime>
  <Words>14064</Words>
  <Application>Microsoft Office PowerPoint</Application>
  <PresentationFormat>Widescreen</PresentationFormat>
  <Paragraphs>1083</Paragraphs>
  <Slides>96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96</vt:i4>
      </vt:variant>
    </vt:vector>
  </HeadingPairs>
  <TitlesOfParts>
    <vt:vector size="107" baseType="lpstr">
      <vt:lpstr>Aptos</vt:lpstr>
      <vt:lpstr>Arial</vt:lpstr>
      <vt:lpstr>Arial Narrow</vt:lpstr>
      <vt:lpstr>Arial-BoldMT</vt:lpstr>
      <vt:lpstr>Calibri</vt:lpstr>
      <vt:lpstr>Cambria Math</vt:lpstr>
      <vt:lpstr>Lato-Bold</vt:lpstr>
      <vt:lpstr>Lato-BoldItalic</vt:lpstr>
      <vt:lpstr>Lato-Regular</vt:lpstr>
      <vt:lpstr>Symbol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Wagner Correa Viana</cp:lastModifiedBy>
  <cp:revision>172</cp:revision>
  <dcterms:created xsi:type="dcterms:W3CDTF">2023-05-30T13:00:46Z</dcterms:created>
  <dcterms:modified xsi:type="dcterms:W3CDTF">2026-02-04T18:09:01Z</dcterms:modified>
</cp:coreProperties>
</file>